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  <p:sldMasterId id="2147483677" r:id="rId4"/>
  </p:sldMasterIdLst>
  <p:notesMasterIdLst>
    <p:notesMasterId r:id="rId37"/>
  </p:notesMasterIdLst>
  <p:sldIdLst>
    <p:sldId id="405" r:id="rId5"/>
    <p:sldId id="256" r:id="rId6"/>
    <p:sldId id="270" r:id="rId7"/>
    <p:sldId id="375" r:id="rId8"/>
    <p:sldId id="271" r:id="rId9"/>
    <p:sldId id="295" r:id="rId10"/>
    <p:sldId id="379" r:id="rId11"/>
    <p:sldId id="321" r:id="rId12"/>
    <p:sldId id="323" r:id="rId13"/>
    <p:sldId id="322" r:id="rId14"/>
    <p:sldId id="272" r:id="rId15"/>
    <p:sldId id="324" r:id="rId16"/>
    <p:sldId id="325" r:id="rId17"/>
    <p:sldId id="377" r:id="rId18"/>
    <p:sldId id="327" r:id="rId19"/>
    <p:sldId id="330" r:id="rId20"/>
    <p:sldId id="331" r:id="rId21"/>
    <p:sldId id="332" r:id="rId22"/>
    <p:sldId id="378" r:id="rId23"/>
    <p:sldId id="358" r:id="rId24"/>
    <p:sldId id="359" r:id="rId25"/>
    <p:sldId id="360" r:id="rId26"/>
    <p:sldId id="361" r:id="rId27"/>
    <p:sldId id="363" r:id="rId28"/>
    <p:sldId id="366" r:id="rId29"/>
    <p:sldId id="368" r:id="rId30"/>
    <p:sldId id="365" r:id="rId31"/>
    <p:sldId id="367" r:id="rId32"/>
    <p:sldId id="370" r:id="rId33"/>
    <p:sldId id="369" r:id="rId34"/>
    <p:sldId id="371" r:id="rId35"/>
    <p:sldId id="269" r:id="rId3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white 白底" id="{48273BEF-E86D-1E41-894E-82DC393DEF7E}">
          <p14:sldIdLst>
            <p14:sldId id="405"/>
            <p14:sldId id="256"/>
            <p14:sldId id="270"/>
            <p14:sldId id="375"/>
            <p14:sldId id="295"/>
            <p14:sldId id="379"/>
            <p14:sldId id="321"/>
            <p14:sldId id="323"/>
            <p14:sldId id="322"/>
            <p14:sldId id="272"/>
            <p14:sldId id="324"/>
            <p14:sldId id="325"/>
            <p14:sldId id="377"/>
            <p14:sldId id="327"/>
            <p14:sldId id="330"/>
            <p14:sldId id="331"/>
            <p14:sldId id="332"/>
            <p14:sldId id="378"/>
            <p14:sldId id="358"/>
            <p14:sldId id="359"/>
            <p14:sldId id="360"/>
            <p14:sldId id="361"/>
            <p14:sldId id="363"/>
            <p14:sldId id="366"/>
            <p14:sldId id="368"/>
            <p14:sldId id="365"/>
            <p14:sldId id="367"/>
            <p14:sldId id="370"/>
            <p14:sldId id="369"/>
            <p14:sldId id="371"/>
            <p14:sldId id="269"/>
            <p14:sldId id="271"/>
          </p14:sldIdLst>
        </p14:section>
        <p14:section name="black 黑底" id="{8B3C9A9E-BF80-F047-8828-CB8650A3BBD1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C84D"/>
    <a:srgbClr val="5E5E5E"/>
    <a:srgbClr val="CACAC8"/>
    <a:srgbClr val="046A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47"/>
    <p:restoredTop sz="94541"/>
  </p:normalViewPr>
  <p:slideViewPr>
    <p:cSldViewPr snapToGrid="0" snapToObjects="1" showGuides="1">
      <p:cViewPr varScale="1">
        <p:scale>
          <a:sx n="62" d="100"/>
          <a:sy n="62" d="100"/>
        </p:scale>
        <p:origin x="1232" y="200"/>
      </p:cViewPr>
      <p:guideLst>
        <p:guide orient="horz" pos="4356"/>
        <p:guide pos="76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0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notesMaster" Target="notesMasters/notesMaster1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36" name="Shape 13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Page 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776601" y="5189107"/>
            <a:ext cx="4402666" cy="8720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12F2057F-15F5-E144-AA3F-AC697ED73110}" type="datetime1">
              <a:rPr kumimoji="0" lang="zh-CN" altLang="en-US" sz="5000" b="1" i="0" u="none" strike="noStrike" cap="none" spc="0" normalizeH="0" baseline="0" smtClean="0">
                <a:ln>
                  <a:noFill/>
                </a:ln>
                <a:solidFill>
                  <a:srgbClr val="046A38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 Neue"/>
              </a:rPr>
            </a:fld>
            <a:endParaRPr kumimoji="0" lang="zh-CN" altLang="en-US" sz="5000" b="1" i="0" u="none" strike="noStrike" cap="none" spc="0" normalizeH="0" baseline="0" dirty="0">
              <a:ln>
                <a:noFill/>
              </a:ln>
              <a:solidFill>
                <a:srgbClr val="046A38"/>
              </a:solidFill>
              <a:effectLst/>
              <a:uFillTx/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  <a:sym typeface="Helvetica Neue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38" y="12677574"/>
            <a:ext cx="2377165" cy="56520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76601" y="508993"/>
            <a:ext cx="22841775" cy="1607674"/>
          </a:xfrm>
        </p:spPr>
        <p:txBody>
          <a:bodyPr>
            <a:noAutofit/>
          </a:bodyPr>
          <a:lstStyle>
            <a:lvl1pPr>
              <a:defRPr sz="9000"/>
            </a:lvl1pPr>
          </a:lstStyle>
          <a:p>
            <a:r>
              <a:rPr kumimoji="1" lang="zh-CN" altLang="en-US" dirty="0"/>
              <a:t>单击此处编辑母版标题样式</a:t>
            </a:r>
            <a:endParaRPr kumimoji="1" lang="zh-CN" altLang="en-US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Page D 图+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-1588"/>
            <a:ext cx="24426401" cy="13717588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-59199" y="-1259"/>
            <a:ext cx="24443199" cy="13660746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7" name="线条"/>
          <p:cNvSpPr/>
          <p:nvPr/>
        </p:nvSpPr>
        <p:spPr>
          <a:xfrm flipH="1">
            <a:off x="-130647" y="103915"/>
            <a:ext cx="24514187" cy="13693799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10691" y="5560397"/>
            <a:ext cx="22841775" cy="1592956"/>
          </a:xfrm>
        </p:spPr>
        <p:txBody>
          <a:bodyPr>
            <a:noAutofit/>
          </a:bodyPr>
          <a:lstStyle>
            <a:lvl1pPr>
              <a:defRPr sz="9000"/>
            </a:lvl1pPr>
          </a:lstStyle>
          <a:p>
            <a:r>
              <a:rPr kumimoji="1" lang="zh-CN" altLang="en-US" dirty="0"/>
              <a:t>单击此处编辑母版标题样式</a:t>
            </a:r>
            <a:endParaRPr kumimoji="1" lang="zh-CN" altLang="en-US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24423573" cy="13716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95718" y="22167"/>
            <a:ext cx="24502401" cy="13693833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7" name="线条"/>
          <p:cNvSpPr/>
          <p:nvPr/>
        </p:nvSpPr>
        <p:spPr>
          <a:xfrm flipH="1">
            <a:off x="-130647" y="103915"/>
            <a:ext cx="24514187" cy="13693799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776288" y="3424238"/>
            <a:ext cx="9388438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776288" y="2800350"/>
            <a:ext cx="22842537" cy="9229725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38" y="12677574"/>
            <a:ext cx="2377165" cy="565200"/>
          </a:xfrm>
          <a:prstGeom prst="rect">
            <a:avLst/>
          </a:prstGeom>
        </p:spPr>
      </p:pic>
      <p:sp>
        <p:nvSpPr>
          <p:cNvPr id="127" name="Thank you"/>
          <p:cNvSpPr txBox="1"/>
          <p:nvPr/>
        </p:nvSpPr>
        <p:spPr>
          <a:xfrm>
            <a:off x="782238" y="5041046"/>
            <a:ext cx="11634867" cy="872034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20000"/>
              </a:lnSpc>
              <a:defRPr sz="5000" b="0">
                <a:solidFill>
                  <a:srgbClr val="2C683D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dirty="0"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t>Thank you</a:t>
            </a:r>
            <a:endParaRPr lang="en-US" dirty="0"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Title Page 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1" y="12677574"/>
            <a:ext cx="2377165" cy="565200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776601" y="5189107"/>
            <a:ext cx="4402666" cy="8720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12F2057F-15F5-E144-AA3F-AC697ED73110}" type="datetime1">
              <a:rPr kumimoji="0" lang="zh-CN" altLang="en-US" sz="5000" b="1" i="0" u="none" strike="noStrike" cap="none" spc="0" normalizeH="0" baseline="0" smtClean="0">
                <a:ln>
                  <a:noFill/>
                </a:ln>
                <a:solidFill>
                  <a:srgbClr val="2DC84D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 Neue"/>
              </a:rPr>
            </a:fld>
            <a:endParaRPr kumimoji="0" lang="zh-CN" altLang="en-US" sz="5000" b="1" i="0" u="none" strike="noStrike" cap="none" spc="0" normalizeH="0" baseline="0" dirty="0">
              <a:ln>
                <a:noFill/>
              </a:ln>
              <a:solidFill>
                <a:srgbClr val="2DC84D"/>
              </a:solidFill>
              <a:effectLst/>
              <a:uFillTx/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  <a:sym typeface="Helvetica Neue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76601" y="508993"/>
            <a:ext cx="22841775" cy="1607674"/>
          </a:xfrm>
        </p:spPr>
        <p:txBody>
          <a:bodyPr>
            <a:noAutofit/>
          </a:bodyPr>
          <a:lstStyle>
            <a:lvl1pPr>
              <a:defRPr sz="9000"/>
            </a:lvl1pPr>
          </a:lstStyle>
          <a:p>
            <a:r>
              <a:rPr kumimoji="1" lang="zh-CN" altLang="en-US" dirty="0"/>
              <a:t>单击此处编辑母版标题样式</a:t>
            </a:r>
            <a:endParaRPr kumimoji="1" lang="zh-CN" altLang="en-US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733425" y="3359150"/>
            <a:ext cx="22840950" cy="9272588"/>
          </a:xfrm>
          <a:prstGeom prst="rect">
            <a:avLst/>
          </a:prstGeom>
        </p:spPr>
        <p:txBody>
          <a:bodyPr/>
          <a:lstStyle>
            <a:lvl1pPr marL="685800" indent="-6858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  <a:endParaRPr kumimoji="1" lang="zh-CN" alt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Section Divider 章节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733190" y="2464199"/>
            <a:ext cx="11068715" cy="110834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2DC84D"/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  <a:endParaRPr kumimoji="1"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A 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776506" y="3423684"/>
            <a:ext cx="22841774" cy="920069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B 内容页2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/>
          </p:nvPr>
        </p:nvSpPr>
        <p:spPr>
          <a:xfrm>
            <a:off x="776288" y="3424238"/>
            <a:ext cx="10111452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3"/>
          </p:nvPr>
        </p:nvSpPr>
        <p:spPr>
          <a:xfrm>
            <a:off x="13163550" y="3424238"/>
            <a:ext cx="10454729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733425" y="3359150"/>
            <a:ext cx="22840950" cy="9272588"/>
          </a:xfrm>
          <a:prstGeom prst="rect">
            <a:avLst/>
          </a:prstGeom>
        </p:spPr>
        <p:txBody>
          <a:bodyPr/>
          <a:lstStyle>
            <a:lvl1pPr marL="685800" indent="-6858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  <a:endParaRPr kumimoji="1" lang="zh-CN" alt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C 图文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12503150" y="2168525"/>
            <a:ext cx="11115675" cy="10455275"/>
          </a:xfrm>
          <a:prstGeom prst="rect">
            <a:avLst/>
          </a:prstGeom>
        </p:spPr>
        <p:txBody>
          <a:bodyPr/>
          <a:lstStyle/>
          <a:p>
            <a:endParaRPr kumimoji="1"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2"/>
          </p:nvPr>
        </p:nvSpPr>
        <p:spPr>
          <a:xfrm>
            <a:off x="776288" y="3424238"/>
            <a:ext cx="8686689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733425" y="2147888"/>
            <a:ext cx="11409363" cy="10504487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2758739" y="2147888"/>
            <a:ext cx="10859542" cy="10504487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 Page E 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 Page D 图+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-1588"/>
            <a:ext cx="24426401" cy="13717588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-59199" y="-1259"/>
            <a:ext cx="24443199" cy="13660746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7" name="线条"/>
          <p:cNvSpPr/>
          <p:nvPr/>
        </p:nvSpPr>
        <p:spPr>
          <a:xfrm flipH="1">
            <a:off x="-130647" y="103915"/>
            <a:ext cx="24514187" cy="13693799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10691" y="5560397"/>
            <a:ext cx="22841775" cy="1592956"/>
          </a:xfrm>
        </p:spPr>
        <p:txBody>
          <a:bodyPr>
            <a:noAutofit/>
          </a:bodyPr>
          <a:lstStyle>
            <a:lvl1pPr>
              <a:defRPr sz="9000"/>
            </a:lvl1pPr>
          </a:lstStyle>
          <a:p>
            <a:r>
              <a:rPr kumimoji="1" lang="zh-CN" altLang="en-US" dirty="0"/>
              <a:t>单击此处编辑母版标题样式</a:t>
            </a:r>
            <a:endParaRPr kumimoji="1" lang="zh-CN" altLang="en-US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24423573" cy="13716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95718" y="22167"/>
            <a:ext cx="24502401" cy="13693833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7" name="线条"/>
          <p:cNvSpPr/>
          <p:nvPr/>
        </p:nvSpPr>
        <p:spPr>
          <a:xfrm flipH="1">
            <a:off x="-130647" y="103915"/>
            <a:ext cx="24514187" cy="13693799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776288" y="3424238"/>
            <a:ext cx="9388438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776288" y="2800350"/>
            <a:ext cx="22842537" cy="9229725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 showMasterSp="0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 showMasterSp="0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hank you"/>
          <p:cNvSpPr txBox="1"/>
          <p:nvPr/>
        </p:nvSpPr>
        <p:spPr>
          <a:xfrm>
            <a:off x="782238" y="5041046"/>
            <a:ext cx="11634867" cy="872034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20000"/>
              </a:lnSpc>
              <a:defRPr sz="5000" b="0">
                <a:solidFill>
                  <a:srgbClr val="2C683D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dirty="0">
                <a:solidFill>
                  <a:srgbClr val="2DC84D"/>
                </a:solidFill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t>Thank you</a:t>
            </a:r>
            <a:endParaRPr lang="en-US" dirty="0">
              <a:solidFill>
                <a:srgbClr val="2DC84D"/>
              </a:solidFill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1" y="12677574"/>
            <a:ext cx="2377165" cy="565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Page 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 userDrawn="1"/>
        </p:nvSpPr>
        <p:spPr>
          <a:xfrm>
            <a:off x="776601" y="5189107"/>
            <a:ext cx="4402666" cy="8720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12F2057F-15F5-E144-AA3F-AC697ED73110}" type="datetime1">
              <a:rPr kumimoji="0" lang="zh-CN" altLang="en-US" sz="5000" b="1" i="0" u="none" strike="noStrike" cap="none" spc="0" normalizeH="0" baseline="0" smtClean="0">
                <a:ln>
                  <a:noFill/>
                </a:ln>
                <a:solidFill>
                  <a:srgbClr val="046A38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 Neue"/>
              </a:rPr>
            </a:fld>
            <a:endParaRPr kumimoji="0" lang="zh-CN" altLang="en-US" sz="5000" b="1" i="0" u="none" strike="noStrike" cap="none" spc="0" normalizeH="0" baseline="0" dirty="0">
              <a:ln>
                <a:noFill/>
              </a:ln>
              <a:solidFill>
                <a:srgbClr val="046A38"/>
              </a:solidFill>
              <a:effectLst/>
              <a:uFillTx/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  <a:sym typeface="Helvetica Neue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38" y="12677574"/>
            <a:ext cx="2377165" cy="56520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76601" y="508993"/>
            <a:ext cx="22841775" cy="1607674"/>
          </a:xfrm>
        </p:spPr>
        <p:txBody>
          <a:bodyPr>
            <a:noAutofit/>
          </a:bodyPr>
          <a:lstStyle>
            <a:lvl1pPr>
              <a:defRPr sz="9000"/>
            </a:lvl1pPr>
          </a:lstStyle>
          <a:p>
            <a:r>
              <a:rPr kumimoji="1" lang="zh-CN" altLang="en-US" dirty="0"/>
              <a:t>单击此处编辑母版标题样式</a:t>
            </a:r>
            <a:endParaRPr kumimoji="1" lang="zh-CN" altLang="en-US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目录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733425" y="3359150"/>
            <a:ext cx="22840950" cy="9272588"/>
          </a:xfrm>
          <a:prstGeom prst="rect">
            <a:avLst/>
          </a:prstGeom>
        </p:spPr>
        <p:txBody>
          <a:bodyPr/>
          <a:lstStyle>
            <a:lvl1pPr marL="685800" indent="-685800">
              <a:lnSpc>
                <a:spcPct val="150000"/>
              </a:lnSpc>
              <a:buFont typeface="Arial" panose="020B0604020202020204" pitchFamily="34" charset="0"/>
              <a:buChar char="•"/>
              <a:defRPr>
                <a:solidFill>
                  <a:srgbClr val="2DC84D"/>
                </a:solidFill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</a:t>
            </a:r>
            <a:endParaRPr kumimoji="1" lang="zh-CN" alt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Divider A 章节页">
    <p:bg>
      <p:bgPr>
        <a:solidFill>
          <a:srgbClr val="2DC8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90" y="12959314"/>
            <a:ext cx="1334010" cy="3175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046A38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  <a:endParaRPr kumimoji="1" lang="zh-CN" altLang="en-US" dirty="0"/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733190" y="2464199"/>
            <a:ext cx="11068715" cy="110834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046A38"/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  <a:endParaRPr kumimoji="1"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Divider A 章节页">
    <p:bg>
      <p:bgPr>
        <a:solidFill>
          <a:srgbClr val="2DC8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像" descr="图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90" y="12959314"/>
            <a:ext cx="1334010" cy="3175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046A38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  <a:endParaRPr kumimoji="1" lang="zh-CN" altLang="en-US" dirty="0"/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733190" y="2464199"/>
            <a:ext cx="11068715" cy="110834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046A38"/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  <a:endParaRPr kumimoji="1"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A 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776506" y="3423684"/>
            <a:ext cx="22841774" cy="920069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20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B 内容页2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15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 单击这里加入汇报标题</a:t>
            </a:r>
            <a:endParaRPr kumimoji="1"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/>
          </p:nvPr>
        </p:nvSpPr>
        <p:spPr>
          <a:xfrm>
            <a:off x="776288" y="3424238"/>
            <a:ext cx="10111452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3"/>
          </p:nvPr>
        </p:nvSpPr>
        <p:spPr>
          <a:xfrm>
            <a:off x="13163550" y="3424238"/>
            <a:ext cx="10454729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C 图文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12503150" y="2168525"/>
            <a:ext cx="11115675" cy="10455275"/>
          </a:xfrm>
          <a:prstGeom prst="rect">
            <a:avLst/>
          </a:prstGeom>
        </p:spPr>
        <p:txBody>
          <a:bodyPr/>
          <a:lstStyle/>
          <a:p>
            <a:endParaRPr kumimoji="1"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2"/>
          </p:nvPr>
        </p:nvSpPr>
        <p:spPr>
          <a:xfrm>
            <a:off x="776288" y="3424238"/>
            <a:ext cx="8686689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Content Page D 图+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24423573" cy="13716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6" name="线条"/>
          <p:cNvSpPr/>
          <p:nvPr/>
        </p:nvSpPr>
        <p:spPr>
          <a:xfrm>
            <a:off x="95718" y="22167"/>
            <a:ext cx="24502401" cy="13693833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97" name="线条"/>
          <p:cNvSpPr/>
          <p:nvPr/>
        </p:nvSpPr>
        <p:spPr>
          <a:xfrm flipH="1">
            <a:off x="-130647" y="103915"/>
            <a:ext cx="24514187" cy="13693799"/>
          </a:xfrm>
          <a:prstGeom prst="line">
            <a:avLst/>
          </a:prstGeom>
          <a:ln w="63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sz="quarter" idx="11"/>
          </p:nvPr>
        </p:nvSpPr>
        <p:spPr>
          <a:xfrm>
            <a:off x="776288" y="3424238"/>
            <a:ext cx="9388438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5" name="表格占位符 4"/>
          <p:cNvSpPr>
            <a:spLocks noGrp="1"/>
          </p:cNvSpPr>
          <p:nvPr>
            <p:ph type="tbl" sz="quarter" idx="10"/>
          </p:nvPr>
        </p:nvSpPr>
        <p:spPr>
          <a:xfrm>
            <a:off x="776288" y="2800350"/>
            <a:ext cx="22842537" cy="9229725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38" y="12677574"/>
            <a:ext cx="2377165" cy="565200"/>
          </a:xfrm>
          <a:prstGeom prst="rect">
            <a:avLst/>
          </a:prstGeom>
        </p:spPr>
      </p:pic>
      <p:sp>
        <p:nvSpPr>
          <p:cNvPr id="127" name="Thank you"/>
          <p:cNvSpPr txBox="1"/>
          <p:nvPr/>
        </p:nvSpPr>
        <p:spPr>
          <a:xfrm>
            <a:off x="782238" y="5041046"/>
            <a:ext cx="11634867" cy="872034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20000"/>
              </a:lnSpc>
              <a:defRPr sz="5000" b="0">
                <a:solidFill>
                  <a:srgbClr val="2C683D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dirty="0"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  <a:t>Thank you</a:t>
            </a:r>
            <a:endParaRPr lang="en-US" dirty="0"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Divider 章节页">
    <p:bg>
      <p:bgPr>
        <a:solidFill>
          <a:srgbClr val="046A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hasCustomPrompt="1"/>
          </p:nvPr>
        </p:nvSpPr>
        <p:spPr>
          <a:xfrm>
            <a:off x="733190" y="695258"/>
            <a:ext cx="22841775" cy="1073683"/>
          </a:xfrm>
        </p:spPr>
        <p:txBody>
          <a:bodyPr/>
          <a:lstStyle>
            <a:lvl1pPr>
              <a:defRPr>
                <a:solidFill>
                  <a:srgbClr val="2DC84D"/>
                </a:solidFill>
              </a:defRPr>
            </a:lvl1pPr>
          </a:lstStyle>
          <a:p>
            <a:r>
              <a:rPr kumimoji="1" lang="zh-CN" altLang="en-US" dirty="0"/>
              <a:t>单击此处编辑母版标题样式 章节标题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733190" y="2464199"/>
            <a:ext cx="11068715" cy="110834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2DC84D"/>
                </a:solidFill>
                <a:latin typeface="OPPOSans B" panose="00020600040101010101" charset="-122"/>
                <a:ea typeface="OPPOSans B" panose="00020600040101010101" charset="-122"/>
                <a:cs typeface="OPPOSans B" panose="00020600040101010101" charset="-122"/>
              </a:defRPr>
            </a:lvl1pPr>
            <a:lvl2pPr>
              <a:defRPr>
                <a:solidFill>
                  <a:srgbClr val="2DC84D"/>
                </a:solidFill>
              </a:defRPr>
            </a:lvl2pPr>
            <a:lvl3pPr>
              <a:defRPr>
                <a:solidFill>
                  <a:srgbClr val="2DC84D"/>
                </a:solidFill>
              </a:defRPr>
            </a:lvl3pPr>
            <a:lvl4pPr>
              <a:defRPr>
                <a:solidFill>
                  <a:srgbClr val="2DC84D"/>
                </a:solidFill>
              </a:defRPr>
            </a:lvl4pPr>
            <a:lvl5pPr>
              <a:defRPr>
                <a:solidFill>
                  <a:srgbClr val="2DC84D"/>
                </a:solidFill>
              </a:defRPr>
            </a:lvl5pPr>
          </a:lstStyle>
          <a:p>
            <a:pPr lvl="0"/>
            <a:r>
              <a:rPr kumimoji="1" lang="zh-CN" altLang="en-US" dirty="0"/>
              <a:t>单击此处编辑母版文本样式 二级标题</a:t>
            </a:r>
            <a:endParaRPr kumimoji="1"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A 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776506" y="3423684"/>
            <a:ext cx="22841774" cy="920069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20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B 内容页2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15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 单击这里加入汇报标题</a:t>
            </a:r>
            <a:endParaRPr kumimoji="1"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/>
          </p:nvPr>
        </p:nvSpPr>
        <p:spPr>
          <a:xfrm>
            <a:off x="776288" y="3424238"/>
            <a:ext cx="10111452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3"/>
          </p:nvPr>
        </p:nvSpPr>
        <p:spPr>
          <a:xfrm>
            <a:off x="13163550" y="3424238"/>
            <a:ext cx="10454729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C 图文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12503150" y="2168525"/>
            <a:ext cx="11115675" cy="10455275"/>
          </a:xfrm>
          <a:prstGeom prst="rect">
            <a:avLst/>
          </a:prstGeom>
        </p:spPr>
        <p:txBody>
          <a:bodyPr/>
          <a:lstStyle/>
          <a:p>
            <a:endParaRPr kumimoji="1"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2"/>
          </p:nvPr>
        </p:nvSpPr>
        <p:spPr>
          <a:xfrm>
            <a:off x="776288" y="3424238"/>
            <a:ext cx="8686689" cy="9199562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733425" y="2147888"/>
            <a:ext cx="11409363" cy="10504487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2758739" y="2147888"/>
            <a:ext cx="10859542" cy="10504487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818191" y="12877310"/>
            <a:ext cx="10271642" cy="4896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929292"/>
                </a:solidFill>
                <a:effectLst/>
                <a:uFillTx/>
                <a:latin typeface="OPPOSans M" panose="00020600040101010101" charset="-122"/>
                <a:ea typeface="OPPOSans M" panose="00020600040101010101" charset="-122"/>
                <a:cs typeface="OPPOSans M" panose="00020600040101010101" charset="-122"/>
                <a:sym typeface="Helvetica"/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r>
              <a:rPr kumimoji="1" lang="en-US" altLang="zh-CN" dirty="0"/>
              <a:t> 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Page E 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4" Type="http://schemas.openxmlformats.org/officeDocument/2006/relationships/image" Target="../media/image2.png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1" Type="http://schemas.openxmlformats.org/officeDocument/2006/relationships/theme" Target="../theme/theme3.xml"/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776505" y="627526"/>
            <a:ext cx="22841775" cy="1073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765718" y="12807222"/>
            <a:ext cx="22852564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sp>
        <p:nvSpPr>
          <p:cNvPr id="16" name="pg. xx"/>
          <p:cNvSpPr txBox="1"/>
          <p:nvPr userDrawn="1"/>
        </p:nvSpPr>
        <p:spPr>
          <a:xfrm>
            <a:off x="20884725" y="12874289"/>
            <a:ext cx="2733557" cy="287258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00E22F85-807F-CA40-8F16-B425A1EE1DAC}" type="slidenum">
              <a:rPr lang="uk-UA" sz="1200" smtClean="0"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</a:fld>
            <a:endParaRPr sz="1200" dirty="0"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776504" y="3613150"/>
            <a:ext cx="22841775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  <a:endParaRPr kumimoji="1" lang="zh-CN" altLang="en-US" dirty="0"/>
          </a:p>
          <a:p>
            <a:pPr lvl="1"/>
            <a:r>
              <a:rPr kumimoji="1" lang="zh-CN" altLang="en-US" dirty="0"/>
              <a:t>二级</a:t>
            </a:r>
            <a:endParaRPr kumimoji="1" lang="zh-CN" altLang="en-US" dirty="0"/>
          </a:p>
          <a:p>
            <a:pPr lvl="2"/>
            <a:r>
              <a:rPr kumimoji="1" lang="zh-CN" altLang="en-US" dirty="0"/>
              <a:t>三级</a:t>
            </a:r>
            <a:endParaRPr kumimoji="1" lang="zh-CN" altLang="en-US" dirty="0"/>
          </a:p>
          <a:p>
            <a:pPr lvl="3"/>
            <a:r>
              <a:rPr kumimoji="1" lang="zh-CN" altLang="en-US" dirty="0"/>
              <a:t>四级</a:t>
            </a:r>
            <a:endParaRPr kumimoji="1" lang="zh-CN" altLang="en-US" dirty="0"/>
          </a:p>
          <a:p>
            <a:pPr lvl="4"/>
            <a:r>
              <a:rPr kumimoji="1" lang="zh-CN" altLang="en-US" dirty="0"/>
              <a:t>五级</a:t>
            </a:r>
            <a:endParaRPr kumimoji="1"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/>
  <p:txStyles>
    <p:title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1pPr>
      <a:lvl2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2pPr>
      <a:lvl3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3pPr>
      <a:lvl4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4pPr>
      <a:lvl5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5pPr>
      <a:lvl6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6pPr>
      <a:lvl7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7pPr>
      <a:lvl8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8pPr>
      <a:lvl9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9pPr>
    </p:titleStyle>
    <p:bodyStyle>
      <a:lvl1pPr marL="0" marR="0" indent="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defRPr sz="4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1pPr>
      <a:lvl2pPr marL="127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4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2pPr>
      <a:lvl3pPr marL="190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0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3pPr>
      <a:lvl4pPr marL="254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36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4pPr>
      <a:lvl5pPr marL="317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36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5pPr>
      <a:lvl6pPr marL="381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6pPr>
      <a:lvl7pPr marL="444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7pPr>
      <a:lvl8pPr marL="508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8pPr>
      <a:lvl9pPr marL="571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776505" y="627526"/>
            <a:ext cx="22841775" cy="1073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765718" y="12807222"/>
            <a:ext cx="22852564" cy="1"/>
          </a:xfrm>
          <a:prstGeom prst="line">
            <a:avLst/>
          </a:prstGeom>
          <a:ln w="25400">
            <a:solidFill>
              <a:srgbClr val="5E5E5E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sp>
        <p:nvSpPr>
          <p:cNvPr id="16" name="pg. xx"/>
          <p:cNvSpPr txBox="1"/>
          <p:nvPr userDrawn="1"/>
        </p:nvSpPr>
        <p:spPr>
          <a:xfrm>
            <a:off x="20884725" y="12874289"/>
            <a:ext cx="2733557" cy="287258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00E22F85-807F-CA40-8F16-B425A1EE1DAC}" type="slidenum">
              <a:rPr lang="uk-UA" sz="1200" smtClean="0">
                <a:solidFill>
                  <a:srgbClr val="5E5E5E"/>
                </a:solidFill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</a:fld>
            <a:endParaRPr sz="1200" dirty="0">
              <a:solidFill>
                <a:srgbClr val="5E5E5E"/>
              </a:solidFill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776504" y="3613150"/>
            <a:ext cx="22841775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  <a:endParaRPr kumimoji="1" lang="zh-CN" altLang="en-US" dirty="0"/>
          </a:p>
          <a:p>
            <a:pPr lvl="1"/>
            <a:r>
              <a:rPr kumimoji="1" lang="zh-CN" altLang="en-US" dirty="0"/>
              <a:t>二级</a:t>
            </a:r>
            <a:endParaRPr kumimoji="1" lang="zh-CN" altLang="en-US" dirty="0"/>
          </a:p>
          <a:p>
            <a:pPr lvl="2"/>
            <a:r>
              <a:rPr kumimoji="1" lang="zh-CN" altLang="en-US" dirty="0"/>
              <a:t>三级</a:t>
            </a:r>
            <a:endParaRPr kumimoji="1" lang="zh-CN" altLang="en-US" dirty="0"/>
          </a:p>
          <a:p>
            <a:pPr lvl="3"/>
            <a:r>
              <a:rPr kumimoji="1" lang="zh-CN" altLang="en-US" dirty="0"/>
              <a:t>四级</a:t>
            </a:r>
            <a:endParaRPr kumimoji="1" lang="zh-CN" altLang="en-US" dirty="0"/>
          </a:p>
          <a:p>
            <a:pPr lvl="4"/>
            <a:r>
              <a:rPr kumimoji="1" lang="zh-CN" altLang="en-US" dirty="0"/>
              <a:t>五级</a:t>
            </a:r>
            <a:endParaRPr kumimoji="1"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hf sldNum="0" hdr="0" ftr="0"/>
  <p:txStyles>
    <p:title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2DC84D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1pPr>
      <a:lvl2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2pPr>
      <a:lvl3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3pPr>
      <a:lvl4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4pPr>
      <a:lvl5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5pPr>
      <a:lvl6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6pPr>
      <a:lvl7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7pPr>
      <a:lvl8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8pPr>
      <a:lvl9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9pPr>
    </p:titleStyle>
    <p:bodyStyle>
      <a:lvl1pPr marL="0" marR="0" indent="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defRPr sz="48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1pPr>
      <a:lvl2pPr marL="127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4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2pPr>
      <a:lvl3pPr marL="190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0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3pPr>
      <a:lvl4pPr marL="254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36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4pPr>
      <a:lvl5pPr marL="317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3600" b="0" i="0" u="none" strike="noStrike" cap="none" spc="0" baseline="0">
          <a:ln>
            <a:noFill/>
          </a:ln>
          <a:solidFill>
            <a:srgbClr val="CACAC8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5pPr>
      <a:lvl6pPr marL="381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6pPr>
      <a:lvl7pPr marL="444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7pPr>
      <a:lvl8pPr marL="508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8pPr>
      <a:lvl9pPr marL="571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776505" y="627526"/>
            <a:ext cx="22841775" cy="1073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 </a:t>
            </a:r>
            <a:r>
              <a:rPr kumimoji="1" lang="en-US" altLang="zh-CN" dirty="0"/>
              <a:t>OPPO Sans B 50pt.</a:t>
            </a:r>
            <a:endParaRPr kumimoji="1" lang="zh-CN" altLang="en-US" dirty="0"/>
          </a:p>
        </p:txBody>
      </p:sp>
      <p:sp>
        <p:nvSpPr>
          <p:cNvPr id="11" name="线条"/>
          <p:cNvSpPr/>
          <p:nvPr userDrawn="1"/>
        </p:nvSpPr>
        <p:spPr>
          <a:xfrm>
            <a:off x="765718" y="12807222"/>
            <a:ext cx="22852564" cy="1"/>
          </a:xfrm>
          <a:prstGeom prst="line">
            <a:avLst/>
          </a:prstGeom>
          <a:ln w="25400">
            <a:solidFill>
              <a:srgbClr val="CACAC8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0" y="12963890"/>
            <a:ext cx="1332424" cy="316800"/>
          </a:xfrm>
          <a:prstGeom prst="rect">
            <a:avLst/>
          </a:prstGeom>
        </p:spPr>
      </p:pic>
      <p:sp>
        <p:nvSpPr>
          <p:cNvPr id="16" name="pg. xx"/>
          <p:cNvSpPr txBox="1"/>
          <p:nvPr userDrawn="1"/>
        </p:nvSpPr>
        <p:spPr>
          <a:xfrm>
            <a:off x="20884725" y="12874289"/>
            <a:ext cx="2733557" cy="287258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defRPr sz="2000" b="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00E22F85-807F-CA40-8F16-B425A1EE1DAC}" type="slidenum">
              <a:rPr lang="uk-UA" sz="1200" smtClean="0">
                <a:latin typeface="OPPOSans R" panose="00020600040101010101" charset="-122"/>
                <a:ea typeface="OPPOSans R" panose="00020600040101010101" charset="-122"/>
                <a:cs typeface="OPPOSans R" panose="00020600040101010101" charset="-122"/>
              </a:rPr>
            </a:fld>
            <a:endParaRPr sz="1200" dirty="0">
              <a:latin typeface="OPPOSans R" panose="00020600040101010101" charset="-122"/>
              <a:ea typeface="OPPOSans R" panose="00020600040101010101" charset="-122"/>
              <a:cs typeface="OPPOSans R" panose="00020600040101010101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 userDrawn="1"/>
        </p:nvGraphicFramePr>
        <p:xfrm>
          <a:off x="24789714" y="0"/>
          <a:ext cx="3099486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86"/>
              </a:tblGrid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106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56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Dark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46A3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45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77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Light</a:t>
                      </a:r>
                      <a:r>
                        <a:rPr lang="zh-CN" altLang="en-US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 </a:t>
                      </a:r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Green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DC84D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202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200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800" b="0" kern="1200" dirty="0">
                          <a:solidFill>
                            <a:schemeClr val="dk1"/>
                          </a:solidFill>
                          <a:effectLst/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Platinum </a:t>
                      </a:r>
                      <a:endParaRPr lang="en-US" altLang="zh-CN" sz="2800" b="0" dirty="0">
                        <a:effectLst/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ACAC8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R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G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B 250</a:t>
                      </a:r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endParaRPr lang="en-US" altLang="zh-CN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  <a:p>
                      <a:pPr algn="l"/>
                      <a:r>
                        <a:rPr lang="en-US" altLang="zh-CN" sz="2800" b="0" dirty="0">
                          <a:latin typeface="OPPOSans R" panose="00020600040101010101" charset="-122"/>
                          <a:ea typeface="OPPOSans R" panose="00020600040101010101" charset="-122"/>
                          <a:cs typeface="OPPOSans R" panose="00020600040101010101" charset="-122"/>
                        </a:rPr>
                        <a:t>White</a:t>
                      </a:r>
                      <a:endParaRPr lang="zh-CN" altLang="en-US" sz="2800" b="0" dirty="0">
                        <a:latin typeface="OPPOSans R" panose="00020600040101010101" charset="-122"/>
                        <a:ea typeface="OPPOSans R" panose="00020600040101010101" charset="-122"/>
                        <a:cs typeface="OPPOSans R" panose="0002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</a:tbl>
          </a:graphicData>
        </a:graphic>
      </p:graphicFrame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776504" y="3613150"/>
            <a:ext cx="22841775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  <a:endParaRPr kumimoji="1" lang="zh-CN" altLang="en-US" dirty="0"/>
          </a:p>
          <a:p>
            <a:pPr lvl="1"/>
            <a:r>
              <a:rPr kumimoji="1" lang="zh-CN" altLang="en-US" dirty="0"/>
              <a:t>二级</a:t>
            </a:r>
            <a:endParaRPr kumimoji="1" lang="zh-CN" altLang="en-US" dirty="0"/>
          </a:p>
          <a:p>
            <a:pPr lvl="2"/>
            <a:r>
              <a:rPr kumimoji="1" lang="zh-CN" altLang="en-US" dirty="0"/>
              <a:t>三级</a:t>
            </a:r>
            <a:endParaRPr kumimoji="1" lang="zh-CN" altLang="en-US" dirty="0"/>
          </a:p>
          <a:p>
            <a:pPr lvl="3"/>
            <a:r>
              <a:rPr kumimoji="1" lang="zh-CN" altLang="en-US" dirty="0"/>
              <a:t>四级</a:t>
            </a:r>
            <a:endParaRPr kumimoji="1" lang="zh-CN" altLang="en-US" dirty="0"/>
          </a:p>
          <a:p>
            <a:pPr lvl="4"/>
            <a:r>
              <a:rPr kumimoji="1" lang="zh-CN" altLang="en-US" dirty="0"/>
              <a:t>五级</a:t>
            </a:r>
            <a:endParaRPr kumimoji="1"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hf sldNum="0" hdr="0" ftr="0"/>
  <p:txStyles>
    <p:title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1pPr>
      <a:lvl2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2pPr>
      <a:lvl3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3pPr>
      <a:lvl4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4pPr>
      <a:lvl5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5pPr>
      <a:lvl6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6pPr>
      <a:lvl7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7pPr>
      <a:lvl8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8pPr>
      <a:lvl9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9000" b="0" i="0" u="none" strike="noStrike" cap="none" spc="0" baseline="0">
          <a:ln>
            <a:noFill/>
          </a:ln>
          <a:solidFill>
            <a:srgbClr val="046A38"/>
          </a:solidFill>
          <a:uFillTx/>
          <a:latin typeface="OPPOSans B" panose="00020600040101010101" charset="-122"/>
          <a:ea typeface="OPPOSans B" panose="00020600040101010101" charset="-122"/>
          <a:cs typeface="OPPOSans B" panose="00020600040101010101" charset="-122"/>
          <a:sym typeface="OPPOSans B" panose="00020600040101010101" charset="-122"/>
        </a:defRPr>
      </a:lvl9pPr>
    </p:titleStyle>
    <p:bodyStyle>
      <a:lvl1pPr marL="0" marR="0" indent="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Tx/>
        <a:buFontTx/>
        <a:buNone/>
        <a:defRPr sz="48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1pPr>
      <a:lvl2pPr marL="127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4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2pPr>
      <a:lvl3pPr marL="190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0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3pPr>
      <a:lvl4pPr marL="2540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36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4pPr>
      <a:lvl5pPr marL="3175000" marR="0" indent="-635000" algn="l" defTabSz="825500" latinLnBrk="0">
        <a:lnSpc>
          <a:spcPct val="15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3600" b="0" i="0" u="none" strike="noStrike" cap="none" spc="0" baseline="0">
          <a:ln>
            <a:noFill/>
          </a:ln>
          <a:solidFill>
            <a:srgbClr val="5E5E5E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5pPr>
      <a:lvl6pPr marL="381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6pPr>
      <a:lvl7pPr marL="444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7pPr>
      <a:lvl8pPr marL="5080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8pPr>
      <a:lvl9pPr marL="5715000" marR="0" indent="-635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OPPOSans M" panose="00020600040101010101" charset="-122"/>
          <a:ea typeface="OPPOSans M" panose="00020600040101010101" charset="-122"/>
          <a:cs typeface="OPPOSans M" panose="00020600040101010101" charset="-122"/>
          <a:sym typeface="OPPOSans M" panose="00020600040101010101" charset="-122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tags" Target="../tags/tag1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8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8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49"/>
          <p:cNvSpPr txBox="1"/>
          <p:nvPr/>
        </p:nvSpPr>
        <p:spPr>
          <a:xfrm>
            <a:off x="18072167" y="3837626"/>
            <a:ext cx="4873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点击输入具体内容点击输入简要文本内容，文字内容需概况精炼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18073543" y="8272682"/>
            <a:ext cx="4873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点击输入具体内容点击输入简要文本内容，文字内容需概况精炼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TextBox 53"/>
          <p:cNvSpPr txBox="1"/>
          <p:nvPr/>
        </p:nvSpPr>
        <p:spPr>
          <a:xfrm>
            <a:off x="1423729" y="8492152"/>
            <a:ext cx="4873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点击输入具体内容点击输入简要文本内容，文字内容需概况精炼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TextBox 55"/>
          <p:cNvSpPr txBox="1"/>
          <p:nvPr/>
        </p:nvSpPr>
        <p:spPr>
          <a:xfrm>
            <a:off x="1246785" y="3967958"/>
            <a:ext cx="4873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点击输入具体内容点击输入简要文本内容，文字内容需概况精炼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0" y="-1"/>
            <a:ext cx="24384000" cy="13716001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dk1"/>
                </a:solidFill>
                <a:prstDash val="solid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9806" y="10039832"/>
            <a:ext cx="8779920" cy="213391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4400" dirty="0" smtClean="0">
                <a:solidFill>
                  <a:schemeClr val="bg1"/>
                </a:solidFill>
                <a:latin typeface="OPPOSans B" panose="00020600040101010101" charset="-122"/>
                <a:ea typeface="OPPOSans B" panose="00020600040101010101" charset="-122"/>
              </a:rPr>
              <a:t>备件护航 服务创不凡</a:t>
            </a:r>
            <a:endParaRPr lang="en-US" altLang="zh-CN" sz="4400" dirty="0" smtClean="0">
              <a:solidFill>
                <a:schemeClr val="bg1"/>
              </a:solidFill>
              <a:latin typeface="OPPOSans B" panose="00020600040101010101" charset="-122"/>
              <a:ea typeface="OPPOSans B" panose="00020600040101010101" charset="-122"/>
            </a:endParaRPr>
          </a:p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4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POSans B" panose="00020600040101010101" charset="-122"/>
                <a:ea typeface="OPPOSans B" panose="00020600040101010101" charset="-122"/>
                <a:sym typeface="Helvetica Neue"/>
              </a:rPr>
              <a:t>Spare Parts</a:t>
            </a:r>
            <a:r>
              <a:rPr kumimoji="0" lang="en-US" altLang="zh-CN" sz="4400" b="1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POSans B" panose="00020600040101010101" charset="-122"/>
                <a:ea typeface="OPPOSans B" panose="00020600040101010101" charset="-122"/>
                <a:sym typeface="Helvetica Neue"/>
              </a:rPr>
              <a:t> Supporting</a:t>
            </a:r>
            <a:endParaRPr kumimoji="0" lang="en-US" altLang="zh-CN" sz="4400" b="1" i="0" u="none" strike="noStrike" cap="none" spc="0" normalizeH="0" dirty="0" smtClean="0">
              <a:ln>
                <a:noFill/>
              </a:ln>
              <a:solidFill>
                <a:schemeClr val="bg1"/>
              </a:solidFill>
              <a:effectLst/>
              <a:uFillTx/>
              <a:latin typeface="OPPOSans B" panose="00020600040101010101" charset="-122"/>
              <a:ea typeface="OPPOSans B" panose="00020600040101010101" charset="-122"/>
              <a:sym typeface="Helvetica Neue"/>
            </a:endParaRPr>
          </a:p>
          <a:p>
            <a:pPr marL="0" marR="0" indent="0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4400" baseline="0" dirty="0" smtClean="0">
                <a:solidFill>
                  <a:schemeClr val="bg1"/>
                </a:solidFill>
                <a:latin typeface="OPPOSans B" panose="00020600040101010101" charset="-122"/>
                <a:ea typeface="OPPOSans B" panose="00020600040101010101" charset="-122"/>
              </a:rPr>
              <a:t>Service</a:t>
            </a:r>
            <a:r>
              <a:rPr lang="en-US" altLang="zh-CN" sz="4400" dirty="0" smtClean="0">
                <a:solidFill>
                  <a:schemeClr val="bg1"/>
                </a:solidFill>
                <a:latin typeface="OPPOSans B" panose="00020600040101010101" charset="-122"/>
                <a:ea typeface="OPPOSans B" panose="00020600040101010101" charset="-122"/>
              </a:rPr>
              <a:t> Soaring</a:t>
            </a:r>
            <a:endParaRPr kumimoji="0" lang="zh-CN" altLang="en-US" sz="4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OPPOSans B" panose="00020600040101010101" charset="-122"/>
              <a:ea typeface="OPPOSans B" panose="00020600040101010101" charset="-122"/>
              <a:sym typeface="Helvetica Neue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9806" y="1009353"/>
            <a:ext cx="23684387" cy="1949252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POSans B" panose="00020600040101010101" charset="-122"/>
                <a:ea typeface="OPPOSans B" panose="00020600040101010101" charset="-122"/>
                <a:sym typeface="Helvetica Neue"/>
              </a:rPr>
              <a:t>2020</a:t>
            </a:r>
            <a:r>
              <a:rPr kumimoji="0" lang="zh-CN" altLang="en-US" sz="60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POSans B" panose="00020600040101010101" charset="-122"/>
                <a:ea typeface="OPPOSans B" panose="00020600040101010101" charset="-122"/>
                <a:sym typeface="Helvetica Neue"/>
              </a:rPr>
              <a:t>年海外</a:t>
            </a:r>
            <a:r>
              <a:rPr lang="zh-CN" altLang="en-US" sz="6000" dirty="0">
                <a:solidFill>
                  <a:schemeClr val="bg1"/>
                </a:solidFill>
                <a:latin typeface="OPPOSans B" panose="00020600040101010101" charset="-122"/>
                <a:ea typeface="OPPOSans B" panose="00020600040101010101" charset="-122"/>
              </a:rPr>
              <a:t>备件</a:t>
            </a:r>
            <a:r>
              <a:rPr kumimoji="0" lang="zh-CN" altLang="en-US" sz="60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POSans B" panose="00020600040101010101" charset="-122"/>
                <a:ea typeface="OPPOSans B" panose="00020600040101010101" charset="-122"/>
                <a:sym typeface="Helvetica Neue"/>
              </a:rPr>
              <a:t>管理培训</a:t>
            </a:r>
            <a:endParaRPr kumimoji="0" lang="en-US" altLang="zh-CN" sz="6000" b="1" i="0" u="none" strike="noStrike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FillTx/>
              <a:latin typeface="OPPOSans B" panose="00020600040101010101" charset="-122"/>
              <a:ea typeface="OPPOSans B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6000" dirty="0" smtClean="0">
                <a:solidFill>
                  <a:schemeClr val="bg1"/>
                </a:solidFill>
                <a:latin typeface="OPPOSans B" panose="00020600040101010101" charset="-122"/>
                <a:ea typeface="OPPOSans B" panose="00020600040101010101" charset="-122"/>
              </a:rPr>
              <a:t>2020 Overseas Spare Parts Management Training</a:t>
            </a:r>
            <a:endParaRPr kumimoji="0" lang="zh-CN" altLang="en-US" sz="60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OPPOSans B" panose="00020600040101010101" charset="-122"/>
              <a:ea typeface="OPPOSans B" panose="00020600040101010101" charset="-122"/>
              <a:sym typeface="Helvetica Neue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/>
      <p:bldP spid="40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检测换货单报表 </a:t>
            </a:r>
            <a:r>
              <a:rPr kumimoji="1" lang="en-US" altLang="zh-CN" dirty="0">
                <a:sym typeface="+mn-ea"/>
              </a:rPr>
              <a:t>Report of Inspection Order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  <a:p>
            <a:endParaRPr kumimoji="1" lang="zh-CN" altLang="en-US" dirty="0"/>
          </a:p>
          <a:p>
            <a:endParaRPr kumimoji="1" lang="zh-CN" altLang="en-US" dirty="0"/>
          </a:p>
          <a:p>
            <a:endParaRPr kumimoji="1" lang="zh-CN" altLang="en-US" dirty="0"/>
          </a:p>
          <a:p>
            <a:endParaRPr kumimoji="1" lang="zh-CN" altLang="en-US" dirty="0"/>
          </a:p>
          <a:p>
            <a:endParaRPr kumimoji="1" lang="zh-CN" altLang="en-US" dirty="0"/>
          </a:p>
          <a:p>
            <a:endParaRPr kumimoji="1" lang="zh-CN" altLang="en-US" dirty="0"/>
          </a:p>
          <a:p>
            <a:r>
              <a:rPr kumimoji="1" lang="zh-CN" altLang="en-US" dirty="0"/>
              <a:t>  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4294967295"/>
          </p:nvPr>
        </p:nvSpPr>
        <p:spPr>
          <a:xfrm>
            <a:off x="2818191" y="12877309"/>
            <a:ext cx="8537759" cy="489615"/>
          </a:xfrm>
        </p:spPr>
        <p:txBody>
          <a:bodyPr>
            <a:normAutofit fontScale="40000" lnSpcReduction="20000"/>
          </a:bodyPr>
          <a:lstStyle/>
          <a:p>
            <a:r>
              <a:rPr lang="zh-CN" altLang="en-US" dirty="0"/>
              <a:t>编辑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05350" y="2581910"/>
            <a:ext cx="10806430" cy="42189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2790" y="6915785"/>
            <a:ext cx="7645400" cy="45421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2790" y="2581910"/>
            <a:ext cx="7645400" cy="42183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985" y="6915150"/>
            <a:ext cx="10805795" cy="4542790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3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8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1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5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05668" y="11639233"/>
            <a:ext cx="5444490" cy="9848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剔除仅检测。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S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creened out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Inspection Only.</a:t>
            </a:r>
            <a:endParaRPr kumimoji="0" lang="en-US" altLang="zh-CN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检测换货单报表 </a:t>
            </a:r>
            <a:r>
              <a:rPr kumimoji="1" lang="en-US" altLang="zh-CN" dirty="0">
                <a:sym typeface="+mn-ea"/>
              </a:rPr>
              <a:t>Report of Inspection Order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9155" y="2567940"/>
            <a:ext cx="18949670" cy="7202805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5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9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69155" y="10823893"/>
            <a:ext cx="4013200" cy="55816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以完成日期为筛选依据。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检测换货单报表 </a:t>
            </a:r>
            <a:r>
              <a:rPr kumimoji="1" lang="en-US" altLang="zh-CN" dirty="0">
                <a:sym typeface="+mn-ea"/>
              </a:rPr>
              <a:t>Report of Inspection Order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0890" y="2510155"/>
            <a:ext cx="19037935" cy="8329295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3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9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80573" y="11465243"/>
            <a:ext cx="4432935" cy="55816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Filter by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C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omplet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e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D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ate.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检测换货单报表 </a:t>
            </a:r>
            <a:r>
              <a:rPr kumimoji="1" lang="en-US" altLang="zh-CN" dirty="0">
                <a:sym typeface="+mn-ea"/>
              </a:rPr>
              <a:t>Report of Inspection Order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625090" y="3495675"/>
            <a:ext cx="20993100" cy="67240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IMEI </a:t>
            </a:r>
            <a:r>
              <a:rPr kumimoji="0" lang="zh-CN" alt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导出 需要申请权限。</a:t>
            </a:r>
            <a:endParaRPr kumimoji="0" lang="zh-CN" altLang="en-US" sz="36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Request permission required </a:t>
            </a:r>
            <a:r>
              <a:rPr kumimoji="0" lang="en-US" altLang="zh-CN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for </a:t>
            </a:r>
            <a:r>
              <a:rPr kumimoji="0" lang="zh-CN" alt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IMEI export</a:t>
            </a:r>
            <a:r>
              <a:rPr kumimoji="0" lang="en-US" altLang="zh-CN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.</a:t>
            </a:r>
            <a:endParaRPr kumimoji="0" lang="en-US" altLang="zh-CN" sz="36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6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检测换货单完成后，用户信息可再查看一个月</a:t>
            </a:r>
            <a:r>
              <a:rPr lang="zh-CN" altLang="en-US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（</a:t>
            </a:r>
            <a:r>
              <a:rPr lang="en-US" altLang="zh-CN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30</a:t>
            </a:r>
            <a:r>
              <a:rPr lang="zh-CN" altLang="en-US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天）。</a:t>
            </a:r>
            <a:r>
              <a:rPr kumimoji="0" lang="zh-CN" alt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一个月（</a:t>
            </a:r>
            <a:r>
              <a:rPr lang="en-US" altLang="zh-CN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30</a:t>
            </a:r>
            <a:r>
              <a:rPr lang="zh-CN" altLang="en-US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天</a:t>
            </a:r>
            <a:r>
              <a:rPr kumimoji="0" lang="zh-CN" alt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）后，将对</a:t>
            </a:r>
            <a:r>
              <a:rPr kumimoji="0" lang="zh-CN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用户信息进行掩码。</a:t>
            </a:r>
            <a:endParaRPr kumimoji="0" lang="zh-CN" sz="36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掩码后若再查看用户信息，需向总公司换货管理员进行申请。</a:t>
            </a:r>
            <a:endParaRPr kumimoji="0" lang="zh-CN" sz="36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The </a:t>
            </a:r>
            <a:r>
              <a:rPr kumimoji="0" 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c</a:t>
            </a: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us</a:t>
            </a:r>
            <a:r>
              <a:rPr kumimoji="0" 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tom</a:t>
            </a: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er</a:t>
            </a:r>
            <a:r>
              <a:rPr kumimoji="0" 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's</a:t>
            </a: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information can be viewed for </a:t>
            </a:r>
            <a:r>
              <a:rPr kumimoji="0" 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one</a:t>
            </a: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month (30 days) after the inspection order </a:t>
            </a:r>
            <a:r>
              <a:rPr kumimoji="0" 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completed</a:t>
            </a: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. After one month (30 days), the </a:t>
            </a:r>
            <a:r>
              <a:rPr lang="en-US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c</a:t>
            </a:r>
            <a:r>
              <a:rPr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us</a:t>
            </a:r>
            <a:r>
              <a:rPr lang="en-US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tom</a:t>
            </a:r>
            <a:r>
              <a:rPr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er</a:t>
            </a:r>
            <a:r>
              <a:rPr lang="en-US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's</a:t>
            </a:r>
            <a:r>
              <a:rPr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information</a:t>
            </a: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will be masked.</a:t>
            </a:r>
            <a:endParaRPr kumimoji="0" sz="36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If you want to view the </a:t>
            </a:r>
            <a:r>
              <a:rPr lang="en-US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c</a:t>
            </a:r>
            <a:r>
              <a:rPr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us</a:t>
            </a:r>
            <a:r>
              <a:rPr lang="en-US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tom</a:t>
            </a:r>
            <a:r>
              <a:rPr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er</a:t>
            </a:r>
            <a:r>
              <a:rPr lang="en-US"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's</a:t>
            </a:r>
            <a:r>
              <a:rPr sz="36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information</a:t>
            </a: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after mask, you need to apply to the </a:t>
            </a:r>
            <a:r>
              <a:rPr kumimoji="0" 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HQ </a:t>
            </a: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exchange manage</a:t>
            </a:r>
            <a:r>
              <a:rPr kumimoji="0" lang="en-US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r</a:t>
            </a:r>
            <a:r>
              <a:rPr kumimoji="0" sz="36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.</a:t>
            </a:r>
            <a:endParaRPr kumimoji="0" sz="36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dirty="0"/>
              <a:t>售后整机管理 </a:t>
            </a:r>
            <a:r>
              <a:rPr kumimoji="1" lang="en-US" altLang="zh-CN" dirty="0">
                <a:sym typeface="+mn-ea"/>
              </a:rPr>
              <a:t>After-sale Devices Management</a:t>
            </a:r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kumimoji="1" lang="zh-CN" dirty="0"/>
          </a:p>
          <a:p>
            <a:r>
              <a:rPr kumimoji="1" lang="zh-CN" altLang="en-US" dirty="0"/>
              <a:t>售后整机保管 </a:t>
            </a:r>
            <a:r>
              <a:rPr kumimoji="1" lang="zh-CN" altLang="en-US" dirty="0">
                <a:sym typeface="+mn-ea"/>
              </a:rPr>
              <a:t>Safekeeping of </a:t>
            </a:r>
            <a:r>
              <a:rPr kumimoji="1" lang="zh-CN" dirty="0">
                <a:sym typeface="+mn-ea"/>
              </a:rPr>
              <a:t>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altLang="en-US" dirty="0"/>
          </a:p>
          <a:p>
            <a:pPr marL="0" indent="0">
              <a:buNone/>
            </a:pPr>
            <a:endParaRPr kumimoji="1"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售后整机保管 Safekeeping of </a:t>
            </a:r>
            <a:r>
              <a:rPr kumimoji="1" lang="zh-CN" dirty="0">
                <a:sym typeface="+mn-ea"/>
              </a:rPr>
              <a:t>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5335" y="2549525"/>
            <a:ext cx="7184390" cy="43459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0975" y="2549525"/>
            <a:ext cx="10736580" cy="42354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0975" y="7315835"/>
            <a:ext cx="10736580" cy="503110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85970" y="8305165"/>
            <a:ext cx="7183755" cy="30530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手机故障贴：贴在手机背面。</a:t>
            </a: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Inspection Order Sticker:On the back of the device.</a:t>
            </a:r>
            <a:br>
              <a:rPr kumimoji="0" lang="zh-CN" alt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</a:b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检测报告：折好或包着手机，放在彩盒里面。</a:t>
            </a:r>
            <a:endParaRPr kumimoji="0" lang="en-US" altLang="zh-CN" sz="24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Inspection Report</a:t>
            </a:r>
            <a:r>
              <a:rPr kumimoji="0" lang="zh-CN" alt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：</a:t>
            </a:r>
            <a:r>
              <a:rPr kumimoji="0" lang="en-US" altLang="zh-CN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Fold or wrap the device and put it in the color box.</a:t>
            </a: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3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5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1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售后整机保管 Safekeeping of </a:t>
            </a:r>
            <a:r>
              <a:rPr kumimoji="1" lang="zh-CN" dirty="0">
                <a:sym typeface="+mn-ea"/>
              </a:rPr>
              <a:t>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2160" y="2567940"/>
            <a:ext cx="12618720" cy="65963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7105" y="2567305"/>
            <a:ext cx="6141085" cy="65970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582160" y="9682480"/>
            <a:ext cx="19802475" cy="2677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1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，检查附件是否齐全。</a:t>
            </a:r>
            <a:endParaRPr lang="en-US" altLang="zh-CN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微软雅黑" panose="020B0503020204020204" charset="-122"/>
            </a:endParaRPr>
          </a:p>
          <a:p>
            <a:pPr algn="l"/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     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Confirm 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whether the </a:t>
            </a:r>
            <a:r>
              <a:rPr lang="en-US" altLang="zh-CN"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accessories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are complete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.</a:t>
            </a:r>
            <a:endParaRPr lang="en-US" altLang="zh-CN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Arial" panose="020B0604020202020204" pitchFamily="34" charset="0"/>
              <a:sym typeface="+mn-ea"/>
            </a:endParaRPr>
          </a:p>
          <a:p>
            <a:pPr algn="l"/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2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，贴上易碎贴，防止运输过程中丢失；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(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为方便总仓检查，贴一面即可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)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。</a:t>
            </a:r>
            <a:endParaRPr lang="zh-CN" altLang="en-US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微软雅黑" panose="020B0503020204020204" charset="-122"/>
            </a:endParaRPr>
          </a:p>
          <a:p>
            <a:pPr algn="l"/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     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Stick fragile stickers to prevent loss during transportation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.</a:t>
            </a:r>
            <a:endParaRPr lang="en-US" altLang="zh-CN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Arial" panose="020B0604020202020204" pitchFamily="34" charset="0"/>
              <a:sym typeface="+mn-ea"/>
            </a:endParaRPr>
          </a:p>
          <a:p>
            <a:pPr algn="l"/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   (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For the convenience of </a:t>
            </a:r>
            <a:r>
              <a:rPr 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Agent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W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arehouse inspection, just stick one side.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)</a:t>
            </a:r>
            <a:endParaRPr lang="en-US" altLang="zh-CN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Arial" panose="020B0604020202020204" pitchFamily="34" charset="0"/>
              <a:sym typeface="+mn-ea"/>
            </a:endParaRPr>
          </a:p>
          <a:p>
            <a:pPr algn="l"/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3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，附上检测换货单报表，与整机一起寄回总仓。</a:t>
            </a:r>
            <a:endParaRPr lang="zh-CN" altLang="en-US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微软雅黑" panose="020B0503020204020204" charset="-122"/>
            </a:endParaRPr>
          </a:p>
          <a:p>
            <a:pPr algn="l"/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    Attach the inspection report form, then send back with the device to the </a:t>
            </a:r>
            <a:r>
              <a:rPr 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Agent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W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arehouse.</a:t>
            </a:r>
            <a:endParaRPr lang="zh-CN" altLang="en-US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CACAC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6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9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CACAC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0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售后整机保管 Safekeeping of </a:t>
            </a:r>
            <a:r>
              <a:rPr kumimoji="1" lang="zh-CN" dirty="0">
                <a:sym typeface="+mn-ea"/>
              </a:rPr>
              <a:t>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8355" y="2619375"/>
            <a:ext cx="6179820" cy="60686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8175" y="2619375"/>
            <a:ext cx="12820015" cy="606806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618355" y="9468485"/>
            <a:ext cx="18999835" cy="34086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1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，核对总数。</a:t>
            </a:r>
            <a:endParaRPr lang="en-US" altLang="zh-CN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微软雅黑" panose="020B0503020204020204" charset="-122"/>
            </a:endParaRPr>
          </a:p>
          <a:p>
            <a:pPr algn="l"/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     Check total quantity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.</a:t>
            </a:r>
            <a:endParaRPr lang="en-US" altLang="zh-CN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微软雅黑" panose="020B0503020204020204" charset="-122"/>
            </a:endParaRPr>
          </a:p>
          <a:p>
            <a:pPr algn="l"/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2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，检查易碎贴是否损坏。</a:t>
            </a:r>
            <a:endParaRPr lang="zh-CN" altLang="en-US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微软雅黑" panose="020B0503020204020204" charset="-122"/>
            </a:endParaRPr>
          </a:p>
          <a:p>
            <a:pPr algn="l"/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    Check 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if there is any 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damage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s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on the 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fragile 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sticker.</a:t>
            </a:r>
            <a:endParaRPr lang="zh-CN" altLang="en-US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Arial" panose="020B0604020202020204" pitchFamily="34" charset="0"/>
              <a:sym typeface="+mn-ea"/>
            </a:endParaRPr>
          </a:p>
          <a:p>
            <a:pPr algn="l"/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3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，检查附件是否齐全。</a:t>
            </a:r>
            <a:endParaRPr lang="zh-CN" altLang="en-US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微软雅黑" panose="020B0503020204020204" charset="-122"/>
            </a:endParaRPr>
          </a:p>
          <a:p>
            <a:pPr algn="l"/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     Check whether the </a:t>
            </a:r>
            <a:r>
              <a:rPr lang="en-US" altLang="zh-CN"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accessories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are complete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.</a:t>
            </a:r>
            <a:endParaRPr lang="zh-CN" altLang="en-US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Arial" panose="020B0604020202020204" pitchFamily="34" charset="0"/>
              <a:sym typeface="+mn-ea"/>
            </a:endParaRPr>
          </a:p>
          <a:p>
            <a:pPr algn="l"/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4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微软雅黑" panose="020B0503020204020204" charset="-122"/>
              </a:rPr>
              <a:t>，入库。按月、按类型进行存放。</a:t>
            </a:r>
            <a:endParaRPr lang="zh-CN" altLang="en-US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微软雅黑" panose="020B0503020204020204" charset="-122"/>
            </a:endParaRPr>
          </a:p>
          <a:p>
            <a:pPr algn="l"/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      Stor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e </a:t>
            </a:r>
            <a:r>
              <a:rPr lang="zh-CN" altLang="en-US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by month and type</a:t>
            </a:r>
            <a:r>
              <a:rPr lang="en-US" altLang="zh-CN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Arial" panose="020B0604020202020204" pitchFamily="34" charset="0"/>
                <a:sym typeface="+mn-ea"/>
              </a:rPr>
              <a:t>.</a:t>
            </a:r>
            <a:endParaRPr lang="en-US" altLang="zh-CN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Arial" panose="020B0604020202020204" pitchFamily="34" charset="0"/>
              <a:sym typeface="+mn-ea"/>
            </a:endParaRPr>
          </a:p>
          <a:p>
            <a:pPr algn="l"/>
            <a:endParaRPr lang="en-US" altLang="zh-CN" sz="2400" b="0" dirty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CACAC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3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5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9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售后整机保管 Safekeeping of </a:t>
            </a:r>
            <a:r>
              <a:rPr kumimoji="1" lang="zh-CN" dirty="0">
                <a:sym typeface="+mn-ea"/>
              </a:rPr>
              <a:t>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1615" y="3565525"/>
            <a:ext cx="6895465" cy="69837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0795" y="3565525"/>
            <a:ext cx="8025765" cy="6983730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5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9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dirty="0"/>
              <a:t>售后整机管理 </a:t>
            </a:r>
            <a:r>
              <a:rPr kumimoji="1" lang="en-US" altLang="zh-CN" dirty="0">
                <a:sym typeface="+mn-ea"/>
              </a:rPr>
              <a:t>After-sale Devices Management</a:t>
            </a:r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kumimoji="1" lang="zh-CN" dirty="0"/>
          </a:p>
          <a:p>
            <a:pPr marL="0" indent="0">
              <a:buNone/>
            </a:pPr>
            <a:endParaRPr kumimoji="1" lang="zh-CN" altLang="en-US" dirty="0"/>
          </a:p>
          <a:p>
            <a:r>
              <a:rPr kumimoji="1" lang="zh-CN" altLang="en-US" dirty="0"/>
              <a:t>处理方式 </a:t>
            </a:r>
            <a:r>
              <a:rPr kumimoji="1" lang="zh-CN" altLang="en-US" dirty="0">
                <a:sym typeface="+mn-ea"/>
              </a:rPr>
              <a:t>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70886" y="704573"/>
            <a:ext cx="22841775" cy="1607674"/>
          </a:xfrm>
        </p:spPr>
        <p:txBody>
          <a:bodyPr/>
          <a:lstStyle/>
          <a:p>
            <a:r>
              <a:rPr kumimoji="1" lang="zh-CN" altLang="en-US" sz="6600" dirty="0"/>
              <a:t>售后整机管理 </a:t>
            </a:r>
            <a:r>
              <a:rPr kumimoji="1" lang="en-US" altLang="zh-CN" sz="6600" dirty="0"/>
              <a:t>After-sale Devices Management</a:t>
            </a:r>
            <a:endParaRPr kumimoji="1" lang="en-US" altLang="zh-CN" sz="6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01303" y="5960296"/>
            <a:ext cx="6233160" cy="179514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zh-CN" sz="5400" b="1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宋体" panose="02010600030101010101" pitchFamily="2" charset="-122"/>
              </a:rPr>
              <a:t>退厂</a:t>
            </a:r>
            <a:r>
              <a:rPr lang="zh-CN" altLang="zh-CN" sz="5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宋体" panose="02010600030101010101" pitchFamily="2" charset="-122"/>
              </a:rPr>
              <a:t>处理</a:t>
            </a:r>
            <a:endParaRPr lang="zh-CN" altLang="zh-CN" sz="5400" b="1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宋体" panose="02010600030101010101" pitchFamily="2" charset="-122"/>
            </a:endParaRPr>
          </a:p>
          <a:p>
            <a:pPr algn="ctr"/>
            <a:r>
              <a:rPr lang="en-US" altLang="zh-CN" sz="540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Return to Factory</a:t>
            </a:r>
            <a:endParaRPr lang="en-US" altLang="zh-CN" sz="5400" b="1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589451" y="5960296"/>
            <a:ext cx="5325745" cy="179514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zh-CN" sz="5400" b="1" kern="100">
                <a:solidFill>
                  <a:schemeClr val="bg1">
                    <a:lumMod val="6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Cordia New" panose="020B0304020202020204" pitchFamily="34" charset="-34"/>
              </a:rPr>
              <a:t>本地处理</a:t>
            </a:r>
            <a:endParaRPr lang="zh-CN" altLang="zh-CN" sz="5400" b="1" kern="100">
              <a:solidFill>
                <a:schemeClr val="bg1">
                  <a:lumMod val="6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Cordia New" panose="020B0304020202020204" pitchFamily="34" charset="-34"/>
            </a:endParaRPr>
          </a:p>
          <a:p>
            <a:pPr algn="ctr"/>
            <a:r>
              <a:rPr lang="en-US" altLang="zh-CN" sz="5400">
                <a:solidFill>
                  <a:schemeClr val="bg1">
                    <a:lumMod val="6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Local </a:t>
            </a:r>
            <a:r>
              <a:rPr lang="en-US" altLang="zh-CN" sz="5400" smtClean="0">
                <a:solidFill>
                  <a:schemeClr val="bg1">
                    <a:lumMod val="6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Handling</a:t>
            </a:r>
            <a:endParaRPr lang="en-US" altLang="zh-CN" sz="5400" smtClean="0">
              <a:solidFill>
                <a:schemeClr val="bg1">
                  <a:lumMod val="6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>
              <a:sym typeface="+mn-ea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333240" y="5280660"/>
            <a:ext cx="8350250" cy="375920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需求提报 Demand report：</a:t>
            </a: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类型 </a:t>
            </a:r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Type</a:t>
            </a: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：</a:t>
            </a:r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DOADAP</a:t>
            </a: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机器</a:t>
            </a:r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DOADAP Device</a:t>
            </a: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、</a:t>
            </a:r>
            <a:endParaRPr lang="zh-CN" altLang="en-US" sz="24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业务演示机 </a:t>
            </a:r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Demo Device.</a:t>
            </a:r>
            <a:endParaRPr lang="zh-CN" altLang="en-US" sz="24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zh-CN" altLang="en-US" sz="24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区域 </a:t>
            </a:r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R</a:t>
            </a: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egion：越南 Vietnam、泰国 Thailand、</a:t>
            </a:r>
            <a:endParaRPr lang="zh-CN" altLang="en-US" sz="24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            菲律宾 Philippines、马来Malaysia、</a:t>
            </a:r>
            <a:endParaRPr lang="zh-CN" altLang="en-US" sz="24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            新加坡 Singapore、台湾Taiwan、</a:t>
            </a:r>
            <a:endParaRPr lang="zh-CN" altLang="en-US" sz="24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            日本 Japan、澳大利亚 Australia</a:t>
            </a:r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.</a:t>
            </a:r>
            <a:endParaRPr kumimoji="0" lang="en-US" altLang="zh-CN" sz="24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83490" y="3481070"/>
            <a:ext cx="9537700" cy="7358380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CACAC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3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6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779645" y="4471035"/>
            <a:ext cx="19128105" cy="4266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zh-CN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翻新周期</a:t>
            </a:r>
            <a:r>
              <a:rPr lang="en-US" altLang="zh-CN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 Refurbish 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Period</a:t>
            </a:r>
            <a:endParaRPr lang="en-US" altLang="zh-CN" sz="280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提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报截止时间：渠道宣停之日往后顺延的第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60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个自然</a:t>
            </a:r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日</a:t>
            </a:r>
            <a:endParaRPr lang="zh-CN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Report deadline: the 60th natural day after the date of stopping production; reporting of refurbishment later than this designated deadline will not be accepted by the HQ.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翻新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截止时间：渠道宣停之日往后顺延的第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90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个自然日</a:t>
            </a:r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。</a:t>
            </a:r>
            <a:endParaRPr lang="zh-CN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Refurbishment deadline: the 90th natural day after the date of stopping production,refurbishment later than this designated deadline will not be refurbished by the HQ.</a:t>
            </a:r>
            <a:r>
              <a:rPr lang="en-US" altLang="zh-CN" sz="2000" smtClean="0">
                <a:latin typeface="微软雅黑" panose="020B0503020204020204" charset="-122"/>
              </a:rPr>
              <a:t>                                </a:t>
            </a:r>
            <a:endParaRPr lang="en-US" altLang="zh-CN" sz="2000" smtClean="0">
              <a:latin typeface="微软雅黑" panose="020B0503020204020204" charset="-122"/>
            </a:endParaRPr>
          </a:p>
          <a:p>
            <a:endParaRPr lang="zh-CN" altLang="en-US" sz="2000">
              <a:latin typeface="微软雅黑" panose="020B0503020204020204" charset="-122"/>
            </a:endParaRPr>
          </a:p>
        </p:txBody>
      </p:sp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CACAC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3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5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9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4726305" y="2790825"/>
            <a:ext cx="18576290" cy="81349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endParaRPr lang="en-US" altLang="zh-CN" sz="1100">
              <a:latin typeface="微软雅黑" panose="020B0503020204020204" charset="-122"/>
            </a:endParaRPr>
          </a:p>
          <a:p>
            <a:pPr algn="l"/>
            <a:r>
              <a:rPr lang="zh-CN" altLang="en-US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数量要求 </a:t>
            </a:r>
            <a:r>
              <a:rPr lang="en-US" altLang="zh-CN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Return Quantity</a:t>
            </a:r>
            <a:endParaRPr lang="en-US" altLang="zh-CN" sz="280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DOA/DAP</a:t>
            </a:r>
            <a:r>
              <a:rPr lang="zh-CN" altLang="en-US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机器 </a:t>
            </a:r>
            <a:r>
              <a:rPr lang="en-US" altLang="zh-CN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DOA/DAP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 Devices</a:t>
            </a:r>
            <a:endParaRPr lang="en-US" altLang="zh-CN" sz="280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渠道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宣停前，每款机型的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DOA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、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DAP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数量需累计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50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台以上才可退回保修工厂翻新。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Before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stopping production, the return and refurbishment only take place when the quantity of DOA / DAP of each model has reached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 50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sets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.</a:t>
            </a:r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渠道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宣停后，翻新截止前最后一批，不对每款机型的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DOA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和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DAP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数量进行管控</a:t>
            </a:r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。</a:t>
            </a:r>
            <a:endParaRPr lang="zh-CN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After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stop production, last return,the number of DOA/ DAP of each model will not be controlled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.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en-US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业务</a:t>
            </a:r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演示</a:t>
            </a:r>
            <a:r>
              <a:rPr lang="zh-CN" altLang="en-US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机 </a:t>
            </a:r>
            <a:r>
              <a:rPr lang="en-US" altLang="zh-CN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Demo </a:t>
            </a:r>
            <a:r>
              <a:rPr lang="en-US" altLang="zh-CN" sz="280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Devices</a:t>
            </a:r>
            <a:endParaRPr lang="en-US" altLang="zh-CN" sz="280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 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en-US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需提前通知备件组，备件组同意后才能安排退回。</a:t>
            </a:r>
            <a:endParaRPr lang="zh-CN" altLang="en-US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The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Spare Parts Team should be notified in advance, and the return can be arranged after the approval of the Spare Parts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Team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.</a:t>
            </a:r>
            <a:endParaRPr lang="en-US" altLang="zh-CN" sz="28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zh-CN" altLang="en-US" sz="1200">
              <a:latin typeface="微软雅黑" panose="020B0503020204020204" charset="-122"/>
            </a:endParaRPr>
          </a:p>
        </p:txBody>
      </p:sp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CACAC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5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9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30" y="2971800"/>
            <a:ext cx="8306435" cy="86556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0785" y="2971800"/>
            <a:ext cx="9006840" cy="8655685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CACAC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9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104765" y="4145280"/>
            <a:ext cx="18513425" cy="627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/>
            <a:endParaRPr lang="en-US" altLang="zh-CN" sz="1400" smtClean="0"/>
          </a:p>
          <a:p>
            <a:pPr lvl="0" algn="l"/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产品退厂包装和运输要求</a:t>
            </a:r>
            <a:endParaRPr lang="zh-CN" altLang="zh-CN" sz="28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endParaRPr lang="zh-CN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所有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退厂机器不得缺少附件（适配器、耳机、数据线、通针、保护壳），并且附件规格必须与当前</a:t>
            </a:r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机型</a:t>
            </a:r>
            <a:endParaRPr lang="zh-CN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出厂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配套的规格一致</a:t>
            </a:r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；不得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从手机上拆卸任何零部件</a:t>
            </a:r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。如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违规，除扣除代理这部分物料损失</a:t>
            </a:r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金额，</a:t>
            </a:r>
            <a:endParaRPr lang="zh-CN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并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处于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500USD/</a:t>
            </a:r>
            <a:r>
              <a:rPr lang="zh-CN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次罚款，情节严重的按照实际产生损失罚款，并全球范围内通报批评</a:t>
            </a:r>
            <a:r>
              <a:rPr lang="zh-CN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。</a:t>
            </a:r>
            <a:endParaRPr lang="zh-CN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endParaRPr lang="zh-CN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Packing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and shipping requirements for devices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return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All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devices returned to the factory must with complete all accessories, including adapter, 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earphone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,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USB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cable, Nozzle Cleaner, and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protective shell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; and the specifications of the 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accessories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must be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consistent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with the return models; no parts can be removed from the 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device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.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In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addition to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the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amount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of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material shortage will be deducted from the agent account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,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another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punished 500USD/time will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also be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deducted. Huge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fines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will be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incurred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if any serious </a:t>
            </a:r>
            <a:endParaRPr lang="en-US" altLang="zh-CN" sz="28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lvl="0" algn="l"/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cases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happened, and the punishment will be </a:t>
            </a:r>
            <a:r>
              <a:rPr lang="en-US" altLang="zh-CN" sz="28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notified </a:t>
            </a:r>
            <a:r>
              <a:rPr lang="en-US" altLang="zh-CN" sz="28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worldwide.</a:t>
            </a:r>
            <a:endParaRPr lang="en-US" altLang="zh-CN" sz="28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</p:txBody>
      </p:sp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CACAC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3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5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9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065198" y="11060600"/>
            <a:ext cx="3951605" cy="12141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zh-CN" sz="24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总</a:t>
            </a:r>
            <a:r>
              <a:rPr lang="zh-CN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装箱清单放在第一箱</a:t>
            </a:r>
            <a:r>
              <a:rPr lang="zh-CN" altLang="zh-CN" sz="24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内</a:t>
            </a:r>
            <a:endParaRPr lang="zh-CN" altLang="zh-CN" sz="24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The total packing list </a:t>
            </a:r>
            <a:endParaRPr lang="en-US" altLang="zh-CN" sz="24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algn="l"/>
            <a:r>
              <a:rPr lang="en-US" altLang="zh-CN" sz="24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placed </a:t>
            </a:r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in the first carton</a:t>
            </a:r>
            <a:endParaRPr lang="en-US" altLang="zh-CN" sz="24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19688" y="11060600"/>
            <a:ext cx="4512945" cy="12141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/>
            <a:r>
              <a:rPr lang="zh-CN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每箱内需附本箱装机清单</a:t>
            </a:r>
            <a:endParaRPr lang="zh-CN" altLang="zh-CN" sz="24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r"/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A packing list must </a:t>
            </a:r>
            <a:endParaRPr lang="en-US" altLang="zh-CN" sz="24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algn="r"/>
            <a:r>
              <a:rPr lang="en-US" altLang="zh-CN" sz="24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be prepared </a:t>
            </a:r>
            <a:r>
              <a:rPr lang="en-US" altLang="zh-CN" sz="24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for each carton</a:t>
            </a:r>
            <a:endParaRPr lang="en-US" altLang="zh-CN" sz="24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65395" y="2573020"/>
            <a:ext cx="9267190" cy="822388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0505" y="1885950"/>
            <a:ext cx="8147685" cy="488886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0505" y="7171690"/>
            <a:ext cx="8148955" cy="5705475"/>
          </a:xfrm>
          <a:prstGeom prst="rect">
            <a:avLst/>
          </a:prstGeom>
        </p:spPr>
      </p:pic>
      <p:sp>
        <p:nvSpPr>
          <p:cNvPr id="2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CACAC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3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6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10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1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4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95" y="3385820"/>
            <a:ext cx="6081395" cy="54813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9445" y="3385820"/>
            <a:ext cx="5720080" cy="54813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62058" y="10141960"/>
            <a:ext cx="10384155" cy="15887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注意：装箱完成后，封箱，贴</a:t>
            </a:r>
            <a:r>
              <a:rPr lang="en-US" altLang="zh-CN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PASS</a:t>
            </a:r>
            <a:r>
              <a:rPr lang="zh-CN" altLang="en-US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贴</a:t>
            </a:r>
            <a:endParaRPr lang="zh-CN" altLang="en-US" sz="32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32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algn="l"/>
            <a:r>
              <a:rPr lang="en-US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Note: After packing, seal and paste PASS stickers.</a:t>
            </a:r>
            <a:endParaRPr lang="en-US" altLang="zh-CN" sz="32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815" y="3949700"/>
            <a:ext cx="8611870" cy="4353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901303" y="5960296"/>
            <a:ext cx="6233160" cy="179514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zh-CN" sz="5400" b="1">
                <a:solidFill>
                  <a:schemeClr val="bg1">
                    <a:lumMod val="6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宋体" panose="02010600030101010101" pitchFamily="2" charset="-122"/>
              </a:rPr>
              <a:t>退厂</a:t>
            </a:r>
            <a:r>
              <a:rPr lang="zh-CN" altLang="zh-CN" sz="5400" b="1" smtClean="0">
                <a:solidFill>
                  <a:schemeClr val="bg1">
                    <a:lumMod val="6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宋体" panose="02010600030101010101" pitchFamily="2" charset="-122"/>
              </a:rPr>
              <a:t>处理</a:t>
            </a:r>
            <a:endParaRPr lang="zh-CN" altLang="zh-CN" sz="5400" b="1" smtClean="0">
              <a:solidFill>
                <a:schemeClr val="bg1">
                  <a:lumMod val="6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宋体" panose="02010600030101010101" pitchFamily="2" charset="-122"/>
            </a:endParaRPr>
          </a:p>
          <a:p>
            <a:pPr algn="ctr"/>
            <a:r>
              <a:rPr lang="en-US" altLang="zh-CN" sz="5400">
                <a:solidFill>
                  <a:schemeClr val="bg1">
                    <a:lumMod val="6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Return to Factory</a:t>
            </a:r>
            <a:endParaRPr lang="en-US" altLang="zh-CN" sz="5400" b="1">
              <a:solidFill>
                <a:schemeClr val="bg1">
                  <a:lumMod val="6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589451" y="5960296"/>
            <a:ext cx="5325745" cy="179514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zh-CN" sz="54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Cordia New" panose="020B0304020202020204" pitchFamily="34" charset="-34"/>
              </a:rPr>
              <a:t>本地处理</a:t>
            </a:r>
            <a:endParaRPr lang="zh-CN" altLang="zh-CN" sz="5400" b="1" kern="10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cs typeface="Cordia New" panose="020B0304020202020204" pitchFamily="34" charset="-34"/>
            </a:endParaRPr>
          </a:p>
          <a:p>
            <a:pPr algn="ctr"/>
            <a:r>
              <a:rPr lang="en-US" altLang="zh-CN" sz="540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Local </a:t>
            </a:r>
            <a:r>
              <a:rPr lang="en-US" altLang="zh-CN" sz="540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Handling</a:t>
            </a:r>
            <a:endParaRPr lang="en-US" altLang="zh-CN" sz="540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777240" y="3260090"/>
            <a:ext cx="22840950" cy="5668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DOA/DAP</a:t>
            </a:r>
            <a:r>
              <a:rPr lang="zh-CN" altLang="en-US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机器</a:t>
            </a:r>
            <a:endParaRPr lang="zh-CN" altLang="en-US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zh-CN" altLang="en-US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可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退回翻新的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区域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The regions which can return the devices </a:t>
            </a:r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翻新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价格冲账：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最后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一批单一机型数量少于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50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台，可根据当地实际情况放弃退回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，</a:t>
            </a:r>
            <a:endParaRPr lang="zh-CN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公司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总部将按照各机型的翻新价格给予代理冲账处理（具体翻新价格见《外销机型翻新价格表》）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。各区最后一次提报时提供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IMEI</a:t>
            </a:r>
            <a:r>
              <a:rPr lang="zh-CN" altLang="en-US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、机型、颜色、检测单号、检测单完成时间信息。备件组核实过后安排核销。各区根据实际情况对手机进行折价处理，总部不管控。</a:t>
            </a:r>
            <a:endParaRPr lang="zh-CN" altLang="en-US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Refurbishment Price Principle: The regions which can return the devices for refurbishments can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choose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this solution for the last return which the same model less than 50 sets.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The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HQ shall write off these devices according to the Price List of OPPO Phone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Refurbishment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. The detailed information list of DOA/DAP devices should be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provided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to the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HQ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, including IMEI, Model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、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Colour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、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Inspection order NO. 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、Completion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date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.The discount price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according to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local markets, HQ will not participate and control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.</a:t>
            </a:r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76605" y="10523220"/>
            <a:ext cx="20902295" cy="9747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800" b="0" smtClean="0">
                <a:solidFill>
                  <a:srgbClr val="FF0000"/>
                </a:solidFill>
                <a:latin typeface="OPPOSans-S M" panose="00020600040101010101" charset="-122"/>
                <a:ea typeface="OPPOSans-S M" panose="00020600040101010101" charset="-122"/>
              </a:rPr>
              <a:t>邮件告知备件组，否则视为放弃此权利</a:t>
            </a:r>
            <a:endParaRPr lang="zh-CN" altLang="en-US" sz="2800" b="0" smtClean="0">
              <a:solidFill>
                <a:srgbClr val="FF0000"/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800" b="0">
                <a:solidFill>
                  <a:srgbClr val="FF0000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Inform the Spare Parts Team by E-mail, otherwise it will be regarded as waiver of this right.</a:t>
            </a:r>
            <a:endParaRPr lang="en-US" altLang="zh-CN" sz="2800" b="0">
              <a:solidFill>
                <a:srgbClr val="FF0000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dirty="0"/>
              <a:t>售后整机管理 </a:t>
            </a:r>
            <a:r>
              <a:rPr kumimoji="1" lang="en-US" altLang="zh-CN" dirty="0">
                <a:sym typeface="+mn-ea"/>
              </a:rPr>
              <a:t>After-sale Devices Management</a:t>
            </a:r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dirty="0"/>
              <a:t>售后整机类别 </a:t>
            </a:r>
            <a:r>
              <a:rPr kumimoji="1" lang="zh-CN" dirty="0">
                <a:sym typeface="+mn-ea"/>
              </a:rPr>
              <a:t>Types of 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dirty="0"/>
          </a:p>
          <a:p>
            <a:r>
              <a:rPr kumimoji="1" lang="zh-CN" altLang="en-US" dirty="0"/>
              <a:t>检测换货单报表 </a:t>
            </a:r>
            <a:r>
              <a:rPr kumimoji="1" lang="en-US" altLang="zh-CN" dirty="0"/>
              <a:t>Report of Inspection Order</a:t>
            </a:r>
            <a:endParaRPr kumimoji="1" lang="en-US" altLang="zh-CN" dirty="0"/>
          </a:p>
          <a:p>
            <a:r>
              <a:rPr kumimoji="1" lang="zh-CN" altLang="en-US" dirty="0"/>
              <a:t>售后整机保管 </a:t>
            </a:r>
            <a:r>
              <a:rPr kumimoji="1" lang="zh-CN" altLang="en-US" dirty="0">
                <a:sym typeface="+mn-ea"/>
              </a:rPr>
              <a:t>Safekeeping of </a:t>
            </a:r>
            <a:r>
              <a:rPr kumimoji="1" lang="zh-CN" dirty="0">
                <a:sym typeface="+mn-ea"/>
              </a:rPr>
              <a:t>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altLang="en-US" dirty="0"/>
          </a:p>
          <a:p>
            <a:r>
              <a:rPr kumimoji="1" lang="zh-CN" altLang="en-US" dirty="0"/>
              <a:t>处理方式 </a:t>
            </a:r>
            <a:r>
              <a:rPr kumimoji="1" lang="zh-CN" altLang="en-US" dirty="0">
                <a:sym typeface="+mn-ea"/>
              </a:rPr>
              <a:t>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776605" y="3366135"/>
            <a:ext cx="22840950" cy="49809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1200">
              <a:latin typeface="微软雅黑" panose="020B0503020204020204" charset="-122"/>
            </a:endParaRPr>
          </a:p>
          <a:p>
            <a:pPr algn="l"/>
            <a:r>
              <a:rPr lang="zh-CN" altLang="en-US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不可退回翻新区域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The regions which can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not return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the devices </a:t>
            </a:r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三七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原则处理：针对每月产生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DOA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、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DAP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总量少于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100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台的市场，出于翻新成本考虑，制定三七原则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。</a:t>
            </a:r>
            <a:endParaRPr lang="zh-CN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公司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按照各机型最新出厂价的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70%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给予代理核销，剩余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30%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由代理承担，机器的所有权归代理所有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，</a:t>
            </a:r>
            <a:endParaRPr lang="zh-CN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代理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可自行对这部分机器做折价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销售或报废处理</a:t>
            </a:r>
            <a:r>
              <a:rPr lang="zh-CN" altLang="en-US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。</a:t>
            </a:r>
            <a:endParaRPr lang="zh-CN" altLang="en-US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zh-CN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endParaRPr lang="en-US" altLang="zh-CN" sz="2800" b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Three-Seven Principle: The regions which DOA/DAP devices produced is less than 100 sets each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month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in considering of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the refurbishment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cost. The HQ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will offer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70% of the latest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shipping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price for the total amount of DOA and DAP, and the rest 30% shall be borne by the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agent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. But the ownership of DOA and DAP devices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belongs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to the agent, the agent can sell 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these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devices with discounts (do not enjoy the compensation proposal A) or scrap them. </a:t>
            </a:r>
            <a:endParaRPr lang="en-US" altLang="zh-CN" sz="2800" b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处理方式 Processing </a:t>
            </a:r>
            <a:r>
              <a:rPr kumimoji="1" lang="en-US" altLang="zh-CN" dirty="0">
                <a:sym typeface="+mn-ea"/>
              </a:rPr>
              <a:t>M</a:t>
            </a:r>
            <a:r>
              <a:rPr kumimoji="1" lang="zh-CN" altLang="en-US" dirty="0">
                <a:sym typeface="+mn-ea"/>
              </a:rPr>
              <a:t>ethods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944495" y="2927668"/>
            <a:ext cx="5105400" cy="9848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维修后，折价处理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Discount after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M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aintenance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491268" y="2927668"/>
            <a:ext cx="2185035" cy="9848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本地报废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Local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S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crap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58400" y="2927668"/>
            <a:ext cx="4267200" cy="9848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none" lIns="50800" tIns="50800" rIns="50800" bIns="50800" numCol="1" spcCol="38100" rtlCol="0" anchor="ctr" forceAA="0">
            <a:spAutoFit/>
          </a:bodyPr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拆机处理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Dismantling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P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rocessing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6605" y="4853306"/>
            <a:ext cx="22840950" cy="73856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注意事项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A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ttention：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1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，折价销售后，请保留销售凭证，以待备件管理组后期核查。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    After discount sales, please keep the sales voucher for later review by the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S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pare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P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arts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T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eam.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2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，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本区域首次维修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DOADAP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机器的做折价销售的，维修工单的维修类型必须选择维修。</a:t>
            </a:r>
            <a:endParaRPr lang="zh-CN" altLang="en-US" sz="2800" b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    If the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DOA/DAP device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is repaired for the first time in this region and sold at a discount, the repair type of the repair order  </a:t>
            </a:r>
            <a:endParaRPr lang="zh-CN" altLang="en-US" sz="2800" b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    must be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OOW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.</a:t>
            </a:r>
            <a:endParaRPr lang="zh-CN" altLang="en-US" sz="2800" b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3</a:t>
            </a:r>
            <a:r>
              <a:rPr lang="zh-CN" altLang="en-US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，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拆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机处理：各区域拆机前，提前向公司备件组报备，经备件组审批通过后方可在客服经理监督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下，进行</a:t>
            </a:r>
            <a:r>
              <a:rPr lang="zh-CN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集中拆机</a:t>
            </a:r>
            <a:r>
              <a:rPr lang="zh-CN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处理。</a:t>
            </a:r>
            <a:endParaRPr lang="zh-CN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    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Dismantling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rocessing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: before dismantling in each 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region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, report to the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pare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arts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T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eam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of the HQ in advance,   </a:t>
            </a:r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    and conduct centralized dismantling treatment under the supervision of the customer service manager after the approval </a:t>
            </a:r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    of the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pare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arts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T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eam</a:t>
            </a: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.</a:t>
            </a:r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altLang="zh-CN" sz="2800" b="0" smtClean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4</a:t>
            </a:r>
            <a:r>
              <a:rPr lang="zh-CN" altLang="en-US" sz="2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，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本地报废：各区域报废前，需邮件通知备件管理组。备件管理组同意后方可执行。</a:t>
            </a:r>
            <a:endParaRPr lang="zh-CN" altLang="en-US" sz="2800" b="0">
              <a:solidFill>
                <a:schemeClr val="tx1">
                  <a:lumMod val="75000"/>
                  <a:lumOff val="2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    Local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S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crap: before scrapping in each region, the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S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pare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P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arts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T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eam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shall be informed by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E-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mail.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</a:t>
            </a:r>
            <a:r>
              <a:rPr lang="zh-CN" altLang="en-US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fter </a:t>
            </a:r>
            <a:r>
              <a:rPr lang="en-US" altLang="zh-CN" sz="28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t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he        </a:t>
            </a:r>
            <a:endParaRPr kumimoji="0" lang="zh-CN" altLang="en-US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   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S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pare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P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arts 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T</a:t>
            </a:r>
            <a:r>
              <a:rPr kumimoji="0" lang="zh-CN" altLang="en-US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eam approval</a:t>
            </a: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,you can scrap.</a:t>
            </a:r>
            <a:endParaRPr kumimoji="0" lang="en-US" altLang="zh-CN" sz="28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dirty="0"/>
              <a:t>售后整机管理 </a:t>
            </a:r>
            <a:r>
              <a:rPr kumimoji="1" lang="en-US" altLang="zh-CN" dirty="0">
                <a:sym typeface="+mn-ea"/>
              </a:rPr>
              <a:t>After-sale Devices Management</a:t>
            </a:r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dirty="0"/>
              <a:t>售后整机类别 </a:t>
            </a:r>
            <a:r>
              <a:rPr kumimoji="1" lang="zh-CN" dirty="0">
                <a:sym typeface="+mn-ea"/>
              </a:rPr>
              <a:t>Types of 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dirty="0"/>
          </a:p>
          <a:p>
            <a:pPr marL="0" indent="0">
              <a:buNone/>
            </a:pPr>
            <a:endParaRPr kumimoji="1" lang="zh-CN" altLang="en-US" dirty="0"/>
          </a:p>
          <a:p>
            <a:pPr marL="0" indent="0">
              <a:buNone/>
            </a:pPr>
            <a:endParaRPr kumimoji="1"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dirty="0">
                <a:sym typeface="+mn-ea"/>
              </a:rPr>
              <a:t>售后整机类别 Types of 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4294967295"/>
          </p:nvPr>
        </p:nvSpPr>
        <p:spPr>
          <a:xfrm>
            <a:off x="2818191" y="12877309"/>
            <a:ext cx="8537759" cy="489615"/>
          </a:xfrm>
        </p:spPr>
        <p:txBody>
          <a:bodyPr>
            <a:normAutofit fontScale="40000" lnSpcReduction="20000"/>
          </a:bodyPr>
          <a:lstStyle/>
          <a:p>
            <a:r>
              <a:rPr lang="zh-CN" altLang="en-US" dirty="0"/>
              <a:t>编辑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776605" y="3344545"/>
            <a:ext cx="2250313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开</a:t>
            </a:r>
            <a:r>
              <a:rPr lang="zh-CN" altLang="en-US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箱坏（</a:t>
            </a:r>
            <a:r>
              <a:rPr lang="en-US" altLang="zh-CN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DOA—Dead On Arrive</a:t>
            </a:r>
            <a:r>
              <a:rPr lang="zh-CN" altLang="en-US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）</a:t>
            </a:r>
            <a:r>
              <a:rPr lang="zh-CN" altLang="zh-CN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：</a:t>
            </a:r>
            <a:r>
              <a:rPr lang="zh-CN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销售前首次打开纸箱、打开彩盒时功能出现故障的机器，电子保卡未被注册。</a:t>
            </a:r>
            <a:endParaRPr lang="zh-CN" altLang="zh-CN" sz="32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en-US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The electronic insurance card is not registered for the </a:t>
            </a:r>
            <a:r>
              <a:rPr lang="en-US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device</a:t>
            </a:r>
            <a:r>
              <a:rPr lang="zh-CN" altLang="en-US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 with</a:t>
            </a:r>
            <a:r>
              <a:rPr lang="zh-CN" altLang="en-US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failure</a:t>
            </a:r>
            <a:r>
              <a:rPr lang="zh-CN" altLang="en-US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            </a:t>
            </a:r>
            <a:endParaRPr lang="zh-CN" altLang="en-US" sz="32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zh-CN" altLang="en-US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when opening carton and color box for the first time </a:t>
            </a:r>
            <a:r>
              <a:rPr lang="en-US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before sales.</a:t>
            </a:r>
            <a:endParaRPr lang="en-US" altLang="zh-CN" sz="32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6605" y="6756400"/>
            <a:ext cx="2284158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其他退</a:t>
            </a:r>
            <a:r>
              <a:rPr lang="en-US" altLang="zh-CN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/</a:t>
            </a:r>
            <a:r>
              <a:rPr lang="zh-CN" altLang="en-US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换机（</a:t>
            </a:r>
            <a:r>
              <a:rPr lang="en-US" altLang="zh-CN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DAP</a:t>
            </a:r>
            <a:r>
              <a:rPr lang="zh-CN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—</a:t>
            </a:r>
            <a:r>
              <a:rPr lang="en-US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 </a:t>
            </a:r>
            <a:r>
              <a:rPr lang="en-US" altLang="zh-CN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Dead After Purchase</a:t>
            </a:r>
            <a:r>
              <a:rPr lang="zh-CN" altLang="en-US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）</a:t>
            </a:r>
            <a:r>
              <a:rPr lang="zh-CN" altLang="zh-CN" sz="3200" b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：机器销售后，电子保卡已被注册，机器出现性能故障而产生的退换机。</a:t>
            </a:r>
            <a:endParaRPr lang="zh-CN" altLang="zh-CN" sz="3200" b="0" smtClean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  <a:p>
            <a:pPr algn="l"/>
            <a:r>
              <a:rPr lang="en-US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After the sale of the device, the electronic insurance card has been registered, and the device is refunded/exchanged due to performance failure.</a:t>
            </a:r>
            <a:endParaRPr lang="en-US" altLang="zh-CN" sz="32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76605" y="10593070"/>
            <a:ext cx="21826220" cy="1101090"/>
          </a:xfrm>
          <a:prstGeom prst="rect">
            <a:avLst/>
          </a:prstGeom>
        </p:spPr>
        <p:txBody>
          <a:bodyPr wrap="square">
            <a:spAutoFit/>
          </a:bodyPr>
          <a:p>
            <a:pPr algn="l"/>
            <a:r>
              <a:rPr lang="zh-CN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Cordia New" panose="020B0304020202020204" pitchFamily="34" charset="-34"/>
              </a:rPr>
              <a:t>业务演示机（</a:t>
            </a:r>
            <a:r>
              <a:rPr lang="en-US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Cordia New" panose="020B0304020202020204" pitchFamily="34" charset="-34"/>
              </a:rPr>
              <a:t>Demo Deivce</a:t>
            </a:r>
            <a:r>
              <a:rPr lang="zh-CN" altLang="zh-CN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cs typeface="Cordia New" panose="020B0304020202020204" pitchFamily="34" charset="-34"/>
              </a:rPr>
              <a:t>）：</a:t>
            </a:r>
            <a:r>
              <a:rPr kumimoji="1" lang="zh-CN" altLang="en-US" sz="3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公司为各区域限额配发的给用户演示的机器。</a:t>
            </a:r>
            <a:endParaRPr kumimoji="1"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algn="l"/>
            <a:r>
              <a:rPr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Devices shown to customers which distributed by the </a:t>
            </a:r>
            <a:r>
              <a:rPr lang="en-US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HQ</a:t>
            </a:r>
            <a:r>
              <a:rPr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 for each region</a:t>
            </a:r>
            <a:r>
              <a:rPr lang="en-US" sz="3200" b="0">
                <a:solidFill>
                  <a:schemeClr val="tx1">
                    <a:lumMod val="65000"/>
                    <a:lumOff val="35000"/>
                  </a:schemeClr>
                </a:solidFill>
                <a:latin typeface="OPPOSans-S M" panose="00020600040101010101" charset="-122"/>
                <a:ea typeface="OPPOSans-S M" panose="00020600040101010101" charset="-122"/>
              </a:rPr>
              <a:t>.</a:t>
            </a:r>
            <a:endParaRPr lang="en-US" sz="3200" b="0">
              <a:solidFill>
                <a:schemeClr val="tx1">
                  <a:lumMod val="65000"/>
                  <a:lumOff val="35000"/>
                </a:schemeClr>
              </a:solidFill>
              <a:latin typeface="OPPOSans-S M" panose="00020600040101010101" charset="-122"/>
              <a:ea typeface="OPPOSans-S M" panose="0002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dirty="0">
                <a:sym typeface="+mn-ea"/>
              </a:rPr>
              <a:t>售后整机类别 Types of After-sales </a:t>
            </a:r>
            <a:r>
              <a:rPr kumimoji="1" lang="en-US" altLang="zh-CN" dirty="0">
                <a:sym typeface="+mn-ea"/>
              </a:rPr>
              <a:t>Devices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4294967295"/>
          </p:nvPr>
        </p:nvSpPr>
        <p:spPr>
          <a:xfrm>
            <a:off x="2818191" y="12877309"/>
            <a:ext cx="8537759" cy="489615"/>
          </a:xfrm>
        </p:spPr>
        <p:txBody>
          <a:bodyPr>
            <a:normAutofit fontScale="40000" lnSpcReduction="20000"/>
          </a:bodyPr>
          <a:lstStyle/>
          <a:p>
            <a:r>
              <a:rPr lang="zh-CN" altLang="en-US" dirty="0"/>
              <a:t>编辑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  <p:graphicFrame>
        <p:nvGraphicFramePr>
          <p:cNvPr id="3" name="表格 2"/>
          <p:cNvGraphicFramePr/>
          <p:nvPr/>
        </p:nvGraphicFramePr>
        <p:xfrm>
          <a:off x="3889375" y="2509520"/>
          <a:ext cx="16614775" cy="942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7035"/>
                <a:gridCol w="7962900"/>
                <a:gridCol w="5704840"/>
              </a:tblGrid>
              <a:tr h="706120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类别</a:t>
                      </a: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/Type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送检类型</a:t>
                      </a: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/Inspection Type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来源</a:t>
                      </a: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/Source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165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DOA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售前开箱坏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DOA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9"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检测换货单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Inspection Order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3765">
                <a:tc rowSpan="8"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DAP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用户包换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Exchange in Warranty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82931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用户包退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Refund in Warranty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84772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用户强换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Mandatory Exchange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88328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用户强退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Mandatory Refund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88328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特殊换机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Special Exchange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88328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新机型品质换机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New Model Quality Exchange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88328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零散品质换机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Fragmented Quality Exchange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88328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异常事件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Abnormal Quality Issue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900430"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业务演示机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Demo Device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en-US" altLang="zh-CN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/</a:t>
                      </a:r>
                      <a:endParaRPr lang="en-US" altLang="zh-CN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buNone/>
                      </a:pPr>
                      <a:r>
                        <a:rPr lang="zh-CN" altLang="en-US"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销售点</a:t>
                      </a:r>
                      <a:endParaRPr lang="zh-CN" altLang="en-US"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sz="24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OPPOSans-S M" panose="00020600040101010101" charset="-122"/>
                          <a:ea typeface="OPPOSans-S M" panose="00020600040101010101" charset="-122"/>
                          <a:cs typeface="OPPOSans-S M" panose="00020600040101010101" charset="-122"/>
                        </a:rPr>
                        <a:t>Sales outlets</a:t>
                      </a:r>
                      <a:endParaRPr sz="24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OPPOSans-S M" panose="00020600040101010101" charset="-122"/>
                        <a:ea typeface="OPPOSans-S M" panose="00020600040101010101" charset="-122"/>
                        <a:cs typeface="OPPOSans-S M" panose="00020600040101010101" charset="-122"/>
                      </a:endParaRPr>
                    </a:p>
                  </a:txBody>
                  <a:tcPr marL="0" marR="0" marT="0" marB="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dirty="0"/>
              <a:t>售后整机管理 </a:t>
            </a:r>
            <a:r>
              <a:rPr kumimoji="1" lang="en-US" altLang="zh-CN" dirty="0">
                <a:sym typeface="+mn-ea"/>
              </a:rPr>
              <a:t>After-sale Devices Management</a:t>
            </a:r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kumimoji="1" lang="zh-CN" dirty="0"/>
          </a:p>
          <a:p>
            <a:r>
              <a:rPr kumimoji="1" lang="zh-CN" altLang="en-US" dirty="0"/>
              <a:t>检测换货单报表 </a:t>
            </a:r>
            <a:r>
              <a:rPr kumimoji="1" lang="en-US" altLang="zh-CN" dirty="0"/>
              <a:t>Report of Inspection Order</a:t>
            </a:r>
            <a:endParaRPr kumimoji="1" lang="en-US" altLang="zh-CN" dirty="0"/>
          </a:p>
          <a:p>
            <a:pPr marL="0" indent="0">
              <a:buNone/>
            </a:pPr>
            <a:endParaRPr kumimoji="1" lang="zh-CN" altLang="en-US" dirty="0"/>
          </a:p>
          <a:p>
            <a:pPr marL="0" indent="0">
              <a:buNone/>
            </a:pPr>
            <a:endParaRPr kumimoji="1"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检测换货单报表 </a:t>
            </a:r>
            <a:r>
              <a:rPr kumimoji="1" lang="en-US" altLang="zh-CN" dirty="0">
                <a:sym typeface="+mn-ea"/>
              </a:rPr>
              <a:t>Report of Inspection Order</a:t>
            </a:r>
            <a:endParaRPr kumimoji="1" lang="en-US" alt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4294967295"/>
          </p:nvPr>
        </p:nvSpPr>
        <p:spPr>
          <a:xfrm>
            <a:off x="2818191" y="12877309"/>
            <a:ext cx="8537759" cy="489615"/>
          </a:xfrm>
        </p:spPr>
        <p:txBody>
          <a:bodyPr>
            <a:normAutofit fontScale="40000" lnSpcReduction="20000"/>
          </a:bodyPr>
          <a:lstStyle/>
          <a:p>
            <a:r>
              <a:rPr lang="zh-CN" altLang="en-US" dirty="0"/>
              <a:t>编辑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94225" y="2563495"/>
            <a:ext cx="19023965" cy="8618220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0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11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2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94225" y="11541760"/>
            <a:ext cx="19023330" cy="12242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菜单栏：报表管理</a:t>
            </a:r>
            <a:r>
              <a:rPr kumimoji="0" lang="en-US" altLang="zh-CN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-</a:t>
            </a:r>
            <a:r>
              <a:rPr kumimoji="0" lang="zh-CN" alt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工单</a:t>
            </a:r>
            <a:r>
              <a:rPr kumimoji="0" lang="en-US" altLang="zh-CN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-</a:t>
            </a:r>
            <a:r>
              <a:rPr kumimoji="0" lang="zh-CN" alt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检测换货单报表</a:t>
            </a: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根据需求筛选检测换货单报表。</a:t>
            </a:r>
            <a:endParaRPr kumimoji="0" lang="zh-CN" alt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ym typeface="+mn-ea"/>
              </a:rPr>
              <a:t>检测换货单报表 </a:t>
            </a:r>
            <a:r>
              <a:rPr kumimoji="1" lang="en-US" altLang="zh-CN" dirty="0">
                <a:sym typeface="+mn-ea"/>
              </a:rPr>
              <a:t>Report of Inspection Order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4294967295"/>
          </p:nvPr>
        </p:nvSpPr>
        <p:spPr>
          <a:xfrm>
            <a:off x="2818191" y="12877309"/>
            <a:ext cx="8537759" cy="489615"/>
          </a:xfrm>
        </p:spPr>
        <p:txBody>
          <a:bodyPr>
            <a:normAutofit fontScale="40000" lnSpcReduction="20000"/>
          </a:bodyPr>
          <a:lstStyle/>
          <a:p>
            <a:r>
              <a:rPr lang="zh-CN" altLang="en-US" dirty="0"/>
              <a:t>编辑</a:t>
            </a:r>
            <a:r>
              <a:rPr kumimoji="1" lang="zh-CN" altLang="en-US" dirty="0"/>
              <a:t>汇报标题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3120" y="2498725"/>
            <a:ext cx="18975705" cy="8683625"/>
          </a:xfrm>
          <a:prstGeom prst="rect">
            <a:avLst/>
          </a:prstGeom>
        </p:spPr>
      </p:pic>
      <p:sp>
        <p:nvSpPr>
          <p:cNvPr id="17" name="Rectangle 5"/>
          <p:cNvSpPr/>
          <p:nvPr/>
        </p:nvSpPr>
        <p:spPr bwMode="auto">
          <a:xfrm>
            <a:off x="727075" y="325882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9" name="Content Placeholder 4"/>
          <p:cNvSpPr txBox="1"/>
          <p:nvPr/>
        </p:nvSpPr>
        <p:spPr>
          <a:xfrm>
            <a:off x="770255" y="3571875"/>
            <a:ext cx="2703830" cy="151765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微软雅黑" panose="020B0503020204020204" charset="-122"/>
                <a:sym typeface="微软雅黑" panose="020B0503020204020204" charset="-122"/>
              </a:rPr>
              <a:t>网点库管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marL="0" indent="0" algn="ctr">
              <a:buFontTx/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SC</a:t>
            </a:r>
            <a:endParaRPr lang="en-US" altLang="zh-CN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sym typeface="+mn-ea"/>
            </a:endParaRPr>
          </a:p>
          <a:p>
            <a:pPr marL="0" indent="0" algn="ctr"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+mn-ea"/>
              </a:rPr>
              <a:t>Warehouse Administrator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Rectangle 5"/>
          <p:cNvSpPr/>
          <p:nvPr/>
        </p:nvSpPr>
        <p:spPr bwMode="auto">
          <a:xfrm>
            <a:off x="727075" y="6403975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4" name="Content Placeholder 4"/>
          <p:cNvSpPr txBox="1"/>
          <p:nvPr/>
        </p:nvSpPr>
        <p:spPr>
          <a:xfrm>
            <a:off x="776605" y="6914515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总代备件管理员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</a:t>
            </a: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Spare </a:t>
            </a:r>
            <a:endParaRPr kumimoji="0" lang="en-US" altLang="zh-CN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Parts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Manager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微软雅黑" panose="020B0503020204020204" charset="-122"/>
              <a:sym typeface="Helvetica Neue"/>
            </a:endParaRPr>
          </a:p>
        </p:txBody>
      </p:sp>
      <p:sp>
        <p:nvSpPr>
          <p:cNvPr id="8" name="Rectangle 5"/>
          <p:cNvSpPr/>
          <p:nvPr/>
        </p:nvSpPr>
        <p:spPr bwMode="auto">
          <a:xfrm>
            <a:off x="727075" y="9549130"/>
            <a:ext cx="2790825" cy="2143760"/>
          </a:xfrm>
          <a:prstGeom prst="rect">
            <a:avLst/>
          </a:prstGeom>
          <a:solidFill>
            <a:srgbClr val="046A38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72" tIns="91436" rIns="182872" bIns="91436" numCol="1" rtlCol="0" anchor="ctr" anchorCtr="0" compatLnSpc="1"/>
          <a:p>
            <a:pPr algn="ctr" defTabSz="685165"/>
            <a:endParaRPr lang="en-US" sz="22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9" name="Content Placeholder 4"/>
          <p:cNvSpPr txBox="1"/>
          <p:nvPr/>
        </p:nvSpPr>
        <p:spPr>
          <a:xfrm>
            <a:off x="770255" y="10059670"/>
            <a:ext cx="2703830" cy="112268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80" indent="-3479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673100" indent="-33972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62025" indent="-30289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227455" indent="-26606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515745" indent="-27368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ysClr val="windowText" lastClr="000000"/>
                    </a:gs>
                    <a:gs pos="86000">
                      <a:sysClr val="windowText" lastClr="000000"/>
                    </a:gs>
                  </a:gsLst>
                  <a:lin ang="5400000" scaled="0"/>
                </a:gra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总代换货管理员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Agent Exchange 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Manager</a:t>
            </a:r>
            <a:r>
              <a:rPr lang="zh-CN" altLang="en-US" sz="2400">
                <a:solidFill>
                  <a:schemeClr val="bg1"/>
                </a:solidFill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endParaRPr lang="zh-CN" altLang="en-US" sz="2400" dirty="0" smtClean="0">
              <a:solidFill>
                <a:schemeClr val="bg1"/>
              </a:solidFill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94225" y="11541760"/>
            <a:ext cx="19023330" cy="12242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Menu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B</a:t>
            </a: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ar: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R</a:t>
            </a: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eport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M</a:t>
            </a: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anagement -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Repair</a:t>
            </a: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O</a:t>
            </a: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rder -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Inspection</a:t>
            </a: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O</a:t>
            </a: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rder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R</a:t>
            </a: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eport</a:t>
            </a:r>
            <a:endParaRPr kumimoji="0" sz="24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24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A</a:t>
            </a:r>
            <a:r>
              <a: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ccording to </a:t>
            </a:r>
            <a:r>
              <a:rPr lang="en-US"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your</a:t>
            </a:r>
            <a:r>
              <a: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needs</a:t>
            </a:r>
            <a:r>
              <a:rPr lang="en-US"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,</a:t>
            </a:r>
            <a:r>
              <a: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f</a:t>
            </a:r>
            <a:r>
              <a: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ilter </a:t>
            </a: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OPPOSans-S M" panose="00020600040101010101" charset="-122"/>
                <a:ea typeface="OPPOSans-S M" panose="00020600040101010101" charset="-122"/>
                <a:cs typeface="Helvetica Neue"/>
                <a:sym typeface="Helvetica Neue"/>
              </a:rPr>
              <a:t>the </a:t>
            </a:r>
            <a:r>
              <a:rPr lang="en-US"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Inspection</a:t>
            </a:r>
            <a:r>
              <a: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 </a:t>
            </a:r>
            <a:r>
              <a:rPr lang="en-US"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O</a:t>
            </a:r>
            <a:r>
              <a: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rder </a:t>
            </a:r>
            <a:r>
              <a:rPr lang="en-US"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R</a:t>
            </a:r>
            <a:r>
              <a: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eport</a:t>
            </a:r>
            <a:r>
              <a:rPr lang="en-US" sz="2400" b="0">
                <a:solidFill>
                  <a:schemeClr val="tx1">
                    <a:lumMod val="75000"/>
                    <a:lumOff val="25000"/>
                  </a:schemeClr>
                </a:solidFill>
                <a:latin typeface="OPPOSans-S M" panose="00020600040101010101" charset="-122"/>
                <a:ea typeface="OPPOSans-S M" panose="00020600040101010101" charset="-122"/>
                <a:sym typeface="Helvetica Neue"/>
              </a:rPr>
              <a:t>.</a:t>
            </a:r>
            <a:endParaRPr kumimoji="0" lang="en-US" sz="2400" b="0" i="0" u="none" strike="noStrike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OPPOSans-S M" panose="00020600040101010101" charset="-122"/>
              <a:ea typeface="OPPOSans-S M" panose="00020600040101010101" charset="-122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ISLIDE.PICTURE" val="#240833;"/>
</p:tagLst>
</file>

<file path=ppt/theme/theme1.xml><?xml version="1.0" encoding="utf-8"?>
<a:theme xmlns:a="http://schemas.openxmlformats.org/drawingml/2006/main" name="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ck 黑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White 白底">
  <a:themeElements>
    <a:clrScheme name="OPPO色彩系统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46937"/>
      </a:accent1>
      <a:accent2>
        <a:srgbClr val="C9C9C8"/>
      </a:accent2>
      <a:accent3>
        <a:srgbClr val="2DC84D"/>
      </a:accent3>
      <a:accent4>
        <a:srgbClr val="FAFAFA"/>
      </a:accent4>
      <a:accent5>
        <a:srgbClr val="046937"/>
      </a:accent5>
      <a:accent6>
        <a:srgbClr val="C9C9C8"/>
      </a:accent6>
      <a:hlink>
        <a:srgbClr val="2DC84D"/>
      </a:hlink>
      <a:folHlink>
        <a:srgbClr val="2DC84D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9742</Words>
  <Application>WPS 演示</Application>
  <PresentationFormat>自定义</PresentationFormat>
  <Paragraphs>563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52" baseType="lpstr">
      <vt:lpstr>Arial</vt:lpstr>
      <vt:lpstr>宋体</vt:lpstr>
      <vt:lpstr>Wingdings</vt:lpstr>
      <vt:lpstr>Helvetica Neue</vt:lpstr>
      <vt:lpstr>Helvetica Neue Medium</vt:lpstr>
      <vt:lpstr>Helvetica</vt:lpstr>
      <vt:lpstr>OPPOSans R</vt:lpstr>
      <vt:lpstr>OPPOSans B</vt:lpstr>
      <vt:lpstr>OPPOSans M</vt:lpstr>
      <vt:lpstr>Helvetica Neue Light</vt:lpstr>
      <vt:lpstr>微软雅黑</vt:lpstr>
      <vt:lpstr>OPPOSans-S M</vt:lpstr>
      <vt:lpstr>Cordia New</vt:lpstr>
      <vt:lpstr>Segoe UI</vt:lpstr>
      <vt:lpstr>Helvetica Neue Medium</vt:lpstr>
      <vt:lpstr>Segoe Print</vt:lpstr>
      <vt:lpstr>Microsoft Sans Serif</vt:lpstr>
      <vt:lpstr>White 白底</vt:lpstr>
      <vt:lpstr>Black 黑底</vt:lpstr>
      <vt:lpstr>1_White 白底</vt:lpstr>
      <vt:lpstr>PowerPoint 演示文稿</vt:lpstr>
      <vt:lpstr>售后整机管理 After-sale Devices Management</vt:lpstr>
      <vt:lpstr>售后整机管理 After-sale Devices Management </vt:lpstr>
      <vt:lpstr>售后整机管理 After-sale Devices Management </vt:lpstr>
      <vt:lpstr>售后整机类别 Types of After-sales Devices</vt:lpstr>
      <vt:lpstr>售后整机类别 Types of After-sales Devices</vt:lpstr>
      <vt:lpstr>售后整机管理 After-sale Devices Management </vt:lpstr>
      <vt:lpstr>检测换货单报表 Report of Inspection Order</vt:lpstr>
      <vt:lpstr>检测换货单报表 Report of Inspection Order</vt:lpstr>
      <vt:lpstr>检测换货单报表 Report of Inspection Order</vt:lpstr>
      <vt:lpstr>检测换货单报表 Report of Inspection Order</vt:lpstr>
      <vt:lpstr>检测换货单报表 Report of Inspection Order</vt:lpstr>
      <vt:lpstr>检测换货单报表 Report of Inspection Order</vt:lpstr>
      <vt:lpstr>售后整机管理 After-sale Devices Management </vt:lpstr>
      <vt:lpstr>售后整机保管 Safekeeping of After-sales Devices</vt:lpstr>
      <vt:lpstr>售后整机保管 Safekeeping of After-sales Devices</vt:lpstr>
      <vt:lpstr>售后整机保管 Safekeeping of After-sales Devices</vt:lpstr>
      <vt:lpstr>售后整机保管 Safekeeping of After-sales Devices</vt:lpstr>
      <vt:lpstr>售后整机管理 After-sale Devices Management </vt:lpstr>
      <vt:lpstr>处理方式 Processing Methods</vt:lpstr>
      <vt:lpstr>处理方式 Processing Methods</vt:lpstr>
      <vt:lpstr>处理方式 Processing Methods</vt:lpstr>
      <vt:lpstr>处理方式 Processing Methods</vt:lpstr>
      <vt:lpstr>处理方式 Processing Methods</vt:lpstr>
      <vt:lpstr>处理方式 Processing Methods</vt:lpstr>
      <vt:lpstr>处理方式 Processing Methods</vt:lpstr>
      <vt:lpstr>处理方式 Processing Methods</vt:lpstr>
      <vt:lpstr>处理方式 Processing Methods</vt:lpstr>
      <vt:lpstr>处理方式 Processing Methods</vt:lpstr>
      <vt:lpstr>处理方式 Processing Methods</vt:lpstr>
      <vt:lpstr>处理方式 Processing Methods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80059417</cp:lastModifiedBy>
  <cp:revision>103</cp:revision>
  <dcterms:created xsi:type="dcterms:W3CDTF">2019-05-07T00:24:00Z</dcterms:created>
  <dcterms:modified xsi:type="dcterms:W3CDTF">2020-06-16T03:35:22Z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