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6" r:id="rId3"/>
    <p:sldId id="311" r:id="rId4"/>
    <p:sldId id="284" r:id="rId5"/>
    <p:sldId id="290" r:id="rId6"/>
    <p:sldId id="292" r:id="rId7"/>
    <p:sldId id="295" r:id="rId8"/>
    <p:sldId id="297" r:id="rId9"/>
    <p:sldId id="296" r:id="rId10"/>
    <p:sldId id="306" r:id="rId11"/>
    <p:sldId id="312" r:id="rId12"/>
    <p:sldId id="300" r:id="rId13"/>
    <p:sldId id="301" r:id="rId14"/>
    <p:sldId id="302" r:id="rId16"/>
    <p:sldId id="303" r:id="rId17"/>
    <p:sldId id="307" r:id="rId18"/>
    <p:sldId id="309" r:id="rId19"/>
    <p:sldId id="308" r:id="rId20"/>
    <p:sldId id="289" r:id="rId21"/>
    <p:sldId id="288" r:id="rId22"/>
    <p:sldId id="274" r:id="rId23"/>
    <p:sldId id="25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595" y="58"/>
      </p:cViewPr>
      <p:guideLst>
        <p:guide orient="horz" pos="220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7F41A9-F11A-4CF3-8502-99F7AF8627D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CBF946-A2A3-48BD-9DC0-B68C026A08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ECBF946-A2A3-48BD-9DC0-B68C026A08A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normAutofit/>
          </a:bodyPr>
          <a:lstStyle>
            <a:lvl1pPr algn="ctr">
              <a:defRPr sz="40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atin typeface="微软雅黑" panose="020B0503020204020204" pitchFamily="34" charset="-122"/>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666233"/>
          </a:xfrm>
        </p:spPr>
        <p:txBody>
          <a:bodyPr>
            <a:normAutofit/>
          </a:bodyPr>
          <a:lstStyle>
            <a:lvl1pPr>
              <a:defRPr sz="28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838200" y="1180214"/>
            <a:ext cx="2489791" cy="4996749"/>
          </a:xfrm>
        </p:spPr>
        <p:txBody>
          <a:bodyPr>
            <a:normAutofit/>
          </a:bodyPr>
          <a:lstStyle>
            <a:lvl1pPr>
              <a:lnSpc>
                <a:spcPct val="150000"/>
              </a:lnSpc>
              <a:defRPr sz="1600">
                <a:latin typeface="微软雅黑" panose="020B0503020204020204" pitchFamily="34" charset="-122"/>
                <a:ea typeface="微软雅黑" panose="020B0503020204020204" pitchFamily="34" charset="-122"/>
              </a:defRPr>
            </a:lvl1pPr>
            <a:lvl2pPr>
              <a:lnSpc>
                <a:spcPct val="150000"/>
              </a:lnSpc>
              <a:defRPr sz="1400">
                <a:latin typeface="微软雅黑" panose="020B0503020204020204" pitchFamily="34" charset="-122"/>
                <a:ea typeface="微软雅黑" panose="020B0503020204020204" pitchFamily="34" charset="-122"/>
              </a:defRPr>
            </a:lvl2pPr>
            <a:lvl3pPr>
              <a:lnSpc>
                <a:spcPct val="150000"/>
              </a:lnSpc>
              <a:defRPr sz="1200">
                <a:latin typeface="微软雅黑" panose="020B0503020204020204" pitchFamily="34" charset="-122"/>
                <a:ea typeface="微软雅黑" panose="020B0503020204020204" pitchFamily="34" charset="-122"/>
              </a:defRPr>
            </a:lvl3pPr>
            <a:lvl4pPr>
              <a:lnSpc>
                <a:spcPct val="150000"/>
              </a:lnSpc>
              <a:defRPr sz="1100">
                <a:latin typeface="微软雅黑" panose="020B0503020204020204" pitchFamily="34" charset="-122"/>
                <a:ea typeface="微软雅黑" panose="020B0503020204020204" pitchFamily="34" charset="-122"/>
              </a:defRPr>
            </a:lvl4pPr>
            <a:lvl5pPr>
              <a:lnSpc>
                <a:spcPct val="150000"/>
              </a:lnSpc>
              <a:defRPr sz="1100">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A0FE4C6B-34B6-4AA2-B85B-60A58EC0F4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350C6C8-E210-4C2D-B97C-813F6FDE6CC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E4C6B-34B6-4AA2-B85B-60A58EC0F4A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50C6C8-E210-4C2D-B97C-813F6FDE6CC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em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image" Target="../media/image2.wmf"/><Relationship Id="rId3" Type="http://schemas.openxmlformats.org/officeDocument/2006/relationships/oleObject" Target="../embeddings/oleObject2.bin"/><Relationship Id="rId2" Type="http://schemas.openxmlformats.org/officeDocument/2006/relationships/image" Target="../media/image1.wmf"/><Relationship Id="rId1"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png"/><Relationship Id="rId1"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11517" y="2308634"/>
            <a:ext cx="8775198" cy="953475"/>
          </a:xfrm>
        </p:spPr>
        <p:txBody>
          <a:bodyPr/>
          <a:lstStyle/>
          <a:p>
            <a:r>
              <a:rPr lang="en-US" altLang="zh-CN" dirty="0" smtClean="0"/>
              <a:t>Incidents I</a:t>
            </a:r>
            <a:r>
              <a:rPr lang="zh-CN" altLang="en-US" dirty="0" smtClean="0"/>
              <a:t>dentification </a:t>
            </a:r>
            <a:r>
              <a:rPr lang="en-US" altLang="zh-CN" dirty="0" smtClean="0"/>
              <a:t>M</a:t>
            </a:r>
            <a:r>
              <a:rPr lang="zh-CN" altLang="en-US" dirty="0" smtClean="0"/>
              <a:t>anual</a:t>
            </a:r>
            <a:endParaRPr lang="zh-CN"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539460" y="341096"/>
            <a:ext cx="10993120" cy="4899025"/>
          </a:xfrm>
          <a:prstGeom prst="rect">
            <a:avLst/>
          </a:prstGeom>
        </p:spPr>
        <p:txBody>
          <a:bodyPr vert="horz" lIns="91440" tIns="45720" rIns="91440" bIns="45720" rtlCol="0" anchor="ctr">
            <a:normAutofit lnSpcReduction="10000"/>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altLang="zh-CN" sz="2000" b="0" i="0" u="none" strike="noStrike" kern="1200" cap="none" spc="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Arial" panose="020B0604020202020204" pitchFamily="34" charset="0"/>
              </a:rPr>
              <a:t>2</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.1</a:t>
            </a:r>
            <a:r>
              <a:rPr lang="zh-CN" altLang="en-US" sz="2000" dirty="0">
                <a:latin typeface="Arial" panose="020B0604020202020204" pitchFamily="34" charset="0"/>
                <a:ea typeface="微软雅黑" panose="020B0503020204020204" pitchFamily="34" charset="-122"/>
                <a:cs typeface="Arial" panose="020B0604020202020204" pitchFamily="34" charset="0"/>
              </a:rPr>
              <a:t> </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Damaged by the </a:t>
            </a:r>
            <a:r>
              <a:rPr lang="en-US" altLang="zh-CN" sz="2000" dirty="0">
                <a:latin typeface="Arial" panose="020B0604020202020204" pitchFamily="34" charset="0"/>
                <a:ea typeface="微软雅黑" panose="020B0503020204020204" pitchFamily="34" charset="-122"/>
                <a:cs typeface="Arial" panose="020B0604020202020204" pitchFamily="34" charset="0"/>
              </a:rPr>
              <a:t>t</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hird-party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force</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Mega</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event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a:t>
            </a: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r>
              <a:rPr lang="zh-CN" altLang="en-US" sz="2000" dirty="0" smtClean="0">
                <a:latin typeface="Arial" panose="020B0604020202020204" pitchFamily="34" charset="0"/>
                <a:ea typeface="微软雅黑" panose="020B0503020204020204" pitchFamily="34" charset="-122"/>
                <a:cs typeface="Arial" panose="020B0604020202020204" pitchFamily="34" charset="0"/>
              </a:rPr>
              <a:t>Phenomenon: apparently affected by external force or heat source, causing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the </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battery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or the phone</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to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get </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burn</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t.</a:t>
            </a: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a:lnSpc>
                <a:spcPct val="150000"/>
              </a:lnSpc>
              <a:spcBef>
                <a:spcPts val="1000"/>
              </a:spcBef>
              <a:defRPr/>
            </a:pPr>
            <a:r>
              <a:rPr lang="en-US" altLang="zh-CN" sz="2000" dirty="0" smtClean="0">
                <a:latin typeface="Arial" panose="020B0604020202020204" pitchFamily="34" charset="0"/>
                <a:ea typeface="微软雅黑" panose="020B0503020204020204" pitchFamily="34" charset="-122"/>
                <a:cs typeface="Arial" panose="020B0604020202020204" pitchFamily="34" charset="0"/>
              </a:rPr>
              <a:t>Handling </a:t>
            </a:r>
            <a:r>
              <a:rPr lang="en-US" altLang="zh-CN" sz="2000" dirty="0">
                <a:latin typeface="Arial" panose="020B0604020202020204" pitchFamily="34" charset="0"/>
                <a:ea typeface="微软雅黑" panose="020B0503020204020204" pitchFamily="34" charset="-122"/>
                <a:cs typeface="Arial" panose="020B0604020202020204" pitchFamily="34" charset="0"/>
              </a:rPr>
              <a:t>suggestions: </a:t>
            </a:r>
            <a:r>
              <a:rPr lang="zh-CN" altLang="en-US" sz="2000" dirty="0">
                <a:latin typeface="Myriad Pro" panose="020B0503030403020204" pitchFamily="34" charset="0"/>
                <a:ea typeface="微软雅黑" panose="020B0503020204020204" pitchFamily="34" charset="-122"/>
              </a:rPr>
              <a:t>the “</a:t>
            </a:r>
            <a:r>
              <a:rPr lang="en-US" altLang="zh-CN" sz="2000" dirty="0">
                <a:latin typeface="Myriad Pro" panose="020B0503030403020204" pitchFamily="34" charset="0"/>
                <a:ea typeface="微软雅黑" panose="020B0503020204020204" pitchFamily="34" charset="-122"/>
              </a:rPr>
              <a:t>5.1 </a:t>
            </a:r>
            <a:r>
              <a:rPr lang="en-US" altLang="zh-CN" sz="2000" dirty="0">
                <a:latin typeface="Myriad Pro" panose="020B0503030403020204" pitchFamily="34" charset="0"/>
              </a:rPr>
              <a:t>Handling Process of Incidents in the </a:t>
            </a:r>
            <a:r>
              <a:rPr lang="en-US" altLang="zh-CN" sz="2000" i="1" dirty="0">
                <a:latin typeface="Myriad Pro" panose="020B0503030403020204" pitchFamily="34" charset="0"/>
              </a:rPr>
              <a:t>Handling Regulations of OPPO Overseas Incidents </a:t>
            </a:r>
            <a:r>
              <a:rPr lang="en-US" altLang="zh-CN" sz="2000" dirty="0">
                <a:latin typeface="Myriad Pro" panose="020B0503030403020204" pitchFamily="34" charset="0"/>
              </a:rPr>
              <a:t> </a:t>
            </a:r>
            <a:r>
              <a:rPr lang="en-US" altLang="zh-CN" sz="2000" dirty="0">
                <a:latin typeface="Myriad Pro" panose="020B0503030403020204" pitchFamily="34" charset="0"/>
                <a:ea typeface="微软雅黑" panose="020B0503020204020204" pitchFamily="34" charset="-122"/>
              </a:rPr>
              <a:t>”.</a:t>
            </a:r>
            <a:endParaRPr lang="en-US" altLang="zh-CN" sz="2000" dirty="0">
              <a:latin typeface="Myriad Pro" panose="020B0503030403020204" pitchFamily="34" charset="0"/>
              <a:ea typeface="微软雅黑" panose="020B0503020204020204" pitchFamily="34" charset="-122"/>
            </a:endParaRPr>
          </a:p>
          <a:p>
            <a:pPr marL="0" marR="0" lvl="0" indent="0" algn="l" defTabSz="914400" rtl="0" eaLnBrk="1" fontAlgn="auto" latinLnBrk="0" hangingPunct="1">
              <a:lnSpc>
                <a:spcPct val="90000"/>
              </a:lnSpc>
              <a:spcBef>
                <a:spcPct val="0"/>
              </a:spcBef>
              <a:spcAft>
                <a:spcPts val="0"/>
              </a:spcAft>
              <a:buClrTx/>
              <a:buSzTx/>
              <a:buFontTx/>
              <a:buNone/>
              <a:defRPr/>
            </a:pP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r>
              <a:rPr lang="en-US" altLang="zh-CN" sz="2000" dirty="0" smtClean="0">
                <a:latin typeface="Arial" panose="020B0604020202020204" pitchFamily="34" charset="0"/>
                <a:ea typeface="微软雅黑" panose="020B0503020204020204" pitchFamily="34" charset="-122"/>
                <a:cs typeface="Arial" panose="020B0604020202020204" pitchFamily="34" charset="0"/>
              </a:rPr>
              <a:t>2.2 </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Unable to confirm specific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cause by the appearance</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Mega</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 event</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a:t>
            </a:r>
            <a:br>
              <a:rPr lang="en-US" altLang="zh-CN" sz="2000" dirty="0" smtClean="0">
                <a:latin typeface="Arial" panose="020B0604020202020204" pitchFamily="34" charset="0"/>
                <a:ea typeface="微软雅黑" panose="020B0503020204020204" pitchFamily="34" charset="-122"/>
                <a:cs typeface="Arial" panose="020B0604020202020204" pitchFamily="34" charset="0"/>
              </a:rPr>
            </a:b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marR="0" indent="0" fontAlgn="auto">
              <a:lnSpc>
                <a:spcPct val="90000"/>
              </a:lnSpc>
              <a:spcBef>
                <a:spcPct val="0"/>
              </a:spcBef>
              <a:spcAft>
                <a:spcPts val="0"/>
              </a:spcAft>
              <a:buClrTx/>
              <a:buSzTx/>
              <a:buFontTx/>
              <a:buNone/>
              <a:defRPr/>
            </a:pPr>
            <a:r>
              <a:rPr lang="zh-CN" altLang="en-US" sz="2000" dirty="0" smtClean="0">
                <a:latin typeface="Arial" panose="020B0604020202020204" pitchFamily="34" charset="0"/>
                <a:ea typeface="微软雅黑" panose="020B0503020204020204" pitchFamily="34" charset="-122"/>
                <a:cs typeface="Arial" panose="020B0604020202020204" pitchFamily="34" charset="0"/>
              </a:rPr>
              <a:t>Phenomenon: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T</a:t>
            </a:r>
            <a:r>
              <a:rPr lang="zh-CN" altLang="en-US" sz="2000" dirty="0" smtClean="0">
                <a:latin typeface="Arial" panose="020B0604020202020204" pitchFamily="34" charset="0"/>
                <a:ea typeface="微软雅黑" panose="020B0503020204020204" pitchFamily="34" charset="-122"/>
                <a:cs typeface="Arial" panose="020B0604020202020204" pitchFamily="34" charset="0"/>
              </a:rPr>
              <a:t>here is no obvious external force f, and the cause of the burning cannot be accurately judged from the appearance.</a:t>
            </a:r>
            <a:endParaRPr lang="zh-CN" altLang="en-US" sz="2000" dirty="0" smtClean="0">
              <a:latin typeface="Arial" panose="020B0604020202020204" pitchFamily="34" charset="0"/>
              <a:ea typeface="微软雅黑" panose="020B0503020204020204" pitchFamily="34" charset="-122"/>
              <a:cs typeface="Arial" panose="020B0604020202020204" pitchFamily="34" charset="0"/>
            </a:endParaRPr>
          </a:p>
          <a:p>
            <a:pPr marR="0" indent="0" fontAlgn="auto">
              <a:lnSpc>
                <a:spcPct val="90000"/>
              </a:lnSpc>
              <a:spcBef>
                <a:spcPct val="0"/>
              </a:spcBef>
              <a:spcAft>
                <a:spcPts val="0"/>
              </a:spcAft>
              <a:buClrTx/>
              <a:buSzTx/>
              <a:buFontTx/>
              <a:buNone/>
              <a:defRPr/>
            </a:pPr>
            <a:endParaRPr lang="en-US" altLang="zh-CN" sz="2000" dirty="0" smtClean="0">
              <a:latin typeface="Arial" panose="020B0604020202020204" pitchFamily="34" charset="0"/>
              <a:ea typeface="微软雅黑" panose="020B0503020204020204" pitchFamily="34" charset="-122"/>
              <a:cs typeface="Arial" panose="020B0604020202020204" pitchFamily="34" charset="0"/>
            </a:endParaRPr>
          </a:p>
          <a:p>
            <a:pPr>
              <a:lnSpc>
                <a:spcPct val="150000"/>
              </a:lnSpc>
              <a:spcBef>
                <a:spcPts val="1000"/>
              </a:spcBef>
              <a:defRPr/>
            </a:pPr>
            <a:r>
              <a:rPr lang="en-US" altLang="zh-CN" sz="2000" dirty="0" smtClean="0">
                <a:latin typeface="Arial" panose="020B0604020202020204" pitchFamily="34" charset="0"/>
                <a:ea typeface="微软雅黑" panose="020B0503020204020204" pitchFamily="34" charset="-122"/>
                <a:cs typeface="Arial" panose="020B0604020202020204" pitchFamily="34" charset="0"/>
              </a:rPr>
              <a:t>Handling </a:t>
            </a:r>
            <a:r>
              <a:rPr lang="en-US" altLang="zh-CN" sz="2000" dirty="0">
                <a:latin typeface="Arial" panose="020B0604020202020204" pitchFamily="34" charset="0"/>
                <a:ea typeface="微软雅黑" panose="020B0503020204020204" pitchFamily="34" charset="-122"/>
                <a:cs typeface="Arial" panose="020B0604020202020204" pitchFamily="34" charset="0"/>
              </a:rPr>
              <a:t>suggestions: Refer to </a:t>
            </a:r>
            <a:r>
              <a:rPr lang="en-US" altLang="zh-CN" sz="2000" dirty="0" smtClean="0">
                <a:latin typeface="Arial" panose="020B0604020202020204" pitchFamily="34" charset="0"/>
                <a:ea typeface="微软雅黑" panose="020B0503020204020204" pitchFamily="34" charset="-122"/>
                <a:cs typeface="Arial" panose="020B0604020202020204" pitchFamily="34" charset="0"/>
              </a:rPr>
              <a:t> </a:t>
            </a:r>
            <a:r>
              <a:rPr lang="zh-CN" altLang="en-US" sz="2000" dirty="0">
                <a:latin typeface="Myriad Pro" panose="020B0503030403020204" pitchFamily="34" charset="0"/>
                <a:ea typeface="微软雅黑" panose="020B0503020204020204" pitchFamily="34" charset="-122"/>
              </a:rPr>
              <a:t>“</a:t>
            </a:r>
            <a:r>
              <a:rPr lang="en-US" altLang="zh-CN" sz="2000" dirty="0">
                <a:latin typeface="Myriad Pro" panose="020B0503030403020204" pitchFamily="34" charset="0"/>
                <a:ea typeface="微软雅黑" panose="020B0503020204020204" pitchFamily="34" charset="-122"/>
              </a:rPr>
              <a:t>5.1 </a:t>
            </a:r>
            <a:r>
              <a:rPr lang="en-US" altLang="zh-CN" sz="2000" dirty="0">
                <a:latin typeface="Myriad Pro" panose="020B0503030403020204" pitchFamily="34" charset="0"/>
              </a:rPr>
              <a:t>Handling Process of Incidents in the </a:t>
            </a:r>
            <a:r>
              <a:rPr lang="en-US" altLang="zh-CN" sz="2000" i="1" dirty="0">
                <a:latin typeface="Myriad Pro" panose="020B0503030403020204" pitchFamily="34" charset="0"/>
              </a:rPr>
              <a:t>Handling Regulations of OPPO Overseas Incidents </a:t>
            </a:r>
            <a:r>
              <a:rPr lang="en-US" altLang="zh-CN" sz="2000" dirty="0">
                <a:latin typeface="Myriad Pro" panose="020B0503030403020204" pitchFamily="34" charset="0"/>
              </a:rPr>
              <a:t> </a:t>
            </a:r>
            <a:r>
              <a:rPr lang="en-US" altLang="zh-CN" sz="2000" dirty="0">
                <a:latin typeface="Myriad Pro" panose="020B0503030403020204" pitchFamily="34" charset="0"/>
                <a:ea typeface="微软雅黑" panose="020B0503020204020204" pitchFamily="34" charset="-122"/>
              </a:rPr>
              <a:t>”.</a:t>
            </a:r>
            <a:endParaRPr lang="en-US" altLang="zh-CN" sz="2000" dirty="0">
              <a:latin typeface="Myriad Pro" panose="020B050303040302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36008" y="354638"/>
            <a:ext cx="10515600" cy="1079638"/>
          </a:xfrm>
        </p:spPr>
        <p:txBody>
          <a:bodyPr>
            <a:normAutofit/>
          </a:bodyPr>
          <a:lstStyle/>
          <a:p>
            <a:r>
              <a:rPr lang="en-US" altLang="zh-CN" dirty="0" smtClean="0">
                <a:latin typeface="Myriad Pro" panose="020B0503030403020204" pitchFamily="34" charset="0"/>
                <a:cs typeface="Arial" panose="020B0604020202020204" pitchFamily="34" charset="0"/>
              </a:rPr>
              <a:t>2.1 Damaged by the </a:t>
            </a:r>
            <a:r>
              <a:rPr lang="en-US" altLang="zh-CN" dirty="0">
                <a:latin typeface="Myriad Pro" panose="020B0503030403020204" pitchFamily="34" charset="0"/>
                <a:cs typeface="Arial" panose="020B0604020202020204" pitchFamily="34" charset="0"/>
              </a:rPr>
              <a:t>t</a:t>
            </a:r>
            <a:r>
              <a:rPr lang="zh-CN" altLang="en-US" dirty="0" smtClean="0">
                <a:latin typeface="Myriad Pro" panose="020B0503030403020204" pitchFamily="34" charset="0"/>
                <a:cs typeface="Arial" panose="020B0604020202020204" pitchFamily="34" charset="0"/>
              </a:rPr>
              <a:t>hird party </a:t>
            </a:r>
            <a:r>
              <a:rPr lang="en-US" altLang="zh-CN" dirty="0" smtClean="0">
                <a:latin typeface="Myriad Pro" panose="020B0503030403020204" pitchFamily="34" charset="0"/>
                <a:cs typeface="Arial" panose="020B0604020202020204" pitchFamily="34" charset="0"/>
              </a:rPr>
              <a:t>cause</a:t>
            </a:r>
            <a:br>
              <a:rPr lang="en-US" altLang="zh-CN" dirty="0" smtClean="0">
                <a:latin typeface="Myriad Pro" panose="020B0503030403020204" pitchFamily="34" charset="0"/>
                <a:cs typeface="Arial" panose="020B0604020202020204" pitchFamily="34" charset="0"/>
              </a:rPr>
            </a:br>
            <a:r>
              <a:rPr lang="en-US" altLang="zh-CN" sz="2000" dirty="0" smtClean="0">
                <a:latin typeface="Myriad Pro" panose="020B0503030403020204" pitchFamily="34" charset="0"/>
                <a:cs typeface="Arial" panose="020B0604020202020204" pitchFamily="34" charset="0"/>
              </a:rPr>
              <a:t>2.1.1 Deformed phone</a:t>
            </a:r>
            <a:endParaRPr lang="zh-CN" altLang="en-US" sz="2000" dirty="0" smtClean="0">
              <a:latin typeface="Myriad Pro" panose="020B0503030403020204" pitchFamily="34" charset="0"/>
              <a:cs typeface="Arial" panose="020B0604020202020204" pitchFamily="34" charset="0"/>
            </a:endParaRPr>
          </a:p>
        </p:txBody>
      </p:sp>
      <p:sp>
        <p:nvSpPr>
          <p:cNvPr id="3" name="内容占位符 2"/>
          <p:cNvSpPr>
            <a:spLocks noGrp="1"/>
          </p:cNvSpPr>
          <p:nvPr>
            <p:ph idx="1"/>
          </p:nvPr>
        </p:nvSpPr>
        <p:spPr>
          <a:xfrm>
            <a:off x="244444" y="1616132"/>
            <a:ext cx="3147136" cy="4356100"/>
          </a:xfrm>
        </p:spPr>
        <p:txBody>
          <a:bodyPr>
            <a:noAutofit/>
          </a:bodyPr>
          <a:lstStyle/>
          <a:p>
            <a:pPr marL="0" indent="0">
              <a:buNone/>
            </a:pPr>
            <a:r>
              <a:rPr lang="en-US" altLang="zh-CN" sz="1800" dirty="0">
                <a:latin typeface="Myriad Pro" panose="020B0503030403020204" pitchFamily="34" charset="0"/>
              </a:rPr>
              <a:t>Fault phenomenon</a:t>
            </a:r>
            <a:r>
              <a:rPr lang="zh-CN" altLang="en-US" sz="1800" dirty="0" smtClean="0">
                <a:latin typeface="Myriad Pro" panose="020B0503030403020204" pitchFamily="34" charset="0"/>
              </a:rPr>
              <a:t>：</a:t>
            </a:r>
            <a:r>
              <a:rPr lang="en-US" altLang="zh-CN" sz="1800" dirty="0" smtClean="0">
                <a:latin typeface="Myriad Pro" panose="020B0503030403020204" pitchFamily="34" charset="0"/>
                <a:cs typeface="Arial" panose="020B0604020202020204" pitchFamily="34" charset="0"/>
              </a:rPr>
              <a:t>The burnt battery can be seen by</a:t>
            </a:r>
            <a:r>
              <a:rPr lang="zh-CN" altLang="en-US" sz="1800" dirty="0">
                <a:latin typeface="Myriad Pro" panose="020B0503030403020204" pitchFamily="34" charset="0"/>
                <a:cs typeface="Arial" panose="020B0604020202020204" pitchFamily="34" charset="0"/>
              </a:rPr>
              <a:t> </a:t>
            </a:r>
            <a:r>
              <a:rPr lang="en-US" altLang="zh-CN" sz="1800" dirty="0" smtClean="0">
                <a:latin typeface="Myriad Pro" panose="020B0503030403020204" pitchFamily="34" charset="0"/>
                <a:cs typeface="Arial" panose="020B0604020202020204" pitchFamily="34" charset="0"/>
              </a:rPr>
              <a:t>o</a:t>
            </a:r>
            <a:r>
              <a:rPr lang="zh-CN" altLang="en-US" sz="1800" dirty="0" smtClean="0">
                <a:latin typeface="Myriad Pro" panose="020B0503030403020204" pitchFamily="34" charset="0"/>
                <a:cs typeface="Arial" panose="020B0604020202020204" pitchFamily="34" charset="0"/>
              </a:rPr>
              <a:t>bserving the appearance from the side, </a:t>
            </a:r>
            <a:r>
              <a:rPr lang="en-US" altLang="zh-CN" sz="1800" dirty="0" smtClean="0">
                <a:latin typeface="Myriad Pro" panose="020B0503030403020204" pitchFamily="34" charset="0"/>
                <a:cs typeface="Arial" panose="020B0604020202020204" pitchFamily="34" charset="0"/>
              </a:rPr>
              <a:t>and </a:t>
            </a:r>
            <a:r>
              <a:rPr lang="zh-CN" altLang="en-US" sz="1800" dirty="0" smtClean="0">
                <a:latin typeface="Myriad Pro" panose="020B0503030403020204" pitchFamily="34" charset="0"/>
                <a:cs typeface="Arial" panose="020B0604020202020204" pitchFamily="34" charset="0"/>
              </a:rPr>
              <a:t>the </a:t>
            </a:r>
            <a:r>
              <a:rPr lang="en-US" altLang="zh-CN" sz="1800" dirty="0" smtClean="0">
                <a:latin typeface="Myriad Pro" panose="020B0503030403020204" pitchFamily="34" charset="0"/>
                <a:cs typeface="Arial" panose="020B0604020202020204" pitchFamily="34" charset="0"/>
              </a:rPr>
              <a:t>phone </a:t>
            </a:r>
            <a:r>
              <a:rPr lang="zh-CN" altLang="en-US" sz="1800" dirty="0" smtClean="0">
                <a:latin typeface="Myriad Pro" panose="020B0503030403020204" pitchFamily="34" charset="0"/>
                <a:cs typeface="Arial" panose="020B0604020202020204" pitchFamily="34" charset="0"/>
              </a:rPr>
              <a:t>has been bent and deformed</a:t>
            </a:r>
            <a:r>
              <a:rPr lang="en-US" altLang="zh-CN" sz="1800" dirty="0" smtClean="0">
                <a:latin typeface="Myriad Pro" panose="020B0503030403020204" pitchFamily="34" charset="0"/>
                <a:cs typeface="Arial" panose="020B0604020202020204" pitchFamily="34" charset="0"/>
              </a:rPr>
              <a:t>.</a:t>
            </a:r>
            <a:br>
              <a:rPr lang="zh-CN" altLang="en-US" sz="1800" dirty="0" smtClean="0">
                <a:latin typeface="Myriad Pro" panose="020B0503030403020204" pitchFamily="34" charset="0"/>
                <a:cs typeface="Arial" panose="020B0604020202020204" pitchFamily="34" charset="0"/>
              </a:rPr>
            </a:br>
            <a:r>
              <a:rPr lang="en-US" altLang="zh-CN" sz="1800" dirty="0" smtClean="0">
                <a:latin typeface="Myriad Pro" panose="020B0503030403020204" pitchFamily="34" charset="0"/>
                <a:cs typeface="Arial" panose="020B0604020202020204" pitchFamily="34" charset="0"/>
              </a:rPr>
              <a:t>Fault cause</a:t>
            </a:r>
            <a:r>
              <a:rPr lang="zh-CN" altLang="en-US" sz="1800" dirty="0" smtClean="0">
                <a:latin typeface="Myriad Pro" panose="020B0503030403020204" pitchFamily="34" charset="0"/>
                <a:cs typeface="Arial" panose="020B0604020202020204" pitchFamily="34" charset="0"/>
              </a:rPr>
              <a:t>: the </a:t>
            </a:r>
            <a:r>
              <a:rPr lang="en-US" altLang="zh-CN" sz="1800" dirty="0" smtClean="0">
                <a:latin typeface="Myriad Pro" panose="020B0503030403020204" pitchFamily="34" charset="0"/>
                <a:cs typeface="Arial" panose="020B0604020202020204" pitchFamily="34" charset="0"/>
              </a:rPr>
              <a:t>phone</a:t>
            </a:r>
            <a:r>
              <a:rPr lang="zh-CN" altLang="en-US" sz="1800" dirty="0" smtClean="0">
                <a:latin typeface="Myriad Pro" panose="020B0503030403020204" pitchFamily="34" charset="0"/>
                <a:cs typeface="Arial" panose="020B0604020202020204" pitchFamily="34" charset="0"/>
              </a:rPr>
              <a:t> is bent </a:t>
            </a:r>
            <a:r>
              <a:rPr lang="en-US" altLang="zh-CN" sz="1800" dirty="0" smtClean="0">
                <a:latin typeface="Myriad Pro" panose="020B0503030403020204" pitchFamily="34" charset="0"/>
                <a:cs typeface="Arial" panose="020B0604020202020204" pitchFamily="34" charset="0"/>
              </a:rPr>
              <a:t>and </a:t>
            </a:r>
            <a:r>
              <a:rPr lang="zh-CN" altLang="en-US" sz="1800" dirty="0" smtClean="0">
                <a:latin typeface="Myriad Pro" panose="020B0503030403020204" pitchFamily="34" charset="0"/>
                <a:cs typeface="Arial" panose="020B0604020202020204" pitchFamily="34" charset="0"/>
              </a:rPr>
              <a:t>the electronic chip is deformed, causing the internal pole piece to be squeezed and short-circuited.</a:t>
            </a:r>
            <a:endParaRPr lang="zh-CN" altLang="en-US" sz="1800" dirty="0" smtClean="0">
              <a:latin typeface="Myriad Pro" panose="020B0503030403020204" pitchFamily="34" charset="0"/>
              <a:cs typeface="Arial" panose="020B0604020202020204" pitchFamily="34" charset="0"/>
            </a:endParaRPr>
          </a:p>
        </p:txBody>
      </p:sp>
      <p:pic>
        <p:nvPicPr>
          <p:cNvPr id="4" name="图片 3"/>
          <p:cNvPicPr>
            <a:picLocks noChangeAspect="1"/>
          </p:cNvPicPr>
          <p:nvPr/>
        </p:nvPicPr>
        <p:blipFill>
          <a:blip r:embed="rId1"/>
          <a:stretch>
            <a:fillRect/>
          </a:stretch>
        </p:blipFill>
        <p:spPr>
          <a:xfrm>
            <a:off x="3577324" y="1852047"/>
            <a:ext cx="3960000" cy="2208649"/>
          </a:xfrm>
          <a:prstGeom prst="rect">
            <a:avLst/>
          </a:prstGeom>
        </p:spPr>
      </p:pic>
      <p:pic>
        <p:nvPicPr>
          <p:cNvPr id="5" name="图片 4"/>
          <p:cNvPicPr>
            <a:picLocks noChangeAspect="1"/>
          </p:cNvPicPr>
          <p:nvPr/>
        </p:nvPicPr>
        <p:blipFill>
          <a:blip r:embed="rId2"/>
          <a:stretch>
            <a:fillRect/>
          </a:stretch>
        </p:blipFill>
        <p:spPr>
          <a:xfrm>
            <a:off x="3577324" y="4209553"/>
            <a:ext cx="3960000" cy="1678792"/>
          </a:xfrm>
          <a:prstGeom prst="rect">
            <a:avLst/>
          </a:prstGeom>
        </p:spPr>
      </p:pic>
      <p:pic>
        <p:nvPicPr>
          <p:cNvPr id="7" name="图片 6"/>
          <p:cNvPicPr>
            <a:picLocks noChangeAspect="1"/>
          </p:cNvPicPr>
          <p:nvPr/>
        </p:nvPicPr>
        <p:blipFill>
          <a:blip r:embed="rId3"/>
          <a:stretch>
            <a:fillRect/>
          </a:stretch>
        </p:blipFill>
        <p:spPr>
          <a:xfrm>
            <a:off x="7658550" y="4217457"/>
            <a:ext cx="3960000" cy="1622311"/>
          </a:xfrm>
          <a:prstGeom prst="rect">
            <a:avLst/>
          </a:prstGeom>
        </p:spPr>
      </p:pic>
      <p:sp>
        <p:nvSpPr>
          <p:cNvPr id="8" name="矩形标注 7"/>
          <p:cNvSpPr/>
          <p:nvPr/>
        </p:nvSpPr>
        <p:spPr>
          <a:xfrm>
            <a:off x="3577324" y="4209554"/>
            <a:ext cx="1619365" cy="435968"/>
          </a:xfrm>
          <a:prstGeom prst="wedgeRectCallout">
            <a:avLst>
              <a:gd name="adj1" fmla="val 31073"/>
              <a:gd name="adj2" fmla="val 85262"/>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The </a:t>
            </a:r>
            <a:r>
              <a:rPr lang="en-US" altLang="zh-CN" sz="1200"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body gets deformed</a:t>
            </a:r>
            <a:endParaRPr lang="zh-CN" altLang="en-US" sz="1200" dirty="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cxnSp>
        <p:nvCxnSpPr>
          <p:cNvPr id="9" name="直接箭头连接符 8"/>
          <p:cNvCxnSpPr/>
          <p:nvPr/>
        </p:nvCxnSpPr>
        <p:spPr>
          <a:xfrm flipV="1">
            <a:off x="5356884" y="5491293"/>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flipV="1">
            <a:off x="8962609" y="5390694"/>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5277719" y="2240055"/>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4"/>
          <a:stretch>
            <a:fillRect/>
          </a:stretch>
        </p:blipFill>
        <p:spPr>
          <a:xfrm>
            <a:off x="7667882" y="1875476"/>
            <a:ext cx="3960000" cy="2200516"/>
          </a:xfrm>
          <a:prstGeom prst="rect">
            <a:avLst/>
          </a:prstGeom>
        </p:spPr>
      </p:pic>
      <p:cxnSp>
        <p:nvCxnSpPr>
          <p:cNvPr id="13" name="直接箭头连接符 12"/>
          <p:cNvCxnSpPr/>
          <p:nvPr/>
        </p:nvCxnSpPr>
        <p:spPr>
          <a:xfrm flipV="1">
            <a:off x="9346489" y="3157216"/>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8920" y="1656784"/>
            <a:ext cx="3079115" cy="4520496"/>
          </a:xfrm>
        </p:spPr>
        <p:txBody>
          <a:bodyPr>
            <a:normAutofit fontScale="95000" lnSpcReduction="10000"/>
          </a:bodyPr>
          <a:lstStyle/>
          <a:p>
            <a:pPr marL="0" indent="0">
              <a:buNone/>
            </a:pPr>
            <a:r>
              <a:rPr lang="en-US" altLang="zh-CN" sz="2000" dirty="0">
                <a:latin typeface="Myriad Pro" panose="020B0503030403020204" pitchFamily="34" charset="0"/>
              </a:rPr>
              <a:t>Fault phenomenon</a:t>
            </a:r>
            <a:r>
              <a:rPr lang="zh-CN" altLang="en-US" sz="2000" dirty="0">
                <a:latin typeface="Myriad Pro" panose="020B0503030403020204" pitchFamily="34" charset="0"/>
              </a:rPr>
              <a:t>： </a:t>
            </a:r>
            <a:r>
              <a:rPr lang="zh-CN" altLang="en-US" sz="1900" dirty="0" smtClean="0">
                <a:latin typeface="Myriad Pro" panose="020B0503030403020204" pitchFamily="34" charset="0"/>
                <a:cs typeface="Arial" panose="020B0604020202020204" pitchFamily="34" charset="0"/>
              </a:rPr>
              <a:t>The </a:t>
            </a:r>
            <a:r>
              <a:rPr lang="en-US" altLang="zh-CN" sz="1900" dirty="0" smtClean="0">
                <a:latin typeface="Myriad Pro" panose="020B0503030403020204" pitchFamily="34" charset="0"/>
                <a:cs typeface="Arial" panose="020B0604020202020204" pitchFamily="34" charset="0"/>
              </a:rPr>
              <a:t>phone</a:t>
            </a:r>
            <a:r>
              <a:rPr lang="zh-CN" altLang="en-US" sz="1900" dirty="0" smtClean="0">
                <a:latin typeface="Myriad Pro" panose="020B0503030403020204" pitchFamily="34" charset="0"/>
                <a:cs typeface="Arial" panose="020B0604020202020204" pitchFamily="34" charset="0"/>
              </a:rPr>
              <a:t> is deformed and mechanical impact marks are visible on the front or back of the phone.</a:t>
            </a:r>
            <a:endParaRPr lang="en-US" altLang="zh-CN" sz="1900" dirty="0">
              <a:latin typeface="Myriad Pro" panose="020B0503030403020204" pitchFamily="34" charset="0"/>
              <a:cs typeface="Arial" panose="020B0604020202020204" pitchFamily="34" charset="0"/>
            </a:endParaRPr>
          </a:p>
          <a:p>
            <a:pPr marL="0" indent="0">
              <a:buNone/>
            </a:pPr>
            <a:br>
              <a:rPr lang="zh-CN" altLang="en-US" sz="1900" dirty="0" smtClean="0">
                <a:latin typeface="Myriad Pro" panose="020B0503030403020204" pitchFamily="34" charset="0"/>
                <a:cs typeface="Arial" panose="020B0604020202020204" pitchFamily="34" charset="0"/>
              </a:rPr>
            </a:br>
            <a:r>
              <a:rPr lang="en-US" altLang="zh-CN" sz="1900" dirty="0" smtClean="0">
                <a:latin typeface="Myriad Pro" panose="020B0503030403020204" pitchFamily="34" charset="0"/>
                <a:cs typeface="Arial" panose="020B0604020202020204" pitchFamily="34" charset="0"/>
              </a:rPr>
              <a:t>Fault cause: </a:t>
            </a:r>
            <a:r>
              <a:rPr lang="en-US" altLang="zh-CN" sz="1900" dirty="0" smtClean="0">
                <a:latin typeface="Myriad Pro" panose="020B0503030403020204" pitchFamily="34" charset="0"/>
                <a:cs typeface="Arial" panose="020B0604020202020204" pitchFamily="34" charset="0"/>
                <a:sym typeface="+mn-ea"/>
              </a:rPr>
              <a:t>T</a:t>
            </a:r>
            <a:r>
              <a:rPr lang="zh-CN" altLang="en-US" sz="1900" dirty="0" smtClean="0">
                <a:latin typeface="Myriad Pro" panose="020B0503030403020204" pitchFamily="34" charset="0"/>
                <a:cs typeface="Arial" panose="020B0604020202020204" pitchFamily="34" charset="0"/>
                <a:sym typeface="+mn-ea"/>
              </a:rPr>
              <a:t>he </a:t>
            </a:r>
            <a:r>
              <a:rPr lang="en-US" altLang="zh-CN" sz="1900" dirty="0" smtClean="0">
                <a:latin typeface="Myriad Pro" panose="020B0503030403020204" pitchFamily="34" charset="0"/>
                <a:cs typeface="Arial" panose="020B0604020202020204" pitchFamily="34" charset="0"/>
                <a:sym typeface="+mn-ea"/>
              </a:rPr>
              <a:t>phone</a:t>
            </a:r>
            <a:r>
              <a:rPr lang="zh-CN" altLang="en-US" sz="1900" dirty="0" smtClean="0">
                <a:latin typeface="Myriad Pro" panose="020B0503030403020204" pitchFamily="34" charset="0"/>
                <a:cs typeface="Arial" panose="020B0604020202020204" pitchFamily="34" charset="0"/>
                <a:sym typeface="+mn-ea"/>
              </a:rPr>
              <a:t> is </a:t>
            </a:r>
            <a:r>
              <a:rPr lang="en-US" altLang="zh-CN" sz="1900" dirty="0" smtClean="0">
                <a:latin typeface="Myriad Pro" panose="020B0503030403020204" pitchFamily="34" charset="0"/>
                <a:cs typeface="Arial" panose="020B0604020202020204" pitchFamily="34" charset="0"/>
                <a:sym typeface="+mn-ea"/>
              </a:rPr>
              <a:t>impacted</a:t>
            </a:r>
            <a:r>
              <a:rPr lang="zh-CN" altLang="en-US" sz="1900" dirty="0" smtClean="0">
                <a:latin typeface="Myriad Pro" panose="020B0503030403020204" pitchFamily="34" charset="0"/>
                <a:cs typeface="Arial" panose="020B0604020202020204" pitchFamily="34" charset="0"/>
                <a:sym typeface="+mn-ea"/>
              </a:rPr>
              <a:t> </a:t>
            </a:r>
            <a:r>
              <a:rPr lang="en-US" altLang="zh-CN" sz="1900" dirty="0" smtClean="0">
                <a:latin typeface="Myriad Pro" panose="020B0503030403020204" pitchFamily="34" charset="0"/>
                <a:cs typeface="Arial" panose="020B0604020202020204" pitchFamily="34" charset="0"/>
                <a:sym typeface="+mn-ea"/>
              </a:rPr>
              <a:t>and </a:t>
            </a:r>
            <a:r>
              <a:rPr lang="zh-CN" altLang="en-US" sz="1900" dirty="0" smtClean="0">
                <a:latin typeface="Myriad Pro" panose="020B0503030403020204" pitchFamily="34" charset="0"/>
                <a:cs typeface="Arial" panose="020B0604020202020204" pitchFamily="34" charset="0"/>
                <a:sym typeface="+mn-ea"/>
              </a:rPr>
              <a:t>the electronic chip is deformed, causing the internal pole piece to be short-circuited</a:t>
            </a:r>
            <a:endParaRPr lang="zh-CN" altLang="en-US" sz="1900" dirty="0">
              <a:latin typeface="Myriad Pro" panose="020B0503030403020204" pitchFamily="34" charset="0"/>
              <a:cs typeface="Arial" panose="020B0604020202020204" pitchFamily="34" charset="0"/>
            </a:endParaRPr>
          </a:p>
          <a:p>
            <a:endParaRPr lang="zh-CN" altLang="en-US" dirty="0">
              <a:latin typeface="Myriad Pro" panose="020B0503030403020204" pitchFamily="34" charset="0"/>
              <a:cs typeface="Arial" panose="020B0604020202020204" pitchFamily="34" charset="0"/>
            </a:endParaRPr>
          </a:p>
        </p:txBody>
      </p:sp>
      <p:pic>
        <p:nvPicPr>
          <p:cNvPr id="4" name="图片 3"/>
          <p:cNvPicPr>
            <a:picLocks noChangeAspect="1"/>
          </p:cNvPicPr>
          <p:nvPr/>
        </p:nvPicPr>
        <p:blipFill>
          <a:blip r:embed="rId1"/>
          <a:stretch>
            <a:fillRect/>
          </a:stretch>
        </p:blipFill>
        <p:spPr>
          <a:xfrm>
            <a:off x="3745669" y="1180214"/>
            <a:ext cx="4700662" cy="2520000"/>
          </a:xfrm>
          <a:prstGeom prst="rect">
            <a:avLst/>
          </a:prstGeom>
        </p:spPr>
      </p:pic>
      <p:pic>
        <p:nvPicPr>
          <p:cNvPr id="5" name="图片 4"/>
          <p:cNvPicPr>
            <a:picLocks noChangeAspect="1"/>
          </p:cNvPicPr>
          <p:nvPr/>
        </p:nvPicPr>
        <p:blipFill>
          <a:blip r:embed="rId2"/>
          <a:stretch>
            <a:fillRect/>
          </a:stretch>
        </p:blipFill>
        <p:spPr>
          <a:xfrm>
            <a:off x="8528179" y="3923716"/>
            <a:ext cx="2911152" cy="2520000"/>
          </a:xfrm>
          <a:prstGeom prst="rect">
            <a:avLst/>
          </a:prstGeom>
        </p:spPr>
      </p:pic>
      <p:cxnSp>
        <p:nvCxnSpPr>
          <p:cNvPr id="6" name="直接箭头连接符 5"/>
          <p:cNvCxnSpPr/>
          <p:nvPr/>
        </p:nvCxnSpPr>
        <p:spPr>
          <a:xfrm flipH="1">
            <a:off x="5702904" y="2675467"/>
            <a:ext cx="393096" cy="46157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H="1" flipV="1">
            <a:off x="10144126" y="4984190"/>
            <a:ext cx="393096" cy="28592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a:stretch>
            <a:fillRect/>
          </a:stretch>
        </p:blipFill>
        <p:spPr>
          <a:xfrm>
            <a:off x="3747101" y="3923715"/>
            <a:ext cx="4678441" cy="2520000"/>
          </a:xfrm>
          <a:prstGeom prst="rect">
            <a:avLst/>
          </a:prstGeom>
        </p:spPr>
      </p:pic>
      <p:cxnSp>
        <p:nvCxnSpPr>
          <p:cNvPr id="14" name="直接箭头连接符 13"/>
          <p:cNvCxnSpPr/>
          <p:nvPr/>
        </p:nvCxnSpPr>
        <p:spPr>
          <a:xfrm rot="5400000">
            <a:off x="5922368" y="4254156"/>
            <a:ext cx="461577" cy="39309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4"/>
          <a:stretch>
            <a:fillRect/>
          </a:stretch>
        </p:blipFill>
        <p:spPr>
          <a:xfrm>
            <a:off x="8541125" y="1179569"/>
            <a:ext cx="2889783" cy="2520000"/>
          </a:xfrm>
          <a:prstGeom prst="rect">
            <a:avLst/>
          </a:prstGeom>
        </p:spPr>
      </p:pic>
      <p:cxnSp>
        <p:nvCxnSpPr>
          <p:cNvPr id="16" name="直接箭头连接符 15"/>
          <p:cNvCxnSpPr/>
          <p:nvPr/>
        </p:nvCxnSpPr>
        <p:spPr>
          <a:xfrm flipH="1">
            <a:off x="10541884" y="2008710"/>
            <a:ext cx="393096" cy="46157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标题 1"/>
          <p:cNvSpPr txBox="1"/>
          <p:nvPr/>
        </p:nvSpPr>
        <p:spPr>
          <a:xfrm>
            <a:off x="336008" y="354638"/>
            <a:ext cx="10515600" cy="1079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smtClean="0">
                <a:latin typeface="Arial" panose="020B0604020202020204" pitchFamily="34" charset="0"/>
                <a:cs typeface="Arial" panose="020B0604020202020204" pitchFamily="34" charset="0"/>
              </a:rPr>
              <a:t>2.1 Damaged by the t</a:t>
            </a:r>
            <a:r>
              <a:rPr lang="zh-CN" altLang="en-US" dirty="0" smtClean="0">
                <a:latin typeface="Arial" panose="020B0604020202020204" pitchFamily="34" charset="0"/>
                <a:cs typeface="Arial" panose="020B0604020202020204" pitchFamily="34" charset="0"/>
              </a:rPr>
              <a:t>hird party </a:t>
            </a:r>
            <a:r>
              <a:rPr lang="en-US" altLang="zh-CN" dirty="0" smtClean="0">
                <a:latin typeface="Arial" panose="020B0604020202020204" pitchFamily="34" charset="0"/>
                <a:cs typeface="Arial" panose="020B0604020202020204" pitchFamily="34" charset="0"/>
              </a:rPr>
              <a:t>force</a:t>
            </a:r>
            <a:br>
              <a:rPr lang="en-US" altLang="zh-CN" sz="2400" dirty="0" smtClean="0">
                <a:latin typeface="Arial" panose="020B0604020202020204" pitchFamily="34" charset="0"/>
                <a:cs typeface="Arial" panose="020B0604020202020204" pitchFamily="34" charset="0"/>
              </a:rPr>
            </a:br>
            <a:r>
              <a:rPr lang="en-US" altLang="zh-CN" sz="2000" dirty="0">
                <a:latin typeface="Myriad Pro" panose="020B0503030403020204" pitchFamily="34" charset="0"/>
                <a:cs typeface="Arial" panose="020B0604020202020204" pitchFamily="34" charset="0"/>
              </a:rPr>
              <a:t>2.1.2 </a:t>
            </a:r>
            <a:r>
              <a:rPr lang="zh-CN" altLang="en-US" sz="2000" dirty="0">
                <a:latin typeface="Myriad Pro" panose="020B0503030403020204" pitchFamily="34" charset="0"/>
                <a:cs typeface="Arial" panose="020B0604020202020204" pitchFamily="34" charset="0"/>
              </a:rPr>
              <a:t>Impact </a:t>
            </a:r>
            <a:r>
              <a:rPr lang="en-US" altLang="zh-CN" sz="2000" dirty="0">
                <a:latin typeface="Myriad Pro" panose="020B0503030403020204" pitchFamily="34" charset="0"/>
                <a:cs typeface="Arial" panose="020B0604020202020204" pitchFamily="34" charset="0"/>
              </a:rPr>
              <a:t>and </a:t>
            </a:r>
            <a:r>
              <a:rPr lang="zh-CN" altLang="en-US" sz="2000" dirty="0">
                <a:latin typeface="Myriad Pro" panose="020B0503030403020204" pitchFamily="34" charset="0"/>
                <a:cs typeface="Arial" panose="020B0604020202020204" pitchFamily="34" charset="0"/>
              </a:rPr>
              <a:t>extrusion</a:t>
            </a:r>
            <a:endParaRPr lang="zh-CN" altLang="en-US" sz="2000"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1955" y="1765425"/>
            <a:ext cx="3505200" cy="4680641"/>
          </a:xfrm>
        </p:spPr>
        <p:txBody>
          <a:bodyPr>
            <a:normAutofit fontScale="85000" lnSpcReduction="20000"/>
          </a:bodyPr>
          <a:lstStyle/>
          <a:p>
            <a:r>
              <a:rPr lang="en-US" altLang="zh-CN" sz="2000" dirty="0">
                <a:latin typeface="Myriad Pro" panose="020B0503030403020204" pitchFamily="34" charset="0"/>
              </a:rPr>
              <a:t>Fault phenomenon</a:t>
            </a:r>
            <a:r>
              <a:rPr lang="zh-CN" altLang="en-US" sz="2000" dirty="0">
                <a:latin typeface="Myriad Pro" panose="020B0503030403020204" pitchFamily="34" charset="0"/>
              </a:rPr>
              <a:t>： </a:t>
            </a:r>
            <a:r>
              <a:rPr lang="zh-CN" altLang="en-US" sz="1900" dirty="0" smtClean="0"/>
              <a:t>The </a:t>
            </a:r>
            <a:r>
              <a:rPr lang="en-US" altLang="zh-CN" sz="1900" dirty="0" smtClean="0"/>
              <a:t>burnt battery can be judged by the </a:t>
            </a:r>
            <a:r>
              <a:rPr lang="zh-CN" altLang="en-US" sz="1900" dirty="0" smtClean="0"/>
              <a:t>appearance of the mobile phone</a:t>
            </a:r>
            <a:r>
              <a:rPr lang="en-US" altLang="zh-CN" sz="1900" dirty="0" smtClean="0"/>
              <a:t>, and </a:t>
            </a:r>
            <a:r>
              <a:rPr lang="zh-CN" altLang="en-US" sz="1900" dirty="0" smtClean="0"/>
              <a:t>the burnt damage is visible on the battery cover</a:t>
            </a:r>
            <a:r>
              <a:rPr lang="en-US" altLang="zh-CN" sz="1900" dirty="0" smtClean="0"/>
              <a:t>.</a:t>
            </a:r>
            <a:br>
              <a:rPr lang="zh-CN" altLang="en-US" sz="1900" dirty="0" smtClean="0"/>
            </a:br>
            <a:br>
              <a:rPr lang="zh-CN" altLang="en-US" sz="1900" dirty="0" smtClean="0"/>
            </a:br>
            <a:r>
              <a:rPr lang="en-US" altLang="zh-CN" sz="1900" dirty="0" smtClean="0">
                <a:sym typeface="+mn-ea"/>
              </a:rPr>
              <a:t>Fault cause: </a:t>
            </a:r>
            <a:r>
              <a:rPr sz="1900" dirty="0" smtClean="0">
                <a:sym typeface="+mn-ea"/>
              </a:rPr>
              <a:t>external objects pierce the battery cover</a:t>
            </a:r>
            <a:r>
              <a:rPr lang="zh-CN" altLang="en-US" sz="1900" dirty="0" smtClean="0">
                <a:sym typeface="+mn-ea"/>
              </a:rPr>
              <a:t> </a:t>
            </a:r>
            <a:r>
              <a:rPr lang="en-US" altLang="zh-CN" sz="1900" dirty="0" smtClean="0">
                <a:sym typeface="+mn-ea"/>
              </a:rPr>
              <a:t>and </a:t>
            </a:r>
            <a:r>
              <a:rPr lang="zh-CN" altLang="en-US" sz="1900" dirty="0" smtClean="0">
                <a:sym typeface="+mn-ea"/>
              </a:rPr>
              <a:t>the electronic chip is deformed, causing the internal pole piece to be squeezed and short-circuited</a:t>
            </a:r>
            <a:endParaRPr lang="en-US" altLang="zh-CN" sz="1900" dirty="0" smtClean="0"/>
          </a:p>
          <a:p>
            <a:r>
              <a:rPr lang="zh-CN" altLang="en-US" sz="1900" dirty="0" smtClean="0"/>
              <a:t>This </a:t>
            </a:r>
            <a:r>
              <a:rPr lang="en-US" altLang="zh-CN" sz="1900" dirty="0" smtClean="0"/>
              <a:t>fault</a:t>
            </a:r>
            <a:r>
              <a:rPr lang="zh-CN" altLang="en-US" sz="1900" dirty="0" smtClean="0"/>
              <a:t> is more common in plastic battery cover models</a:t>
            </a:r>
            <a:r>
              <a:rPr lang="en-US" altLang="zh-CN" sz="1800" dirty="0" smtClean="0"/>
              <a:t>.</a:t>
            </a:r>
            <a:endParaRPr lang="en-US" altLang="zh-CN" sz="1800" dirty="0" smtClean="0"/>
          </a:p>
          <a:p>
            <a:pPr marL="0" indent="0">
              <a:buNone/>
            </a:pPr>
            <a:endParaRPr lang="zh-CN" altLang="en-US" dirty="0"/>
          </a:p>
        </p:txBody>
      </p:sp>
      <p:pic>
        <p:nvPicPr>
          <p:cNvPr id="4" name="图片 3"/>
          <p:cNvPicPr>
            <a:picLocks noChangeAspect="1"/>
          </p:cNvPicPr>
          <p:nvPr/>
        </p:nvPicPr>
        <p:blipFill>
          <a:blip r:embed="rId1"/>
          <a:stretch>
            <a:fillRect/>
          </a:stretch>
        </p:blipFill>
        <p:spPr>
          <a:xfrm>
            <a:off x="4161106" y="1202055"/>
            <a:ext cx="4466555" cy="2520000"/>
          </a:xfrm>
          <a:prstGeom prst="rect">
            <a:avLst/>
          </a:prstGeom>
        </p:spPr>
      </p:pic>
      <p:pic>
        <p:nvPicPr>
          <p:cNvPr id="6" name="图片 5"/>
          <p:cNvPicPr>
            <a:picLocks noChangeAspect="1"/>
          </p:cNvPicPr>
          <p:nvPr/>
        </p:nvPicPr>
        <p:blipFill>
          <a:blip r:embed="rId2"/>
          <a:stretch>
            <a:fillRect/>
          </a:stretch>
        </p:blipFill>
        <p:spPr>
          <a:xfrm>
            <a:off x="4183013" y="3558777"/>
            <a:ext cx="4457133" cy="2520000"/>
          </a:xfrm>
          <a:prstGeom prst="rect">
            <a:avLst/>
          </a:prstGeom>
        </p:spPr>
      </p:pic>
      <p:pic>
        <p:nvPicPr>
          <p:cNvPr id="7" name="图片 6"/>
          <p:cNvPicPr>
            <a:picLocks noChangeAspect="1"/>
          </p:cNvPicPr>
          <p:nvPr/>
        </p:nvPicPr>
        <p:blipFill>
          <a:blip r:embed="rId3"/>
          <a:stretch>
            <a:fillRect/>
          </a:stretch>
        </p:blipFill>
        <p:spPr>
          <a:xfrm>
            <a:off x="8812483" y="1035852"/>
            <a:ext cx="2352675" cy="1933575"/>
          </a:xfrm>
          <a:prstGeom prst="rect">
            <a:avLst/>
          </a:prstGeom>
        </p:spPr>
      </p:pic>
      <p:sp>
        <p:nvSpPr>
          <p:cNvPr id="8" name="矩形标注 7"/>
          <p:cNvSpPr/>
          <p:nvPr/>
        </p:nvSpPr>
        <p:spPr>
          <a:xfrm>
            <a:off x="5271911" y="1511484"/>
            <a:ext cx="1648178" cy="660063"/>
          </a:xfrm>
          <a:prstGeom prst="wedgeRectCallout">
            <a:avLst>
              <a:gd name="adj1" fmla="val 31073"/>
              <a:gd name="adj2" fmla="val 85262"/>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微软雅黑" panose="020B0503020204020204" pitchFamily="34" charset="-122"/>
                <a:ea typeface="微软雅黑" panose="020B0503020204020204" pitchFamily="34" charset="-122"/>
              </a:rPr>
              <a:t>There are cracks on the battery;</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9" name="矩形标注 8"/>
          <p:cNvSpPr/>
          <p:nvPr/>
        </p:nvSpPr>
        <p:spPr>
          <a:xfrm>
            <a:off x="4561608" y="4031484"/>
            <a:ext cx="1849971" cy="660063"/>
          </a:xfrm>
          <a:prstGeom prst="wedgeRectCallout">
            <a:avLst>
              <a:gd name="adj1" fmla="val 31073"/>
              <a:gd name="adj2" fmla="val 85262"/>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smtClean="0">
                <a:solidFill>
                  <a:schemeClr val="tx1"/>
                </a:solidFill>
                <a:latin typeface="微软雅黑" panose="020B0503020204020204" pitchFamily="34" charset="-122"/>
                <a:ea typeface="微软雅黑" panose="020B0503020204020204" pitchFamily="34" charset="-122"/>
              </a:rPr>
              <a:t>The </a:t>
            </a:r>
            <a:r>
              <a:rPr lang="en-US" altLang="zh-CN" sz="1200" dirty="0" smtClean="0">
                <a:solidFill>
                  <a:schemeClr val="tx1"/>
                </a:solidFill>
                <a:latin typeface="微软雅黑" panose="020B0503020204020204" pitchFamily="34" charset="-122"/>
                <a:ea typeface="微软雅黑" panose="020B0503020204020204" pitchFamily="34" charset="-122"/>
              </a:rPr>
              <a:t>pierced hole can be seen on the battery;</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10" name="椭圆 9"/>
          <p:cNvSpPr/>
          <p:nvPr/>
        </p:nvSpPr>
        <p:spPr>
          <a:xfrm>
            <a:off x="5879410" y="4946006"/>
            <a:ext cx="536880" cy="49523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标注 10"/>
          <p:cNvSpPr/>
          <p:nvPr/>
        </p:nvSpPr>
        <p:spPr>
          <a:xfrm>
            <a:off x="8831144" y="1054512"/>
            <a:ext cx="2352675" cy="1933575"/>
          </a:xfrm>
          <a:prstGeom prst="wedgeRectCallout">
            <a:avLst>
              <a:gd name="adj1" fmla="val -154676"/>
              <a:gd name="adj2" fmla="val 160077"/>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200" dirty="0">
              <a:solidFill>
                <a:schemeClr val="tx1"/>
              </a:solidFill>
              <a:latin typeface="微软雅黑" panose="020B0503020204020204" pitchFamily="34" charset="-122"/>
              <a:ea typeface="微软雅黑" panose="020B0503020204020204" pitchFamily="34" charset="-122"/>
            </a:endParaRPr>
          </a:p>
        </p:txBody>
      </p:sp>
      <p:sp>
        <p:nvSpPr>
          <p:cNvPr id="12" name="标题 1"/>
          <p:cNvSpPr txBox="1"/>
          <p:nvPr/>
        </p:nvSpPr>
        <p:spPr>
          <a:xfrm>
            <a:off x="336008" y="354638"/>
            <a:ext cx="10515600" cy="1079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smtClean="0">
                <a:latin typeface="Myriad Pro" panose="020B0503030403020204" pitchFamily="34" charset="0"/>
                <a:cs typeface="Arial" panose="020B0604020202020204" pitchFamily="34" charset="0"/>
              </a:rPr>
              <a:t>2.1 Damaged by the t</a:t>
            </a:r>
            <a:r>
              <a:rPr lang="zh-CN" altLang="en-US" dirty="0" smtClean="0">
                <a:latin typeface="Myriad Pro" panose="020B0503030403020204" pitchFamily="34" charset="0"/>
                <a:cs typeface="Arial" panose="020B0604020202020204" pitchFamily="34" charset="0"/>
              </a:rPr>
              <a:t>hird party </a:t>
            </a:r>
            <a:r>
              <a:rPr lang="en-US" altLang="zh-CN" dirty="0" smtClean="0">
                <a:latin typeface="Myriad Pro" panose="020B0503030403020204" pitchFamily="34" charset="0"/>
                <a:cs typeface="Arial" panose="020B0604020202020204" pitchFamily="34" charset="0"/>
              </a:rPr>
              <a:t>cause</a:t>
            </a:r>
            <a:br>
              <a:rPr lang="en-US" altLang="zh-CN" dirty="0" smtClean="0">
                <a:latin typeface="Myriad Pro" panose="020B0503030403020204" pitchFamily="34" charset="0"/>
                <a:cs typeface="Arial" panose="020B0604020202020204" pitchFamily="34" charset="0"/>
              </a:rPr>
            </a:br>
            <a:r>
              <a:rPr lang="en-US" altLang="zh-CN" sz="2000" dirty="0"/>
              <a:t>2.1.3 Obviously pierced by </a:t>
            </a:r>
            <a:r>
              <a:rPr lang="zh-CN" altLang="en-US" sz="2000" dirty="0"/>
              <a:t>foreign matter</a:t>
            </a:r>
            <a:r>
              <a:rPr lang="en-US" altLang="zh-CN" sz="2000" dirty="0"/>
              <a:t>s</a:t>
            </a:r>
            <a:endParaRPr lang="zh-CN" altLang="en-US" sz="2000" dirty="0" smtClean="0">
              <a:latin typeface="Myriad Pro" panose="020B0503030403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697713" y="1180214"/>
            <a:ext cx="5670000" cy="5040000"/>
          </a:xfrm>
          <a:prstGeom prst="rect">
            <a:avLst/>
          </a:prstGeom>
        </p:spPr>
      </p:pic>
      <p:sp>
        <p:nvSpPr>
          <p:cNvPr id="5" name="内容占位符 4"/>
          <p:cNvSpPr>
            <a:spLocks noGrp="1"/>
          </p:cNvSpPr>
          <p:nvPr>
            <p:ph idx="1"/>
          </p:nvPr>
        </p:nvSpPr>
        <p:spPr>
          <a:xfrm>
            <a:off x="413738" y="1474318"/>
            <a:ext cx="3932442" cy="4984631"/>
          </a:xfrm>
        </p:spPr>
        <p:txBody>
          <a:bodyPr>
            <a:normAutofit lnSpcReduction="10000"/>
          </a:bodyPr>
          <a:lstStyle/>
          <a:p>
            <a:r>
              <a:rPr lang="en-US" altLang="zh-CN" sz="1800" dirty="0">
                <a:latin typeface="Myriad Pro" panose="020B0503030403020204" pitchFamily="34" charset="0"/>
              </a:rPr>
              <a:t>Fault phenomenon</a:t>
            </a:r>
            <a:r>
              <a:rPr lang="zh-CN" altLang="en-US" sz="1800" dirty="0">
                <a:latin typeface="Myriad Pro" panose="020B0503030403020204" pitchFamily="34" charset="0"/>
              </a:rPr>
              <a:t>： The </a:t>
            </a:r>
            <a:r>
              <a:rPr lang="zh-CN" altLang="en-US" sz="1800" dirty="0" smtClean="0">
                <a:latin typeface="Myriad Pro" panose="020B0503030403020204" pitchFamily="34" charset="0"/>
              </a:rPr>
              <a:t>battery has </a:t>
            </a:r>
            <a:r>
              <a:rPr lang="en-US" altLang="zh-CN" sz="1800" dirty="0" smtClean="0">
                <a:latin typeface="Myriad Pro" panose="020B0503030403020204" pitchFamily="34" charset="0"/>
              </a:rPr>
              <a:t>got </a:t>
            </a:r>
            <a:r>
              <a:rPr lang="zh-CN" altLang="en-US" sz="1800" dirty="0" smtClean="0">
                <a:latin typeface="Myriad Pro" panose="020B0503030403020204" pitchFamily="34" charset="0"/>
              </a:rPr>
              <a:t>burn</a:t>
            </a:r>
            <a:r>
              <a:rPr lang="en-US" altLang="zh-CN" sz="1800" dirty="0" smtClean="0">
                <a:latin typeface="Myriad Pro" panose="020B0503030403020204" pitchFamily="34" charset="0"/>
              </a:rPr>
              <a:t>t</a:t>
            </a:r>
            <a:r>
              <a:rPr lang="zh-CN" altLang="en-US" sz="1800" dirty="0" smtClean="0">
                <a:latin typeface="Myriad Pro" panose="020B0503030403020204" pitchFamily="34" charset="0"/>
              </a:rPr>
              <a:t>, but there is no burn</a:t>
            </a:r>
            <a:r>
              <a:rPr lang="en-US" altLang="zh-CN" sz="1800" dirty="0" smtClean="0">
                <a:latin typeface="Myriad Pro" panose="020B0503030403020204" pitchFamily="34" charset="0"/>
              </a:rPr>
              <a:t>t</a:t>
            </a:r>
            <a:r>
              <a:rPr lang="zh-CN" altLang="en-US" sz="1800" dirty="0" smtClean="0">
                <a:latin typeface="Myriad Pro" panose="020B0503030403020204" pitchFamily="34" charset="0"/>
              </a:rPr>
              <a:t> mark on the battery cover. This </a:t>
            </a:r>
            <a:r>
              <a:rPr lang="en-US" altLang="zh-CN" sz="1800" dirty="0" smtClean="0">
                <a:latin typeface="Myriad Pro" panose="020B0503030403020204" pitchFamily="34" charset="0"/>
              </a:rPr>
              <a:t>phone </a:t>
            </a:r>
            <a:r>
              <a:rPr lang="zh-CN" altLang="en-US" sz="1800" dirty="0" smtClean="0">
                <a:latin typeface="Myriad Pro" panose="020B0503030403020204" pitchFamily="34" charset="0"/>
              </a:rPr>
              <a:t>casing has been disassembled, </a:t>
            </a:r>
            <a:r>
              <a:rPr lang="en-US" altLang="zh-CN" sz="1800" dirty="0" smtClean="0">
                <a:latin typeface="Myriad Pro" panose="020B0503030403020204" pitchFamily="34" charset="0"/>
              </a:rPr>
              <a:t>and </a:t>
            </a:r>
            <a:r>
              <a:rPr lang="zh-CN" altLang="en-US" sz="1800" dirty="0" smtClean="0">
                <a:latin typeface="Myriad Pro" panose="020B0503030403020204" pitchFamily="34" charset="0"/>
              </a:rPr>
              <a:t>except the battery no other components </a:t>
            </a:r>
            <a:r>
              <a:rPr lang="en-US" altLang="zh-CN" sz="1800" dirty="0" smtClean="0">
                <a:latin typeface="Myriad Pro" panose="020B0503030403020204" pitchFamily="34" charset="0"/>
              </a:rPr>
              <a:t>gets </a:t>
            </a:r>
            <a:r>
              <a:rPr lang="zh-CN" altLang="en-US" sz="1800" dirty="0" smtClean="0">
                <a:latin typeface="Myriad Pro" panose="020B0503030403020204" pitchFamily="34" charset="0"/>
              </a:rPr>
              <a:t>damaged.</a:t>
            </a:r>
            <a:endParaRPr lang="zh-CN" altLang="en-US" sz="1800" dirty="0" smtClean="0">
              <a:latin typeface="Myriad Pro" panose="020B0503030403020204" pitchFamily="34" charset="0"/>
            </a:endParaRPr>
          </a:p>
          <a:p>
            <a:r>
              <a:rPr lang="en-US" altLang="zh-CN" sz="1800" dirty="0" smtClean="0">
                <a:latin typeface="Myriad Pro" panose="020B0503030403020204" pitchFamily="34" charset="0"/>
              </a:rPr>
              <a:t>Fault cause: </a:t>
            </a:r>
            <a:r>
              <a:rPr lang="en-US" altLang="zh-CN" sz="1800" dirty="0" smtClean="0">
                <a:latin typeface="Myriad Pro" panose="020B0503030403020204" pitchFamily="34" charset="0"/>
                <a:sym typeface="+mn-ea"/>
              </a:rPr>
              <a:t>W</a:t>
            </a:r>
            <a:r>
              <a:rPr sz="1800" dirty="0" smtClean="0">
                <a:latin typeface="Myriad Pro" panose="020B0503030403020204" pitchFamily="34" charset="0"/>
                <a:sym typeface="+mn-ea"/>
              </a:rPr>
              <a:t>hen the user privately disassembles the mobile phone battery</a:t>
            </a:r>
            <a:r>
              <a:rPr lang="zh-CN" altLang="en-US" sz="1800" dirty="0" smtClean="0">
                <a:latin typeface="Myriad Pro" panose="020B0503030403020204" pitchFamily="34" charset="0"/>
                <a:sym typeface="+mn-ea"/>
              </a:rPr>
              <a:t>, </a:t>
            </a:r>
            <a:r>
              <a:rPr lang="en-US" altLang="zh-CN" sz="1800" dirty="0" smtClean="0">
                <a:latin typeface="Myriad Pro" panose="020B0503030403020204" pitchFamily="34" charset="0"/>
                <a:sym typeface="+mn-ea"/>
              </a:rPr>
              <a:t>the improper operation will easily cause</a:t>
            </a:r>
            <a:r>
              <a:rPr lang="zh-CN" altLang="en-US" sz="1800" dirty="0" smtClean="0">
                <a:latin typeface="Myriad Pro" panose="020B0503030403020204" pitchFamily="34" charset="0"/>
                <a:sym typeface="+mn-ea"/>
              </a:rPr>
              <a:t> the internal pole piece to be squeezed and short-circuited</a:t>
            </a:r>
            <a:endParaRPr lang="zh-CN" altLang="en-US" sz="1800" dirty="0">
              <a:latin typeface="Myriad Pro" panose="020B0503030403020204" pitchFamily="34" charset="0"/>
            </a:endParaRPr>
          </a:p>
        </p:txBody>
      </p:sp>
      <p:sp>
        <p:nvSpPr>
          <p:cNvPr id="6" name="矩形标注 5"/>
          <p:cNvSpPr/>
          <p:nvPr/>
        </p:nvSpPr>
        <p:spPr>
          <a:xfrm>
            <a:off x="4560811" y="1662814"/>
            <a:ext cx="1883220" cy="660063"/>
          </a:xfrm>
          <a:prstGeom prst="wedgeRectCallout">
            <a:avLst>
              <a:gd name="adj1" fmla="val 31073"/>
              <a:gd name="adj2" fmla="val 85262"/>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smtClean="0">
                <a:solidFill>
                  <a:schemeClr val="tx1"/>
                </a:solidFill>
                <a:latin typeface="Myriad Pro" panose="020B0503030403020204" pitchFamily="34" charset="0"/>
                <a:ea typeface="微软雅黑" panose="020B0503020204020204" pitchFamily="34" charset="-122"/>
              </a:rPr>
              <a:t>The </a:t>
            </a:r>
            <a:r>
              <a:rPr lang="en-US" altLang="zh-CN" sz="1200" dirty="0" smtClean="0">
                <a:solidFill>
                  <a:schemeClr val="tx1"/>
                </a:solidFill>
                <a:latin typeface="Myriad Pro" panose="020B0503030403020204" pitchFamily="34" charset="0"/>
                <a:ea typeface="微软雅黑" panose="020B0503020204020204" pitchFamily="34" charset="-122"/>
              </a:rPr>
              <a:t>battery gets burnt;</a:t>
            </a:r>
            <a:endParaRPr lang="zh-CN" altLang="en-US" sz="1200" dirty="0">
              <a:solidFill>
                <a:schemeClr val="tx1"/>
              </a:solidFill>
              <a:latin typeface="Myriad Pro" panose="020B0503030403020204" pitchFamily="34" charset="0"/>
              <a:ea typeface="微软雅黑" panose="020B0503020204020204" pitchFamily="34" charset="-122"/>
            </a:endParaRPr>
          </a:p>
        </p:txBody>
      </p:sp>
      <p:sp>
        <p:nvSpPr>
          <p:cNvPr id="8" name="矩形标注 7"/>
          <p:cNvSpPr/>
          <p:nvPr/>
        </p:nvSpPr>
        <p:spPr>
          <a:xfrm>
            <a:off x="7672335" y="1662814"/>
            <a:ext cx="1648178" cy="660063"/>
          </a:xfrm>
          <a:prstGeom prst="wedgeRectCallout">
            <a:avLst>
              <a:gd name="adj1" fmla="val 24138"/>
              <a:gd name="adj2" fmla="val 98730"/>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Myriad Pro" panose="020B0503030403020204" pitchFamily="34" charset="0"/>
                <a:ea typeface="微软雅黑" panose="020B0503020204020204" pitchFamily="34" charset="-122"/>
              </a:rPr>
              <a:t>The battery cover isn’t damaged;</a:t>
            </a:r>
            <a:endParaRPr lang="zh-CN" altLang="en-US" sz="1200" dirty="0">
              <a:solidFill>
                <a:schemeClr val="tx1"/>
              </a:solidFill>
              <a:latin typeface="Myriad Pro" panose="020B0503030403020204" pitchFamily="34" charset="0"/>
              <a:ea typeface="微软雅黑" panose="020B0503020204020204" pitchFamily="34" charset="-122"/>
            </a:endParaRPr>
          </a:p>
        </p:txBody>
      </p:sp>
      <p:sp>
        <p:nvSpPr>
          <p:cNvPr id="9" name="标题 1"/>
          <p:cNvSpPr txBox="1"/>
          <p:nvPr/>
        </p:nvSpPr>
        <p:spPr>
          <a:xfrm>
            <a:off x="336008" y="354638"/>
            <a:ext cx="10515600" cy="1079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smtClean="0">
                <a:latin typeface="Myriad Pro" panose="020B0503030403020204" pitchFamily="34" charset="0"/>
                <a:cs typeface="Arial" panose="020B0604020202020204" pitchFamily="34" charset="0"/>
              </a:rPr>
              <a:t>2.1 Damaged by the t</a:t>
            </a:r>
            <a:r>
              <a:rPr lang="zh-CN" altLang="en-US" dirty="0" smtClean="0">
                <a:latin typeface="Myriad Pro" panose="020B0503030403020204" pitchFamily="34" charset="0"/>
                <a:cs typeface="Arial" panose="020B0604020202020204" pitchFamily="34" charset="0"/>
              </a:rPr>
              <a:t>hird party </a:t>
            </a:r>
            <a:r>
              <a:rPr lang="en-US" altLang="zh-CN" dirty="0" smtClean="0">
                <a:latin typeface="Myriad Pro" panose="020B0503030403020204" pitchFamily="34" charset="0"/>
                <a:cs typeface="Arial" panose="020B0604020202020204" pitchFamily="34" charset="0"/>
              </a:rPr>
              <a:t>cause</a:t>
            </a:r>
            <a:br>
              <a:rPr lang="en-US" altLang="zh-CN" dirty="0" smtClean="0">
                <a:latin typeface="Myriad Pro" panose="020B0503030403020204" pitchFamily="34" charset="0"/>
                <a:cs typeface="Arial" panose="020B0604020202020204" pitchFamily="34" charset="0"/>
              </a:rPr>
            </a:br>
            <a:r>
              <a:rPr lang="en-US" altLang="zh-CN" sz="2000" dirty="0">
                <a:latin typeface="Myriad Pro" panose="020B0503030403020204" pitchFamily="34" charset="0"/>
              </a:rPr>
              <a:t>2.1.4 P</a:t>
            </a:r>
            <a:r>
              <a:rPr lang="zh-CN" altLang="en-US" sz="2000" dirty="0">
                <a:latin typeface="Myriad Pro" panose="020B0503030403020204" pitchFamily="34" charset="0"/>
              </a:rPr>
              <a:t>rivate </a:t>
            </a:r>
            <a:r>
              <a:rPr lang="en-US" altLang="zh-CN" sz="2000" dirty="0">
                <a:latin typeface="Myriad Pro" panose="020B0503030403020204" pitchFamily="34" charset="0"/>
              </a:rPr>
              <a:t>disassembly of </a:t>
            </a:r>
            <a:r>
              <a:rPr lang="zh-CN" altLang="en-US" sz="2000" dirty="0">
                <a:latin typeface="Myriad Pro" panose="020B0503030403020204" pitchFamily="34" charset="0"/>
              </a:rPr>
              <a:t> the battery</a:t>
            </a:r>
            <a:endParaRPr lang="zh-CN" altLang="en-US" sz="2000" dirty="0" smtClean="0">
              <a:latin typeface="Myriad Pro" panose="020B0503030403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1954" y="1511928"/>
            <a:ext cx="4840001" cy="4665035"/>
          </a:xfrm>
        </p:spPr>
        <p:txBody>
          <a:bodyPr>
            <a:normAutofit fontScale="97500" lnSpcReduction="10000"/>
          </a:bodyPr>
          <a:lstStyle/>
          <a:p>
            <a:r>
              <a:rPr lang="en-US" altLang="zh-CN" sz="1800" dirty="0">
                <a:latin typeface="Myriad Pro" panose="020B0503030403020204" pitchFamily="34" charset="0"/>
              </a:rPr>
              <a:t>Fault phenomenon</a:t>
            </a:r>
            <a:r>
              <a:rPr lang="zh-CN" altLang="en-US" sz="1800" dirty="0">
                <a:latin typeface="Myriad Pro" panose="020B0503030403020204" pitchFamily="34" charset="0"/>
              </a:rPr>
              <a:t>： </a:t>
            </a:r>
            <a:r>
              <a:rPr lang="zh-CN" altLang="en-US" sz="1800" dirty="0" smtClean="0"/>
              <a:t>The burn</a:t>
            </a:r>
            <a:r>
              <a:rPr lang="en-US" altLang="zh-CN" sz="1800" dirty="0" smtClean="0"/>
              <a:t>t part in the front</a:t>
            </a:r>
            <a:r>
              <a:rPr lang="zh-CN" altLang="en-US" sz="1800" dirty="0" smtClean="0"/>
              <a:t> screen </a:t>
            </a:r>
            <a:r>
              <a:rPr lang="en-US" altLang="zh-CN" sz="1800" dirty="0" smtClean="0"/>
              <a:t>is caused by the burnt </a:t>
            </a:r>
            <a:r>
              <a:rPr lang="zh-CN" altLang="en-US" sz="1800" dirty="0" smtClean="0"/>
              <a:t>battery </a:t>
            </a:r>
            <a:r>
              <a:rPr lang="en-US" altLang="zh-CN" sz="1800" dirty="0" smtClean="0"/>
              <a:t>in the </a:t>
            </a:r>
            <a:r>
              <a:rPr lang="zh-CN" altLang="en-US" sz="1800" dirty="0"/>
              <a:t>corresponding </a:t>
            </a:r>
            <a:r>
              <a:rPr lang="en-US" altLang="zh-CN" sz="1800" dirty="0" smtClean="0"/>
              <a:t>location;</a:t>
            </a:r>
            <a:r>
              <a:rPr lang="zh-CN" altLang="en-US" sz="1800" dirty="0"/>
              <a:t> </a:t>
            </a:r>
            <a:r>
              <a:rPr lang="zh-CN" altLang="en-US" sz="1800" dirty="0" smtClean="0"/>
              <a:t>The  casing of the mobile phone has an external burn</a:t>
            </a:r>
            <a:r>
              <a:rPr lang="en-US" altLang="zh-CN" sz="1800" dirty="0" smtClean="0"/>
              <a:t>t</a:t>
            </a:r>
            <a:r>
              <a:rPr lang="zh-CN" altLang="en-US" sz="1800" dirty="0" smtClean="0"/>
              <a:t> </a:t>
            </a:r>
            <a:r>
              <a:rPr lang="en-US" altLang="zh-CN" sz="1800" dirty="0" smtClean="0"/>
              <a:t>mark.</a:t>
            </a:r>
            <a:endParaRPr lang="en-US" altLang="zh-CN" sz="1800" dirty="0" smtClean="0"/>
          </a:p>
          <a:p>
            <a:r>
              <a:rPr lang="en-US" altLang="zh-CN" sz="1800" dirty="0" smtClean="0"/>
              <a:t>Fault cause: </a:t>
            </a:r>
            <a:r>
              <a:rPr lang="zh-CN" altLang="en-US" sz="1800" dirty="0" smtClean="0"/>
              <a:t>The mobile phone is baked by the external fire, and the inner diaphragm of the electronic chip is damaged by heat, </a:t>
            </a:r>
            <a:r>
              <a:rPr lang="en-US" altLang="zh-CN" sz="1800" dirty="0" smtClean="0">
                <a:sym typeface="+mn-ea"/>
              </a:rPr>
              <a:t>causing</a:t>
            </a:r>
            <a:r>
              <a:rPr lang="zh-CN" altLang="en-US" sz="1800" dirty="0" smtClean="0"/>
              <a:t> </a:t>
            </a:r>
            <a:r>
              <a:rPr lang="en-US" altLang="zh-CN" sz="1800" dirty="0"/>
              <a:t>the positive and negative </a:t>
            </a:r>
            <a:r>
              <a:rPr lang="en-US" altLang="zh-CN" sz="1800" dirty="0" smtClean="0"/>
              <a:t>electronic chip short circuit </a:t>
            </a:r>
            <a:r>
              <a:rPr lang="en-US" altLang="zh-CN" sz="1800" dirty="0" smtClean="0">
                <a:sym typeface="+mn-ea"/>
              </a:rPr>
              <a:t>to get burnt.</a:t>
            </a:r>
            <a:endParaRPr lang="zh-CN" altLang="en-US" sz="1800" dirty="0" smtClean="0">
              <a:sym typeface="+mn-ea"/>
            </a:endParaRPr>
          </a:p>
        </p:txBody>
      </p:sp>
      <p:pic>
        <p:nvPicPr>
          <p:cNvPr id="4" name="图片 3"/>
          <p:cNvPicPr>
            <a:picLocks noChangeAspect="1"/>
          </p:cNvPicPr>
          <p:nvPr/>
        </p:nvPicPr>
        <p:blipFill>
          <a:blip r:embed="rId1"/>
          <a:stretch>
            <a:fillRect/>
          </a:stretch>
        </p:blipFill>
        <p:spPr>
          <a:xfrm>
            <a:off x="5847881" y="1180214"/>
            <a:ext cx="4680000" cy="2354841"/>
          </a:xfrm>
          <a:prstGeom prst="rect">
            <a:avLst/>
          </a:prstGeom>
        </p:spPr>
      </p:pic>
      <p:pic>
        <p:nvPicPr>
          <p:cNvPr id="5" name="图片 4"/>
          <p:cNvPicPr>
            <a:picLocks noChangeAspect="1"/>
          </p:cNvPicPr>
          <p:nvPr/>
        </p:nvPicPr>
        <p:blipFill>
          <a:blip r:embed="rId2"/>
          <a:stretch>
            <a:fillRect/>
          </a:stretch>
        </p:blipFill>
        <p:spPr>
          <a:xfrm>
            <a:off x="5847881" y="3724142"/>
            <a:ext cx="4680000" cy="2452821"/>
          </a:xfrm>
          <a:prstGeom prst="rect">
            <a:avLst/>
          </a:prstGeom>
        </p:spPr>
      </p:pic>
      <p:cxnSp>
        <p:nvCxnSpPr>
          <p:cNvPr id="6" name="直接箭头连接符 5"/>
          <p:cNvCxnSpPr/>
          <p:nvPr/>
        </p:nvCxnSpPr>
        <p:spPr>
          <a:xfrm flipH="1">
            <a:off x="8503221" y="1896057"/>
            <a:ext cx="393096" cy="46157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矩形标注 6"/>
          <p:cNvSpPr/>
          <p:nvPr/>
        </p:nvSpPr>
        <p:spPr>
          <a:xfrm>
            <a:off x="7650178" y="1170240"/>
            <a:ext cx="1910281" cy="435968"/>
          </a:xfrm>
          <a:prstGeom prst="wedgeRectCallout">
            <a:avLst>
              <a:gd name="adj1" fmla="val 84564"/>
              <a:gd name="adj2" fmla="val 184940"/>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smtClean="0">
                <a:solidFill>
                  <a:schemeClr val="tx1"/>
                </a:solidFill>
                <a:latin typeface="Arial" panose="020B0604020202020204" pitchFamily="34" charset="0"/>
                <a:cs typeface="Arial" panose="020B0604020202020204" pitchFamily="34" charset="0"/>
              </a:rPr>
              <a:t>burn</a:t>
            </a:r>
            <a:r>
              <a:rPr lang="en-US" altLang="zh-CN" sz="1200" dirty="0" smtClean="0">
                <a:solidFill>
                  <a:schemeClr val="tx1"/>
                </a:solidFill>
                <a:latin typeface="Arial" panose="020B0604020202020204" pitchFamily="34" charset="0"/>
                <a:cs typeface="Arial" panose="020B0604020202020204" pitchFamily="34" charset="0"/>
              </a:rPr>
              <a:t>out mark by </a:t>
            </a:r>
            <a:r>
              <a:rPr lang="zh-CN" altLang="en-US" sz="1200" dirty="0">
                <a:solidFill>
                  <a:schemeClr val="tx1"/>
                </a:solidFill>
                <a:latin typeface="Arial" panose="020B0604020202020204" pitchFamily="34" charset="0"/>
                <a:cs typeface="Arial" panose="020B0604020202020204" pitchFamily="34" charset="0"/>
              </a:rPr>
              <a:t>external fire </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矩形标注 7"/>
          <p:cNvSpPr/>
          <p:nvPr/>
        </p:nvSpPr>
        <p:spPr>
          <a:xfrm>
            <a:off x="8039477" y="3984910"/>
            <a:ext cx="2021611" cy="435968"/>
          </a:xfrm>
          <a:prstGeom prst="wedgeRectCallout">
            <a:avLst>
              <a:gd name="adj1" fmla="val 43165"/>
              <a:gd name="adj2" fmla="val 141331"/>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tx1"/>
                </a:solidFill>
                <a:latin typeface="Arial" panose="020B0604020202020204" pitchFamily="34" charset="0"/>
                <a:cs typeface="Arial" panose="020B0604020202020204" pitchFamily="34" charset="0"/>
              </a:rPr>
              <a:t>burn</a:t>
            </a:r>
            <a:r>
              <a:rPr lang="en-US" altLang="zh-CN" sz="1200" dirty="0">
                <a:solidFill>
                  <a:schemeClr val="tx1"/>
                </a:solidFill>
                <a:latin typeface="Arial" panose="020B0604020202020204" pitchFamily="34" charset="0"/>
                <a:cs typeface="Arial" panose="020B0604020202020204" pitchFamily="34" charset="0"/>
              </a:rPr>
              <a:t>out mark by </a:t>
            </a:r>
            <a:r>
              <a:rPr lang="zh-CN" altLang="en-US" sz="1200" dirty="0">
                <a:solidFill>
                  <a:schemeClr val="tx1"/>
                </a:solidFill>
                <a:latin typeface="Arial" panose="020B0604020202020204" pitchFamily="34" charset="0"/>
                <a:cs typeface="Arial" panose="020B0604020202020204" pitchFamily="34" charset="0"/>
              </a:rPr>
              <a:t>external fire </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标题 1"/>
          <p:cNvSpPr txBox="1"/>
          <p:nvPr/>
        </p:nvSpPr>
        <p:spPr>
          <a:xfrm>
            <a:off x="336008" y="354638"/>
            <a:ext cx="10515600" cy="1079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smtClean="0">
                <a:latin typeface="Myriad Pro" panose="020B0503030403020204" pitchFamily="34" charset="0"/>
                <a:cs typeface="Arial" panose="020B0604020202020204" pitchFamily="34" charset="0"/>
              </a:rPr>
              <a:t>2.1 Damaged by the t</a:t>
            </a:r>
            <a:r>
              <a:rPr lang="zh-CN" altLang="en-US" dirty="0" smtClean="0">
                <a:latin typeface="Myriad Pro" panose="020B0503030403020204" pitchFamily="34" charset="0"/>
                <a:cs typeface="Arial" panose="020B0604020202020204" pitchFamily="34" charset="0"/>
              </a:rPr>
              <a:t>hird party </a:t>
            </a:r>
            <a:r>
              <a:rPr lang="en-US" altLang="zh-CN" dirty="0" smtClean="0">
                <a:latin typeface="Myriad Pro" panose="020B0503030403020204" pitchFamily="34" charset="0"/>
                <a:cs typeface="Arial" panose="020B0604020202020204" pitchFamily="34" charset="0"/>
              </a:rPr>
              <a:t>cause</a:t>
            </a:r>
            <a:br>
              <a:rPr lang="en-US" altLang="zh-CN" dirty="0" smtClean="0">
                <a:latin typeface="Myriad Pro" panose="020B0503030403020204" pitchFamily="34" charset="0"/>
                <a:cs typeface="Arial" panose="020B0604020202020204" pitchFamily="34" charset="0"/>
              </a:rPr>
            </a:br>
            <a:r>
              <a:rPr lang="en-US" altLang="zh-CN" sz="2000" dirty="0">
                <a:latin typeface="Myriad Pro" panose="020B0503030403020204" pitchFamily="34" charset="0"/>
              </a:rPr>
              <a:t>2.1.5 Burnout  by the external fire</a:t>
            </a:r>
            <a:endParaRPr lang="zh-CN" altLang="en-US" sz="2000" dirty="0" smtClean="0">
              <a:latin typeface="Myriad Pro" panose="020B0503030403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94168" y="573355"/>
            <a:ext cx="10515600" cy="666233"/>
          </a:xfrm>
        </p:spPr>
        <p:txBody>
          <a:bodyPr>
            <a:normAutofit/>
          </a:bodyPr>
          <a:lstStyle/>
          <a:p>
            <a:r>
              <a:rPr lang="en-US" altLang="zh-CN" dirty="0" smtClean="0">
                <a:latin typeface="Myriad Pro" panose="020B0503030403020204" pitchFamily="34" charset="0"/>
              </a:rPr>
              <a:t>2.2 Unable to </a:t>
            </a:r>
            <a:r>
              <a:rPr lang="zh-CN" altLang="en-US" dirty="0" smtClean="0">
                <a:latin typeface="Myriad Pro" panose="020B0503030403020204" pitchFamily="34" charset="0"/>
              </a:rPr>
              <a:t>confirm the </a:t>
            </a:r>
            <a:r>
              <a:rPr lang="en-US" altLang="zh-CN" dirty="0" smtClean="0">
                <a:latin typeface="Myriad Pro" panose="020B0503030403020204" pitchFamily="34" charset="0"/>
              </a:rPr>
              <a:t>specific cause by the appearance</a:t>
            </a:r>
            <a:endParaRPr lang="zh-CN" altLang="en-US" dirty="0" smtClean="0">
              <a:latin typeface="Myriad Pro" panose="020B0503030403020204" pitchFamily="34" charset="0"/>
            </a:endParaRPr>
          </a:p>
        </p:txBody>
      </p:sp>
      <p:sp>
        <p:nvSpPr>
          <p:cNvPr id="5" name="内容占位符 2"/>
          <p:cNvSpPr>
            <a:spLocks noGrp="1"/>
          </p:cNvSpPr>
          <p:nvPr>
            <p:ph idx="1"/>
          </p:nvPr>
        </p:nvSpPr>
        <p:spPr>
          <a:xfrm>
            <a:off x="838200" y="1379641"/>
            <a:ext cx="10107440" cy="3203575"/>
          </a:xfrm>
        </p:spPr>
        <p:txBody>
          <a:bodyPr>
            <a:normAutofit fontScale="97500"/>
          </a:bodyPr>
          <a:lstStyle/>
          <a:p>
            <a:pPr>
              <a:buNone/>
            </a:pPr>
            <a:r>
              <a:rPr lang="en-US" altLang="zh-CN" sz="1800" dirty="0" smtClean="0">
                <a:latin typeface="Myriad Pro" panose="020B0503030403020204" pitchFamily="34" charset="0"/>
              </a:rPr>
              <a:t>Fault phenomenon</a:t>
            </a:r>
            <a:r>
              <a:rPr lang="zh-CN" altLang="en-US" sz="1800" dirty="0" smtClean="0">
                <a:latin typeface="Myriad Pro" panose="020B0503030403020204" pitchFamily="34" charset="0"/>
              </a:rPr>
              <a:t>：</a:t>
            </a:r>
            <a:endParaRPr lang="en-US" altLang="zh-CN" sz="1800" dirty="0" smtClean="0">
              <a:latin typeface="Myriad Pro" panose="020B0503030403020204" pitchFamily="34" charset="0"/>
            </a:endParaRPr>
          </a:p>
          <a:p>
            <a:pPr>
              <a:buNone/>
            </a:pPr>
            <a:r>
              <a:rPr lang="zh-CN" altLang="en-US" sz="1800" dirty="0" smtClean="0">
                <a:latin typeface="Myriad Pro" panose="020B0503030403020204" pitchFamily="34" charset="0"/>
              </a:rPr>
              <a:t>There is no obvious damage of external force, and the cause of burning cannot be </a:t>
            </a:r>
            <a:endParaRPr lang="en-US" altLang="zh-CN" sz="1800" dirty="0" smtClean="0">
              <a:latin typeface="Myriad Pro" panose="020B0503030403020204" pitchFamily="34" charset="0"/>
            </a:endParaRPr>
          </a:p>
          <a:p>
            <a:pPr>
              <a:buNone/>
            </a:pPr>
            <a:r>
              <a:rPr lang="zh-CN" altLang="en-US" sz="1800" dirty="0" smtClean="0">
                <a:latin typeface="Myriad Pro" panose="020B0503030403020204" pitchFamily="34" charset="0"/>
              </a:rPr>
              <a:t>accurately determined from the appearance.</a:t>
            </a:r>
            <a:endParaRPr lang="zh-CN" altLang="en-US" sz="1800" dirty="0" smtClean="0">
              <a:latin typeface="Myriad Pro" panose="020B0503030403020204" pitchFamily="34" charset="0"/>
            </a:endParaRPr>
          </a:p>
          <a:p>
            <a:pPr>
              <a:buNone/>
            </a:pPr>
            <a:r>
              <a:rPr lang="en-US" altLang="zh-CN" sz="1800" dirty="0" smtClean="0">
                <a:latin typeface="Myriad Pro" panose="020B0503030403020204" pitchFamily="34" charset="0"/>
              </a:rPr>
              <a:t>For example :The phone is completely burnt out, and the cause cannot be accurately judged</a:t>
            </a:r>
            <a:endParaRPr lang="en-US" altLang="zh-CN" sz="1800" dirty="0" smtClean="0">
              <a:latin typeface="Myriad Pro" panose="020B0503030403020204" pitchFamily="34" charset="0"/>
            </a:endParaRPr>
          </a:p>
          <a:p>
            <a:pPr>
              <a:buNone/>
            </a:pPr>
            <a:r>
              <a:rPr lang="zh-CN" altLang="en-US" sz="1800" dirty="0" smtClean="0">
                <a:latin typeface="Myriad Pro" panose="020B0503030403020204" pitchFamily="34" charset="0"/>
                <a:cs typeface="+mj-cs"/>
                <a:sym typeface="+mn-ea"/>
              </a:rPr>
              <a:t>Handling suggestions: </a:t>
            </a:r>
            <a:r>
              <a:rPr lang="en-US" altLang="zh-CN" sz="1800" dirty="0">
                <a:latin typeface="Myriad Pro" panose="020B0503030403020204" pitchFamily="34" charset="0"/>
                <a:cs typeface="Arial" panose="020B0604020202020204" pitchFamily="34" charset="0"/>
              </a:rPr>
              <a:t>Refer to the “Procedures for Abnormal Problems”.</a:t>
            </a:r>
            <a:endParaRPr lang="zh-CN" altLang="en-US" sz="1800" dirty="0">
              <a:latin typeface="Myriad Pro" panose="020B0503030403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3870" y="514350"/>
            <a:ext cx="8977630" cy="666115"/>
          </a:xfrm>
        </p:spPr>
        <p:txBody>
          <a:bodyPr>
            <a:normAutofit/>
          </a:bodyPr>
          <a:lstStyle/>
          <a:p>
            <a:r>
              <a:rPr lang="en-US" altLang="zh-CN" dirty="0" smtClean="0"/>
              <a:t>3. Burnout </a:t>
            </a:r>
            <a:r>
              <a:rPr lang="zh-CN" altLang="en-US" dirty="0" smtClean="0"/>
              <a:t>near the USB </a:t>
            </a:r>
            <a:r>
              <a:rPr lang="en-US" altLang="zh-CN" dirty="0" smtClean="0"/>
              <a:t>Connector</a:t>
            </a:r>
            <a:r>
              <a:rPr lang="zh-CN" altLang="en-US" dirty="0" smtClean="0"/>
              <a:t> (mild event)</a:t>
            </a:r>
            <a:endParaRPr lang="zh-CN" altLang="en-US" dirty="0" smtClean="0"/>
          </a:p>
        </p:txBody>
      </p:sp>
      <p:sp>
        <p:nvSpPr>
          <p:cNvPr id="4" name="内容占位符 2"/>
          <p:cNvSpPr>
            <a:spLocks noGrp="1"/>
          </p:cNvSpPr>
          <p:nvPr>
            <p:ph idx="1"/>
          </p:nvPr>
        </p:nvSpPr>
        <p:spPr>
          <a:xfrm>
            <a:off x="693162" y="1198571"/>
            <a:ext cx="9763125" cy="2266950"/>
          </a:xfrm>
        </p:spPr>
        <p:txBody>
          <a:bodyPr>
            <a:normAutofit fontScale="97500"/>
          </a:bodyPr>
          <a:lstStyle/>
          <a:p>
            <a:pPr>
              <a:buNone/>
            </a:pPr>
            <a:r>
              <a:rPr lang="en-US" altLang="zh-CN" sz="2000" dirty="0" smtClean="0">
                <a:sym typeface="+mn-ea"/>
              </a:rPr>
              <a:t>Fault phenomenon： The USB connector or the area near the connector gets burnt, such like burnout of the USB connector, smoke, USB connector plastic case and deformation.</a:t>
            </a:r>
            <a:endParaRPr lang="en-US" altLang="zh-CN" sz="2000" dirty="0" smtClean="0">
              <a:sym typeface="+mn-ea"/>
            </a:endParaRPr>
          </a:p>
        </p:txBody>
      </p:sp>
      <p:pic>
        <p:nvPicPr>
          <p:cNvPr id="5" name="图片 4"/>
          <p:cNvPicPr>
            <a:picLocks noChangeAspect="1"/>
          </p:cNvPicPr>
          <p:nvPr/>
        </p:nvPicPr>
        <p:blipFill>
          <a:blip r:embed="rId1"/>
          <a:stretch>
            <a:fillRect/>
          </a:stretch>
        </p:blipFill>
        <p:spPr>
          <a:xfrm>
            <a:off x="1493682" y="2729711"/>
            <a:ext cx="8162083" cy="30353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84480"/>
            <a:ext cx="10515600" cy="666233"/>
          </a:xfrm>
        </p:spPr>
        <p:txBody>
          <a:bodyPr>
            <a:normAutofit/>
          </a:bodyPr>
          <a:lstStyle/>
          <a:p>
            <a:r>
              <a:rPr lang="en-US" altLang="zh-CN" dirty="0" smtClean="0"/>
              <a:t>3.1 </a:t>
            </a:r>
            <a:r>
              <a:rPr lang="zh-CN" altLang="en-US" dirty="0" smtClean="0"/>
              <a:t>C</a:t>
            </a:r>
            <a:r>
              <a:rPr lang="en-US" altLang="zh-CN" dirty="0" err="1" smtClean="0"/>
              <a:t>asing</a:t>
            </a:r>
            <a:r>
              <a:rPr lang="en-US" altLang="zh-CN" dirty="0" smtClean="0"/>
              <a:t> deformation</a:t>
            </a:r>
            <a:endParaRPr lang="en-US" altLang="zh-CN" dirty="0" smtClean="0"/>
          </a:p>
        </p:txBody>
      </p:sp>
      <p:sp>
        <p:nvSpPr>
          <p:cNvPr id="3" name="内容占位符 2"/>
          <p:cNvSpPr>
            <a:spLocks noGrp="1"/>
          </p:cNvSpPr>
          <p:nvPr>
            <p:ph idx="1"/>
          </p:nvPr>
        </p:nvSpPr>
        <p:spPr>
          <a:xfrm>
            <a:off x="602615" y="4295140"/>
            <a:ext cx="11539220" cy="1675130"/>
          </a:xfrm>
        </p:spPr>
        <p:txBody>
          <a:bodyPr>
            <a:noAutofit/>
          </a:bodyPr>
          <a:lstStyle/>
          <a:p>
            <a:pPr>
              <a:buNone/>
            </a:pPr>
            <a:r>
              <a:rPr lang="zh-CN" altLang="en-US" sz="1800" dirty="0" smtClean="0"/>
              <a:t>Common causes: </a:t>
            </a:r>
            <a:endParaRPr lang="en-US" altLang="zh-CN" sz="1800" dirty="0" smtClean="0"/>
          </a:p>
          <a:p>
            <a:pPr>
              <a:buNone/>
            </a:pPr>
            <a:r>
              <a:rPr lang="en-US" altLang="zh-CN" sz="1800" dirty="0" smtClean="0"/>
              <a:t>1. The </a:t>
            </a:r>
            <a:r>
              <a:rPr lang="zh-CN" altLang="en-US" sz="1800" dirty="0" smtClean="0"/>
              <a:t>internal circuit </a:t>
            </a:r>
            <a:r>
              <a:rPr lang="en-US" altLang="zh-CN" sz="1800" dirty="0" smtClean="0"/>
              <a:t>was</a:t>
            </a:r>
            <a:r>
              <a:rPr lang="zh-CN" altLang="en-US" sz="1800" dirty="0" smtClean="0"/>
              <a:t> </a:t>
            </a:r>
            <a:r>
              <a:rPr lang="en-US" altLang="zh-CN" sz="1800" dirty="0" smtClean="0"/>
              <a:t>damaged by</a:t>
            </a:r>
            <a:r>
              <a:rPr lang="zh-CN" altLang="en-US" sz="1800" dirty="0" smtClean="0"/>
              <a:t> the liquid</a:t>
            </a:r>
            <a:r>
              <a:rPr lang="en-US" altLang="zh-CN" sz="1800" dirty="0"/>
              <a:t>;</a:t>
            </a:r>
            <a:endParaRPr lang="en-US" altLang="zh-CN" sz="1800" dirty="0" smtClean="0"/>
          </a:p>
          <a:p>
            <a:pPr>
              <a:buNone/>
            </a:pPr>
            <a:r>
              <a:rPr lang="en-US" altLang="zh-CN" sz="1800" dirty="0" smtClean="0"/>
              <a:t>2.</a:t>
            </a:r>
            <a:r>
              <a:rPr lang="zh-CN" altLang="en-US" sz="1800" dirty="0"/>
              <a:t> </a:t>
            </a:r>
            <a:r>
              <a:rPr lang="en-US" altLang="zh-CN" sz="1800" dirty="0"/>
              <a:t>T</a:t>
            </a:r>
            <a:r>
              <a:rPr lang="zh-CN" altLang="en-US" sz="1800" dirty="0" smtClean="0"/>
              <a:t>he </a:t>
            </a:r>
            <a:r>
              <a:rPr lang="en-US" altLang="zh-CN" sz="1800" dirty="0" smtClean="0"/>
              <a:t>connector</a:t>
            </a:r>
            <a:r>
              <a:rPr lang="zh-CN" altLang="en-US" sz="1800" dirty="0" smtClean="0"/>
              <a:t> </a:t>
            </a:r>
            <a:r>
              <a:rPr lang="en-US" altLang="zh-CN" sz="1800" dirty="0" smtClean="0"/>
              <a:t>had</a:t>
            </a:r>
            <a:r>
              <a:rPr lang="zh-CN" altLang="en-US" sz="1800" dirty="0" smtClean="0"/>
              <a:t> foreign matter, resulting in poor contact or short circuit</a:t>
            </a:r>
            <a:r>
              <a:rPr lang="en-US" altLang="zh-CN" sz="1800" dirty="0" smtClean="0"/>
              <a:t>;</a:t>
            </a:r>
            <a:endParaRPr lang="en-US" altLang="zh-CN" sz="1800" dirty="0"/>
          </a:p>
          <a:p>
            <a:pPr>
              <a:buNone/>
            </a:pPr>
            <a:r>
              <a:rPr lang="en-US" altLang="zh-CN" sz="1800" dirty="0" smtClean="0"/>
              <a:t>3. </a:t>
            </a:r>
            <a:r>
              <a:rPr lang="en-US" altLang="zh-CN" sz="1800" dirty="0"/>
              <a:t>T</a:t>
            </a:r>
            <a:r>
              <a:rPr lang="zh-CN" altLang="en-US" sz="1800" dirty="0" smtClean="0"/>
              <a:t>he batter </a:t>
            </a:r>
            <a:r>
              <a:rPr lang="en-US" altLang="zh-CN" sz="1800" dirty="0" smtClean="0"/>
              <a:t>was</a:t>
            </a:r>
            <a:r>
              <a:rPr lang="zh-CN" altLang="en-US" sz="1800" dirty="0" smtClean="0"/>
              <a:t> continuously charged, </a:t>
            </a:r>
            <a:r>
              <a:rPr lang="en-US" altLang="zh-CN" sz="1800" dirty="0" smtClean="0"/>
              <a:t>causing </a:t>
            </a:r>
            <a:r>
              <a:rPr lang="zh-CN" altLang="en-US" sz="1800" dirty="0" smtClean="0"/>
              <a:t>serious heat in the </a:t>
            </a:r>
            <a:r>
              <a:rPr lang="en-US" altLang="zh-CN" sz="1800" dirty="0" smtClean="0"/>
              <a:t>connector</a:t>
            </a:r>
            <a:r>
              <a:rPr lang="zh-CN" altLang="en-US" sz="1800" dirty="0" smtClean="0"/>
              <a:t>.</a:t>
            </a:r>
            <a:br>
              <a:rPr lang="zh-CN" altLang="en-US" sz="1800" dirty="0" smtClean="0"/>
            </a:br>
            <a:r>
              <a:rPr lang="en-US" altLang="zh-CN" sz="1800" dirty="0" smtClean="0"/>
              <a:t>   </a:t>
            </a:r>
            <a:endParaRPr lang="en-US" altLang="zh-CN" sz="1800" dirty="0" smtClean="0"/>
          </a:p>
          <a:p>
            <a:pPr>
              <a:buNone/>
            </a:pPr>
            <a:endParaRPr lang="zh-CN" altLang="en-US" sz="1800" dirty="0" smtClean="0"/>
          </a:p>
        </p:txBody>
      </p:sp>
      <p:pic>
        <p:nvPicPr>
          <p:cNvPr id="4" name="图片 3"/>
          <p:cNvPicPr>
            <a:picLocks noChangeAspect="1"/>
          </p:cNvPicPr>
          <p:nvPr/>
        </p:nvPicPr>
        <p:blipFill>
          <a:blip r:embed="rId1"/>
          <a:stretch>
            <a:fillRect/>
          </a:stretch>
        </p:blipFill>
        <p:spPr>
          <a:xfrm>
            <a:off x="1016635" y="1029335"/>
            <a:ext cx="3928110" cy="3174365"/>
          </a:xfrm>
          <a:prstGeom prst="rect">
            <a:avLst/>
          </a:prstGeom>
        </p:spPr>
      </p:pic>
      <p:sp>
        <p:nvSpPr>
          <p:cNvPr id="7" name="矩形标注 6"/>
          <p:cNvSpPr/>
          <p:nvPr/>
        </p:nvSpPr>
        <p:spPr>
          <a:xfrm>
            <a:off x="5326281" y="2654248"/>
            <a:ext cx="1510904" cy="1048619"/>
          </a:xfrm>
          <a:prstGeom prst="wedgeRectCallout">
            <a:avLst>
              <a:gd name="adj1" fmla="val -155179"/>
              <a:gd name="adj2" fmla="val 26387"/>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latin typeface="Arial" panose="020B0604020202020204" pitchFamily="34" charset="0"/>
                <a:ea typeface="微软雅黑" panose="020B0503020204020204" pitchFamily="34" charset="-122"/>
                <a:cs typeface="Arial" panose="020B0604020202020204" pitchFamily="34" charset="0"/>
              </a:rPr>
              <a:t>The paint </a:t>
            </a:r>
            <a:r>
              <a:rPr lang="en-US" altLang="zh-CN" sz="12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gets </a:t>
            </a:r>
            <a:r>
              <a:rPr lang="en-US" altLang="zh-CN" sz="1200" dirty="0">
                <a:solidFill>
                  <a:schemeClr val="tx1"/>
                </a:solidFill>
                <a:latin typeface="Arial" panose="020B0604020202020204" pitchFamily="34" charset="0"/>
                <a:ea typeface="微软雅黑" panose="020B0503020204020204" pitchFamily="34" charset="-122"/>
                <a:cs typeface="Arial" panose="020B0604020202020204" pitchFamily="34" charset="0"/>
              </a:rPr>
              <a:t>discolored, but  without cracks, deformation  or shrink</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13" name="图片 12"/>
          <p:cNvPicPr>
            <a:picLocks noChangeAspect="1"/>
          </p:cNvPicPr>
          <p:nvPr/>
        </p:nvPicPr>
        <p:blipFill>
          <a:blip r:embed="rId2" cstate="print"/>
          <a:stretch>
            <a:fillRect/>
          </a:stretch>
        </p:blipFill>
        <p:spPr>
          <a:xfrm>
            <a:off x="7054215" y="950595"/>
            <a:ext cx="3213735" cy="3150235"/>
          </a:xfrm>
          <a:prstGeom prst="rect">
            <a:avLst/>
          </a:prstGeom>
        </p:spPr>
      </p:pic>
      <p:sp>
        <p:nvSpPr>
          <p:cNvPr id="14" name="矩形标注 13"/>
          <p:cNvSpPr/>
          <p:nvPr/>
        </p:nvSpPr>
        <p:spPr>
          <a:xfrm>
            <a:off x="5326281" y="977738"/>
            <a:ext cx="1539438" cy="1084238"/>
          </a:xfrm>
          <a:prstGeom prst="wedgeRectCallout">
            <a:avLst>
              <a:gd name="adj1" fmla="val 159712"/>
              <a:gd name="adj2" fmla="val 131074"/>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paint gets discolored, but  without cracks, deformation  or shrink</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963263"/>
            <a:ext cx="10515600" cy="2274575"/>
          </a:xfrm>
        </p:spPr>
        <p:txBody>
          <a:bodyPr>
            <a:noAutofit/>
          </a:bodyPr>
          <a:lstStyle/>
          <a:p>
            <a:pPr>
              <a:buNone/>
            </a:pPr>
            <a:r>
              <a:rPr lang="zh-CN" altLang="en-US" sz="1800" dirty="0" smtClean="0">
                <a:solidFill>
                  <a:schemeClr val="tx1"/>
                </a:solidFill>
                <a:latin typeface="Myriad Pro" panose="020B0503030403020204" pitchFamily="34" charset="0"/>
                <a:cs typeface="Arial" panose="020B0604020202020204" pitchFamily="34" charset="0"/>
              </a:rPr>
              <a:t>Appearance identification: the surface of the paint plastic is discolored, the paint surface is broken and cracked, and there are black marks on the black, </a:t>
            </a:r>
            <a:r>
              <a:rPr lang="en-US" altLang="zh-CN" sz="1800" dirty="0" smtClean="0">
                <a:solidFill>
                  <a:schemeClr val="tx1"/>
                </a:solidFill>
                <a:latin typeface="Myriad Pro" panose="020B0503030403020204" pitchFamily="34" charset="0"/>
                <a:cs typeface="Arial" panose="020B0604020202020204" pitchFamily="34" charset="0"/>
              </a:rPr>
              <a:t>and</a:t>
            </a:r>
            <a:r>
              <a:rPr lang="zh-CN" altLang="en-US" sz="1800" dirty="0" smtClean="0">
                <a:solidFill>
                  <a:schemeClr val="tx1"/>
                </a:solidFill>
                <a:latin typeface="Myriad Pro" panose="020B0503030403020204" pitchFamily="34" charset="0"/>
                <a:cs typeface="Arial" panose="020B0604020202020204" pitchFamily="34" charset="0"/>
              </a:rPr>
              <a:t> the plastic deformation is serious, but the USB </a:t>
            </a:r>
            <a:r>
              <a:rPr lang="en-US" altLang="zh-CN" sz="1800" dirty="0" smtClean="0">
                <a:solidFill>
                  <a:schemeClr val="tx1"/>
                </a:solidFill>
                <a:latin typeface="Myriad Pro" panose="020B0503030403020204" pitchFamily="34" charset="0"/>
                <a:cs typeface="Arial" panose="020B0604020202020204" pitchFamily="34" charset="0"/>
              </a:rPr>
              <a:t>connector</a:t>
            </a:r>
            <a:r>
              <a:rPr lang="zh-CN" altLang="en-US" sz="1800" dirty="0" smtClean="0">
                <a:solidFill>
                  <a:schemeClr val="tx1"/>
                </a:solidFill>
                <a:latin typeface="Myriad Pro" panose="020B0503030403020204" pitchFamily="34" charset="0"/>
                <a:cs typeface="Arial" panose="020B0604020202020204" pitchFamily="34" charset="0"/>
              </a:rPr>
              <a:t> is not damaged.</a:t>
            </a:r>
            <a:endParaRPr lang="zh-CN" altLang="en-US" sz="1800" dirty="0" smtClean="0">
              <a:solidFill>
                <a:schemeClr val="tx1"/>
              </a:solidFill>
              <a:latin typeface="Myriad Pro" panose="020B0503030403020204" pitchFamily="34" charset="0"/>
              <a:cs typeface="Arial" panose="020B0604020202020204" pitchFamily="34" charset="0"/>
            </a:endParaRPr>
          </a:p>
          <a:p>
            <a:pPr>
              <a:buNone/>
            </a:pPr>
            <a:r>
              <a:rPr lang="en-US" altLang="zh-CN" sz="1800" dirty="0" smtClean="0">
                <a:latin typeface="Myriad Pro" panose="020B0503030403020204" pitchFamily="34" charset="0"/>
                <a:sym typeface="+mn-ea"/>
              </a:rPr>
              <a:t>Fault phenomenon</a:t>
            </a:r>
            <a:r>
              <a:rPr lang="en-US" altLang="zh-CN" sz="1800" dirty="0" smtClean="0">
                <a:latin typeface="Myriad Pro" panose="020B0503030403020204" pitchFamily="34" charset="0"/>
              </a:rPr>
              <a:t>: If the USB connector and the USB cable do not get burnt out, only the outer casing gets burnt out, it can basically be judged that the deformation is caused by the external heating source.</a:t>
            </a:r>
            <a:endParaRPr lang="en-US" altLang="zh-CN" sz="1800" dirty="0" smtClean="0">
              <a:latin typeface="Myriad Pro" panose="020B0503030403020204" pitchFamily="34" charset="0"/>
            </a:endParaRPr>
          </a:p>
          <a:p>
            <a:pPr>
              <a:buNone/>
            </a:pPr>
            <a:r>
              <a:rPr lang="zh-CN" altLang="en-US" sz="1800" dirty="0" smtClean="0">
                <a:latin typeface="Myriad Pro" panose="020B0503030403020204" pitchFamily="34" charset="0"/>
              </a:rPr>
              <a:t>Handling suggestions: </a:t>
            </a:r>
            <a:r>
              <a:rPr lang="en-US" altLang="zh-CN" sz="1800" dirty="0" smtClean="0">
                <a:latin typeface="Myriad Pro" panose="020B0503030403020204" pitchFamily="34" charset="0"/>
              </a:rPr>
              <a:t>Repair it as In-</a:t>
            </a:r>
            <a:r>
              <a:rPr lang="zh-CN" altLang="en-US" sz="1800" dirty="0" smtClean="0">
                <a:latin typeface="Myriad Pro" panose="020B0503030403020204" pitchFamily="34" charset="0"/>
              </a:rPr>
              <a:t>Warranty </a:t>
            </a:r>
            <a:endParaRPr lang="zh-CN" altLang="en-US" sz="1800" dirty="0" smtClean="0">
              <a:latin typeface="Myriad Pro" panose="020B0503030403020204" pitchFamily="34" charset="0"/>
            </a:endParaRPr>
          </a:p>
        </p:txBody>
      </p:sp>
      <p:sp>
        <p:nvSpPr>
          <p:cNvPr id="5" name="标题 1"/>
          <p:cNvSpPr>
            <a:spLocks noGrp="1"/>
          </p:cNvSpPr>
          <p:nvPr>
            <p:ph type="title"/>
          </p:nvPr>
        </p:nvSpPr>
        <p:spPr>
          <a:xfrm>
            <a:off x="838200" y="263179"/>
            <a:ext cx="10515600" cy="666233"/>
          </a:xfrm>
        </p:spPr>
        <p:txBody>
          <a:bodyPr>
            <a:normAutofit/>
          </a:bodyPr>
          <a:lstStyle/>
          <a:p>
            <a:r>
              <a:rPr lang="en-US" altLang="zh-CN" dirty="0" smtClean="0">
                <a:latin typeface="Myriad Pro" panose="020B0503030403020204" pitchFamily="34" charset="0"/>
              </a:rPr>
              <a:t>3.2 </a:t>
            </a:r>
            <a:r>
              <a:rPr lang="zh-CN" altLang="en-US" dirty="0" smtClean="0">
                <a:latin typeface="Myriad Pro" panose="020B0503030403020204" pitchFamily="34" charset="0"/>
              </a:rPr>
              <a:t>The casing </a:t>
            </a:r>
            <a:r>
              <a:rPr lang="en-US" altLang="zh-CN" dirty="0" smtClean="0">
                <a:latin typeface="Myriad Pro" panose="020B0503030403020204" pitchFamily="34" charset="0"/>
              </a:rPr>
              <a:t>gets </a:t>
            </a:r>
            <a:r>
              <a:rPr lang="zh-CN" altLang="en-US" dirty="0" smtClean="0">
                <a:latin typeface="Myriad Pro" panose="020B0503030403020204" pitchFamily="34" charset="0"/>
              </a:rPr>
              <a:t>burn</a:t>
            </a:r>
            <a:r>
              <a:rPr lang="en-US" altLang="zh-CN" dirty="0" smtClean="0">
                <a:latin typeface="Myriad Pro" panose="020B0503030403020204" pitchFamily="34" charset="0"/>
              </a:rPr>
              <a:t>t</a:t>
            </a:r>
            <a:r>
              <a:rPr lang="zh-CN" altLang="en-US" dirty="0" smtClean="0">
                <a:latin typeface="Myriad Pro" panose="020B0503030403020204" pitchFamily="34" charset="0"/>
              </a:rPr>
              <a:t> </a:t>
            </a:r>
            <a:r>
              <a:rPr lang="en-US" altLang="zh-CN" dirty="0" smtClean="0">
                <a:latin typeface="Myriad Pro" panose="020B0503030403020204" pitchFamily="34" charset="0"/>
              </a:rPr>
              <a:t>but not </a:t>
            </a:r>
            <a:r>
              <a:rPr lang="zh-CN" altLang="en-US" dirty="0" smtClean="0">
                <a:latin typeface="Myriad Pro" panose="020B0503030403020204" pitchFamily="34" charset="0"/>
              </a:rPr>
              <a:t>obviously</a:t>
            </a:r>
            <a:endParaRPr lang="zh-CN" altLang="en-US" dirty="0" smtClean="0">
              <a:latin typeface="Myriad Pro" panose="020B0503030403020204" pitchFamily="34" charset="0"/>
            </a:endParaRPr>
          </a:p>
        </p:txBody>
      </p:sp>
      <p:pic>
        <p:nvPicPr>
          <p:cNvPr id="6" name="图片 5"/>
          <p:cNvPicPr>
            <a:picLocks noChangeAspect="1"/>
          </p:cNvPicPr>
          <p:nvPr/>
        </p:nvPicPr>
        <p:blipFill>
          <a:blip r:embed="rId1"/>
          <a:stretch>
            <a:fillRect/>
          </a:stretch>
        </p:blipFill>
        <p:spPr>
          <a:xfrm>
            <a:off x="981075" y="1029335"/>
            <a:ext cx="4105275" cy="2834005"/>
          </a:xfrm>
          <a:prstGeom prst="rect">
            <a:avLst/>
          </a:prstGeom>
        </p:spPr>
      </p:pic>
      <p:pic>
        <p:nvPicPr>
          <p:cNvPr id="7" name="图片 6"/>
          <p:cNvPicPr>
            <a:picLocks noChangeAspect="1"/>
          </p:cNvPicPr>
          <p:nvPr/>
        </p:nvPicPr>
        <p:blipFill>
          <a:blip r:embed="rId2"/>
          <a:stretch>
            <a:fillRect/>
          </a:stretch>
        </p:blipFill>
        <p:spPr>
          <a:xfrm>
            <a:off x="7205998" y="959022"/>
            <a:ext cx="2551430" cy="2842895"/>
          </a:xfrm>
          <a:prstGeom prst="rect">
            <a:avLst/>
          </a:prstGeom>
        </p:spPr>
      </p:pic>
      <p:cxnSp>
        <p:nvCxnSpPr>
          <p:cNvPr id="8" name="直接箭头连接符 7"/>
          <p:cNvCxnSpPr/>
          <p:nvPr/>
        </p:nvCxnSpPr>
        <p:spPr>
          <a:xfrm flipV="1">
            <a:off x="3169584" y="2885233"/>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764461" y="705465"/>
            <a:ext cx="10515600" cy="666233"/>
          </a:xfrm>
          <a:prstGeom prst="rect">
            <a:avLst/>
          </a:prstGeom>
        </p:spPr>
        <p:txBody>
          <a:bodyPr vert="horz" lIns="91440" tIns="45720" rIns="91440" bIns="45720" rtlCol="0" anchor="ctr">
            <a:normAutofit/>
          </a:bodyPr>
          <a:lstStyle/>
          <a:p>
            <a:pPr lvl="0">
              <a:lnSpc>
                <a:spcPct val="90000"/>
              </a:lnSpc>
              <a:spcBef>
                <a:spcPct val="0"/>
              </a:spcBef>
              <a:defRPr/>
            </a:pPr>
            <a:r>
              <a:rPr lang="en-US" altLang="zh-CN" sz="2800" dirty="0" smtClean="0">
                <a:latin typeface="Myriad Pro" panose="020B0503030403020204" pitchFamily="34" charset="0"/>
              </a:rPr>
              <a:t>Incidents </a:t>
            </a:r>
            <a:r>
              <a:rPr lang="zh-CN" altLang="en-US" sz="2800" noProof="0" dirty="0" smtClean="0">
                <a:ln>
                  <a:noFill/>
                </a:ln>
                <a:effectLst/>
                <a:uLnTx/>
                <a:uFillTx/>
                <a:latin typeface="Myriad Pro" panose="020B0503030403020204" pitchFamily="34" charset="0"/>
                <a:ea typeface="微软雅黑" panose="020B0503020204020204" pitchFamily="34" charset="-122"/>
                <a:cs typeface="Arial" panose="020B0604020202020204" pitchFamily="34" charset="0"/>
                <a:sym typeface="+mn-ea"/>
              </a:rPr>
              <a:t>identification </a:t>
            </a:r>
            <a:r>
              <a:rPr lang="zh-CN" altLang="en-US" sz="2800" noProof="0" dirty="0">
                <a:ln>
                  <a:noFill/>
                </a:ln>
                <a:effectLst/>
                <a:uLnTx/>
                <a:uFillTx/>
                <a:latin typeface="Myriad Pro" panose="020B0503030403020204" pitchFamily="34" charset="0"/>
                <a:ea typeface="微软雅黑" panose="020B0503020204020204" pitchFamily="34" charset="-122"/>
                <a:cs typeface="Arial" panose="020B0604020202020204" pitchFamily="34" charset="0"/>
                <a:sym typeface="+mn-ea"/>
              </a:rPr>
              <a:t>flow chart</a:t>
            </a:r>
            <a:endParaRPr kumimoji="0" lang="zh-CN" altLang="en-US" sz="28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p:txBody>
      </p:sp>
      <p:sp>
        <p:nvSpPr>
          <p:cNvPr id="6" name="标题 1"/>
          <p:cNvSpPr txBox="1"/>
          <p:nvPr/>
        </p:nvSpPr>
        <p:spPr>
          <a:xfrm>
            <a:off x="764461" y="1585401"/>
            <a:ext cx="10515600" cy="666233"/>
          </a:xfrm>
          <a:prstGeom prst="rect">
            <a:avLst/>
          </a:prstGeom>
        </p:spPr>
        <p:txBody>
          <a:bodyPr vert="horz" lIns="91440" tIns="45720" rIns="91440" bIns="45720" rtlCol="0" anchor="ctr">
            <a:normAutofit/>
          </a:bodyPr>
          <a:lstStyle/>
          <a:p>
            <a:pPr lvl="0">
              <a:lnSpc>
                <a:spcPct val="90000"/>
              </a:lnSpc>
              <a:spcBef>
                <a:spcPct val="0"/>
              </a:spcBef>
              <a:defRPr/>
            </a:pP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After</a:t>
            </a:r>
            <a:r>
              <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-sales </a:t>
            </a:r>
            <a:r>
              <a:rPr lang="en-US" altLang="zh-CN" sz="2000" noProof="0" dirty="0" smtClean="0">
                <a:latin typeface="Myriad Pro" panose="020B0503030403020204" pitchFamily="34" charset="0"/>
              </a:rPr>
              <a:t>incidents </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identification flow chart</a:t>
            </a:r>
            <a:endPar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p:txBody>
      </p:sp>
      <p:graphicFrame>
        <p:nvGraphicFramePr>
          <p:cNvPr id="2" name="对象 1"/>
          <p:cNvGraphicFramePr>
            <a:graphicFrameLocks noChangeAspect="1"/>
          </p:cNvGraphicFramePr>
          <p:nvPr/>
        </p:nvGraphicFramePr>
        <p:xfrm>
          <a:off x="2026467" y="3004964"/>
          <a:ext cx="914400" cy="792163"/>
        </p:xfrm>
        <a:graphic>
          <a:graphicData uri="http://schemas.openxmlformats.org/presentationml/2006/ole">
            <mc:AlternateContent xmlns:mc="http://schemas.openxmlformats.org/markup-compatibility/2006">
              <mc:Choice xmlns:v="urn:schemas-microsoft-com:vml" Requires="v">
                <p:oleObj spid="_x0000_s1042" name="Visio" showAsIcon="1" r:id="rId1" imgW="1143000" imgH="990600" progId="Visio.Drawing.15">
                  <p:embed/>
                </p:oleObj>
              </mc:Choice>
              <mc:Fallback>
                <p:oleObj name="Visio" showAsIcon="1" r:id="rId1" imgW="1143000" imgH="990600" progId="Visio.Drawing.15">
                  <p:embed/>
                  <p:pic>
                    <p:nvPicPr>
                      <p:cNvPr id="0" name="图片 1041"/>
                      <p:cNvPicPr/>
                      <p:nvPr/>
                    </p:nvPicPr>
                    <p:blipFill>
                      <a:blip r:embed="rId2"/>
                      <a:stretch>
                        <a:fillRect/>
                      </a:stretch>
                    </p:blipFill>
                    <p:spPr>
                      <a:xfrm>
                        <a:off x="2026467" y="3004964"/>
                        <a:ext cx="914400" cy="792163"/>
                      </a:xfrm>
                      <a:prstGeom prst="rect">
                        <a:avLst/>
                      </a:prstGeom>
                    </p:spPr>
                  </p:pic>
                </p:oleObj>
              </mc:Fallback>
            </mc:AlternateContent>
          </a:graphicData>
        </a:graphic>
      </p:graphicFrame>
      <p:graphicFrame>
        <p:nvGraphicFramePr>
          <p:cNvPr id="10" name="对象 9"/>
          <p:cNvGraphicFramePr>
            <a:graphicFrameLocks noChangeAspect="1"/>
          </p:cNvGraphicFramePr>
          <p:nvPr/>
        </p:nvGraphicFramePr>
        <p:xfrm>
          <a:off x="4651973" y="3004963"/>
          <a:ext cx="914400" cy="792163"/>
        </p:xfrm>
        <a:graphic>
          <a:graphicData uri="http://schemas.openxmlformats.org/presentationml/2006/ole">
            <mc:AlternateContent xmlns:mc="http://schemas.openxmlformats.org/markup-compatibility/2006">
              <mc:Choice xmlns:v="urn:schemas-microsoft-com:vml" Requires="v">
                <p:oleObj spid="_x0000_s1043" name="Acrobat Document" showAsIcon="1" r:id="rId3" imgW="1143000" imgH="990600" progId="AcroExch.Document.11">
                  <p:embed/>
                </p:oleObj>
              </mc:Choice>
              <mc:Fallback>
                <p:oleObj name="Acrobat Document" showAsIcon="1" r:id="rId3" imgW="1143000" imgH="990600" progId="AcroExch.Document.11">
                  <p:embed/>
                  <p:pic>
                    <p:nvPicPr>
                      <p:cNvPr id="0" name="图片 1042"/>
                      <p:cNvPicPr/>
                      <p:nvPr/>
                    </p:nvPicPr>
                    <p:blipFill>
                      <a:blip r:embed="rId4"/>
                      <a:stretch>
                        <a:fillRect/>
                      </a:stretch>
                    </p:blipFill>
                    <p:spPr>
                      <a:xfrm>
                        <a:off x="4651973" y="3004963"/>
                        <a:ext cx="914400" cy="792163"/>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ph idx="1"/>
          </p:nvPr>
        </p:nvSpPr>
        <p:spPr>
          <a:xfrm>
            <a:off x="414020" y="1280211"/>
            <a:ext cx="6539041" cy="5039102"/>
          </a:xfrm>
        </p:spPr>
        <p:txBody>
          <a:bodyPr>
            <a:noAutofit/>
          </a:bodyPr>
          <a:lstStyle/>
          <a:p>
            <a:pPr>
              <a:buNone/>
            </a:pPr>
            <a:r>
              <a:rPr lang="zh-CN" altLang="en-US" sz="1800" dirty="0" smtClean="0">
                <a:latin typeface="Myriad Pro" panose="020B0503030403020204" pitchFamily="34" charset="0"/>
                <a:cs typeface="Arial" panose="020B0604020202020204" pitchFamily="34" charset="0"/>
              </a:rPr>
              <a:t>Appearance identification: USB </a:t>
            </a:r>
            <a:r>
              <a:rPr lang="en-US" altLang="zh-CN" sz="1800" dirty="0" smtClean="0">
                <a:latin typeface="Myriad Pro" panose="020B0503030403020204" pitchFamily="34" charset="0"/>
                <a:cs typeface="Arial" panose="020B0604020202020204" pitchFamily="34" charset="0"/>
              </a:rPr>
              <a:t>connector</a:t>
            </a:r>
            <a:r>
              <a:rPr lang="zh-CN" altLang="en-US" sz="1800" dirty="0" smtClean="0">
                <a:latin typeface="Myriad Pro" panose="020B0503030403020204" pitchFamily="34" charset="0"/>
                <a:cs typeface="Arial" panose="020B0604020202020204" pitchFamily="34" charset="0"/>
              </a:rPr>
              <a:t> </a:t>
            </a:r>
            <a:r>
              <a:rPr lang="en-US" altLang="zh-CN" sz="1800" dirty="0" smtClean="0">
                <a:latin typeface="Myriad Pro" panose="020B0503030403020204" pitchFamily="34" charset="0"/>
                <a:cs typeface="Arial" panose="020B0604020202020204" pitchFamily="34" charset="0"/>
              </a:rPr>
              <a:t>gets </a:t>
            </a:r>
            <a:r>
              <a:rPr lang="zh-CN" altLang="en-US" sz="1800" dirty="0" smtClean="0">
                <a:latin typeface="Myriad Pro" panose="020B0503030403020204" pitchFamily="34" charset="0"/>
                <a:cs typeface="Arial" panose="020B0604020202020204" pitchFamily="34" charset="0"/>
              </a:rPr>
              <a:t>burn</a:t>
            </a:r>
            <a:r>
              <a:rPr lang="en-US" altLang="zh-CN" sz="1800" dirty="0" smtClean="0">
                <a:latin typeface="Myriad Pro" panose="020B0503030403020204" pitchFamily="34" charset="0"/>
                <a:cs typeface="Arial" panose="020B0604020202020204" pitchFamily="34" charset="0"/>
              </a:rPr>
              <a:t>t</a:t>
            </a:r>
            <a:r>
              <a:rPr lang="zh-CN" altLang="en-US" sz="1800" dirty="0">
                <a:latin typeface="Myriad Pro" panose="020B0503030403020204" pitchFamily="34" charset="0"/>
                <a:cs typeface="Arial" panose="020B0604020202020204" pitchFamily="34" charset="0"/>
              </a:rPr>
              <a:t> </a:t>
            </a:r>
            <a:r>
              <a:rPr lang="en-US" altLang="zh-CN" sz="1800" dirty="0" smtClean="0">
                <a:latin typeface="Myriad Pro" panose="020B0503030403020204" pitchFamily="34" charset="0"/>
                <a:cs typeface="Arial" panose="020B0604020202020204" pitchFamily="34" charset="0"/>
              </a:rPr>
              <a:t>but with </a:t>
            </a:r>
            <a:r>
              <a:rPr lang="zh-CN" altLang="en-US" sz="1800" dirty="0" smtClean="0">
                <a:latin typeface="Myriad Pro" panose="020B0503030403020204" pitchFamily="34" charset="0"/>
                <a:cs typeface="Arial" panose="020B0604020202020204" pitchFamily="34" charset="0"/>
              </a:rPr>
              <a:t>no obvious  deformation and burn</a:t>
            </a:r>
            <a:r>
              <a:rPr lang="en-US" altLang="zh-CN" sz="1800" dirty="0" smtClean="0">
                <a:latin typeface="Myriad Pro" panose="020B0503030403020204" pitchFamily="34" charset="0"/>
                <a:cs typeface="Arial" panose="020B0604020202020204" pitchFamily="34" charset="0"/>
              </a:rPr>
              <a:t>t mark;</a:t>
            </a:r>
            <a:endParaRPr lang="zh-CN" altLang="en-US" sz="1800" dirty="0" smtClean="0">
              <a:latin typeface="Myriad Pro" panose="020B0503030403020204" pitchFamily="34" charset="0"/>
              <a:cs typeface="Arial" panose="020B0604020202020204" pitchFamily="34" charset="0"/>
            </a:endParaRPr>
          </a:p>
          <a:p>
            <a:pPr>
              <a:buNone/>
            </a:pPr>
            <a:r>
              <a:rPr lang="zh-CN" altLang="en-US" sz="1800" dirty="0" smtClean="0">
                <a:latin typeface="Myriad Pro" panose="020B0503030403020204" pitchFamily="34" charset="0"/>
                <a:cs typeface="Arial" panose="020B0604020202020204" pitchFamily="34" charset="0"/>
              </a:rPr>
              <a:t>Cause: The original adapter is not used or the adapter is damaged, and the data cable is in a foreign </a:t>
            </a:r>
            <a:r>
              <a:rPr lang="en-US" altLang="zh-CN" sz="1800" dirty="0" smtClean="0">
                <a:latin typeface="Myriad Pro" panose="020B0503030403020204" pitchFamily="34" charset="0"/>
                <a:cs typeface="Arial" panose="020B0604020202020204" pitchFamily="34" charset="0"/>
              </a:rPr>
              <a:t>matter</a:t>
            </a:r>
            <a:r>
              <a:rPr lang="zh-CN" altLang="en-US" sz="1800" dirty="0" smtClean="0">
                <a:latin typeface="Myriad Pro" panose="020B0503030403020204" pitchFamily="34" charset="0"/>
                <a:cs typeface="Arial" panose="020B0604020202020204" pitchFamily="34" charset="0"/>
              </a:rPr>
              <a:t> or is severely deformed. These reasons may cause the USB </a:t>
            </a:r>
            <a:r>
              <a:rPr lang="en-US" altLang="zh-CN" sz="1800" dirty="0" smtClean="0">
                <a:latin typeface="Myriad Pro" panose="020B0503030403020204" pitchFamily="34" charset="0"/>
                <a:cs typeface="Arial" panose="020B0604020202020204" pitchFamily="34" charset="0"/>
              </a:rPr>
              <a:t>connector</a:t>
            </a:r>
            <a:r>
              <a:rPr lang="zh-CN" altLang="en-US" sz="1800" dirty="0" smtClean="0">
                <a:latin typeface="Myriad Pro" panose="020B0503030403020204" pitchFamily="34" charset="0"/>
                <a:cs typeface="Arial" panose="020B0604020202020204" pitchFamily="34" charset="0"/>
              </a:rPr>
              <a:t> to burn out. the USB socket will be damaged and the casing will not have obvious signs of burns.</a:t>
            </a:r>
            <a:endParaRPr lang="zh-CN" altLang="en-US" sz="1800" dirty="0" smtClean="0">
              <a:latin typeface="Myriad Pro" panose="020B0503030403020204" pitchFamily="34" charset="0"/>
              <a:cs typeface="Arial" panose="020B0604020202020204" pitchFamily="34" charset="0"/>
            </a:endParaRPr>
          </a:p>
          <a:p>
            <a:pPr>
              <a:buNone/>
            </a:pPr>
            <a:r>
              <a:rPr lang="zh-CN" altLang="en-US" sz="1800" dirty="0" smtClean="0">
                <a:latin typeface="Myriad Pro" panose="020B0503030403020204" pitchFamily="34" charset="0"/>
                <a:cs typeface="Arial" panose="020B0604020202020204" pitchFamily="34" charset="0"/>
              </a:rPr>
              <a:t>Handling suggestions: </a:t>
            </a:r>
            <a:r>
              <a:rPr lang="en-US" altLang="zh-CN" sz="1800" dirty="0" smtClean="0">
                <a:latin typeface="Myriad Pro" panose="020B0503030403020204" pitchFamily="34" charset="0"/>
                <a:cs typeface="Arial" panose="020B0604020202020204" pitchFamily="34" charset="0"/>
              </a:rPr>
              <a:t>OOW, but </a:t>
            </a:r>
            <a:r>
              <a:rPr lang="zh-CN" altLang="en-US" sz="1800" dirty="0">
                <a:latin typeface="Myriad Pro" panose="020B0503030403020204" pitchFamily="34" charset="0"/>
                <a:cs typeface="Arial" panose="020B0604020202020204" pitchFamily="34" charset="0"/>
              </a:rPr>
              <a:t>the </a:t>
            </a:r>
            <a:r>
              <a:rPr lang="en-US" altLang="zh-CN" sz="1800" dirty="0">
                <a:latin typeface="Myriad Pro" panose="020B0503030403020204" pitchFamily="34" charset="0"/>
                <a:cs typeface="Arial" panose="020B0604020202020204" pitchFamily="34" charset="0"/>
              </a:rPr>
              <a:t>reason of</a:t>
            </a:r>
            <a:r>
              <a:rPr lang="zh-CN" altLang="en-US" sz="1800" dirty="0">
                <a:latin typeface="Myriad Pro" panose="020B0503030403020204" pitchFamily="34" charset="0"/>
                <a:cs typeface="Arial" panose="020B0604020202020204" pitchFamily="34" charset="0"/>
              </a:rPr>
              <a:t> </a:t>
            </a:r>
            <a:r>
              <a:rPr lang="zh-CN" altLang="en-US" sz="1800" dirty="0" smtClean="0">
                <a:latin typeface="Myriad Pro" panose="020B0503030403020204" pitchFamily="34" charset="0"/>
                <a:cs typeface="Arial" panose="020B0604020202020204" pitchFamily="34" charset="0"/>
              </a:rPr>
              <a:t>charging adapter </a:t>
            </a:r>
            <a:r>
              <a:rPr lang="zh-CN" altLang="en-US" sz="1800" dirty="0">
                <a:latin typeface="Myriad Pro" panose="020B0503030403020204" pitchFamily="34" charset="0"/>
                <a:cs typeface="Arial" panose="020B0604020202020204" pitchFamily="34" charset="0"/>
              </a:rPr>
              <a:t>and data </a:t>
            </a:r>
            <a:r>
              <a:rPr lang="zh-CN" altLang="en-US" sz="1800" dirty="0" smtClean="0">
                <a:latin typeface="Myriad Pro" panose="020B0503030403020204" pitchFamily="34" charset="0"/>
                <a:cs typeface="Arial" panose="020B0604020202020204" pitchFamily="34" charset="0"/>
              </a:rPr>
              <a:t>cable need</a:t>
            </a:r>
            <a:r>
              <a:rPr lang="en-US" altLang="zh-CN" sz="1800" dirty="0" smtClean="0">
                <a:latin typeface="Myriad Pro" panose="020B0503030403020204" pitchFamily="34" charset="0"/>
                <a:cs typeface="Arial" panose="020B0604020202020204" pitchFamily="34" charset="0"/>
              </a:rPr>
              <a:t>s </a:t>
            </a:r>
            <a:r>
              <a:rPr lang="zh-CN" altLang="en-US" sz="1800" dirty="0" smtClean="0">
                <a:latin typeface="Myriad Pro" panose="020B0503030403020204" pitchFamily="34" charset="0"/>
                <a:cs typeface="Arial" panose="020B0604020202020204" pitchFamily="34" charset="0"/>
              </a:rPr>
              <a:t> to </a:t>
            </a:r>
            <a:r>
              <a:rPr lang="en-US" altLang="zh-CN" sz="1800" dirty="0" smtClean="0">
                <a:latin typeface="Myriad Pro" panose="020B0503030403020204" pitchFamily="34" charset="0"/>
                <a:cs typeface="Arial" panose="020B0604020202020204" pitchFamily="34" charset="0"/>
              </a:rPr>
              <a:t>be</a:t>
            </a:r>
            <a:r>
              <a:rPr lang="zh-CN" altLang="en-US" sz="1800" dirty="0" smtClean="0">
                <a:latin typeface="Myriad Pro" panose="020B0503030403020204" pitchFamily="34" charset="0"/>
                <a:cs typeface="Arial" panose="020B0604020202020204" pitchFamily="34" charset="0"/>
              </a:rPr>
              <a:t> exclude</a:t>
            </a:r>
            <a:r>
              <a:rPr lang="en-US" altLang="zh-CN" sz="1800" dirty="0" smtClean="0">
                <a:latin typeface="Myriad Pro" panose="020B0503030403020204" pitchFamily="34" charset="0"/>
                <a:cs typeface="Arial" panose="020B0604020202020204" pitchFamily="34" charset="0"/>
              </a:rPr>
              <a:t>d </a:t>
            </a:r>
            <a:r>
              <a:rPr lang="zh-CN" altLang="en-US" sz="1800" dirty="0" smtClean="0">
                <a:latin typeface="Myriad Pro" panose="020B0503030403020204" pitchFamily="34" charset="0"/>
                <a:cs typeface="Arial" panose="020B0604020202020204" pitchFamily="34" charset="0"/>
              </a:rPr>
              <a:t>to </a:t>
            </a:r>
            <a:r>
              <a:rPr lang="en-US" altLang="zh-CN" sz="1800" dirty="0" smtClean="0">
                <a:latin typeface="Myriad Pro" panose="020B0503030403020204" pitchFamily="34" charset="0"/>
                <a:cs typeface="Arial" panose="020B0604020202020204" pitchFamily="34" charset="0"/>
              </a:rPr>
              <a:t>avoid such </a:t>
            </a:r>
            <a:r>
              <a:rPr lang="zh-CN" altLang="en-US" sz="1800" dirty="0" smtClean="0">
                <a:latin typeface="Myriad Pro" panose="020B0503030403020204" pitchFamily="34" charset="0"/>
                <a:cs typeface="Arial" panose="020B0604020202020204" pitchFamily="34" charset="0"/>
              </a:rPr>
              <a:t>damage</a:t>
            </a:r>
            <a:r>
              <a:rPr lang="en-US" altLang="zh-CN" sz="1800" dirty="0" smtClean="0">
                <a:latin typeface="Myriad Pro" panose="020B0503030403020204" pitchFamily="34" charset="0"/>
                <a:cs typeface="Arial" panose="020B0604020202020204" pitchFamily="34" charset="0"/>
              </a:rPr>
              <a:t>s</a:t>
            </a:r>
            <a:r>
              <a:rPr lang="zh-CN" altLang="en-US" sz="1800" dirty="0" smtClean="0">
                <a:latin typeface="Myriad Pro" panose="020B0503030403020204" pitchFamily="34" charset="0"/>
                <a:cs typeface="Arial" panose="020B0604020202020204" pitchFamily="34" charset="0"/>
              </a:rPr>
              <a:t> </a:t>
            </a:r>
            <a:r>
              <a:rPr lang="en-US" altLang="zh-CN" sz="1800" dirty="0" smtClean="0">
                <a:latin typeface="Myriad Pro" panose="020B0503030403020204" pitchFamily="34" charset="0"/>
                <a:cs typeface="Arial" panose="020B0604020202020204" pitchFamily="34" charset="0"/>
              </a:rPr>
              <a:t>happening </a:t>
            </a:r>
            <a:r>
              <a:rPr lang="zh-CN" altLang="en-US" sz="1800" dirty="0" smtClean="0">
                <a:latin typeface="Myriad Pro" panose="020B0503030403020204" pitchFamily="34" charset="0"/>
                <a:cs typeface="Arial" panose="020B0604020202020204" pitchFamily="34" charset="0"/>
              </a:rPr>
              <a:t>again.</a:t>
            </a:r>
            <a:endParaRPr lang="zh-CN" altLang="en-US" sz="1800" dirty="0" smtClean="0">
              <a:latin typeface="Myriad Pro" panose="020B0503030403020204" pitchFamily="34" charset="0"/>
              <a:cs typeface="Arial" panose="020B0604020202020204" pitchFamily="34" charset="0"/>
            </a:endParaRPr>
          </a:p>
        </p:txBody>
      </p:sp>
      <p:pic>
        <p:nvPicPr>
          <p:cNvPr id="6" name="图片 5"/>
          <p:cNvPicPr>
            <a:picLocks noChangeAspect="1"/>
          </p:cNvPicPr>
          <p:nvPr/>
        </p:nvPicPr>
        <p:blipFill>
          <a:blip r:embed="rId1"/>
          <a:stretch>
            <a:fillRect/>
          </a:stretch>
        </p:blipFill>
        <p:spPr>
          <a:xfrm>
            <a:off x="7623175" y="1452931"/>
            <a:ext cx="3837940" cy="3775075"/>
          </a:xfrm>
          <a:prstGeom prst="rect">
            <a:avLst/>
          </a:prstGeom>
        </p:spPr>
      </p:pic>
      <p:sp>
        <p:nvSpPr>
          <p:cNvPr id="7" name="矩形标注 6"/>
          <p:cNvSpPr/>
          <p:nvPr/>
        </p:nvSpPr>
        <p:spPr>
          <a:xfrm>
            <a:off x="7623175" y="1452931"/>
            <a:ext cx="1648178" cy="681133"/>
          </a:xfrm>
          <a:prstGeom prst="wedgeRectCallout">
            <a:avLst>
              <a:gd name="adj1" fmla="val 52020"/>
              <a:gd name="adj2" fmla="val 231745"/>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smtClean="0">
                <a:solidFill>
                  <a:schemeClr val="tx1"/>
                </a:solidFill>
                <a:latin typeface="Myriad Pro" panose="020B0503030403020204" pitchFamily="34" charset="0"/>
                <a:cs typeface="Arial" panose="020B0604020202020204" pitchFamily="34" charset="0"/>
              </a:rPr>
              <a:t>USB </a:t>
            </a:r>
            <a:r>
              <a:rPr lang="en-US" altLang="zh-CN" sz="1200" b="1" dirty="0">
                <a:solidFill>
                  <a:schemeClr val="tx1"/>
                </a:solidFill>
                <a:latin typeface="Myriad Pro" panose="020B0503030403020204" pitchFamily="34" charset="0"/>
                <a:cs typeface="Arial" panose="020B0604020202020204" pitchFamily="34" charset="0"/>
              </a:rPr>
              <a:t>connector</a:t>
            </a:r>
            <a:r>
              <a:rPr lang="zh-CN" altLang="en-US" sz="1200" b="1" dirty="0">
                <a:solidFill>
                  <a:schemeClr val="tx1"/>
                </a:solidFill>
                <a:latin typeface="Myriad Pro" panose="020B0503030403020204" pitchFamily="34" charset="0"/>
                <a:cs typeface="Arial" panose="020B0604020202020204" pitchFamily="34" charset="0"/>
              </a:rPr>
              <a:t> is damaged</a:t>
            </a:r>
            <a:endParaRPr lang="zh-CN" altLang="en-US" sz="1200" b="1" dirty="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sp>
        <p:nvSpPr>
          <p:cNvPr id="8" name="标题 7"/>
          <p:cNvSpPr>
            <a:spLocks noGrp="1"/>
          </p:cNvSpPr>
          <p:nvPr>
            <p:ph type="title"/>
          </p:nvPr>
        </p:nvSpPr>
        <p:spPr>
          <a:xfrm>
            <a:off x="294992" y="331515"/>
            <a:ext cx="10515600" cy="666233"/>
          </a:xfrm>
        </p:spPr>
        <p:txBody>
          <a:bodyPr>
            <a:normAutofit/>
          </a:bodyPr>
          <a:lstStyle/>
          <a:p>
            <a:r>
              <a:rPr lang="en-US" altLang="zh-CN" dirty="0" smtClean="0">
                <a:latin typeface="Myriad Pro" panose="020B0503030403020204" pitchFamily="34" charset="0"/>
              </a:rPr>
              <a:t>3.3.1 </a:t>
            </a:r>
            <a:r>
              <a:rPr lang="zh-CN" altLang="en-US" dirty="0" smtClean="0">
                <a:latin typeface="Myriad Pro" panose="020B0503030403020204" pitchFamily="34" charset="0"/>
              </a:rPr>
              <a:t>USB </a:t>
            </a:r>
            <a:r>
              <a:rPr lang="en-US" altLang="zh-CN" dirty="0" smtClean="0">
                <a:latin typeface="Myriad Pro" panose="020B0503030403020204" pitchFamily="34" charset="0"/>
              </a:rPr>
              <a:t>connector</a:t>
            </a:r>
            <a:r>
              <a:rPr lang="zh-CN" altLang="en-US" dirty="0" smtClean="0">
                <a:latin typeface="Myriad Pro" panose="020B0503030403020204" pitchFamily="34" charset="0"/>
              </a:rPr>
              <a:t> is damaged </a:t>
            </a:r>
            <a:r>
              <a:rPr lang="en-US" altLang="zh-CN" dirty="0" smtClean="0">
                <a:latin typeface="Myriad Pro" panose="020B0503030403020204" pitchFamily="34" charset="0"/>
              </a:rPr>
              <a:t>and </a:t>
            </a:r>
            <a:r>
              <a:rPr lang="zh-CN" altLang="en-US" dirty="0" smtClean="0">
                <a:latin typeface="Myriad Pro" panose="020B0503030403020204" pitchFamily="34" charset="0"/>
              </a:rPr>
              <a:t>the casing is good</a:t>
            </a:r>
            <a:endParaRPr lang="zh-CN" altLang="en-US" dirty="0" smtClean="0">
              <a:latin typeface="Myriad Pro" panose="020B0503030403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1690" y="181610"/>
            <a:ext cx="10766746" cy="868788"/>
          </a:xfrm>
        </p:spPr>
        <p:txBody>
          <a:bodyPr>
            <a:noAutofit/>
          </a:bodyPr>
          <a:lstStyle/>
          <a:p>
            <a:r>
              <a:rPr lang="en-US" altLang="zh-CN" dirty="0" smtClean="0">
                <a:latin typeface="Myriad Pro" panose="020B0503030403020204" pitchFamily="34" charset="0"/>
              </a:rPr>
              <a:t>3.3.2 </a:t>
            </a:r>
            <a:r>
              <a:rPr lang="zh-CN" altLang="en-US" dirty="0" smtClean="0">
                <a:latin typeface="Myriad Pro" panose="020B0503030403020204" pitchFamily="34" charset="0"/>
              </a:rPr>
              <a:t>The USB </a:t>
            </a:r>
            <a:r>
              <a:rPr lang="en-US" altLang="zh-CN" dirty="0" smtClean="0">
                <a:latin typeface="Myriad Pro" panose="020B0503030403020204" pitchFamily="34" charset="0"/>
              </a:rPr>
              <a:t>connector </a:t>
            </a:r>
            <a:r>
              <a:rPr lang="zh-CN" altLang="en-US" dirty="0" smtClean="0">
                <a:latin typeface="Myriad Pro" panose="020B0503030403020204" pitchFamily="34" charset="0"/>
              </a:rPr>
              <a:t>is damaged and the casing has a slight burn</a:t>
            </a:r>
            <a:r>
              <a:rPr lang="en-US" altLang="zh-CN" dirty="0" smtClean="0">
                <a:latin typeface="Myriad Pro" panose="020B0503030403020204" pitchFamily="34" charset="0"/>
              </a:rPr>
              <a:t>t mark</a:t>
            </a:r>
            <a:endParaRPr lang="zh-CN" altLang="en-US" dirty="0" smtClean="0">
              <a:latin typeface="Myriad Pro" panose="020B0503030403020204" pitchFamily="34" charset="0"/>
            </a:endParaRPr>
          </a:p>
        </p:txBody>
      </p:sp>
      <p:sp>
        <p:nvSpPr>
          <p:cNvPr id="3" name="内容占位符 2"/>
          <p:cNvSpPr>
            <a:spLocks noGrp="1"/>
          </p:cNvSpPr>
          <p:nvPr>
            <p:ph idx="1"/>
          </p:nvPr>
        </p:nvSpPr>
        <p:spPr>
          <a:xfrm>
            <a:off x="914401" y="4037487"/>
            <a:ext cx="10040291" cy="2414768"/>
          </a:xfrm>
        </p:spPr>
        <p:txBody>
          <a:bodyPr>
            <a:noAutofit/>
          </a:bodyPr>
          <a:lstStyle/>
          <a:p>
            <a:pPr>
              <a:buNone/>
            </a:pPr>
            <a:r>
              <a:rPr lang="en-US" altLang="zh-CN" sz="1800" dirty="0" smtClean="0">
                <a:latin typeface="Myriad Pro" panose="020B0503030403020204" pitchFamily="34" charset="0"/>
              </a:rPr>
              <a:t>Fault </a:t>
            </a:r>
            <a:r>
              <a:rPr lang="en-US" altLang="zh-CN" sz="1800" dirty="0">
                <a:latin typeface="Myriad Pro" panose="020B0503030403020204" pitchFamily="34" charset="0"/>
                <a:cs typeface="Arial" panose="020B0604020202020204" pitchFamily="34" charset="0"/>
              </a:rPr>
              <a:t>phenomenon </a:t>
            </a:r>
            <a:r>
              <a:rPr lang="zh-CN" altLang="en-US" sz="1800" dirty="0" smtClean="0">
                <a:latin typeface="Myriad Pro" panose="020B0503030403020204" pitchFamily="34" charset="0"/>
              </a:rPr>
              <a:t>: The USB </a:t>
            </a:r>
            <a:r>
              <a:rPr lang="en-US" altLang="zh-CN" sz="1800" dirty="0" smtClean="0">
                <a:latin typeface="Myriad Pro" panose="020B0503030403020204" pitchFamily="34" charset="0"/>
              </a:rPr>
              <a:t>connector</a:t>
            </a:r>
            <a:r>
              <a:rPr lang="zh-CN" altLang="en-US" sz="1800" dirty="0" smtClean="0">
                <a:latin typeface="Myriad Pro" panose="020B0503030403020204" pitchFamily="34" charset="0"/>
              </a:rPr>
              <a:t> </a:t>
            </a:r>
            <a:r>
              <a:rPr lang="en-US" altLang="zh-CN" sz="1800" dirty="0" smtClean="0">
                <a:latin typeface="Myriad Pro" panose="020B0503030403020204" pitchFamily="34" charset="0"/>
              </a:rPr>
              <a:t>gets </a:t>
            </a:r>
            <a:r>
              <a:rPr lang="zh-CN" altLang="en-US" sz="1800" dirty="0" smtClean="0">
                <a:latin typeface="Myriad Pro" panose="020B0503030403020204" pitchFamily="34" charset="0"/>
              </a:rPr>
              <a:t>burn</a:t>
            </a:r>
            <a:r>
              <a:rPr lang="en-US" altLang="zh-CN" sz="1800" dirty="0" smtClean="0">
                <a:latin typeface="Myriad Pro" panose="020B0503030403020204" pitchFamily="34" charset="0"/>
              </a:rPr>
              <a:t>t</a:t>
            </a:r>
            <a:r>
              <a:rPr lang="zh-CN" altLang="en-US" sz="1800" dirty="0">
                <a:latin typeface="Myriad Pro" panose="020B0503030403020204" pitchFamily="34" charset="0"/>
              </a:rPr>
              <a:t> </a:t>
            </a:r>
            <a:r>
              <a:rPr lang="zh-CN" altLang="en-US" sz="1800" dirty="0" smtClean="0">
                <a:latin typeface="Myriad Pro" panose="020B0503030403020204" pitchFamily="34" charset="0"/>
              </a:rPr>
              <a:t>in a large area, and even the outer casing also ha</a:t>
            </a:r>
            <a:r>
              <a:rPr lang="en-US" altLang="zh-CN" sz="1800" dirty="0" smtClean="0">
                <a:latin typeface="Myriad Pro" panose="020B0503030403020204" pitchFamily="34" charset="0"/>
              </a:rPr>
              <a:t>s</a:t>
            </a:r>
            <a:r>
              <a:rPr lang="zh-CN" altLang="en-US" sz="1800" dirty="0" smtClean="0">
                <a:latin typeface="Myriad Pro" panose="020B0503030403020204" pitchFamily="34" charset="0"/>
              </a:rPr>
              <a:t> slight burn</a:t>
            </a:r>
            <a:r>
              <a:rPr lang="en-US" altLang="zh-CN" sz="1800" dirty="0" smtClean="0">
                <a:latin typeface="Myriad Pro" panose="020B0503030403020204" pitchFamily="34" charset="0"/>
              </a:rPr>
              <a:t>t marks with </a:t>
            </a:r>
            <a:r>
              <a:rPr lang="zh-CN" altLang="en-US" sz="1800" dirty="0" smtClean="0">
                <a:latin typeface="Myriad Pro" panose="020B0503030403020204" pitchFamily="34" charset="0"/>
              </a:rPr>
              <a:t>black smoke.</a:t>
            </a:r>
            <a:endParaRPr lang="zh-CN" altLang="en-US" sz="1800" dirty="0" smtClean="0">
              <a:latin typeface="Myriad Pro" panose="020B0503030403020204" pitchFamily="34" charset="0"/>
            </a:endParaRPr>
          </a:p>
          <a:p>
            <a:pPr>
              <a:buNone/>
            </a:pPr>
            <a:r>
              <a:rPr lang="en-US" altLang="zh-CN" sz="1800" dirty="0" smtClean="0">
                <a:latin typeface="Myriad Pro" panose="020B0503030403020204" pitchFamily="34" charset="0"/>
              </a:rPr>
              <a:t>Fault cause: </a:t>
            </a:r>
            <a:r>
              <a:rPr lang="zh-CN" altLang="en-US" sz="1800" dirty="0" smtClean="0">
                <a:latin typeface="Myriad Pro" panose="020B0503030403020204" pitchFamily="34" charset="0"/>
              </a:rPr>
              <a:t>The USB </a:t>
            </a:r>
            <a:r>
              <a:rPr lang="en-US" altLang="zh-CN" sz="1800" dirty="0" smtClean="0">
                <a:latin typeface="Myriad Pro" panose="020B0503030403020204" pitchFamily="34" charset="0"/>
              </a:rPr>
              <a:t>connector</a:t>
            </a:r>
            <a:r>
              <a:rPr lang="zh-CN" altLang="en-US" sz="1800" dirty="0" smtClean="0">
                <a:latin typeface="Myriad Pro" panose="020B0503030403020204" pitchFamily="34" charset="0"/>
              </a:rPr>
              <a:t> is connected to a  high-current power supply, </a:t>
            </a:r>
            <a:r>
              <a:rPr lang="en-US" altLang="zh-CN" sz="1800" dirty="0" smtClean="0">
                <a:latin typeface="Myriad Pro" panose="020B0503030403020204" pitchFamily="34" charset="0"/>
              </a:rPr>
              <a:t>and</a:t>
            </a:r>
            <a:r>
              <a:rPr lang="zh-CN" altLang="en-US" sz="1800" dirty="0" smtClean="0">
                <a:latin typeface="Myriad Pro" panose="020B0503030403020204" pitchFamily="34" charset="0"/>
              </a:rPr>
              <a:t> </a:t>
            </a:r>
            <a:r>
              <a:rPr lang="en-US" altLang="zh-CN" sz="1800" dirty="0" smtClean="0">
                <a:latin typeface="Myriad Pro" panose="020B0503030403020204" pitchFamily="34" charset="0"/>
              </a:rPr>
              <a:t>the energy of </a:t>
            </a:r>
            <a:r>
              <a:rPr lang="zh-CN" altLang="en-US" sz="1800" dirty="0" smtClean="0">
                <a:latin typeface="Myriad Pro" panose="020B0503030403020204" pitchFamily="34" charset="0"/>
              </a:rPr>
              <a:t>high-voltage discharge, ignition, black smoke </a:t>
            </a:r>
            <a:r>
              <a:rPr lang="en-US" altLang="zh-CN" sz="1800" dirty="0" smtClean="0">
                <a:latin typeface="Myriad Pro" panose="020B0503030403020204" pitchFamily="34" charset="0"/>
              </a:rPr>
              <a:t>is too small to</a:t>
            </a:r>
            <a:r>
              <a:rPr lang="zh-CN" altLang="en-US" sz="1800" dirty="0" smtClean="0">
                <a:latin typeface="Myriad Pro" panose="020B0503030403020204" pitchFamily="34" charset="0"/>
              </a:rPr>
              <a:t> cause the casing to </a:t>
            </a:r>
            <a:r>
              <a:rPr lang="en-US" altLang="zh-CN" sz="1800" dirty="0" smtClean="0">
                <a:latin typeface="Myriad Pro" panose="020B0503030403020204" pitchFamily="34" charset="0"/>
              </a:rPr>
              <a:t>get </a:t>
            </a:r>
            <a:r>
              <a:rPr lang="zh-CN" altLang="en-US" sz="1800" dirty="0" smtClean="0">
                <a:latin typeface="Myriad Pro" panose="020B0503030403020204" pitchFamily="34" charset="0"/>
              </a:rPr>
              <a:t>burn</a:t>
            </a:r>
            <a:r>
              <a:rPr lang="en-US" altLang="zh-CN" sz="1800" dirty="0">
                <a:latin typeface="Myriad Pro" panose="020B0503030403020204" pitchFamily="34" charset="0"/>
              </a:rPr>
              <a:t>t</a:t>
            </a:r>
            <a:r>
              <a:rPr lang="zh-CN" altLang="en-US" sz="1800" dirty="0" smtClean="0">
                <a:latin typeface="Myriad Pro" panose="020B0503030403020204" pitchFamily="34" charset="0"/>
              </a:rPr>
              <a:t>.</a:t>
            </a:r>
            <a:endParaRPr lang="zh-CN" altLang="en-US" sz="1800" dirty="0" smtClean="0">
              <a:latin typeface="Myriad Pro" panose="020B0503030403020204" pitchFamily="34" charset="0"/>
            </a:endParaRPr>
          </a:p>
          <a:p>
            <a:pPr>
              <a:buNone/>
            </a:pPr>
            <a:r>
              <a:rPr lang="zh-CN" altLang="en-US" sz="1800" dirty="0" smtClean="0">
                <a:latin typeface="Myriad Pro" panose="020B0503030403020204" pitchFamily="34" charset="0"/>
                <a:sym typeface="+mn-ea"/>
              </a:rPr>
              <a:t>Handling suggestions: </a:t>
            </a:r>
            <a:r>
              <a:rPr lang="en-US" altLang="zh-CN" sz="1800" dirty="0" smtClean="0">
                <a:latin typeface="Myriad Pro" panose="020B0503030403020204" pitchFamily="34" charset="0"/>
                <a:sym typeface="+mn-ea"/>
              </a:rPr>
              <a:t>IW/OOW</a:t>
            </a:r>
            <a:endParaRPr lang="en-US" altLang="zh-CN" sz="1800" dirty="0">
              <a:latin typeface="Myriad Pro" panose="020B0503030403020204" pitchFamily="34" charset="0"/>
            </a:endParaRPr>
          </a:p>
        </p:txBody>
      </p:sp>
      <p:pic>
        <p:nvPicPr>
          <p:cNvPr id="4" name="图片 3"/>
          <p:cNvPicPr>
            <a:picLocks noChangeAspect="1"/>
          </p:cNvPicPr>
          <p:nvPr/>
        </p:nvPicPr>
        <p:blipFill>
          <a:blip r:embed="rId1"/>
          <a:stretch>
            <a:fillRect/>
          </a:stretch>
        </p:blipFill>
        <p:spPr>
          <a:xfrm>
            <a:off x="1007745" y="1215218"/>
            <a:ext cx="3542030" cy="2869565"/>
          </a:xfrm>
          <a:prstGeom prst="rect">
            <a:avLst/>
          </a:prstGeom>
        </p:spPr>
      </p:pic>
      <p:pic>
        <p:nvPicPr>
          <p:cNvPr id="6" name="图片 5"/>
          <p:cNvPicPr>
            <a:picLocks noChangeAspect="1"/>
          </p:cNvPicPr>
          <p:nvPr/>
        </p:nvPicPr>
        <p:blipFill>
          <a:blip r:embed="rId2"/>
          <a:stretch>
            <a:fillRect/>
          </a:stretch>
        </p:blipFill>
        <p:spPr>
          <a:xfrm>
            <a:off x="6636385" y="1291342"/>
            <a:ext cx="3057525" cy="2781935"/>
          </a:xfrm>
          <a:prstGeom prst="rect">
            <a:avLst/>
          </a:prstGeom>
        </p:spPr>
      </p:pic>
      <p:cxnSp>
        <p:nvCxnSpPr>
          <p:cNvPr id="15" name="直接箭头连接符 14"/>
          <p:cNvCxnSpPr/>
          <p:nvPr/>
        </p:nvCxnSpPr>
        <p:spPr>
          <a:xfrm flipV="1">
            <a:off x="2620715" y="2830429"/>
            <a:ext cx="316089" cy="39705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rot="5400000" flipH="1" flipV="1">
            <a:off x="8072565" y="3439972"/>
            <a:ext cx="397052" cy="31608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矩形标注 7"/>
          <p:cNvSpPr/>
          <p:nvPr/>
        </p:nvSpPr>
        <p:spPr>
          <a:xfrm>
            <a:off x="3218633" y="1200341"/>
            <a:ext cx="1648178" cy="660063"/>
          </a:xfrm>
          <a:prstGeom prst="wedgeRectCallout">
            <a:avLst>
              <a:gd name="adj1" fmla="val 3333"/>
              <a:gd name="adj2" fmla="val 144633"/>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Myriad Pro" panose="020B0503030403020204" pitchFamily="34" charset="0"/>
                <a:ea typeface="微软雅黑" panose="020B0503020204020204" pitchFamily="34" charset="-122"/>
              </a:rPr>
              <a:t>The discharging period is too short to damage the appearance;</a:t>
            </a:r>
            <a:endParaRPr lang="zh-CN" altLang="en-US" sz="1200" dirty="0">
              <a:solidFill>
                <a:schemeClr val="tx1"/>
              </a:solidFill>
              <a:latin typeface="Myriad Pro" panose="020B050303040302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Common conditions of </a:t>
            </a:r>
            <a:r>
              <a:rPr lang="en-US" altLang="zh-CN" dirty="0" smtClean="0"/>
              <a:t>burnt</a:t>
            </a:r>
            <a:r>
              <a:rPr lang="zh-CN" altLang="en-US" dirty="0" smtClean="0"/>
              <a:t> damage</a:t>
            </a:r>
            <a:endParaRPr lang="zh-CN" altLang="en-US" dirty="0" smtClean="0"/>
          </a:p>
        </p:txBody>
      </p:sp>
      <p:sp>
        <p:nvSpPr>
          <p:cNvPr id="4" name="内容占位符 2"/>
          <p:cNvSpPr>
            <a:spLocks noGrp="1"/>
          </p:cNvSpPr>
          <p:nvPr>
            <p:ph idx="1"/>
          </p:nvPr>
        </p:nvSpPr>
        <p:spPr>
          <a:xfrm>
            <a:off x="754159" y="5374200"/>
            <a:ext cx="9882505" cy="541963"/>
          </a:xfrm>
        </p:spPr>
        <p:txBody>
          <a:bodyPr>
            <a:normAutofit lnSpcReduction="10000"/>
          </a:bodyPr>
          <a:lstStyle/>
          <a:p>
            <a:pPr>
              <a:buNone/>
            </a:pPr>
            <a:r>
              <a:rPr lang="zh-CN" altLang="en-US" sz="2000" dirty="0" smtClean="0"/>
              <a:t>Fault phenomenon</a:t>
            </a:r>
            <a:r>
              <a:rPr lang="en-US" altLang="zh-CN" sz="2000" dirty="0" smtClean="0"/>
              <a:t>: the phone casing is with burnt marks</a:t>
            </a:r>
            <a:endParaRPr lang="zh-CN" altLang="en-US" sz="2000" dirty="0" smtClean="0"/>
          </a:p>
          <a:p>
            <a:pPr>
              <a:buNone/>
            </a:pPr>
            <a:endParaRPr lang="zh-CN" altLang="en-US" dirty="0"/>
          </a:p>
        </p:txBody>
      </p:sp>
      <p:pic>
        <p:nvPicPr>
          <p:cNvPr id="6" name="图片 5"/>
          <p:cNvPicPr>
            <a:picLocks noChangeAspect="1"/>
          </p:cNvPicPr>
          <p:nvPr/>
        </p:nvPicPr>
        <p:blipFill>
          <a:blip r:embed="rId1"/>
          <a:stretch>
            <a:fillRect/>
          </a:stretch>
        </p:blipFill>
        <p:spPr>
          <a:xfrm>
            <a:off x="1306285" y="1483567"/>
            <a:ext cx="9570098" cy="322839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3513" y="952954"/>
            <a:ext cx="4722845" cy="666233"/>
          </a:xfrm>
        </p:spPr>
        <p:txBody>
          <a:bodyPr>
            <a:normAutofit/>
          </a:bodyPr>
          <a:lstStyle/>
          <a:p>
            <a:r>
              <a:rPr lang="en-US" altLang="zh-CN" dirty="0" smtClean="0">
                <a:latin typeface="Myriad Pro" panose="020B0503030403020204" pitchFamily="34" charset="0"/>
                <a:cs typeface="Arial" panose="020B0604020202020204" pitchFamily="34" charset="0"/>
              </a:rPr>
              <a:t>With undamaged battery</a:t>
            </a:r>
            <a:endParaRPr lang="en-US" altLang="zh-CN" dirty="0" smtClean="0">
              <a:latin typeface="Myriad Pro" panose="020B0503030403020204" pitchFamily="34" charset="0"/>
              <a:cs typeface="Arial" panose="020B0604020202020204" pitchFamily="34" charset="0"/>
            </a:endParaRPr>
          </a:p>
        </p:txBody>
      </p:sp>
      <p:sp>
        <p:nvSpPr>
          <p:cNvPr id="4" name="标题 1"/>
          <p:cNvSpPr txBox="1"/>
          <p:nvPr/>
        </p:nvSpPr>
        <p:spPr>
          <a:xfrm>
            <a:off x="990600" y="2089785"/>
            <a:ext cx="10019665" cy="2409787"/>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defRPr/>
            </a:pPr>
            <a:endParaRPr lang="en-US" altLang="zh-CN" sz="2400" dirty="0" smtClean="0">
              <a:latin typeface="Myriad Pro" panose="020B0503030403020204" pitchFamily="34" charset="0"/>
              <a:ea typeface="微软雅黑" panose="020B0503020204020204" pitchFamily="34" charset="-122"/>
              <a:cs typeface="Arial" panose="020B0604020202020204" pitchFamily="34" charset="0"/>
            </a:endParaRPr>
          </a:p>
          <a:p>
            <a:pPr>
              <a:lnSpc>
                <a:spcPct val="90000"/>
              </a:lnSpc>
              <a:spcBef>
                <a:spcPct val="0"/>
              </a:spcBef>
            </a:pPr>
            <a:r>
              <a:rPr lang="en-US" altLang="zh-CN" sz="2000" dirty="0" smtClean="0">
                <a:latin typeface="Myriad Pro" panose="020B0503030403020204" pitchFamily="34" charset="0"/>
                <a:ea typeface="微软雅黑" panose="020B0503020204020204" pitchFamily="34" charset="-122"/>
                <a:cs typeface="Arial" panose="020B0604020202020204" pitchFamily="34" charset="0"/>
              </a:rPr>
              <a:t>Fault phenomenon :</a:t>
            </a:r>
            <a:endParaRPr lang="en-US" altLang="zh-CN" sz="2000" dirty="0" smtClean="0">
              <a:latin typeface="Myriad Pro" panose="020B0503030403020204" pitchFamily="34" charset="0"/>
              <a:ea typeface="微软雅黑" panose="020B0503020204020204" pitchFamily="34" charset="-122"/>
              <a:cs typeface="Arial" panose="020B0604020202020204" pitchFamily="34" charset="0"/>
            </a:endParaRPr>
          </a:p>
          <a:p>
            <a:pPr>
              <a:lnSpc>
                <a:spcPct val="90000"/>
              </a:lnSpc>
              <a:spcBef>
                <a:spcPct val="0"/>
              </a:spcBef>
            </a:pPr>
            <a:r>
              <a:rPr sz="2000" dirty="0" smtClean="0">
                <a:latin typeface="Myriad Pro" panose="020B0503030403020204" pitchFamily="34" charset="0"/>
                <a:ea typeface="微软雅黑" panose="020B0503020204020204" pitchFamily="34" charset="-122"/>
                <a:cs typeface="Arial" panose="020B0604020202020204" pitchFamily="34" charset="0"/>
              </a:rPr>
              <a:t>The </a:t>
            </a:r>
            <a:r>
              <a:rPr lang="en-US" sz="2000" dirty="0" smtClean="0">
                <a:latin typeface="Myriad Pro" panose="020B0503030403020204" pitchFamily="34" charset="0"/>
                <a:ea typeface="微软雅黑" panose="020B0503020204020204" pitchFamily="34" charset="-122"/>
                <a:cs typeface="Arial" panose="020B0604020202020204" pitchFamily="34" charset="0"/>
              </a:rPr>
              <a:t>phone</a:t>
            </a:r>
            <a:r>
              <a:rPr sz="2000" dirty="0" smtClean="0">
                <a:latin typeface="Myriad Pro" panose="020B0503030403020204" pitchFamily="34" charset="0"/>
                <a:ea typeface="微软雅黑" panose="020B0503020204020204" pitchFamily="34" charset="-122"/>
                <a:cs typeface="Arial" panose="020B0604020202020204" pitchFamily="34" charset="0"/>
              </a:rPr>
              <a:t> casing </a:t>
            </a:r>
            <a:r>
              <a:rPr lang="en-US" sz="2000" dirty="0" smtClean="0">
                <a:latin typeface="Myriad Pro" panose="020B0503030403020204" pitchFamily="34" charset="0"/>
                <a:ea typeface="微软雅黑" panose="020B0503020204020204" pitchFamily="34" charset="-122"/>
                <a:cs typeface="Arial" panose="020B0604020202020204" pitchFamily="34" charset="0"/>
              </a:rPr>
              <a:t>is with</a:t>
            </a:r>
            <a:r>
              <a:rPr sz="2000" dirty="0" smtClean="0">
                <a:latin typeface="Myriad Pro" panose="020B0503030403020204" pitchFamily="34" charset="0"/>
                <a:ea typeface="微软雅黑" panose="020B0503020204020204" pitchFamily="34" charset="-122"/>
                <a:cs typeface="Arial" panose="020B0604020202020204" pitchFamily="34" charset="0"/>
              </a:rPr>
              <a:t> different degrees of burnout, </a:t>
            </a:r>
            <a:r>
              <a:rPr lang="en-US" sz="2000" dirty="0" smtClean="0">
                <a:latin typeface="Myriad Pro" panose="020B0503030403020204" pitchFamily="34" charset="0"/>
                <a:ea typeface="微软雅黑" panose="020B0503020204020204" pitchFamily="34" charset="-122"/>
                <a:cs typeface="Arial" panose="020B0604020202020204" pitchFamily="34" charset="0"/>
              </a:rPr>
              <a:t>but</a:t>
            </a:r>
            <a:r>
              <a:rPr sz="2000" dirty="0" smtClean="0">
                <a:latin typeface="Myriad Pro" panose="020B0503030403020204" pitchFamily="34" charset="0"/>
                <a:ea typeface="微软雅黑" panose="020B0503020204020204" pitchFamily="34" charset="-122"/>
                <a:cs typeface="Arial" panose="020B0604020202020204" pitchFamily="34" charset="0"/>
              </a:rPr>
              <a:t> the battery</a:t>
            </a:r>
            <a:r>
              <a:rPr lang="en-US" sz="2000" dirty="0" smtClean="0">
                <a:latin typeface="Myriad Pro" panose="020B0503030403020204" pitchFamily="34" charset="0"/>
                <a:ea typeface="微软雅黑" panose="020B0503020204020204" pitchFamily="34" charset="-122"/>
                <a:cs typeface="Arial" panose="020B0604020202020204" pitchFamily="34" charset="0"/>
              </a:rPr>
              <a:t> is still undamaged</a:t>
            </a:r>
            <a:r>
              <a:rPr sz="2000" dirty="0" smtClean="0">
                <a:latin typeface="Myriad Pro" panose="020B0503030403020204" pitchFamily="34" charset="0"/>
                <a:ea typeface="微软雅黑" panose="020B0503020204020204" pitchFamily="34" charset="-122"/>
                <a:cs typeface="Arial" panose="020B0604020202020204" pitchFamily="34" charset="0"/>
              </a:rPr>
              <a:t>.</a:t>
            </a:r>
            <a:r>
              <a:rPr lang="zh-CN" altLang="en-US" sz="2000" dirty="0" smtClean="0">
                <a:latin typeface="Myriad Pro" panose="020B0503030403020204" pitchFamily="34" charset="0"/>
                <a:ea typeface="微软雅黑" panose="020B0503020204020204" pitchFamily="34" charset="-122"/>
                <a:cs typeface="Arial" panose="020B0604020202020204" pitchFamily="34" charset="0"/>
              </a:rPr>
              <a:t> </a:t>
            </a:r>
            <a:br>
              <a:rPr lang="en-US" altLang="zh-CN" sz="2000" dirty="0" smtClean="0">
                <a:latin typeface="Myriad Pro" panose="020B0503030403020204" pitchFamily="34" charset="0"/>
                <a:ea typeface="微软雅黑" panose="020B0503020204020204" pitchFamily="34" charset="-122"/>
                <a:cs typeface="Arial" panose="020B0604020202020204" pitchFamily="34" charset="0"/>
              </a:rPr>
            </a:br>
            <a:br>
              <a:rPr lang="zh-CN" altLang="en-US" sz="2000" dirty="0" smtClean="0">
                <a:latin typeface="Myriad Pro" panose="020B0503030403020204" pitchFamily="34" charset="0"/>
                <a:ea typeface="微软雅黑" panose="020B0503020204020204" pitchFamily="34" charset="-122"/>
                <a:cs typeface="Arial" panose="020B0604020202020204" pitchFamily="34" charset="0"/>
              </a:rPr>
            </a:br>
            <a:r>
              <a:rPr lang="en-US" altLang="zh-CN" sz="2000" dirty="0" smtClean="0">
                <a:latin typeface="Myriad Pro" panose="020B0503030403020204" pitchFamily="34" charset="0"/>
                <a:ea typeface="微软雅黑" panose="020B0503020204020204" pitchFamily="34" charset="-122"/>
                <a:cs typeface="Arial" panose="020B0604020202020204" pitchFamily="34" charset="0"/>
              </a:rPr>
              <a:t>1.1 With burnt Antenna;</a:t>
            </a:r>
            <a:endParaRPr lang="en-US" altLang="zh-CN" sz="2000" dirty="0" smtClean="0">
              <a:latin typeface="Myriad Pro" panose="020B0503030403020204" pitchFamily="34" charset="0"/>
              <a:ea typeface="微软雅黑" panose="020B0503020204020204" pitchFamily="34" charset="-122"/>
              <a:cs typeface="Arial" panose="020B0604020202020204" pitchFamily="34" charset="0"/>
            </a:endParaRPr>
          </a:p>
          <a:p>
            <a:pPr>
              <a:lnSpc>
                <a:spcPct val="90000"/>
              </a:lnSpc>
              <a:spcBef>
                <a:spcPct val="0"/>
              </a:spcBef>
            </a:pPr>
            <a:endParaRPr lang="en-US" altLang="zh-CN" sz="2000" dirty="0" smtClean="0">
              <a:latin typeface="Myriad Pro" panose="020B0503030403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r>
              <a:rPr lang="en-US" altLang="zh-CN" sz="2000" dirty="0" smtClean="0">
                <a:latin typeface="Myriad Pro" panose="020B0503030403020204" pitchFamily="34" charset="0"/>
                <a:ea typeface="微软雅黑" panose="020B0503020204020204" pitchFamily="34" charset="-122"/>
                <a:cs typeface="Arial" panose="020B0604020202020204" pitchFamily="34" charset="0"/>
              </a:rPr>
              <a:t>1.2 Burnt by </a:t>
            </a:r>
            <a:r>
              <a:rPr lang="en-US" altLang="zh-CN" sz="2000" dirty="0">
                <a:latin typeface="Myriad Pro" panose="020B0503030403020204" pitchFamily="34" charset="0"/>
                <a:ea typeface="微软雅黑" panose="020B0503020204020204" pitchFamily="34" charset="-122"/>
                <a:cs typeface="Arial" panose="020B0604020202020204" pitchFamily="34" charset="0"/>
              </a:rPr>
              <a:t>e</a:t>
            </a:r>
            <a:r>
              <a:rPr lang="en-US" altLang="zh-CN" sz="2000" dirty="0" smtClean="0">
                <a:latin typeface="Myriad Pro" panose="020B0503030403020204" pitchFamily="34" charset="0"/>
                <a:ea typeface="微软雅黑" panose="020B0503020204020204" pitchFamily="34" charset="-122"/>
                <a:cs typeface="Arial" panose="020B0604020202020204" pitchFamily="34" charset="0"/>
              </a:rPr>
              <a:t>xternal fire;</a:t>
            </a:r>
            <a:endParaRPr kumimoji="0" lang="en-US" altLang="zh-CN" sz="24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90000"/>
              </a:lnSpc>
              <a:spcBef>
                <a:spcPct val="0"/>
              </a:spcBef>
              <a:spcAft>
                <a:spcPts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8077" y="215481"/>
            <a:ext cx="10515600" cy="666233"/>
          </a:xfrm>
        </p:spPr>
        <p:txBody>
          <a:bodyPr>
            <a:normAutofit/>
          </a:bodyPr>
          <a:lstStyle/>
          <a:p>
            <a:r>
              <a:rPr lang="en-US" altLang="zh-CN" dirty="0" smtClean="0">
                <a:latin typeface="Myriad Pro" panose="020B0503030403020204" pitchFamily="34" charset="0"/>
                <a:cs typeface="Arial" panose="020B0604020202020204" pitchFamily="34" charset="0"/>
              </a:rPr>
              <a:t>1.1. Antenna or other connectors </a:t>
            </a:r>
            <a:r>
              <a:rPr lang="en-US" altLang="zh-CN" sz="2000" dirty="0" smtClean="0">
                <a:latin typeface="Myriad Pro" panose="020B0503030403020204" pitchFamily="34" charset="0"/>
                <a:cs typeface="Arial" panose="020B0604020202020204" pitchFamily="34" charset="0"/>
              </a:rPr>
              <a:t>(Mild event)</a:t>
            </a:r>
            <a:endParaRPr lang="zh-CN" altLang="en-US" sz="2000" dirty="0">
              <a:latin typeface="Myriad Pro" panose="020B0503030403020204" pitchFamily="34" charset="0"/>
              <a:cs typeface="Arial" panose="020B0604020202020204" pitchFamily="34" charset="0"/>
            </a:endParaRPr>
          </a:p>
        </p:txBody>
      </p:sp>
      <p:sp>
        <p:nvSpPr>
          <p:cNvPr id="4" name="内容占位符 2"/>
          <p:cNvSpPr>
            <a:spLocks noGrp="1"/>
          </p:cNvSpPr>
          <p:nvPr>
            <p:ph idx="1"/>
          </p:nvPr>
        </p:nvSpPr>
        <p:spPr>
          <a:xfrm>
            <a:off x="648077" y="955675"/>
            <a:ext cx="6216111" cy="5019612"/>
          </a:xfrm>
        </p:spPr>
        <p:txBody>
          <a:bodyPr>
            <a:noAutofit/>
          </a:bodyPr>
          <a:lstStyle/>
          <a:p>
            <a:r>
              <a:rPr lang="zh-CN" altLang="en-US" sz="1800" dirty="0" smtClean="0">
                <a:latin typeface="Myriad Pro" panose="020B0503030403020204" pitchFamily="34" charset="0"/>
                <a:cs typeface="Arial" panose="020B0604020202020204" pitchFamily="34" charset="0"/>
              </a:rPr>
              <a:t>Phenomenon: The </a:t>
            </a:r>
            <a:r>
              <a:rPr lang="zh-CN" altLang="en-US" sz="1800" dirty="0" smtClean="0">
                <a:latin typeface="Myriad Pro" panose="020B0503030403020204" pitchFamily="34" charset="0"/>
                <a:cs typeface="Arial" panose="020B0604020202020204" pitchFamily="34" charset="0"/>
                <a:sym typeface="+mn-ea"/>
              </a:rPr>
              <a:t>plastic</a:t>
            </a:r>
            <a:r>
              <a:rPr lang="zh-CN" altLang="en-US" sz="1800" dirty="0" smtClean="0">
                <a:latin typeface="Myriad Pro" panose="020B0503030403020204" pitchFamily="34" charset="0"/>
                <a:cs typeface="Arial" panose="020B0604020202020204" pitchFamily="34" charset="0"/>
              </a:rPr>
              <a:t> battery cover has thermal damage. If the situation is slight, the </a:t>
            </a:r>
            <a:r>
              <a:rPr lang="en-US" altLang="zh-CN" sz="1800" dirty="0" smtClean="0">
                <a:latin typeface="Myriad Pro" panose="020B0503030403020204" pitchFamily="34" charset="0"/>
                <a:cs typeface="Arial" panose="020B0604020202020204" pitchFamily="34" charset="0"/>
              </a:rPr>
              <a:t>damage</a:t>
            </a:r>
            <a:r>
              <a:rPr lang="zh-CN" altLang="en-US" sz="1800" dirty="0" smtClean="0">
                <a:latin typeface="Myriad Pro" panose="020B0503030403020204" pitchFamily="34" charset="0"/>
                <a:cs typeface="Arial" panose="020B0604020202020204" pitchFamily="34" charset="0"/>
              </a:rPr>
              <a:t> may not be obvious.</a:t>
            </a:r>
            <a:endParaRPr lang="en-US" altLang="zh-CN" sz="1800" dirty="0" smtClean="0">
              <a:latin typeface="Myriad Pro" panose="020B0503030403020204" pitchFamily="34" charset="0"/>
              <a:cs typeface="Arial" panose="020B0604020202020204" pitchFamily="34" charset="0"/>
            </a:endParaRPr>
          </a:p>
          <a:p>
            <a:r>
              <a:rPr lang="en-US" altLang="zh-CN" sz="1800" dirty="0" smtClean="0">
                <a:latin typeface="Myriad Pro" panose="020B0503030403020204" pitchFamily="34" charset="0"/>
                <a:cs typeface="Arial" panose="020B0604020202020204" pitchFamily="34" charset="0"/>
              </a:rPr>
              <a:t>Fault cause</a:t>
            </a:r>
            <a:r>
              <a:rPr lang="zh-CN" altLang="en-US" sz="1800" dirty="0" smtClean="0">
                <a:latin typeface="Myriad Pro" panose="020B0503030403020204" pitchFamily="34" charset="0"/>
                <a:cs typeface="Arial" panose="020B0604020202020204" pitchFamily="34" charset="0"/>
              </a:rPr>
              <a:t>: The antenna receives a very strong electromagnetic  signal, causing the antenna related circuit to burn out. For example, the mobile phone </a:t>
            </a:r>
            <a:r>
              <a:rPr lang="en-US" altLang="zh-CN" sz="1800" dirty="0" smtClean="0">
                <a:latin typeface="Myriad Pro" panose="020B0503030403020204" pitchFamily="34" charset="0"/>
                <a:cs typeface="Arial" panose="020B0604020202020204" pitchFamily="34" charset="0"/>
              </a:rPr>
              <a:t>was </a:t>
            </a:r>
            <a:r>
              <a:rPr lang="zh-CN" altLang="en-US" sz="1800" dirty="0" smtClean="0">
                <a:latin typeface="Myriad Pro" panose="020B0503030403020204" pitchFamily="34" charset="0"/>
                <a:cs typeface="Arial" panose="020B0604020202020204" pitchFamily="34" charset="0"/>
              </a:rPr>
              <a:t>placed in the microwave oven.</a:t>
            </a:r>
            <a:endParaRPr lang="zh-CN" altLang="en-US" sz="1800" dirty="0" smtClean="0">
              <a:latin typeface="Myriad Pro" panose="020B0503030403020204" pitchFamily="34" charset="0"/>
              <a:cs typeface="Arial" panose="020B0604020202020204" pitchFamily="34" charset="0"/>
            </a:endParaRPr>
          </a:p>
          <a:p>
            <a:r>
              <a:rPr lang="zh-CN" altLang="en-US" sz="1800" dirty="0" smtClean="0">
                <a:latin typeface="Myriad Pro" panose="020B0503030403020204" pitchFamily="34" charset="0"/>
                <a:cs typeface="Arial" panose="020B0604020202020204" pitchFamily="34" charset="0"/>
              </a:rPr>
              <a:t>Handling suggestions: This </a:t>
            </a:r>
            <a:r>
              <a:rPr lang="en-US" altLang="zh-CN" sz="1800" dirty="0" smtClean="0">
                <a:latin typeface="Myriad Pro" panose="020B0503030403020204" pitchFamily="34" charset="0"/>
                <a:cs typeface="Arial" panose="020B0604020202020204" pitchFamily="34" charset="0"/>
              </a:rPr>
              <a:t>case will easily trigger conflicts with</a:t>
            </a:r>
            <a:r>
              <a:rPr lang="zh-CN" altLang="en-US" sz="1800" dirty="0" smtClean="0">
                <a:latin typeface="Myriad Pro" panose="020B0503030403020204" pitchFamily="34" charset="0"/>
                <a:cs typeface="Arial" panose="020B0604020202020204" pitchFamily="34" charset="0"/>
              </a:rPr>
              <a:t> customers, </a:t>
            </a:r>
            <a:r>
              <a:rPr lang="en-US" altLang="zh-CN" sz="1800" dirty="0" smtClean="0">
                <a:latin typeface="Myriad Pro" panose="020B0503030403020204" pitchFamily="34" charset="0"/>
                <a:cs typeface="Arial" panose="020B0604020202020204" pitchFamily="34" charset="0"/>
              </a:rPr>
              <a:t>and </a:t>
            </a:r>
            <a:r>
              <a:rPr lang="zh-CN" altLang="en-US" sz="1800" dirty="0" smtClean="0">
                <a:latin typeface="Myriad Pro" panose="020B0503030403020204" pitchFamily="34" charset="0"/>
                <a:cs typeface="Arial" panose="020B0604020202020204" pitchFamily="34" charset="0"/>
              </a:rPr>
              <a:t>it is not easy to reach a consensus</a:t>
            </a:r>
            <a:r>
              <a:rPr lang="en-US" altLang="zh-CN" sz="1800" dirty="0" smtClean="0">
                <a:latin typeface="Myriad Pro" panose="020B0503030403020204" pitchFamily="34" charset="0"/>
                <a:cs typeface="Arial" panose="020B0604020202020204" pitchFamily="34" charset="0"/>
              </a:rPr>
              <a:t>;</a:t>
            </a:r>
            <a:r>
              <a:rPr lang="zh-CN" altLang="en-US" sz="1800" dirty="0">
                <a:latin typeface="Myriad Pro" panose="020B0503030403020204" pitchFamily="34" charset="0"/>
                <a:cs typeface="Arial" panose="020B0604020202020204" pitchFamily="34" charset="0"/>
              </a:rPr>
              <a:t> </a:t>
            </a:r>
            <a:r>
              <a:rPr lang="en-US" altLang="zh-CN" sz="1800" dirty="0" smtClean="0">
                <a:latin typeface="Myriad Pro" panose="020B0503030403020204" pitchFamily="34" charset="0"/>
                <a:cs typeface="Arial" panose="020B0604020202020204" pitchFamily="34" charset="0"/>
              </a:rPr>
              <a:t>I</a:t>
            </a:r>
            <a:r>
              <a:rPr lang="zh-CN" altLang="en-US" sz="1800" dirty="0" smtClean="0">
                <a:latin typeface="Myriad Pro" panose="020B0503030403020204" pitchFamily="34" charset="0"/>
                <a:cs typeface="Arial" panose="020B0604020202020204" pitchFamily="34" charset="0"/>
              </a:rPr>
              <a:t>t is </a:t>
            </a:r>
            <a:r>
              <a:rPr lang="en-US" altLang="zh-CN" sz="1800" dirty="0" smtClean="0">
                <a:latin typeface="Myriad Pro" panose="020B0503030403020204" pitchFamily="34" charset="0"/>
                <a:cs typeface="Arial" panose="020B0604020202020204" pitchFamily="34" charset="0"/>
              </a:rPr>
              <a:t>suggested</a:t>
            </a:r>
            <a:r>
              <a:rPr lang="zh-CN" altLang="en-US" sz="1800" dirty="0" smtClean="0">
                <a:latin typeface="Myriad Pro" panose="020B0503030403020204" pitchFamily="34" charset="0"/>
                <a:cs typeface="Arial" panose="020B0604020202020204" pitchFamily="34" charset="0"/>
              </a:rPr>
              <a:t> to </a:t>
            </a:r>
            <a:r>
              <a:rPr lang="en-US" altLang="zh-CN" sz="1800" dirty="0" smtClean="0">
                <a:latin typeface="Myriad Pro" panose="020B0503030403020204" pitchFamily="34" charset="0"/>
                <a:cs typeface="Arial" panose="020B0604020202020204" pitchFamily="34" charset="0"/>
              </a:rPr>
              <a:t>repair the phone as </a:t>
            </a:r>
            <a:r>
              <a:rPr lang="en-US" altLang="zh-CN" sz="1800" dirty="0" smtClean="0">
                <a:solidFill>
                  <a:srgbClr val="FF0000"/>
                </a:solidFill>
                <a:latin typeface="Myriad Pro" panose="020B0503030403020204" pitchFamily="34" charset="0"/>
                <a:cs typeface="Arial" panose="020B0604020202020204" pitchFamily="34" charset="0"/>
              </a:rPr>
              <a:t>In</a:t>
            </a:r>
            <a:r>
              <a:rPr lang="en-US" altLang="zh-CN" sz="1800" dirty="0">
                <a:solidFill>
                  <a:srgbClr val="FF0000"/>
                </a:solidFill>
                <a:latin typeface="Myriad Pro" panose="020B0503030403020204" pitchFamily="34" charset="0"/>
                <a:cs typeface="Arial" panose="020B0604020202020204" pitchFamily="34" charset="0"/>
              </a:rPr>
              <a:t>-</a:t>
            </a:r>
            <a:r>
              <a:rPr lang="zh-CN" altLang="en-US" sz="1800" dirty="0" smtClean="0">
                <a:solidFill>
                  <a:srgbClr val="FF0000"/>
                </a:solidFill>
                <a:latin typeface="Myriad Pro" panose="020B0503030403020204" pitchFamily="34" charset="0"/>
                <a:cs typeface="Arial" panose="020B0604020202020204" pitchFamily="34" charset="0"/>
              </a:rPr>
              <a:t>warranty</a:t>
            </a:r>
            <a:r>
              <a:rPr lang="en-US" altLang="zh-CN" sz="1800" dirty="0" smtClean="0">
                <a:solidFill>
                  <a:srgbClr val="FF0000"/>
                </a:solidFill>
                <a:latin typeface="Myriad Pro" panose="020B0503030403020204" pitchFamily="34" charset="0"/>
                <a:cs typeface="Arial" panose="020B0604020202020204" pitchFamily="34" charset="0"/>
              </a:rPr>
              <a:t>.</a:t>
            </a:r>
            <a:endParaRPr lang="en-US" altLang="zh-CN" sz="1800" dirty="0" smtClean="0">
              <a:solidFill>
                <a:srgbClr val="FF0000"/>
              </a:solidFill>
              <a:latin typeface="Myriad Pro" panose="020B0503030403020204" pitchFamily="34" charset="0"/>
              <a:cs typeface="Arial" panose="020B0604020202020204" pitchFamily="34" charset="0"/>
            </a:endParaRPr>
          </a:p>
          <a:p>
            <a:r>
              <a:rPr lang="en-US" altLang="zh-CN" sz="1800" dirty="0" smtClean="0">
                <a:latin typeface="Myriad Pro" panose="020B0503030403020204" pitchFamily="34" charset="0"/>
                <a:cs typeface="Arial" panose="020B0604020202020204" pitchFamily="34" charset="0"/>
              </a:rPr>
              <a:t>Defective area: headphone jack, antenna (top or bottom of the phone)</a:t>
            </a:r>
            <a:endParaRPr lang="en-US" altLang="zh-CN" sz="1800" dirty="0" smtClean="0">
              <a:latin typeface="Myriad Pro" panose="020B0503030403020204" pitchFamily="34" charset="0"/>
              <a:cs typeface="Arial" panose="020B0604020202020204" pitchFamily="34" charset="0"/>
            </a:endParaRPr>
          </a:p>
        </p:txBody>
      </p:sp>
      <p:pic>
        <p:nvPicPr>
          <p:cNvPr id="5" name="图片 4"/>
          <p:cNvPicPr>
            <a:picLocks noChangeAspect="1"/>
          </p:cNvPicPr>
          <p:nvPr/>
        </p:nvPicPr>
        <p:blipFill>
          <a:blip r:embed="rId1"/>
          <a:stretch>
            <a:fillRect/>
          </a:stretch>
        </p:blipFill>
        <p:spPr>
          <a:xfrm>
            <a:off x="6864188" y="3541902"/>
            <a:ext cx="4143967" cy="2205046"/>
          </a:xfrm>
          <a:prstGeom prst="rect">
            <a:avLst/>
          </a:prstGeom>
        </p:spPr>
      </p:pic>
      <p:sp>
        <p:nvSpPr>
          <p:cNvPr id="6" name="矩形标注 5"/>
          <p:cNvSpPr/>
          <p:nvPr/>
        </p:nvSpPr>
        <p:spPr>
          <a:xfrm>
            <a:off x="7401943" y="3353571"/>
            <a:ext cx="2964433" cy="660063"/>
          </a:xfrm>
          <a:prstGeom prst="wedgeRectCallout">
            <a:avLst>
              <a:gd name="adj1" fmla="val -2082"/>
              <a:gd name="adj2" fmla="val 142693"/>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If the damage is serious, and the plastic cover will be with burnt damage</a:t>
            </a:r>
            <a:endParaRPr lang="zh-CN" altLang="en-US" sz="1200" dirty="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pic>
        <p:nvPicPr>
          <p:cNvPr id="7" name="图片 6"/>
          <p:cNvPicPr>
            <a:picLocks noChangeAspect="1"/>
          </p:cNvPicPr>
          <p:nvPr/>
        </p:nvPicPr>
        <p:blipFill>
          <a:blip r:embed="rId2"/>
          <a:stretch>
            <a:fillRect/>
          </a:stretch>
        </p:blipFill>
        <p:spPr>
          <a:xfrm>
            <a:off x="6899545" y="1235382"/>
            <a:ext cx="4073255" cy="1939301"/>
          </a:xfrm>
          <a:prstGeom prst="rect">
            <a:avLst/>
          </a:prstGeom>
        </p:spPr>
      </p:pic>
      <p:cxnSp>
        <p:nvCxnSpPr>
          <p:cNvPr id="8" name="直接箭头连接符 7"/>
          <p:cNvCxnSpPr/>
          <p:nvPr/>
        </p:nvCxnSpPr>
        <p:spPr>
          <a:xfrm flipH="1">
            <a:off x="9004093" y="4087595"/>
            <a:ext cx="175324" cy="4468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H="1">
            <a:off x="8796498" y="1414270"/>
            <a:ext cx="175324" cy="4468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814070" y="795655"/>
            <a:ext cx="10544175" cy="757555"/>
          </a:xfrm>
          <a:prstGeom prst="rect">
            <a:avLst/>
          </a:prstGeom>
        </p:spPr>
        <p:txBody>
          <a:bodyPr vert="horz" lIns="91440" tIns="45720" rIns="91440" bIns="45720" rtlCol="0" anchor="ctr">
            <a:normAutofit fontScale="97500"/>
          </a:bodyPr>
          <a:lstStyle/>
          <a:p>
            <a:pPr marL="0" marR="0" lvl="0" indent="0" algn="l" defTabSz="914400" rtl="0" eaLnBrk="1" fontAlgn="auto" latinLnBrk="0" hangingPunct="1">
              <a:lnSpc>
                <a:spcPct val="90000"/>
              </a:lnSpc>
              <a:spcBef>
                <a:spcPct val="0"/>
              </a:spcBef>
              <a:spcAft>
                <a:spcPts val="0"/>
              </a:spcAft>
              <a:buClrTx/>
              <a:buSzTx/>
              <a:buFontTx/>
              <a:buNone/>
              <a:defRPr/>
            </a:pPr>
            <a:r>
              <a:rPr kumimoji="0" lang="en-US" altLang="zh-CN"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1.2</a:t>
            </a:r>
            <a:r>
              <a:rPr lang="en-US" altLang="zh-CN" sz="2000" dirty="0" smtClean="0">
                <a:latin typeface="Myriad Pro" panose="020B0503030403020204" pitchFamily="34" charset="0"/>
                <a:ea typeface="微软雅黑" panose="020B0503020204020204" pitchFamily="34" charset="-122"/>
                <a:cs typeface="Arial" panose="020B0604020202020204" pitchFamily="34" charset="0"/>
              </a:rPr>
              <a:t>.1</a:t>
            </a:r>
            <a:r>
              <a:rPr kumimoji="0" lang="en-US" altLang="zh-CN"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Burnt</a:t>
            </a:r>
            <a:r>
              <a:rPr kumimoji="0" lang="en-US" altLang="zh-CN" sz="20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by </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external </a:t>
            </a:r>
            <a:r>
              <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fire </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at </a:t>
            </a:r>
            <a:r>
              <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the </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edge </a:t>
            </a:r>
            <a:r>
              <a:rPr kumimoji="0" lang="en-US" altLang="zh-CN"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or</a:t>
            </a:r>
            <a:r>
              <a:rPr kumimoji="0" lang="en-US" altLang="zh-CN" sz="20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local parts;</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a:t>
            </a:r>
            <a:r>
              <a:rPr kumimoji="0" lang="en-US" altLang="zh-CN"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Models</a:t>
            </a:r>
            <a:r>
              <a:rPr kumimoji="0" lang="en-US" altLang="zh-CN" sz="20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with </a:t>
            </a:r>
            <a:r>
              <a:rPr kumimoji="0" lang="en-US" altLang="zh-CN"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M</a:t>
            </a:r>
            <a:r>
              <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etal </a:t>
            </a:r>
            <a:r>
              <a:rPr kumimoji="0" lang="zh-CN" altLang="en-US" sz="20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casing)</a:t>
            </a:r>
            <a:endParaRPr kumimoji="0" lang="zh-CN" altLang="en-US" sz="20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p:txBody>
      </p:sp>
      <p:sp>
        <p:nvSpPr>
          <p:cNvPr id="5" name="内容占位符 2"/>
          <p:cNvSpPr txBox="1"/>
          <p:nvPr/>
        </p:nvSpPr>
        <p:spPr>
          <a:xfrm>
            <a:off x="623569" y="4282440"/>
            <a:ext cx="10638941" cy="2600325"/>
          </a:xfrm>
          <a:prstGeom prst="rect">
            <a:avLst/>
          </a:prstGeom>
        </p:spPr>
        <p:txBody>
          <a:bodyPr vert="horz" lIns="91440" tIns="45720" rIns="91440" bIns="45720" rtlCol="0">
            <a:noAutofit/>
          </a:bodyPr>
          <a:lstStyle/>
          <a:p>
            <a:pPr marL="228600" indent="-228600">
              <a:lnSpc>
                <a:spcPct val="150000"/>
              </a:lnSpc>
              <a:spcBef>
                <a:spcPts val="1000"/>
              </a:spcBef>
              <a:buFont typeface="Arial" panose="020B0604020202020204" pitchFamily="34" charset="0"/>
              <a:buChar char="•"/>
              <a:defRPr/>
            </a:pP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Phenomenon: </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the </a:t>
            </a: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burn</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t position </a:t>
            </a: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is </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in </a:t>
            </a: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the edge of the phone</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(instead of being burnt in the </a:t>
            </a: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battery</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a:t>
            </a:r>
            <a:endParaRPr lang="en-US" altLang="zh-CN" sz="1600" dirty="0" smtClean="0">
              <a:latin typeface="Myriad Pro" panose="020B0503030403020204" pitchFamily="34" charset="0"/>
              <a:ea typeface="微软雅黑" panose="020B0503020204020204" pitchFamily="34" charset="-122"/>
              <a:cs typeface="Arial" panose="020B0604020202020204" pitchFamily="34" charset="0"/>
            </a:endParaRPr>
          </a:p>
          <a:p>
            <a:pPr marL="228600" indent="-228600">
              <a:lnSpc>
                <a:spcPct val="150000"/>
              </a:lnSpc>
              <a:spcBef>
                <a:spcPts val="1000"/>
              </a:spcBef>
              <a:buFont typeface="Arial" panose="020B0604020202020204" pitchFamily="34" charset="0"/>
              <a:buChar char="•"/>
              <a:defRPr/>
            </a:pP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Way to judge the good battery : the battery does not</a:t>
            </a:r>
            <a:r>
              <a:rPr kumimoji="0" lang="en-US" altLang="zh-CN" sz="16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swell up</a:t>
            </a:r>
            <a:r>
              <a:rPr lang="en-US" altLang="zh-CN" sz="1600" noProof="0" dirty="0">
                <a:latin typeface="Myriad Pro" panose="020B0503030403020204" pitchFamily="34" charset="0"/>
                <a:ea typeface="微软雅黑" panose="020B0503020204020204" pitchFamily="34" charset="-122"/>
                <a:cs typeface="Arial" panose="020B0604020202020204" pitchFamily="34" charset="0"/>
              </a:rPr>
              <a:t> </a:t>
            </a:r>
            <a:r>
              <a:rPr lang="en-US" altLang="zh-CN" sz="1600" noProof="0" dirty="0" smtClean="0">
                <a:latin typeface="Myriad Pro" panose="020B0503030403020204" pitchFamily="34" charset="0"/>
                <a:ea typeface="微软雅黑" panose="020B0503020204020204" pitchFamily="34" charset="-122"/>
                <a:cs typeface="Arial" panose="020B0604020202020204" pitchFamily="34" charset="0"/>
              </a:rPr>
              <a:t>or burn out and</a:t>
            </a: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the phone case is not cracked.</a:t>
            </a:r>
            <a:endPar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defRPr/>
            </a:pP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Fault cause: The phone is burnt by an external heating source, causing damage to the phone</a:t>
            </a:r>
            <a:r>
              <a:rPr kumimoji="0" lang="en-US" altLang="zh-CN" sz="16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 </a:t>
            </a: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rPr>
              <a:t>appearance.</a:t>
            </a:r>
            <a:endPar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defRPr/>
            </a:pPr>
            <a:r>
              <a:rPr lang="en-US" altLang="zh-CN" sz="1600" noProof="0" dirty="0" smtClean="0">
                <a:latin typeface="Myriad Pro" panose="020B0503030403020204" pitchFamily="34" charset="0"/>
                <a:ea typeface="微软雅黑" panose="020B0503020204020204" pitchFamily="34" charset="-122"/>
                <a:cs typeface="Arial" panose="020B0604020202020204" pitchFamily="34" charset="0"/>
              </a:rPr>
              <a:t>Models with m</a:t>
            </a:r>
            <a:r>
              <a:rPr lang="zh-CN" altLang="en-US" sz="1600" noProof="0" dirty="0" smtClean="0">
                <a:latin typeface="Myriad Pro" panose="020B0503030403020204" pitchFamily="34" charset="0"/>
                <a:ea typeface="微软雅黑" panose="020B0503020204020204" pitchFamily="34" charset="-122"/>
                <a:cs typeface="Arial" panose="020B0604020202020204" pitchFamily="34" charset="0"/>
              </a:rPr>
              <a:t>etal </a:t>
            </a:r>
            <a:r>
              <a:rPr lang="en-US" altLang="zh-CN" sz="1600" noProof="0" dirty="0" smtClean="0">
                <a:latin typeface="Myriad Pro" panose="020B0503030403020204" pitchFamily="34" charset="0"/>
                <a:ea typeface="微软雅黑" panose="020B0503020204020204" pitchFamily="34" charset="-122"/>
                <a:cs typeface="Arial" panose="020B0604020202020204" pitchFamily="34" charset="0"/>
              </a:rPr>
              <a:t>cases</a:t>
            </a:r>
            <a:r>
              <a:rPr lang="zh-CN" altLang="en-US" sz="1600" noProof="0" dirty="0" smtClean="0">
                <a:latin typeface="Myriad Pro" panose="020B0503030403020204" pitchFamily="34" charset="0"/>
                <a:ea typeface="微软雅黑" panose="020B0503020204020204" pitchFamily="34" charset="-122"/>
                <a:cs typeface="Arial" panose="020B0604020202020204" pitchFamily="34" charset="0"/>
              </a:rPr>
              <a:t> are typically found </a:t>
            </a:r>
            <a:r>
              <a:rPr lang="en-US" altLang="zh-CN" sz="1600" noProof="0" dirty="0" smtClean="0">
                <a:latin typeface="Myriad Pro" panose="020B0503030403020204" pitchFamily="34" charset="0"/>
                <a:ea typeface="微软雅黑" panose="020B0503020204020204" pitchFamily="34" charset="-122"/>
                <a:cs typeface="Arial" panose="020B0604020202020204" pitchFamily="34" charset="0"/>
              </a:rPr>
              <a:t>brunt marks</a:t>
            </a:r>
            <a:r>
              <a:rPr lang="zh-CN" altLang="en-US" sz="1600" noProof="0" dirty="0" smtClean="0">
                <a:latin typeface="Myriad Pro" panose="020B0503030403020204" pitchFamily="34" charset="0"/>
                <a:ea typeface="微软雅黑" panose="020B0503020204020204" pitchFamily="34" charset="-122"/>
                <a:cs typeface="Arial" panose="020B0604020202020204" pitchFamily="34" charset="0"/>
              </a:rPr>
              <a:t> in cameras, screens, </a:t>
            </a:r>
            <a:r>
              <a:rPr lang="en-US" altLang="zh-CN" sz="1600" noProof="0" dirty="0" smtClean="0">
                <a:latin typeface="Myriad Pro" panose="020B0503030403020204" pitchFamily="34" charset="0"/>
                <a:ea typeface="微软雅黑" panose="020B0503020204020204" pitchFamily="34" charset="-122"/>
                <a:cs typeface="Arial" panose="020B0604020202020204" pitchFamily="34" charset="0"/>
              </a:rPr>
              <a:t>connectors or </a:t>
            </a:r>
            <a:r>
              <a:rPr lang="zh-CN" altLang="en-US" sz="1600" noProof="0" dirty="0" smtClean="0">
                <a:latin typeface="Myriad Pro" panose="020B0503030403020204" pitchFamily="34" charset="0"/>
                <a:ea typeface="微软雅黑" panose="020B0503020204020204" pitchFamily="34" charset="-122"/>
                <a:cs typeface="Arial" panose="020B0604020202020204" pitchFamily="34" charset="0"/>
              </a:rPr>
              <a:t>buttons.</a:t>
            </a:r>
            <a:endParaRPr lang="zh-CN" altLang="en-US" sz="1600" noProof="0" dirty="0" smtClean="0">
              <a:latin typeface="Myriad Pro" panose="020B0503030403020204" pitchFamily="34" charset="0"/>
              <a:ea typeface="微软雅黑" panose="020B0503020204020204" pitchFamily="34" charset="-122"/>
              <a:cs typeface="Arial" panose="020B0604020202020204" pitchFamily="34" charset="0"/>
            </a:endParaRPr>
          </a:p>
          <a:p>
            <a:pPr marL="228600" lvl="0" indent="-228600">
              <a:lnSpc>
                <a:spcPct val="150000"/>
              </a:lnSpc>
              <a:spcBef>
                <a:spcPts val="1000"/>
              </a:spcBef>
              <a:buFont typeface="Arial" panose="020B0604020202020204" pitchFamily="34" charset="0"/>
              <a:buChar char="•"/>
              <a:defRPr/>
            </a:pP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Handling </a:t>
            </a:r>
            <a:r>
              <a:rPr lang="zh-CN" altLang="en-US" sz="1600" dirty="0">
                <a:latin typeface="Myriad Pro" panose="020B0503030403020204" pitchFamily="34" charset="0"/>
                <a:ea typeface="微软雅黑" panose="020B0503020204020204" pitchFamily="34" charset="-122"/>
                <a:cs typeface="Arial" panose="020B0604020202020204" pitchFamily="34" charset="0"/>
              </a:rPr>
              <a:t>suggestions: </a:t>
            </a:r>
            <a:r>
              <a:rPr lang="en-US" altLang="zh-CN" sz="1600" dirty="0">
                <a:latin typeface="Myriad Pro" panose="020B0503030403020204" pitchFamily="34" charset="0"/>
                <a:ea typeface="微软雅黑" panose="020B0503020204020204" pitchFamily="34" charset="-122"/>
                <a:cs typeface="Arial" panose="020B0604020202020204" pitchFamily="34" charset="0"/>
              </a:rPr>
              <a:t>Refer</a:t>
            </a:r>
            <a:r>
              <a:rPr lang="zh-CN" altLang="en-US" sz="1600" dirty="0">
                <a:latin typeface="Myriad Pro" panose="020B0503030403020204" pitchFamily="34" charset="0"/>
                <a:ea typeface="微软雅黑" panose="020B0503020204020204" pitchFamily="34" charset="-122"/>
                <a:cs typeface="Arial" panose="020B0604020202020204" pitchFamily="34" charset="0"/>
              </a:rPr>
              <a:t> to the </a:t>
            </a:r>
            <a:r>
              <a:rPr lang="zh-CN" altLang="en-US" sz="1600" dirty="0" smtClean="0">
                <a:latin typeface="Myriad Pro" panose="020B0503030403020204" pitchFamily="34" charset="0"/>
                <a:ea typeface="微软雅黑" panose="020B0503020204020204" pitchFamily="34" charset="-122"/>
                <a:cs typeface="Arial" panose="020B0604020202020204" pitchFamily="34" charset="0"/>
              </a:rPr>
              <a:t>“</a:t>
            </a:r>
            <a:r>
              <a:rPr lang="en-US" altLang="zh-CN" sz="1600" b="1" dirty="0">
                <a:latin typeface="Myriad Pro" panose="020B0503030403020204" pitchFamily="34" charset="0"/>
              </a:rPr>
              <a:t>Handling Process of Incidents </a:t>
            </a:r>
            <a:r>
              <a:rPr lang="en-US" altLang="zh-CN" sz="1600" dirty="0" smtClean="0">
                <a:latin typeface="Myriad Pro" panose="020B0503030403020204" pitchFamily="34" charset="0"/>
                <a:ea typeface="微软雅黑" panose="020B0503020204020204" pitchFamily="34" charset="-122"/>
                <a:cs typeface="Arial" panose="020B0604020202020204" pitchFamily="34" charset="0"/>
              </a:rPr>
              <a:t>”.</a:t>
            </a:r>
            <a:endParaRPr lang="en-US" altLang="zh-CN" sz="1600" dirty="0">
              <a:latin typeface="Myriad Pro" panose="020B0503030403020204" pitchFamily="34" charset="0"/>
              <a:ea typeface="微软雅黑" panose="020B0503020204020204" pitchFamily="34" charset="-122"/>
              <a:cs typeface="Arial" panose="020B0604020202020204" pitchFamily="34" charset="0"/>
            </a:endParaRPr>
          </a:p>
        </p:txBody>
      </p:sp>
      <p:pic>
        <p:nvPicPr>
          <p:cNvPr id="6" name="图片 5"/>
          <p:cNvPicPr>
            <a:picLocks noChangeAspect="1"/>
          </p:cNvPicPr>
          <p:nvPr/>
        </p:nvPicPr>
        <p:blipFill>
          <a:blip r:embed="rId1"/>
          <a:stretch>
            <a:fillRect/>
          </a:stretch>
        </p:blipFill>
        <p:spPr>
          <a:xfrm>
            <a:off x="5819775" y="1576705"/>
            <a:ext cx="5057140" cy="2640965"/>
          </a:xfrm>
          <a:prstGeom prst="rect">
            <a:avLst/>
          </a:prstGeom>
        </p:spPr>
      </p:pic>
      <p:pic>
        <p:nvPicPr>
          <p:cNvPr id="7" name="图片 6"/>
          <p:cNvPicPr>
            <a:picLocks noChangeAspect="1"/>
          </p:cNvPicPr>
          <p:nvPr/>
        </p:nvPicPr>
        <p:blipFill>
          <a:blip r:embed="rId2"/>
          <a:stretch>
            <a:fillRect/>
          </a:stretch>
        </p:blipFill>
        <p:spPr>
          <a:xfrm>
            <a:off x="958215" y="1581785"/>
            <a:ext cx="4490085" cy="2580640"/>
          </a:xfrm>
          <a:prstGeom prst="rect">
            <a:avLst/>
          </a:prstGeom>
        </p:spPr>
      </p:pic>
      <p:sp>
        <p:nvSpPr>
          <p:cNvPr id="9" name="矩形标注 8"/>
          <p:cNvSpPr/>
          <p:nvPr/>
        </p:nvSpPr>
        <p:spPr>
          <a:xfrm>
            <a:off x="7286367" y="1919504"/>
            <a:ext cx="3659273" cy="492849"/>
          </a:xfrm>
          <a:prstGeom prst="wedgeRectCallout">
            <a:avLst>
              <a:gd name="adj1" fmla="val -64964"/>
              <a:gd name="adj2" fmla="val 358677"/>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The edge of screen is burnt into white, but the battery is without brunt marks</a:t>
            </a:r>
            <a:endParaRPr lang="zh-CN" altLang="en-US" sz="1200" dirty="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cxnSp>
        <p:nvCxnSpPr>
          <p:cNvPr id="10" name="直接箭头连接符 9"/>
          <p:cNvCxnSpPr/>
          <p:nvPr/>
        </p:nvCxnSpPr>
        <p:spPr>
          <a:xfrm flipH="1">
            <a:off x="2233663" y="2048064"/>
            <a:ext cx="175324" cy="4468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H="1">
            <a:off x="6451560" y="3419664"/>
            <a:ext cx="175324" cy="44680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矩形标注 11"/>
          <p:cNvSpPr/>
          <p:nvPr/>
        </p:nvSpPr>
        <p:spPr>
          <a:xfrm>
            <a:off x="2703442" y="2478265"/>
            <a:ext cx="1442149" cy="579421"/>
          </a:xfrm>
          <a:prstGeom prst="wedgeRectCallout">
            <a:avLst>
              <a:gd name="adj1" fmla="val -94328"/>
              <a:gd name="adj2" fmla="val -37375"/>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Burnt marks</a:t>
            </a:r>
            <a:endParaRPr lang="en-US" altLang="zh-CN" sz="1200"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sp>
        <p:nvSpPr>
          <p:cNvPr id="13" name="标题 1"/>
          <p:cNvSpPr>
            <a:spLocks noGrp="1"/>
          </p:cNvSpPr>
          <p:nvPr>
            <p:ph type="title"/>
          </p:nvPr>
        </p:nvSpPr>
        <p:spPr>
          <a:xfrm>
            <a:off x="880110" y="151765"/>
            <a:ext cx="10478135" cy="625475"/>
          </a:xfrm>
        </p:spPr>
        <p:txBody>
          <a:bodyPr>
            <a:normAutofit/>
          </a:bodyPr>
          <a:lstStyle/>
          <a:p>
            <a:r>
              <a:rPr lang="en-US" altLang="zh-CN" dirty="0" smtClean="0">
                <a:latin typeface="Myriad Pro" panose="020B0503030403020204" pitchFamily="34" charset="0"/>
                <a:cs typeface="Arial" panose="020B0604020202020204" pitchFamily="34" charset="0"/>
              </a:rPr>
              <a:t>1.2. Burnt by</a:t>
            </a:r>
            <a:r>
              <a:rPr lang="zh-CN" altLang="en-US" dirty="0" smtClean="0">
                <a:latin typeface="Myriad Pro" panose="020B0503030403020204" pitchFamily="34" charset="0"/>
                <a:cs typeface="Arial" panose="020B0604020202020204" pitchFamily="34" charset="0"/>
              </a:rPr>
              <a:t> External fire </a:t>
            </a:r>
            <a:r>
              <a:rPr lang="zh-CN" altLang="en-US" sz="2000" dirty="0" smtClean="0">
                <a:latin typeface="Myriad Pro" panose="020B0503030403020204" pitchFamily="34" charset="0"/>
                <a:cs typeface="Arial" panose="020B0604020202020204" pitchFamily="34" charset="0"/>
              </a:rPr>
              <a:t>(</a:t>
            </a:r>
            <a:r>
              <a:rPr lang="en-US" altLang="zh-CN" sz="2000" dirty="0" smtClean="0">
                <a:latin typeface="Myriad Pro" panose="020B0503030403020204" pitchFamily="34" charset="0"/>
                <a:cs typeface="Arial" panose="020B0604020202020204" pitchFamily="34" charset="0"/>
              </a:rPr>
              <a:t>B</a:t>
            </a:r>
            <a:r>
              <a:rPr lang="zh-CN" altLang="en-US" sz="2000" dirty="0" smtClean="0">
                <a:latin typeface="Myriad Pro" panose="020B0503030403020204" pitchFamily="34" charset="0"/>
                <a:cs typeface="Arial" panose="020B0604020202020204" pitchFamily="34" charset="0"/>
              </a:rPr>
              <a:t>attery is </a:t>
            </a:r>
            <a:r>
              <a:rPr lang="en-US" altLang="zh-CN" sz="2000" dirty="0" smtClean="0">
                <a:latin typeface="Myriad Pro" panose="020B0503030403020204" pitchFamily="34" charset="0"/>
                <a:cs typeface="Arial" panose="020B0604020202020204" pitchFamily="34" charset="0"/>
              </a:rPr>
              <a:t>undamaged</a:t>
            </a:r>
            <a:r>
              <a:rPr lang="zh-CN" altLang="en-US" sz="2000" dirty="0" smtClean="0">
                <a:latin typeface="Myriad Pro" panose="020B0503030403020204" pitchFamily="34" charset="0"/>
                <a:cs typeface="Arial" panose="020B0604020202020204" pitchFamily="34" charset="0"/>
              </a:rPr>
              <a:t>)</a:t>
            </a:r>
            <a:endParaRPr lang="zh-CN" altLang="en-US" sz="2000" dirty="0" smtClean="0">
              <a:latin typeface="Myriad Pro" panose="020B0503030403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087512"/>
          </a:xfrm>
        </p:spPr>
        <p:txBody>
          <a:bodyPr>
            <a:normAutofit/>
          </a:bodyPr>
          <a:lstStyle/>
          <a:p>
            <a:r>
              <a:rPr lang="en-US" altLang="zh-CN" sz="2400" smtClean="0"/>
              <a:t>1.2.2</a:t>
            </a:r>
            <a:r>
              <a:rPr lang="zh-CN" altLang="en-US" sz="2400"/>
              <a:t> </a:t>
            </a:r>
            <a:r>
              <a:rPr lang="zh-CN" altLang="en-US" smtClean="0"/>
              <a:t>Partial </a:t>
            </a:r>
            <a:r>
              <a:rPr lang="zh-CN" altLang="en-US" dirty="0"/>
              <a:t>external fire burning at the </a:t>
            </a:r>
            <a:r>
              <a:rPr lang="zh-CN" altLang="en-US"/>
              <a:t>edge </a:t>
            </a:r>
            <a:br>
              <a:rPr lang="en-US" altLang="zh-CN" smtClean="0"/>
            </a:br>
            <a:r>
              <a:rPr lang="en-US" altLang="zh-CN"/>
              <a:t> </a:t>
            </a:r>
            <a:r>
              <a:rPr lang="en-US" altLang="zh-CN" smtClean="0"/>
              <a:t>       </a:t>
            </a:r>
            <a:r>
              <a:rPr lang="zh-CN" altLang="en-US" sz="2200" smtClean="0"/>
              <a:t>(</a:t>
            </a:r>
            <a:r>
              <a:rPr lang="en-US" altLang="zh-CN" sz="2200" dirty="0" smtClean="0"/>
              <a:t>Models with </a:t>
            </a:r>
            <a:r>
              <a:rPr lang="zh-CN" altLang="en-US" sz="2200" dirty="0" smtClean="0"/>
              <a:t>plastic </a:t>
            </a:r>
            <a:r>
              <a:rPr lang="en-US" altLang="zh-CN" sz="2200" dirty="0" smtClean="0"/>
              <a:t>casing</a:t>
            </a:r>
            <a:r>
              <a:rPr lang="zh-CN" altLang="en-US" sz="2200" dirty="0" smtClean="0"/>
              <a:t>)</a:t>
            </a:r>
            <a:endParaRPr lang="zh-CN" altLang="en-US" sz="2200" dirty="0"/>
          </a:p>
        </p:txBody>
      </p:sp>
      <p:pic>
        <p:nvPicPr>
          <p:cNvPr id="4" name="图片 3"/>
          <p:cNvPicPr>
            <a:picLocks noChangeAspect="1"/>
          </p:cNvPicPr>
          <p:nvPr/>
        </p:nvPicPr>
        <p:blipFill>
          <a:blip r:embed="rId1"/>
          <a:stretch>
            <a:fillRect/>
          </a:stretch>
        </p:blipFill>
        <p:spPr>
          <a:xfrm>
            <a:off x="882848" y="1577611"/>
            <a:ext cx="4101450" cy="2160000"/>
          </a:xfrm>
          <a:prstGeom prst="rect">
            <a:avLst/>
          </a:prstGeom>
        </p:spPr>
      </p:pic>
      <p:pic>
        <p:nvPicPr>
          <p:cNvPr id="5" name="图片 4"/>
          <p:cNvPicPr>
            <a:picLocks noChangeAspect="1"/>
          </p:cNvPicPr>
          <p:nvPr/>
        </p:nvPicPr>
        <p:blipFill>
          <a:blip r:embed="rId2"/>
          <a:stretch>
            <a:fillRect/>
          </a:stretch>
        </p:blipFill>
        <p:spPr>
          <a:xfrm>
            <a:off x="5161320" y="1605697"/>
            <a:ext cx="3215000" cy="2160000"/>
          </a:xfrm>
          <a:prstGeom prst="rect">
            <a:avLst/>
          </a:prstGeom>
        </p:spPr>
      </p:pic>
      <p:sp>
        <p:nvSpPr>
          <p:cNvPr id="9" name="矩形标注 8"/>
          <p:cNvSpPr/>
          <p:nvPr/>
        </p:nvSpPr>
        <p:spPr>
          <a:xfrm>
            <a:off x="2655788" y="1734192"/>
            <a:ext cx="1442021" cy="492849"/>
          </a:xfrm>
          <a:prstGeom prst="wedgeRectCallout">
            <a:avLst>
              <a:gd name="adj1" fmla="val 83293"/>
              <a:gd name="adj2" fmla="val 1587"/>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edge gets burnt</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pic>
        <p:nvPicPr>
          <p:cNvPr id="10" name="图片 9"/>
          <p:cNvPicPr>
            <a:picLocks noChangeAspect="1"/>
          </p:cNvPicPr>
          <p:nvPr/>
        </p:nvPicPr>
        <p:blipFill>
          <a:blip r:embed="rId3"/>
          <a:stretch>
            <a:fillRect/>
          </a:stretch>
        </p:blipFill>
        <p:spPr>
          <a:xfrm rot="5400000">
            <a:off x="8744986" y="1409255"/>
            <a:ext cx="2136712" cy="2520000"/>
          </a:xfrm>
          <a:prstGeom prst="rect">
            <a:avLst/>
          </a:prstGeom>
        </p:spPr>
      </p:pic>
      <p:sp>
        <p:nvSpPr>
          <p:cNvPr id="13" name="内容占位符 2"/>
          <p:cNvSpPr txBox="1"/>
          <p:nvPr/>
        </p:nvSpPr>
        <p:spPr>
          <a:xfrm>
            <a:off x="838200" y="3862585"/>
            <a:ext cx="10358120" cy="2429573"/>
          </a:xfrm>
          <a:prstGeom prst="rect">
            <a:avLst/>
          </a:prstGeom>
        </p:spPr>
        <p:txBody>
          <a:bodyPr vert="horz" lIns="91440" tIns="45720" rIns="91440" bIns="45720" rtlCol="0">
            <a:normAutofit/>
          </a:bodyPr>
          <a:lstStyle/>
          <a:p>
            <a:pPr>
              <a:lnSpc>
                <a:spcPct val="150000"/>
              </a:lnSpc>
              <a:spcBef>
                <a:spcPts val="1000"/>
              </a:spcBef>
              <a:defRPr/>
            </a:pPr>
            <a:r>
              <a:rPr lang="zh-CN" altLang="en-US" sz="1600" dirty="0" smtClean="0">
                <a:latin typeface="Myriad Pro" panose="020B0503030403020204" pitchFamily="34" charset="0"/>
                <a:ea typeface="微软雅黑" panose="020B0503020204020204" pitchFamily="34" charset="-122"/>
              </a:rPr>
              <a:t>Phenomenon: The serious </a:t>
            </a:r>
            <a:r>
              <a:rPr lang="en-US" altLang="zh-CN" sz="1600" dirty="0" smtClean="0">
                <a:latin typeface="Myriad Pro" panose="020B0503030403020204" pitchFamily="34" charset="0"/>
                <a:ea typeface="微软雅黑" panose="020B0503020204020204" pitchFamily="34" charset="-122"/>
              </a:rPr>
              <a:t>location</a:t>
            </a:r>
            <a:r>
              <a:rPr lang="zh-CN" altLang="en-US" sz="1600" dirty="0" smtClean="0">
                <a:latin typeface="Myriad Pro" panose="020B0503030403020204" pitchFamily="34" charset="0"/>
                <a:ea typeface="微软雅黑" panose="020B0503020204020204" pitchFamily="34" charset="-122"/>
              </a:rPr>
              <a:t> of burning is generally </a:t>
            </a:r>
            <a:r>
              <a:rPr lang="en-US" altLang="zh-CN" sz="1600" dirty="0" smtClean="0">
                <a:latin typeface="Myriad Pro" panose="020B0503030403020204" pitchFamily="34" charset="0"/>
                <a:ea typeface="微软雅黑" panose="020B0503020204020204" pitchFamily="34" charset="-122"/>
              </a:rPr>
              <a:t>at</a:t>
            </a:r>
            <a:r>
              <a:rPr lang="zh-CN" altLang="en-US" sz="1600" dirty="0" smtClean="0">
                <a:latin typeface="Myriad Pro" panose="020B0503030403020204" pitchFamily="34" charset="0"/>
                <a:ea typeface="微软雅黑" panose="020B0503020204020204" pitchFamily="34" charset="-122"/>
              </a:rPr>
              <a:t> the edge of the phone, </a:t>
            </a:r>
            <a:r>
              <a:rPr lang="en-US" altLang="zh-CN" sz="1600" dirty="0" smtClean="0">
                <a:latin typeface="Myriad Pro" panose="020B0503030403020204" pitchFamily="34" charset="0"/>
                <a:ea typeface="微软雅黑" panose="020B0503020204020204" pitchFamily="34" charset="-122"/>
              </a:rPr>
              <a:t>but</a:t>
            </a:r>
            <a:r>
              <a:rPr lang="zh-CN" altLang="en-US" sz="1600" dirty="0" smtClean="0">
                <a:latin typeface="Myriad Pro" panose="020B0503030403020204" pitchFamily="34" charset="0"/>
                <a:ea typeface="微软雅黑" panose="020B0503020204020204" pitchFamily="34" charset="-122"/>
              </a:rPr>
              <a:t> not </a:t>
            </a:r>
            <a:r>
              <a:rPr lang="en-US" altLang="zh-CN" sz="1600" dirty="0" smtClean="0">
                <a:latin typeface="Myriad Pro" panose="020B0503030403020204" pitchFamily="34" charset="0"/>
                <a:ea typeface="微软雅黑" panose="020B0503020204020204" pitchFamily="34" charset="-122"/>
              </a:rPr>
              <a:t>in </a:t>
            </a:r>
            <a:r>
              <a:rPr lang="zh-CN" altLang="en-US" sz="1600" dirty="0" smtClean="0">
                <a:latin typeface="Myriad Pro" panose="020B0503030403020204" pitchFamily="34" charset="0"/>
                <a:ea typeface="微软雅黑" panose="020B0503020204020204" pitchFamily="34" charset="-122"/>
              </a:rPr>
              <a:t>the battery </a:t>
            </a:r>
            <a:r>
              <a:rPr lang="en-US" altLang="zh-CN" sz="1600" dirty="0" smtClean="0">
                <a:latin typeface="Myriad Pro" panose="020B0503030403020204" pitchFamily="34" charset="0"/>
                <a:ea typeface="微软雅黑" panose="020B0503020204020204" pitchFamily="34" charset="-122"/>
              </a:rPr>
              <a:t>.</a:t>
            </a:r>
            <a:br>
              <a:rPr lang="zh-CN" altLang="en-US" sz="1600" dirty="0" smtClean="0">
                <a:latin typeface="Myriad Pro" panose="020B0503030403020204" pitchFamily="34" charset="0"/>
                <a:ea typeface="微软雅黑" panose="020B0503020204020204" pitchFamily="34" charset="-122"/>
              </a:rPr>
            </a:br>
            <a:r>
              <a:rPr lang="en-US" altLang="zh-CN" sz="1600" dirty="0">
                <a:latin typeface="Myriad Pro" panose="020B0503030403020204" pitchFamily="34" charset="0"/>
                <a:ea typeface="微软雅黑" panose="020B0503020204020204" pitchFamily="34" charset="-122"/>
              </a:rPr>
              <a:t>Way to judge the good battery : the battery does not  swell up or burn out and the phone case is not </a:t>
            </a:r>
            <a:r>
              <a:rPr lang="en-US" altLang="zh-CN" sz="1600" dirty="0" smtClean="0">
                <a:latin typeface="Myriad Pro" panose="020B0503030403020204" pitchFamily="34" charset="0"/>
                <a:ea typeface="微软雅黑" panose="020B0503020204020204" pitchFamily="34" charset="-122"/>
              </a:rPr>
              <a:t>cracked</a:t>
            </a:r>
            <a:r>
              <a:rPr lang="zh-CN" altLang="en-US" sz="1600" dirty="0" smtClean="0">
                <a:latin typeface="Myriad Pro" panose="020B0503030403020204" pitchFamily="34" charset="0"/>
                <a:ea typeface="微软雅黑" panose="020B0503020204020204" pitchFamily="34" charset="-122"/>
              </a:rPr>
              <a:t>.</a:t>
            </a:r>
            <a:br>
              <a:rPr kumimoji="0" lang="zh-CN" altLang="en-US"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rPr>
            </a:b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rPr>
              <a:t>Fault </a:t>
            </a:r>
            <a:r>
              <a:rPr kumimoji="0" lang="zh-CN" altLang="en-US"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rPr>
              <a:t>cause: The phone is burnt by an external </a:t>
            </a:r>
            <a:r>
              <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rPr>
              <a:t>heating</a:t>
            </a:r>
            <a:r>
              <a:rPr kumimoji="0" lang="en-US" altLang="zh-CN" sz="1600" b="0" i="0" u="none" strike="noStrike" kern="1200" cap="none" spc="0" normalizeH="0" noProof="0" dirty="0" smtClean="0">
                <a:ln>
                  <a:noFill/>
                </a:ln>
                <a:solidFill>
                  <a:schemeClr val="tx1"/>
                </a:solidFill>
                <a:effectLst/>
                <a:uLnTx/>
                <a:uFillTx/>
                <a:latin typeface="Myriad Pro" panose="020B0503030403020204" pitchFamily="34" charset="0"/>
                <a:ea typeface="微软雅黑" panose="020B0503020204020204" pitchFamily="34" charset="-122"/>
              </a:rPr>
              <a:t> </a:t>
            </a:r>
            <a:r>
              <a:rPr kumimoji="0" lang="zh-CN" altLang="en-US"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rPr>
              <a:t>source, causing damage to the appearance.</a:t>
            </a:r>
            <a:br>
              <a:rPr lang="zh-CN" altLang="en-US" sz="1600" noProof="0" dirty="0" smtClean="0">
                <a:latin typeface="Myriad Pro" panose="020B0503030403020204" pitchFamily="34" charset="0"/>
                <a:ea typeface="微软雅黑" panose="020B0503020204020204" pitchFamily="34" charset="-122"/>
              </a:rPr>
            </a:br>
            <a:r>
              <a:rPr lang="en-US" altLang="zh-CN" sz="1600" dirty="0" smtClean="0">
                <a:latin typeface="Myriad Pro" panose="020B0503030403020204" pitchFamily="34" charset="0"/>
                <a:ea typeface="微软雅黑" panose="020B0503020204020204" pitchFamily="34" charset="-122"/>
              </a:rPr>
              <a:t>Models without metal </a:t>
            </a:r>
            <a:r>
              <a:rPr lang="zh-CN" altLang="en-US" sz="1600" noProof="0" dirty="0" smtClean="0">
                <a:latin typeface="Myriad Pro" panose="020B0503030403020204" pitchFamily="34" charset="0"/>
                <a:ea typeface="微软雅黑" panose="020B0503020204020204" pitchFamily="34" charset="-122"/>
              </a:rPr>
              <a:t>casing  </a:t>
            </a:r>
            <a:r>
              <a:rPr lang="en-US" altLang="zh-CN" sz="1600" noProof="0" dirty="0" smtClean="0">
                <a:latin typeface="Myriad Pro" panose="020B0503030403020204" pitchFamily="34" charset="0"/>
                <a:ea typeface="微软雅黑" panose="020B0503020204020204" pitchFamily="34" charset="-122"/>
              </a:rPr>
              <a:t>get </a:t>
            </a:r>
            <a:r>
              <a:rPr lang="zh-CN" altLang="en-US" sz="1600" noProof="0" dirty="0" smtClean="0">
                <a:latin typeface="Myriad Pro" panose="020B0503030403020204" pitchFamily="34" charset="0"/>
                <a:ea typeface="微软雅黑" panose="020B0503020204020204" pitchFamily="34" charset="-122"/>
              </a:rPr>
              <a:t>burn</a:t>
            </a:r>
            <a:r>
              <a:rPr lang="en-US" altLang="zh-CN" sz="1600" noProof="0" dirty="0" smtClean="0">
                <a:latin typeface="Myriad Pro" panose="020B0503030403020204" pitchFamily="34" charset="0"/>
                <a:ea typeface="微软雅黑" panose="020B0503020204020204" pitchFamily="34" charset="-122"/>
              </a:rPr>
              <a:t>t</a:t>
            </a:r>
            <a:r>
              <a:rPr lang="zh-CN" altLang="en-US" sz="1600" noProof="0" dirty="0" smtClean="0">
                <a:latin typeface="Myriad Pro" panose="020B0503030403020204" pitchFamily="34" charset="0"/>
                <a:ea typeface="微软雅黑" panose="020B0503020204020204" pitchFamily="34" charset="-122"/>
              </a:rPr>
              <a:t> at the edge, camera, screen, socket, buttons, etc.</a:t>
            </a:r>
            <a:br>
              <a:rPr lang="zh-CN" altLang="en-US" sz="1600" dirty="0" smtClean="0">
                <a:latin typeface="Myriad Pro" panose="020B0503030403020204" pitchFamily="34" charset="0"/>
                <a:ea typeface="微软雅黑" panose="020B0503020204020204" pitchFamily="34" charset="-122"/>
              </a:rPr>
            </a:br>
            <a:r>
              <a:rPr lang="zh-CN" altLang="en-US" sz="1600" dirty="0">
                <a:latin typeface="Myriad Pro" panose="020B0503030403020204" pitchFamily="34" charset="0"/>
                <a:ea typeface="微软雅黑" panose="020B0503020204020204" pitchFamily="34" charset="-122"/>
              </a:rPr>
              <a:t>Handling suggestions: </a:t>
            </a:r>
            <a:r>
              <a:rPr lang="en-US" altLang="zh-CN" sz="1600" dirty="0">
                <a:latin typeface="Myriad Pro" panose="020B0503030403020204" pitchFamily="34" charset="0"/>
                <a:ea typeface="微软雅黑" panose="020B0503020204020204" pitchFamily="34" charset="-122"/>
              </a:rPr>
              <a:t>Refer</a:t>
            </a:r>
            <a:r>
              <a:rPr lang="zh-CN" altLang="en-US" sz="1600" dirty="0">
                <a:latin typeface="Myriad Pro" panose="020B0503030403020204" pitchFamily="34" charset="0"/>
                <a:ea typeface="微软雅黑" panose="020B0503020204020204" pitchFamily="34" charset="-122"/>
              </a:rPr>
              <a:t> to the </a:t>
            </a:r>
            <a:r>
              <a:rPr lang="zh-CN" altLang="en-US" sz="1600" dirty="0" smtClean="0">
                <a:latin typeface="Myriad Pro" panose="020B0503030403020204" pitchFamily="34" charset="0"/>
                <a:ea typeface="微软雅黑" panose="020B0503020204020204" pitchFamily="34" charset="-122"/>
              </a:rPr>
              <a:t>“</a:t>
            </a:r>
            <a:r>
              <a:rPr lang="en-US" altLang="zh-CN" sz="1600" dirty="0" smtClean="0">
                <a:latin typeface="Myriad Pro" panose="020B0503030403020204" pitchFamily="34" charset="0"/>
                <a:ea typeface="微软雅黑" panose="020B0503020204020204" pitchFamily="34" charset="-122"/>
              </a:rPr>
              <a:t>5.1 </a:t>
            </a:r>
            <a:r>
              <a:rPr lang="en-US" altLang="zh-CN" sz="1600" dirty="0" smtClean="0">
                <a:latin typeface="Myriad Pro" panose="020B0503030403020204" pitchFamily="34" charset="0"/>
              </a:rPr>
              <a:t>Handling </a:t>
            </a:r>
            <a:r>
              <a:rPr lang="en-US" altLang="zh-CN" sz="1600" dirty="0">
                <a:latin typeface="Myriad Pro" panose="020B0503030403020204" pitchFamily="34" charset="0"/>
              </a:rPr>
              <a:t>Process of Incidents in the </a:t>
            </a:r>
            <a:r>
              <a:rPr lang="en-US" altLang="zh-CN" sz="1600" i="1" dirty="0">
                <a:latin typeface="Myriad Pro" panose="020B0503030403020204" pitchFamily="34" charset="0"/>
              </a:rPr>
              <a:t>Handling Regulations of OPPO Overseas Incidents </a:t>
            </a:r>
            <a:r>
              <a:rPr lang="en-US" altLang="zh-CN" sz="1600" dirty="0">
                <a:latin typeface="Myriad Pro" panose="020B0503030403020204" pitchFamily="34" charset="0"/>
              </a:rPr>
              <a:t> </a:t>
            </a:r>
            <a:r>
              <a:rPr lang="en-US" altLang="zh-CN" sz="1600" dirty="0" smtClean="0">
                <a:latin typeface="Myriad Pro" panose="020B0503030403020204" pitchFamily="34" charset="0"/>
                <a:ea typeface="微软雅黑" panose="020B0503020204020204" pitchFamily="34" charset="-122"/>
              </a:rPr>
              <a:t>”.</a:t>
            </a:r>
            <a:endParaRPr lang="en-US" altLang="zh-CN" sz="1600" dirty="0">
              <a:latin typeface="Myriad Pro" panose="020B0503030403020204" pitchFamily="34" charset="0"/>
              <a:ea typeface="微软雅黑" panose="020B0503020204020204" pitchFamily="34" charset="-122"/>
            </a:endParaRPr>
          </a:p>
          <a:p>
            <a:pPr marL="228600" indent="-228600">
              <a:lnSpc>
                <a:spcPct val="150000"/>
              </a:lnSpc>
              <a:spcBef>
                <a:spcPts val="1000"/>
              </a:spcBef>
              <a:buFont typeface="Arial" panose="020B0604020202020204" pitchFamily="34" charset="0"/>
              <a:buChar char="•"/>
              <a:defRPr/>
            </a:pPr>
            <a:endParaRPr lang="en-US" altLang="zh-CN" sz="1600" dirty="0" smtClean="0">
              <a:latin typeface="Myriad Pro" panose="020B0503030403020204" pitchFamily="34" charset="0"/>
              <a:ea typeface="微软雅黑" panose="020B0503020204020204" pitchFamily="34" charset="-122"/>
            </a:endParaRP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defRPr/>
            </a:pPr>
            <a:endParaRPr kumimoji="0" lang="en-US" altLang="zh-CN" sz="1600" b="0" i="0" u="none" strike="noStrike" kern="1200" cap="none" spc="0" normalizeH="0" baseline="0" noProof="0" dirty="0" smtClean="0">
              <a:ln>
                <a:noFill/>
              </a:ln>
              <a:solidFill>
                <a:schemeClr val="tx1"/>
              </a:solidFill>
              <a:effectLst/>
              <a:uLnTx/>
              <a:uFillTx/>
              <a:latin typeface="Myriad Pro" panose="020B0503030403020204" pitchFamily="34" charset="0"/>
              <a:ea typeface="微软雅黑" panose="020B0503020204020204" pitchFamily="34" charset="-122"/>
            </a:endParaRPr>
          </a:p>
          <a:p>
            <a:pPr marL="228600" marR="0" lvl="0" indent="-228600" algn="l" defTabSz="914400" rtl="0" eaLnBrk="1" fontAlgn="auto" latinLnBrk="0" hangingPunct="1">
              <a:lnSpc>
                <a:spcPct val="150000"/>
              </a:lnSpc>
              <a:spcBef>
                <a:spcPts val="1000"/>
              </a:spcBef>
              <a:spcAft>
                <a:spcPts val="0"/>
              </a:spcAft>
              <a:buClrTx/>
              <a:buSzTx/>
              <a:buFont typeface="Arial" panose="020B0604020202020204" pitchFamily="34" charset="0"/>
              <a:buChar char="•"/>
              <a:defRPr/>
            </a:pPr>
            <a:endParaRPr kumimoji="0" lang="zh-CN" altLang="en-US" sz="1600" b="0" i="0" u="none" strike="noStrike" kern="1200" cap="none" spc="0" normalizeH="0" baseline="0" noProof="0" dirty="0">
              <a:ln>
                <a:noFill/>
              </a:ln>
              <a:solidFill>
                <a:schemeClr val="tx1"/>
              </a:solidFill>
              <a:effectLst/>
              <a:uLnTx/>
              <a:uFillTx/>
              <a:latin typeface="Myriad Pro" panose="020B0503030403020204" pitchFamily="34" charset="0"/>
              <a:ea typeface="微软雅黑" panose="020B0503020204020204" pitchFamily="34" charset="-122"/>
            </a:endParaRPr>
          </a:p>
        </p:txBody>
      </p:sp>
      <p:sp>
        <p:nvSpPr>
          <p:cNvPr id="12" name="矩形标注 11"/>
          <p:cNvSpPr/>
          <p:nvPr/>
        </p:nvSpPr>
        <p:spPr>
          <a:xfrm>
            <a:off x="5867729" y="2321158"/>
            <a:ext cx="1442021" cy="492849"/>
          </a:xfrm>
          <a:prstGeom prst="wedgeRectCallout">
            <a:avLst>
              <a:gd name="adj1" fmla="val 19882"/>
              <a:gd name="adj2" fmla="val 137522"/>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Arial" panose="020B0604020202020204" pitchFamily="34" charset="0"/>
                <a:ea typeface="微软雅黑" panose="020B0503020204020204" pitchFamily="34" charset="-122"/>
                <a:cs typeface="Arial" panose="020B0604020202020204" pitchFamily="34" charset="0"/>
              </a:rPr>
              <a:t>The edge gets burnt</a:t>
            </a:r>
            <a:endParaRPr lang="zh-CN" altLang="en-US" sz="1200" dirty="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矩形标注 10"/>
          <p:cNvSpPr/>
          <p:nvPr/>
        </p:nvSpPr>
        <p:spPr>
          <a:xfrm>
            <a:off x="9029202" y="1352616"/>
            <a:ext cx="1442149" cy="492849"/>
          </a:xfrm>
          <a:prstGeom prst="wedgeRectCallout">
            <a:avLst>
              <a:gd name="adj1" fmla="val 30766"/>
              <a:gd name="adj2" fmla="val 105877"/>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smtClean="0">
                <a:solidFill>
                  <a:schemeClr val="tx1"/>
                </a:solidFill>
                <a:latin typeface="微软雅黑" panose="020B0503020204020204" pitchFamily="34" charset="-122"/>
                <a:ea typeface="微软雅黑" panose="020B0503020204020204" pitchFamily="34" charset="-122"/>
              </a:rPr>
              <a:t>The plug surface gets burnt</a:t>
            </a:r>
            <a:endParaRPr lang="zh-CN" altLang="en-US" sz="12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mtClean="0">
                <a:latin typeface="Myriad Pro" panose="020B0503030403020204" pitchFamily="34" charset="0"/>
                <a:cs typeface="Arial" panose="020B0604020202020204" pitchFamily="34" charset="0"/>
              </a:rPr>
              <a:t>1.2.3 L</a:t>
            </a:r>
            <a:r>
              <a:rPr lang="zh-CN" altLang="en-US" dirty="0" smtClean="0">
                <a:latin typeface="Myriad Pro" panose="020B0503030403020204" pitchFamily="34" charset="0"/>
                <a:cs typeface="Arial" panose="020B0604020202020204" pitchFamily="34" charset="0"/>
              </a:rPr>
              <a:t>arge areas of the edge </a:t>
            </a:r>
            <a:r>
              <a:rPr lang="en-US" altLang="zh-CN" dirty="0" smtClean="0">
                <a:latin typeface="Myriad Pro" panose="020B0503030403020204" pitchFamily="34" charset="0"/>
                <a:cs typeface="Arial" panose="020B0604020202020204" pitchFamily="34" charset="0"/>
              </a:rPr>
              <a:t>gets burnt by </a:t>
            </a:r>
            <a:r>
              <a:rPr lang="zh-CN" altLang="en-US" dirty="0">
                <a:latin typeface="Myriad Pro" panose="020B0503030403020204" pitchFamily="34" charset="0"/>
                <a:cs typeface="Arial" panose="020B0604020202020204" pitchFamily="34" charset="0"/>
              </a:rPr>
              <a:t>External fire </a:t>
            </a:r>
            <a:endParaRPr lang="zh-CN" altLang="en-US" dirty="0" smtClean="0">
              <a:latin typeface="Myriad Pro" panose="020B0503030403020204" pitchFamily="34" charset="0"/>
              <a:cs typeface="Arial" panose="020B0604020202020204" pitchFamily="34" charset="0"/>
            </a:endParaRPr>
          </a:p>
        </p:txBody>
      </p:sp>
      <p:pic>
        <p:nvPicPr>
          <p:cNvPr id="4" name="图片 3"/>
          <p:cNvPicPr>
            <a:picLocks noChangeAspect="1"/>
          </p:cNvPicPr>
          <p:nvPr/>
        </p:nvPicPr>
        <p:blipFill>
          <a:blip r:embed="rId1" cstate="print"/>
          <a:stretch>
            <a:fillRect/>
          </a:stretch>
        </p:blipFill>
        <p:spPr>
          <a:xfrm>
            <a:off x="1143318" y="1456867"/>
            <a:ext cx="2700894" cy="4801589"/>
          </a:xfrm>
          <a:prstGeom prst="rect">
            <a:avLst/>
          </a:prstGeom>
        </p:spPr>
      </p:pic>
      <p:sp>
        <p:nvSpPr>
          <p:cNvPr id="6" name="矩形标注 5"/>
          <p:cNvSpPr/>
          <p:nvPr/>
        </p:nvSpPr>
        <p:spPr>
          <a:xfrm>
            <a:off x="3844212" y="1936319"/>
            <a:ext cx="6331805" cy="634862"/>
          </a:xfrm>
          <a:prstGeom prst="wedgeRectCallout">
            <a:avLst>
              <a:gd name="adj1" fmla="val -60543"/>
              <a:gd name="adj2" fmla="val 361396"/>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mtClean="0">
                <a:solidFill>
                  <a:schemeClr val="tx1"/>
                </a:solidFill>
                <a:latin typeface="Myriad Pro" panose="020B0503030403020204" pitchFamily="34" charset="0"/>
                <a:ea typeface="微软雅黑" panose="020B0503020204020204" pitchFamily="34" charset="-122"/>
                <a:cs typeface="Arial" panose="020B0604020202020204" pitchFamily="34" charset="0"/>
              </a:rPr>
              <a:t>Only </a:t>
            </a:r>
            <a:r>
              <a:rPr lang="en-US" altLang="zh-CN"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rPr>
              <a:t>edge position gets burnt and other place was still good</a:t>
            </a:r>
            <a:endParaRPr lang="en-US" altLang="zh-CN" dirty="0" smtClean="0">
              <a:solidFill>
                <a:schemeClr val="tx1"/>
              </a:solidFill>
              <a:latin typeface="Myriad Pro" panose="020B0503030403020204" pitchFamily="34" charset="0"/>
              <a:ea typeface="微软雅黑" panose="020B0503020204020204" pitchFamily="34" charset="-122"/>
              <a:cs typeface="Arial" panose="020B0604020202020204" pitchFamily="34" charset="0"/>
            </a:endParaRPr>
          </a:p>
        </p:txBody>
      </p:sp>
      <p:sp>
        <p:nvSpPr>
          <p:cNvPr id="7" name="矩形 6"/>
          <p:cNvSpPr/>
          <p:nvPr/>
        </p:nvSpPr>
        <p:spPr>
          <a:xfrm>
            <a:off x="4016228" y="3978786"/>
            <a:ext cx="7626529" cy="877100"/>
          </a:xfrm>
          <a:prstGeom prst="rect">
            <a:avLst/>
          </a:prstGeom>
        </p:spPr>
        <p:txBody>
          <a:bodyPr wrap="square">
            <a:spAutoFit/>
          </a:bodyPr>
          <a:lstStyle/>
          <a:p>
            <a:pPr>
              <a:lnSpc>
                <a:spcPct val="150000"/>
              </a:lnSpc>
              <a:spcBef>
                <a:spcPts val="1000"/>
              </a:spcBef>
              <a:defRPr/>
            </a:pPr>
            <a:r>
              <a:rPr lang="zh-CN" altLang="en-US" dirty="0" smtClean="0">
                <a:latin typeface="Myriad Pro" panose="020B0503030403020204" pitchFamily="34" charset="0"/>
                <a:ea typeface="微软雅黑" panose="020B0503020204020204" pitchFamily="34" charset="-122"/>
                <a:cs typeface="Arial" panose="020B0604020202020204" pitchFamily="34" charset="0"/>
              </a:rPr>
              <a:t>Handling </a:t>
            </a:r>
            <a:r>
              <a:rPr lang="zh-CN" altLang="en-US" dirty="0">
                <a:latin typeface="Myriad Pro" panose="020B0503030403020204" pitchFamily="34" charset="0"/>
                <a:ea typeface="微软雅黑" panose="020B0503020204020204" pitchFamily="34" charset="-122"/>
                <a:cs typeface="Arial" panose="020B0604020202020204" pitchFamily="34" charset="0"/>
              </a:rPr>
              <a:t>suggestions: </a:t>
            </a:r>
            <a:r>
              <a:rPr lang="en-US" altLang="zh-CN" dirty="0">
                <a:latin typeface="Myriad Pro" panose="020B0503030403020204" pitchFamily="34" charset="0"/>
                <a:ea typeface="微软雅黑" panose="020B0503020204020204" pitchFamily="34" charset="-122"/>
              </a:rPr>
              <a:t>Refer</a:t>
            </a:r>
            <a:r>
              <a:rPr lang="zh-CN" altLang="en-US" dirty="0">
                <a:latin typeface="Myriad Pro" panose="020B0503030403020204" pitchFamily="34" charset="0"/>
                <a:ea typeface="微软雅黑" panose="020B0503020204020204" pitchFamily="34" charset="-122"/>
              </a:rPr>
              <a:t> </a:t>
            </a:r>
            <a:r>
              <a:rPr lang="zh-CN" altLang="en-US" dirty="0" smtClean="0">
                <a:latin typeface="Myriad Pro" panose="020B0503030403020204" pitchFamily="34" charset="0"/>
                <a:ea typeface="微软雅黑" panose="020B0503020204020204" pitchFamily="34" charset="-122"/>
              </a:rPr>
              <a:t>to “</a:t>
            </a:r>
            <a:r>
              <a:rPr lang="en-US" altLang="zh-CN" dirty="0" smtClean="0">
                <a:latin typeface="Myriad Pro" panose="020B0503030403020204" pitchFamily="34" charset="0"/>
                <a:ea typeface="微软雅黑" panose="020B0503020204020204" pitchFamily="34" charset="-122"/>
              </a:rPr>
              <a:t>5.1 </a:t>
            </a:r>
            <a:r>
              <a:rPr lang="en-US" altLang="zh-CN" dirty="0" smtClean="0">
                <a:latin typeface="Myriad Pro" panose="020B0503030403020204" pitchFamily="34" charset="0"/>
              </a:rPr>
              <a:t>Handling Process of Incidents in the </a:t>
            </a:r>
            <a:r>
              <a:rPr lang="en-US" altLang="zh-CN" i="1" dirty="0" smtClean="0">
                <a:latin typeface="Myriad Pro" panose="020B0503030403020204" pitchFamily="34" charset="0"/>
              </a:rPr>
              <a:t>Handling Regulations of OPPO Overseas Incidents </a:t>
            </a:r>
            <a:r>
              <a:rPr lang="en-US" altLang="zh-CN" dirty="0" smtClean="0">
                <a:latin typeface="Myriad Pro" panose="020B0503030403020204" pitchFamily="34" charset="0"/>
              </a:rPr>
              <a:t> </a:t>
            </a:r>
            <a:r>
              <a:rPr lang="en-US" altLang="zh-CN" dirty="0" smtClean="0">
                <a:latin typeface="Myriad Pro" panose="020B0503030403020204" pitchFamily="34" charset="0"/>
                <a:ea typeface="微软雅黑" panose="020B0503020204020204" pitchFamily="34" charset="-122"/>
              </a:rPr>
              <a:t>”.</a:t>
            </a:r>
            <a:endParaRPr lang="en-US" altLang="zh-CN" dirty="0">
              <a:latin typeface="Myriad Pro" panose="020B050303040302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a:t>
            </a:r>
            <a:r>
              <a:rPr lang="en-US" altLang="zh-CN" dirty="0"/>
              <a:t>With </a:t>
            </a:r>
            <a:r>
              <a:rPr lang="en-US" altLang="zh-CN" dirty="0" smtClean="0"/>
              <a:t>burnt </a:t>
            </a:r>
            <a:r>
              <a:rPr lang="en-US" altLang="zh-CN" dirty="0"/>
              <a:t>battery</a:t>
            </a:r>
            <a:r>
              <a:rPr lang="zh-CN" altLang="en-US" sz="2000" dirty="0" smtClean="0"/>
              <a:t>（</a:t>
            </a:r>
            <a:r>
              <a:rPr lang="en-US" altLang="zh-CN" sz="2000" dirty="0" smtClean="0"/>
              <a:t> </a:t>
            </a:r>
            <a:r>
              <a:rPr lang="en-US" altLang="zh-CN" sz="2000" dirty="0"/>
              <a:t>Mega</a:t>
            </a:r>
            <a:r>
              <a:rPr lang="zh-CN" altLang="en-US" sz="2000" dirty="0"/>
              <a:t> </a:t>
            </a:r>
            <a:r>
              <a:rPr lang="zh-CN" altLang="en-US" sz="2000" dirty="0" smtClean="0"/>
              <a:t>event ）</a:t>
            </a:r>
            <a:endParaRPr lang="zh-CN" altLang="en-US" sz="2000" dirty="0"/>
          </a:p>
        </p:txBody>
      </p:sp>
      <p:pic>
        <p:nvPicPr>
          <p:cNvPr id="4" name="图片 3"/>
          <p:cNvPicPr>
            <a:picLocks noChangeAspect="1"/>
          </p:cNvPicPr>
          <p:nvPr/>
        </p:nvPicPr>
        <p:blipFill>
          <a:blip r:embed="rId1"/>
          <a:stretch>
            <a:fillRect/>
          </a:stretch>
        </p:blipFill>
        <p:spPr>
          <a:xfrm>
            <a:off x="709109" y="1180648"/>
            <a:ext cx="10217037" cy="528203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8036</Words>
  <Application>WPS 演示</Application>
  <PresentationFormat>宽屏</PresentationFormat>
  <Paragraphs>160</Paragraphs>
  <Slides>21</Slides>
  <Notes>1</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21</vt:i4>
      </vt:variant>
    </vt:vector>
  </HeadingPairs>
  <TitlesOfParts>
    <vt:vector size="32" baseType="lpstr">
      <vt:lpstr>Arial</vt:lpstr>
      <vt:lpstr>宋体</vt:lpstr>
      <vt:lpstr>Wingdings</vt:lpstr>
      <vt:lpstr>微软雅黑</vt:lpstr>
      <vt:lpstr>Myriad Pro</vt:lpstr>
      <vt:lpstr>Arial Unicode MS</vt:lpstr>
      <vt:lpstr>Calibri Light</vt:lpstr>
      <vt:lpstr>Calibri</vt:lpstr>
      <vt:lpstr>Office 主题</vt:lpstr>
      <vt:lpstr>Visio.Drawing.15</vt:lpstr>
      <vt:lpstr>AcroExch.Document.11</vt:lpstr>
      <vt:lpstr>Incidents Identification Manual</vt:lpstr>
      <vt:lpstr>PowerPoint 演示文稿</vt:lpstr>
      <vt:lpstr>Common conditions of burnt damage</vt:lpstr>
      <vt:lpstr>With undamaged battery</vt:lpstr>
      <vt:lpstr>1.1. Antenna or other connectors (Mild event)</vt:lpstr>
      <vt:lpstr>1.2. Burnt by External fire (Battery is undamaged)</vt:lpstr>
      <vt:lpstr>1.2.2 Partial external fire burning at the edge          (Models with plastic casing)</vt:lpstr>
      <vt:lpstr>1.2.3 Large areas of the edge gets burnt by External fire </vt:lpstr>
      <vt:lpstr>2. With burnt battery（ Mega event ）</vt:lpstr>
      <vt:lpstr>PowerPoint 演示文稿</vt:lpstr>
      <vt:lpstr>2.1 Damaged by the third party cause 2.1.1 Deformed phone</vt:lpstr>
      <vt:lpstr>PowerPoint 演示文稿</vt:lpstr>
      <vt:lpstr>PowerPoint 演示文稿</vt:lpstr>
      <vt:lpstr>PowerPoint 演示文稿</vt:lpstr>
      <vt:lpstr>PowerPoint 演示文稿</vt:lpstr>
      <vt:lpstr>2.2 Unable to confirm the specific cause by the appearance</vt:lpstr>
      <vt:lpstr>3. Burnout near the USB Connector (mild event)</vt:lpstr>
      <vt:lpstr>3.1 Casing deformation</vt:lpstr>
      <vt:lpstr>3.2 The casing gets burnt but not obviously</vt:lpstr>
      <vt:lpstr>3.3.1 USB connector is damaged and the casing is good</vt:lpstr>
      <vt:lpstr>3.3.2 The USB connector is damaged and the casing has a slight burnt mark</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80050050</dc:creator>
  <cp:lastModifiedBy>Lerina</cp:lastModifiedBy>
  <cp:revision>215</cp:revision>
  <dcterms:created xsi:type="dcterms:W3CDTF">2018-09-20T08:15:00Z</dcterms:created>
  <dcterms:modified xsi:type="dcterms:W3CDTF">2018-10-27T00:05:46Z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