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Default Extension="tiff" ContentType="image/tiff"/>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7" r:id="rId2"/>
    <p:sldId id="262" r:id="rId3"/>
    <p:sldId id="259" r:id="rId4"/>
    <p:sldId id="261" r:id="rId5"/>
    <p:sldId id="263" r:id="rId6"/>
    <p:sldId id="344" r:id="rId7"/>
    <p:sldId id="279" r:id="rId8"/>
    <p:sldId id="277" r:id="rId9"/>
    <p:sldId id="278" r:id="rId10"/>
    <p:sldId id="280" r:id="rId11"/>
    <p:sldId id="281" r:id="rId12"/>
    <p:sldId id="345" r:id="rId13"/>
    <p:sldId id="331" r:id="rId14"/>
    <p:sldId id="332" r:id="rId15"/>
    <p:sldId id="333" r:id="rId16"/>
    <p:sldId id="346" r:id="rId17"/>
    <p:sldId id="334" r:id="rId18"/>
    <p:sldId id="269" r:id="rId19"/>
    <p:sldId id="347" r:id="rId20"/>
    <p:sldId id="325" r:id="rId21"/>
    <p:sldId id="282" r:id="rId22"/>
    <p:sldId id="271" r:id="rId23"/>
    <p:sldId id="305" r:id="rId24"/>
    <p:sldId id="306" r:id="rId25"/>
    <p:sldId id="274"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User" initials="MO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68" d="100"/>
          <a:sy n="68" d="100"/>
        </p:scale>
        <p:origin x="-780" y="-96"/>
      </p:cViewPr>
      <p:guideLst>
        <p:guide orient="horz" pos="2436"/>
        <p:guide pos="3899"/>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5B253-79FD-46B1-9343-46DC3E970DA2}" type="datetimeFigureOut">
              <a:rPr lang="zh-CN" altLang="en-US" smtClean="0"/>
              <a:pPr/>
              <a:t>2020/6/3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89CAE2-0967-48BC-A8A5-D380002A2B2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381000" y="685800"/>
            <a:ext cx="6096000" cy="3429000"/>
          </a:xfrm>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209A7-DFEC-49EC-82C7-53CBC738BA25}" type="datetimeFigureOut">
              <a:rPr lang="zh-CN" altLang="en-US" smtClean="0"/>
              <a:pPr/>
              <a:t>2020/6/3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84F95-5E4B-4346-BCB3-E88A223DD69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e7aafd7f5a98e5a18f4b1bfbc4a7f818.jpg" descr="e7aafd7f5a98e5a18f4b1bfbc4a7f818.jpg"/>
          <p:cNvPicPr>
            <a:picLocks noChangeAspect="1"/>
          </p:cNvPicPr>
          <p:nvPr/>
        </p:nvPicPr>
        <p:blipFill>
          <a:blip r:embed="rId3"/>
          <a:srcRect l="16814" t="-727" r="19132"/>
          <a:stretch>
            <a:fillRect/>
          </a:stretch>
        </p:blipFill>
        <p:spPr>
          <a:xfrm>
            <a:off x="0" y="0"/>
            <a:ext cx="12126595" cy="6952615"/>
          </a:xfrm>
          <a:prstGeom prst="rect">
            <a:avLst/>
          </a:prstGeom>
          <a:ln w="12700">
            <a:miter lim="400000"/>
            <a:headEnd/>
            <a:tailEnd/>
          </a:ln>
        </p:spPr>
      </p:pic>
      <p:pic>
        <p:nvPicPr>
          <p:cNvPr id="263" name="图像" descr="图像"/>
          <p:cNvPicPr>
            <a:picLocks noChangeAspect="1"/>
          </p:cNvPicPr>
          <p:nvPr/>
        </p:nvPicPr>
        <p:blipFill>
          <a:blip r:embed="rId4"/>
          <a:stretch>
            <a:fillRect/>
          </a:stretch>
        </p:blipFill>
        <p:spPr>
          <a:xfrm>
            <a:off x="1328357" y="687961"/>
            <a:ext cx="2818636" cy="5119457"/>
          </a:xfrm>
          <a:prstGeom prst="rect">
            <a:avLst/>
          </a:prstGeom>
          <a:ln w="12700">
            <a:miter lim="400000"/>
            <a:headEnd/>
            <a:tailEnd/>
          </a:ln>
        </p:spPr>
      </p:pic>
      <p:sp>
        <p:nvSpPr>
          <p:cNvPr id="264" name="OPPO Reno2"/>
          <p:cNvSpPr txBox="1"/>
          <p:nvPr/>
        </p:nvSpPr>
        <p:spPr>
          <a:xfrm>
            <a:off x="4529201" y="491673"/>
            <a:ext cx="6858000" cy="768350"/>
          </a:xfrm>
          <a:prstGeom prst="rect">
            <a:avLst/>
          </a:prstGeom>
          <a:ln w="3175">
            <a:miter lim="400000"/>
          </a:ln>
        </p:spPr>
        <p:txBody>
          <a:bodyPr wrap="none" lIns="25400" tIns="25400" rIns="25400" bIns="25400" anchor="ctr">
            <a:spAutoFit/>
          </a:bodyPr>
          <a:lstStyle>
            <a:lvl1pPr algn="ctr" defTabSz="412750">
              <a:defRPr sz="4800" b="1" spc="480">
                <a:solidFill>
                  <a:srgbClr val="74F7FA"/>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4400" dirty="0"/>
              <a:t>OPPO </a:t>
            </a:r>
            <a:r>
              <a:rPr lang="en-US" sz="4400" dirty="0"/>
              <a:t>CPH2009(4G) </a:t>
            </a:r>
            <a:endParaRPr lang="zh-CN" altLang="en-US" sz="4400" dirty="0" err="1" smtClean="0"/>
          </a:p>
        </p:txBody>
      </p:sp>
      <p:sp>
        <p:nvSpPr>
          <p:cNvPr id="266" name="OPPO中国区 市场培训部"/>
          <p:cNvSpPr/>
          <p:nvPr/>
        </p:nvSpPr>
        <p:spPr>
          <a:xfrm>
            <a:off x="8413115" y="5800090"/>
            <a:ext cx="2393315" cy="296545"/>
          </a:xfrm>
          <a:prstGeom prst="line">
            <a:avLst/>
          </a:prstGeom>
          <a:noFill/>
          <a:ln w="3175" cap="flat">
            <a:noFill/>
            <a:miter lim="400000"/>
          </a:ln>
          <a:effectLst/>
        </p:spPr>
        <p:txBody>
          <a:bodyPr wrap="square" lIns="25400" tIns="25400" rIns="25400" bIns="25400" numCol="1" anchor="ctr">
            <a:spAutoFit/>
          </a:bodyPr>
          <a:lstStyle>
            <a:lvl1pPr algn="ctr" defTabSz="412750">
              <a:defRPr sz="1600" spc="128">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smtClean="0"/>
              <a:t>All Service Center</a:t>
            </a:r>
          </a:p>
        </p:txBody>
      </p:sp>
      <p:pic>
        <p:nvPicPr>
          <p:cNvPr id="980" name="Vinci绿紫哑光背左45度-4.1.png" descr="Vinci绿紫哑光背左45度-4.1.png"/>
          <p:cNvPicPr>
            <a:picLocks noChangeAspect="1"/>
          </p:cNvPicPr>
          <p:nvPr/>
        </p:nvPicPr>
        <p:blipFill>
          <a:blip r:embed="rId5" cstate="screen"/>
          <a:srcRect/>
          <a:stretch>
            <a:fillRect/>
          </a:stretch>
        </p:blipFill>
        <p:spPr>
          <a:xfrm>
            <a:off x="400685" y="0"/>
            <a:ext cx="3690620" cy="6314440"/>
          </a:xfrm>
          <a:prstGeom prst="rect">
            <a:avLst/>
          </a:prstGeom>
          <a:ln w="12700" cap="flat">
            <a:noFill/>
            <a:miter lim="400000"/>
            <a:headEnd/>
            <a:tailEnd/>
          </a:ln>
          <a:effectLst/>
        </p:spPr>
      </p:pic>
      <p:sp>
        <p:nvSpPr>
          <p:cNvPr id="2" name="OPPO Reno2"/>
          <p:cNvSpPr txBox="1"/>
          <p:nvPr/>
        </p:nvSpPr>
        <p:spPr>
          <a:xfrm>
            <a:off x="6062345" y="3216910"/>
            <a:ext cx="5569585" cy="1713290"/>
          </a:xfrm>
          <a:prstGeom prst="rect">
            <a:avLst/>
          </a:prstGeom>
          <a:ln w="3175">
            <a:miter lim="400000"/>
          </a:ln>
        </p:spPr>
        <p:txBody>
          <a:bodyPr wrap="square" lIns="25400" tIns="25400" rIns="25400" bIns="25400" anchor="ctr">
            <a:spAutoFit/>
          </a:bodyPr>
          <a:lstStyle>
            <a:lvl1pPr algn="ctr" defTabSz="412750">
              <a:defRPr sz="4800" b="1" spc="480">
                <a:solidFill>
                  <a:srgbClr val="74F7FA"/>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800" dirty="0" err="1" smtClean="0"/>
              <a:t>Nama Pemasaran</a:t>
            </a:r>
            <a:r>
              <a:rPr lang="zh-CN" sz="1800" dirty="0" err="1" smtClean="0"/>
              <a:t>：</a:t>
            </a:r>
          </a:p>
          <a:p>
            <a:pPr algn="just"/>
            <a:r>
              <a:rPr lang="en-US" sz="1800" dirty="0" smtClean="0">
                <a:solidFill>
                  <a:schemeClr val="bg1"/>
                </a:solidFill>
                <a:sym typeface="+mn-ea"/>
              </a:rPr>
              <a:t>Reno3 </a:t>
            </a:r>
            <a:r>
              <a:rPr lang="en-US" sz="1800" dirty="0" smtClean="0">
                <a:solidFill>
                  <a:schemeClr val="bg1"/>
                </a:solidFill>
                <a:sym typeface="+mn-ea"/>
              </a:rPr>
              <a:t>Pro</a:t>
            </a:r>
          </a:p>
          <a:p>
            <a:pPr algn="just"/>
            <a:r>
              <a:rPr lang="en-US" sz="1800" dirty="0" smtClean="0">
                <a:solidFill>
                  <a:schemeClr val="bg1"/>
                </a:solidFill>
                <a:sym typeface="+mn-ea"/>
              </a:rPr>
              <a:t>(</a:t>
            </a:r>
            <a:r>
              <a:rPr lang="en-US" sz="1800" dirty="0" err="1" smtClean="0">
                <a:solidFill>
                  <a:schemeClr val="bg1"/>
                </a:solidFill>
                <a:sym typeface="+mn-ea"/>
              </a:rPr>
              <a:t>Rusia</a:t>
            </a:r>
            <a:r>
              <a:rPr lang="en-US" sz="1800" dirty="0" smtClean="0">
                <a:solidFill>
                  <a:schemeClr val="bg1"/>
                </a:solidFill>
                <a:sym typeface="+mn-ea"/>
              </a:rPr>
              <a:t>/Kazakhstan/</a:t>
            </a:r>
            <a:r>
              <a:rPr lang="en-US" sz="1800" dirty="0" err="1" smtClean="0">
                <a:solidFill>
                  <a:schemeClr val="bg1"/>
                </a:solidFill>
                <a:sym typeface="+mn-ea"/>
              </a:rPr>
              <a:t>Polandia</a:t>
            </a:r>
            <a:r>
              <a:rPr lang="en-US" sz="1800" dirty="0" smtClean="0">
                <a:solidFill>
                  <a:schemeClr val="bg1"/>
                </a:solidFill>
                <a:sym typeface="+mn-ea"/>
              </a:rPr>
              <a:t>/</a:t>
            </a:r>
            <a:r>
              <a:rPr lang="en-US" sz="1800" dirty="0" err="1" smtClean="0">
                <a:solidFill>
                  <a:schemeClr val="bg1"/>
                </a:solidFill>
                <a:sym typeface="+mn-ea"/>
              </a:rPr>
              <a:t>Turki</a:t>
            </a:r>
            <a:r>
              <a:rPr lang="en-US" sz="1800" dirty="0" smtClean="0">
                <a:solidFill>
                  <a:schemeClr val="bg1"/>
                </a:solidFill>
                <a:sym typeface="+mn-ea"/>
              </a:rPr>
              <a:t>/</a:t>
            </a:r>
            <a:r>
              <a:rPr lang="en-US" sz="1800" dirty="0" err="1" smtClean="0">
                <a:solidFill>
                  <a:schemeClr val="bg1"/>
                </a:solidFill>
                <a:sym typeface="+mn-ea"/>
              </a:rPr>
              <a:t>Ukraina</a:t>
            </a:r>
            <a:r>
              <a:rPr lang="en-US" sz="1800" dirty="0" smtClean="0">
                <a:solidFill>
                  <a:schemeClr val="bg1"/>
                </a:solidFill>
                <a:sym typeface="+mn-ea"/>
              </a:rPr>
              <a:t>)</a:t>
            </a:r>
            <a:endParaRPr lang="zh-CN" altLang="en-US" sz="1800" dirty="0" err="1" smtClean="0">
              <a:solidFill>
                <a:schemeClr val="bg1"/>
              </a:solidFill>
            </a:endParaRPr>
          </a:p>
          <a:p>
            <a:pPr algn="just"/>
            <a:r>
              <a:rPr lang="en-US" altLang="zh-CN" sz="1800" dirty="0" smtClean="0">
                <a:solidFill>
                  <a:schemeClr val="bg1"/>
                </a:solidFill>
              </a:rPr>
              <a:t>Find X2 </a:t>
            </a:r>
            <a:r>
              <a:rPr lang="en-US" altLang="zh-CN" sz="1800" dirty="0" smtClean="0">
                <a:solidFill>
                  <a:schemeClr val="bg1"/>
                </a:solidFill>
              </a:rPr>
              <a:t>Neo</a:t>
            </a:r>
          </a:p>
          <a:p>
            <a:pPr algn="just"/>
            <a:r>
              <a:rPr lang="en-US" altLang="zh-CN" sz="1800" dirty="0" smtClean="0">
                <a:solidFill>
                  <a:schemeClr val="bg1"/>
                </a:solidFill>
              </a:rPr>
              <a:t>(</a:t>
            </a:r>
            <a:r>
              <a:rPr lang="en-US" altLang="zh-CN" sz="1800" dirty="0" err="1" smtClean="0">
                <a:solidFill>
                  <a:schemeClr val="bg1"/>
                </a:solidFill>
              </a:rPr>
              <a:t>Meksiko</a:t>
            </a:r>
            <a:r>
              <a:rPr lang="en-US" altLang="zh-CN" sz="1800" dirty="0" smtClean="0">
                <a:solidFill>
                  <a:schemeClr val="bg1"/>
                </a:solidFill>
              </a:rPr>
              <a:t>)</a:t>
            </a:r>
            <a:endParaRPr lang="en-US" altLang="zh-CN" sz="1800" dirty="0" smtClean="0">
              <a:solidFill>
                <a:schemeClr val="bg1"/>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3531235" y="219075"/>
            <a:ext cx="5722620" cy="714375"/>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lnSpc>
                <a:spcPct val="150000"/>
              </a:lnSpc>
            </a:pPr>
            <a:r>
              <a:rPr sz="2700" b="1">
                <a:solidFill>
                  <a:schemeClr val="bg1"/>
                </a:solidFill>
              </a:rPr>
              <a:t>Layar melengkung pro</a:t>
            </a:r>
          </a:p>
        </p:txBody>
      </p:sp>
      <p:pic>
        <p:nvPicPr>
          <p:cNvPr id="1737" name="Reno3枪红.png" descr="Reno3枪红.png"/>
          <p:cNvPicPr>
            <a:picLocks noChangeAspect="1"/>
          </p:cNvPicPr>
          <p:nvPr/>
        </p:nvPicPr>
        <p:blipFill>
          <a:blip r:embed="rId2" cstate="screen"/>
          <a:srcRect/>
          <a:stretch>
            <a:fillRect/>
          </a:stretch>
        </p:blipFill>
        <p:spPr>
          <a:xfrm>
            <a:off x="1038225" y="174371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4" name="Vinci银红渐变正-fa-RGB.png" descr="Vinci银红渐变正-fa-RGB.png"/>
          <p:cNvPicPr>
            <a:picLocks noChangeAspect="1"/>
          </p:cNvPicPr>
          <p:nvPr/>
        </p:nvPicPr>
        <p:blipFill>
          <a:blip r:embed="rId3" cstate="screen"/>
          <a:srcRect/>
          <a:stretch>
            <a:fillRect/>
          </a:stretch>
        </p:blipFill>
        <p:spPr>
          <a:xfrm>
            <a:off x="815340" y="1635125"/>
            <a:ext cx="2099310" cy="3950335"/>
          </a:xfrm>
          <a:prstGeom prst="rect">
            <a:avLst/>
          </a:prstGeom>
          <a:ln w="12700">
            <a:miter lim="400000"/>
            <a:headEnd/>
            <a:tailEnd/>
          </a:ln>
        </p:spPr>
      </p:pic>
      <p:sp>
        <p:nvSpPr>
          <p:cNvPr id="1735" name="文本框 1"/>
          <p:cNvSpPr txBox="1"/>
          <p:nvPr/>
        </p:nvSpPr>
        <p:spPr>
          <a:xfrm>
            <a:off x="3373120" y="1712595"/>
            <a:ext cx="8274050" cy="3784600"/>
          </a:xfrm>
          <a:prstGeom prst="rect">
            <a:avLst/>
          </a:prstGeom>
          <a:ln w="12700">
            <a:miter lim="400000"/>
          </a:ln>
        </p:spPr>
        <p:txBody>
          <a:bodyPr wrap="square" lIns="45719" rIns="45719">
            <a:spAutoFit/>
          </a:bodyPr>
          <a:lstStyle>
            <a:lvl1pPr algn="ctr">
              <a:defRPr sz="3900" b="1" spc="477">
                <a:solidFill>
                  <a:srgbClr val="73FD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342900" indent="-342900" algn="l">
              <a:lnSpc>
                <a:spcPct val="100000"/>
              </a:lnSpc>
              <a:buFont typeface="Wingdings" panose="05000000000000000000" charset="0"/>
              <a:buChar char="u"/>
            </a:pPr>
            <a:r>
              <a:rPr sz="2000"/>
              <a:t>Kecepatan refresh layar 90Hz, koneksi lebih alami dan tampilan lebih halus</a:t>
            </a:r>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endParaRPr sz="2000"/>
          </a:p>
          <a:p>
            <a:pPr marL="342900" indent="-342900" algn="l">
              <a:lnSpc>
                <a:spcPct val="100000"/>
              </a:lnSpc>
              <a:buFont typeface="Wingdings" panose="05000000000000000000" charset="0"/>
              <a:buChar char="u"/>
            </a:pPr>
            <a:r>
              <a:rPr sz="2000"/>
              <a:t>Kecepatan pengambilan sampel sidik jari 180Hz, sentuhan lebih sensitif</a:t>
            </a:r>
            <a:r>
              <a:rPr lang="en-US" sz="2000"/>
              <a:t>.</a:t>
            </a:r>
          </a:p>
        </p:txBody>
      </p:sp>
      <p:pic>
        <p:nvPicPr>
          <p:cNvPr id="14" name="图片 13" descr="翻书.gif"/>
          <p:cNvPicPr>
            <a:picLocks noChangeAspect="1"/>
          </p:cNvPicPr>
          <p:nvPr/>
        </p:nvPicPr>
        <p:blipFill>
          <a:blip r:embed="rId4"/>
          <a:stretch>
            <a:fillRect/>
          </a:stretch>
        </p:blipFill>
        <p:spPr>
          <a:xfrm>
            <a:off x="3570605" y="2458720"/>
            <a:ext cx="3973195" cy="2369185"/>
          </a:xfrm>
          <a:prstGeom prst="rect">
            <a:avLst/>
          </a:prstGeom>
        </p:spPr>
      </p:pic>
    </p:spTree>
  </p:cSld>
  <p:clrMapOvr>
    <a:masterClrMapping/>
  </p:clrMapOvr>
  <p:transition spd="med"/>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4686935" y="161925"/>
            <a:ext cx="4200525" cy="737235"/>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lnSpc>
                <a:spcPct val="150000"/>
              </a:lnSpc>
            </a:pPr>
            <a:r>
              <a:rPr lang="zh-CN" altLang="en-US" sz="2800" b="1">
                <a:solidFill>
                  <a:schemeClr val="bg1"/>
                </a:solidFill>
                <a:effectLst>
                  <a:outerShdw blurRad="38100" dist="38100" dir="2700000" algn="tl">
                    <a:srgbClr val="000000">
                      <a:alpha val="43137"/>
                    </a:srgbClr>
                  </a:outerShdw>
                </a:effectLst>
              </a:rPr>
              <a:t>Proaktif </a:t>
            </a:r>
            <a:r>
              <a:rPr lang="en-US" altLang="zh-CN" sz="2800" b="1">
                <a:solidFill>
                  <a:schemeClr val="bg1"/>
                </a:solidFill>
                <a:effectLst>
                  <a:outerShdw blurRad="38100" dist="38100" dir="2700000" algn="tl">
                    <a:srgbClr val="000000">
                      <a:alpha val="43137"/>
                    </a:srgbClr>
                  </a:outerShdw>
                </a:effectLst>
              </a:rPr>
              <a:t>E</a:t>
            </a:r>
            <a:r>
              <a:rPr lang="zh-CN" altLang="en-US" sz="2800" b="1">
                <a:solidFill>
                  <a:schemeClr val="bg1"/>
                </a:solidFill>
                <a:effectLst>
                  <a:outerShdw blurRad="38100" dist="38100" dir="2700000" algn="tl">
                    <a:srgbClr val="000000">
                      <a:alpha val="43137"/>
                    </a:srgbClr>
                  </a:outerShdw>
                </a:effectLst>
              </a:rPr>
              <a:t>kstrem</a:t>
            </a:r>
          </a:p>
        </p:txBody>
      </p:sp>
      <p:pic>
        <p:nvPicPr>
          <p:cNvPr id="1737" name="Reno3枪红.png" descr="Reno3枪红.png"/>
          <p:cNvPicPr>
            <a:picLocks noChangeAspect="1"/>
          </p:cNvPicPr>
          <p:nvPr/>
        </p:nvPicPr>
        <p:blipFill>
          <a:blip r:embed="rId2" cstate="screen"/>
          <a:srcRect/>
          <a:stretch>
            <a:fillRect/>
          </a:stretch>
        </p:blipFill>
        <p:spPr>
          <a:xfrm>
            <a:off x="1038225" y="174371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grpSp>
        <p:nvGrpSpPr>
          <p:cNvPr id="3" name="组合 2"/>
          <p:cNvGrpSpPr/>
          <p:nvPr/>
        </p:nvGrpSpPr>
        <p:grpSpPr>
          <a:xfrm>
            <a:off x="781050" y="1490345"/>
            <a:ext cx="2124075" cy="4084955"/>
            <a:chOff x="1245" y="2362"/>
            <a:chExt cx="3345" cy="6433"/>
          </a:xfrm>
        </p:grpSpPr>
        <p:sp>
          <p:nvSpPr>
            <p:cNvPr id="2" name="椭圆 1"/>
            <p:cNvSpPr/>
            <p:nvPr/>
          </p:nvSpPr>
          <p:spPr>
            <a:xfrm>
              <a:off x="1245" y="2362"/>
              <a:ext cx="1110" cy="111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Vinci银红渐变正-fa-RGB.png" descr="Vinci银红渐变正-fa-RGB.png"/>
            <p:cNvPicPr>
              <a:picLocks noChangeAspect="1"/>
            </p:cNvPicPr>
            <p:nvPr/>
          </p:nvPicPr>
          <p:blipFill>
            <a:blip r:embed="rId3" cstate="screen"/>
            <a:srcRect/>
            <a:stretch>
              <a:fillRect/>
            </a:stretch>
          </p:blipFill>
          <p:spPr>
            <a:xfrm>
              <a:off x="1284" y="2575"/>
              <a:ext cx="3306" cy="6221"/>
            </a:xfrm>
            <a:prstGeom prst="rect">
              <a:avLst/>
            </a:prstGeom>
            <a:ln w="12700">
              <a:miter lim="400000"/>
              <a:headEnd/>
              <a:tailEnd/>
            </a:ln>
          </p:spPr>
        </p:pic>
      </p:grpSp>
      <p:sp>
        <p:nvSpPr>
          <p:cNvPr id="7" name="文本框 6"/>
          <p:cNvSpPr txBox="1"/>
          <p:nvPr/>
        </p:nvSpPr>
        <p:spPr>
          <a:xfrm>
            <a:off x="3204845" y="5171440"/>
            <a:ext cx="8707120" cy="706755"/>
          </a:xfrm>
          <a:prstGeom prst="rect">
            <a:avLst/>
          </a:prstGeom>
          <a:noFill/>
        </p:spPr>
        <p:txBody>
          <a:bodyPr wrap="square" rtlCol="0">
            <a:spAutoFit/>
          </a:bodyPr>
          <a:lstStyle/>
          <a:p>
            <a:pPr marL="342900" indent="-342900">
              <a:buFont typeface="Wingdings" panose="05000000000000000000" charset="0"/>
              <a:buChar char="u"/>
            </a:pPr>
            <a:r>
              <a:rPr sz="2000">
                <a:solidFill>
                  <a:schemeClr val="bg1"/>
                </a:solidFill>
                <a:latin typeface="微软雅黑" panose="020B0503020204020204" charset="-122"/>
                <a:ea typeface="微软雅黑" panose="020B0503020204020204" charset="-122"/>
              </a:rPr>
              <a:t>Proaktif  ekstrem: diameter lubang 3,92mm,</a:t>
            </a:r>
            <a:r>
              <a:rPr lang="en-US" sz="2000">
                <a:solidFill>
                  <a:schemeClr val="bg1"/>
                </a:solidFill>
                <a:latin typeface="微软雅黑" panose="020B0503020204020204" charset="-122"/>
                <a:ea typeface="微软雅黑" panose="020B0503020204020204" charset="-122"/>
              </a:rPr>
              <a:t>Pembukaan </a:t>
            </a:r>
            <a:r>
              <a:rPr sz="2000">
                <a:solidFill>
                  <a:schemeClr val="bg1"/>
                </a:solidFill>
                <a:latin typeface="微软雅黑" panose="020B0503020204020204" charset="-122"/>
                <a:ea typeface="微软雅黑" panose="020B0503020204020204" charset="-122"/>
              </a:rPr>
              <a:t> lubang panel LCD, </a:t>
            </a:r>
            <a:r>
              <a:rPr lang="en-US" sz="2000">
                <a:solidFill>
                  <a:schemeClr val="bg1"/>
                </a:solidFill>
                <a:latin typeface="微软雅黑" panose="020B0503020204020204" charset="-122"/>
                <a:ea typeface="微软雅黑" panose="020B0503020204020204" charset="-122"/>
              </a:rPr>
              <a:t>hasil selfie</a:t>
            </a:r>
            <a:r>
              <a:rPr sz="2000">
                <a:solidFill>
                  <a:schemeClr val="bg1"/>
                </a:solidFill>
                <a:latin typeface="微软雅黑" panose="020B0503020204020204" charset="-122"/>
                <a:ea typeface="微软雅黑" panose="020B0503020204020204" charset="-122"/>
              </a:rPr>
              <a:t> yang lebih baik</a:t>
            </a:r>
          </a:p>
        </p:txBody>
      </p:sp>
      <p:grpSp>
        <p:nvGrpSpPr>
          <p:cNvPr id="20" name="组合 19"/>
          <p:cNvGrpSpPr/>
          <p:nvPr/>
        </p:nvGrpSpPr>
        <p:grpSpPr>
          <a:xfrm>
            <a:off x="2629149" y="1729105"/>
            <a:ext cx="9046795" cy="2409825"/>
            <a:chOff x="4556" y="2692"/>
            <a:chExt cx="14273" cy="3795"/>
          </a:xfrm>
        </p:grpSpPr>
        <p:pic>
          <p:nvPicPr>
            <p:cNvPr id="19" name="图片 18"/>
            <p:cNvPicPr>
              <a:picLocks noChangeAspect="1"/>
            </p:cNvPicPr>
            <p:nvPr/>
          </p:nvPicPr>
          <p:blipFill>
            <a:blip r:embed="rId4"/>
            <a:stretch>
              <a:fillRect/>
            </a:stretch>
          </p:blipFill>
          <p:spPr>
            <a:xfrm>
              <a:off x="8326" y="2692"/>
              <a:ext cx="8527" cy="3795"/>
            </a:xfrm>
            <a:prstGeom prst="rect">
              <a:avLst/>
            </a:prstGeom>
          </p:spPr>
        </p:pic>
        <p:sp>
          <p:nvSpPr>
            <p:cNvPr id="10" name="文本框 9"/>
            <p:cNvSpPr txBox="1"/>
            <p:nvPr/>
          </p:nvSpPr>
          <p:spPr>
            <a:xfrm>
              <a:off x="4556" y="2847"/>
              <a:ext cx="2609" cy="2519"/>
            </a:xfrm>
            <a:prstGeom prst="rect">
              <a:avLst/>
            </a:prstGeom>
            <a:noFill/>
          </p:spPr>
          <p:txBody>
            <a:bodyPr wrap="square" rtlCol="0">
              <a:spAutoFit/>
            </a:bodyPr>
            <a:lstStyle/>
            <a:p>
              <a:pPr algn="r"/>
              <a:r>
                <a:rPr lang="zh-CN" altLang="en-US" sz="1400">
                  <a:solidFill>
                    <a:schemeClr val="bg1"/>
                  </a:solidFill>
                  <a:latin typeface="微软雅黑" panose="020B0503020204020204" charset="-122"/>
                  <a:ea typeface="微软雅黑" panose="020B0503020204020204" charset="-122"/>
                </a:rPr>
                <a:t>Penutup kaca</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Panel LCD</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Lapisan backlight</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LCD</a:t>
              </a:r>
            </a:p>
          </p:txBody>
        </p:sp>
        <p:cxnSp>
          <p:nvCxnSpPr>
            <p:cNvPr id="11" name="直接连接符 10"/>
            <p:cNvCxnSpPr/>
            <p:nvPr/>
          </p:nvCxnSpPr>
          <p:spPr>
            <a:xfrm>
              <a:off x="7275" y="3172"/>
              <a:ext cx="1065" cy="36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275" y="3847"/>
              <a:ext cx="1110" cy="90"/>
            </a:xfrm>
            <a:prstGeom prst="line">
              <a:avLst/>
            </a:prstGeom>
            <a:ln w="41275">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7275" y="4302"/>
              <a:ext cx="978" cy="250"/>
            </a:xfrm>
            <a:prstGeom prst="line">
              <a:avLst/>
            </a:prstGeom>
            <a:ln w="381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17111" y="2868"/>
              <a:ext cx="1718" cy="2179"/>
            </a:xfrm>
            <a:prstGeom prst="rect">
              <a:avLst/>
            </a:prstGeom>
            <a:noFill/>
          </p:spPr>
          <p:txBody>
            <a:bodyPr wrap="square" rtlCol="0">
              <a:spAutoFit/>
            </a:bodyPr>
            <a:lstStyle/>
            <a:p>
              <a:r>
                <a:rPr lang="zh-CN" altLang="en-US" sz="1400">
                  <a:solidFill>
                    <a:schemeClr val="bg1"/>
                  </a:solidFill>
                  <a:latin typeface="微软雅黑" panose="020B0503020204020204" charset="-122"/>
                  <a:ea typeface="微软雅黑" panose="020B0503020204020204" charset="-122"/>
                </a:rPr>
                <a:t>Penutup kaca</a:t>
              </a:r>
            </a:p>
            <a:p>
              <a:endParaRPr lang="zh-CN" altLang="en-US" sz="1400">
                <a:solidFill>
                  <a:schemeClr val="bg1"/>
                </a:solidFill>
                <a:latin typeface="微软雅黑" panose="020B0503020204020204" charset="-122"/>
                <a:ea typeface="微软雅黑" panose="020B0503020204020204" charset="-122"/>
              </a:endParaRPr>
            </a:p>
            <a:p>
              <a:r>
                <a:rPr lang="zh-CN" altLang="en-US" sz="1400">
                  <a:solidFill>
                    <a:schemeClr val="bg1"/>
                  </a:solidFill>
                  <a:latin typeface="微软雅黑" panose="020B0503020204020204" charset="-122"/>
                  <a:ea typeface="微软雅黑" panose="020B0503020204020204" charset="-122"/>
                </a:rPr>
                <a:t>Panel LCD</a:t>
              </a:r>
            </a:p>
            <a:p>
              <a:endParaRPr lang="zh-CN" altLang="en-US" sz="1400">
                <a:solidFill>
                  <a:schemeClr val="bg1"/>
                </a:solidFill>
                <a:latin typeface="微软雅黑" panose="020B0503020204020204" charset="-122"/>
                <a:ea typeface="微软雅黑" panose="020B0503020204020204" charset="-122"/>
              </a:endParaRPr>
            </a:p>
            <a:p>
              <a:r>
                <a:rPr lang="zh-CN" altLang="en-US" sz="1400">
                  <a:solidFill>
                    <a:schemeClr val="bg1"/>
                  </a:solidFill>
                  <a:latin typeface="微软雅黑" panose="020B0503020204020204" charset="-122"/>
                  <a:ea typeface="微软雅黑" panose="020B0503020204020204" charset="-122"/>
                </a:rPr>
                <a:t>Oled</a:t>
              </a:r>
            </a:p>
          </p:txBody>
        </p:sp>
        <p:cxnSp>
          <p:nvCxnSpPr>
            <p:cNvPr id="16" name="直接连接符 15"/>
            <p:cNvCxnSpPr/>
            <p:nvPr/>
          </p:nvCxnSpPr>
          <p:spPr>
            <a:xfrm flipV="1">
              <a:off x="16430" y="3352"/>
              <a:ext cx="743" cy="20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6360" y="4052"/>
              <a:ext cx="738" cy="2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5" name="直接连接符 4"/>
          <p:cNvCxnSpPr>
            <a:endCxn id="19" idx="1"/>
          </p:cNvCxnSpPr>
          <p:nvPr/>
        </p:nvCxnSpPr>
        <p:spPr>
          <a:xfrm flipV="1">
            <a:off x="4393565" y="2934335"/>
            <a:ext cx="625475" cy="367030"/>
          </a:xfrm>
          <a:prstGeom prst="line">
            <a:avLst/>
          </a:prstGeom>
          <a:ln w="381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056495" y="2910205"/>
            <a:ext cx="488950" cy="111125"/>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smtClean="0">
                  <a:solidFill>
                    <a:schemeClr val="bg1"/>
                  </a:solidFill>
                </a:rPr>
                <a:t>1.1 Parameter Tampilan</a:t>
              </a:r>
            </a:p>
            <a:p>
              <a:pPr algn="l"/>
              <a:r>
                <a:rPr lang="en-US" altLang="zh-CN" dirty="0" smtClean="0">
                  <a:solidFill>
                    <a:schemeClr val="bg1"/>
                  </a:solidFill>
                </a:rPr>
                <a:t>1.2 Parameter Konfigurasi</a:t>
              </a:r>
            </a:p>
            <a:p>
              <a:pPr algn="l"/>
              <a:r>
                <a:rPr lang="en-US" altLang="zh-CN" dirty="0" smtClean="0">
                  <a:solidFill>
                    <a:schemeClr val="bg1"/>
                  </a:solidFill>
                </a:rPr>
                <a:t>1.3 Parameter Fungsi Umum</a:t>
              </a:r>
              <a:endParaRPr dirty="0">
                <a:solidFill>
                  <a:schemeClr val="bg1"/>
                </a:solidFill>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7452995" y="2546985"/>
            <a:ext cx="4677410"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rPr>
              <a:t>2.1 </a:t>
            </a:r>
            <a:r>
              <a:rPr lang="en-US" sz="1600" dirty="0" smtClean="0">
                <a:solidFill>
                  <a:schemeClr val="bg1"/>
                </a:solidFill>
              </a:rPr>
              <a:t>U</a:t>
            </a:r>
            <a:r>
              <a:rPr sz="1600" dirty="0" smtClean="0">
                <a:solidFill>
                  <a:schemeClr val="bg1"/>
                </a:solidFill>
              </a:rPr>
              <a:t>ltimate </a:t>
            </a:r>
            <a:r>
              <a:rPr lang="en-US" sz="1600" dirty="0" smtClean="0">
                <a:solidFill>
                  <a:schemeClr val="bg1"/>
                </a:solidFill>
              </a:rPr>
              <a:t>S</a:t>
            </a:r>
            <a:r>
              <a:rPr sz="1600" dirty="0" smtClean="0">
                <a:solidFill>
                  <a:schemeClr val="bg1"/>
                </a:solidFill>
              </a:rPr>
              <a:t>lim</a:t>
            </a:r>
          </a:p>
          <a:p>
            <a:pPr algn="l"/>
            <a:r>
              <a:rPr sz="1600" dirty="0" smtClean="0">
                <a:solidFill>
                  <a:schemeClr val="bg1"/>
                </a:solidFill>
              </a:rPr>
              <a:t>2.2 Video </a:t>
            </a:r>
            <a:r>
              <a:rPr lang="en-US" sz="1600" dirty="0" smtClean="0">
                <a:solidFill>
                  <a:schemeClr val="bg1"/>
                </a:solidFill>
              </a:rPr>
              <a:t>A</a:t>
            </a:r>
            <a:r>
              <a:rPr sz="1600" dirty="0" smtClean="0">
                <a:solidFill>
                  <a:schemeClr val="bg1"/>
                </a:solidFill>
              </a:rPr>
              <a:t>nti-</a:t>
            </a:r>
            <a:r>
              <a:rPr lang="en-US" sz="1600" dirty="0" smtClean="0">
                <a:solidFill>
                  <a:schemeClr val="bg1"/>
                </a:solidFill>
              </a:rPr>
              <a:t>Shake </a:t>
            </a:r>
            <a:r>
              <a:rPr sz="1600" dirty="0" smtClean="0">
                <a:solidFill>
                  <a:schemeClr val="bg1"/>
                </a:solidFill>
              </a:rPr>
              <a:t> ganda</a:t>
            </a:r>
          </a:p>
          <a:p>
            <a:pPr algn="l"/>
            <a:r>
              <a:rPr sz="1600" dirty="0" smtClean="0">
                <a:solidFill>
                  <a:schemeClr val="bg1"/>
                </a:solidFill>
              </a:rPr>
              <a:t>2,3 90Hz </a:t>
            </a:r>
            <a:r>
              <a:rPr lang="en-US" sz="1600" dirty="0" smtClean="0">
                <a:solidFill>
                  <a:schemeClr val="bg1"/>
                </a:solidFill>
              </a:rPr>
              <a:t>L</a:t>
            </a:r>
            <a:r>
              <a:rPr sz="1600" dirty="0" smtClean="0">
                <a:solidFill>
                  <a:schemeClr val="bg1"/>
                </a:solidFill>
              </a:rPr>
              <a:t>ayar </a:t>
            </a:r>
            <a:r>
              <a:rPr lang="en-US" sz="1600" dirty="0" smtClean="0">
                <a:solidFill>
                  <a:schemeClr val="bg1"/>
                </a:solidFill>
              </a:rPr>
              <a:t>M</a:t>
            </a:r>
            <a:r>
              <a:rPr sz="1600" dirty="0" smtClean="0">
                <a:solidFill>
                  <a:schemeClr val="bg1"/>
                </a:solidFill>
              </a:rPr>
              <a:t>elengkung</a:t>
            </a:r>
          </a:p>
          <a:p>
            <a:pPr algn="l"/>
            <a:r>
              <a:rPr sz="1600" dirty="0" smtClean="0">
                <a:solidFill>
                  <a:schemeClr val="bg1"/>
                </a:solidFill>
              </a:rPr>
              <a:t>2.4 Melalui </a:t>
            </a:r>
            <a:r>
              <a:rPr lang="en-US" sz="1600" dirty="0" smtClean="0">
                <a:solidFill>
                  <a:schemeClr val="bg1"/>
                </a:solidFill>
              </a:rPr>
              <a:t>L</a:t>
            </a:r>
            <a:r>
              <a:rPr sz="1600" dirty="0" smtClean="0">
                <a:solidFill>
                  <a:schemeClr val="bg1"/>
                </a:solidFill>
              </a:rPr>
              <a:t>ubang </a:t>
            </a:r>
            <a:r>
              <a:rPr lang="en-US" sz="1600" dirty="0" smtClean="0">
                <a:solidFill>
                  <a:schemeClr val="bg1"/>
                </a:solidFill>
              </a:rPr>
              <a:t>P</a:t>
            </a:r>
            <a:r>
              <a:rPr sz="1600" dirty="0" smtClean="0">
                <a:solidFill>
                  <a:schemeClr val="bg1"/>
                </a:solidFill>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45490" y="109220"/>
            <a:ext cx="10515600" cy="594995"/>
          </a:xfrm>
        </p:spPr>
        <p:txBody>
          <a:bodyPr/>
          <a:lstStyle/>
          <a:p>
            <a:r>
              <a:rPr lang="en-US" altLang="zh-CN" sz="2800">
                <a:latin typeface="微软雅黑" panose="020B0503020204020204" charset="-122"/>
                <a:ea typeface="微软雅黑" panose="020B0503020204020204" charset="-122"/>
              </a:rPr>
              <a:t>Dark Mode</a:t>
            </a:r>
          </a:p>
        </p:txBody>
      </p:sp>
      <p:sp>
        <p:nvSpPr>
          <p:cNvPr id="3" name="内容占位符 2"/>
          <p:cNvSpPr>
            <a:spLocks noGrp="1"/>
          </p:cNvSpPr>
          <p:nvPr>
            <p:ph idx="1"/>
          </p:nvPr>
        </p:nvSpPr>
        <p:spPr>
          <a:xfrm>
            <a:off x="3773170" y="1354455"/>
            <a:ext cx="8418830" cy="3874770"/>
          </a:xfrm>
        </p:spPr>
        <p:txBody>
          <a:bodyPr>
            <a:noAutofit/>
          </a:bodyPr>
          <a:lstStyle/>
          <a:p>
            <a:pPr marL="0" indent="0">
              <a:lnSpc>
                <a:spcPct val="150000"/>
              </a:lnSpc>
              <a:buNone/>
            </a:pPr>
            <a:r>
              <a:rPr lang="en-US" sz="1400" dirty="0">
                <a:latin typeface="微软雅黑" panose="020B0503020204020204" charset="-122"/>
                <a:ea typeface="微软雅黑" panose="020B0503020204020204" charset="-122"/>
              </a:rPr>
              <a:t>1.</a:t>
            </a:r>
            <a:r>
              <a:rPr sz="1400" dirty="0">
                <a:latin typeface="微软雅黑" panose="020B0503020204020204" charset="-122"/>
                <a:ea typeface="微软雅黑" panose="020B0503020204020204" charset="-122"/>
              </a:rPr>
              <a:t> Mode gelap, </a:t>
            </a:r>
            <a:r>
              <a:rPr lang="en-US" sz="1400" dirty="0">
                <a:latin typeface="微软雅黑" panose="020B0503020204020204" charset="-122"/>
                <a:ea typeface="微软雅黑" panose="020B0503020204020204" charset="-122"/>
              </a:rPr>
              <a:t>meng</a:t>
            </a:r>
            <a:r>
              <a:rPr sz="1400" dirty="0">
                <a:latin typeface="微软雅黑" panose="020B0503020204020204" charset="-122"/>
                <a:ea typeface="微软雅黑" panose="020B0503020204020204" charset="-122"/>
              </a:rPr>
              <a:t>gunakan latar belakang hitam murni, warna fokus biru, font putih, kontras tinggi, kurangi rentang tampilan kontrol putih untuk mendapatkan pelindung mata dan mengurangi kemungkinan kelelahan visual</a:t>
            </a:r>
          </a:p>
          <a:p>
            <a:pPr marL="0" indent="0">
              <a:lnSpc>
                <a:spcPct val="150000"/>
              </a:lnSpc>
              <a:buNone/>
            </a:pPr>
            <a:r>
              <a:rPr sz="1400" dirty="0">
                <a:latin typeface="微软雅黑" panose="020B0503020204020204" charset="-122"/>
                <a:ea typeface="微软雅黑" panose="020B0503020204020204" charset="-122"/>
              </a:rPr>
              <a:t>2. Lingkungan </a:t>
            </a:r>
            <a:r>
              <a:rPr lang="en-US" sz="1400" dirty="0">
                <a:latin typeface="微软雅黑" panose="020B0503020204020204" charset="-122"/>
                <a:ea typeface="微软雅黑" panose="020B0503020204020204" charset="-122"/>
              </a:rPr>
              <a:t>pemakaian</a:t>
            </a:r>
            <a:r>
              <a:rPr sz="1400" dirty="0">
                <a:latin typeface="微软雅黑" panose="020B0503020204020204" charset="-122"/>
                <a:ea typeface="微软雅黑" panose="020B0503020204020204" charset="-122"/>
              </a:rPr>
              <a:t> : lingkungan apa pun, kapan saja;</a:t>
            </a:r>
          </a:p>
          <a:p>
            <a:pPr marL="0" indent="0">
              <a:lnSpc>
                <a:spcPct val="150000"/>
              </a:lnSpc>
              <a:buNone/>
            </a:pPr>
            <a:r>
              <a:rPr sz="1400" dirty="0">
                <a:latin typeface="微软雅黑" panose="020B0503020204020204" charset="-122"/>
                <a:ea typeface="微软雅黑" panose="020B0503020204020204" charset="-122"/>
              </a:rPr>
              <a:t>3. Lingkup aplikasi: sistem global + aplikasi </a:t>
            </a:r>
            <a:r>
              <a:rPr lang="en-US" sz="1400" dirty="0">
                <a:latin typeface="微软雅黑" panose="020B0503020204020204" charset="-122"/>
                <a:ea typeface="微软雅黑" panose="020B0503020204020204" charset="-122"/>
              </a:rPr>
              <a:t>pihak ketiga</a:t>
            </a:r>
            <a:r>
              <a:rPr sz="1400" dirty="0">
                <a:latin typeface="微软雅黑" panose="020B0503020204020204" charset="-122"/>
                <a:ea typeface="微软雅黑" panose="020B0503020204020204" charset="-122"/>
              </a:rPr>
              <a:t>;</a:t>
            </a:r>
          </a:p>
          <a:p>
            <a:pPr marL="0" indent="0">
              <a:lnSpc>
                <a:spcPct val="150000"/>
              </a:lnSpc>
              <a:buNone/>
            </a:pPr>
            <a:r>
              <a:rPr sz="1400" dirty="0">
                <a:latin typeface="微软雅黑" panose="020B0503020204020204" charset="-122"/>
                <a:ea typeface="微软雅黑" panose="020B0503020204020204" charset="-122"/>
              </a:rPr>
              <a:t>4. </a:t>
            </a:r>
            <a:r>
              <a:rPr lang="en-US" sz="1400" dirty="0">
                <a:latin typeface="微软雅黑" panose="020B0503020204020204" charset="-122"/>
                <a:ea typeface="微软雅黑" panose="020B0503020204020204" charset="-122"/>
              </a:rPr>
              <a:t>Mode</a:t>
            </a:r>
            <a:r>
              <a:rPr sz="1400" dirty="0">
                <a:latin typeface="微软雅黑" panose="020B0503020204020204" charset="-122"/>
                <a:ea typeface="微软雅黑" panose="020B0503020204020204" charset="-122"/>
              </a:rPr>
              <a:t> gelap untuk aplikasi pihak ketiga: Pengaturan&gt; Tampilan dan Kecerahan&gt; Mode gelap&gt; </a:t>
            </a:r>
            <a:r>
              <a:rPr lang="en-US" sz="1400" dirty="0">
                <a:latin typeface="微软雅黑" panose="020B0503020204020204" charset="-122"/>
                <a:ea typeface="微软雅黑" panose="020B0503020204020204" charset="-122"/>
              </a:rPr>
              <a:t>Mode</a:t>
            </a:r>
            <a:r>
              <a:rPr sz="1400" dirty="0">
                <a:latin typeface="微软雅黑" panose="020B0503020204020204" charset="-122"/>
                <a:ea typeface="微软雅黑" panose="020B0503020204020204" charset="-122"/>
              </a:rPr>
              <a:t> gelap untuk aplikasi pihak ketiga;</a:t>
            </a:r>
          </a:p>
          <a:p>
            <a:pPr marL="0" indent="0">
              <a:lnSpc>
                <a:spcPct val="150000"/>
              </a:lnSpc>
              <a:buNone/>
            </a:pPr>
            <a:r>
              <a:rPr sz="1400" dirty="0">
                <a:latin typeface="微软雅黑" panose="020B0503020204020204" charset="-122"/>
                <a:ea typeface="微软雅黑" panose="020B0503020204020204" charset="-122"/>
              </a:rPr>
              <a:t>5. Mode gelap dan mode pelindung mata </a:t>
            </a:r>
          </a:p>
          <a:p>
            <a:pPr marL="0" indent="0">
              <a:lnSpc>
                <a:spcPct val="150000"/>
              </a:lnSpc>
              <a:buNone/>
            </a:pPr>
            <a:r>
              <a:rPr sz="1400" dirty="0">
                <a:latin typeface="微软雅黑" panose="020B0503020204020204" charset="-122"/>
                <a:ea typeface="微软雅黑" panose="020B0503020204020204" charset="-122"/>
              </a:rPr>
              <a:t>Mode pelindung mata adalah untuk mencegah kelelahan mata dengan mengurangi radiasi cahaya biru pada layar. Dapat dihidupkan pada saat bersamaan.</a:t>
            </a:r>
          </a:p>
          <a:p>
            <a:pPr marL="0" indent="0">
              <a:lnSpc>
                <a:spcPct val="150000"/>
              </a:lnSpc>
              <a:buNone/>
            </a:pPr>
            <a:r>
              <a:rPr sz="1400" dirty="0">
                <a:latin typeface="微软雅黑" panose="020B0503020204020204" charset="-122"/>
                <a:ea typeface="微软雅黑" panose="020B0503020204020204" charset="-122"/>
              </a:rPr>
              <a:t>6. Usia baterai: </a:t>
            </a:r>
            <a:r>
              <a:rPr lang="en-US" sz="1400" dirty="0">
                <a:latin typeface="微软雅黑" panose="020B0503020204020204" charset="-122"/>
                <a:ea typeface="微软雅黑" panose="020B0503020204020204" charset="-122"/>
              </a:rPr>
              <a:t>mode gelap membuat</a:t>
            </a:r>
            <a:r>
              <a:rPr sz="1400" dirty="0">
                <a:latin typeface="微软雅黑" panose="020B0503020204020204" charset="-122"/>
                <a:ea typeface="微软雅黑" panose="020B0503020204020204" charset="-122"/>
              </a:rPr>
              <a:t> konsumsi daya </a:t>
            </a:r>
            <a:r>
              <a:rPr lang="en-US" sz="1400" dirty="0">
                <a:latin typeface="微软雅黑" panose="020B0503020204020204" charset="-122"/>
                <a:ea typeface="微软雅黑" panose="020B0503020204020204" charset="-122"/>
              </a:rPr>
              <a:t>lebih</a:t>
            </a:r>
            <a:r>
              <a:rPr sz="1400" dirty="0">
                <a:latin typeface="微软雅黑" panose="020B0503020204020204" charset="-122"/>
                <a:ea typeface="微软雅黑" panose="020B0503020204020204" charset="-122"/>
              </a:rPr>
              <a:t> rendah, mengurangi konsumsi daya layar dan memperpanjang usia baterai.</a:t>
            </a:r>
          </a:p>
        </p:txBody>
      </p:sp>
      <p:pic>
        <p:nvPicPr>
          <p:cNvPr id="4" name="图片 3" descr="暗色模式2"/>
          <p:cNvPicPr>
            <a:picLocks noChangeAspect="1"/>
          </p:cNvPicPr>
          <p:nvPr/>
        </p:nvPicPr>
        <p:blipFill>
          <a:blip r:embed="rId2" cstate="print"/>
          <a:stretch>
            <a:fillRect/>
          </a:stretch>
        </p:blipFill>
        <p:spPr>
          <a:xfrm>
            <a:off x="1138687" y="1354347"/>
            <a:ext cx="2424539" cy="4960189"/>
          </a:xfrm>
          <a:prstGeom prst="roundRect">
            <a:avLst/>
          </a:prstGeom>
        </p:spPr>
      </p:pic>
      <p:sp>
        <p:nvSpPr>
          <p:cNvPr id="8" name="矩形 7"/>
          <p:cNvSpPr/>
          <p:nvPr/>
        </p:nvSpPr>
        <p:spPr>
          <a:xfrm>
            <a:off x="3810" y="90805"/>
            <a:ext cx="614045" cy="613410"/>
          </a:xfrm>
          <a:prstGeom prst="rect">
            <a:avLst/>
          </a:prstGeom>
          <a:solidFill>
            <a:srgbClr val="467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06145" y="163195"/>
            <a:ext cx="10515600" cy="703580"/>
          </a:xfrm>
        </p:spPr>
        <p:txBody>
          <a:bodyPr/>
          <a:lstStyle/>
          <a:p>
            <a:r>
              <a:rPr lang="en-US" altLang="zh-CN" sz="2800">
                <a:latin typeface="微软雅黑" panose="020B0503020204020204" charset="-122"/>
                <a:ea typeface="微软雅黑" panose="020B0503020204020204" charset="-122"/>
              </a:rPr>
              <a:t>Jam Layar Mati</a:t>
            </a:r>
          </a:p>
        </p:txBody>
      </p:sp>
      <p:sp>
        <p:nvSpPr>
          <p:cNvPr id="3" name="内容占位符 2"/>
          <p:cNvSpPr>
            <a:spLocks noGrp="1"/>
          </p:cNvSpPr>
          <p:nvPr>
            <p:ph idx="1"/>
          </p:nvPr>
        </p:nvSpPr>
        <p:spPr>
          <a:xfrm>
            <a:off x="480695" y="1372235"/>
            <a:ext cx="8799195" cy="4986020"/>
          </a:xfrm>
        </p:spPr>
        <p:txBody>
          <a:bodyPr>
            <a:normAutofit fontScale="90000"/>
          </a:bodyPr>
          <a:lstStyle/>
          <a:p>
            <a:pPr marL="0" indent="0">
              <a:buNone/>
            </a:pPr>
            <a:r>
              <a:rPr sz="1800">
                <a:solidFill>
                  <a:schemeClr val="tx1"/>
                </a:solidFill>
                <a:latin typeface="微软雅黑" panose="020B0503020204020204" charset="-122"/>
                <a:ea typeface="微软雅黑" panose="020B0503020204020204" charset="-122"/>
                <a:sym typeface="+mn-ea"/>
              </a:rPr>
              <a:t>Waktu mulai dari layar, gaya tampilan, dan elemen informasi halaman semuanya digabungkan oleh pengguna untuk menunjukkan kepribadian mereka setiap saat.</a:t>
            </a:r>
          </a:p>
          <a:p>
            <a:pPr marL="0" indent="0">
              <a:buNone/>
            </a:pPr>
            <a:endParaRPr sz="1800">
              <a:solidFill>
                <a:schemeClr val="tx1"/>
              </a:solidFill>
              <a:latin typeface="微软雅黑" panose="020B0503020204020204" charset="-122"/>
              <a:ea typeface="微软雅黑" panose="020B0503020204020204" charset="-122"/>
              <a:sym typeface="+mn-ea"/>
            </a:endParaRPr>
          </a:p>
          <a:p>
            <a:pPr marL="0" indent="0">
              <a:buNone/>
            </a:pPr>
            <a:r>
              <a:rPr sz="1800" dirty="0">
                <a:solidFill>
                  <a:schemeClr val="tx1"/>
                </a:solidFill>
                <a:latin typeface="微软雅黑" panose="020B0503020204020204" charset="-122"/>
                <a:ea typeface="微软雅黑" panose="020B0503020204020204" charset="-122"/>
              </a:rPr>
              <a:t>Pengaturan&gt; Tampilan dan Kecerahan&gt; Jam Layar </a:t>
            </a:r>
            <a:r>
              <a:rPr lang="en-US" sz="1800" dirty="0">
                <a:solidFill>
                  <a:schemeClr val="tx1"/>
                </a:solidFill>
                <a:latin typeface="微软雅黑" panose="020B0503020204020204" charset="-122"/>
                <a:ea typeface="微软雅黑" panose="020B0503020204020204" charset="-122"/>
              </a:rPr>
              <a:t>Mati</a:t>
            </a:r>
            <a:r>
              <a:rPr sz="1800" dirty="0">
                <a:solidFill>
                  <a:schemeClr val="tx1"/>
                </a:solidFill>
                <a:latin typeface="微软雅黑" panose="020B0503020204020204" charset="-122"/>
                <a:ea typeface="微软雅黑" panose="020B0503020204020204" charset="-122"/>
              </a:rPr>
              <a:t> , tambahkan:</a:t>
            </a:r>
          </a:p>
          <a:p>
            <a:pPr marL="0" indent="0">
              <a:buNone/>
            </a:pPr>
            <a:r>
              <a:rPr sz="1800" dirty="0">
                <a:solidFill>
                  <a:schemeClr val="tx1"/>
                </a:solidFill>
                <a:latin typeface="微软雅黑" panose="020B0503020204020204" charset="-122"/>
                <a:ea typeface="微软雅黑" panose="020B0503020204020204" charset="-122"/>
              </a:rPr>
              <a:t>1. Mulai segera: nyalakan jam layar </a:t>
            </a:r>
            <a:r>
              <a:rPr lang="en-US" sz="1800" dirty="0">
                <a:solidFill>
                  <a:schemeClr val="tx1"/>
                </a:solidFill>
                <a:latin typeface="微软雅黑" panose="020B0503020204020204" charset="-122"/>
                <a:ea typeface="微软雅黑" panose="020B0503020204020204" charset="-122"/>
              </a:rPr>
              <a:t>mati</a:t>
            </a:r>
            <a:r>
              <a:rPr sz="1800" dirty="0">
                <a:solidFill>
                  <a:schemeClr val="tx1"/>
                </a:solidFill>
                <a:latin typeface="微软雅黑" panose="020B0503020204020204" charset="-122"/>
                <a:ea typeface="微软雅黑" panose="020B0503020204020204" charset="-122"/>
              </a:rPr>
              <a:t> segera setelah dibuka;</a:t>
            </a:r>
          </a:p>
          <a:p>
            <a:pPr marL="0" indent="0">
              <a:buNone/>
            </a:pPr>
            <a:r>
              <a:rPr sz="1800" dirty="0">
                <a:solidFill>
                  <a:schemeClr val="tx1"/>
                </a:solidFill>
                <a:latin typeface="微软雅黑" panose="020B0503020204020204" charset="-122"/>
                <a:ea typeface="微软雅黑" panose="020B0503020204020204" charset="-122"/>
              </a:rPr>
              <a:t>2. Atur waktu: atur waktu mulai dan akhir jam layar </a:t>
            </a:r>
            <a:r>
              <a:rPr lang="en-US" sz="1800" dirty="0">
                <a:solidFill>
                  <a:schemeClr val="tx1"/>
                </a:solidFill>
                <a:latin typeface="微软雅黑" panose="020B0503020204020204" charset="-122"/>
                <a:ea typeface="微软雅黑" panose="020B0503020204020204" charset="-122"/>
              </a:rPr>
              <a:t>mati</a:t>
            </a:r>
            <a:r>
              <a:rPr sz="1800" dirty="0">
                <a:solidFill>
                  <a:schemeClr val="tx1"/>
                </a:solidFill>
                <a:latin typeface="微软雅黑" panose="020B0503020204020204" charset="-122"/>
                <a:ea typeface="微软雅黑" panose="020B0503020204020204" charset="-122"/>
              </a:rPr>
              <a:t>;</a:t>
            </a:r>
          </a:p>
          <a:p>
            <a:pPr marL="0" indent="0">
              <a:buNone/>
            </a:pPr>
            <a:r>
              <a:rPr sz="1800" dirty="0">
                <a:solidFill>
                  <a:schemeClr val="tx1"/>
                </a:solidFill>
                <a:latin typeface="微软雅黑" panose="020B0503020204020204" charset="-122"/>
                <a:ea typeface="微软雅黑" panose="020B0503020204020204" charset="-122"/>
              </a:rPr>
              <a:t>3. Gaya jam: Menambahkan berbagai gaya tampilan jam gaya digital dan pointer Setelah memilih, Anda dapat mengklik gaya jam di bagian atas antarmuka untuk melihat pratinjau, lalu klik Terapkan;</a:t>
            </a:r>
          </a:p>
          <a:p>
            <a:pPr marL="0" indent="0">
              <a:buNone/>
            </a:pPr>
            <a:r>
              <a:rPr sz="1800" dirty="0">
                <a:solidFill>
                  <a:schemeClr val="tx1"/>
                </a:solidFill>
                <a:latin typeface="微软雅黑" panose="020B0503020204020204" charset="-122"/>
                <a:ea typeface="微软雅黑" panose="020B0503020204020204" charset="-122"/>
              </a:rPr>
              <a:t>4. </a:t>
            </a:r>
            <a:r>
              <a:rPr lang="en-US" sz="1800" dirty="0">
                <a:solidFill>
                  <a:schemeClr val="tx1"/>
                </a:solidFill>
                <a:latin typeface="微软雅黑" panose="020B0503020204020204" charset="-122"/>
                <a:ea typeface="微软雅黑" panose="020B0503020204020204" charset="-122"/>
              </a:rPr>
              <a:t>Jam l</a:t>
            </a:r>
            <a:r>
              <a:rPr sz="1800" dirty="0">
                <a:solidFill>
                  <a:schemeClr val="tx1"/>
                </a:solidFill>
                <a:latin typeface="微软雅黑" panose="020B0503020204020204" charset="-122"/>
                <a:ea typeface="微软雅黑" panose="020B0503020204020204" charset="-122"/>
              </a:rPr>
              <a:t>ayar Murni: Setelah dihidupkan, Jam Layar </a:t>
            </a:r>
            <a:r>
              <a:rPr lang="en-US" sz="1800" dirty="0">
                <a:solidFill>
                  <a:schemeClr val="tx1"/>
                </a:solidFill>
                <a:latin typeface="微软雅黑" panose="020B0503020204020204" charset="-122"/>
                <a:ea typeface="微软雅黑" panose="020B0503020204020204" charset="-122"/>
              </a:rPr>
              <a:t>mati </a:t>
            </a:r>
            <a:r>
              <a:rPr sz="1800" dirty="0">
                <a:solidFill>
                  <a:schemeClr val="tx1"/>
                </a:solidFill>
                <a:latin typeface="微软雅黑" panose="020B0503020204020204" charset="-122"/>
                <a:ea typeface="微软雅黑" panose="020B0503020204020204" charset="-122"/>
              </a:rPr>
              <a:t>hanya menampilkan waktu dan tidak menampilkan informasi lainnya;</a:t>
            </a:r>
          </a:p>
          <a:p>
            <a:pPr marL="0" indent="0">
              <a:buNone/>
            </a:pPr>
            <a:r>
              <a:rPr sz="1800" dirty="0">
                <a:solidFill>
                  <a:schemeClr val="tx1"/>
                </a:solidFill>
                <a:latin typeface="微软雅黑" panose="020B0503020204020204" charset="-122"/>
                <a:ea typeface="微软雅黑" panose="020B0503020204020204" charset="-122"/>
              </a:rPr>
              <a:t>5. Tanggal: Anda dapat memilih untuk menampilkan tanggal kalender , menampilkan kalender  dan tanggal kalender lunar, dan tidak menampilkan tanggal.</a:t>
            </a:r>
          </a:p>
          <a:p>
            <a:pPr marL="0" indent="0">
              <a:buNone/>
            </a:pPr>
            <a:endParaRPr sz="1800" dirty="0">
              <a:solidFill>
                <a:schemeClr val="tx1"/>
              </a:solidFill>
              <a:latin typeface="微软雅黑" panose="020B0503020204020204" charset="-122"/>
              <a:ea typeface="微软雅黑" panose="020B0503020204020204" charset="-122"/>
            </a:endParaRPr>
          </a:p>
          <a:p>
            <a:pPr marL="0" indent="0">
              <a:buNone/>
            </a:pPr>
            <a:r>
              <a:rPr sz="1800" dirty="0">
                <a:solidFill>
                  <a:schemeClr val="tx1"/>
                </a:solidFill>
                <a:latin typeface="微软雅黑" panose="020B0503020204020204" charset="-122"/>
                <a:ea typeface="微软雅黑" panose="020B0503020204020204" charset="-122"/>
              </a:rPr>
              <a:t>Jam layar </a:t>
            </a:r>
            <a:r>
              <a:rPr lang="en-US" sz="1800" dirty="0">
                <a:solidFill>
                  <a:schemeClr val="tx1"/>
                </a:solidFill>
                <a:latin typeface="微软雅黑" panose="020B0503020204020204" charset="-122"/>
                <a:ea typeface="微软雅黑" panose="020B0503020204020204" charset="-122"/>
              </a:rPr>
              <a:t>mati </a:t>
            </a:r>
            <a:r>
              <a:rPr sz="1800" dirty="0">
                <a:solidFill>
                  <a:schemeClr val="tx1"/>
                </a:solidFill>
                <a:latin typeface="微软雅黑" panose="020B0503020204020204" charset="-122"/>
                <a:ea typeface="微软雅黑" panose="020B0503020204020204" charset="-122"/>
              </a:rPr>
              <a:t>akan meningkatkan konsumsi daya, tidak akan ditampilkan saat daya kurang dari 10% dan daya tidak tersambung.</a:t>
            </a:r>
          </a:p>
        </p:txBody>
      </p:sp>
      <p:pic>
        <p:nvPicPr>
          <p:cNvPr id="4" name="图片 3" descr="息屏时钟"/>
          <p:cNvPicPr>
            <a:picLocks noChangeAspect="1"/>
          </p:cNvPicPr>
          <p:nvPr/>
        </p:nvPicPr>
        <p:blipFill>
          <a:blip r:embed="rId2" cstate="print"/>
          <a:stretch>
            <a:fillRect/>
          </a:stretch>
        </p:blipFill>
        <p:spPr>
          <a:xfrm>
            <a:off x="9279890" y="1372235"/>
            <a:ext cx="2254250" cy="4716780"/>
          </a:xfrm>
          <a:prstGeom prst="rect">
            <a:avLst/>
          </a:prstGeom>
        </p:spPr>
      </p:pic>
      <p:sp>
        <p:nvSpPr>
          <p:cNvPr id="8" name="矩形 7"/>
          <p:cNvSpPr/>
          <p:nvPr/>
        </p:nvSpPr>
        <p:spPr>
          <a:xfrm>
            <a:off x="-5080" y="163830"/>
            <a:ext cx="614045" cy="613410"/>
          </a:xfrm>
          <a:prstGeom prst="rect">
            <a:avLst/>
          </a:prstGeom>
          <a:solidFill>
            <a:srgbClr val="467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757545" y="1207770"/>
            <a:ext cx="5991860" cy="4889500"/>
          </a:xfrm>
        </p:spPr>
        <p:txBody>
          <a:bodyPr>
            <a:normAutofit fontScale="90000"/>
          </a:bodyPr>
          <a:lstStyle/>
          <a:p>
            <a:pPr>
              <a:lnSpc>
                <a:spcPct val="130000"/>
              </a:lnSpc>
            </a:pPr>
            <a:r>
              <a:rPr lang="en-US" altLang="zh-CN" sz="2000" dirty="0">
                <a:solidFill>
                  <a:schemeClr val="tx1"/>
                </a:solidFill>
                <a:latin typeface="微软雅黑" panose="020B0503020204020204" charset="-122"/>
                <a:ea typeface="微软雅黑" panose="020B0503020204020204" charset="-122"/>
              </a:rPr>
              <a:t/>
            </a:r>
            <a:br>
              <a:rPr lang="en-US" altLang="zh-CN" sz="2000" dirty="0">
                <a:solidFill>
                  <a:schemeClr val="tx1"/>
                </a:solidFill>
                <a:latin typeface="微软雅黑" panose="020B0503020204020204" charset="-122"/>
                <a:ea typeface="微软雅黑" panose="020B0503020204020204" charset="-122"/>
              </a:rPr>
            </a:br>
            <a:r>
              <a:rPr sz="2000" dirty="0" err="1" smtClean="0">
                <a:solidFill>
                  <a:schemeClr val="tx1"/>
                </a:solidFill>
                <a:latin typeface="微软雅黑" panose="020B0503020204020204" charset="-122"/>
                <a:ea typeface="微软雅黑" panose="020B0503020204020204" charset="-122"/>
                <a:sym typeface="+mn-ea"/>
              </a:rPr>
              <a:t>ColorOS</a:t>
            </a:r>
            <a:r>
              <a:rPr sz="2000" dirty="0" smtClean="0">
                <a:solidFill>
                  <a:schemeClr val="tx1"/>
                </a:solidFill>
                <a:latin typeface="微软雅黑" panose="020B0503020204020204" charset="-122"/>
                <a:ea typeface="微软雅黑" panose="020B0503020204020204" charset="-122"/>
                <a:sym typeface="+mn-ea"/>
              </a:rPr>
              <a:t> </a:t>
            </a:r>
            <a:r>
              <a:rPr sz="2000" dirty="0">
                <a:solidFill>
                  <a:schemeClr val="tx1"/>
                </a:solidFill>
                <a:latin typeface="微软雅黑" panose="020B0503020204020204" charset="-122"/>
                <a:ea typeface="微软雅黑" panose="020B0503020204020204" charset="-122"/>
                <a:sym typeface="+mn-ea"/>
              </a:rPr>
              <a:t>7 </a:t>
            </a:r>
            <a:r>
              <a:rPr lang="en-US" sz="2000" dirty="0">
                <a:solidFill>
                  <a:schemeClr val="tx1"/>
                </a:solidFill>
                <a:latin typeface="微软雅黑" panose="020B0503020204020204" charset="-122"/>
                <a:ea typeface="微软雅黑" panose="020B0503020204020204" charset="-122"/>
                <a:sym typeface="+mn-ea"/>
              </a:rPr>
              <a:t>menambahkan fitur mode praktis, melalui perbesaran ikon dan tulisan agar memudahkan orang tua juga dapat menikmati teknologi terkini.</a:t>
            </a:r>
            <a:r>
              <a:rPr sz="2000" dirty="0">
                <a:solidFill>
                  <a:schemeClr val="tx1"/>
                </a:solidFill>
                <a:latin typeface="微软雅黑" panose="020B0503020204020204" charset="-122"/>
                <a:ea typeface="微软雅黑" panose="020B0503020204020204" charset="-122"/>
                <a:sym typeface="+mn-ea"/>
              </a:rPr>
              <a:t/>
            </a:r>
            <a:br>
              <a:rPr sz="2000" dirty="0">
                <a:solidFill>
                  <a:schemeClr val="tx1"/>
                </a:solidFill>
                <a:latin typeface="微软雅黑" panose="020B0503020204020204" charset="-122"/>
                <a:ea typeface="微软雅黑" panose="020B0503020204020204" charset="-122"/>
                <a:sym typeface="+mn-ea"/>
              </a:rPr>
            </a:br>
            <a:r>
              <a:rPr sz="2000" dirty="0">
                <a:solidFill>
                  <a:schemeClr val="tx1"/>
                </a:solidFill>
                <a:latin typeface="微软雅黑" panose="020B0503020204020204" charset="-122"/>
                <a:ea typeface="微软雅黑" panose="020B0503020204020204" charset="-122"/>
                <a:sym typeface="+mn-ea"/>
              </a:rPr>
              <a:t/>
            </a:r>
            <a:br>
              <a:rPr sz="2000" dirty="0">
                <a:solidFill>
                  <a:schemeClr val="tx1"/>
                </a:solidFill>
                <a:latin typeface="微软雅黑" panose="020B0503020204020204" charset="-122"/>
                <a:ea typeface="微软雅黑" panose="020B0503020204020204" charset="-122"/>
                <a:sym typeface="+mn-ea"/>
              </a:rPr>
            </a:br>
            <a:r>
              <a:rPr lang="en-US" sz="2000" dirty="0" err="1">
                <a:solidFill>
                  <a:schemeClr val="tx1"/>
                </a:solidFill>
                <a:latin typeface="微软雅黑" panose="020B0503020204020204" charset="-122"/>
                <a:ea typeface="微软雅黑" panose="020B0503020204020204" charset="-122"/>
                <a:sym typeface="+mn-ea"/>
              </a:rPr>
              <a:t>mode praktis yang di desain OPPO untuk orang tua, pengaturannya lebih mudah, dan tampilan lebih besar.</a:t>
            </a:r>
            <a:br>
              <a:rPr lang="en-US" sz="2000" dirty="0" err="1">
                <a:solidFill>
                  <a:schemeClr val="tx1"/>
                </a:solidFill>
                <a:latin typeface="微软雅黑" panose="020B0503020204020204" charset="-122"/>
                <a:ea typeface="微软雅黑" panose="020B0503020204020204" charset="-122"/>
                <a:sym typeface="+mn-ea"/>
              </a:rPr>
            </a:br>
            <a:r>
              <a:rPr lang="zh-CN" altLang="en-US" sz="2000" dirty="0">
                <a:solidFill>
                  <a:schemeClr val="tx1"/>
                </a:solidFill>
                <a:latin typeface="微软雅黑" panose="020B0503020204020204" charset="-122"/>
                <a:ea typeface="微软雅黑" panose="020B0503020204020204" charset="-122"/>
                <a:sym typeface="+mn-ea"/>
              </a:rPr>
              <a:t/>
            </a:r>
            <a:br>
              <a:rPr lang="zh-CN" altLang="en-US" sz="2000" dirty="0">
                <a:solidFill>
                  <a:schemeClr val="tx1"/>
                </a:solidFill>
                <a:latin typeface="微软雅黑" panose="020B0503020204020204" charset="-122"/>
                <a:ea typeface="微软雅黑" panose="020B0503020204020204" charset="-122"/>
                <a:sym typeface="+mn-ea"/>
              </a:rPr>
            </a:br>
            <a:r>
              <a:rPr lang="en-US" altLang="zh-CN" sz="2000" dirty="0">
                <a:solidFill>
                  <a:schemeClr val="tx1"/>
                </a:solidFill>
                <a:latin typeface="微软雅黑" panose="020B0503020204020204" charset="-122"/>
                <a:ea typeface="微软雅黑" panose="020B0503020204020204" charset="-122"/>
                <a:sym typeface="+mn-ea"/>
              </a:rPr>
              <a:t>ALur</a:t>
            </a:r>
            <a:r>
              <a:rPr lang="zh-CN" altLang="en-US" sz="2000" dirty="0">
                <a:solidFill>
                  <a:schemeClr val="tx1"/>
                </a:solidFill>
                <a:latin typeface="微软雅黑" panose="020B0503020204020204" charset="-122"/>
                <a:ea typeface="微软雅黑" panose="020B0503020204020204" charset="-122"/>
                <a:sym typeface="+mn-ea"/>
              </a:rPr>
              <a:t>：</a:t>
            </a:r>
            <a:r>
              <a:rPr lang="en-US" altLang="zh-CN" sz="2000" dirty="0">
                <a:solidFill>
                  <a:schemeClr val="tx1"/>
                </a:solidFill>
                <a:latin typeface="微软雅黑" panose="020B0503020204020204" charset="-122"/>
                <a:ea typeface="微软雅黑" panose="020B0503020204020204" charset="-122"/>
                <a:sym typeface="+mn-ea"/>
              </a:rPr>
              <a:t>Pengaturan &gt; Dekstop dan Layar Kunci &gt; Mode Desktop &gt; Mode Praktis</a:t>
            </a:r>
            <a:r>
              <a:rPr lang="zh-CN" altLang="en-US" sz="2000" dirty="0">
                <a:solidFill>
                  <a:schemeClr val="tx1"/>
                </a:solidFill>
                <a:latin typeface="微软雅黑" panose="020B0503020204020204" charset="-122"/>
                <a:ea typeface="微软雅黑" panose="020B0503020204020204" charset="-122"/>
                <a:sym typeface="+mn-ea"/>
              </a:rPr>
              <a:t/>
            </a:r>
            <a:br>
              <a:rPr lang="zh-CN" altLang="en-US" sz="2000" dirty="0">
                <a:solidFill>
                  <a:schemeClr val="tx1"/>
                </a:solidFill>
                <a:latin typeface="微软雅黑" panose="020B0503020204020204" charset="-122"/>
                <a:ea typeface="微软雅黑" panose="020B0503020204020204" charset="-122"/>
                <a:sym typeface="+mn-ea"/>
              </a:rPr>
            </a:br>
            <a:r>
              <a:rPr lang="en-US" altLang="zh-CN" sz="2000" dirty="0">
                <a:solidFill>
                  <a:schemeClr val="tx1"/>
                </a:solidFill>
                <a:latin typeface="微软雅黑" panose="020B0503020204020204" charset="-122"/>
                <a:ea typeface="微软雅黑" panose="020B0503020204020204" charset="-122"/>
                <a:sym typeface="+mn-ea"/>
              </a:rPr>
              <a:t>Ruang Lingkup</a:t>
            </a:r>
            <a:r>
              <a:rPr lang="zh-CN" altLang="en-US" sz="2000" dirty="0">
                <a:solidFill>
                  <a:schemeClr val="tx1"/>
                </a:solidFill>
                <a:latin typeface="微软雅黑" panose="020B0503020204020204" charset="-122"/>
                <a:ea typeface="微软雅黑" panose="020B0503020204020204" charset="-122"/>
                <a:sym typeface="+mn-ea"/>
              </a:rPr>
              <a:t>：</a:t>
            </a:r>
            <a:r>
              <a:rPr lang="en-US" altLang="zh-CN" sz="2000" dirty="0">
                <a:solidFill>
                  <a:schemeClr val="tx1"/>
                </a:solidFill>
                <a:latin typeface="微软雅黑" panose="020B0503020204020204" charset="-122"/>
                <a:ea typeface="微软雅黑" panose="020B0503020204020204" charset="-122"/>
                <a:sym typeface="+mn-ea"/>
              </a:rPr>
              <a:t>Sistem+aplikasi Pihak Ketiga</a:t>
            </a:r>
            <a:r>
              <a:rPr lang="zh-CN" altLang="en-US" sz="2000" dirty="0">
                <a:solidFill>
                  <a:schemeClr val="tx1"/>
                </a:solidFill>
                <a:latin typeface="微软雅黑" panose="020B0503020204020204" charset="-122"/>
                <a:ea typeface="微软雅黑" panose="020B0503020204020204" charset="-122"/>
                <a:sym typeface="+mn-ea"/>
              </a:rPr>
              <a:t/>
            </a:r>
            <a:br>
              <a:rPr lang="zh-CN" altLang="en-US" sz="2000" dirty="0">
                <a:solidFill>
                  <a:schemeClr val="tx1"/>
                </a:solidFill>
                <a:latin typeface="微软雅黑" panose="020B0503020204020204" charset="-122"/>
                <a:ea typeface="微软雅黑" panose="020B0503020204020204" charset="-122"/>
                <a:sym typeface="+mn-ea"/>
              </a:rPr>
            </a:br>
            <a:r>
              <a:rPr lang="zh-CN" altLang="en-US" sz="2000" dirty="0">
                <a:solidFill>
                  <a:schemeClr val="tx1"/>
                </a:solidFill>
                <a:latin typeface="微软雅黑" panose="020B0503020204020204" charset="-122"/>
                <a:ea typeface="微软雅黑" panose="020B0503020204020204" charset="-122"/>
                <a:sym typeface="+mn-ea"/>
              </a:rPr>
              <a:t/>
            </a:r>
            <a:br>
              <a:rPr lang="zh-CN" altLang="en-US" sz="2000" dirty="0">
                <a:solidFill>
                  <a:schemeClr val="tx1"/>
                </a:solidFill>
                <a:latin typeface="微软雅黑" panose="020B0503020204020204" charset="-122"/>
                <a:ea typeface="微软雅黑" panose="020B0503020204020204" charset="-122"/>
                <a:sym typeface="+mn-ea"/>
              </a:rPr>
            </a:br>
            <a:r>
              <a:rPr sz="2000">
                <a:solidFill>
                  <a:schemeClr val="tx1"/>
                </a:solidFill>
                <a:latin typeface="微软雅黑" panose="020B0503020204020204" charset="-122"/>
                <a:ea typeface="微软雅黑" panose="020B0503020204020204" charset="-122"/>
              </a:rPr>
              <a:t>Catatan: Beberapa aplikasi mungkin tidak dapat </a:t>
            </a:r>
            <a:r>
              <a:rPr lang="en-US" sz="2000">
                <a:solidFill>
                  <a:schemeClr val="tx1"/>
                </a:solidFill>
                <a:latin typeface="微软雅黑" panose="020B0503020204020204" charset="-122"/>
                <a:ea typeface="微软雅黑" panose="020B0503020204020204" charset="-122"/>
              </a:rPr>
              <a:t>diperbesar</a:t>
            </a:r>
            <a:r>
              <a:rPr sz="2000">
                <a:solidFill>
                  <a:schemeClr val="tx1"/>
                </a:solidFill>
                <a:latin typeface="微软雅黑" panose="020B0503020204020204" charset="-122"/>
                <a:ea typeface="微软雅黑" panose="020B0503020204020204" charset="-122"/>
              </a:rPr>
              <a:t> karena ukuran font tetap dari aplikasi itu sendiri.</a:t>
            </a:r>
          </a:p>
        </p:txBody>
      </p:sp>
      <p:pic>
        <p:nvPicPr>
          <p:cNvPr id="5" name="图片 4" descr="简易模式2"/>
          <p:cNvPicPr>
            <a:picLocks noChangeAspect="1"/>
          </p:cNvPicPr>
          <p:nvPr/>
        </p:nvPicPr>
        <p:blipFill>
          <a:blip r:embed="rId2" cstate="print"/>
          <a:stretch>
            <a:fillRect/>
          </a:stretch>
        </p:blipFill>
        <p:spPr>
          <a:xfrm>
            <a:off x="2983865" y="1207701"/>
            <a:ext cx="2549777" cy="5375828"/>
          </a:xfrm>
          <a:prstGeom prst="roundRect">
            <a:avLst/>
          </a:prstGeom>
          <a:ln w="19050">
            <a:solidFill>
              <a:schemeClr val="tx1"/>
            </a:solidFill>
          </a:ln>
        </p:spPr>
      </p:pic>
      <p:sp>
        <p:nvSpPr>
          <p:cNvPr id="3" name="文本框 2"/>
          <p:cNvSpPr txBox="1"/>
          <p:nvPr/>
        </p:nvSpPr>
        <p:spPr>
          <a:xfrm>
            <a:off x="969010" y="337185"/>
            <a:ext cx="2974340" cy="521970"/>
          </a:xfrm>
          <a:prstGeom prst="rect">
            <a:avLst/>
          </a:prstGeom>
          <a:noFill/>
        </p:spPr>
        <p:txBody>
          <a:bodyPr wrap="square" rtlCol="0">
            <a:spAutoFit/>
          </a:bodyPr>
          <a:lstStyle/>
          <a:p>
            <a:r>
              <a:rPr lang="en-US" altLang="zh-CN" sz="2800">
                <a:solidFill>
                  <a:schemeClr val="tx1"/>
                </a:solidFill>
                <a:latin typeface="微软雅黑" panose="020B0503020204020204" charset="-122"/>
                <a:ea typeface="微软雅黑" panose="020B0503020204020204" charset="-122"/>
              </a:rPr>
              <a:t>Mode Praktis</a:t>
            </a:r>
          </a:p>
        </p:txBody>
      </p:sp>
      <p:pic>
        <p:nvPicPr>
          <p:cNvPr id="9" name="图片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6067" y="1207701"/>
            <a:ext cx="2622431" cy="5375828"/>
          </a:xfrm>
          <a:prstGeom prst="roundRect">
            <a:avLst/>
          </a:prstGeom>
        </p:spPr>
      </p:pic>
      <p:sp>
        <p:nvSpPr>
          <p:cNvPr id="10" name="矩形 9"/>
          <p:cNvSpPr/>
          <p:nvPr/>
        </p:nvSpPr>
        <p:spPr>
          <a:xfrm>
            <a:off x="0" y="295910"/>
            <a:ext cx="614045" cy="631190"/>
          </a:xfrm>
          <a:prstGeom prst="rect">
            <a:avLst/>
          </a:prstGeom>
          <a:solidFill>
            <a:srgbClr val="71CF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smtClean="0">
                  <a:solidFill>
                    <a:schemeClr val="bg1"/>
                  </a:solidFill>
                </a:rPr>
                <a:t>1.1 Parameter Tampilan</a:t>
              </a:r>
            </a:p>
            <a:p>
              <a:pPr algn="l"/>
              <a:r>
                <a:rPr lang="en-US" altLang="zh-CN" dirty="0" smtClean="0">
                  <a:solidFill>
                    <a:schemeClr val="bg1"/>
                  </a:solidFill>
                </a:rPr>
                <a:t>1.2 Parameter Konfigurasi</a:t>
              </a:r>
            </a:p>
            <a:p>
              <a:pPr algn="l"/>
              <a:r>
                <a:rPr lang="en-US" altLang="zh-CN" dirty="0" smtClean="0">
                  <a:solidFill>
                    <a:schemeClr val="bg1"/>
                  </a:solidFill>
                </a:rPr>
                <a:t>1.3 Parameter Fungsi Umum</a:t>
              </a:r>
              <a:endParaRPr dirty="0">
                <a:solidFill>
                  <a:schemeClr val="bg1"/>
                </a:solidFill>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9879330" y="2546985"/>
            <a:ext cx="2251075"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rPr>
              <a:t>2.1 </a:t>
            </a:r>
            <a:r>
              <a:rPr lang="en-US" sz="1600" dirty="0" smtClean="0">
                <a:solidFill>
                  <a:schemeClr val="bg1"/>
                </a:solidFill>
              </a:rPr>
              <a:t>U</a:t>
            </a:r>
            <a:r>
              <a:rPr sz="1600" dirty="0" smtClean="0">
                <a:solidFill>
                  <a:schemeClr val="bg1"/>
                </a:solidFill>
              </a:rPr>
              <a:t>ltimate </a:t>
            </a:r>
            <a:r>
              <a:rPr lang="en-US" sz="1600" dirty="0" smtClean="0">
                <a:solidFill>
                  <a:schemeClr val="bg1"/>
                </a:solidFill>
              </a:rPr>
              <a:t>S</a:t>
            </a:r>
            <a:r>
              <a:rPr sz="1600" dirty="0" smtClean="0">
                <a:solidFill>
                  <a:schemeClr val="bg1"/>
                </a:solidFill>
              </a:rPr>
              <a:t>lim</a:t>
            </a:r>
          </a:p>
          <a:p>
            <a:pPr algn="l"/>
            <a:r>
              <a:rPr sz="1600" dirty="0" smtClean="0">
                <a:solidFill>
                  <a:schemeClr val="bg1"/>
                </a:solidFill>
              </a:rPr>
              <a:t>2.2 Video </a:t>
            </a:r>
            <a:r>
              <a:rPr lang="en-US" sz="1600" dirty="0" smtClean="0">
                <a:solidFill>
                  <a:schemeClr val="bg1"/>
                </a:solidFill>
              </a:rPr>
              <a:t>A</a:t>
            </a:r>
            <a:r>
              <a:rPr sz="1600" dirty="0" smtClean="0">
                <a:solidFill>
                  <a:schemeClr val="bg1"/>
                </a:solidFill>
              </a:rPr>
              <a:t>nti-</a:t>
            </a:r>
            <a:r>
              <a:rPr lang="en-US" sz="1600" dirty="0" smtClean="0">
                <a:solidFill>
                  <a:schemeClr val="bg1"/>
                </a:solidFill>
              </a:rPr>
              <a:t>Shake </a:t>
            </a:r>
            <a:r>
              <a:rPr sz="1600" dirty="0" smtClean="0">
                <a:solidFill>
                  <a:schemeClr val="bg1"/>
                </a:solidFill>
              </a:rPr>
              <a:t> ganda</a:t>
            </a:r>
          </a:p>
          <a:p>
            <a:pPr algn="l"/>
            <a:r>
              <a:rPr sz="1600" dirty="0" smtClean="0">
                <a:solidFill>
                  <a:schemeClr val="bg1"/>
                </a:solidFill>
              </a:rPr>
              <a:t>2,3 90Hz </a:t>
            </a:r>
            <a:r>
              <a:rPr lang="en-US" sz="1600" dirty="0" smtClean="0">
                <a:solidFill>
                  <a:schemeClr val="bg1"/>
                </a:solidFill>
              </a:rPr>
              <a:t>L</a:t>
            </a:r>
            <a:r>
              <a:rPr sz="1600" dirty="0" smtClean="0">
                <a:solidFill>
                  <a:schemeClr val="bg1"/>
                </a:solidFill>
              </a:rPr>
              <a:t>ayar </a:t>
            </a:r>
            <a:r>
              <a:rPr lang="en-US" sz="1600" dirty="0" smtClean="0">
                <a:solidFill>
                  <a:schemeClr val="bg1"/>
                </a:solidFill>
              </a:rPr>
              <a:t>M</a:t>
            </a:r>
            <a:r>
              <a:rPr sz="1600" dirty="0" smtClean="0">
                <a:solidFill>
                  <a:schemeClr val="bg1"/>
                </a:solidFill>
              </a:rPr>
              <a:t>elengkung</a:t>
            </a:r>
          </a:p>
          <a:p>
            <a:pPr algn="l"/>
            <a:r>
              <a:rPr sz="1600" dirty="0" smtClean="0">
                <a:solidFill>
                  <a:schemeClr val="bg1"/>
                </a:solidFill>
              </a:rPr>
              <a:t>2.4 Melalui </a:t>
            </a:r>
            <a:r>
              <a:rPr lang="en-US" sz="1600" dirty="0" smtClean="0">
                <a:solidFill>
                  <a:schemeClr val="bg1"/>
                </a:solidFill>
              </a:rPr>
              <a:t>L</a:t>
            </a:r>
            <a:r>
              <a:rPr sz="1600" dirty="0" smtClean="0">
                <a:solidFill>
                  <a:schemeClr val="bg1"/>
                </a:solidFill>
              </a:rPr>
              <a:t>ubang </a:t>
            </a:r>
            <a:r>
              <a:rPr lang="en-US" sz="1600" dirty="0" smtClean="0">
                <a:solidFill>
                  <a:schemeClr val="bg1"/>
                </a:solidFill>
              </a:rPr>
              <a:t>P</a:t>
            </a:r>
            <a:r>
              <a:rPr sz="1600" dirty="0" smtClean="0">
                <a:solidFill>
                  <a:schemeClr val="bg1"/>
                </a:solidFill>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8970" y="962025"/>
            <a:ext cx="10333990" cy="1198880"/>
          </a:xfrm>
          <a:prstGeom prst="rect">
            <a:avLst/>
          </a:prstGeom>
          <a:noFill/>
        </p:spPr>
        <p:txBody>
          <a:bodyPr wrap="square" rtlCol="0">
            <a:spAutoFit/>
          </a:bodyPr>
          <a:lstStyle/>
          <a:p>
            <a:r>
              <a:rPr lang="en-US" altLang="zh-CN">
                <a:solidFill>
                  <a:schemeClr val="bg1"/>
                </a:solidFill>
                <a:latin typeface="微软雅黑" panose="020B0503020204020204" charset="-122"/>
                <a:ea typeface="微软雅黑" panose="020B0503020204020204" charset="-122"/>
              </a:rPr>
              <a:t>1</a:t>
            </a:r>
            <a:r>
              <a:rPr lang="zh-CN" altLang="en-US">
                <a:solidFill>
                  <a:schemeClr val="bg1"/>
                </a:solidFill>
                <a:latin typeface="微软雅黑" panose="020B0503020204020204" charset="-122"/>
                <a:ea typeface="微软雅黑" panose="020B0503020204020204" charset="-122"/>
              </a:rPr>
              <a:t>、</a:t>
            </a:r>
            <a:r>
              <a:rPr lang="zh-CN" altLang="en-US">
                <a:solidFill>
                  <a:schemeClr val="bg1"/>
                </a:solidFill>
                <a:latin typeface="微软雅黑" panose="020B0503020204020204" charset="-122"/>
                <a:ea typeface="微软雅黑" panose="020B0503020204020204" charset="-122"/>
                <a:sym typeface="+mn-ea"/>
              </a:rPr>
              <a:t>Disain antena surround diadopsi.Untuk memastikan kualitas sinyal setelah per</a:t>
            </a:r>
            <a:r>
              <a:rPr lang="en-US" altLang="zh-CN">
                <a:solidFill>
                  <a:schemeClr val="bg1"/>
                </a:solidFill>
                <a:latin typeface="微软雅黑" panose="020B0503020204020204" charset="-122"/>
                <a:ea typeface="微软雅黑" panose="020B0503020204020204" charset="-122"/>
                <a:sym typeface="+mn-ea"/>
              </a:rPr>
              <a:t>baikan</a:t>
            </a:r>
            <a:r>
              <a:rPr lang="zh-CN" altLang="en-US">
                <a:solidFill>
                  <a:schemeClr val="bg1"/>
                </a:solidFill>
                <a:latin typeface="微软雅黑" panose="020B0503020204020204" charset="-122"/>
                <a:ea typeface="微软雅黑" panose="020B0503020204020204" charset="-122"/>
                <a:sym typeface="+mn-ea"/>
              </a:rPr>
              <a:t>, </a:t>
            </a:r>
            <a:r>
              <a:rPr lang="en-US" altLang="zh-CN">
                <a:solidFill>
                  <a:schemeClr val="bg1"/>
                </a:solidFill>
                <a:latin typeface="微软雅黑" panose="020B0503020204020204" charset="-122"/>
                <a:ea typeface="微软雅黑" panose="020B0503020204020204" charset="-122"/>
                <a:sym typeface="+mn-ea"/>
              </a:rPr>
              <a:t>copper foil </a:t>
            </a:r>
            <a:r>
              <a:rPr lang="zh-CN" altLang="en-US">
                <a:solidFill>
                  <a:schemeClr val="bg1"/>
                </a:solidFill>
                <a:latin typeface="微软雅黑" panose="020B0503020204020204" charset="-122"/>
                <a:ea typeface="微软雅黑" panose="020B0503020204020204" charset="-122"/>
                <a:sym typeface="+mn-ea"/>
              </a:rPr>
              <a:t>antena </a:t>
            </a:r>
            <a:r>
              <a:rPr lang="en-US" altLang="zh-CN">
                <a:solidFill>
                  <a:schemeClr val="bg1"/>
                </a:solidFill>
                <a:latin typeface="微软雅黑" panose="020B0503020204020204" charset="-122"/>
                <a:ea typeface="微软雅黑" panose="020B0503020204020204" charset="-122"/>
                <a:sym typeface="+mn-ea"/>
              </a:rPr>
              <a:t>pada cover </a:t>
            </a:r>
            <a:r>
              <a:rPr lang="zh-CN" altLang="en-US">
                <a:solidFill>
                  <a:schemeClr val="bg1"/>
                </a:solidFill>
                <a:latin typeface="微软雅黑" panose="020B0503020204020204" charset="-122"/>
                <a:ea typeface="微软雅黑" panose="020B0503020204020204" charset="-122"/>
                <a:sym typeface="+mn-ea"/>
              </a:rPr>
              <a:t>baterai setelah pembongkaran perlu diganti bersama dengan </a:t>
            </a:r>
            <a:r>
              <a:rPr lang="en-US" altLang="zh-CN">
                <a:solidFill>
                  <a:schemeClr val="bg1"/>
                </a:solidFill>
                <a:latin typeface="微软雅黑" panose="020B0503020204020204" charset="-122"/>
                <a:ea typeface="微软雅黑" panose="020B0503020204020204" charset="-122"/>
                <a:sym typeface="+mn-ea"/>
              </a:rPr>
              <a:t>double sided cover</a:t>
            </a:r>
            <a:r>
              <a:rPr lang="zh-CN" altLang="en-US">
                <a:solidFill>
                  <a:schemeClr val="bg1"/>
                </a:solidFill>
                <a:latin typeface="微软雅黑" panose="020B0503020204020204" charset="-122"/>
                <a:ea typeface="微软雅黑" panose="020B0503020204020204" charset="-122"/>
                <a:sym typeface="+mn-ea"/>
              </a:rPr>
              <a:t> baterai.</a:t>
            </a:r>
          </a:p>
          <a:p>
            <a:endParaRPr lang="zh-CN" altLang="en-US">
              <a:solidFill>
                <a:schemeClr val="bg1"/>
              </a:solidFill>
              <a:latin typeface="微软雅黑" panose="020B0503020204020204" charset="-122"/>
              <a:ea typeface="微软雅黑" panose="020B0503020204020204" charset="-122"/>
            </a:endParaRPr>
          </a:p>
        </p:txBody>
      </p:sp>
      <p:sp>
        <p:nvSpPr>
          <p:cNvPr id="19" name="2019，OPPO 发布过的黑科技"/>
          <p:cNvSpPr txBox="1"/>
          <p:nvPr/>
        </p:nvSpPr>
        <p:spPr>
          <a:xfrm>
            <a:off x="3677285" y="180975"/>
            <a:ext cx="499999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dirty="0"/>
              <a:t>Perbaikan</a:t>
            </a:r>
          </a:p>
        </p:txBody>
      </p:sp>
      <p:grpSp>
        <p:nvGrpSpPr>
          <p:cNvPr id="27" name="组合 26"/>
          <p:cNvGrpSpPr/>
          <p:nvPr/>
        </p:nvGrpSpPr>
        <p:grpSpPr>
          <a:xfrm>
            <a:off x="751840" y="2103755"/>
            <a:ext cx="4892040" cy="3248660"/>
            <a:chOff x="1184" y="2631"/>
            <a:chExt cx="7704" cy="5116"/>
          </a:xfrm>
        </p:grpSpPr>
        <p:pic>
          <p:nvPicPr>
            <p:cNvPr id="4" name="图片 3"/>
            <p:cNvPicPr>
              <a:picLocks noChangeAspect="1"/>
            </p:cNvPicPr>
            <p:nvPr/>
          </p:nvPicPr>
          <p:blipFill>
            <a:blip r:embed="rId2"/>
            <a:stretch>
              <a:fillRect/>
            </a:stretch>
          </p:blipFill>
          <p:spPr>
            <a:xfrm>
              <a:off x="1184" y="2631"/>
              <a:ext cx="7705" cy="5116"/>
            </a:xfrm>
            <a:prstGeom prst="rect">
              <a:avLst/>
            </a:prstGeom>
          </p:spPr>
        </p:pic>
        <p:sp>
          <p:nvSpPr>
            <p:cNvPr id="5" name="流程图: 过程 4"/>
            <p:cNvSpPr/>
            <p:nvPr/>
          </p:nvSpPr>
          <p:spPr>
            <a:xfrm>
              <a:off x="3701" y="4954"/>
              <a:ext cx="1826"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707" y="5035"/>
              <a:ext cx="126" cy="11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598805" y="5401945"/>
            <a:ext cx="10373360" cy="645160"/>
          </a:xfrm>
          <a:prstGeom prst="rect">
            <a:avLst/>
          </a:prstGeom>
          <a:noFill/>
        </p:spPr>
        <p:txBody>
          <a:bodyPr wrap="square" rtlCol="0">
            <a:spAutoFit/>
          </a:bodyPr>
          <a:lstStyle/>
          <a:p>
            <a:r>
              <a:rPr lang="zh-CN" altLang="en-US" b="1">
                <a:solidFill>
                  <a:srgbClr val="FF0000"/>
                </a:solidFill>
                <a:latin typeface="微软雅黑" panose="020B0503020204020204" charset="-122"/>
                <a:ea typeface="微软雅黑" panose="020B0503020204020204" charset="-122"/>
              </a:rPr>
              <a:t>Saat memasang </a:t>
            </a:r>
            <a:r>
              <a:rPr lang="en-US" altLang="zh-CN" b="1">
                <a:solidFill>
                  <a:srgbClr val="FF0000"/>
                </a:solidFill>
                <a:latin typeface="微软雅黑" panose="020B0503020204020204" charset="-122"/>
                <a:ea typeface="微软雅黑" panose="020B0503020204020204" charset="-122"/>
              </a:rPr>
              <a:t>copper foil</a:t>
            </a:r>
            <a:r>
              <a:rPr lang="zh-CN" altLang="en-US" b="1">
                <a:solidFill>
                  <a:srgbClr val="FF0000"/>
                </a:solidFill>
                <a:latin typeface="微软雅黑" panose="020B0503020204020204" charset="-122"/>
                <a:ea typeface="微软雅黑" panose="020B0503020204020204" charset="-122"/>
              </a:rPr>
              <a:t>, harap di</a:t>
            </a:r>
            <a:r>
              <a:rPr lang="en-US" altLang="zh-CN" b="1">
                <a:solidFill>
                  <a:srgbClr val="FF0000"/>
                </a:solidFill>
                <a:latin typeface="微软雅黑" panose="020B0503020204020204" charset="-122"/>
                <a:ea typeface="微软雅黑" panose="020B0503020204020204" charset="-122"/>
              </a:rPr>
              <a:t>perhatikan</a:t>
            </a:r>
            <a:r>
              <a:rPr lang="zh-CN" altLang="en-US" b="1">
                <a:solidFill>
                  <a:srgbClr val="FF0000"/>
                </a:solidFill>
                <a:latin typeface="微软雅黑" panose="020B0503020204020204" charset="-122"/>
                <a:ea typeface="微软雅黑" panose="020B0503020204020204" charset="-122"/>
              </a:rPr>
              <a:t>: </a:t>
            </a:r>
            <a:r>
              <a:rPr lang="en-US" altLang="zh-CN" b="1">
                <a:solidFill>
                  <a:srgbClr val="FF0000"/>
                </a:solidFill>
                <a:latin typeface="微软雅黑" panose="020B0503020204020204" charset="-122"/>
                <a:ea typeface="微软雅黑" panose="020B0503020204020204" charset="-122"/>
              </a:rPr>
              <a:t>copper foil</a:t>
            </a:r>
            <a:r>
              <a:rPr lang="zh-CN" altLang="en-US" b="1">
                <a:solidFill>
                  <a:srgbClr val="FF0000"/>
                </a:solidFill>
                <a:latin typeface="微软雅黑" panose="020B0503020204020204" charset="-122"/>
                <a:ea typeface="微软雅黑" panose="020B0503020204020204" charset="-122"/>
              </a:rPr>
              <a:t> terpasang pada cincin dekoratif dan sejajar dengan sisi </a:t>
            </a:r>
            <a:r>
              <a:rPr lang="en-US" altLang="zh-CN" b="1">
                <a:solidFill>
                  <a:srgbClr val="FF0000"/>
                </a:solidFill>
                <a:latin typeface="微软雅黑" panose="020B0503020204020204" charset="-122"/>
                <a:ea typeface="微软雅黑" panose="020B0503020204020204" charset="-122"/>
              </a:rPr>
              <a:t>cover</a:t>
            </a:r>
            <a:r>
              <a:rPr lang="zh-CN" altLang="en-US" b="1">
                <a:solidFill>
                  <a:srgbClr val="FF0000"/>
                </a:solidFill>
                <a:latin typeface="微软雅黑" panose="020B0503020204020204" charset="-122"/>
                <a:ea typeface="微软雅黑" panose="020B0503020204020204" charset="-122"/>
              </a:rPr>
              <a:t> belakang (seperti yang ditunjukkan di atas)</a:t>
            </a:r>
          </a:p>
        </p:txBody>
      </p:sp>
      <p:sp>
        <p:nvSpPr>
          <p:cNvPr id="14" name="矩形 13"/>
          <p:cNvSpPr/>
          <p:nvPr/>
        </p:nvSpPr>
        <p:spPr>
          <a:xfrm>
            <a:off x="8622665" y="3844925"/>
            <a:ext cx="1882140" cy="76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623935" y="3662680"/>
            <a:ext cx="1882140" cy="76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6060440" y="2094865"/>
            <a:ext cx="5060315" cy="3236595"/>
            <a:chOff x="9544" y="2617"/>
            <a:chExt cx="7969" cy="5097"/>
          </a:xfrm>
        </p:grpSpPr>
        <p:grpSp>
          <p:nvGrpSpPr>
            <p:cNvPr id="21" name="组合 20"/>
            <p:cNvGrpSpPr/>
            <p:nvPr/>
          </p:nvGrpSpPr>
          <p:grpSpPr>
            <a:xfrm>
              <a:off x="9544" y="2617"/>
              <a:ext cx="7969" cy="5097"/>
              <a:chOff x="9728" y="2647"/>
              <a:chExt cx="7969" cy="5097"/>
            </a:xfrm>
          </p:grpSpPr>
          <p:pic>
            <p:nvPicPr>
              <p:cNvPr id="12" name="图片 11"/>
              <p:cNvPicPr>
                <a:picLocks noChangeAspect="1"/>
              </p:cNvPicPr>
              <p:nvPr/>
            </p:nvPicPr>
            <p:blipFill>
              <a:blip r:embed="rId3"/>
              <a:stretch>
                <a:fillRect/>
              </a:stretch>
            </p:blipFill>
            <p:spPr>
              <a:xfrm>
                <a:off x="9728" y="2647"/>
                <a:ext cx="7735" cy="5097"/>
              </a:xfrm>
              <a:prstGeom prst="rect">
                <a:avLst/>
              </a:prstGeom>
            </p:spPr>
          </p:pic>
          <p:sp>
            <p:nvSpPr>
              <p:cNvPr id="17" name="椭圆 16"/>
              <p:cNvSpPr/>
              <p:nvPr/>
            </p:nvSpPr>
            <p:spPr>
              <a:xfrm>
                <a:off x="12994" y="4850"/>
                <a:ext cx="4485" cy="899"/>
              </a:xfrm>
              <a:prstGeom prst="ellipse">
                <a:avLst/>
              </a:prstGeom>
              <a:noFill/>
              <a:ln>
                <a:solidFill>
                  <a:srgbClr val="FF0000"/>
                </a:solidFill>
              </a:ln>
              <a:extLst>
                <a:ext uri="{909E8E84-426E-40DD-AFC4-6F175D3DCCD1}">
                  <a14:hiddenFill xmlns=""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12695" y="3584"/>
                <a:ext cx="5002" cy="434"/>
              </a:xfrm>
              <a:prstGeom prst="rect">
                <a:avLst/>
              </a:prstGeom>
              <a:noFill/>
            </p:spPr>
            <p:txBody>
              <a:bodyPr wrap="square" rtlCol="0">
                <a:spAutoFit/>
              </a:bodyPr>
              <a:lstStyle/>
              <a:p>
                <a:r>
                  <a:rPr lang="en-US" altLang="zh-CN" sz="1200" b="1">
                    <a:latin typeface="微软雅黑" panose="020B0503020204020204" charset="-122"/>
                    <a:ea typeface="微软雅黑" panose="020B0503020204020204" charset="-122"/>
                  </a:rPr>
                  <a:t>Copper foil sejajar dengan sisi  cover</a:t>
                </a:r>
              </a:p>
            </p:txBody>
          </p:sp>
          <p:sp>
            <p:nvSpPr>
              <p:cNvPr id="20" name="下箭头 19"/>
              <p:cNvSpPr/>
              <p:nvPr/>
            </p:nvSpPr>
            <p:spPr>
              <a:xfrm>
                <a:off x="15079" y="4198"/>
                <a:ext cx="304" cy="62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流程图: 过程 23"/>
            <p:cNvSpPr/>
            <p:nvPr/>
          </p:nvSpPr>
          <p:spPr>
            <a:xfrm>
              <a:off x="13492" y="5031"/>
              <a:ext cx="3041"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流程图: 过程 24"/>
            <p:cNvSpPr/>
            <p:nvPr/>
          </p:nvSpPr>
          <p:spPr>
            <a:xfrm>
              <a:off x="13494" y="5358"/>
              <a:ext cx="3041"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3677285" y="180975"/>
            <a:ext cx="499999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dirty="0" smtClean="0"/>
              <a:t>Perbaikan</a:t>
            </a:r>
          </a:p>
        </p:txBody>
      </p:sp>
      <p:sp>
        <p:nvSpPr>
          <p:cNvPr id="28" name="文本框 27"/>
          <p:cNvSpPr txBox="1"/>
          <p:nvPr/>
        </p:nvSpPr>
        <p:spPr>
          <a:xfrm>
            <a:off x="635000" y="991870"/>
            <a:ext cx="10805795" cy="1198880"/>
          </a:xfrm>
          <a:prstGeom prst="rect">
            <a:avLst/>
          </a:prstGeom>
          <a:noFill/>
        </p:spPr>
        <p:txBody>
          <a:bodyPr wrap="square" rtlCol="0">
            <a:spAutoFit/>
          </a:bodyPr>
          <a:lstStyle/>
          <a:p>
            <a:r>
              <a:rPr lang="en-US" altLang="zh-CN">
                <a:solidFill>
                  <a:schemeClr val="bg1"/>
                </a:solidFill>
                <a:latin typeface="微软雅黑" panose="020B0503020204020204" charset="-122"/>
                <a:ea typeface="微软雅黑" panose="020B0503020204020204" charset="-122"/>
              </a:rPr>
              <a:t>2</a:t>
            </a:r>
            <a:r>
              <a:rPr lang="zh-CN" altLang="en-US">
                <a:solidFill>
                  <a:schemeClr val="bg1"/>
                </a:solidFill>
                <a:latin typeface="微软雅黑" panose="020B0503020204020204" charset="-122"/>
                <a:ea typeface="微软雅黑" panose="020B0503020204020204" charset="-122"/>
              </a:rPr>
              <a:t>、Kamera depan adalah kamera depan berlubang. Untuk memastikan resolusi kamera depan, </a:t>
            </a:r>
            <a:r>
              <a:rPr lang="zh-CN" altLang="en-US">
                <a:solidFill>
                  <a:srgbClr val="FF0000"/>
                </a:solidFill>
                <a:latin typeface="微软雅黑" panose="020B0503020204020204" charset="-122"/>
                <a:ea typeface="微软雅黑" panose="020B0503020204020204" charset="-122"/>
              </a:rPr>
              <a:t>jangan lepaskan kamera depan saat melepas motherboard</a:t>
            </a:r>
            <a:r>
              <a:rPr lang="zh-CN" altLang="en-US">
                <a:solidFill>
                  <a:schemeClr val="bg1"/>
                </a:solidFill>
                <a:latin typeface="微软雅黑" panose="020B0503020204020204" charset="-122"/>
                <a:ea typeface="微软雅黑" panose="020B0503020204020204" charset="-122"/>
              </a:rPr>
              <a:t>. Jika Anda melepasnya, silakan bersihkan </a:t>
            </a:r>
            <a:r>
              <a:rPr lang="en-US" altLang="zh-CN">
                <a:solidFill>
                  <a:schemeClr val="bg1"/>
                </a:solidFill>
                <a:latin typeface="微软雅黑" panose="020B0503020204020204" charset="-122"/>
                <a:ea typeface="微软雅黑" panose="020B0503020204020204" charset="-122"/>
              </a:rPr>
              <a:t>double sided</a:t>
            </a:r>
            <a:r>
              <a:rPr lang="zh-CN" altLang="en-US">
                <a:solidFill>
                  <a:schemeClr val="bg1"/>
                </a:solidFill>
                <a:latin typeface="微软雅黑" panose="020B0503020204020204" charset="-122"/>
                <a:ea typeface="微软雅黑" panose="020B0503020204020204" charset="-122"/>
              </a:rPr>
              <a:t> yang tersisa pada braket bingkai proaktif tengah dan pasang kembali </a:t>
            </a:r>
            <a:r>
              <a:rPr lang="en-US" altLang="zh-CN">
                <a:solidFill>
                  <a:schemeClr val="bg1"/>
                </a:solidFill>
                <a:latin typeface="微软雅黑" panose="020B0503020204020204" charset="-122"/>
                <a:ea typeface="微软雅黑" panose="020B0503020204020204" charset="-122"/>
              </a:rPr>
              <a:t>dengan double sided </a:t>
            </a:r>
            <a:r>
              <a:rPr lang="zh-CN" altLang="en-US">
                <a:solidFill>
                  <a:schemeClr val="bg1"/>
                </a:solidFill>
                <a:latin typeface="微软雅黑" panose="020B0503020204020204" charset="-122"/>
                <a:ea typeface="微软雅黑" panose="020B0503020204020204" charset="-122"/>
              </a:rPr>
              <a:t>baru untuk memastikan efek proaktif.</a:t>
            </a:r>
          </a:p>
        </p:txBody>
      </p:sp>
      <p:pic>
        <p:nvPicPr>
          <p:cNvPr id="3" name="图片 4"/>
          <p:cNvPicPr>
            <a:picLocks noChangeAspect="1"/>
          </p:cNvPicPr>
          <p:nvPr/>
        </p:nvPicPr>
        <p:blipFill>
          <a:blip r:embed="rId2"/>
          <a:stretch>
            <a:fillRect/>
          </a:stretch>
        </p:blipFill>
        <p:spPr>
          <a:xfrm>
            <a:off x="749935" y="2190750"/>
            <a:ext cx="7185660" cy="3501390"/>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smtClean="0">
                  <a:solidFill>
                    <a:schemeClr val="bg1"/>
                  </a:solidFill>
                </a:rPr>
                <a:t>1.1 Parameter Tampilan</a:t>
              </a:r>
            </a:p>
            <a:p>
              <a:pPr algn="l"/>
              <a:r>
                <a:rPr lang="en-US" altLang="zh-CN" dirty="0" smtClean="0">
                  <a:solidFill>
                    <a:schemeClr val="bg1"/>
                  </a:solidFill>
                </a:rPr>
                <a:t>1.2 Parameter Konfigurasi</a:t>
              </a:r>
            </a:p>
            <a:p>
              <a:pPr algn="l"/>
              <a:r>
                <a:rPr lang="en-US" altLang="zh-CN" dirty="0" smtClean="0">
                  <a:solidFill>
                    <a:schemeClr val="bg1"/>
                  </a:solidFill>
                </a:rPr>
                <a:t>1.3 Parameter Fungsi Umum</a:t>
              </a:r>
              <a:endParaRPr dirty="0">
                <a:solidFill>
                  <a:schemeClr val="bg1"/>
                </a:solidFill>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rPr>
              <a:t>2.1 </a:t>
            </a:r>
            <a:r>
              <a:rPr lang="en-US" sz="1600" dirty="0" smtClean="0">
                <a:solidFill>
                  <a:schemeClr val="bg1"/>
                </a:solidFill>
              </a:rPr>
              <a:t>U</a:t>
            </a:r>
            <a:r>
              <a:rPr sz="1600" dirty="0" smtClean="0">
                <a:solidFill>
                  <a:schemeClr val="bg1"/>
                </a:solidFill>
              </a:rPr>
              <a:t>ltimate </a:t>
            </a:r>
            <a:r>
              <a:rPr lang="en-US" sz="1600" dirty="0" smtClean="0">
                <a:solidFill>
                  <a:schemeClr val="bg1"/>
                </a:solidFill>
              </a:rPr>
              <a:t>S</a:t>
            </a:r>
            <a:r>
              <a:rPr sz="1600" dirty="0" smtClean="0">
                <a:solidFill>
                  <a:schemeClr val="bg1"/>
                </a:solidFill>
              </a:rPr>
              <a:t>lim</a:t>
            </a:r>
          </a:p>
          <a:p>
            <a:pPr algn="l"/>
            <a:r>
              <a:rPr sz="1600" dirty="0" smtClean="0">
                <a:solidFill>
                  <a:schemeClr val="bg1"/>
                </a:solidFill>
              </a:rPr>
              <a:t>2.2 Video </a:t>
            </a:r>
            <a:r>
              <a:rPr lang="en-US" sz="1600" dirty="0" smtClean="0">
                <a:solidFill>
                  <a:schemeClr val="bg1"/>
                </a:solidFill>
              </a:rPr>
              <a:t>A</a:t>
            </a:r>
            <a:r>
              <a:rPr sz="1600" dirty="0" smtClean="0">
                <a:solidFill>
                  <a:schemeClr val="bg1"/>
                </a:solidFill>
              </a:rPr>
              <a:t>nti-</a:t>
            </a:r>
            <a:r>
              <a:rPr lang="en-US" sz="1600" dirty="0" smtClean="0">
                <a:solidFill>
                  <a:schemeClr val="bg1"/>
                </a:solidFill>
              </a:rPr>
              <a:t>Shake </a:t>
            </a:r>
            <a:r>
              <a:rPr sz="1600" dirty="0" smtClean="0">
                <a:solidFill>
                  <a:schemeClr val="bg1"/>
                </a:solidFill>
              </a:rPr>
              <a:t> ganda</a:t>
            </a:r>
          </a:p>
          <a:p>
            <a:pPr algn="l"/>
            <a:r>
              <a:rPr sz="1600" dirty="0" smtClean="0">
                <a:solidFill>
                  <a:schemeClr val="bg1"/>
                </a:solidFill>
              </a:rPr>
              <a:t>2,3 90Hz </a:t>
            </a:r>
            <a:r>
              <a:rPr lang="en-US" sz="1600" dirty="0" smtClean="0">
                <a:solidFill>
                  <a:schemeClr val="bg1"/>
                </a:solidFill>
              </a:rPr>
              <a:t>L</a:t>
            </a:r>
            <a:r>
              <a:rPr sz="1600" dirty="0" smtClean="0">
                <a:solidFill>
                  <a:schemeClr val="bg1"/>
                </a:solidFill>
              </a:rPr>
              <a:t>ayar </a:t>
            </a:r>
            <a:r>
              <a:rPr lang="en-US" sz="1600" dirty="0" smtClean="0">
                <a:solidFill>
                  <a:schemeClr val="bg1"/>
                </a:solidFill>
              </a:rPr>
              <a:t>M</a:t>
            </a:r>
            <a:r>
              <a:rPr sz="1600" dirty="0" smtClean="0">
                <a:solidFill>
                  <a:schemeClr val="bg1"/>
                </a:solidFill>
              </a:rPr>
              <a:t>elengkung</a:t>
            </a:r>
          </a:p>
          <a:p>
            <a:pPr algn="l"/>
            <a:r>
              <a:rPr sz="1600" dirty="0" smtClean="0">
                <a:solidFill>
                  <a:schemeClr val="bg1"/>
                </a:solidFill>
              </a:rPr>
              <a:t>2.4 Melalui </a:t>
            </a:r>
            <a:r>
              <a:rPr lang="en-US" sz="1600" dirty="0" smtClean="0">
                <a:solidFill>
                  <a:schemeClr val="bg1"/>
                </a:solidFill>
              </a:rPr>
              <a:t>L</a:t>
            </a:r>
            <a:r>
              <a:rPr sz="1600" dirty="0" smtClean="0">
                <a:solidFill>
                  <a:schemeClr val="bg1"/>
                </a:solidFill>
              </a:rPr>
              <a:t>ubang </a:t>
            </a:r>
            <a:r>
              <a:rPr lang="en-US" sz="1600" dirty="0" smtClean="0">
                <a:solidFill>
                  <a:schemeClr val="bg1"/>
                </a:solidFill>
              </a:rPr>
              <a:t>P</a:t>
            </a:r>
            <a:r>
              <a:rPr sz="1600" dirty="0" smtClean="0">
                <a:solidFill>
                  <a:schemeClr val="bg1"/>
                </a:solidFill>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95"/>
                                        </p:tgtEl>
                                        <p:attrNameLst>
                                          <p:attrName>style.visibility</p:attrName>
                                        </p:attrNameLst>
                                      </p:cBhvr>
                                      <p:to>
                                        <p:strVal val="visible"/>
                                      </p:to>
                                    </p:set>
                                    <p:animEffect transition="in" filter="wipe(down)">
                                      <p:cBhvr>
                                        <p:cTn id="51" dur="500"/>
                                        <p:tgtEl>
                                          <p:spTgt spid="95"/>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wipe(down)">
                                      <p:cBhvr>
                                        <p:cTn id="5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smtClean="0">
                  <a:solidFill>
                    <a:schemeClr val="bg1"/>
                  </a:solidFill>
                </a:rPr>
                <a:t>1.1 Parameter Tampilan</a:t>
              </a:r>
            </a:p>
            <a:p>
              <a:pPr algn="l"/>
              <a:r>
                <a:rPr lang="en-US" altLang="zh-CN" dirty="0" smtClean="0">
                  <a:solidFill>
                    <a:schemeClr val="bg1"/>
                  </a:solidFill>
                </a:rPr>
                <a:t>1.2 Parameter Konfigurasi</a:t>
              </a:r>
            </a:p>
            <a:p>
              <a:pPr algn="l"/>
              <a:r>
                <a:rPr lang="en-US" altLang="zh-CN" dirty="0" smtClean="0">
                  <a:solidFill>
                    <a:schemeClr val="bg1"/>
                  </a:solidFill>
                </a:rPr>
                <a:t>1.3 Parameter Fungsi Umum</a:t>
              </a:r>
              <a:endParaRPr dirty="0">
                <a:solidFill>
                  <a:schemeClr val="bg1"/>
                </a:solidFill>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2546682" y="2549535"/>
            <a:ext cx="9583589" cy="2813511"/>
          </a:xfrm>
          <a:prstGeom prst="rect">
            <a:avLst/>
          </a:prstGeom>
          <a:solidFill>
            <a:srgbClr val="000000">
              <a:alpha val="79927"/>
            </a:srgbClr>
          </a:solidFill>
          <a:ln w="12700">
            <a:miter lim="400000"/>
          </a:ln>
        </p:spPr>
        <p:txBody>
          <a:bodyPr lIns="0" tIns="0" rIns="0" bIns="0"/>
          <a:lstStyle/>
          <a:p>
            <a:endParaRPr lang="en-US"/>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9565" y="2002155"/>
            <a:ext cx="5372100" cy="3656330"/>
          </a:xfrm>
          <a:prstGeom prst="rect">
            <a:avLst/>
          </a:prstGeom>
        </p:spPr>
      </p:pic>
      <p:sp>
        <p:nvSpPr>
          <p:cNvPr id="21" name="文本框 20"/>
          <p:cNvSpPr txBox="1"/>
          <p:nvPr/>
        </p:nvSpPr>
        <p:spPr>
          <a:xfrm>
            <a:off x="3416935" y="281940"/>
            <a:ext cx="4559300" cy="583565"/>
          </a:xfrm>
          <a:prstGeom prst="rect">
            <a:avLst/>
          </a:prstGeom>
          <a:noFill/>
        </p:spPr>
        <p:txBody>
          <a:bodyPr wrap="square" rtlCol="0">
            <a:spAutoFit/>
          </a:bodyPr>
          <a:lstStyle/>
          <a:p>
            <a:r>
              <a:rPr lang="en-US" altLang="zh-CN" sz="3200" b="1">
                <a:solidFill>
                  <a:schemeClr val="bg1"/>
                </a:solidFill>
                <a:latin typeface="微软雅黑" panose="020B0503020204020204" charset="-122"/>
                <a:ea typeface="微软雅黑" panose="020B0503020204020204" charset="-122"/>
              </a:rPr>
              <a:t>Sensor Terblokir</a:t>
            </a:r>
          </a:p>
        </p:txBody>
      </p:sp>
      <p:grpSp>
        <p:nvGrpSpPr>
          <p:cNvPr id="29" name="组合 28"/>
          <p:cNvGrpSpPr/>
          <p:nvPr/>
        </p:nvGrpSpPr>
        <p:grpSpPr>
          <a:xfrm>
            <a:off x="329960" y="1429385"/>
            <a:ext cx="5847320" cy="1049967"/>
            <a:chOff x="376" y="2251"/>
            <a:chExt cx="7374" cy="1324"/>
          </a:xfrm>
        </p:grpSpPr>
        <p:sp>
          <p:nvSpPr>
            <p:cNvPr id="26" name="下箭头 25"/>
            <p:cNvSpPr/>
            <p:nvPr/>
          </p:nvSpPr>
          <p:spPr>
            <a:xfrm>
              <a:off x="4270" y="2815"/>
              <a:ext cx="441" cy="76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76" y="2251"/>
              <a:ext cx="7374" cy="464"/>
            </a:xfrm>
            <a:prstGeom prst="rect">
              <a:avLst/>
            </a:prstGeom>
            <a:noFill/>
          </p:spPr>
          <p:txBody>
            <a:bodyPr wrap="square" rtlCol="0">
              <a:spAutoFit/>
            </a:bodyPr>
            <a:lstStyle/>
            <a:p>
              <a:r>
                <a:rPr lang="en-US" altLang="zh-CN">
                  <a:solidFill>
                    <a:schemeClr val="bg1"/>
                  </a:solidFill>
                  <a:latin typeface="微软雅黑" panose="020B0503020204020204" charset="-122"/>
                  <a:ea typeface="微软雅黑" panose="020B0503020204020204" charset="-122"/>
                </a:rPr>
                <a:t>Letak sensor</a:t>
              </a:r>
              <a:r>
                <a:rPr lang="zh-CN" altLang="en-US">
                  <a:solidFill>
                    <a:schemeClr val="bg1"/>
                  </a:solidFill>
                  <a:latin typeface="微软雅黑" panose="020B0503020204020204" charset="-122"/>
                  <a:ea typeface="微软雅黑" panose="020B0503020204020204" charset="-122"/>
                </a:rPr>
                <a:t>（</a:t>
              </a:r>
              <a:r>
                <a:rPr lang="en-US" altLang="zh-CN">
                  <a:solidFill>
                    <a:schemeClr val="bg1"/>
                  </a:solidFill>
                  <a:latin typeface="微软雅黑" panose="020B0503020204020204" charset="-122"/>
                  <a:ea typeface="微软雅黑" panose="020B0503020204020204" charset="-122"/>
                </a:rPr>
                <a:t>Receiver</a:t>
              </a:r>
              <a:r>
                <a:rPr lang="zh-CN" altLang="en-US">
                  <a:solidFill>
                    <a:schemeClr val="bg1"/>
                  </a:solidFill>
                  <a:latin typeface="微软雅黑" panose="020B0503020204020204" charset="-122"/>
                  <a:ea typeface="微软雅黑" panose="020B0503020204020204" charset="-122"/>
                </a:rPr>
                <a:t> ujung kanan ke strip antena）</a:t>
              </a:r>
              <a:endParaRPr lang="en-US" altLang="zh-CN">
                <a:solidFill>
                  <a:schemeClr val="bg1"/>
                </a:solidFill>
                <a:latin typeface="微软雅黑" panose="020B0503020204020204" charset="-122"/>
                <a:ea typeface="微软雅黑" panose="020B0503020204020204" charset="-122"/>
              </a:endParaRPr>
            </a:p>
          </p:txBody>
        </p:sp>
      </p:grpSp>
      <p:sp>
        <p:nvSpPr>
          <p:cNvPr id="31" name="文本框 30"/>
          <p:cNvSpPr txBox="1"/>
          <p:nvPr/>
        </p:nvSpPr>
        <p:spPr>
          <a:xfrm>
            <a:off x="5937250" y="2002155"/>
            <a:ext cx="5968365" cy="4246245"/>
          </a:xfrm>
          <a:prstGeom prst="rect">
            <a:avLst/>
          </a:prstGeom>
          <a:noFill/>
        </p:spPr>
        <p:txBody>
          <a:bodyPr wrap="square" rtlCol="0">
            <a:spAutoFit/>
          </a:bodyPr>
          <a:lstStyle/>
          <a:p>
            <a:pPr>
              <a:lnSpc>
                <a:spcPct val="150000"/>
              </a:lnSpc>
            </a:pPr>
            <a:r>
              <a:rPr lang="zh-CN" altLang="en-US">
                <a:solidFill>
                  <a:schemeClr val="bg1"/>
                </a:solidFill>
                <a:latin typeface="微软雅黑" panose="020B0503020204020204" charset="-122"/>
                <a:ea typeface="微软雅黑" panose="020B0503020204020204" charset="-122"/>
              </a:rPr>
              <a:t>Celah sempit dekat dengan indra cahaya. Jika Anda menggunakan film yang tidak asli atau </a:t>
            </a:r>
            <a:r>
              <a:rPr lang="en-US" altLang="zh-CN">
                <a:solidFill>
                  <a:schemeClr val="bg1"/>
                </a:solidFill>
                <a:latin typeface="微软雅黑" panose="020B0503020204020204" charset="-122"/>
                <a:ea typeface="微软雅黑" panose="020B0503020204020204" charset="-122"/>
              </a:rPr>
              <a:t>case</a:t>
            </a:r>
            <a:r>
              <a:rPr lang="zh-CN" altLang="en-US">
                <a:solidFill>
                  <a:schemeClr val="bg1"/>
                </a:solidFill>
                <a:latin typeface="微软雅黑" panose="020B0503020204020204" charset="-122"/>
                <a:ea typeface="微软雅黑" panose="020B0503020204020204" charset="-122"/>
              </a:rPr>
              <a:t> ponsel yang tidak asli untuk menutupi sensor, fenomena berikut akan terjadi </a:t>
            </a:r>
            <a:r>
              <a:rPr lang="en-US" altLang="zh-CN">
                <a:solidFill>
                  <a:schemeClr val="bg1"/>
                </a:solidFill>
                <a:latin typeface="微软雅黑" panose="020B0503020204020204" charset="-122"/>
                <a:ea typeface="微软雅黑" panose="020B0503020204020204" charset="-122"/>
              </a:rPr>
              <a:t>:</a:t>
            </a:r>
            <a:endParaRPr lang="zh-CN" altLang="en-US">
              <a:solidFill>
                <a:schemeClr val="bg1"/>
              </a:solidFill>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zh-CN" altLang="en-US">
                <a:solidFill>
                  <a:schemeClr val="bg1"/>
                </a:solidFill>
                <a:latin typeface="微软雅黑" panose="020B0503020204020204" charset="-122"/>
                <a:ea typeface="微软雅黑" panose="020B0503020204020204" charset="-122"/>
              </a:rPr>
              <a:t>Sensor jarak tidak normal:  </a:t>
            </a:r>
            <a:r>
              <a:rPr lang="en-US" altLang="zh-CN">
                <a:solidFill>
                  <a:schemeClr val="bg1"/>
                </a:solidFill>
                <a:latin typeface="微软雅黑" panose="020B0503020204020204" charset="-122"/>
                <a:ea typeface="微软雅黑" panose="020B0503020204020204" charset="-122"/>
              </a:rPr>
              <a:t>layar </a:t>
            </a:r>
            <a:r>
              <a:rPr lang="zh-CN" altLang="en-US">
                <a:solidFill>
                  <a:schemeClr val="bg1"/>
                </a:solidFill>
                <a:latin typeface="微软雅黑" panose="020B0503020204020204" charset="-122"/>
                <a:ea typeface="微软雅黑" panose="020B0503020204020204" charset="-122"/>
              </a:rPr>
              <a:t>ponsel </a:t>
            </a:r>
            <a:r>
              <a:rPr lang="en-US" altLang="zh-CN">
                <a:solidFill>
                  <a:schemeClr val="bg1"/>
                </a:solidFill>
                <a:latin typeface="微软雅黑" panose="020B0503020204020204" charset="-122"/>
                <a:ea typeface="微软雅黑" panose="020B0503020204020204" charset="-122"/>
              </a:rPr>
              <a:t>tidak mati saat ponsel</a:t>
            </a:r>
            <a:r>
              <a:rPr lang="zh-CN" altLang="en-US">
                <a:solidFill>
                  <a:schemeClr val="bg1"/>
                </a:solidFill>
                <a:latin typeface="微软雅黑" panose="020B0503020204020204" charset="-122"/>
                <a:ea typeface="微软雅黑" panose="020B0503020204020204" charset="-122"/>
              </a:rPr>
              <a:t> dekat dengan wajah saat melakukan panggilan.</a:t>
            </a:r>
          </a:p>
          <a:p>
            <a:pPr marL="285750" indent="-285750">
              <a:lnSpc>
                <a:spcPct val="150000"/>
              </a:lnSpc>
              <a:buFont typeface="Arial" panose="020B0604020202020204" pitchFamily="34" charset="0"/>
              <a:buChar char="•"/>
            </a:pPr>
            <a:r>
              <a:rPr lang="zh-CN" altLang="en-US">
                <a:solidFill>
                  <a:schemeClr val="bg1"/>
                </a:solidFill>
                <a:latin typeface="微软雅黑" panose="020B0503020204020204" charset="-122"/>
                <a:ea typeface="微软雅黑" panose="020B0503020204020204" charset="-122"/>
              </a:rPr>
              <a:t>Persepsi cahaya abnormal: Fungsi penyesuaian otomatis kecerahan layar tidak normal, dan </a:t>
            </a:r>
            <a:r>
              <a:rPr lang="en-US" altLang="zh-CN">
                <a:solidFill>
                  <a:schemeClr val="bg1"/>
                </a:solidFill>
                <a:latin typeface="微软雅黑" panose="020B0503020204020204" charset="-122"/>
                <a:ea typeface="微软雅黑" panose="020B0503020204020204" charset="-122"/>
              </a:rPr>
              <a:t>layar cenderung gelap</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431540" y="272415"/>
            <a:ext cx="4279265" cy="583565"/>
          </a:xfrm>
          <a:prstGeom prst="rect">
            <a:avLst/>
          </a:prstGeom>
          <a:noFill/>
        </p:spPr>
        <p:txBody>
          <a:bodyPr wrap="square" rtlCol="0">
            <a:spAutoFit/>
          </a:bodyPr>
          <a:lstStyle/>
          <a:p>
            <a:r>
              <a:rPr lang="en-US" altLang="zh-CN" sz="3200" b="1">
                <a:solidFill>
                  <a:schemeClr val="bg1"/>
                </a:solidFill>
                <a:latin typeface="微软雅黑" panose="020B0503020204020204" charset="-122"/>
                <a:ea typeface="微软雅黑" panose="020B0503020204020204" charset="-122"/>
              </a:rPr>
              <a:t>Melepas Slot Kartu</a:t>
            </a:r>
          </a:p>
        </p:txBody>
      </p:sp>
      <p:grpSp>
        <p:nvGrpSpPr>
          <p:cNvPr id="2" name="组合 1"/>
          <p:cNvGrpSpPr/>
          <p:nvPr/>
        </p:nvGrpSpPr>
        <p:grpSpPr>
          <a:xfrm>
            <a:off x="708660" y="1608455"/>
            <a:ext cx="5957570" cy="4273550"/>
            <a:chOff x="1693" y="1989"/>
            <a:chExt cx="9382" cy="6730"/>
          </a:xfrm>
        </p:grpSpPr>
        <p:pic>
          <p:nvPicPr>
            <p:cNvPr id="3" name="图片 2"/>
            <p:cNvPicPr>
              <a:picLocks noChangeAspect="1"/>
            </p:cNvPicPr>
            <p:nvPr/>
          </p:nvPicPr>
          <p:blipFill>
            <a:blip r:embed="rId2" cstate="print"/>
            <a:stretch>
              <a:fillRect/>
            </a:stretch>
          </p:blipFill>
          <p:spPr>
            <a:xfrm>
              <a:off x="1693" y="1989"/>
              <a:ext cx="9382" cy="5278"/>
            </a:xfrm>
            <a:prstGeom prst="rect">
              <a:avLst/>
            </a:prstGeom>
          </p:spPr>
        </p:pic>
        <p:cxnSp>
          <p:nvCxnSpPr>
            <p:cNvPr id="5" name="直接箭头连接符 4"/>
            <p:cNvCxnSpPr/>
            <p:nvPr/>
          </p:nvCxnSpPr>
          <p:spPr>
            <a:xfrm flipV="1">
              <a:off x="3936" y="5445"/>
              <a:ext cx="715" cy="1854"/>
            </a:xfrm>
            <a:prstGeom prst="straightConnector1">
              <a:avLst/>
            </a:prstGeom>
            <a:ln w="952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flipV="1">
              <a:off x="6931" y="5326"/>
              <a:ext cx="3" cy="1943"/>
            </a:xfrm>
            <a:prstGeom prst="straightConnector1">
              <a:avLst/>
            </a:prstGeom>
            <a:ln w="952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rot="1200000">
              <a:off x="3328" y="7423"/>
              <a:ext cx="2145" cy="1296"/>
            </a:xfrm>
            <a:prstGeom prst="rect">
              <a:avLst/>
            </a:prstGeom>
            <a:noFill/>
          </p:spPr>
          <p:txBody>
            <a:bodyPr wrap="square" rtlCol="0" anchor="t">
              <a:spAutoFit/>
            </a:bodyPr>
            <a:lstStyle/>
            <a:p>
              <a:r>
                <a:rPr lang="zh-CN" altLang="en-US" sz="4800">
                  <a:solidFill>
                    <a:schemeClr val="accent6">
                      <a:lumMod val="60000"/>
                      <a:lumOff val="40000"/>
                    </a:schemeClr>
                  </a:solidFill>
                  <a:latin typeface="Arial" panose="020B0604020202020204" pitchFamily="34" charset="0"/>
                </a:rPr>
                <a:t>√</a:t>
              </a:r>
            </a:p>
          </p:txBody>
        </p:sp>
        <p:sp>
          <p:nvSpPr>
            <p:cNvPr id="9" name="文本框 8"/>
            <p:cNvSpPr txBox="1"/>
            <p:nvPr/>
          </p:nvSpPr>
          <p:spPr>
            <a:xfrm>
              <a:off x="6417" y="7169"/>
              <a:ext cx="1729" cy="1440"/>
            </a:xfrm>
            <a:prstGeom prst="rect">
              <a:avLst/>
            </a:prstGeom>
            <a:noFill/>
          </p:spPr>
          <p:txBody>
            <a:bodyPr wrap="square" rtlCol="0" anchor="t">
              <a:spAutoFit/>
            </a:bodyPr>
            <a:lstStyle/>
            <a:p>
              <a:r>
                <a:rPr lang="zh-CN" altLang="en-US" sz="5400">
                  <a:solidFill>
                    <a:srgbClr val="FF0000"/>
                  </a:solidFill>
                  <a:cs typeface="Arial" panose="020B0604020202020204" pitchFamily="34" charset="0"/>
                </a:rPr>
                <a:t>×</a:t>
              </a:r>
            </a:p>
          </p:txBody>
        </p:sp>
      </p:grpSp>
      <p:sp>
        <p:nvSpPr>
          <p:cNvPr id="10" name="文本框 9"/>
          <p:cNvSpPr txBox="1"/>
          <p:nvPr/>
        </p:nvSpPr>
        <p:spPr>
          <a:xfrm>
            <a:off x="6933565" y="1613535"/>
            <a:ext cx="4717415" cy="2861310"/>
          </a:xfrm>
          <a:prstGeom prst="rect">
            <a:avLst/>
          </a:prstGeom>
          <a:noFill/>
        </p:spPr>
        <p:txBody>
          <a:bodyPr wrap="square" rtlCol="0">
            <a:spAutoFit/>
          </a:bodyPr>
          <a:lstStyle/>
          <a:p>
            <a:r>
              <a:rPr sz="2000" b="1">
                <a:solidFill>
                  <a:schemeClr val="bg1"/>
                </a:solidFill>
                <a:latin typeface="微软雅黑" panose="020B0503020204020204" charset="-122"/>
                <a:ea typeface="微软雅黑" panose="020B0503020204020204" charset="-122"/>
              </a:rPr>
              <a:t>Lubang </a:t>
            </a:r>
            <a:r>
              <a:rPr lang="en-US" sz="2000" b="1">
                <a:solidFill>
                  <a:schemeClr val="bg1"/>
                </a:solidFill>
                <a:latin typeface="微软雅黑" panose="020B0503020204020204" charset="-122"/>
                <a:ea typeface="微软雅黑" panose="020B0503020204020204" charset="-122"/>
              </a:rPr>
              <a:t>slot kartu</a:t>
            </a:r>
            <a:r>
              <a:rPr sz="2000" b="1">
                <a:solidFill>
                  <a:schemeClr val="bg1"/>
                </a:solidFill>
                <a:latin typeface="微软雅黑" panose="020B0503020204020204" charset="-122"/>
                <a:ea typeface="微软雅黑" panose="020B0503020204020204" charset="-122"/>
              </a:rPr>
              <a:t> adalah lubang </a:t>
            </a:r>
            <a:r>
              <a:rPr lang="en-US" sz="2000" b="1">
                <a:solidFill>
                  <a:schemeClr val="bg1"/>
                </a:solidFill>
                <a:latin typeface="微软雅黑" panose="020B0503020204020204" charset="-122"/>
                <a:ea typeface="微软雅黑" panose="020B0503020204020204" charset="-122"/>
              </a:rPr>
              <a:t>yang ada pada slot kartu, </a:t>
            </a:r>
            <a:r>
              <a:rPr sz="2000" b="1">
                <a:solidFill>
                  <a:schemeClr val="bg1"/>
                </a:solidFill>
                <a:latin typeface="微软雅黑" panose="020B0503020204020204" charset="-122"/>
                <a:ea typeface="微软雅黑" panose="020B0503020204020204" charset="-122"/>
              </a:rPr>
              <a:t> dan lubang MiC berada di dekat ujung USB.</a:t>
            </a:r>
          </a:p>
          <a:p>
            <a:r>
              <a:rPr sz="2000" b="1">
                <a:solidFill>
                  <a:schemeClr val="bg1"/>
                </a:solidFill>
                <a:latin typeface="微软雅黑" panose="020B0503020204020204" charset="-122"/>
                <a:ea typeface="微软雅黑" panose="020B0503020204020204" charset="-122"/>
              </a:rPr>
              <a:t>——Harap perhatikan untuk membedakan saat me</a:t>
            </a:r>
            <a:r>
              <a:rPr lang="en-US" sz="2000" b="1">
                <a:solidFill>
                  <a:schemeClr val="bg1"/>
                </a:solidFill>
                <a:latin typeface="微软雅黑" panose="020B0503020204020204" charset="-122"/>
                <a:ea typeface="微软雅黑" panose="020B0503020204020204" charset="-122"/>
              </a:rPr>
              <a:t>lepaskan</a:t>
            </a:r>
            <a:r>
              <a:rPr sz="2000" b="1">
                <a:solidFill>
                  <a:schemeClr val="bg1"/>
                </a:solidFill>
                <a:latin typeface="微软雅黑" panose="020B0503020204020204" charset="-122"/>
                <a:ea typeface="微软雅黑" panose="020B0503020204020204" charset="-122"/>
              </a:rPr>
              <a:t> kartu</a:t>
            </a:r>
            <a:r>
              <a:rPr lang="en-US" sz="2000" b="1">
                <a:solidFill>
                  <a:schemeClr val="bg1"/>
                </a:solidFill>
                <a:latin typeface="微软雅黑" panose="020B0503020204020204" charset="-122"/>
                <a:ea typeface="微软雅黑" panose="020B0503020204020204" charset="-122"/>
              </a:rPr>
              <a:t>. </a:t>
            </a:r>
            <a:r>
              <a:rPr sz="2000" b="1">
                <a:solidFill>
                  <a:schemeClr val="bg1"/>
                </a:solidFill>
                <a:latin typeface="微软雅黑" panose="020B0503020204020204" charset="-122"/>
                <a:ea typeface="微软雅黑" panose="020B0503020204020204" charset="-122"/>
              </a:rPr>
              <a:t>desain lubang MiC </a:t>
            </a:r>
            <a:r>
              <a:rPr lang="en-US" sz="2000" b="1">
                <a:solidFill>
                  <a:schemeClr val="bg1"/>
                </a:solidFill>
                <a:latin typeface="微软雅黑" panose="020B0503020204020204" charset="-122"/>
                <a:ea typeface="微软雅黑" panose="020B0503020204020204" charset="-122"/>
              </a:rPr>
              <a:t>didesain agar</a:t>
            </a:r>
            <a:r>
              <a:rPr sz="2000" b="1">
                <a:solidFill>
                  <a:schemeClr val="bg1"/>
                </a:solidFill>
                <a:latin typeface="微软雅黑" panose="020B0503020204020204" charset="-122"/>
                <a:ea typeface="微软雅黑" panose="020B0503020204020204" charset="-122"/>
              </a:rPr>
              <a:t> tidak  rusak bahkan jika salah penanganan.</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tretch>
            <a:fillRect/>
          </a:stretch>
        </p:blipFill>
        <p:spPr>
          <a:xfrm>
            <a:off x="7318885" y="1531984"/>
            <a:ext cx="1613614" cy="1592860"/>
          </a:xfrm>
          <a:prstGeom prst="rect">
            <a:avLst/>
          </a:prstGeom>
        </p:spPr>
      </p:pic>
      <p:pic>
        <p:nvPicPr>
          <p:cNvPr id="2" name="图片 1"/>
          <p:cNvPicPr>
            <a:picLocks noChangeAspect="1"/>
          </p:cNvPicPr>
          <p:nvPr/>
        </p:nvPicPr>
        <p:blipFill>
          <a:blip r:embed="rId3" cstate="print"/>
          <a:stretch>
            <a:fillRect/>
          </a:stretch>
        </p:blipFill>
        <p:spPr>
          <a:xfrm>
            <a:off x="3026175" y="1531984"/>
            <a:ext cx="1589514" cy="1589514"/>
          </a:xfrm>
          <a:prstGeom prst="rect">
            <a:avLst/>
          </a:prstGeom>
        </p:spPr>
      </p:pic>
      <p:sp>
        <p:nvSpPr>
          <p:cNvPr id="19" name="文本框 10"/>
          <p:cNvSpPr txBox="1"/>
          <p:nvPr/>
        </p:nvSpPr>
        <p:spPr>
          <a:xfrm>
            <a:off x="1247775" y="3235960"/>
            <a:ext cx="4490720" cy="829945"/>
          </a:xfrm>
          <a:prstGeom prst="rect">
            <a:avLst/>
          </a:prstGeom>
          <a:noFill/>
        </p:spPr>
        <p:txBody>
          <a:bodyPr wrap="square" rtlCol="0">
            <a:spAutoFit/>
          </a:bodyPr>
          <a:lstStyle/>
          <a:p>
            <a:r>
              <a:rPr sz="1200" dirty="0" smtClean="0">
                <a:solidFill>
                  <a:schemeClr val="bg1"/>
                </a:solidFill>
                <a:latin typeface="微软雅黑" panose="020B0503020204020204" charset="-122"/>
                <a:ea typeface="微软雅黑" panose="020B0503020204020204" charset="-122"/>
              </a:rPr>
              <a:t>Langkah 1: Chip kartu SIM menghadap ke atas, dan bevel SIM disejajarkan dengan bevel slot kartu, sejauh mungkin untuk memastikan bahwa sudut kartu SIM tidak memiliki duri atau cacat.</a:t>
            </a:r>
          </a:p>
        </p:txBody>
      </p:sp>
      <p:sp>
        <p:nvSpPr>
          <p:cNvPr id="20" name="文本框 11"/>
          <p:cNvSpPr txBox="1"/>
          <p:nvPr/>
        </p:nvSpPr>
        <p:spPr>
          <a:xfrm>
            <a:off x="6297295" y="3235960"/>
            <a:ext cx="4516755" cy="645160"/>
          </a:xfrm>
          <a:prstGeom prst="rect">
            <a:avLst/>
          </a:prstGeom>
          <a:noFill/>
        </p:spPr>
        <p:txBody>
          <a:bodyPr wrap="square" rtlCol="0">
            <a:spAutoFit/>
          </a:bodyPr>
          <a:lstStyle/>
          <a:p>
            <a:r>
              <a:rPr sz="1200" dirty="0" smtClean="0">
                <a:solidFill>
                  <a:schemeClr val="bg1"/>
                </a:solidFill>
                <a:latin typeface="微软雅黑" panose="020B0503020204020204" charset="-122"/>
                <a:ea typeface="微软雅黑" panose="020B0503020204020204" charset="-122"/>
              </a:rPr>
              <a:t>Langkah 2: Letakkan salah satu ujung kartu SIM pada pegas baki kartu, tekan dengan ibu jari tangan kiri, dan pegang ujung kartu SIM lainnya dengan jari kanan.</a:t>
            </a:r>
          </a:p>
        </p:txBody>
      </p:sp>
      <p:sp>
        <p:nvSpPr>
          <p:cNvPr id="23" name="文本框 12"/>
          <p:cNvSpPr txBox="1"/>
          <p:nvPr/>
        </p:nvSpPr>
        <p:spPr>
          <a:xfrm>
            <a:off x="2075615" y="5834260"/>
            <a:ext cx="3672316" cy="460375"/>
          </a:xfrm>
          <a:prstGeom prst="rect">
            <a:avLst/>
          </a:prstGeom>
          <a:noFill/>
        </p:spPr>
        <p:txBody>
          <a:bodyPr wrap="square" rtlCol="0">
            <a:spAutoFit/>
          </a:bodyPr>
          <a:lstStyle/>
          <a:p>
            <a:r>
              <a:rPr sz="1200" dirty="0" smtClean="0">
                <a:solidFill>
                  <a:schemeClr val="bg1"/>
                </a:solidFill>
                <a:latin typeface="微软雅黑" panose="020B0503020204020204" charset="-122"/>
                <a:ea typeface="微软雅黑" panose="020B0503020204020204" charset="-122"/>
              </a:rPr>
              <a:t>Langkah 3: Tekan kartu SIM sepenuhnya ke dalam slot kartu dengan jari kanan Anda.</a:t>
            </a:r>
          </a:p>
        </p:txBody>
      </p:sp>
      <p:sp>
        <p:nvSpPr>
          <p:cNvPr id="24" name="文本框 18"/>
          <p:cNvSpPr txBox="1"/>
          <p:nvPr/>
        </p:nvSpPr>
        <p:spPr>
          <a:xfrm>
            <a:off x="6654165" y="5832475"/>
            <a:ext cx="4639310" cy="645160"/>
          </a:xfrm>
          <a:prstGeom prst="rect">
            <a:avLst/>
          </a:prstGeom>
          <a:noFill/>
        </p:spPr>
        <p:txBody>
          <a:bodyPr wrap="square" rtlCol="0">
            <a:spAutoFit/>
          </a:bodyPr>
          <a:lstStyle/>
          <a:p>
            <a:r>
              <a:rPr sz="1200" dirty="0" smtClean="0">
                <a:solidFill>
                  <a:schemeClr val="bg1"/>
                </a:solidFill>
                <a:latin typeface="微软雅黑" panose="020B0503020204020204" charset="-122"/>
                <a:ea typeface="微软雅黑" panose="020B0503020204020204" charset="-122"/>
              </a:rPr>
              <a:t>Langkah 4: Tekan dengan jari Anda untuk memeriksa apakah SIM terpasang pada tempatnya dan rata.</a:t>
            </a:r>
          </a:p>
          <a:p>
            <a:r>
              <a:rPr sz="1200" dirty="0" smtClean="0">
                <a:solidFill>
                  <a:schemeClr val="bg1"/>
                </a:solidFill>
                <a:latin typeface="微软雅黑" panose="020B0503020204020204" charset="-122"/>
                <a:ea typeface="微软雅黑" panose="020B0503020204020204" charset="-122"/>
              </a:rPr>
              <a:t>              (</a:t>
            </a:r>
            <a:r>
              <a:rPr lang="en-US" sz="1200" dirty="0" smtClean="0">
                <a:solidFill>
                  <a:schemeClr val="bg1"/>
                </a:solidFill>
                <a:latin typeface="微软雅黑" panose="020B0503020204020204" charset="-122"/>
                <a:ea typeface="微软雅黑" panose="020B0503020204020204" charset="-122"/>
              </a:rPr>
              <a:t>menghindari kartu SIM mengenai kaitan</a:t>
            </a:r>
            <a:r>
              <a:rPr sz="1200" dirty="0" smtClean="0">
                <a:solidFill>
                  <a:schemeClr val="bg1"/>
                </a:solidFill>
                <a:latin typeface="微软雅黑" panose="020B0503020204020204" charset="-122"/>
                <a:ea typeface="微软雅黑" panose="020B0503020204020204" charset="-122"/>
              </a:rPr>
              <a:t>)</a:t>
            </a:r>
          </a:p>
        </p:txBody>
      </p:sp>
      <p:sp>
        <p:nvSpPr>
          <p:cNvPr id="28" name="文本框 23"/>
          <p:cNvSpPr txBox="1"/>
          <p:nvPr/>
        </p:nvSpPr>
        <p:spPr>
          <a:xfrm>
            <a:off x="718185" y="1849755"/>
            <a:ext cx="2202815" cy="829945"/>
          </a:xfrm>
          <a:prstGeom prst="rect">
            <a:avLst/>
          </a:prstGeom>
          <a:noFill/>
        </p:spPr>
        <p:txBody>
          <a:bodyPr wrap="square" rtlCol="0">
            <a:spAutoFit/>
          </a:bodyPr>
          <a:lstStyle/>
          <a:p>
            <a:r>
              <a:rPr sz="1200" dirty="0" smtClean="0">
                <a:solidFill>
                  <a:schemeClr val="bg1"/>
                </a:solidFill>
                <a:latin typeface="微软雅黑" panose="020B0503020204020204" charset="-122"/>
                <a:ea typeface="微软雅黑" panose="020B0503020204020204" charset="-122"/>
              </a:rPr>
              <a:t>Kemiringan kartu SIM disejajarkan dengan kemiringan baki kartu ke arah yang sama</a:t>
            </a:r>
          </a:p>
        </p:txBody>
      </p:sp>
      <p:cxnSp>
        <p:nvCxnSpPr>
          <p:cNvPr id="30" name="直接箭头连接符 29"/>
          <p:cNvCxnSpPr/>
          <p:nvPr/>
        </p:nvCxnSpPr>
        <p:spPr>
          <a:xfrm flipV="1">
            <a:off x="2743200" y="1695450"/>
            <a:ext cx="781050" cy="441995"/>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直接箭头连接符 31"/>
          <p:cNvCxnSpPr/>
          <p:nvPr/>
        </p:nvCxnSpPr>
        <p:spPr>
          <a:xfrm>
            <a:off x="2743200" y="2172904"/>
            <a:ext cx="781050" cy="204638"/>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5" name="文本框 16"/>
          <p:cNvSpPr txBox="1"/>
          <p:nvPr/>
        </p:nvSpPr>
        <p:spPr>
          <a:xfrm>
            <a:off x="6329245" y="1531984"/>
            <a:ext cx="952535" cy="829945"/>
          </a:xfrm>
          <a:prstGeom prst="rect">
            <a:avLst/>
          </a:prstGeom>
          <a:noFill/>
        </p:spPr>
        <p:txBody>
          <a:bodyPr wrap="square" rtlCol="0">
            <a:spAutoFit/>
          </a:bodyPr>
          <a:lstStyle/>
          <a:p>
            <a:r>
              <a:rPr lang="en-US" altLang="zh-CN" sz="1200" dirty="0" smtClean="0">
                <a:solidFill>
                  <a:schemeClr val="bg1"/>
                </a:solidFill>
                <a:latin typeface="微软雅黑" panose="020B0503020204020204" charset="-122"/>
                <a:ea typeface="微软雅黑" panose="020B0503020204020204" charset="-122"/>
              </a:rPr>
              <a:t>Tekan dan tahan dengan ibu jari kiri </a:t>
            </a:r>
          </a:p>
        </p:txBody>
      </p:sp>
      <p:sp>
        <p:nvSpPr>
          <p:cNvPr id="36" name="文本框 17"/>
          <p:cNvSpPr txBox="1"/>
          <p:nvPr/>
        </p:nvSpPr>
        <p:spPr>
          <a:xfrm>
            <a:off x="9192393" y="1805665"/>
            <a:ext cx="1155590" cy="829945"/>
          </a:xfrm>
          <a:prstGeom prst="rect">
            <a:avLst/>
          </a:prstGeom>
          <a:noFill/>
        </p:spPr>
        <p:txBody>
          <a:bodyPr wrap="square" rtlCol="0">
            <a:spAutoFit/>
          </a:bodyPr>
          <a:lstStyle/>
          <a:p>
            <a:r>
              <a:rPr lang="en-US" altLang="zh-CN" sz="1200" dirty="0" smtClean="0">
                <a:solidFill>
                  <a:schemeClr val="bg1"/>
                </a:solidFill>
                <a:latin typeface="微软雅黑" panose="020B0503020204020204" charset="-122"/>
                <a:ea typeface="微软雅黑" panose="020B0503020204020204" charset="-122"/>
              </a:rPr>
              <a:t>tangan kanan mendorong ujung kartu</a:t>
            </a:r>
          </a:p>
        </p:txBody>
      </p:sp>
      <p:cxnSp>
        <p:nvCxnSpPr>
          <p:cNvPr id="38" name="直接箭头连接符 37"/>
          <p:cNvCxnSpPr/>
          <p:nvPr/>
        </p:nvCxnSpPr>
        <p:spPr>
          <a:xfrm>
            <a:off x="7105650" y="1849739"/>
            <a:ext cx="717550" cy="527803"/>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直接箭头连接符 39"/>
          <p:cNvCxnSpPr/>
          <p:nvPr/>
        </p:nvCxnSpPr>
        <p:spPr>
          <a:xfrm flipH="1">
            <a:off x="8759588" y="1993649"/>
            <a:ext cx="464024" cy="143796"/>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67" name="文本框 11"/>
          <p:cNvSpPr txBox="1"/>
          <p:nvPr/>
        </p:nvSpPr>
        <p:spPr>
          <a:xfrm>
            <a:off x="9169400" y="4242435"/>
            <a:ext cx="2409190" cy="953135"/>
          </a:xfrm>
          <a:prstGeom prst="rect">
            <a:avLst/>
          </a:prstGeom>
          <a:noFill/>
        </p:spPr>
        <p:txBody>
          <a:bodyPr wrap="square" rtlCol="0">
            <a:spAutoFit/>
          </a:bodyPr>
          <a:lstStyle/>
          <a:p>
            <a:r>
              <a:rPr lang="en-US" sz="1400" b="1" dirty="0" smtClean="0">
                <a:solidFill>
                  <a:srgbClr val="FFFF00"/>
                </a:solidFill>
                <a:latin typeface="微软雅黑" panose="020B0503020204020204" charset="-122"/>
                <a:ea typeface="微软雅黑" panose="020B0503020204020204" charset="-122"/>
              </a:rPr>
              <a:t>Memasukkan k</a:t>
            </a:r>
            <a:r>
              <a:rPr sz="1400" b="1" dirty="0" smtClean="0">
                <a:solidFill>
                  <a:srgbClr val="FFFF00"/>
                </a:solidFill>
                <a:latin typeface="微软雅黑" panose="020B0503020204020204" charset="-122"/>
                <a:ea typeface="微软雅黑" panose="020B0503020204020204" charset="-122"/>
              </a:rPr>
              <a:t>artu SIM tidak merata, </a:t>
            </a:r>
            <a:r>
              <a:rPr lang="en-US" sz="1400" b="1" dirty="0" smtClean="0">
                <a:solidFill>
                  <a:srgbClr val="FFFF00"/>
                </a:solidFill>
                <a:latin typeface="微软雅黑" panose="020B0503020204020204" charset="-122"/>
                <a:ea typeface="微软雅黑" panose="020B0503020204020204" charset="-122"/>
              </a:rPr>
              <a:t>akan menyebabkan slot</a:t>
            </a:r>
            <a:r>
              <a:rPr sz="1400" b="1" dirty="0" smtClean="0">
                <a:solidFill>
                  <a:srgbClr val="FFFF00"/>
                </a:solidFill>
                <a:latin typeface="微软雅黑" panose="020B0503020204020204" charset="-122"/>
                <a:ea typeface="微软雅黑" panose="020B0503020204020204" charset="-122"/>
              </a:rPr>
              <a:t> kartu tidak dapat dikeluarkan</a:t>
            </a:r>
          </a:p>
        </p:txBody>
      </p:sp>
      <p:sp>
        <p:nvSpPr>
          <p:cNvPr id="68" name="椭圆 67"/>
          <p:cNvSpPr/>
          <p:nvPr/>
        </p:nvSpPr>
        <p:spPr>
          <a:xfrm>
            <a:off x="7758740" y="4619795"/>
            <a:ext cx="206734" cy="374786"/>
          </a:xfrm>
          <a:prstGeom prst="ellipse">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4" name="右箭头 3"/>
          <p:cNvSpPr/>
          <p:nvPr/>
        </p:nvSpPr>
        <p:spPr>
          <a:xfrm>
            <a:off x="5610259" y="2133600"/>
            <a:ext cx="687794" cy="381000"/>
          </a:xfrm>
          <a:prstGeom prst="rightArrow">
            <a:avLst/>
          </a:prstGeom>
          <a:noFill/>
          <a:ln w="508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grpSp>
        <p:nvGrpSpPr>
          <p:cNvPr id="8" name="组合 7"/>
          <p:cNvGrpSpPr/>
          <p:nvPr/>
        </p:nvGrpSpPr>
        <p:grpSpPr>
          <a:xfrm>
            <a:off x="3005455" y="4104005"/>
            <a:ext cx="5937885" cy="1635760"/>
            <a:chOff x="4733" y="5759"/>
            <a:chExt cx="9351" cy="2576"/>
          </a:xfrm>
        </p:grpSpPr>
        <p:pic>
          <p:nvPicPr>
            <p:cNvPr id="6" name="图片 5"/>
            <p:cNvPicPr>
              <a:picLocks noChangeAspect="1"/>
            </p:cNvPicPr>
            <p:nvPr/>
          </p:nvPicPr>
          <p:blipFill>
            <a:blip r:embed="rId4"/>
            <a:stretch>
              <a:fillRect/>
            </a:stretch>
          </p:blipFill>
          <p:spPr>
            <a:xfrm>
              <a:off x="11526" y="5759"/>
              <a:ext cx="2558" cy="2577"/>
            </a:xfrm>
            <a:prstGeom prst="rect">
              <a:avLst/>
            </a:prstGeom>
          </p:spPr>
        </p:pic>
        <p:pic>
          <p:nvPicPr>
            <p:cNvPr id="5" name="图片 4"/>
            <p:cNvPicPr>
              <a:picLocks noChangeAspect="1"/>
            </p:cNvPicPr>
            <p:nvPr/>
          </p:nvPicPr>
          <p:blipFill>
            <a:blip r:embed="rId5"/>
            <a:stretch>
              <a:fillRect/>
            </a:stretch>
          </p:blipFill>
          <p:spPr>
            <a:xfrm>
              <a:off x="4733" y="5759"/>
              <a:ext cx="2586" cy="2577"/>
            </a:xfrm>
            <a:prstGeom prst="rect">
              <a:avLst/>
            </a:prstGeom>
          </p:spPr>
        </p:pic>
        <p:sp>
          <p:nvSpPr>
            <p:cNvPr id="66" name="弧形 65"/>
            <p:cNvSpPr/>
            <p:nvPr/>
          </p:nvSpPr>
          <p:spPr>
            <a:xfrm rot="7988360" flipH="1">
              <a:off x="6189" y="6773"/>
              <a:ext cx="1239" cy="1078"/>
            </a:xfrm>
            <a:prstGeom prst="arc">
              <a:avLst>
                <a:gd name="adj1" fmla="val 18476527"/>
                <a:gd name="adj2" fmla="val 2336611"/>
              </a:avLst>
            </a:prstGeom>
            <a:ln w="38100">
              <a:solidFill>
                <a:schemeClr val="bg1"/>
              </a:solidFill>
              <a:headEnd type="stealth" w="lg" len="lg"/>
              <a:tailEnd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cxnSp>
          <p:nvCxnSpPr>
            <p:cNvPr id="70" name="直接箭头连接符 69"/>
            <p:cNvCxnSpPr/>
            <p:nvPr/>
          </p:nvCxnSpPr>
          <p:spPr>
            <a:xfrm>
              <a:off x="10992" y="6689"/>
              <a:ext cx="1328" cy="518"/>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73" name="直接箭头连接符 72"/>
            <p:cNvCxnSpPr/>
            <p:nvPr/>
          </p:nvCxnSpPr>
          <p:spPr>
            <a:xfrm>
              <a:off x="13017" y="6326"/>
              <a:ext cx="0" cy="896"/>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7" name="右箭头 6"/>
            <p:cNvSpPr/>
            <p:nvPr/>
          </p:nvSpPr>
          <p:spPr>
            <a:xfrm>
              <a:off x="8900" y="6862"/>
              <a:ext cx="1083" cy="600"/>
            </a:xfrm>
            <a:prstGeom prst="rightArrow">
              <a:avLst/>
            </a:prstGeom>
            <a:noFill/>
            <a:ln w="508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grpSp>
      <p:sp>
        <p:nvSpPr>
          <p:cNvPr id="9" name="文本框 8"/>
          <p:cNvSpPr txBox="1"/>
          <p:nvPr/>
        </p:nvSpPr>
        <p:spPr>
          <a:xfrm>
            <a:off x="2282825" y="252730"/>
            <a:ext cx="5607050" cy="583565"/>
          </a:xfrm>
          <a:prstGeom prst="rect">
            <a:avLst/>
          </a:prstGeom>
          <a:noFill/>
        </p:spPr>
        <p:txBody>
          <a:bodyPr wrap="square" rtlCol="0">
            <a:spAutoFit/>
          </a:bodyPr>
          <a:lstStyle/>
          <a:p>
            <a:r>
              <a:rPr lang="en-US" sz="3200" b="1">
                <a:solidFill>
                  <a:schemeClr val="bg1"/>
                </a:solidFill>
                <a:latin typeface="微软雅黑" panose="020B0503020204020204" charset="-122"/>
                <a:ea typeface="微软雅黑" panose="020B0503020204020204" charset="-122"/>
              </a:rPr>
              <a:t>Memasang Slot Kartu</a:t>
            </a: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0" y="6350"/>
          <a:ext cx="12174220" cy="6835775"/>
        </p:xfrm>
        <a:graphic>
          <a:graphicData uri="http://schemas.openxmlformats.org/drawingml/2006/table">
            <a:tbl>
              <a:tblPr>
                <a:tableStyleId>{5C22544A-7EE6-4342-B048-85BDC9FD1C3A}</a:tableStyleId>
              </a:tblPr>
              <a:tblGrid>
                <a:gridCol w="686435"/>
                <a:gridCol w="5239385"/>
                <a:gridCol w="6248400"/>
              </a:tblGrid>
              <a:tr h="373380">
                <a:tc>
                  <a:txBody>
                    <a:bodyPr/>
                    <a:lstStyle/>
                    <a:p>
                      <a:pPr algn="ctr" fontAlgn="ctr"/>
                      <a:r>
                        <a:rPr lang="en-US" altLang="zh-CN" sz="1600" b="1" i="0" u="none" strike="noStrike" dirty="0">
                          <a:solidFill>
                            <a:srgbClr val="000000"/>
                          </a:solidFill>
                          <a:effectLst/>
                          <a:latin typeface="微软雅黑" panose="020B0503020204020204" charset="-122"/>
                          <a:ea typeface="微软雅黑" panose="020B0503020204020204" charset="-122"/>
                        </a:rPr>
                        <a:t>No</a:t>
                      </a:r>
                    </a:p>
                  </a:txBody>
                  <a:tcPr marL="6350" marR="6350" marT="6350" marB="0" anchor="ctr"/>
                </a:tc>
                <a:tc>
                  <a:txBody>
                    <a:bodyPr/>
                    <a:lstStyle/>
                    <a:p>
                      <a:pPr algn="ctr" fontAlgn="ctr"/>
                      <a:r>
                        <a:rPr lang="en-US" altLang="zh-CN" sz="1600" b="1" u="none" strike="noStrike" dirty="0">
                          <a:effectLst/>
                          <a:latin typeface="微软雅黑" panose="020B0503020204020204" charset="-122"/>
                          <a:ea typeface="微软雅黑" panose="020B0503020204020204" charset="-122"/>
                        </a:rPr>
                        <a:t>Pertanyaan</a:t>
                      </a:r>
                      <a:endParaRPr lang="en-US" altLang="zh-CN" sz="1600" b="1" i="0" u="none" strike="noStrike" dirty="0">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algn="ctr" fontAlgn="ctr"/>
                      <a:r>
                        <a:rPr lang="en-US" altLang="zh-CN" sz="1600" b="1" i="0" u="none" strike="noStrike" dirty="0">
                          <a:solidFill>
                            <a:srgbClr val="000000"/>
                          </a:solidFill>
                          <a:effectLst/>
                          <a:latin typeface="微软雅黑" panose="020B0503020204020204" charset="-122"/>
                          <a:ea typeface="微软雅黑" panose="020B0503020204020204" charset="-122"/>
                        </a:rPr>
                        <a:t>Skrip yang Dianjurkan</a:t>
                      </a:r>
                    </a:p>
                  </a:txBody>
                  <a:tcPr marL="6350" marR="6350" marT="6350" marB="0" anchor="ctr"/>
                </a:tc>
              </a:tr>
              <a:tr h="2153285">
                <a:tc>
                  <a:txBody>
                    <a:bodyPr/>
                    <a:lstStyle/>
                    <a:p>
                      <a:pPr algn="ctr" fontAlgn="ctr"/>
                      <a:r>
                        <a:rPr lang="en-US" altLang="zh-CN" sz="1400" u="none" strike="noStrike">
                          <a:effectLst/>
                          <a:latin typeface="微软雅黑" panose="020B0503020204020204" charset="-122"/>
                          <a:ea typeface="微软雅黑" panose="020B0503020204020204" charset="-122"/>
                        </a:rPr>
                        <a:t>1</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r>
                        <a:rPr lang="zh-CN" altLang="en-US" sz="1400" b="1" u="none">
                          <a:solidFill>
                            <a:srgbClr val="FF0000"/>
                          </a:solidFill>
                          <a:latin typeface="微软雅黑" panose="020B0503020204020204" charset="-122"/>
                          <a:ea typeface="微软雅黑" panose="020B0503020204020204" charset="-122"/>
                          <a:cs typeface="宋体" panose="02010600030101010101" pitchFamily="2" charset="-122"/>
                        </a:rPr>
                        <a:t>Saat memutar musik pada volume tinggi, dual speaker menyebabkan getaran kuat pada </a:t>
                      </a:r>
                      <a:r>
                        <a:rPr lang="en-US" altLang="zh-CN" sz="1400" b="1" u="none">
                          <a:solidFill>
                            <a:srgbClr val="FF0000"/>
                          </a:solidFill>
                          <a:latin typeface="微软雅黑" panose="020B0503020204020204" charset="-122"/>
                          <a:ea typeface="微软雅黑" panose="020B0503020204020204" charset="-122"/>
                          <a:cs typeface="宋体" panose="02010600030101010101" pitchFamily="2" charset="-122"/>
                        </a:rPr>
                        <a:t>cover</a:t>
                      </a:r>
                      <a:r>
                        <a:rPr lang="zh-CN" altLang="en-US" sz="1400" b="1" u="none">
                          <a:solidFill>
                            <a:srgbClr val="FF0000"/>
                          </a:solidFill>
                          <a:latin typeface="微软雅黑" panose="020B0503020204020204" charset="-122"/>
                          <a:ea typeface="微软雅黑" panose="020B0503020204020204" charset="-122"/>
                          <a:cs typeface="宋体" panose="02010600030101010101" pitchFamily="2" charset="-122"/>
                        </a:rPr>
                        <a:t> baterai</a:t>
                      </a:r>
                    </a:p>
                  </a:txBody>
                  <a:tcPr marL="0" marR="0" marT="0" marB="0" anchor="ctr"/>
                </a:tc>
                <a:tc>
                  <a:txBody>
                    <a:bodyPr/>
                    <a:lstStyle/>
                    <a:p>
                      <a:pPr marL="0" indent="0" algn="l">
                        <a:buNone/>
                      </a:pPr>
                      <a:r>
                        <a:rPr lang="zh-CN" altLang="en-US" sz="1400" b="1" u="none">
                          <a:solidFill>
                            <a:srgbClr val="FF0000"/>
                          </a:solidFill>
                          <a:latin typeface="微软雅黑" panose="020B0503020204020204" charset="-122"/>
                          <a:ea typeface="微软雅黑" panose="020B0503020204020204" charset="-122"/>
                          <a:cs typeface="宋体" panose="02010600030101010101" pitchFamily="2" charset="-122"/>
                        </a:rPr>
                        <a:t>Ini mengadopsi skema desain dual-amplitudo speaker ganda dan rongga suara terintegrasi, yang akan menghasilkan rasa getaran ketika volume besar. </a:t>
                      </a:r>
                      <a:r>
                        <a:rPr lang="en-US" altLang="zh-CN" sz="1400" b="1" u="none">
                          <a:solidFill>
                            <a:srgbClr val="FF0000"/>
                          </a:solidFill>
                          <a:latin typeface="微软雅黑" panose="020B0503020204020204" charset="-122"/>
                          <a:ea typeface="微软雅黑" panose="020B0503020204020204" charset="-122"/>
                          <a:cs typeface="宋体" panose="02010600030101010101" pitchFamily="2" charset="-122"/>
                        </a:rPr>
                        <a:t>maaf atas pegalaman buruk ini.</a:t>
                      </a:r>
                      <a:r>
                        <a:rPr lang="zh-CN" altLang="en-US" sz="1400" b="1" u="none">
                          <a:solidFill>
                            <a:srgbClr val="FF0000"/>
                          </a:solidFill>
                          <a:latin typeface="微软雅黑" panose="020B0503020204020204" charset="-122"/>
                          <a:ea typeface="微软雅黑" panose="020B0503020204020204" charset="-122"/>
                          <a:cs typeface="宋体" panose="02010600030101010101" pitchFamily="2" charset="-122"/>
                        </a:rPr>
                        <a:t> Jika Anda merasa tidak nyaman, Anda dapat menurunkan volume atau menggunakan ca</a:t>
                      </a:r>
                      <a:r>
                        <a:rPr lang="en-US" altLang="zh-CN" sz="1400" b="1" u="none">
                          <a:solidFill>
                            <a:srgbClr val="FF0000"/>
                          </a:solidFill>
                          <a:latin typeface="微软雅黑" panose="020B0503020204020204" charset="-122"/>
                          <a:ea typeface="微软雅黑" panose="020B0503020204020204" charset="-122"/>
                          <a:cs typeface="宋体" panose="02010600030101010101" pitchFamily="2" charset="-122"/>
                        </a:rPr>
                        <a:t>se</a:t>
                      </a:r>
                      <a:r>
                        <a:rPr lang="zh-CN" altLang="en-US" sz="1400" b="1" u="none">
                          <a:solidFill>
                            <a:srgbClr val="FF0000"/>
                          </a:solidFill>
                          <a:latin typeface="微软雅黑" panose="020B0503020204020204" charset="-122"/>
                          <a:ea typeface="微软雅黑" panose="020B0503020204020204" charset="-122"/>
                          <a:cs typeface="宋体" panose="02010600030101010101" pitchFamily="2" charset="-122"/>
                        </a:rPr>
                        <a:t> pelindung untuk mengurangi getaran.</a:t>
                      </a:r>
                    </a:p>
                  </a:txBody>
                  <a:tcPr marL="0" marR="0" marT="0" marB="0" anchor="ctr"/>
                </a:tc>
              </a:tr>
              <a:tr h="2154555">
                <a:tc>
                  <a:txBody>
                    <a:bodyPr/>
                    <a:lstStyle/>
                    <a:p>
                      <a:pPr algn="ctr" fontAlgn="ctr"/>
                      <a:r>
                        <a:rPr lang="en-US" altLang="zh-CN" sz="1400" u="none" strike="noStrike">
                          <a:effectLst/>
                          <a:latin typeface="微软雅黑" panose="020B0503020204020204" charset="-122"/>
                          <a:ea typeface="微软雅黑" panose="020B0503020204020204" charset="-122"/>
                        </a:rPr>
                        <a:t>2</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r>
                        <a:rPr lang="zh-CN" altLang="en-US" sz="1400" b="1">
                          <a:solidFill>
                            <a:srgbClr val="FF0000"/>
                          </a:solidFill>
                          <a:latin typeface="微软雅黑" panose="020B0503020204020204" charset="-122"/>
                          <a:ea typeface="微软雅黑" panose="020B0503020204020204" charset="-122"/>
                          <a:cs typeface="宋体" panose="02010600030101010101" pitchFamily="2" charset="-122"/>
                          <a:sym typeface="+mn-ea"/>
                        </a:rPr>
                        <a:t>Penggunaan case ponsel berbingkai logam menyebabkan sinyal ponsel buruk</a:t>
                      </a:r>
                      <a:endParaRPr lang="zh-CN" sz="1400" b="1" u="none">
                        <a:solidFill>
                          <a:srgbClr val="FF0000"/>
                        </a:solidFill>
                        <a:latin typeface="微软雅黑" panose="020B0503020204020204" charset="-122"/>
                        <a:ea typeface="微软雅黑" panose="020B0503020204020204" charset="-122"/>
                        <a:cs typeface="宋体" panose="02010600030101010101" pitchFamily="2" charset="-122"/>
                        <a:sym typeface="+mn-ea"/>
                      </a:endParaRPr>
                    </a:p>
                  </a:txBody>
                  <a:tcPr marL="0" marR="0" marT="0" marB="0" anchor="ctr"/>
                </a:tc>
                <a:tc>
                  <a:txBody>
                    <a:bodyPr/>
                    <a:lstStyle/>
                    <a:p>
                      <a:pPr marL="0" indent="0" algn="l">
                        <a:buNone/>
                      </a:pPr>
                      <a:r>
                        <a:rPr lang="zh-CN" altLang="en-US" sz="1400" b="1">
                          <a:solidFill>
                            <a:srgbClr val="FF0000"/>
                          </a:solidFill>
                          <a:latin typeface="微软雅黑" panose="020B0503020204020204" charset="-122"/>
                          <a:ea typeface="微软雅黑" panose="020B0503020204020204" charset="-122"/>
                          <a:cs typeface="宋体" panose="02010600030101010101" pitchFamily="2" charset="-122"/>
                          <a:sym typeface="+mn-ea"/>
                        </a:rPr>
                        <a:t>Maaf atas ketidaknyamanan  penggunaan Anda. Karena bahan dari </a:t>
                      </a:r>
                      <a:r>
                        <a:rPr lang="en-US" altLang="zh-CN" sz="1400" b="1">
                          <a:solidFill>
                            <a:srgbClr val="FF0000"/>
                          </a:solidFill>
                          <a:latin typeface="微软雅黑" panose="020B0503020204020204" charset="-122"/>
                          <a:ea typeface="微软雅黑" panose="020B0503020204020204" charset="-122"/>
                          <a:cs typeface="宋体" panose="02010600030101010101" pitchFamily="2" charset="-122"/>
                          <a:sym typeface="+mn-ea"/>
                        </a:rPr>
                        <a:t>case</a:t>
                      </a:r>
                      <a:r>
                        <a:rPr lang="zh-CN" altLang="en-US" sz="1400" b="1">
                          <a:solidFill>
                            <a:srgbClr val="FF0000"/>
                          </a:solidFill>
                          <a:latin typeface="微软雅黑" panose="020B0503020204020204" charset="-122"/>
                          <a:ea typeface="微软雅黑" panose="020B0503020204020204" charset="-122"/>
                          <a:cs typeface="宋体" panose="02010600030101010101" pitchFamily="2" charset="-122"/>
                          <a:sym typeface="+mn-ea"/>
                        </a:rPr>
                        <a:t> pelindung logam memiliki karakteristik pelindung dan anti-interferensi tertentu, ketika </a:t>
                      </a:r>
                      <a:r>
                        <a:rPr lang="en-US" altLang="zh-CN" sz="1400" b="1">
                          <a:solidFill>
                            <a:srgbClr val="FF0000"/>
                          </a:solidFill>
                          <a:latin typeface="微软雅黑" panose="020B0503020204020204" charset="-122"/>
                          <a:ea typeface="微软雅黑" panose="020B0503020204020204" charset="-122"/>
                          <a:cs typeface="宋体" panose="02010600030101010101" pitchFamily="2" charset="-122"/>
                          <a:sym typeface="+mn-ea"/>
                        </a:rPr>
                        <a:t>ponsel </a:t>
                      </a:r>
                      <a:r>
                        <a:rPr lang="zh-CN" altLang="en-US" sz="1400" b="1">
                          <a:solidFill>
                            <a:srgbClr val="FF0000"/>
                          </a:solidFill>
                          <a:latin typeface="微软雅黑" panose="020B0503020204020204" charset="-122"/>
                          <a:ea typeface="微软雅黑" panose="020B0503020204020204" charset="-122"/>
                          <a:cs typeface="宋体" panose="02010600030101010101" pitchFamily="2" charset="-122"/>
                          <a:sym typeface="+mn-ea"/>
                        </a:rPr>
                        <a:t>menggunakan </a:t>
                      </a:r>
                      <a:r>
                        <a:rPr lang="en-US" altLang="zh-CN" sz="1400" b="1">
                          <a:solidFill>
                            <a:srgbClr val="FF0000"/>
                          </a:solidFill>
                          <a:latin typeface="微软雅黑" panose="020B0503020204020204" charset="-122"/>
                          <a:ea typeface="微软雅黑" panose="020B0503020204020204" charset="-122"/>
                          <a:cs typeface="宋体" panose="02010600030101010101" pitchFamily="2" charset="-122"/>
                          <a:sym typeface="+mn-ea"/>
                        </a:rPr>
                        <a:t>case</a:t>
                      </a:r>
                      <a:r>
                        <a:rPr lang="zh-CN" altLang="en-US" sz="1400" b="1">
                          <a:solidFill>
                            <a:srgbClr val="FF0000"/>
                          </a:solidFill>
                          <a:latin typeface="微软雅黑" panose="020B0503020204020204" charset="-122"/>
                          <a:ea typeface="微软雅黑" panose="020B0503020204020204" charset="-122"/>
                          <a:cs typeface="宋体" panose="02010600030101010101" pitchFamily="2" charset="-122"/>
                          <a:sym typeface="+mn-ea"/>
                        </a:rPr>
                        <a:t> pelindung seperti itu, dapat menyebabkan sinyal buruk dan sinyal tidak stabil. Oleh karena itu, Anda disarankan untuk tidak menggunakan jenis pelindung ponsel dengan bahan logam</a:t>
                      </a:r>
                      <a:r>
                        <a:rPr lang="en-US" altLang="zh-CN" sz="1400" b="1">
                          <a:solidFill>
                            <a:srgbClr val="FF0000"/>
                          </a:solidFill>
                          <a:latin typeface="微软雅黑" panose="020B0503020204020204" charset="-122"/>
                          <a:ea typeface="微软雅黑" panose="020B0503020204020204" charset="-122"/>
                          <a:cs typeface="宋体" panose="02010600030101010101" pitchFamily="2" charset="-122"/>
                          <a:sym typeface="+mn-ea"/>
                        </a:rPr>
                        <a:t>,</a:t>
                      </a:r>
                    </a:p>
                  </a:txBody>
                  <a:tcPr marL="0" marR="0" marT="0" marB="0" anchor="ctr"/>
                </a:tc>
              </a:tr>
              <a:tr h="2154555">
                <a:tc>
                  <a:txBody>
                    <a:bodyPr/>
                    <a:lstStyle/>
                    <a:p>
                      <a:pPr algn="ctr" fontAlgn="ctr"/>
                      <a:r>
                        <a:rPr lang="en-US" altLang="zh-CN" sz="1400" u="none" strike="noStrike">
                          <a:effectLst/>
                          <a:latin typeface="微软雅黑" panose="020B0503020204020204" charset="-122"/>
                          <a:ea typeface="微软雅黑" panose="020B0503020204020204" charset="-122"/>
                        </a:rPr>
                        <a:t>3</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r>
                        <a:rPr lang="zh-CN" sz="1400" b="0" u="none">
                          <a:solidFill>
                            <a:srgbClr val="000000"/>
                          </a:solidFill>
                          <a:latin typeface="微软雅黑" panose="020B0503020204020204" charset="-122"/>
                          <a:ea typeface="微软雅黑" panose="020B0503020204020204" charset="-122"/>
                          <a:cs typeface="宋体" panose="02010600030101010101" pitchFamily="2" charset="-122"/>
                        </a:rPr>
                        <a:t>手机搬家</a:t>
                      </a:r>
                      <a:r>
                        <a:rPr sz="1400" b="0" u="none">
                          <a:solidFill>
                            <a:srgbClr val="000000"/>
                          </a:solidFill>
                          <a:latin typeface="微软雅黑" panose="020B0503020204020204" charset="-122"/>
                          <a:ea typeface="微软雅黑" panose="020B0503020204020204" charset="-122"/>
                          <a:cs typeface="宋体" panose="02010600030101010101" pitchFamily="2" charset="-122"/>
                        </a:rPr>
                        <a:t> untuk mengimpor gambar iCloud akan gagal secara probabilistik</a:t>
                      </a:r>
                      <a:endPar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tc>
                <a:tc>
                  <a:txBody>
                    <a:bodyPr/>
                    <a:lstStyle/>
                    <a:p>
                      <a:pPr marL="0" indent="0" algn="l">
                        <a:buNone/>
                      </a:pP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S</a:t>
                      </a:r>
                      <a:r>
                        <a:rPr lang="en-US" altLang="zh-CN" sz="1400" b="0" u="none">
                          <a:solidFill>
                            <a:srgbClr val="000000"/>
                          </a:solidFill>
                          <a:latin typeface="微软雅黑" panose="020B0503020204020204" charset="-122"/>
                          <a:ea typeface="微软雅黑" panose="020B0503020204020204" charset="-122"/>
                          <a:cs typeface="宋体" panose="02010600030101010101" pitchFamily="2" charset="-122"/>
                        </a:rPr>
                        <a:t>maaf atas ketidaknyamanaan ini.</a:t>
                      </a: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 Fungsi ini sedang dioptimalkan. Masalah ini adalah masalah probabilistik yang dapat dicoba lagi.</a:t>
                      </a:r>
                    </a:p>
                  </a:txBody>
                  <a:tcPr marL="0" marR="0" marT="0" marB="0" anchor="ctr"/>
                </a:tc>
              </a:tr>
            </a:tbl>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0" y="0"/>
          <a:ext cx="12192000" cy="6868160"/>
        </p:xfrm>
        <a:graphic>
          <a:graphicData uri="http://schemas.openxmlformats.org/drawingml/2006/table">
            <a:tbl>
              <a:tblPr>
                <a:tableStyleId>{5C22544A-7EE6-4342-B048-85BDC9FD1C3A}</a:tableStyleId>
              </a:tblPr>
              <a:tblGrid>
                <a:gridCol w="668020"/>
                <a:gridCol w="5266690"/>
                <a:gridCol w="6257290"/>
              </a:tblGrid>
              <a:tr h="418465">
                <a:tc>
                  <a:txBody>
                    <a:bodyPr/>
                    <a:lstStyle/>
                    <a:p>
                      <a:pPr algn="ctr" fontAlgn="ctr"/>
                      <a:r>
                        <a:rPr lang="en-US" altLang="zh-CN" sz="1600" b="1" i="0" u="none" strike="noStrike" dirty="0">
                          <a:solidFill>
                            <a:srgbClr val="000000"/>
                          </a:solidFill>
                          <a:effectLst/>
                          <a:latin typeface="微软雅黑" panose="020B0503020204020204" charset="-122"/>
                          <a:ea typeface="微软雅黑" panose="020B0503020204020204" charset="-122"/>
                        </a:rPr>
                        <a:t>No</a:t>
                      </a:r>
                    </a:p>
                  </a:txBody>
                  <a:tcPr marL="6350" marR="6350" marT="6350" marB="0" anchor="ctr"/>
                </a:tc>
                <a:tc>
                  <a:txBody>
                    <a:bodyPr/>
                    <a:lstStyle/>
                    <a:p>
                      <a:pPr algn="ctr" fontAlgn="ctr"/>
                      <a:r>
                        <a:rPr lang="en-US" altLang="zh-CN" sz="1600" b="1" u="none" strike="noStrike" dirty="0">
                          <a:effectLst/>
                          <a:latin typeface="微软雅黑" panose="020B0503020204020204" charset="-122"/>
                          <a:ea typeface="微软雅黑" panose="020B0503020204020204" charset="-122"/>
                        </a:rPr>
                        <a:t>Pertanyaan</a:t>
                      </a:r>
                      <a:endParaRPr lang="en-US" altLang="zh-CN" sz="1600" b="1" i="0" u="none" strike="noStrike" dirty="0">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algn="ctr" fontAlgn="ctr"/>
                      <a:r>
                        <a:rPr lang="en-US" altLang="zh-CN" sz="1600" b="1" i="0" u="none" strike="noStrike" dirty="0">
                          <a:solidFill>
                            <a:srgbClr val="000000"/>
                          </a:solidFill>
                          <a:effectLst/>
                          <a:latin typeface="微软雅黑" panose="020B0503020204020204" charset="-122"/>
                          <a:ea typeface="微软雅黑" panose="020B0503020204020204" charset="-122"/>
                        </a:rPr>
                        <a:t>Skrip yang Dianjurkan</a:t>
                      </a:r>
                    </a:p>
                  </a:txBody>
                  <a:tcPr marL="6350" marR="6350" marT="6350" marB="0" anchor="ctr"/>
                </a:tc>
              </a:tr>
              <a:tr h="2418715">
                <a:tc>
                  <a:txBody>
                    <a:bodyPr/>
                    <a:lstStyle/>
                    <a:p>
                      <a:pPr algn="ctr" fontAlgn="ctr"/>
                      <a:r>
                        <a:rPr lang="en-US" altLang="zh-CN" sz="1400" u="none" strike="noStrike">
                          <a:effectLst/>
                          <a:latin typeface="微软雅黑" panose="020B0503020204020204" charset="-122"/>
                          <a:ea typeface="微软雅黑" panose="020B0503020204020204" charset="-122"/>
                        </a:rPr>
                        <a:t>4</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Adaptor mengisi daya secara lambat, tidak secepat </a:t>
                      </a:r>
                      <a:r>
                        <a:rPr lang="en-US" altLang="zh-CN" sz="1400" b="0" u="none">
                          <a:solidFill>
                            <a:srgbClr val="000000"/>
                          </a:solidFill>
                          <a:latin typeface="微软雅黑" panose="020B0503020204020204" charset="-122"/>
                          <a:ea typeface="微软雅黑" panose="020B0503020204020204" charset="-122"/>
                          <a:cs typeface="宋体" panose="02010600030101010101" pitchFamily="2" charset="-122"/>
                        </a:rPr>
                        <a:t>yang diiklankan</a:t>
                      </a:r>
                    </a:p>
                  </a:txBody>
                  <a:tcPr marL="0" marR="0" marT="0" marB="0" anchor="ctr"/>
                </a:tc>
                <a:tc>
                  <a:txBody>
                    <a:bodyPr/>
                    <a:lstStyle/>
                    <a:p>
                      <a:pPr marL="0" indent="0" algn="l">
                        <a:buNone/>
                      </a:pPr>
                      <a:r>
                        <a:rPr sz="1400" b="0" u="none">
                          <a:solidFill>
                            <a:srgbClr val="000000"/>
                          </a:solidFill>
                          <a:latin typeface="微软雅黑" panose="020B0503020204020204" charset="-122"/>
                          <a:ea typeface="微软雅黑" panose="020B0503020204020204" charset="-122"/>
                          <a:cs typeface="宋体" panose="02010600030101010101" pitchFamily="2" charset="-122"/>
                        </a:rPr>
                        <a:t>Kami minta maaf karena memberi Anda pengalaman buruk. Latar belakang, WiFi, Bluetooth, dan fungsi aplikasi lainnya akan menghabiskan sebagian daya saat mengisi daya</a:t>
                      </a:r>
                      <a:r>
                        <a:rPr lang="en-US" sz="1400" b="0" u="none">
                          <a:solidFill>
                            <a:srgbClr val="000000"/>
                          </a:solidFill>
                          <a:latin typeface="微软雅黑" panose="020B0503020204020204" charset="-122"/>
                          <a:ea typeface="微软雅黑" panose="020B0503020204020204" charset="-122"/>
                          <a:cs typeface="宋体" panose="02010600030101010101" pitchFamily="2" charset="-122"/>
                        </a:rPr>
                        <a:t>,</a:t>
                      </a:r>
                      <a:r>
                        <a:rPr sz="1400" b="0" u="none">
                          <a:solidFill>
                            <a:srgbClr val="000000"/>
                          </a:solidFill>
                          <a:latin typeface="微软雅黑" panose="020B0503020204020204" charset="-122"/>
                          <a:ea typeface="微软雅黑" panose="020B0503020204020204" charset="-122"/>
                          <a:cs typeface="宋体" panose="02010600030101010101" pitchFamily="2" charset="-122"/>
                        </a:rPr>
                        <a:t> Juga akan mengurangi kecepatan pengisian, untuk menghindari masalah ini,  juga untuk melindungi baterai, disarankan agar Anda tidak menggunakan aplikasi konsumsi daya tinggi saat pengisian.</a:t>
                      </a:r>
                    </a:p>
                  </a:txBody>
                  <a:tcPr marL="0" marR="0" marT="0" marB="0" anchor="ctr"/>
                </a:tc>
              </a:tr>
              <a:tr h="1612265">
                <a:tc>
                  <a:txBody>
                    <a:bodyPr/>
                    <a:lstStyle/>
                    <a:p>
                      <a:pPr algn="ctr" fontAlgn="ctr"/>
                      <a:r>
                        <a:rPr lang="en-US" altLang="zh-CN" sz="1400" u="none" strike="noStrike">
                          <a:effectLst/>
                          <a:latin typeface="微软雅黑" panose="020B0503020204020204" charset="-122"/>
                          <a:ea typeface="微软雅黑" panose="020B0503020204020204" charset="-122"/>
                        </a:rPr>
                        <a:t>5</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endPar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endParaRPr>
                    </a:p>
                    <a:p>
                      <a:pPr marL="0" indent="0" algn="l">
                        <a:buNone/>
                      </a:pP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Setelah memasukkan kata sandi yang salah lima kali, fungsi reset sidik jari tidak digunakan</a:t>
                      </a:r>
                    </a:p>
                  </a:txBody>
                  <a:tcPr marL="0" marR="0" marT="0" marB="0" anchor="ctr"/>
                </a:tc>
                <a:tc>
                  <a:txBody>
                    <a:bodyPr/>
                    <a:lstStyle/>
                    <a:p>
                      <a:pPr marL="0" indent="0" algn="l">
                        <a:buNone/>
                      </a:pP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Perubahan ini didasarkan pada mekanisme keamanan Android. </a:t>
                      </a:r>
                      <a:r>
                        <a:rPr lang="en-US" altLang="zh-CN" sz="1400" b="0" u="none">
                          <a:solidFill>
                            <a:srgbClr val="000000"/>
                          </a:solidFill>
                          <a:latin typeface="微软雅黑" panose="020B0503020204020204" charset="-122"/>
                          <a:ea typeface="微软雅黑" panose="020B0503020204020204" charset="-122"/>
                          <a:cs typeface="宋体" panose="02010600030101010101" pitchFamily="2" charset="-122"/>
                        </a:rPr>
                        <a:t>maaf atas </a:t>
                      </a: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pengalaman buruk </a:t>
                      </a:r>
                      <a:r>
                        <a:rPr lang="en-US" altLang="zh-CN" sz="1400" b="0" u="none">
                          <a:solidFill>
                            <a:srgbClr val="000000"/>
                          </a:solidFill>
                          <a:latin typeface="微软雅黑" panose="020B0503020204020204" charset="-122"/>
                          <a:ea typeface="微软雅黑" panose="020B0503020204020204" charset="-122"/>
                          <a:cs typeface="宋体" panose="02010600030101010101" pitchFamily="2" charset="-122"/>
                        </a:rPr>
                        <a:t>ini</a:t>
                      </a:r>
                      <a:r>
                        <a:rPr lang="zh-CN" altLang="en-US" sz="1400" b="0" u="none">
                          <a:solidFill>
                            <a:srgbClr val="000000"/>
                          </a:solidFill>
                          <a:latin typeface="微软雅黑" panose="020B0503020204020204" charset="-122"/>
                          <a:ea typeface="微软雅黑" panose="020B0503020204020204" charset="-122"/>
                          <a:cs typeface="宋体" panose="02010600030101010101" pitchFamily="2" charset="-122"/>
                        </a:rPr>
                        <a:t>. Jika Anda tidak bisa membuka kunci ponsel, bawa ponsel Anda dan bukti pembelian ke pusat perbaikan terdekat untuk diproses.</a:t>
                      </a:r>
                    </a:p>
                  </a:txBody>
                  <a:tcPr marL="0" marR="0" marT="0" marB="0" anchor="ctr"/>
                </a:tc>
              </a:tr>
              <a:tr h="2418715">
                <a:tc>
                  <a:txBody>
                    <a:bodyPr/>
                    <a:lstStyle/>
                    <a:p>
                      <a:pPr algn="ctr" fontAlgn="ctr"/>
                      <a:r>
                        <a:rPr lang="en-US" altLang="zh-CN" sz="1400" u="none" strike="noStrike">
                          <a:effectLst/>
                          <a:latin typeface="微软雅黑" panose="020B0503020204020204" charset="-122"/>
                          <a:ea typeface="微软雅黑" panose="020B0503020204020204" charset="-122"/>
                        </a:rPr>
                        <a:t>6</a:t>
                      </a:r>
                      <a:endParaRPr lang="en-US" altLang="zh-CN" sz="1400" b="0" i="0" u="none" strike="noStrike">
                        <a:solidFill>
                          <a:srgbClr val="000000"/>
                        </a:solidFill>
                        <a:effectLst/>
                        <a:latin typeface="微软雅黑" panose="020B0503020204020204" charset="-122"/>
                        <a:ea typeface="微软雅黑" panose="020B0503020204020204" charset="-122"/>
                      </a:endParaRPr>
                    </a:p>
                  </a:txBody>
                  <a:tcPr marL="6350" marR="6350" marT="6350" marB="0" anchor="ctr"/>
                </a:tc>
                <a:tc>
                  <a:txBody>
                    <a:bodyPr/>
                    <a:lstStyle/>
                    <a:p>
                      <a:pPr marL="0" indent="0" algn="l">
                        <a:buNone/>
                      </a:pPr>
                      <a:r>
                        <a:rPr sz="1400">
                          <a:solidFill>
                            <a:srgbClr val="000000"/>
                          </a:solidFill>
                          <a:latin typeface="微软雅黑" panose="020B0503020204020204" charset="-122"/>
                          <a:ea typeface="微软雅黑" panose="020B0503020204020204" charset="-122"/>
                          <a:cs typeface="宋体" panose="02010600030101010101" pitchFamily="2" charset="-122"/>
                          <a:sym typeface="+mn-ea"/>
                        </a:rPr>
                        <a:t>Aplikasi </a:t>
                      </a:r>
                      <a:r>
                        <a:rPr lang="en-US" sz="1400">
                          <a:solidFill>
                            <a:srgbClr val="000000"/>
                          </a:solidFill>
                          <a:latin typeface="微软雅黑" panose="020B0503020204020204" charset="-122"/>
                          <a:ea typeface="微软雅黑" panose="020B0503020204020204" charset="-122"/>
                          <a:cs typeface="宋体" panose="02010600030101010101" pitchFamily="2" charset="-122"/>
                          <a:sym typeface="+mn-ea"/>
                        </a:rPr>
                        <a:t>pihak ketiga </a:t>
                      </a:r>
                      <a:r>
                        <a:rPr sz="1400">
                          <a:solidFill>
                            <a:srgbClr val="000000"/>
                          </a:solidFill>
                          <a:latin typeface="微软雅黑" panose="020B0503020204020204" charset="-122"/>
                          <a:ea typeface="微软雅黑" panose="020B0503020204020204" charset="-122"/>
                          <a:cs typeface="宋体" panose="02010600030101010101" pitchFamily="2" charset="-122"/>
                          <a:sym typeface="+mn-ea"/>
                        </a:rPr>
                        <a:t>yang terinstal, beberapa </a:t>
                      </a:r>
                      <a:r>
                        <a:rPr lang="en-US" sz="1400">
                          <a:solidFill>
                            <a:srgbClr val="000000"/>
                          </a:solidFill>
                          <a:latin typeface="微软雅黑" panose="020B0503020204020204" charset="-122"/>
                          <a:ea typeface="微软雅黑" panose="020B0503020204020204" charset="-122"/>
                          <a:cs typeface="宋体" panose="02010600030101010101" pitchFamily="2" charset="-122"/>
                          <a:sym typeface="+mn-ea"/>
                        </a:rPr>
                        <a:t>memunculkan promt izin</a:t>
                      </a:r>
                      <a:r>
                        <a:rPr sz="1400">
                          <a:solidFill>
                            <a:srgbClr val="000000"/>
                          </a:solidFill>
                          <a:latin typeface="微软雅黑" panose="020B0503020204020204" charset="-122"/>
                          <a:ea typeface="微软雅黑" panose="020B0503020204020204" charset="-122"/>
                          <a:cs typeface="宋体" panose="02010600030101010101" pitchFamily="2" charset="-122"/>
                          <a:sym typeface="+mn-ea"/>
                        </a:rPr>
                        <a:t> ketika dibuka</a:t>
                      </a:r>
                      <a:endParaRPr lang="zh-CN" sz="14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tc>
                <a:tc>
                  <a:txBody>
                    <a:bodyPr/>
                    <a:lstStyle/>
                    <a:p>
                      <a:pPr marL="0" indent="0" algn="l">
                        <a:buNone/>
                      </a:pPr>
                      <a:r>
                        <a:rPr lang="en-US" altLang="zh-CN" sz="1400">
                          <a:solidFill>
                            <a:srgbClr val="000000"/>
                          </a:solidFill>
                          <a:latin typeface="微软雅黑" panose="020B0503020204020204" charset="-122"/>
                          <a:ea typeface="微软雅黑" panose="020B0503020204020204" charset="-122"/>
                          <a:cs typeface="宋体" panose="02010600030101010101" pitchFamily="2" charset="-122"/>
                          <a:sym typeface="+mn-ea"/>
                        </a:rPr>
                        <a:t>promt </a:t>
                      </a:r>
                      <a:r>
                        <a:rPr lang="zh-CN" altLang="en-US" sz="1400">
                          <a:solidFill>
                            <a:srgbClr val="000000"/>
                          </a:solidFill>
                          <a:latin typeface="微软雅黑" panose="020B0503020204020204" charset="-122"/>
                          <a:ea typeface="微软雅黑" panose="020B0503020204020204" charset="-122"/>
                          <a:cs typeface="宋体" panose="02010600030101010101" pitchFamily="2" charset="-122"/>
                          <a:sym typeface="+mn-ea"/>
                        </a:rPr>
                        <a:t> izin adalah untuk melindungi privasi pengguna. Setiap aplikasi yang Anda instal perlu mengajukan izin yang diperlukan. Anda dapat mengkonfirmasi atau membatalkan izin yang diperlukan, yang dapat mencegah aplikasi berbahaya dari perilaku tidak teratur dan lebih baik </a:t>
                      </a:r>
                      <a:r>
                        <a:rPr lang="en-US" altLang="zh-CN" sz="1400">
                          <a:solidFill>
                            <a:srgbClr val="000000"/>
                          </a:solidFill>
                          <a:latin typeface="微软雅黑" panose="020B0503020204020204" charset="-122"/>
                          <a:ea typeface="微软雅黑" panose="020B0503020204020204" charset="-122"/>
                          <a:cs typeface="宋体" panose="02010600030101010101" pitchFamily="2" charset="-122"/>
                          <a:sym typeface="+mn-ea"/>
                        </a:rPr>
                        <a:t>u</a:t>
                      </a:r>
                      <a:r>
                        <a:rPr lang="zh-CN" altLang="en-US" sz="1400">
                          <a:solidFill>
                            <a:srgbClr val="000000"/>
                          </a:solidFill>
                          <a:latin typeface="微软雅黑" panose="020B0503020204020204" charset="-122"/>
                          <a:ea typeface="微软雅黑" panose="020B0503020204020204" charset="-122"/>
                          <a:cs typeface="宋体" panose="02010600030101010101" pitchFamily="2" charset="-122"/>
                          <a:sym typeface="+mn-ea"/>
                        </a:rPr>
                        <a:t>ntuk melindungi informasi privasi Anda, jika Anda mempercayai aplikasi tersebut, Anda dapat mengaktifkan semua sakelar izin aplikasi </a:t>
                      </a:r>
                      <a:r>
                        <a:rPr lang="en-US" altLang="zh-CN" sz="1400">
                          <a:solidFill>
                            <a:srgbClr val="000000"/>
                          </a:solidFill>
                          <a:latin typeface="微软雅黑" panose="020B0503020204020204" charset="-122"/>
                          <a:ea typeface="微软雅黑" panose="020B0503020204020204" charset="-122"/>
                          <a:cs typeface="宋体" panose="02010600030101010101" pitchFamily="2" charset="-122"/>
                          <a:sym typeface="+mn-ea"/>
                        </a:rPr>
                        <a:t>dengan:</a:t>
                      </a:r>
                    </a:p>
                    <a:p>
                      <a:pPr marL="0" indent="0" algn="l">
                        <a:buNone/>
                      </a:pPr>
                      <a:r>
                        <a:rPr lang="en-US" altLang="zh-CN" sz="1400">
                          <a:solidFill>
                            <a:srgbClr val="000000"/>
                          </a:solidFill>
                          <a:latin typeface="微软雅黑" panose="020B0503020204020204" charset="-122"/>
                          <a:ea typeface="微软雅黑" panose="020B0503020204020204" charset="-122"/>
                          <a:cs typeface="宋体" panose="02010600030101010101" pitchFamily="2" charset="-122"/>
                          <a:sym typeface="+mn-ea"/>
                        </a:rPr>
                        <a:t>Manajemen ponsel-izin privasi-aplikasi izin-aplikasi, dalam antarmuka ini, semua izin izin aplikasi dapat dihidupkan.</a:t>
                      </a:r>
                    </a:p>
                  </a:txBody>
                  <a:tcPr marL="0" marR="0" marT="0" marB="0" anchor="ctr"/>
                </a:tc>
              </a:tr>
            </a:tbl>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8" name="OPPO-LOGO_NEW_20181018png.png" descr="OPPO-LOGO_NEW_20181018png.png"/>
          <p:cNvPicPr>
            <a:picLocks noChangeAspect="1"/>
          </p:cNvPicPr>
          <p:nvPr/>
        </p:nvPicPr>
        <p:blipFill>
          <a:blip r:embed="rId2"/>
          <a:stretch>
            <a:fillRect/>
          </a:stretch>
        </p:blipFill>
        <p:spPr>
          <a:xfrm>
            <a:off x="4637021" y="2398011"/>
            <a:ext cx="2917958" cy="2061978"/>
          </a:xfrm>
          <a:prstGeom prst="rect">
            <a:avLst/>
          </a:prstGeom>
          <a:ln w="12700">
            <a:miter lim="400000"/>
            <a:headEnd/>
            <a:tailEnd/>
          </a:ln>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2019，OPPO 发布过的黑科技"/>
          <p:cNvSpPr txBox="1"/>
          <p:nvPr/>
        </p:nvSpPr>
        <p:spPr>
          <a:xfrm>
            <a:off x="4417358" y="258269"/>
            <a:ext cx="4350385" cy="45656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1.1 Parameter Tampilan</a:t>
            </a:r>
            <a:endParaRPr lang="zh-CN" altLang="en-US" sz="2400" dirty="0" smtClean="0"/>
          </a:p>
        </p:txBody>
      </p:sp>
      <p:graphicFrame>
        <p:nvGraphicFramePr>
          <p:cNvPr id="6" name="表格 5"/>
          <p:cNvGraphicFramePr>
            <a:graphicFrameLocks noGrp="1"/>
          </p:cNvGraphicFramePr>
          <p:nvPr>
            <p:custDataLst>
              <p:tags r:id="rId1"/>
            </p:custDataLst>
          </p:nvPr>
        </p:nvGraphicFramePr>
        <p:xfrm>
          <a:off x="3465830" y="1552575"/>
          <a:ext cx="6823710" cy="4321175"/>
        </p:xfrm>
        <a:graphic>
          <a:graphicData uri="http://schemas.openxmlformats.org/drawingml/2006/table">
            <a:tbl>
              <a:tblPr>
                <a:tableStyleId>{5C22544A-7EE6-4342-B048-85BDC9FD1C3A}</a:tableStyleId>
              </a:tblPr>
              <a:tblGrid>
                <a:gridCol w="1875155"/>
                <a:gridCol w="4948555"/>
              </a:tblGrid>
              <a:tr h="577850">
                <a:tc>
                  <a:txBody>
                    <a:bodyPr/>
                    <a:lstStyle/>
                    <a:p>
                      <a:pPr algn="l" fontAlgn="ctr">
                        <a:buNone/>
                      </a:pPr>
                      <a:r>
                        <a:rPr lang="en-US" altLang="zh-CN" sz="1600" b="0" i="0" u="none" strike="noStrike" dirty="0">
                          <a:solidFill>
                            <a:schemeClr val="bg1"/>
                          </a:solidFill>
                          <a:effectLst/>
                          <a:latin typeface="微软雅黑" panose="020B0503020204020204" charset="-122"/>
                          <a:ea typeface="微软雅黑" panose="020B0503020204020204" charset="-122"/>
                        </a:rPr>
                        <a:t>Nama Pemasaran</a:t>
                      </a:r>
                    </a:p>
                  </a:txBody>
                  <a:tcPr marL="6350" marR="6350" marT="6350" marB="0" anchor="ctr">
                    <a:solidFill>
                      <a:schemeClr val="accent1">
                        <a:tint val="20000"/>
                        <a:alpha val="0"/>
                      </a:schemeClr>
                    </a:solidFill>
                  </a:tcPr>
                </a:tc>
                <a:tc>
                  <a:txBody>
                    <a:bodyPr/>
                    <a:lstStyle/>
                    <a:p>
                      <a:pPr algn="l"/>
                      <a:r>
                        <a:rPr lang="en-US" sz="1800" dirty="0" smtClean="0">
                          <a:solidFill>
                            <a:schemeClr val="bg1"/>
                          </a:solidFill>
                          <a:sym typeface="+mn-ea"/>
                        </a:rPr>
                        <a:t>Reno3 Pro(RU/KZ/PL/TR/UA)</a:t>
                      </a:r>
                    </a:p>
                    <a:p>
                      <a:pPr algn="l"/>
                      <a:r>
                        <a:rPr lang="en-US" sz="1800" b="0" i="0" u="none" strike="noStrike" dirty="0" smtClean="0">
                          <a:solidFill>
                            <a:schemeClr val="bg1"/>
                          </a:solidFill>
                          <a:sym typeface="+mn-ea"/>
                        </a:rPr>
                        <a:t>Find x2 Neo(MX)</a:t>
                      </a:r>
                    </a:p>
                  </a:txBody>
                  <a:tcPr marL="6350" marR="6350" marT="6350" marB="0" anchor="ctr">
                    <a:solidFill>
                      <a:schemeClr val="accent1">
                        <a:tint val="20000"/>
                        <a:alpha val="0"/>
                      </a:schemeClr>
                    </a:solidFill>
                  </a:tcPr>
                </a:tc>
              </a:tr>
              <a:tr h="462915">
                <a:tc>
                  <a:txBody>
                    <a:bodyPr/>
                    <a:lstStyle/>
                    <a:p>
                      <a:pPr algn="l" fontAlgn="ctr"/>
                      <a:r>
                        <a:rPr lang="en-US" altLang="zh-CN" sz="1600" u="none" strike="noStrike" dirty="0">
                          <a:solidFill>
                            <a:schemeClr val="bg1"/>
                          </a:solidFill>
                          <a:effectLst/>
                          <a:latin typeface="微软雅黑" panose="020B0503020204020204" charset="-122"/>
                          <a:ea typeface="微软雅黑" panose="020B0503020204020204" charset="-122"/>
                        </a:rPr>
                        <a:t>Model </a:t>
                      </a:r>
                      <a:endParaRPr lang="en-US" altLang="zh-CN" sz="1600" b="0" i="0" u="none" strike="noStrike" dirty="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800" b="0" i="0" u="none" strike="noStrike" dirty="0" smtClean="0">
                          <a:solidFill>
                            <a:schemeClr val="bg1"/>
                          </a:solidFill>
                        </a:rPr>
                        <a:t>CPH2009</a:t>
                      </a:r>
                    </a:p>
                  </a:txBody>
                  <a:tcPr marL="6350" marR="6350" marT="6350" marB="0" anchor="ctr">
                    <a:solidFill>
                      <a:schemeClr val="accent1">
                        <a:tint val="20000"/>
                        <a:alpha val="0"/>
                      </a:schemeClr>
                    </a:solidFill>
                  </a:tcPr>
                </a:tc>
              </a:tr>
              <a:tr h="546735">
                <a:tc>
                  <a:txBody>
                    <a:bodyPr/>
                    <a:lstStyle/>
                    <a:p>
                      <a:pPr algn="l" fontAlgn="ctr"/>
                      <a:r>
                        <a:rPr lang="en-US" altLang="zh-CN" sz="1600" b="0" i="0" u="none" strike="noStrike" dirty="0">
                          <a:solidFill>
                            <a:schemeClr val="bg1"/>
                          </a:solidFill>
                          <a:effectLst/>
                          <a:latin typeface="微软雅黑" panose="020B0503020204020204" charset="-122"/>
                          <a:ea typeface="微软雅黑" panose="020B0503020204020204" charset="-122"/>
                        </a:rPr>
                        <a:t>Ukuran Ponsel </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159.4x72.4x7.7(mm)</a:t>
                      </a:r>
                    </a:p>
                  </a:txBody>
                  <a:tcPr marL="6350" marR="6350" marT="6350" marB="0" anchor="ctr">
                    <a:solidFill>
                      <a:schemeClr val="accent1">
                        <a:tint val="20000"/>
                        <a:alpha val="0"/>
                      </a:schemeClr>
                    </a:solidFill>
                  </a:tcPr>
                </a:tc>
              </a:tr>
              <a:tr h="54610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Ukuran Layar</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6.5 inch</a:t>
                      </a:r>
                    </a:p>
                  </a:txBody>
                  <a:tcPr marL="6350" marR="6350" marT="6350" marB="0" anchor="ctr">
                    <a:solidFill>
                      <a:schemeClr val="accent1">
                        <a:tint val="20000"/>
                        <a:alpha val="0"/>
                      </a:schemeClr>
                    </a:solidFill>
                  </a:tcPr>
                </a:tc>
              </a:tr>
              <a:tr h="54737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Perbandingan Layar</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20:9</a:t>
                      </a:r>
                      <a:endParaRPr lang="zh-CN" altLang="en-US" sz="1600" b="0" i="0" u="none" strike="noStrike" dirty="0">
                        <a:solidFill>
                          <a:schemeClr val="bg1"/>
                        </a:solidFill>
                        <a:effectLst/>
                        <a:latin typeface="OPPOSans R"/>
                        <a:ea typeface="微软雅黑" panose="020B0503020204020204" charset="-122"/>
                      </a:endParaRPr>
                    </a:p>
                  </a:txBody>
                  <a:tcPr marL="6350" marR="6350" marT="6350" marB="0" anchor="ctr">
                    <a:solidFill>
                      <a:schemeClr val="accent1">
                        <a:tint val="20000"/>
                        <a:alpha val="0"/>
                      </a:schemeClr>
                    </a:solidFill>
                  </a:tcPr>
                </a:tc>
              </a:tr>
              <a:tr h="546735">
                <a:tc>
                  <a:txBody>
                    <a:bodyPr/>
                    <a:lstStyle/>
                    <a:p>
                      <a:pPr algn="l" fontAlgn="ctr"/>
                      <a:r>
                        <a:rPr lang="en-US" altLang="zh-CN" sz="1600" b="0" i="0" u="none" strike="noStrike" dirty="0">
                          <a:solidFill>
                            <a:schemeClr val="bg1"/>
                          </a:solidFill>
                          <a:effectLst/>
                          <a:latin typeface="OPPOSans R"/>
                          <a:ea typeface="微软雅黑" panose="020B0503020204020204" charset="-122"/>
                        </a:rPr>
                        <a:t>Rasio Layar</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VA:92.1%, AA</a:t>
                      </a:r>
                      <a:r>
                        <a:rPr lang="en-US" sz="1600" dirty="0">
                          <a:solidFill>
                            <a:schemeClr val="bg1"/>
                          </a:solidFill>
                          <a:effectLst/>
                          <a:latin typeface="OPPOSans R"/>
                          <a:ea typeface="微软雅黑" panose="020B0503020204020204" charset="-122"/>
                          <a:sym typeface="+mn-ea"/>
                        </a:rPr>
                        <a:t>:93.4%</a:t>
                      </a:r>
                      <a:endParaRPr lang="en-US" sz="1600" b="0" i="0" u="none" strike="noStrike" dirty="0">
                        <a:solidFill>
                          <a:schemeClr val="bg1"/>
                        </a:solidFill>
                        <a:effectLst/>
                        <a:latin typeface="OPPOSans R"/>
                        <a:ea typeface="微软雅黑" panose="020B0503020204020204" charset="-122"/>
                      </a:endParaRPr>
                    </a:p>
                  </a:txBody>
                  <a:tcPr marL="6350" marR="6350" marT="6350" marB="0" anchor="ctr">
                    <a:solidFill>
                      <a:schemeClr val="accent1">
                        <a:tint val="20000"/>
                        <a:alpha val="0"/>
                      </a:schemeClr>
                    </a:solidFill>
                  </a:tcPr>
                </a:tc>
              </a:tr>
              <a:tr h="547370">
                <a:tc>
                  <a:txBody>
                    <a:bodyPr/>
                    <a:lstStyle/>
                    <a:p>
                      <a:pPr algn="l" fontAlgn="ctr"/>
                      <a:r>
                        <a:rPr lang="en-US" altLang="zh-CN" sz="1600" b="0" i="0" u="none" strike="noStrike" dirty="0">
                          <a:solidFill>
                            <a:schemeClr val="bg1"/>
                          </a:solidFill>
                          <a:effectLst/>
                          <a:latin typeface="OPPOSans R"/>
                          <a:ea typeface="微软雅黑" panose="020B0503020204020204" charset="-122"/>
                        </a:rPr>
                        <a:t>Bahan Layar</a:t>
                      </a:r>
                    </a:p>
                  </a:txBody>
                  <a:tcPr marL="6350" marR="6350" marT="6350" marB="0" anchor="ctr">
                    <a:solidFill>
                      <a:schemeClr val="accent1">
                        <a:tint val="20000"/>
                        <a:alpha val="0"/>
                      </a:schemeClr>
                    </a:solidFill>
                  </a:tcPr>
                </a:tc>
                <a:tc>
                  <a:txBody>
                    <a:bodyPr/>
                    <a:lstStyle/>
                    <a:p>
                      <a:pPr algn="l" fontAlgn="ctr"/>
                      <a:r>
                        <a:rPr sz="1600" b="0" i="0" u="none" strike="noStrike" dirty="0">
                          <a:solidFill>
                            <a:schemeClr val="bg1"/>
                          </a:solidFill>
                          <a:effectLst/>
                          <a:latin typeface="OPPOSans R"/>
                          <a:ea typeface="微软雅黑" panose="020B0503020204020204" charset="-122"/>
                        </a:rPr>
                        <a:t>Corning Fifth Generation Glass</a:t>
                      </a:r>
                    </a:p>
                  </a:txBody>
                  <a:tcPr marL="6350" marR="6350" marT="6350" marB="0" anchor="ctr">
                    <a:solidFill>
                      <a:schemeClr val="accent1">
                        <a:tint val="20000"/>
                        <a:alpha val="0"/>
                      </a:schemeClr>
                    </a:solidFill>
                  </a:tcPr>
                </a:tc>
              </a:tr>
              <a:tr h="54610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Warna</a:t>
                      </a:r>
                    </a:p>
                  </a:txBody>
                  <a:tcPr marL="6350" marR="6350" marT="6350" marB="0" anchor="ctr">
                    <a:solidFill>
                      <a:schemeClr val="accent1">
                        <a:tint val="20000"/>
                        <a:alpha val="0"/>
                      </a:schemeClr>
                    </a:solidFill>
                  </a:tcPr>
                </a:tc>
                <a:tc>
                  <a:txBody>
                    <a:bodyPr/>
                    <a:lstStyle/>
                    <a:p>
                      <a:pPr algn="l" fontAlgn="ctr"/>
                      <a:r>
                        <a:rPr lang="en-US" sz="1600" b="0" i="0" u="none" strike="noStrike" dirty="0" smtClean="0">
                          <a:solidFill>
                            <a:schemeClr val="bg1"/>
                          </a:solidFill>
                          <a:effectLst/>
                          <a:latin typeface="OPPOSans R"/>
                          <a:ea typeface="微软雅黑" panose="020B0503020204020204" charset="-122"/>
                        </a:rPr>
                        <a:t>Blue </a:t>
                      </a:r>
                      <a:r>
                        <a:rPr lang="en-US" sz="1600" b="0" i="0" u="none" strike="noStrike" dirty="0">
                          <a:solidFill>
                            <a:schemeClr val="bg1"/>
                          </a:solidFill>
                          <a:effectLst/>
                          <a:latin typeface="OPPOSans R"/>
                          <a:ea typeface="微软雅黑" panose="020B0503020204020204" charset="-122"/>
                        </a:rPr>
                        <a:t>Starry Night / Moon Night Black</a:t>
                      </a:r>
                    </a:p>
                  </a:txBody>
                  <a:tcPr marL="6350" marR="6350" marT="6350" marB="0" anchor="ctr">
                    <a:solidFill>
                      <a:schemeClr val="accent1">
                        <a:tint val="20000"/>
                        <a:alpha val="0"/>
                      </a:schemeClr>
                    </a:solidFill>
                  </a:tcPr>
                </a:tc>
              </a:tr>
            </a:tbl>
          </a:graphicData>
        </a:graphic>
      </p:graphicFrame>
      <p:pic>
        <p:nvPicPr>
          <p:cNvPr id="1737" name="Reno3枪红.png" descr="Reno3枪红.png"/>
          <p:cNvPicPr>
            <a:picLocks noChangeAspect="1"/>
          </p:cNvPicPr>
          <p:nvPr/>
        </p:nvPicPr>
        <p:blipFill>
          <a:blip r:embed="rId4" cstate="screen"/>
          <a:srcRect/>
          <a:stretch>
            <a:fillRect/>
          </a:stretch>
        </p:blipFill>
        <p:spPr>
          <a:xfrm>
            <a:off x="1000125" y="188468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2" name="Vinci银红渐变正-fa-RGB.png" descr="Vinci银红渐变正-fa-RGB.png"/>
          <p:cNvPicPr>
            <a:picLocks noChangeAspect="1"/>
          </p:cNvPicPr>
          <p:nvPr/>
        </p:nvPicPr>
        <p:blipFill>
          <a:blip r:embed="rId5" cstate="screen"/>
          <a:srcRect/>
          <a:stretch>
            <a:fillRect/>
          </a:stretch>
        </p:blipFill>
        <p:spPr>
          <a:xfrm>
            <a:off x="796290" y="1758950"/>
            <a:ext cx="2099310" cy="3950335"/>
          </a:xfrm>
          <a:prstGeom prst="rect">
            <a:avLst/>
          </a:prstGeom>
          <a:ln w="12700">
            <a:miter lim="400000"/>
            <a:headEnd/>
            <a:tailEnd/>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019，OPPO 发布过的黑科技"/>
          <p:cNvSpPr txBox="1"/>
          <p:nvPr/>
        </p:nvSpPr>
        <p:spPr>
          <a:xfrm>
            <a:off x="4060170" y="256999"/>
            <a:ext cx="4812030" cy="45656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2400" dirty="0" smtClean="0"/>
              <a:t>1.2 Parameter Konfigurasi</a:t>
            </a:r>
            <a:endParaRPr sz="2400" dirty="0"/>
          </a:p>
        </p:txBody>
      </p:sp>
      <p:graphicFrame>
        <p:nvGraphicFramePr>
          <p:cNvPr id="7" name="表格 6"/>
          <p:cNvGraphicFramePr>
            <a:graphicFrameLocks noGrp="1"/>
          </p:cNvGraphicFramePr>
          <p:nvPr>
            <p:custDataLst>
              <p:tags r:id="rId1"/>
            </p:custDataLst>
          </p:nvPr>
        </p:nvGraphicFramePr>
        <p:xfrm>
          <a:off x="3209925" y="1503680"/>
          <a:ext cx="7858760" cy="4587240"/>
        </p:xfrm>
        <a:graphic>
          <a:graphicData uri="http://schemas.openxmlformats.org/drawingml/2006/table">
            <a:tbl>
              <a:tblPr>
                <a:tableStyleId>{5C22544A-7EE6-4342-B048-85BDC9FD1C3A}</a:tableStyleId>
              </a:tblPr>
              <a:tblGrid>
                <a:gridCol w="3254375"/>
                <a:gridCol w="4604385"/>
              </a:tblGrid>
              <a:tr h="573405">
                <a:tc>
                  <a:txBody>
                    <a:bodyPr/>
                    <a:lstStyle/>
                    <a:p>
                      <a:pPr algn="l" fontAlgn="ctr"/>
                      <a:r>
                        <a:rPr lang="en-US" sz="1600" u="none" strike="noStrike" dirty="0">
                          <a:solidFill>
                            <a:schemeClr val="bg1"/>
                          </a:solidFill>
                          <a:effectLst/>
                          <a:latin typeface="微软雅黑" panose="020B0503020204020204" charset="-122"/>
                          <a:ea typeface="微软雅黑" panose="020B0503020204020204" charset="-122"/>
                        </a:rPr>
                        <a:t>CPU</a:t>
                      </a:r>
                      <a:endParaRPr lang="zh-CN" altLang="en-US" sz="1600" b="0" i="0" u="none" strike="noStrike" dirty="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chemeClr val="bg1"/>
                          </a:solidFill>
                          <a:effectLst/>
                          <a:latin typeface="OPPOSans R"/>
                          <a:ea typeface="微软雅黑" panose="020B0503020204020204" charset="-122"/>
                        </a:rPr>
                        <a:t>Qualcomm 765G</a:t>
                      </a:r>
                      <a:endParaRPr lang="zh-CN" altLang="en-US" sz="1600" b="0" i="0" u="none" strike="noStrike" dirty="0">
                        <a:solidFill>
                          <a:schemeClr val="bg1"/>
                        </a:solidFill>
                        <a:effectLst/>
                        <a:latin typeface="OPPOSans R"/>
                        <a:ea typeface="微软雅黑" panose="020B0503020204020204" charset="-122"/>
                      </a:endParaRPr>
                    </a:p>
                  </a:txBody>
                  <a:tcPr marL="6350" marR="6350" marT="6350" marB="0" anchor="ctr">
                    <a:solidFill>
                      <a:schemeClr val="accent1">
                        <a:tint val="20000"/>
                        <a:alpha val="0"/>
                      </a:schemeClr>
                    </a:solidFill>
                  </a:tcPr>
                </a:tc>
              </a:tr>
              <a:tr h="573405">
                <a:tc>
                  <a:txBody>
                    <a:bodyPr/>
                    <a:lstStyle/>
                    <a:p>
                      <a:pPr algn="l" fontAlgn="ctr"/>
                      <a:r>
                        <a:rPr lang="en-US" sz="1600" u="none" strike="noStrike" dirty="0">
                          <a:solidFill>
                            <a:schemeClr val="bg1"/>
                          </a:solidFill>
                          <a:effectLst/>
                          <a:latin typeface="微软雅黑" panose="020B0503020204020204" charset="-122"/>
                          <a:ea typeface="微软雅黑" panose="020B0503020204020204" charset="-122"/>
                        </a:rPr>
                        <a:t>GPU</a:t>
                      </a:r>
                      <a:endParaRPr lang="zh-CN" altLang="en-US" sz="1600" b="0" i="0" u="none" strike="noStrike" dirty="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Adreno 620</a:t>
                      </a:r>
                    </a:p>
                  </a:txBody>
                  <a:tcPr marL="6350" marR="6350" marT="6350" marB="0" anchor="ctr">
                    <a:solidFill>
                      <a:schemeClr val="accent1">
                        <a:tint val="20000"/>
                        <a:alpha val="0"/>
                      </a:schemeClr>
                    </a:solidFill>
                  </a:tcPr>
                </a:tc>
              </a:tr>
              <a:tr h="573405">
                <a:tc>
                  <a:txBody>
                    <a:bodyPr/>
                    <a:lstStyle/>
                    <a:p>
                      <a:pPr algn="l" fontAlgn="ctr"/>
                      <a:r>
                        <a:rPr lang="en-US" sz="1600" u="none" strike="noStrike" dirty="0">
                          <a:solidFill>
                            <a:schemeClr val="bg1"/>
                          </a:solidFill>
                          <a:effectLst/>
                          <a:latin typeface="微软雅黑" panose="020B0503020204020204" charset="-122"/>
                          <a:ea typeface="微软雅黑" panose="020B0503020204020204" charset="-122"/>
                        </a:rPr>
                        <a:t>RAM</a:t>
                      </a:r>
                      <a:r>
                        <a:rPr lang="en-US" altLang="zh-CN" sz="1600" u="none" strike="noStrike" dirty="0">
                          <a:solidFill>
                            <a:schemeClr val="bg1"/>
                          </a:solidFill>
                          <a:effectLst/>
                          <a:latin typeface="微软雅黑" panose="020B0503020204020204" charset="-122"/>
                          <a:ea typeface="微软雅黑" panose="020B0503020204020204" charset="-122"/>
                        </a:rPr>
                        <a:t>+</a:t>
                      </a:r>
                      <a:r>
                        <a:rPr lang="en-US" sz="1600" u="none" strike="noStrike" dirty="0">
                          <a:solidFill>
                            <a:schemeClr val="bg1"/>
                          </a:solidFill>
                          <a:effectLst/>
                          <a:latin typeface="微软雅黑" panose="020B0503020204020204" charset="-122"/>
                          <a:ea typeface="微软雅黑" panose="020B0503020204020204" charset="-122"/>
                        </a:rPr>
                        <a:t>ROM</a:t>
                      </a:r>
                      <a:endParaRPr lang="zh-CN" altLang="en-US" sz="1600" b="0" i="0" u="none" strike="noStrike" dirty="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12GB+256GB</a:t>
                      </a:r>
                    </a:p>
                  </a:txBody>
                  <a:tcPr marL="6350" marR="6350" marT="6350" marB="0" anchor="ctr">
                    <a:solidFill>
                      <a:schemeClr val="accent1">
                        <a:tint val="20000"/>
                        <a:alpha val="0"/>
                      </a:schemeClr>
                    </a:solidFill>
                  </a:tcPr>
                </a:tc>
              </a:tr>
              <a:tr h="573405">
                <a:tc>
                  <a:txBody>
                    <a:bodyPr/>
                    <a:lstStyle/>
                    <a:p>
                      <a:pPr algn="l" fontAlgn="ctr"/>
                      <a:r>
                        <a:rPr lang="en-US" altLang="zh-CN" sz="1600" u="none" strike="noStrike" dirty="0" smtClean="0">
                          <a:solidFill>
                            <a:schemeClr val="bg1"/>
                          </a:solidFill>
                          <a:effectLst/>
                          <a:latin typeface="微软雅黑" panose="020B0503020204020204" charset="-122"/>
                          <a:ea typeface="微软雅黑" panose="020B0503020204020204" charset="-122"/>
                        </a:rPr>
                        <a:t>Mendukung OTG</a:t>
                      </a:r>
                      <a:endParaRPr lang="zh-CN" altLang="en-US" sz="1600" b="0" i="0" u="none" strike="noStrike" dirty="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2TB</a:t>
                      </a:r>
                    </a:p>
                  </a:txBody>
                  <a:tcPr marL="6350" marR="6350" marT="6350" marB="0" anchor="ctr">
                    <a:solidFill>
                      <a:schemeClr val="accent1">
                        <a:tint val="20000"/>
                        <a:alpha val="0"/>
                      </a:schemeClr>
                    </a:solidFill>
                  </a:tcPr>
                </a:tc>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微软雅黑" panose="020B0503020204020204" charset="-122"/>
                          <a:ea typeface="微软雅黑" panose="020B0503020204020204" charset="-122"/>
                        </a:rPr>
                        <a:t>Kamera Depan</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32MP</a:t>
                      </a:r>
                      <a:endParaRPr lang="zh-CN" altLang="en-US" sz="1600" b="0" i="0" u="none" strike="noStrike" dirty="0">
                        <a:solidFill>
                          <a:schemeClr val="bg1"/>
                        </a:solidFill>
                        <a:effectLst/>
                        <a:latin typeface="OPPOSans R"/>
                        <a:ea typeface="微软雅黑" panose="020B0503020204020204" charset="-122"/>
                      </a:endParaRPr>
                    </a:p>
                  </a:txBody>
                  <a:tcPr marL="6350" marR="6350" marT="6350" marB="0" anchor="ctr">
                    <a:solidFill>
                      <a:schemeClr val="accent1">
                        <a:tint val="20000"/>
                        <a:alpha val="0"/>
                      </a:schemeClr>
                    </a:solidFill>
                  </a:tcPr>
                </a:tc>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微软雅黑" panose="020B0503020204020204" charset="-122"/>
                          <a:ea typeface="微软雅黑" panose="020B0503020204020204" charset="-122"/>
                        </a:rPr>
                        <a:t>Kamera Belakang</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8MP+</a:t>
                      </a:r>
                      <a:r>
                        <a:rPr lang="en-US" sz="1600" dirty="0">
                          <a:solidFill>
                            <a:schemeClr val="bg1"/>
                          </a:solidFill>
                          <a:effectLst/>
                          <a:latin typeface="OPPOSans R"/>
                          <a:ea typeface="微软雅黑" panose="020B0503020204020204" charset="-122"/>
                          <a:sym typeface="+mn-ea"/>
                        </a:rPr>
                        <a:t>48MP</a:t>
                      </a:r>
                      <a:r>
                        <a:rPr lang="en-US" sz="1600" b="0" i="0" u="none" strike="noStrike" dirty="0">
                          <a:solidFill>
                            <a:schemeClr val="bg1"/>
                          </a:solidFill>
                          <a:effectLst/>
                          <a:latin typeface="OPPOSans R"/>
                          <a:ea typeface="微软雅黑" panose="020B0503020204020204" charset="-122"/>
                        </a:rPr>
                        <a:t>+20MP+13MP</a:t>
                      </a:r>
                    </a:p>
                  </a:txBody>
                  <a:tcPr marL="6350" marR="6350" marT="6350" marB="0" anchor="ctr">
                    <a:solidFill>
                      <a:schemeClr val="accent1">
                        <a:tint val="20000"/>
                        <a:alpha val="0"/>
                      </a:schemeClr>
                    </a:solidFill>
                  </a:tcPr>
                </a:tc>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微软雅黑" panose="020B0503020204020204" charset="-122"/>
                          <a:ea typeface="微软雅黑" panose="020B0503020204020204" charset="-122"/>
                        </a:rPr>
                        <a:t>Kapasitas Baterai</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chemeClr val="bg1"/>
                          </a:solidFill>
                          <a:effectLst/>
                          <a:latin typeface="OPPOSans R"/>
                          <a:ea typeface="微软雅黑" panose="020B0503020204020204" charset="-122"/>
                        </a:rPr>
                        <a:t>4025</a:t>
                      </a:r>
                      <a:r>
                        <a:rPr lang="zh-CN" altLang="en-US" sz="1600" b="0" i="0" u="none" strike="noStrike" dirty="0">
                          <a:solidFill>
                            <a:schemeClr val="bg1"/>
                          </a:solidFill>
                          <a:effectLst/>
                          <a:latin typeface="OPPOSans R"/>
                          <a:ea typeface="微软雅黑" panose="020B0503020204020204" charset="-122"/>
                        </a:rPr>
                        <a:t>MAh</a:t>
                      </a:r>
                    </a:p>
                  </a:txBody>
                  <a:tcPr marL="6350" marR="6350" marT="6350" marB="0" anchor="ctr">
                    <a:solidFill>
                      <a:schemeClr val="accent1">
                        <a:tint val="20000"/>
                        <a:alpha val="0"/>
                      </a:schemeClr>
                    </a:solidFill>
                  </a:tcPr>
                </a:tc>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微软雅黑" panose="020B0503020204020204" charset="-122"/>
                          <a:ea typeface="微软雅黑" panose="020B0503020204020204" charset="-122"/>
                        </a:rPr>
                        <a:t>Waktu Pengisian Daya</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chemeClr val="bg1"/>
                          </a:solidFill>
                          <a:effectLst/>
                          <a:latin typeface="OPPOSans R"/>
                          <a:ea typeface="微软雅黑" panose="020B0503020204020204" charset="-122"/>
                        </a:rPr>
                        <a:t>sekitar 60</a:t>
                      </a:r>
                      <a:r>
                        <a:rPr lang="zh-CN" altLang="en-US" sz="1600" b="0" i="0" u="none" strike="noStrike" dirty="0">
                          <a:solidFill>
                            <a:schemeClr val="bg1"/>
                          </a:solidFill>
                          <a:effectLst/>
                          <a:latin typeface="OPPOSans R"/>
                          <a:ea typeface="微软雅黑" panose="020B0503020204020204" charset="-122"/>
                        </a:rPr>
                        <a:t> </a:t>
                      </a:r>
                      <a:r>
                        <a:rPr lang="en-US" altLang="zh-CN" sz="1600" b="0" i="0" u="none" strike="noStrike" dirty="0">
                          <a:solidFill>
                            <a:schemeClr val="bg1"/>
                          </a:solidFill>
                          <a:effectLst/>
                          <a:latin typeface="OPPOSans R"/>
                          <a:ea typeface="微软雅黑" panose="020B0503020204020204" charset="-122"/>
                        </a:rPr>
                        <a:t>menit </a:t>
                      </a:r>
                      <a:r>
                        <a:rPr lang="en-US" sz="1600" dirty="0">
                          <a:solidFill>
                            <a:schemeClr val="bg1"/>
                          </a:solidFill>
                          <a:effectLst/>
                          <a:latin typeface="微软雅黑" panose="020B0503020204020204" charset="-122"/>
                          <a:ea typeface="微软雅黑" panose="020B0503020204020204" charset="-122"/>
                          <a:sym typeface="+mn-ea"/>
                        </a:rPr>
                        <a:t>(Vooc 4.0)</a:t>
                      </a:r>
                      <a:endParaRPr lang="zh-CN" altLang="en-US" sz="1600" b="0" i="0" u="none" strike="noStrike" dirty="0">
                        <a:solidFill>
                          <a:schemeClr val="bg1"/>
                        </a:solidFill>
                        <a:effectLst/>
                        <a:latin typeface="OPPOSans R"/>
                        <a:ea typeface="微软雅黑" panose="020B0503020204020204" charset="-122"/>
                      </a:endParaRPr>
                    </a:p>
                  </a:txBody>
                  <a:tcPr marL="6350" marR="6350" marT="6350" marB="0" anchor="ctr">
                    <a:solidFill>
                      <a:schemeClr val="accent1">
                        <a:tint val="20000"/>
                        <a:alpha val="0"/>
                      </a:schemeClr>
                    </a:solidFill>
                  </a:tcPr>
                </a:tc>
              </a:tr>
            </a:tbl>
          </a:graphicData>
        </a:graphic>
      </p:graphicFrame>
      <p:pic>
        <p:nvPicPr>
          <p:cNvPr id="982" name="图像" descr="图像"/>
          <p:cNvPicPr>
            <a:picLocks noChangeAspect="1"/>
          </p:cNvPicPr>
          <p:nvPr/>
        </p:nvPicPr>
        <p:blipFill>
          <a:blip r:embed="rId4" cstate="screen"/>
          <a:stretch>
            <a:fillRect/>
          </a:stretch>
        </p:blipFill>
        <p:spPr>
          <a:xfrm>
            <a:off x="1007938" y="1431523"/>
            <a:ext cx="1380604" cy="4299754"/>
          </a:xfrm>
          <a:prstGeom prst="rect">
            <a:avLst/>
          </a:prstGeom>
          <a:ln w="12700" cap="flat">
            <a:noFill/>
            <a:miter lim="400000"/>
            <a:headEnd/>
            <a:tailEnd/>
          </a:ln>
          <a:effectLst/>
        </p:spPr>
      </p:pic>
      <p:sp>
        <p:nvSpPr>
          <p:cNvPr id="2" name="文本框 1"/>
          <p:cNvSpPr txBox="1"/>
          <p:nvPr/>
        </p:nvSpPr>
        <p:spPr>
          <a:xfrm>
            <a:off x="750570" y="5800725"/>
            <a:ext cx="2433320" cy="614045"/>
          </a:xfrm>
          <a:prstGeom prst="rect">
            <a:avLst/>
          </a:prstGeom>
          <a:noFill/>
        </p:spPr>
        <p:txBody>
          <a:bodyPr wrap="square" rtlCol="0">
            <a:spAutoFit/>
          </a:bodyPr>
          <a:lstStyle/>
          <a:p>
            <a:r>
              <a:rPr lang="en-US" altLang="zh-CN" sz="1600" dirty="0">
                <a:solidFill>
                  <a:schemeClr val="bg1"/>
                </a:solidFill>
                <a:effectLst/>
                <a:latin typeface="OPPOSans R"/>
                <a:ea typeface="微软雅黑" panose="020B0503020204020204" charset="-122"/>
              </a:rPr>
              <a:t>月夜黑</a:t>
            </a:r>
          </a:p>
          <a:p>
            <a:r>
              <a:rPr lang="en-US" altLang="zh-CN">
                <a:solidFill>
                  <a:schemeClr val="bg1"/>
                </a:solidFill>
              </a:rPr>
              <a:t>Moon Night Black</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19，OPPO 发布过的黑科技"/>
          <p:cNvSpPr txBox="1"/>
          <p:nvPr/>
        </p:nvSpPr>
        <p:spPr>
          <a:xfrm>
            <a:off x="3518950" y="226946"/>
            <a:ext cx="5196840" cy="45656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1.3 Parameter Fungsi Umum</a:t>
            </a:r>
          </a:p>
        </p:txBody>
      </p:sp>
      <p:graphicFrame>
        <p:nvGraphicFramePr>
          <p:cNvPr id="2" name="表格 1"/>
          <p:cNvGraphicFramePr>
            <a:graphicFrameLocks noGrp="1"/>
          </p:cNvGraphicFramePr>
          <p:nvPr>
            <p:custDataLst>
              <p:tags r:id="rId1"/>
            </p:custDataLst>
          </p:nvPr>
        </p:nvGraphicFramePr>
        <p:xfrm>
          <a:off x="3251200" y="1367155"/>
          <a:ext cx="7192645" cy="4433570"/>
        </p:xfrm>
        <a:graphic>
          <a:graphicData uri="http://schemas.openxmlformats.org/drawingml/2006/table">
            <a:tbl>
              <a:tblPr>
                <a:tableStyleId>{5C22544A-7EE6-4342-B048-85BDC9FD1C3A}</a:tableStyleId>
              </a:tblPr>
              <a:tblGrid>
                <a:gridCol w="2605405"/>
                <a:gridCol w="4587240"/>
              </a:tblGrid>
              <a:tr h="48641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Struktur Kamera</a:t>
                      </a:r>
                    </a:p>
                  </a:txBody>
                  <a:tcPr marL="6350" marR="6350" marT="6350" marB="0" anchor="ctr">
                    <a:solidFill>
                      <a:schemeClr val="accent1">
                        <a:tint val="20000"/>
                        <a:alpha val="0"/>
                      </a:schemeClr>
                    </a:solidFill>
                  </a:tcPr>
                </a:tc>
                <a:tc>
                  <a:txBody>
                    <a:bodyPr/>
                    <a:lstStyle/>
                    <a:p>
                      <a:pPr algn="l" fontAlgn="ctr"/>
                      <a:r>
                        <a:rPr lang="zh-CN" altLang="en-US" sz="1600" b="0" i="0" u="none" strike="noStrike" dirty="0" smtClean="0">
                          <a:solidFill>
                            <a:schemeClr val="bg1"/>
                          </a:solidFill>
                          <a:effectLst/>
                          <a:latin typeface="微软雅黑" panose="020B0503020204020204" charset="-122"/>
                          <a:ea typeface="微软雅黑" panose="020B0503020204020204" charset="-122"/>
                        </a:rPr>
                        <a:t>Proaktif: Melalui lubang proaktif, 32</a:t>
                      </a:r>
                      <a:r>
                        <a:rPr lang="en-US" altLang="zh-CN" sz="1600" b="0" i="0" u="none" strike="noStrike" dirty="0" smtClean="0">
                          <a:solidFill>
                            <a:schemeClr val="bg1"/>
                          </a:solidFill>
                          <a:effectLst/>
                          <a:latin typeface="微软雅黑" panose="020B0503020204020204" charset="-122"/>
                          <a:ea typeface="微软雅黑" panose="020B0503020204020204" charset="-122"/>
                        </a:rPr>
                        <a:t>MP</a:t>
                      </a:r>
                    </a:p>
                  </a:txBody>
                  <a:tcPr marL="6350" marR="6350" marT="6350" marB="0" anchor="ctr">
                    <a:solidFill>
                      <a:schemeClr val="accent1">
                        <a:tint val="20000"/>
                        <a:alpha val="0"/>
                      </a:schemeClr>
                    </a:solidFill>
                  </a:tcPr>
                </a:tc>
              </a:tr>
              <a:tr h="486410">
                <a:tc>
                  <a:txBody>
                    <a:bodyPr/>
                    <a:lstStyle/>
                    <a:p>
                      <a:pPr algn="l" fontAlgn="ctr"/>
                      <a:r>
                        <a:rPr lang="en-US" altLang="zh-CN" sz="1600" u="none" strike="noStrike" dirty="0" smtClean="0">
                          <a:solidFill>
                            <a:schemeClr val="bg1"/>
                          </a:solidFill>
                          <a:effectLst/>
                          <a:latin typeface="微软雅黑" panose="020B0503020204020204" charset="-122"/>
                          <a:ea typeface="微软雅黑" panose="020B0503020204020204" charset="-122"/>
                        </a:rPr>
                        <a:t>Port </a:t>
                      </a:r>
                      <a:r>
                        <a:rPr lang="zh-CN" altLang="en-US" sz="1600" u="none" strike="noStrike" dirty="0" smtClean="0">
                          <a:solidFill>
                            <a:schemeClr val="bg1"/>
                          </a:solidFill>
                          <a:effectLst/>
                          <a:latin typeface="微软雅黑" panose="020B0503020204020204" charset="-122"/>
                          <a:ea typeface="微软雅黑" panose="020B0503020204020204" charset="-122"/>
                        </a:rPr>
                        <a:t>USB</a:t>
                      </a:r>
                      <a:endParaRPr lang="zh-CN" altLang="en-US" sz="1600" b="0" i="0" u="none" strike="noStrike" dirty="0" smtClean="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zh-CN" altLang="en-US" sz="1600" b="0" i="0" u="none" strike="noStrike" dirty="0" smtClean="0">
                          <a:solidFill>
                            <a:schemeClr val="bg1"/>
                          </a:solidFill>
                          <a:effectLst/>
                          <a:latin typeface="微软雅黑" panose="020B0503020204020204" charset="-122"/>
                          <a:ea typeface="微软雅黑" panose="020B0503020204020204" charset="-122"/>
                        </a:rPr>
                        <a:t>TYPE-C</a:t>
                      </a:r>
                    </a:p>
                  </a:txBody>
                  <a:tcPr marL="6350" marR="6350" marT="6350" marB="0" anchor="ctr">
                    <a:solidFill>
                      <a:schemeClr val="accent1">
                        <a:tint val="20000"/>
                        <a:alpha val="0"/>
                      </a:schemeClr>
                    </a:solidFill>
                  </a:tcPr>
                </a:tc>
              </a:tr>
              <a:tr h="54356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Versi Port USB</a:t>
                      </a:r>
                    </a:p>
                  </a:txBody>
                  <a:tcPr marL="6350" marR="6350" marT="6350" marB="0" anchor="ctr">
                    <a:solidFill>
                      <a:schemeClr val="accent1">
                        <a:tint val="20000"/>
                        <a:alpha val="0"/>
                      </a:schemeClr>
                    </a:solidFill>
                  </a:tcPr>
                </a:tc>
                <a:tc>
                  <a:txBody>
                    <a:bodyPr/>
                    <a:lstStyle/>
                    <a:p>
                      <a:pPr algn="l" fontAlgn="ctr"/>
                      <a:r>
                        <a:rPr lang="zh-CN" altLang="en-US" sz="1600" b="0" i="0" u="none" strike="noStrike" dirty="0" smtClean="0">
                          <a:solidFill>
                            <a:schemeClr val="bg1"/>
                          </a:solidFill>
                          <a:effectLst/>
                          <a:latin typeface="微软雅黑" panose="020B0503020204020204" charset="-122"/>
                          <a:ea typeface="微软雅黑" panose="020B0503020204020204" charset="-122"/>
                        </a:rPr>
                        <a:t>USB2.0</a:t>
                      </a:r>
                    </a:p>
                  </a:txBody>
                  <a:tcPr marL="6350" marR="6350" marT="6350" marB="0" anchor="ctr">
                    <a:solidFill>
                      <a:schemeClr val="accent1">
                        <a:tint val="20000"/>
                        <a:alpha val="0"/>
                      </a:schemeClr>
                    </a:solidFill>
                  </a:tcPr>
                </a:tc>
              </a:tr>
              <a:tr h="486410">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Port Earphone</a:t>
                      </a:r>
                    </a:p>
                  </a:txBody>
                  <a:tcPr marL="6350" marR="6350" marT="6350" marB="0" anchor="ctr">
                    <a:solidFill>
                      <a:schemeClr val="accent1">
                        <a:tint val="20000"/>
                        <a:alpha val="0"/>
                      </a:schemeClr>
                    </a:solidFill>
                  </a:tcPr>
                </a:tc>
                <a:tc>
                  <a:txBody>
                    <a:bodyPr/>
                    <a:lstStyle/>
                    <a:p>
                      <a:pPr algn="l" fontAlgn="ctr"/>
                      <a:r>
                        <a:rPr lang="zh-CN" altLang="en-US" sz="1600" b="0" i="0" u="none" strike="noStrike" dirty="0" smtClean="0">
                          <a:solidFill>
                            <a:schemeClr val="bg1"/>
                          </a:solidFill>
                          <a:effectLst/>
                          <a:latin typeface="微软雅黑" panose="020B0503020204020204" charset="-122"/>
                          <a:ea typeface="微软雅黑" panose="020B0503020204020204" charset="-122"/>
                        </a:rPr>
                        <a:t>TYPE-C</a:t>
                      </a:r>
                    </a:p>
                  </a:txBody>
                  <a:tcPr marL="6350" marR="6350" marT="6350" marB="0" anchor="ctr">
                    <a:solidFill>
                      <a:schemeClr val="accent1">
                        <a:tint val="20000"/>
                        <a:alpha val="0"/>
                      </a:schemeClr>
                    </a:solidFill>
                  </a:tcPr>
                </a:tc>
              </a:tr>
              <a:tr h="485775">
                <a:tc>
                  <a:txBody>
                    <a:bodyPr/>
                    <a:lstStyle/>
                    <a:p>
                      <a:pPr marL="0" marR="0" lvl="0" algn="l" defTabSz="914400" rtl="0" eaLnBrk="1" fontAlgn="ctr" latinLnBrk="0" hangingPunct="1">
                        <a:lnSpc>
                          <a:spcPct val="100000"/>
                        </a:lnSpc>
                        <a:spcBef>
                          <a:spcPts val="0"/>
                        </a:spcBef>
                        <a:buNone/>
                      </a:pPr>
                      <a:r>
                        <a:rPr lang="en-US" altLang="zh-CN" sz="1600" b="0" i="0" u="none" strike="noStrike" dirty="0" smtClean="0">
                          <a:solidFill>
                            <a:schemeClr val="bg1"/>
                          </a:solidFill>
                          <a:effectLst/>
                          <a:latin typeface="微软雅黑" panose="020B0503020204020204" charset="-122"/>
                          <a:ea typeface="微软雅黑" panose="020B0503020204020204" charset="-122"/>
                        </a:rPr>
                        <a:t>Jumlah Speaker</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Dual Speaker</a:t>
                      </a:r>
                    </a:p>
                  </a:txBody>
                  <a:tcPr marL="6350" marR="6350" marT="6350" marB="0" anchor="ctr">
                    <a:solidFill>
                      <a:schemeClr val="accent1">
                        <a:tint val="20000"/>
                        <a:alpha val="0"/>
                      </a:schemeClr>
                    </a:solidFill>
                  </a:tcPr>
                </a:tc>
              </a:tr>
              <a:tr h="486410">
                <a:tc>
                  <a:txBody>
                    <a:bodyPr/>
                    <a:lstStyle/>
                    <a:p>
                      <a:pPr marL="0" marR="0" lvl="0" algn="l" defTabSz="914400" rtl="0" eaLnBrk="1" fontAlgn="ctr" latinLnBrk="0" hangingPunct="1">
                        <a:lnSpc>
                          <a:spcPct val="100000"/>
                        </a:lnSpc>
                        <a:spcBef>
                          <a:spcPts val="0"/>
                        </a:spcBef>
                        <a:buNone/>
                      </a:pPr>
                      <a:r>
                        <a:rPr lang="en-US" altLang="zh-CN" sz="1600" b="0" i="0" u="none" strike="noStrike" dirty="0" smtClean="0">
                          <a:solidFill>
                            <a:schemeClr val="bg1"/>
                          </a:solidFill>
                          <a:effectLst/>
                          <a:latin typeface="微软雅黑" panose="020B0503020204020204" charset="-122"/>
                          <a:ea typeface="微软雅黑" panose="020B0503020204020204" charset="-122"/>
                        </a:rPr>
                        <a:t>Bluetooth</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Bluetooth </a:t>
                      </a:r>
                      <a:r>
                        <a:rPr lang="zh-CN" altLang="en-US" sz="1600" b="0" i="0" u="none" strike="noStrike" dirty="0" smtClean="0">
                          <a:solidFill>
                            <a:schemeClr val="bg1"/>
                          </a:solidFill>
                          <a:effectLst/>
                          <a:latin typeface="微软雅黑" panose="020B0503020204020204" charset="-122"/>
                          <a:ea typeface="微软雅黑" panose="020B0503020204020204" charset="-122"/>
                        </a:rPr>
                        <a:t>5.1</a:t>
                      </a:r>
                    </a:p>
                  </a:txBody>
                  <a:tcPr marL="6350" marR="6350" marT="6350" marB="0" anchor="ctr">
                    <a:solidFill>
                      <a:schemeClr val="accent1">
                        <a:tint val="20000"/>
                        <a:alpha val="0"/>
                      </a:schemeClr>
                    </a:solidFill>
                  </a:tcPr>
                </a:tc>
              </a:tr>
              <a:tr h="486410">
                <a:tc>
                  <a:txBody>
                    <a:bodyPr/>
                    <a:lstStyle/>
                    <a:p>
                      <a:pPr marL="0" marR="0" lvl="0" algn="l" defTabSz="914400" rtl="0" eaLnBrk="1" fontAlgn="ctr" latinLnBrk="0" hangingPunct="1">
                        <a:lnSpc>
                          <a:spcPct val="100000"/>
                        </a:lnSpc>
                        <a:spcBef>
                          <a:spcPts val="0"/>
                        </a:spcBef>
                        <a:buNone/>
                      </a:pPr>
                      <a:r>
                        <a:rPr lang="en-US" altLang="zh-CN" sz="1600" u="none" strike="noStrike" dirty="0" smtClean="0">
                          <a:solidFill>
                            <a:schemeClr val="bg1"/>
                          </a:solidFill>
                          <a:effectLst/>
                          <a:latin typeface="微软雅黑" panose="020B0503020204020204" charset="-122"/>
                          <a:ea typeface="微软雅黑" panose="020B0503020204020204" charset="-122"/>
                        </a:rPr>
                        <a:t>Apakah Mendukung </a:t>
                      </a:r>
                      <a:r>
                        <a:rPr lang="zh-CN" altLang="en-US" sz="1600" u="none" strike="noStrike" dirty="0" smtClean="0">
                          <a:solidFill>
                            <a:schemeClr val="bg1"/>
                          </a:solidFill>
                          <a:effectLst/>
                          <a:latin typeface="微软雅黑" panose="020B0503020204020204" charset="-122"/>
                          <a:ea typeface="微软雅黑" panose="020B0503020204020204" charset="-122"/>
                        </a:rPr>
                        <a:t>NFC</a:t>
                      </a:r>
                      <a:endParaRPr lang="zh-CN" altLang="en-US" sz="1600" b="0" i="0" u="none" strike="noStrike" dirty="0" smtClean="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Ya</a:t>
                      </a:r>
                    </a:p>
                  </a:txBody>
                  <a:tcPr marL="6350" marR="6350" marT="6350" marB="0" anchor="ctr">
                    <a:solidFill>
                      <a:schemeClr val="accent1">
                        <a:tint val="20000"/>
                        <a:alpha val="0"/>
                      </a:schemeClr>
                    </a:solidFill>
                  </a:tcPr>
                </a:tc>
              </a:tr>
              <a:tr h="485775">
                <a:tc>
                  <a:txBody>
                    <a:bodyPr/>
                    <a:lstStyle/>
                    <a:p>
                      <a:pPr marL="0" marR="0" lvl="0" algn="l" defTabSz="914400" rtl="0" eaLnBrk="1" fontAlgn="ctr" latinLnBrk="0" hangingPunct="1">
                        <a:lnSpc>
                          <a:spcPct val="100000"/>
                        </a:lnSpc>
                        <a:spcBef>
                          <a:spcPts val="0"/>
                        </a:spcBef>
                        <a:buNone/>
                      </a:pPr>
                      <a:r>
                        <a:rPr lang="en-US" altLang="zh-CN" sz="1600" u="none" strike="noStrike" dirty="0" smtClean="0">
                          <a:solidFill>
                            <a:schemeClr val="bg1"/>
                          </a:solidFill>
                          <a:effectLst/>
                          <a:latin typeface="微软雅黑" panose="020B0503020204020204" charset="-122"/>
                          <a:ea typeface="微软雅黑" panose="020B0503020204020204" charset="-122"/>
                        </a:rPr>
                        <a:t>Versi </a:t>
                      </a:r>
                      <a:r>
                        <a:rPr lang="zh-CN" altLang="en-US" sz="1600" u="none" strike="noStrike" dirty="0" smtClean="0">
                          <a:solidFill>
                            <a:schemeClr val="bg1"/>
                          </a:solidFill>
                          <a:effectLst/>
                          <a:latin typeface="微软雅黑" panose="020B0503020204020204" charset="-122"/>
                          <a:ea typeface="微软雅黑" panose="020B0503020204020204" charset="-122"/>
                        </a:rPr>
                        <a:t>ColorOS </a:t>
                      </a:r>
                      <a:endParaRPr lang="zh-CN" altLang="en-US" sz="1600" b="0" i="0" u="none" strike="noStrike" dirty="0" smtClean="0">
                        <a:solidFill>
                          <a:schemeClr val="bg1"/>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lvl="0" algn="l" defTabSz="914400" rtl="0" eaLnBrk="1" fontAlgn="ctr" latinLnBrk="0" hangingPunct="1">
                        <a:lnSpc>
                          <a:spcPct val="100000"/>
                        </a:lnSpc>
                        <a:spcBef>
                          <a:spcPts val="0"/>
                        </a:spcBef>
                        <a:buNone/>
                      </a:pPr>
                      <a:r>
                        <a:rPr lang="zh-CN" altLang="en-US" sz="1600" b="0" i="0" u="none" strike="noStrike" dirty="0" smtClean="0">
                          <a:solidFill>
                            <a:schemeClr val="bg1"/>
                          </a:solidFill>
                          <a:effectLst/>
                          <a:latin typeface="微软雅黑" panose="020B0503020204020204" charset="-122"/>
                          <a:ea typeface="微软雅黑" panose="020B0503020204020204" charset="-122"/>
                        </a:rPr>
                        <a:t>ColorOS 7</a:t>
                      </a:r>
                    </a:p>
                  </a:txBody>
                  <a:tcPr marL="6350" marR="6350" marT="6350" marB="0" anchor="ctr">
                    <a:solidFill>
                      <a:schemeClr val="accent1">
                        <a:tint val="20000"/>
                        <a:alpha val="0"/>
                      </a:schemeClr>
                    </a:solidFill>
                  </a:tcPr>
                </a:tc>
              </a:tr>
              <a:tr h="486410">
                <a:tc>
                  <a:txBody>
                    <a:bodyPr/>
                    <a:lstStyle/>
                    <a:p>
                      <a:pPr marL="0" marR="0" lvl="0" algn="l" defTabSz="914400" rtl="0" eaLnBrk="1" fontAlgn="ctr" latinLnBrk="0" hangingPunct="1">
                        <a:lnSpc>
                          <a:spcPct val="100000"/>
                        </a:lnSpc>
                        <a:spcBef>
                          <a:spcPts val="0"/>
                        </a:spcBef>
                        <a:buNone/>
                      </a:pPr>
                      <a:r>
                        <a:rPr lang="en-US" altLang="zh-CN" sz="1600" b="0" i="0" u="none" strike="noStrike" dirty="0" smtClean="0">
                          <a:solidFill>
                            <a:schemeClr val="bg1"/>
                          </a:solidFill>
                          <a:effectLst/>
                          <a:latin typeface="微软雅黑" panose="020B0503020204020204" charset="-122"/>
                          <a:ea typeface="微软雅黑" panose="020B0503020204020204" charset="-122"/>
                        </a:rPr>
                        <a:t>Versi Android</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smtClean="0">
                          <a:solidFill>
                            <a:schemeClr val="bg1"/>
                          </a:solidFill>
                          <a:effectLst/>
                          <a:latin typeface="微软雅黑" panose="020B0503020204020204" charset="-122"/>
                          <a:ea typeface="微软雅黑" panose="020B0503020204020204" charset="-122"/>
                        </a:rPr>
                        <a:t>Android </a:t>
                      </a:r>
                      <a:r>
                        <a:rPr lang="zh-CN" altLang="en-US" sz="1600" b="0" i="0" u="none" strike="noStrike" dirty="0" smtClean="0">
                          <a:solidFill>
                            <a:schemeClr val="bg1"/>
                          </a:solidFill>
                          <a:effectLst/>
                          <a:latin typeface="微软雅黑" panose="020B0503020204020204" charset="-122"/>
                          <a:ea typeface="微软雅黑" panose="020B0503020204020204" charset="-122"/>
                        </a:rPr>
                        <a:t>10</a:t>
                      </a:r>
                    </a:p>
                  </a:txBody>
                  <a:tcPr marL="6350" marR="6350" marT="6350" marB="0" anchor="ctr">
                    <a:solidFill>
                      <a:schemeClr val="accent1">
                        <a:tint val="20000"/>
                        <a:alpha val="0"/>
                      </a:schemeClr>
                    </a:solidFill>
                  </a:tcPr>
                </a:tc>
              </a:tr>
            </a:tbl>
          </a:graphicData>
        </a:graphic>
      </p:graphicFrame>
      <p:pic>
        <p:nvPicPr>
          <p:cNvPr id="980" name="Vinci绿紫哑光背左45度-4.1.png" descr="Vinci绿紫哑光背左45度-4.1.png"/>
          <p:cNvPicPr>
            <a:picLocks noChangeAspect="1"/>
          </p:cNvPicPr>
          <p:nvPr/>
        </p:nvPicPr>
        <p:blipFill>
          <a:blip r:embed="rId4" cstate="screen"/>
          <a:srcRect/>
          <a:stretch>
            <a:fillRect/>
          </a:stretch>
        </p:blipFill>
        <p:spPr>
          <a:xfrm>
            <a:off x="72390" y="828675"/>
            <a:ext cx="3178810" cy="5438775"/>
          </a:xfrm>
          <a:prstGeom prst="rect">
            <a:avLst/>
          </a:prstGeom>
          <a:ln w="12700" cap="flat">
            <a:noFill/>
            <a:miter lim="400000"/>
            <a:headEnd/>
            <a:tailEnd/>
          </a:ln>
          <a:effectLst/>
        </p:spPr>
      </p:pic>
      <p:sp>
        <p:nvSpPr>
          <p:cNvPr id="7" name="文本框 6"/>
          <p:cNvSpPr txBox="1"/>
          <p:nvPr/>
        </p:nvSpPr>
        <p:spPr>
          <a:xfrm>
            <a:off x="661670" y="5800725"/>
            <a:ext cx="2496185" cy="583565"/>
          </a:xfrm>
          <a:prstGeom prst="rect">
            <a:avLst/>
          </a:prstGeom>
          <a:noFill/>
        </p:spPr>
        <p:txBody>
          <a:bodyPr wrap="square" rtlCol="0">
            <a:spAutoFit/>
          </a:bodyPr>
          <a:lstStyle/>
          <a:p>
            <a:r>
              <a:rPr lang="zh-CN" altLang="en-US" sz="1600" dirty="0">
                <a:solidFill>
                  <a:schemeClr val="bg1"/>
                </a:solidFill>
                <a:effectLst/>
                <a:latin typeface="OPPOSans R"/>
                <a:ea typeface="微软雅黑" panose="020B0503020204020204" charset="-122"/>
              </a:rPr>
              <a:t>蓝色星夜</a:t>
            </a:r>
          </a:p>
          <a:p>
            <a:r>
              <a:rPr lang="en-US" altLang="zh-CN" sz="1600" dirty="0">
                <a:solidFill>
                  <a:schemeClr val="bg1"/>
                </a:solidFill>
                <a:effectLst/>
                <a:latin typeface="OPPOSans R"/>
                <a:ea typeface="微软雅黑" panose="020B0503020204020204" charset="-122"/>
              </a:rPr>
              <a:t>Blue Starry Night</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smtClean="0">
                  <a:solidFill>
                    <a:schemeClr val="bg1"/>
                  </a:solidFill>
                </a:rPr>
                <a:t>1.1 Parameter Tampilan</a:t>
              </a:r>
            </a:p>
            <a:p>
              <a:pPr algn="l"/>
              <a:r>
                <a:rPr lang="en-US" altLang="zh-CN" dirty="0" smtClean="0">
                  <a:solidFill>
                    <a:schemeClr val="bg1"/>
                  </a:solidFill>
                </a:rPr>
                <a:t>1.2 Parameter Konfigurasi</a:t>
              </a:r>
            </a:p>
            <a:p>
              <a:pPr algn="l"/>
              <a:r>
                <a:rPr lang="en-US" altLang="zh-CN" dirty="0" smtClean="0">
                  <a:solidFill>
                    <a:schemeClr val="bg1"/>
                  </a:solidFill>
                </a:rPr>
                <a:t>1.3 Parameter Fungsi Umum</a:t>
              </a:r>
              <a:endParaRPr dirty="0">
                <a:solidFill>
                  <a:schemeClr val="bg1"/>
                </a:solidFill>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4969510" y="2546985"/>
            <a:ext cx="7160895"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rPr>
              <a:t>2.1 </a:t>
            </a:r>
            <a:r>
              <a:rPr lang="en-US" sz="1600" dirty="0" smtClean="0">
                <a:solidFill>
                  <a:schemeClr val="bg1"/>
                </a:solidFill>
              </a:rPr>
              <a:t>U</a:t>
            </a:r>
            <a:r>
              <a:rPr sz="1600" dirty="0" smtClean="0">
                <a:solidFill>
                  <a:schemeClr val="bg1"/>
                </a:solidFill>
              </a:rPr>
              <a:t>ltimate </a:t>
            </a:r>
            <a:r>
              <a:rPr lang="en-US" sz="1600" dirty="0" smtClean="0">
                <a:solidFill>
                  <a:schemeClr val="bg1"/>
                </a:solidFill>
              </a:rPr>
              <a:t>S</a:t>
            </a:r>
            <a:r>
              <a:rPr sz="1600" dirty="0" smtClean="0">
                <a:solidFill>
                  <a:schemeClr val="bg1"/>
                </a:solidFill>
              </a:rPr>
              <a:t>lim</a:t>
            </a:r>
          </a:p>
          <a:p>
            <a:pPr algn="l"/>
            <a:r>
              <a:rPr sz="1600" dirty="0" smtClean="0">
                <a:solidFill>
                  <a:schemeClr val="bg1"/>
                </a:solidFill>
              </a:rPr>
              <a:t>2.2 Video </a:t>
            </a:r>
            <a:r>
              <a:rPr lang="en-US" sz="1600" dirty="0" smtClean="0">
                <a:solidFill>
                  <a:schemeClr val="bg1"/>
                </a:solidFill>
              </a:rPr>
              <a:t>A</a:t>
            </a:r>
            <a:r>
              <a:rPr sz="1600" dirty="0" smtClean="0">
                <a:solidFill>
                  <a:schemeClr val="bg1"/>
                </a:solidFill>
              </a:rPr>
              <a:t>nti-</a:t>
            </a:r>
            <a:r>
              <a:rPr lang="en-US" sz="1600" dirty="0" smtClean="0">
                <a:solidFill>
                  <a:schemeClr val="bg1"/>
                </a:solidFill>
              </a:rPr>
              <a:t>Shake </a:t>
            </a:r>
            <a:r>
              <a:rPr sz="1600" dirty="0" smtClean="0">
                <a:solidFill>
                  <a:schemeClr val="bg1"/>
                </a:solidFill>
              </a:rPr>
              <a:t> ganda</a:t>
            </a:r>
          </a:p>
          <a:p>
            <a:pPr algn="l"/>
            <a:r>
              <a:rPr sz="1600" dirty="0" smtClean="0">
                <a:solidFill>
                  <a:schemeClr val="bg1"/>
                </a:solidFill>
              </a:rPr>
              <a:t>2,3 90Hz </a:t>
            </a:r>
            <a:r>
              <a:rPr lang="en-US" sz="1600" dirty="0" smtClean="0">
                <a:solidFill>
                  <a:schemeClr val="bg1"/>
                </a:solidFill>
              </a:rPr>
              <a:t>L</a:t>
            </a:r>
            <a:r>
              <a:rPr sz="1600" dirty="0" smtClean="0">
                <a:solidFill>
                  <a:schemeClr val="bg1"/>
                </a:solidFill>
              </a:rPr>
              <a:t>ayar </a:t>
            </a:r>
            <a:r>
              <a:rPr lang="en-US" sz="1600" dirty="0" smtClean="0">
                <a:solidFill>
                  <a:schemeClr val="bg1"/>
                </a:solidFill>
              </a:rPr>
              <a:t>M</a:t>
            </a:r>
            <a:r>
              <a:rPr sz="1600" dirty="0" smtClean="0">
                <a:solidFill>
                  <a:schemeClr val="bg1"/>
                </a:solidFill>
              </a:rPr>
              <a:t>elengkung</a:t>
            </a:r>
          </a:p>
          <a:p>
            <a:pPr algn="l"/>
            <a:r>
              <a:rPr sz="1600" dirty="0" smtClean="0">
                <a:solidFill>
                  <a:schemeClr val="bg1"/>
                </a:solidFill>
              </a:rPr>
              <a:t>2.4 Melalui </a:t>
            </a:r>
            <a:r>
              <a:rPr lang="en-US" sz="1600" dirty="0" smtClean="0">
                <a:solidFill>
                  <a:schemeClr val="bg1"/>
                </a:solidFill>
              </a:rPr>
              <a:t>L</a:t>
            </a:r>
            <a:r>
              <a:rPr sz="1600" dirty="0" smtClean="0">
                <a:solidFill>
                  <a:schemeClr val="bg1"/>
                </a:solidFill>
              </a:rPr>
              <a:t>ubang </a:t>
            </a:r>
            <a:r>
              <a:rPr lang="en-US" sz="1600" dirty="0" smtClean="0">
                <a:solidFill>
                  <a:schemeClr val="bg1"/>
                </a:solidFill>
              </a:rPr>
              <a:t>P</a:t>
            </a:r>
            <a:r>
              <a:rPr sz="1600" dirty="0" smtClean="0">
                <a:solidFill>
                  <a:schemeClr val="bg1"/>
                </a:solidFill>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1506220" y="266700"/>
            <a:ext cx="8724265" cy="922020"/>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700" b="1">
                <a:solidFill>
                  <a:schemeClr val="bg1"/>
                </a:solidFill>
              </a:rPr>
              <a:t>Tampilan yang Menarik——</a:t>
            </a:r>
          </a:p>
          <a:p>
            <a:r>
              <a:rPr lang="en-US" altLang="zh-CN" sz="2700" b="1">
                <a:ln w="10160">
                  <a:solidFill>
                    <a:schemeClr val="accent5"/>
                  </a:solidFill>
                  <a:prstDash val="solid"/>
                </a:ln>
                <a:solidFill>
                  <a:srgbClr val="FFFFFF"/>
                </a:solidFill>
                <a:effectLst>
                  <a:outerShdw blurRad="38100" dist="22860" dir="5400000" algn="tl" rotWithShape="0">
                    <a:srgbClr val="000000">
                      <a:alpha val="30000"/>
                    </a:srgbClr>
                  </a:outerShdw>
                </a:effectLst>
              </a:rPr>
              <a:t>Ultimate Slim</a:t>
            </a:r>
            <a:r>
              <a:rPr lang="zh-CN" altLang="en-US" sz="2700" b="1">
                <a:solidFill>
                  <a:schemeClr val="tx1"/>
                </a:solidFill>
              </a:rPr>
              <a:t>片</a:t>
            </a:r>
          </a:p>
        </p:txBody>
      </p:sp>
      <p:pic>
        <p:nvPicPr>
          <p:cNvPr id="1737" name="Reno3枪红.png" descr="Reno3枪红.png"/>
          <p:cNvPicPr>
            <a:picLocks noChangeAspect="1"/>
          </p:cNvPicPr>
          <p:nvPr/>
        </p:nvPicPr>
        <p:blipFill>
          <a:blip r:embed="rId2" cstate="screen"/>
          <a:srcRect/>
          <a:stretch>
            <a:fillRect/>
          </a:stretch>
        </p:blipFill>
        <p:spPr>
          <a:xfrm>
            <a:off x="1095375" y="175133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4" name="Vinci银红渐变正-fa-RGB.png" descr="Vinci银红渐变正-fa-RGB.png"/>
          <p:cNvPicPr>
            <a:picLocks noChangeAspect="1"/>
          </p:cNvPicPr>
          <p:nvPr/>
        </p:nvPicPr>
        <p:blipFill>
          <a:blip r:embed="rId3" cstate="screen"/>
          <a:srcRect/>
          <a:stretch>
            <a:fillRect/>
          </a:stretch>
        </p:blipFill>
        <p:spPr>
          <a:xfrm>
            <a:off x="901065" y="1625600"/>
            <a:ext cx="2099310" cy="3950335"/>
          </a:xfrm>
          <a:prstGeom prst="rect">
            <a:avLst/>
          </a:prstGeom>
          <a:ln w="12700">
            <a:miter lim="400000"/>
            <a:headEnd/>
            <a:tailEnd/>
          </a:ln>
        </p:spPr>
      </p:pic>
      <p:grpSp>
        <p:nvGrpSpPr>
          <p:cNvPr id="11" name="组合 10"/>
          <p:cNvGrpSpPr/>
          <p:nvPr/>
        </p:nvGrpSpPr>
        <p:grpSpPr>
          <a:xfrm>
            <a:off x="4408805" y="2374900"/>
            <a:ext cx="5821680" cy="2599757"/>
            <a:chOff x="6111" y="3425"/>
            <a:chExt cx="7569" cy="3210"/>
          </a:xfrm>
        </p:grpSpPr>
        <p:sp>
          <p:nvSpPr>
            <p:cNvPr id="5" name="文本框 4"/>
            <p:cNvSpPr txBox="1"/>
            <p:nvPr/>
          </p:nvSpPr>
          <p:spPr>
            <a:xfrm>
              <a:off x="6111" y="3425"/>
              <a:ext cx="6703" cy="797"/>
            </a:xfrm>
            <a:prstGeom prst="rect">
              <a:avLst/>
            </a:prstGeom>
            <a:noFill/>
          </p:spPr>
          <p:txBody>
            <a:bodyPr wrap="square" rtlCol="0">
              <a:spAutoFit/>
            </a:bodyPr>
            <a:lstStyle/>
            <a:p>
              <a:r>
                <a:rPr lang="en-US" altLang="zh-CN" b="1">
                  <a:solidFill>
                    <a:schemeClr val="bg1"/>
                  </a:solidFill>
                  <a:latin typeface="微软雅黑" panose="020B0503020204020204" charset="-122"/>
                  <a:ea typeface="微软雅黑" panose="020B0503020204020204" charset="-122"/>
                </a:rPr>
                <a:t>Q</a:t>
              </a:r>
              <a:r>
                <a:rPr lang="zh-CN" altLang="en-US" b="1">
                  <a:solidFill>
                    <a:schemeClr val="bg1"/>
                  </a:solidFill>
                  <a:latin typeface="微软雅黑" panose="020B0503020204020204" charset="-122"/>
                  <a:ea typeface="微软雅黑" panose="020B0503020204020204" charset="-122"/>
                </a:rPr>
                <a:t>：</a:t>
              </a:r>
              <a:r>
                <a:rPr lang="en-US" altLang="zh-CN" b="1">
                  <a:solidFill>
                    <a:schemeClr val="bg1"/>
                  </a:solidFill>
                  <a:latin typeface="微软雅黑" panose="020B0503020204020204" charset="-122"/>
                  <a:ea typeface="微软雅黑" panose="020B0503020204020204" charset="-122"/>
                </a:rPr>
                <a:t>Bagaimana merancang tubuh seringan ini?</a:t>
              </a:r>
              <a:endParaRPr lang="zh-CN" altLang="en-US" b="1">
                <a:solidFill>
                  <a:schemeClr val="bg1"/>
                </a:solidFill>
                <a:latin typeface="微软雅黑" panose="020B0503020204020204" charset="-122"/>
                <a:ea typeface="微软雅黑" panose="020B0503020204020204" charset="-122"/>
              </a:endParaRPr>
            </a:p>
          </p:txBody>
        </p:sp>
        <p:sp>
          <p:nvSpPr>
            <p:cNvPr id="9" name="文本框 8"/>
            <p:cNvSpPr txBox="1"/>
            <p:nvPr/>
          </p:nvSpPr>
          <p:spPr>
            <a:xfrm>
              <a:off x="6111" y="5003"/>
              <a:ext cx="7569" cy="1632"/>
            </a:xfrm>
            <a:prstGeom prst="rect">
              <a:avLst/>
            </a:prstGeom>
            <a:noFill/>
          </p:spPr>
          <p:txBody>
            <a:bodyPr wrap="square" rtlCol="0">
              <a:spAutoFit/>
            </a:bodyPr>
            <a:lstStyle/>
            <a:p>
              <a:pPr marL="285750" indent="-285750" algn="l">
                <a:buFont typeface="Wingdings" panose="05000000000000000000" charset="0"/>
                <a:buChar char="Ø"/>
              </a:pPr>
              <a:r>
                <a:rPr lang="zh-CN" altLang="en-US" sz="1600">
                  <a:solidFill>
                    <a:schemeClr val="bg1"/>
                  </a:solidFill>
                  <a:latin typeface="微软雅黑" panose="020B0503020204020204" charset="-122"/>
                  <a:ea typeface="微软雅黑" panose="020B0503020204020204" charset="-122"/>
                  <a:sym typeface="+mn-ea"/>
                </a:rPr>
                <a:t>Layar fleksibel, ketebalan layar hanya 1,3mm</a:t>
              </a:r>
            </a:p>
            <a:p>
              <a:pPr marL="285750" indent="-285750" algn="l">
                <a:buFont typeface="Wingdings" panose="05000000000000000000" charset="0"/>
                <a:buChar char="Ø"/>
              </a:pPr>
              <a:r>
                <a:rPr lang="zh-CN" altLang="en-US" sz="1600">
                  <a:solidFill>
                    <a:schemeClr val="bg1"/>
                  </a:solidFill>
                  <a:latin typeface="微软雅黑" panose="020B0503020204020204" charset="-122"/>
                  <a:ea typeface="微软雅黑" panose="020B0503020204020204" charset="-122"/>
                  <a:sym typeface="+mn-ea"/>
                </a:rPr>
                <a:t>Sidik jari ultra-tipis, membuat keseluruhan tubuh lebih tipis</a:t>
              </a:r>
            </a:p>
            <a:p>
              <a:pPr marL="285750" indent="-285750" algn="l">
                <a:buFont typeface="Wingdings" panose="05000000000000000000" charset="0"/>
                <a:buChar char="Ø"/>
              </a:pPr>
              <a:r>
                <a:rPr lang="zh-CN" altLang="en-US" sz="1600">
                  <a:solidFill>
                    <a:schemeClr val="bg1"/>
                  </a:solidFill>
                  <a:latin typeface="微软雅黑" panose="020B0503020204020204" charset="-122"/>
                  <a:ea typeface="微软雅黑" panose="020B0503020204020204" charset="-122"/>
                  <a:sym typeface="+mn-ea"/>
                </a:rPr>
                <a:t>Tata letak motherboard yang </a:t>
              </a:r>
              <a:r>
                <a:rPr lang="en-US" altLang="zh-CN" sz="1600">
                  <a:solidFill>
                    <a:schemeClr val="bg1"/>
                  </a:solidFill>
                  <a:latin typeface="微软雅黑" panose="020B0503020204020204" charset="-122"/>
                  <a:ea typeface="微软雅黑" panose="020B0503020204020204" charset="-122"/>
                  <a:sym typeface="+mn-ea"/>
                </a:rPr>
                <a:t>tepat</a:t>
              </a:r>
              <a:r>
                <a:rPr lang="zh-CN" altLang="en-US" sz="1600">
                  <a:solidFill>
                    <a:schemeClr val="bg1"/>
                  </a:solidFill>
                  <a:latin typeface="微软雅黑" panose="020B0503020204020204" charset="-122"/>
                  <a:ea typeface="微软雅黑" panose="020B0503020204020204" charset="-122"/>
                  <a:sym typeface="+mn-ea"/>
                </a:rPr>
                <a:t>, mengurangi area motherboard untuk mengurangi ketebalan baterai</a:t>
              </a:r>
            </a:p>
          </p:txBody>
        </p:sp>
      </p:grpSp>
      <p:sp>
        <p:nvSpPr>
          <p:cNvPr id="12" name="文本框 11"/>
          <p:cNvSpPr txBox="1"/>
          <p:nvPr/>
        </p:nvSpPr>
        <p:spPr>
          <a:xfrm>
            <a:off x="995680" y="5572125"/>
            <a:ext cx="2004695" cy="521970"/>
          </a:xfrm>
          <a:prstGeom prst="rect">
            <a:avLst/>
          </a:prstGeom>
          <a:noFill/>
        </p:spPr>
        <p:txBody>
          <a:bodyPr wrap="square" rtlCol="0">
            <a:spAutoFit/>
          </a:bodyPr>
          <a:lstStyle/>
          <a:p>
            <a:r>
              <a:rPr lang="en-US" altLang="zh-CN" sz="1400">
                <a:solidFill>
                  <a:schemeClr val="bg1"/>
                </a:solidFill>
                <a:latin typeface="微软雅黑" panose="020B0503020204020204" charset="-122"/>
                <a:ea typeface="微软雅黑" panose="020B0503020204020204" charset="-122"/>
              </a:rPr>
              <a:t>Berat</a:t>
            </a:r>
            <a:r>
              <a:rPr lang="zh-CN" altLang="en-US" sz="1400">
                <a:solidFill>
                  <a:schemeClr val="bg1"/>
                </a:solidFill>
                <a:latin typeface="微软雅黑" panose="020B0503020204020204" charset="-122"/>
                <a:ea typeface="微软雅黑" panose="020B0503020204020204" charset="-122"/>
              </a:rPr>
              <a:t>：</a:t>
            </a:r>
            <a:r>
              <a:rPr lang="en-US" altLang="zh-CN" sz="1400">
                <a:solidFill>
                  <a:schemeClr val="bg1"/>
                </a:solidFill>
                <a:latin typeface="微软雅黑" panose="020B0503020204020204" charset="-122"/>
                <a:ea typeface="微软雅黑" panose="020B0503020204020204" charset="-122"/>
              </a:rPr>
              <a:t>171g</a:t>
            </a:r>
          </a:p>
          <a:p>
            <a:r>
              <a:rPr lang="en-US" altLang="zh-CN" sz="1400">
                <a:solidFill>
                  <a:schemeClr val="bg1"/>
                </a:solidFill>
                <a:latin typeface="微软雅黑" panose="020B0503020204020204" charset="-122"/>
                <a:ea typeface="微软雅黑" panose="020B0503020204020204" charset="-122"/>
              </a:rPr>
              <a:t>Ketebalan</a:t>
            </a:r>
            <a:r>
              <a:rPr lang="zh-CN" altLang="en-US" sz="1400">
                <a:solidFill>
                  <a:schemeClr val="bg1"/>
                </a:solidFill>
                <a:latin typeface="微软雅黑" panose="020B0503020204020204" charset="-122"/>
                <a:ea typeface="微软雅黑" panose="020B0503020204020204" charset="-122"/>
              </a:rPr>
              <a:t>：</a:t>
            </a:r>
            <a:r>
              <a:rPr lang="en-US" altLang="zh-CN" sz="1400">
                <a:solidFill>
                  <a:schemeClr val="bg1"/>
                </a:solidFill>
                <a:latin typeface="微软雅黑" panose="020B0503020204020204" charset="-122"/>
                <a:ea typeface="微软雅黑" panose="020B0503020204020204" charset="-122"/>
              </a:rPr>
              <a:t>7.7mm</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 name="Vinci绿紫哑光背左45度-4.1.png" descr="Vinci绿紫哑光背左45度-4.1.png"/>
          <p:cNvPicPr>
            <a:picLocks noChangeAspect="1"/>
          </p:cNvPicPr>
          <p:nvPr/>
        </p:nvPicPr>
        <p:blipFill>
          <a:blip r:embed="rId2" cstate="screen"/>
          <a:srcRect l="5137" t="1234" r="1013" b="51347"/>
          <a:stretch>
            <a:fillRect/>
          </a:stretch>
        </p:blipFill>
        <p:spPr>
          <a:xfrm>
            <a:off x="1970405" y="1699260"/>
            <a:ext cx="2947670" cy="5149215"/>
          </a:xfrm>
          <a:prstGeom prst="rect">
            <a:avLst/>
          </a:prstGeom>
          <a:ln w="12700">
            <a:miter lim="400000"/>
            <a:headEnd/>
            <a:tailEnd/>
          </a:ln>
        </p:spPr>
      </p:pic>
      <p:sp>
        <p:nvSpPr>
          <p:cNvPr id="1363" name="文本框 1"/>
          <p:cNvSpPr txBox="1"/>
          <p:nvPr/>
        </p:nvSpPr>
        <p:spPr>
          <a:xfrm>
            <a:off x="6110605" y="1877695"/>
            <a:ext cx="4836160" cy="953135"/>
          </a:xfrm>
          <a:prstGeom prst="rect">
            <a:avLst/>
          </a:prstGeom>
          <a:ln w="12700">
            <a:miter lim="400000"/>
          </a:ln>
        </p:spPr>
        <p:txBody>
          <a:bodyPr wrap="square" lIns="45719" rIns="45719">
            <a:spAutoFit/>
          </a:bodyPr>
          <a:lstStyle>
            <a:lvl1pPr algn="ctr">
              <a:defRPr sz="4000" b="1" spc="489">
                <a:solidFill>
                  <a:srgbClr val="73FD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2800">
                <a:solidFill>
                  <a:schemeClr val="bg1"/>
                </a:solidFill>
              </a:rPr>
              <a:t>Video </a:t>
            </a:r>
            <a:r>
              <a:rPr lang="en-US" sz="2800">
                <a:solidFill>
                  <a:schemeClr val="bg1"/>
                </a:solidFill>
              </a:rPr>
              <a:t>Super </a:t>
            </a:r>
            <a:r>
              <a:rPr sz="2800">
                <a:solidFill>
                  <a:schemeClr val="bg1"/>
                </a:solidFill>
              </a:rPr>
              <a:t>Anti-shake </a:t>
            </a:r>
            <a:r>
              <a:rPr lang="en-US" sz="2800">
                <a:solidFill>
                  <a:schemeClr val="bg1"/>
                </a:solidFill>
              </a:rPr>
              <a:t>Ganda</a:t>
            </a:r>
          </a:p>
        </p:txBody>
      </p:sp>
      <p:sp>
        <p:nvSpPr>
          <p:cNvPr id="1364" name="文本框 1"/>
          <p:cNvSpPr txBox="1"/>
          <p:nvPr/>
        </p:nvSpPr>
        <p:spPr>
          <a:xfrm>
            <a:off x="6549253" y="3467088"/>
            <a:ext cx="1217153" cy="307341"/>
          </a:xfrm>
          <a:prstGeom prst="rect">
            <a:avLst/>
          </a:prstGeom>
          <a:ln w="12700">
            <a:miter lim="400000"/>
          </a:ln>
        </p:spPr>
        <p:txBody>
          <a:bodyPr lIns="45719" rIns="45719">
            <a:spAutoFit/>
          </a:bodyPr>
          <a:lstStyle>
            <a:lvl1pPr algn="ctr">
              <a:defRPr sz="1200" spc="14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solidFill>
                  <a:schemeClr val="bg1"/>
                </a:solidFill>
              </a:rPr>
              <a:t>（OIS+EIS）</a:t>
            </a:r>
          </a:p>
        </p:txBody>
      </p:sp>
      <p:grpSp>
        <p:nvGrpSpPr>
          <p:cNvPr id="1391" name="成组"/>
          <p:cNvGrpSpPr/>
          <p:nvPr/>
        </p:nvGrpSpPr>
        <p:grpSpPr>
          <a:xfrm>
            <a:off x="5021580" y="3042920"/>
            <a:ext cx="3978275" cy="424180"/>
            <a:chOff x="-1259413" y="0"/>
            <a:chExt cx="3662096" cy="398144"/>
          </a:xfrm>
        </p:grpSpPr>
        <p:sp>
          <p:nvSpPr>
            <p:cNvPr id="1389" name="圆角矩形"/>
            <p:cNvSpPr/>
            <p:nvPr/>
          </p:nvSpPr>
          <p:spPr>
            <a:xfrm>
              <a:off x="-1259413" y="0"/>
              <a:ext cx="3662096" cy="398144"/>
            </a:xfrm>
            <a:prstGeom prst="roundRect">
              <a:avLst>
                <a:gd name="adj" fmla="val 7576"/>
              </a:avLst>
            </a:prstGeom>
          </p:spPr>
          <p:style>
            <a:lnRef idx="2">
              <a:schemeClr val="dk1"/>
            </a:lnRef>
            <a:fillRef idx="1">
              <a:schemeClr val="lt1"/>
            </a:fillRef>
            <a:effectRef idx="0">
              <a:schemeClr val="dk1"/>
            </a:effectRef>
            <a:fontRef idx="minor">
              <a:schemeClr val="dk1"/>
            </a:fontRef>
          </p:style>
          <p:txBody>
            <a:bodyPr wrap="square" lIns="0" tIns="0" rIns="0" bIns="0" numCol="1" anchor="t">
              <a:noAutofit/>
            </a:bodyPr>
            <a:lstStyle/>
            <a:p>
              <a:endParaRPr>
                <a:solidFill>
                  <a:schemeClr val="bg1"/>
                </a:solidFill>
              </a:endParaRPr>
            </a:p>
          </p:txBody>
        </p:sp>
        <p:sp>
          <p:nvSpPr>
            <p:cNvPr id="1390" name="主摄超级防抖"/>
            <p:cNvSpPr txBox="1"/>
            <p:nvPr/>
          </p:nvSpPr>
          <p:spPr>
            <a:xfrm>
              <a:off x="-1156533" y="64949"/>
              <a:ext cx="3434713" cy="259866"/>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numCol="1" anchor="t">
              <a:spAutoFit/>
            </a:bodyPr>
            <a:lstStyle>
              <a:lvl1pPr algn="ctr">
                <a:defRPr spc="2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a:solidFill>
                    <a:schemeClr val="tx1"/>
                  </a:solidFill>
                </a:rPr>
                <a:t>Kamera utama anti</a:t>
              </a:r>
              <a:r>
                <a:rPr lang="en-US">
                  <a:solidFill>
                    <a:schemeClr val="tx1"/>
                  </a:solidFill>
                </a:rPr>
                <a:t>-shake</a:t>
              </a:r>
            </a:p>
          </p:txBody>
        </p:sp>
      </p:grpSp>
      <p:grpSp>
        <p:nvGrpSpPr>
          <p:cNvPr id="1394" name="成组"/>
          <p:cNvGrpSpPr/>
          <p:nvPr/>
        </p:nvGrpSpPr>
        <p:grpSpPr>
          <a:xfrm>
            <a:off x="6929116" y="5061113"/>
            <a:ext cx="5074920" cy="409575"/>
            <a:chOff x="-831429" y="-24336"/>
            <a:chExt cx="3050855" cy="394947"/>
          </a:xfrm>
        </p:grpSpPr>
        <p:sp>
          <p:nvSpPr>
            <p:cNvPr id="1392" name="圆角矩形"/>
            <p:cNvSpPr/>
            <p:nvPr/>
          </p:nvSpPr>
          <p:spPr>
            <a:xfrm>
              <a:off x="-831429" y="-24336"/>
              <a:ext cx="3050855" cy="394947"/>
            </a:xfrm>
            <a:prstGeom prst="roundRect">
              <a:avLst>
                <a:gd name="adj" fmla="val 7576"/>
              </a:avLst>
            </a:prstGeom>
          </p:spPr>
          <p:style>
            <a:lnRef idx="2">
              <a:schemeClr val="dk1"/>
            </a:lnRef>
            <a:fillRef idx="1">
              <a:schemeClr val="lt1"/>
            </a:fillRef>
            <a:effectRef idx="0">
              <a:schemeClr val="dk1"/>
            </a:effectRef>
            <a:fontRef idx="minor">
              <a:schemeClr val="dk1"/>
            </a:fontRef>
          </p:style>
          <p:txBody>
            <a:bodyPr wrap="square" lIns="0" tIns="0" rIns="0" bIns="0" numCol="1" anchor="t">
              <a:noAutofit/>
            </a:bodyPr>
            <a:lstStyle/>
            <a:p>
              <a:endParaRPr>
                <a:solidFill>
                  <a:schemeClr val="bg1"/>
                </a:solidFill>
              </a:endParaRPr>
            </a:p>
          </p:txBody>
        </p:sp>
        <p:sp>
          <p:nvSpPr>
            <p:cNvPr id="1393" name="广角极限防抖"/>
            <p:cNvSpPr txBox="1"/>
            <p:nvPr/>
          </p:nvSpPr>
          <p:spPr>
            <a:xfrm>
              <a:off x="-777984" y="38732"/>
              <a:ext cx="2939006" cy="266972"/>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numCol="1" anchor="t">
              <a:spAutoFit/>
            </a:bodyPr>
            <a:lstStyle>
              <a:lvl1pPr algn="ctr">
                <a:defRPr spc="2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solidFill>
                    <a:schemeClr val="tx1"/>
                  </a:solidFill>
                </a:rPr>
                <a:t>Wide Angle Super Anti Shake Pro</a:t>
              </a:r>
            </a:p>
          </p:txBody>
        </p:sp>
      </p:grpSp>
      <p:sp>
        <p:nvSpPr>
          <p:cNvPr id="1395" name="文本框 1"/>
          <p:cNvSpPr txBox="1"/>
          <p:nvPr/>
        </p:nvSpPr>
        <p:spPr>
          <a:xfrm>
            <a:off x="8914130" y="5506720"/>
            <a:ext cx="1508760" cy="275590"/>
          </a:xfrm>
          <a:prstGeom prst="rect">
            <a:avLst/>
          </a:prstGeom>
          <a:ln w="12700">
            <a:miter lim="400000"/>
          </a:ln>
        </p:spPr>
        <p:txBody>
          <a:bodyPr wrap="square" lIns="45719" rIns="45719">
            <a:spAutoFit/>
          </a:bodyPr>
          <a:lstStyle>
            <a:lvl1pPr algn="ctr">
              <a:defRPr sz="1200" spc="14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solidFill>
                  <a:schemeClr val="bg1"/>
                </a:solidFill>
              </a:rPr>
              <a:t>（EIS）</a:t>
            </a:r>
          </a:p>
        </p:txBody>
      </p:sp>
      <p:sp>
        <p:nvSpPr>
          <p:cNvPr id="5" name="文本框 4"/>
          <p:cNvSpPr txBox="1"/>
          <p:nvPr/>
        </p:nvSpPr>
        <p:spPr>
          <a:xfrm>
            <a:off x="2536190" y="247650"/>
            <a:ext cx="6625590" cy="521970"/>
          </a:xfrm>
          <a:prstGeom prst="rect">
            <a:avLst/>
          </a:prstGeom>
          <a:noFill/>
        </p:spPr>
        <p:txBody>
          <a:bodyPr wrap="square" rtlCol="0">
            <a:spAutoFit/>
          </a:bodyPr>
          <a:lstStyle/>
          <a:p>
            <a:pPr algn="ctr"/>
            <a:r>
              <a:rPr lang="en-US" sz="2800" b="1">
                <a:solidFill>
                  <a:schemeClr val="bg1"/>
                </a:solidFill>
                <a:latin typeface="微软雅黑" panose="020B0503020204020204" charset="-122"/>
                <a:ea typeface="微软雅黑" panose="020B0503020204020204" charset="-122"/>
              </a:rPr>
              <a:t>Fitur Pengambilan Gambar Pro</a:t>
            </a:r>
          </a:p>
        </p:txBody>
      </p:sp>
      <p:sp>
        <p:nvSpPr>
          <p:cNvPr id="4" name="文本框 3"/>
          <p:cNvSpPr txBox="1"/>
          <p:nvPr/>
        </p:nvSpPr>
        <p:spPr>
          <a:xfrm>
            <a:off x="570230" y="2139315"/>
            <a:ext cx="1471295" cy="429895"/>
          </a:xfrm>
          <a:prstGeom prst="rect">
            <a:avLst/>
          </a:prstGeom>
          <a:noFill/>
        </p:spPr>
        <p:txBody>
          <a:bodyPr wrap="none" rtlCol="0">
            <a:spAutoFit/>
          </a:bodyPr>
          <a:lstStyle/>
          <a:p>
            <a:pPr algn="l"/>
            <a:r>
              <a:rPr lang="en-US" altLang="zh-CN" sz="1200" b="1">
                <a:solidFill>
                  <a:schemeClr val="bg1"/>
                </a:solidFill>
                <a:latin typeface="微软雅黑" panose="020B0503020204020204" charset="-122"/>
                <a:ea typeface="微软雅黑" panose="020B0503020204020204" charset="-122"/>
              </a:rPr>
              <a:t>8MP Wide Angle</a:t>
            </a:r>
            <a:endParaRPr lang="zh-CN" altLang="en-US" sz="1200" b="1">
              <a:solidFill>
                <a:schemeClr val="bg1"/>
              </a:solidFill>
              <a:latin typeface="微软雅黑" panose="020B0503020204020204" charset="-122"/>
              <a:ea typeface="微软雅黑" panose="020B0503020204020204" charset="-122"/>
            </a:endParaRPr>
          </a:p>
          <a:p>
            <a:pPr algn="l"/>
            <a:r>
              <a:rPr lang="en-US" altLang="zh-CN" sz="1000">
                <a:solidFill>
                  <a:schemeClr val="bg1"/>
                </a:solidFill>
                <a:latin typeface="微软雅黑" panose="020B0503020204020204" charset="-122"/>
                <a:ea typeface="微软雅黑" panose="020B0503020204020204" charset="-122"/>
              </a:rPr>
              <a:t>115</a:t>
            </a:r>
            <a:r>
              <a:rPr lang="zh-CN" altLang="en-US" sz="1000">
                <a:solidFill>
                  <a:schemeClr val="bg1"/>
                </a:solidFill>
                <a:latin typeface="微软雅黑" panose="020B0503020204020204" charset="-122"/>
                <a:ea typeface="微软雅黑" panose="020B0503020204020204" charset="-122"/>
              </a:rPr>
              <a:t>°，</a:t>
            </a:r>
            <a:r>
              <a:rPr lang="en-US" altLang="zh-CN" sz="1000">
                <a:solidFill>
                  <a:schemeClr val="bg1"/>
                </a:solidFill>
                <a:latin typeface="微软雅黑" panose="020B0503020204020204" charset="-122"/>
                <a:ea typeface="微软雅黑" panose="020B0503020204020204" charset="-122"/>
              </a:rPr>
              <a:t>2.5cm</a:t>
            </a:r>
            <a:r>
              <a:rPr lang="zh-CN" altLang="en-US" sz="1000">
                <a:solidFill>
                  <a:schemeClr val="bg1"/>
                </a:solidFill>
                <a:latin typeface="微软雅黑" panose="020B0503020204020204" charset="-122"/>
                <a:ea typeface="微软雅黑" panose="020B0503020204020204" charset="-122"/>
              </a:rPr>
              <a:t> </a:t>
            </a:r>
            <a:r>
              <a:rPr lang="en-US" altLang="zh-CN" sz="1000">
                <a:solidFill>
                  <a:schemeClr val="bg1"/>
                </a:solidFill>
                <a:latin typeface="微软雅黑" panose="020B0503020204020204" charset="-122"/>
                <a:ea typeface="微软雅黑" panose="020B0503020204020204" charset="-122"/>
              </a:rPr>
              <a:t>makro</a:t>
            </a:r>
          </a:p>
        </p:txBody>
      </p:sp>
      <p:sp>
        <p:nvSpPr>
          <p:cNvPr id="6" name="文本框 5"/>
          <p:cNvSpPr txBox="1"/>
          <p:nvPr/>
        </p:nvSpPr>
        <p:spPr>
          <a:xfrm>
            <a:off x="276860" y="2820670"/>
            <a:ext cx="1811020" cy="583565"/>
          </a:xfrm>
          <a:prstGeom prst="rect">
            <a:avLst/>
          </a:prstGeom>
          <a:noFill/>
        </p:spPr>
        <p:txBody>
          <a:bodyPr wrap="none" rtlCol="0">
            <a:spAutoFit/>
          </a:bodyPr>
          <a:lstStyle/>
          <a:p>
            <a:pPr algn="l"/>
            <a:r>
              <a:rPr lang="en-US" altLang="zh-CN" sz="1200" b="1">
                <a:solidFill>
                  <a:schemeClr val="bg1"/>
                </a:solidFill>
                <a:latin typeface="微软雅黑" panose="020B0503020204020204" charset="-122"/>
                <a:ea typeface="微软雅黑" panose="020B0503020204020204" charset="-122"/>
              </a:rPr>
              <a:t>48MP Kamera Utama</a:t>
            </a:r>
            <a:endParaRPr lang="zh-CN" altLang="en-US" sz="1200" b="1">
              <a:solidFill>
                <a:schemeClr val="bg1"/>
              </a:solidFill>
              <a:latin typeface="微软雅黑" panose="020B0503020204020204" charset="-122"/>
              <a:ea typeface="微软雅黑" panose="020B0503020204020204" charset="-122"/>
            </a:endParaRPr>
          </a:p>
          <a:p>
            <a:pPr algn="l"/>
            <a:r>
              <a:rPr lang="en-US" altLang="zh-CN" sz="1000">
                <a:solidFill>
                  <a:schemeClr val="bg1"/>
                </a:solidFill>
                <a:latin typeface="微软雅黑" panose="020B0503020204020204" charset="-122"/>
                <a:ea typeface="微软雅黑" panose="020B0503020204020204" charset="-122"/>
              </a:rPr>
              <a:t>OIS+EIS</a:t>
            </a:r>
          </a:p>
          <a:p>
            <a:pPr algn="l"/>
            <a:r>
              <a:rPr lang="zh-CN" altLang="en-US" sz="1000">
                <a:solidFill>
                  <a:schemeClr val="bg1"/>
                </a:solidFill>
                <a:latin typeface="微软雅黑" panose="020B0503020204020204" charset="-122"/>
                <a:ea typeface="微软雅黑" panose="020B0503020204020204" charset="-122"/>
              </a:rPr>
              <a:t>Stabilisasi gambar optik</a:t>
            </a:r>
          </a:p>
        </p:txBody>
      </p:sp>
      <p:sp>
        <p:nvSpPr>
          <p:cNvPr id="7" name="文本框 6"/>
          <p:cNvSpPr txBox="1"/>
          <p:nvPr/>
        </p:nvSpPr>
        <p:spPr>
          <a:xfrm>
            <a:off x="444500" y="3502025"/>
            <a:ext cx="1583055" cy="275590"/>
          </a:xfrm>
          <a:prstGeom prst="rect">
            <a:avLst/>
          </a:prstGeom>
          <a:noFill/>
        </p:spPr>
        <p:txBody>
          <a:bodyPr wrap="none" rtlCol="0">
            <a:spAutoFit/>
          </a:bodyPr>
          <a:lstStyle/>
          <a:p>
            <a:pPr algn="l"/>
            <a:r>
              <a:rPr lang="en-US" altLang="zh-CN" sz="1200" b="1">
                <a:solidFill>
                  <a:schemeClr val="bg1"/>
                </a:solidFill>
                <a:latin typeface="微软雅黑" panose="020B0503020204020204" charset="-122"/>
                <a:ea typeface="微软雅黑" panose="020B0503020204020204" charset="-122"/>
              </a:rPr>
              <a:t>20MP Black White</a:t>
            </a:r>
            <a:endParaRPr lang="zh-CN" altLang="en-US" sz="1200" b="1">
              <a:solidFill>
                <a:schemeClr val="bg1"/>
              </a:solidFill>
              <a:latin typeface="微软雅黑" panose="020B0503020204020204" charset="-122"/>
              <a:ea typeface="微软雅黑" panose="020B0503020204020204" charset="-122"/>
            </a:endParaRPr>
          </a:p>
        </p:txBody>
      </p:sp>
      <p:sp>
        <p:nvSpPr>
          <p:cNvPr id="8" name="文本框 7"/>
          <p:cNvSpPr txBox="1"/>
          <p:nvPr/>
        </p:nvSpPr>
        <p:spPr>
          <a:xfrm>
            <a:off x="847725" y="4058920"/>
            <a:ext cx="1122680" cy="429895"/>
          </a:xfrm>
          <a:prstGeom prst="rect">
            <a:avLst/>
          </a:prstGeom>
          <a:noFill/>
        </p:spPr>
        <p:txBody>
          <a:bodyPr wrap="none" rtlCol="0">
            <a:spAutoFit/>
          </a:bodyPr>
          <a:lstStyle/>
          <a:p>
            <a:pPr algn="l">
              <a:lnSpc>
                <a:spcPct val="100000"/>
              </a:lnSpc>
            </a:pPr>
            <a:r>
              <a:rPr lang="en-US" altLang="zh-CN" sz="1200" b="1">
                <a:solidFill>
                  <a:schemeClr val="bg1"/>
                </a:solidFill>
                <a:latin typeface="微软雅黑" panose="020B0503020204020204" charset="-122"/>
                <a:ea typeface="微软雅黑" panose="020B0503020204020204" charset="-122"/>
              </a:rPr>
              <a:t>13</a:t>
            </a:r>
            <a:r>
              <a:rPr lang="en-US" sz="1200" b="1">
                <a:solidFill>
                  <a:schemeClr val="bg1"/>
                </a:solidFill>
                <a:latin typeface="微软雅黑" panose="020B0503020204020204" charset="-122"/>
                <a:ea typeface="微软雅黑" panose="020B0503020204020204" charset="-122"/>
              </a:rPr>
              <a:t>MP Zoom</a:t>
            </a:r>
            <a:endParaRPr lang="zh-CN" altLang="en-US" sz="1200" b="1">
              <a:solidFill>
                <a:schemeClr val="bg1"/>
              </a:solidFill>
              <a:latin typeface="微软雅黑" panose="020B0503020204020204" charset="-122"/>
              <a:ea typeface="微软雅黑" panose="020B0503020204020204" charset="-122"/>
            </a:endParaRPr>
          </a:p>
          <a:p>
            <a:pPr algn="l">
              <a:lnSpc>
                <a:spcPct val="100000"/>
              </a:lnSpc>
            </a:pPr>
            <a:r>
              <a:rPr lang="en-US" altLang="zh-CN" sz="1000">
                <a:solidFill>
                  <a:schemeClr val="bg1"/>
                </a:solidFill>
                <a:latin typeface="微软雅黑" panose="020B0503020204020204" charset="-122"/>
                <a:ea typeface="微软雅黑" panose="020B0503020204020204" charset="-122"/>
              </a:rPr>
              <a:t>5x </a:t>
            </a:r>
            <a:r>
              <a:rPr lang="zh-CN" altLang="en-US" sz="1000">
                <a:solidFill>
                  <a:schemeClr val="bg1"/>
                </a:solidFill>
                <a:latin typeface="微软雅黑" panose="020B0503020204020204" charset="-122"/>
                <a:ea typeface="微软雅黑" panose="020B0503020204020204" charset="-122"/>
              </a:rPr>
              <a:t>zoom hibrid</a:t>
            </a:r>
          </a:p>
        </p:txBody>
      </p:sp>
      <p:sp>
        <p:nvSpPr>
          <p:cNvPr id="2" name="加号 1"/>
          <p:cNvSpPr/>
          <p:nvPr/>
        </p:nvSpPr>
        <p:spPr>
          <a:xfrm>
            <a:off x="7766685" y="3774440"/>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057910" y="1591310"/>
            <a:ext cx="10118725" cy="2708275"/>
            <a:chOff x="378" y="2596"/>
            <a:chExt cx="13638" cy="3650"/>
          </a:xfrm>
        </p:grpSpPr>
        <p:pic>
          <p:nvPicPr>
            <p:cNvPr id="6" name="图片 5"/>
            <p:cNvPicPr>
              <a:picLocks noChangeAspect="1"/>
            </p:cNvPicPr>
            <p:nvPr/>
          </p:nvPicPr>
          <p:blipFill>
            <a:blip r:embed="rId2"/>
            <a:stretch>
              <a:fillRect/>
            </a:stretch>
          </p:blipFill>
          <p:spPr>
            <a:xfrm>
              <a:off x="378" y="2597"/>
              <a:ext cx="6520" cy="3649"/>
            </a:xfrm>
            <a:prstGeom prst="rect">
              <a:avLst/>
            </a:prstGeom>
          </p:spPr>
        </p:pic>
        <p:pic>
          <p:nvPicPr>
            <p:cNvPr id="7" name="图片 6"/>
            <p:cNvPicPr>
              <a:picLocks noChangeAspect="1"/>
            </p:cNvPicPr>
            <p:nvPr/>
          </p:nvPicPr>
          <p:blipFill>
            <a:blip r:embed="rId3" cstate="print"/>
            <a:stretch>
              <a:fillRect/>
            </a:stretch>
          </p:blipFill>
          <p:spPr>
            <a:xfrm>
              <a:off x="7534" y="2596"/>
              <a:ext cx="6482" cy="3651"/>
            </a:xfrm>
            <a:prstGeom prst="rect">
              <a:avLst/>
            </a:prstGeom>
          </p:spPr>
        </p:pic>
      </p:grpSp>
      <p:grpSp>
        <p:nvGrpSpPr>
          <p:cNvPr id="10" name="组合 9"/>
          <p:cNvGrpSpPr/>
          <p:nvPr/>
        </p:nvGrpSpPr>
        <p:grpSpPr>
          <a:xfrm>
            <a:off x="1132205" y="4653280"/>
            <a:ext cx="10631805" cy="1581150"/>
            <a:chOff x="378" y="7043"/>
            <a:chExt cx="13624" cy="2490"/>
          </a:xfrm>
        </p:grpSpPr>
        <p:sp>
          <p:nvSpPr>
            <p:cNvPr id="5" name="文本框 4"/>
            <p:cNvSpPr txBox="1"/>
            <p:nvPr/>
          </p:nvSpPr>
          <p:spPr>
            <a:xfrm>
              <a:off x="378" y="7043"/>
              <a:ext cx="12390" cy="1840"/>
            </a:xfrm>
            <a:prstGeom prst="rect">
              <a:avLst/>
            </a:prstGeom>
            <a:noFill/>
          </p:spPr>
          <p:txBody>
            <a:bodyPr wrap="square" rtlCol="0">
              <a:spAutoFit/>
            </a:bodyPr>
            <a:lstStyle/>
            <a:p>
              <a:pPr marL="285750" indent="-285750" algn="l">
                <a:buFont typeface="Wingdings" panose="05000000000000000000" charset="0"/>
                <a:buChar char="u"/>
              </a:pPr>
              <a:r>
                <a:rPr sz="1400">
                  <a:solidFill>
                    <a:schemeClr val="bg1"/>
                  </a:solidFill>
                  <a:latin typeface="微软雅黑" panose="020B0503020204020204" charset="-122"/>
                  <a:ea typeface="微软雅黑" panose="020B0503020204020204" charset="-122"/>
                </a:rPr>
                <a:t>Super anti-shake: Menstabilkan berdasarkan gambar kamera utama, menjaga sedikit </a:t>
              </a:r>
              <a:r>
                <a:rPr lang="en-US" sz="1400">
                  <a:solidFill>
                    <a:schemeClr val="bg1"/>
                  </a:solidFill>
                  <a:latin typeface="微软雅黑" panose="020B0503020204020204" charset="-122"/>
                  <a:ea typeface="微软雅黑" panose="020B0503020204020204" charset="-122"/>
                </a:rPr>
                <a:t>getaran/goncangan</a:t>
              </a:r>
              <a:r>
                <a:rPr sz="1400">
                  <a:solidFill>
                    <a:schemeClr val="bg1"/>
                  </a:solidFill>
                  <a:latin typeface="微软雅黑" panose="020B0503020204020204" charset="-122"/>
                  <a:ea typeface="微软雅黑" panose="020B0503020204020204" charset="-122"/>
                </a:rPr>
                <a:t>, dan menciptakan efek visual yang lebih dinamis</a:t>
              </a:r>
            </a:p>
            <a:p>
              <a:pPr indent="0" algn="l">
                <a:buFont typeface="Wingdings" panose="05000000000000000000" charset="0"/>
                <a:buNone/>
              </a:pPr>
              <a:endParaRPr sz="1400">
                <a:solidFill>
                  <a:schemeClr val="bg1"/>
                </a:solidFill>
                <a:latin typeface="微软雅黑" panose="020B0503020204020204" charset="-122"/>
                <a:ea typeface="微软雅黑" panose="020B0503020204020204" charset="-122"/>
              </a:endParaRPr>
            </a:p>
            <a:p>
              <a:pPr marL="285750" indent="-285750" algn="l">
                <a:buFont typeface="Wingdings" panose="05000000000000000000" charset="0"/>
                <a:buChar char="u"/>
              </a:pPr>
              <a:r>
                <a:rPr sz="1400">
                  <a:solidFill>
                    <a:schemeClr val="bg1"/>
                  </a:solidFill>
                  <a:latin typeface="微软雅黑" panose="020B0503020204020204" charset="-122"/>
                  <a:ea typeface="微软雅黑" panose="020B0503020204020204" charset="-122"/>
                </a:rPr>
                <a:t>Super Anti-Shake Pro: </a:t>
              </a:r>
              <a:r>
                <a:rPr lang="en-US" sz="1400">
                  <a:solidFill>
                    <a:schemeClr val="bg1"/>
                  </a:solidFill>
                  <a:latin typeface="微软雅黑" panose="020B0503020204020204" charset="-122"/>
                  <a:ea typeface="微软雅黑" panose="020B0503020204020204" charset="-122"/>
                </a:rPr>
                <a:t>Memotong</a:t>
              </a:r>
              <a:r>
                <a:rPr sz="1400">
                  <a:solidFill>
                    <a:schemeClr val="bg1"/>
                  </a:solidFill>
                  <a:latin typeface="微软雅黑" panose="020B0503020204020204" charset="-122"/>
                  <a:ea typeface="微软雅黑" panose="020B0503020204020204" charset="-122"/>
                </a:rPr>
                <a:t> gambar yang ditangkap oleh kamera </a:t>
              </a:r>
              <a:r>
                <a:rPr lang="en-US" sz="1400">
                  <a:solidFill>
                    <a:schemeClr val="bg1"/>
                  </a:solidFill>
                  <a:latin typeface="微软雅黑" panose="020B0503020204020204" charset="-122"/>
                  <a:ea typeface="微软雅黑" panose="020B0503020204020204" charset="-122"/>
                </a:rPr>
                <a:t>wide angle </a:t>
              </a:r>
              <a:r>
                <a:rPr sz="1400">
                  <a:solidFill>
                    <a:schemeClr val="bg1"/>
                  </a:solidFill>
                  <a:latin typeface="微软雅黑" panose="020B0503020204020204" charset="-122"/>
                  <a:ea typeface="微软雅黑" panose="020B0503020204020204" charset="-122"/>
                </a:rPr>
                <a:t>untuk mengatasi getaran yang lebih parah dan mencapai gambar yang lebih stabil</a:t>
              </a:r>
            </a:p>
          </p:txBody>
        </p:sp>
        <p:sp>
          <p:nvSpPr>
            <p:cNvPr id="8" name="文本框 7"/>
            <p:cNvSpPr txBox="1"/>
            <p:nvPr/>
          </p:nvSpPr>
          <p:spPr>
            <a:xfrm>
              <a:off x="9870" y="9132"/>
              <a:ext cx="4132" cy="401"/>
            </a:xfrm>
            <a:prstGeom prst="rect">
              <a:avLst/>
            </a:prstGeom>
            <a:noFill/>
          </p:spPr>
          <p:txBody>
            <a:bodyPr wrap="square" rtlCol="0">
              <a:spAutoFit/>
            </a:bodyPr>
            <a:lstStyle/>
            <a:p>
              <a:r>
                <a:rPr lang="zh-CN" altLang="en-US" sz="1000">
                  <a:solidFill>
                    <a:schemeClr val="bg1"/>
                  </a:solidFill>
                  <a:latin typeface="微软雅黑" panose="020B0503020204020204" charset="-122"/>
                  <a:ea typeface="微软雅黑" panose="020B0503020204020204" charset="-122"/>
                </a:rPr>
                <a:t>注：两个防抖模式下均不自持</a:t>
              </a:r>
              <a:r>
                <a:rPr lang="en-US" altLang="zh-CN" sz="1000">
                  <a:solidFill>
                    <a:schemeClr val="bg1"/>
                  </a:solidFill>
                  <a:latin typeface="微软雅黑" panose="020B0503020204020204" charset="-122"/>
                  <a:ea typeface="微软雅黑" panose="020B0503020204020204" charset="-122"/>
                </a:rPr>
                <a:t>4K</a:t>
              </a:r>
              <a:r>
                <a:rPr lang="zh-CN" altLang="en-US" sz="1000">
                  <a:solidFill>
                    <a:schemeClr val="bg1"/>
                  </a:solidFill>
                  <a:latin typeface="微软雅黑" panose="020B0503020204020204" charset="-122"/>
                  <a:ea typeface="微软雅黑" panose="020B0503020204020204" charset="-122"/>
                </a:rPr>
                <a:t>分辨率录制</a:t>
              </a:r>
            </a:p>
          </p:txBody>
        </p:sp>
      </p:grpSp>
      <p:sp>
        <p:nvSpPr>
          <p:cNvPr id="11" name="文本框 10"/>
          <p:cNvSpPr txBox="1"/>
          <p:nvPr/>
        </p:nvSpPr>
        <p:spPr>
          <a:xfrm>
            <a:off x="4426585" y="219075"/>
            <a:ext cx="3380740" cy="583565"/>
          </a:xfrm>
          <a:prstGeom prst="rect">
            <a:avLst/>
          </a:prstGeom>
          <a:noFill/>
        </p:spPr>
        <p:txBody>
          <a:bodyPr wrap="square" rtlCol="0">
            <a:spAutoFit/>
          </a:bodyPr>
          <a:lstStyle/>
          <a:p>
            <a:pPr algn="ctr"/>
            <a:r>
              <a:rPr lang="en-US" sz="3200" b="1">
                <a:solidFill>
                  <a:schemeClr val="bg1"/>
                </a:solidFill>
                <a:latin typeface="微软雅黑" panose="020B0503020204020204" charset="-122"/>
                <a:ea typeface="微软雅黑" panose="020B0503020204020204" charset="-122"/>
              </a:rPr>
              <a:t>Anti-Shake Pro</a:t>
            </a: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207a3553-03dc-4ced-85b8-37d257b2876d}"/>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bb73c3a0-e73a-4046-935b-ca8ef02d1759}"/>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0007f51e-8988-4a33-974f-5c82b107eb38}"/>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fc10ef9b-0c33-4b5f-a017-2b32f1155c4e}"/>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ef6adb0b-b6ec-49f4-a74b-c10a3353447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1617</Words>
  <Application>WPS 演示</Application>
  <PresentationFormat>Custom</PresentationFormat>
  <Paragraphs>251</Paragraphs>
  <Slides>25</Slides>
  <Notes>9</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Dark Mode</vt:lpstr>
      <vt:lpstr>Jam Layar Mati</vt:lpstr>
      <vt:lpstr> ColorOS 7 menambahkan fitur mode praktis, melalui perbesaran ikon dan tulisan agar memudahkan orang tua juga dapat menikmati teknologi terkini.  mode praktis yang di desain OPPO untuk orang tua, pengaturannya lebih mudah, dan tampilan lebih besar.  ALur：Pengaturan &gt; Dekstop dan Layar Kunci &gt; Mode Desktop &gt; Mode Praktis Ruang Lingkup：Sistem+aplikasi Pihak Ketiga  Catatan: Beberapa aplikasi mungkin tidak dapat diperbesar karena ukuran font tetap dari aplikasi itu sendiri.</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Admin</cp:lastModifiedBy>
  <cp:revision>82</cp:revision>
  <dcterms:created xsi:type="dcterms:W3CDTF">2019-10-17T12:12:00Z</dcterms:created>
  <dcterms:modified xsi:type="dcterms:W3CDTF">2020-06-03T08:56:53Z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