
<file path=[Content_Types].xml><?xml version="1.0" encoding="utf-8"?>
<Types xmlns="http://schemas.openxmlformats.org/package/2006/content-types">
  <Default Extension="flac" ContentType="audio/unknown"/>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292" r:id="rId3"/>
    <p:sldId id="257" r:id="rId4"/>
    <p:sldId id="262" r:id="rId5"/>
    <p:sldId id="265" r:id="rId6"/>
    <p:sldId id="266" r:id="rId7"/>
    <p:sldId id="267" r:id="rId8"/>
    <p:sldId id="268" r:id="rId9"/>
    <p:sldId id="269" r:id="rId10"/>
    <p:sldId id="270" r:id="rId11"/>
    <p:sldId id="273" r:id="rId12"/>
    <p:sldId id="275" r:id="rId13"/>
    <p:sldId id="276" r:id="rId14"/>
    <p:sldId id="278" r:id="rId15"/>
    <p:sldId id="279" r:id="rId16"/>
    <p:sldId id="280" r:id="rId17"/>
    <p:sldId id="281" r:id="rId18"/>
    <p:sldId id="283" r:id="rId19"/>
    <p:sldId id="291" r:id="rId20"/>
    <p:sldId id="284" r:id="rId21"/>
    <p:sldId id="287" r:id="rId22"/>
    <p:sldId id="288" r:id="rId23"/>
    <p:sldId id="289" r:id="rId24"/>
    <p:sldId id="290" r:id="rId25"/>
  </p:sldIdLst>
  <p:sldSz cx="24384000" cy="13716000"/>
  <p:notesSz cx="6858000" cy="9144000"/>
  <p:embeddedFontLst>
    <p:embeddedFont>
      <p:font typeface="HYYaKuHeiW Regular" panose="02010600030101010101" charset="-122"/>
      <p:regular r:id="rId27"/>
    </p:embeddedFont>
    <p:embeddedFont>
      <p:font typeface="OPPOSans H" panose="02010600030101010101" charset="-122"/>
      <p:regular r:id="rId28"/>
    </p:embeddedFont>
    <p:embeddedFont>
      <p:font typeface="OPPOSans Medium" panose="02010600030101010101" charset="-122"/>
      <p:regular r:id="rId29"/>
    </p:embeddedFont>
    <p:embeddedFont>
      <p:font typeface="OPPOSans R" panose="02010600030101010101" charset="-122"/>
      <p:regular r:id="rId30"/>
    </p:embeddedFont>
    <p:embeddedFont>
      <p:font typeface="OPPOSans-M" panose="02010600030101010101" charset="-122"/>
      <p:regular r:id="rId31"/>
    </p:embeddedFont>
    <p:embeddedFont>
      <p:font typeface="OPPOSans-S" panose="02010600030101010101" charset="-122"/>
      <p:regular r:id="rId32"/>
    </p:embeddedFont>
    <p:embeddedFont>
      <p:font typeface="等线 Light" panose="02010600030101010101" pitchFamily="2" charset="-122"/>
      <p:regular r:id="rId33"/>
    </p:embeddedFont>
    <p:embeddedFont>
      <p:font typeface="等线 Light" panose="02010600030101010101" pitchFamily="2" charset="-122"/>
      <p:regular r:id="rId33"/>
    </p:embeddedFont>
    <p:embeddedFont>
      <p:font typeface="黑体" panose="02010609060101010101" pitchFamily="49" charset="-122"/>
      <p:regular r:id="rId34"/>
    </p:embeddedFont>
    <p:embeddedFont>
      <p:font typeface="微软雅黑" panose="020B0503020204020204" pitchFamily="34" charset="-122"/>
      <p:regular r:id="rId35"/>
      <p:bold r:id="rId36"/>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9pPr>
  </p:defaultTextStyle>
  <p:extLst>
    <p:ext uri="{521415D9-36F7-43E2-AB2F-B90AF26B5E84}">
      <p14:sectionLst xmlns:p14="http://schemas.microsoft.com/office/powerpoint/2010/main">
        <p14:section name="Introduction" id="{BFAF5353-E61C-AA48-B1F0-223AA3ECF256}">
          <p14:sldIdLst>
            <p14:sldId id="256"/>
            <p14:sldId id="292"/>
            <p14:sldId id="257"/>
          </p14:sldIdLst>
        </p14:section>
        <p14:section name="Best sound" id="{96F2E9F0-441D-074F-969C-C90336D484FE}">
          <p14:sldIdLst>
            <p14:sldId id="262"/>
            <p14:sldId id="265"/>
            <p14:sldId id="266"/>
            <p14:sldId id="267"/>
            <p14:sldId id="268"/>
            <p14:sldId id="269"/>
            <p14:sldId id="270"/>
            <p14:sldId id="273"/>
          </p14:sldIdLst>
        </p14:section>
        <p14:section name="Noise cancelling" id="{154DBAB8-8C35-3B4D-9329-803866D7FDBF}">
          <p14:sldIdLst>
            <p14:sldId id="275"/>
            <p14:sldId id="276"/>
          </p14:sldIdLst>
        </p14:section>
        <p14:section name="Call" id="{17DB8D9F-8FD7-594B-A69F-C1F6F2F86D1A}">
          <p14:sldIdLst>
            <p14:sldId id="278"/>
            <p14:sldId id="279"/>
          </p14:sldIdLst>
        </p14:section>
        <p14:section name="Interaction" id="{EC93BD04-5CDF-074A-B338-E99F62AA4D12}">
          <p14:sldIdLst>
            <p14:sldId id="280"/>
            <p14:sldId id="281"/>
            <p14:sldId id="283"/>
            <p14:sldId id="291"/>
          </p14:sldIdLst>
        </p14:section>
        <p14:section name="Competition comparison" id="{6C955774-BC31-BE48-9251-BEFCE8E77651}">
          <p14:sldIdLst>
            <p14:sldId id="284"/>
          </p14:sldIdLst>
        </p14:section>
        <p14:section name="Series" id="{1F3F93A7-A3E6-604C-81B9-63A9846AC439}">
          <p14:sldIdLst>
            <p14:sldId id="287"/>
            <p14:sldId id="288"/>
          </p14:sldIdLst>
        </p14:section>
        <p14:section name="End" id="{74A64AFA-1EFF-6446-A9B5-B854A57481C9}">
          <p14:sldIdLst>
            <p14:sldId id="289"/>
            <p14:sldId id="29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C84D"/>
    <a:srgbClr val="046A38"/>
    <a:srgbClr val="FFFFFF"/>
    <a:srgbClr val="5E5E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a:tcStyle>
        <a:tcBdr/>
        <a:fill>
          <a:solidFill>
            <a:srgbClr val="747676">
              <a:alpha val="64000"/>
            </a:srgbClr>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25400" cap="flat">
              <a:solidFill>
                <a:srgbClr val="FFFFFF"/>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1">
                  <a:lumOff val="13543"/>
                </a:schemeClr>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3790"/>
            </a:srgbClr>
          </a:solidFill>
        </a:fill>
      </a:tcStyle>
    </a:band2H>
    <a:firstCol>
      <a:tcTxStyle b="off" i="off">
        <a:font>
          <a:latin typeface="Helvetica Neue Medium"/>
          <a:ea typeface="Helvetica Neue Medium"/>
          <a:cs typeface="Helvetica Neue Medium"/>
        </a:font>
        <a:srgbClr val="FFFFFF"/>
      </a:tcTxStyle>
      <a:tcStyle>
        <a:tcBdr>
          <a:left>
            <a:ln w="12700" cap="flat">
              <a:solidFill>
                <a:srgbClr val="A9A9A9"/>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09D00"/>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61D836"/>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27002"/>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a:tcStyle>
        <a:tcBdr/>
        <a:fill>
          <a:solidFill>
            <a:srgbClr val="747676">
              <a:alpha val="63790"/>
            </a:srgb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E3E5E8"/>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13784"/>
              <a:lumOff val="1275"/>
            </a:schemeClr>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4">
                  <a:hueOff val="-613784"/>
                  <a:lumOff val="1275"/>
                </a:schemeClr>
              </a:solidFill>
              <a:prstDash val="solid"/>
              <a:miter lim="400000"/>
            </a:ln>
          </a:top>
          <a:bottom>
            <a:ln w="12700" cap="flat">
              <a:solidFill>
                <a:srgbClr val="E3E5E8"/>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E3E5E8"/>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6"/>
              </a:solidFill>
              <a:prstDash val="solid"/>
              <a:miter lim="400000"/>
            </a:ln>
          </a:top>
          <a:bottom>
            <a:ln w="12700" cap="flat">
              <a:solidFill>
                <a:srgbClr val="A6AA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6AAA9"/>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4000"/>
            </a:srgbClr>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262727"/>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424242"/>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96"/>
    <p:restoredTop sz="79229" autoAdjust="0"/>
  </p:normalViewPr>
  <p:slideViewPr>
    <p:cSldViewPr snapToGrid="0" snapToObjects="1">
      <p:cViewPr varScale="1">
        <p:scale>
          <a:sx n="29" d="100"/>
          <a:sy n="29" d="100"/>
        </p:scale>
        <p:origin x="35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70" name="Shape 17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b="0" i="0">
        <a:latin typeface="OPPOSans Medium" pitchFamily="18" charset="-122"/>
        <a:ea typeface="OPPOSans Medium" pitchFamily="18" charset="-122"/>
        <a:cs typeface="OPPOSans Medium" pitchFamily="18" charset="-122"/>
        <a:sym typeface="Helvetica Neue"/>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noRot="1" noChangeAspect="1"/>
          </p:cNvSpPr>
          <p:nvPr>
            <p:ph type="sldImg"/>
          </p:nvPr>
        </p:nvSpPr>
        <p:spPr>
          <a:xfrm>
            <a:off x="381000" y="685800"/>
            <a:ext cx="6096000" cy="3429000"/>
          </a:xfrm>
          <a:prstGeom prst="rect">
            <a:avLst/>
          </a:prstGeom>
        </p:spPr>
        <p:txBody>
          <a:bodyPr/>
          <a:lstStyle/>
          <a:p>
            <a:endParaRPr/>
          </a:p>
        </p:txBody>
      </p:sp>
      <p:sp>
        <p:nvSpPr>
          <p:cNvPr id="178" name="Shape 178"/>
          <p:cNvSpPr>
            <a:spLocks noGrp="1"/>
          </p:cNvSpPr>
          <p:nvPr>
            <p:ph type="body" sz="quarter" idx="1"/>
          </p:nvPr>
        </p:nvSpPr>
        <p:spPr>
          <a:prstGeom prst="rect">
            <a:avLst/>
          </a:prstGeom>
        </p:spPr>
        <p:txBody>
          <a:bodyPr/>
          <a:lstStyle/>
          <a:p>
            <a:r>
              <a:rPr lang="en-US" dirty="0"/>
              <a:t>[Note]</a:t>
            </a:r>
          </a:p>
          <a:p>
            <a:r>
              <a:rPr lang="en-US" altLang="zh-CN" dirty="0"/>
              <a:t>According to PPT</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dirty="0"/>
              <a:t>[Note]</a:t>
            </a:r>
          </a:p>
          <a:p>
            <a:r>
              <a:rPr lang="en-US" altLang="zh-CN" dirty="0"/>
              <a:t>According to PPT</a:t>
            </a:r>
          </a:p>
          <a:p>
            <a:endParaRPr lang="zh-CN" altLang="en-US" dirty="0"/>
          </a:p>
        </p:txBody>
      </p:sp>
    </p:spTree>
    <p:extLst>
      <p:ext uri="{BB962C8B-B14F-4D97-AF65-F5344CB8AC3E}">
        <p14:creationId xmlns:p14="http://schemas.microsoft.com/office/powerpoint/2010/main" val="1350175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xfrm>
            <a:off x="381000" y="685800"/>
            <a:ext cx="6096000" cy="3429000"/>
          </a:xfrm>
          <a:prstGeom prst="rect">
            <a:avLst/>
          </a:prstGeom>
        </p:spPr>
        <p:txBody>
          <a:bodyPr/>
          <a:lstStyle/>
          <a:p>
            <a:endParaRPr/>
          </a:p>
        </p:txBody>
      </p:sp>
      <p:sp>
        <p:nvSpPr>
          <p:cNvPr id="197" name="Shape 197"/>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dirty="0"/>
              <a:t>[Note]</a:t>
            </a:r>
          </a:p>
          <a:p>
            <a:r>
              <a:rPr lang="en-US" altLang="zh-CN" dirty="0"/>
              <a:t>According to PPT</a:t>
            </a:r>
          </a:p>
          <a:p>
            <a:endParaRPr lang="zh-CN" altLang="en-US" dirty="0"/>
          </a:p>
        </p:txBody>
      </p:sp>
    </p:spTree>
    <p:extLst>
      <p:ext uri="{BB962C8B-B14F-4D97-AF65-F5344CB8AC3E}">
        <p14:creationId xmlns:p14="http://schemas.microsoft.com/office/powerpoint/2010/main" val="2946405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Shape 329"/>
          <p:cNvSpPr>
            <a:spLocks noGrp="1" noRot="1" noChangeAspect="1"/>
          </p:cNvSpPr>
          <p:nvPr>
            <p:ph type="sldImg"/>
          </p:nvPr>
        </p:nvSpPr>
        <p:spPr>
          <a:xfrm>
            <a:off x="381000" y="685800"/>
            <a:ext cx="6096000" cy="3429000"/>
          </a:xfrm>
          <a:prstGeom prst="rect">
            <a:avLst/>
          </a:prstGeom>
        </p:spPr>
        <p:txBody>
          <a:bodyPr/>
          <a:lstStyle/>
          <a:p>
            <a:endParaRPr/>
          </a:p>
        </p:txBody>
      </p:sp>
      <p:sp>
        <p:nvSpPr>
          <p:cNvPr id="330" name="Shape 330"/>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Shape 348"/>
          <p:cNvSpPr>
            <a:spLocks noGrp="1" noRot="1" noChangeAspect="1"/>
          </p:cNvSpPr>
          <p:nvPr>
            <p:ph type="sldImg"/>
          </p:nvPr>
        </p:nvSpPr>
        <p:spPr>
          <a:xfrm>
            <a:off x="381000" y="685800"/>
            <a:ext cx="6096000" cy="3429000"/>
          </a:xfrm>
          <a:prstGeom prst="rect">
            <a:avLst/>
          </a:prstGeom>
        </p:spPr>
        <p:txBody>
          <a:bodyPr/>
          <a:lstStyle/>
          <a:p>
            <a:endParaRPr/>
          </a:p>
        </p:txBody>
      </p:sp>
      <p:sp>
        <p:nvSpPr>
          <p:cNvPr id="349" name="Shape 349"/>
          <p:cNvSpPr>
            <a:spLocks noGrp="1"/>
          </p:cNvSpPr>
          <p:nvPr>
            <p:ph type="body" sz="quarter" idx="1"/>
          </p:nvPr>
        </p:nvSpPr>
        <p:spPr>
          <a:prstGeom prst="rect">
            <a:avLst/>
          </a:prstGeom>
        </p:spPr>
        <p:txBody>
          <a:bodyPr/>
          <a:lstStyle/>
          <a:p>
            <a:r>
              <a:rPr lang="en-US" dirty="0"/>
              <a:t>The driver setup creates an overall sound quality that has depth, all-rounded frequencies, natural audio, a wide sound field, and pursuit of high resolution. This allows users to experience distinct levels of sounds, and listen to detailed drumming, music, and vocals.</a:t>
            </a:r>
          </a:p>
          <a:p>
            <a:r>
              <a:rPr lang="en-US" dirty="0"/>
              <a:t> </a:t>
            </a:r>
          </a:p>
          <a:p>
            <a:r>
              <a:rPr lang="en-US" dirty="0"/>
              <a:t>1. Balanced membrane drivers are commonly used in high-end earphones, but they are not often seen in TWS, and can produce higher sound quality at high frequencies. Additional benefits include good high frequency extension, high resolution, and great details.</a:t>
            </a:r>
          </a:p>
          <a:p>
            <a:r>
              <a:rPr lang="en-US" dirty="0"/>
              <a:t>2. Dynamic drivers are responsible for low and medium frequencies, with low frequencies producing powerful audio with great control.</a:t>
            </a:r>
          </a:p>
          <a:p>
            <a:r>
              <a:rPr lang="en-US" altLang="zh-CN" dirty="0"/>
              <a:t>Most TWS earphones only have one driver</a:t>
            </a:r>
            <a:r>
              <a:rPr lang="zh-CN" altLang="en-US" dirty="0"/>
              <a:t>，</a:t>
            </a:r>
            <a:r>
              <a:rPr lang="en-US" altLang="zh-CN" dirty="0"/>
              <a:t>because the space inside the earphone is too small</a:t>
            </a:r>
            <a:r>
              <a:rPr lang="zh-CN" altLang="en-US" dirty="0"/>
              <a:t>，</a:t>
            </a:r>
            <a:r>
              <a:rPr lang="en-US" altLang="zh-CN" dirty="0"/>
              <a:t>and the interference between two drivers is hard to deal with</a:t>
            </a:r>
            <a:r>
              <a:rPr lang="zh-CN" altLang="en-US" dirty="0"/>
              <a:t>，</a:t>
            </a:r>
            <a:r>
              <a:rPr lang="en-US" altLang="zh-CN" dirty="0"/>
              <a:t>but we did it</a:t>
            </a:r>
            <a:r>
              <a:rPr lang="zh-CN" altLang="en-US" dirty="0"/>
              <a:t>，</a:t>
            </a:r>
            <a:r>
              <a:rPr lang="en-US" altLang="zh-CN" dirty="0"/>
              <a:t>it’s quite something.</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Shape 379"/>
          <p:cNvSpPr>
            <a:spLocks noGrp="1" noRot="1" noChangeAspect="1"/>
          </p:cNvSpPr>
          <p:nvPr>
            <p:ph type="sldImg"/>
          </p:nvPr>
        </p:nvSpPr>
        <p:spPr>
          <a:xfrm>
            <a:off x="381000" y="685800"/>
            <a:ext cx="6096000" cy="3429000"/>
          </a:xfrm>
          <a:prstGeom prst="rect">
            <a:avLst/>
          </a:prstGeom>
        </p:spPr>
        <p:txBody>
          <a:bodyPr/>
          <a:lstStyle/>
          <a:p>
            <a:endParaRPr/>
          </a:p>
        </p:txBody>
      </p:sp>
      <p:sp>
        <p:nvSpPr>
          <p:cNvPr id="380" name="Shape 380"/>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Shape 392"/>
          <p:cNvSpPr>
            <a:spLocks noGrp="1" noRot="1" noChangeAspect="1"/>
          </p:cNvSpPr>
          <p:nvPr>
            <p:ph type="sldImg"/>
          </p:nvPr>
        </p:nvSpPr>
        <p:spPr>
          <a:xfrm>
            <a:off x="381000" y="685800"/>
            <a:ext cx="6096000" cy="3429000"/>
          </a:xfrm>
          <a:prstGeom prst="rect">
            <a:avLst/>
          </a:prstGeom>
        </p:spPr>
        <p:txBody>
          <a:bodyPr/>
          <a:lstStyle/>
          <a:p>
            <a:endParaRPr/>
          </a:p>
        </p:txBody>
      </p:sp>
      <p:sp>
        <p:nvSpPr>
          <p:cNvPr id="393" name="Shape 393"/>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Shape 424"/>
          <p:cNvSpPr>
            <a:spLocks noGrp="1" noRot="1" noChangeAspect="1"/>
          </p:cNvSpPr>
          <p:nvPr>
            <p:ph type="sldImg"/>
          </p:nvPr>
        </p:nvSpPr>
        <p:spPr>
          <a:xfrm>
            <a:off x="381000" y="685800"/>
            <a:ext cx="6096000" cy="3429000"/>
          </a:xfrm>
          <a:prstGeom prst="rect">
            <a:avLst/>
          </a:prstGeom>
        </p:spPr>
        <p:txBody>
          <a:bodyPr/>
          <a:lstStyle/>
          <a:p>
            <a:endParaRPr/>
          </a:p>
        </p:txBody>
      </p:sp>
      <p:sp>
        <p:nvSpPr>
          <p:cNvPr id="425" name="Shape 425"/>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 name="Shape 466"/>
          <p:cNvSpPr>
            <a:spLocks noGrp="1" noRot="1" noChangeAspect="1"/>
          </p:cNvSpPr>
          <p:nvPr>
            <p:ph type="sldImg"/>
          </p:nvPr>
        </p:nvSpPr>
        <p:spPr>
          <a:xfrm>
            <a:off x="381000" y="685800"/>
            <a:ext cx="6096000" cy="3429000"/>
          </a:xfrm>
          <a:prstGeom prst="rect">
            <a:avLst/>
          </a:prstGeom>
        </p:spPr>
        <p:txBody>
          <a:bodyPr/>
          <a:lstStyle/>
          <a:p>
            <a:endParaRPr/>
          </a:p>
        </p:txBody>
      </p:sp>
      <p:sp>
        <p:nvSpPr>
          <p:cNvPr id="467" name="Shape 467"/>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extLst>
      <p:ext uri="{BB962C8B-B14F-4D97-AF65-F5344CB8AC3E}">
        <p14:creationId xmlns:p14="http://schemas.microsoft.com/office/powerpoint/2010/main" val="2528540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 name="Shape 527"/>
          <p:cNvSpPr>
            <a:spLocks noGrp="1" noRot="1" noChangeAspect="1"/>
          </p:cNvSpPr>
          <p:nvPr>
            <p:ph type="sldImg"/>
          </p:nvPr>
        </p:nvSpPr>
        <p:spPr>
          <a:xfrm>
            <a:off x="381000" y="685800"/>
            <a:ext cx="6096000" cy="3429000"/>
          </a:xfrm>
          <a:prstGeom prst="rect">
            <a:avLst/>
          </a:prstGeom>
        </p:spPr>
        <p:txBody>
          <a:bodyPr/>
          <a:lstStyle/>
          <a:p>
            <a:endParaRPr/>
          </a:p>
        </p:txBody>
      </p:sp>
      <p:sp>
        <p:nvSpPr>
          <p:cNvPr id="528" name="Shape 528"/>
          <p:cNvSpPr>
            <a:spLocks noGrp="1"/>
          </p:cNvSpPr>
          <p:nvPr>
            <p:ph type="body" sz="quarter" idx="1"/>
          </p:nvPr>
        </p:nvSpPr>
        <p:spPr>
          <a:prstGeom prst="rect">
            <a:avLst/>
          </a:prstGeom>
        </p:spPr>
        <p:txBody>
          <a:bodyPr/>
          <a:lstStyle/>
          <a:p>
            <a:r>
              <a:rPr lang="en-US" altLang="zh-CN" dirty="0"/>
              <a:t>During training and sales, if the time conditions do not allow for a long time experience, you can directly listen for 75 to 100 seconds. This section is the part that best demonstrates the excellent sound quality</a:t>
            </a:r>
          </a:p>
          <a:p>
            <a:r>
              <a:rPr lang="en-US" altLang="zh-CN" dirty="0"/>
              <a:t>During the training, you can use the computer to play the specified clip first, and then let the trainees use the earphone to listen to the comparison</a:t>
            </a:r>
            <a:endParaRPr dirty="0"/>
          </a:p>
        </p:txBody>
      </p:sp>
    </p:spTree>
    <p:extLst>
      <p:ext uri="{BB962C8B-B14F-4D97-AF65-F5344CB8AC3E}">
        <p14:creationId xmlns:p14="http://schemas.microsoft.com/office/powerpoint/2010/main" val="2866796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 name="Shape 573"/>
          <p:cNvSpPr>
            <a:spLocks noGrp="1" noRot="1" noChangeAspect="1"/>
          </p:cNvSpPr>
          <p:nvPr>
            <p:ph type="sldImg"/>
          </p:nvPr>
        </p:nvSpPr>
        <p:spPr>
          <a:xfrm>
            <a:off x="381000" y="685800"/>
            <a:ext cx="6096000" cy="3429000"/>
          </a:xfrm>
          <a:prstGeom prst="rect">
            <a:avLst/>
          </a:prstGeom>
        </p:spPr>
        <p:txBody>
          <a:bodyPr/>
          <a:lstStyle/>
          <a:p>
            <a:endParaRPr/>
          </a:p>
        </p:txBody>
      </p:sp>
      <p:sp>
        <p:nvSpPr>
          <p:cNvPr id="574" name="Shape 574"/>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 name="Shape 589"/>
          <p:cNvSpPr>
            <a:spLocks noGrp="1" noRot="1" noChangeAspect="1"/>
          </p:cNvSpPr>
          <p:nvPr>
            <p:ph type="sldImg"/>
          </p:nvPr>
        </p:nvSpPr>
        <p:spPr>
          <a:xfrm>
            <a:off x="381000" y="685800"/>
            <a:ext cx="6096000" cy="3429000"/>
          </a:xfrm>
          <a:prstGeom prst="rect">
            <a:avLst/>
          </a:prstGeom>
        </p:spPr>
        <p:txBody>
          <a:bodyPr/>
          <a:lstStyle/>
          <a:p>
            <a:endParaRPr/>
          </a:p>
        </p:txBody>
      </p:sp>
      <p:sp>
        <p:nvSpPr>
          <p:cNvPr id="590" name="Shape 590"/>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 name="Shape 624"/>
          <p:cNvSpPr>
            <a:spLocks noGrp="1" noRot="1" noChangeAspect="1"/>
          </p:cNvSpPr>
          <p:nvPr>
            <p:ph type="sldImg"/>
          </p:nvPr>
        </p:nvSpPr>
        <p:spPr>
          <a:xfrm>
            <a:off x="381000" y="685800"/>
            <a:ext cx="6096000" cy="3429000"/>
          </a:xfrm>
          <a:prstGeom prst="rect">
            <a:avLst/>
          </a:prstGeom>
        </p:spPr>
        <p:txBody>
          <a:bodyPr/>
          <a:lstStyle/>
          <a:p>
            <a:endParaRPr/>
          </a:p>
        </p:txBody>
      </p:sp>
      <p:sp>
        <p:nvSpPr>
          <p:cNvPr id="625" name="Shape 625"/>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extLst>
      <p:ext uri="{BB962C8B-B14F-4D97-AF65-F5344CB8AC3E}">
        <p14:creationId xmlns:p14="http://schemas.microsoft.com/office/powerpoint/2010/main" val="2984451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 name="Shape 640"/>
          <p:cNvSpPr>
            <a:spLocks noGrp="1" noRot="1" noChangeAspect="1"/>
          </p:cNvSpPr>
          <p:nvPr>
            <p:ph type="sldImg"/>
          </p:nvPr>
        </p:nvSpPr>
        <p:spPr>
          <a:xfrm>
            <a:off x="381000" y="685800"/>
            <a:ext cx="6096000" cy="3429000"/>
          </a:xfrm>
          <a:prstGeom prst="rect">
            <a:avLst/>
          </a:prstGeom>
        </p:spPr>
        <p:txBody>
          <a:bodyPr/>
          <a:lstStyle/>
          <a:p>
            <a:endParaRPr/>
          </a:p>
        </p:txBody>
      </p:sp>
      <p:sp>
        <p:nvSpPr>
          <p:cNvPr id="641" name="Shape 641"/>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 name="Shape 669"/>
          <p:cNvSpPr>
            <a:spLocks noGrp="1" noRot="1" noChangeAspect="1"/>
          </p:cNvSpPr>
          <p:nvPr>
            <p:ph type="sldImg"/>
          </p:nvPr>
        </p:nvSpPr>
        <p:spPr>
          <a:xfrm>
            <a:off x="381000" y="685800"/>
            <a:ext cx="6096000" cy="3429000"/>
          </a:xfrm>
          <a:prstGeom prst="rect">
            <a:avLst/>
          </a:prstGeom>
        </p:spPr>
        <p:txBody>
          <a:bodyPr/>
          <a:lstStyle/>
          <a:p>
            <a:endParaRPr/>
          </a:p>
        </p:txBody>
      </p:sp>
      <p:sp>
        <p:nvSpPr>
          <p:cNvPr id="670" name="Shape 670"/>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dirty="0"/>
              <a:t>[Note]</a:t>
            </a:r>
          </a:p>
          <a:p>
            <a:r>
              <a:rPr lang="en-US" altLang="zh-CN" dirty="0"/>
              <a:t>According to PPT</a:t>
            </a:r>
          </a:p>
          <a:p>
            <a:endParaRPr lang="zh-CN" altLang="en-US" dirty="0"/>
          </a:p>
        </p:txBody>
      </p:sp>
    </p:spTree>
    <p:extLst>
      <p:ext uri="{BB962C8B-B14F-4D97-AF65-F5344CB8AC3E}">
        <p14:creationId xmlns:p14="http://schemas.microsoft.com/office/powerpoint/2010/main" val="2235190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 name="Shape 724"/>
          <p:cNvSpPr>
            <a:spLocks noGrp="1" noRot="1" noChangeAspect="1"/>
          </p:cNvSpPr>
          <p:nvPr>
            <p:ph type="sldImg"/>
          </p:nvPr>
        </p:nvSpPr>
        <p:spPr>
          <a:xfrm>
            <a:off x="381000" y="685800"/>
            <a:ext cx="6096000" cy="3429000"/>
          </a:xfrm>
          <a:prstGeom prst="rect">
            <a:avLst/>
          </a:prstGeom>
        </p:spPr>
        <p:txBody>
          <a:bodyPr/>
          <a:lstStyle/>
          <a:p>
            <a:endParaRPr/>
          </a:p>
        </p:txBody>
      </p:sp>
      <p:sp>
        <p:nvSpPr>
          <p:cNvPr id="725" name="Shape 725"/>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 name="Shape 724"/>
          <p:cNvSpPr>
            <a:spLocks noGrp="1" noRot="1" noChangeAspect="1"/>
          </p:cNvSpPr>
          <p:nvPr>
            <p:ph type="sldImg"/>
          </p:nvPr>
        </p:nvSpPr>
        <p:spPr>
          <a:xfrm>
            <a:off x="381000" y="685800"/>
            <a:ext cx="6096000" cy="3429000"/>
          </a:xfrm>
          <a:prstGeom prst="rect">
            <a:avLst/>
          </a:prstGeom>
        </p:spPr>
        <p:txBody>
          <a:bodyPr/>
          <a:lstStyle/>
          <a:p>
            <a:endParaRPr/>
          </a:p>
        </p:txBody>
      </p:sp>
      <p:sp>
        <p:nvSpPr>
          <p:cNvPr id="725" name="Shape 725"/>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37336654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dirty="0"/>
              <a:t>[Note]</a:t>
            </a:r>
          </a:p>
          <a:p>
            <a:r>
              <a:rPr lang="en-US" altLang="zh-CN" dirty="0"/>
              <a:t>According to PPT</a:t>
            </a:r>
          </a:p>
          <a:p>
            <a:endParaRPr lang="zh-CN" altLang="en-US" dirty="0"/>
          </a:p>
        </p:txBody>
      </p:sp>
    </p:spTree>
    <p:extLst>
      <p:ext uri="{BB962C8B-B14F-4D97-AF65-F5344CB8AC3E}">
        <p14:creationId xmlns:p14="http://schemas.microsoft.com/office/powerpoint/2010/main" val="4879241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 name="Shape 799"/>
          <p:cNvSpPr>
            <a:spLocks noGrp="1" noRot="1" noChangeAspect="1"/>
          </p:cNvSpPr>
          <p:nvPr>
            <p:ph type="sldImg"/>
          </p:nvPr>
        </p:nvSpPr>
        <p:spPr>
          <a:xfrm>
            <a:off x="381000" y="685800"/>
            <a:ext cx="6096000" cy="3429000"/>
          </a:xfrm>
          <a:prstGeom prst="rect">
            <a:avLst/>
          </a:prstGeom>
        </p:spPr>
        <p:txBody>
          <a:bodyPr/>
          <a:lstStyle/>
          <a:p>
            <a:endParaRPr/>
          </a:p>
        </p:txBody>
      </p:sp>
      <p:sp>
        <p:nvSpPr>
          <p:cNvPr id="800" name="Shape 800"/>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 name="Shape 827"/>
          <p:cNvSpPr>
            <a:spLocks noGrp="1" noRot="1" noChangeAspect="1"/>
          </p:cNvSpPr>
          <p:nvPr>
            <p:ph type="sldImg"/>
          </p:nvPr>
        </p:nvSpPr>
        <p:spPr>
          <a:xfrm>
            <a:off x="381000" y="685800"/>
            <a:ext cx="6096000" cy="3429000"/>
          </a:xfrm>
          <a:prstGeom prst="rect">
            <a:avLst/>
          </a:prstGeom>
        </p:spPr>
        <p:txBody>
          <a:bodyPr/>
          <a:lstStyle/>
          <a:p>
            <a:endParaRPr/>
          </a:p>
        </p:txBody>
      </p:sp>
      <p:sp>
        <p:nvSpPr>
          <p:cNvPr id="828" name="Shape 828"/>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 name="Shape 846"/>
          <p:cNvSpPr>
            <a:spLocks noGrp="1" noRot="1" noChangeAspect="1"/>
          </p:cNvSpPr>
          <p:nvPr>
            <p:ph type="sldImg"/>
          </p:nvPr>
        </p:nvSpPr>
        <p:spPr>
          <a:xfrm>
            <a:off x="381000" y="685800"/>
            <a:ext cx="6096000" cy="3429000"/>
          </a:xfrm>
          <a:prstGeom prst="rect">
            <a:avLst/>
          </a:prstGeom>
        </p:spPr>
        <p:txBody>
          <a:bodyPr/>
          <a:lstStyle/>
          <a:p>
            <a:endParaRPr/>
          </a:p>
        </p:txBody>
      </p:sp>
      <p:sp>
        <p:nvSpPr>
          <p:cNvPr id="847" name="Shape 847"/>
          <p:cNvSpPr>
            <a:spLocks noGrp="1"/>
          </p:cNvSpPr>
          <p:nvPr>
            <p:ph type="body" sz="quarter" idx="1"/>
          </p:nvPr>
        </p:nvSpPr>
        <p:spPr>
          <a:prstGeom prst="rect">
            <a:avLst/>
          </a:prstGeom>
        </p:spPr>
        <p:txBody>
          <a:bodyPr/>
          <a:lstStyle/>
          <a:p>
            <a:r>
              <a:rPr lang="en-US" altLang="zh-CN" dirty="0"/>
              <a:t>[Note]</a:t>
            </a:r>
          </a:p>
          <a:p>
            <a:r>
              <a:rPr lang="en-US" altLang="zh-CN" dirty="0"/>
              <a:t>According to PPT</a:t>
            </a:r>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
    <p:spTree>
      <p:nvGrpSpPr>
        <p:cNvPr id="1" name=""/>
        <p:cNvGrpSpPr/>
        <p:nvPr/>
      </p:nvGrpSpPr>
      <p:grpSpPr>
        <a:xfrm>
          <a:off x="0" y="0"/>
          <a:ext cx="0" cy="0"/>
          <a:chOff x="0" y="0"/>
          <a:chExt cx="0" cy="0"/>
        </a:xfrm>
      </p:grpSpPr>
      <p:sp>
        <p:nvSpPr>
          <p:cNvPr id="11" name="作者和日期"/>
          <p:cNvSpPr txBox="1">
            <a:spLocks noGrp="1"/>
          </p:cNvSpPr>
          <p:nvPr>
            <p:ph type="body" sz="quarter" idx="21" hasCustomPrompt="1"/>
          </p:nvPr>
        </p:nvSpPr>
        <p:spPr>
          <a:xfrm>
            <a:off x="1206498" y="11839048"/>
            <a:ext cx="21971003" cy="636979"/>
          </a:xfrm>
          <a:prstGeom prst="rect">
            <a:avLst/>
          </a:prstGeom>
        </p:spPr>
        <p:txBody>
          <a:bodyPr lIns="45719" tIns="45719" rIns="45719" bIns="45719" anchor="b"/>
          <a:lstStyle>
            <a:lvl1pPr marL="0" indent="0" defTabSz="701675">
              <a:lnSpc>
                <a:spcPct val="100000"/>
              </a:lnSpc>
              <a:spcBef>
                <a:spcPts val="0"/>
              </a:spcBef>
              <a:buSzTx/>
              <a:buNone/>
              <a:defRPr sz="3060" b="1"/>
            </a:lvl1pPr>
          </a:lstStyle>
          <a:p>
            <a:r>
              <a:t>作者和日期</a:t>
            </a:r>
          </a:p>
        </p:txBody>
      </p:sp>
      <p:sp>
        <p:nvSpPr>
          <p:cNvPr id="12" name="演示文稿标题"/>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演示文稿标题</a:t>
            </a:r>
          </a:p>
        </p:txBody>
      </p:sp>
      <p:sp>
        <p:nvSpPr>
          <p:cNvPr id="13" name="正文级别 1…"/>
          <p:cNvSpPr txBox="1">
            <a:spLocks noGrp="1"/>
          </p:cNvSpPr>
          <p:nvPr>
            <p:ph type="body" sz="quarter" idx="1" hasCustomPrompt="1"/>
          </p:nvPr>
        </p:nvSpPr>
        <p:spPr>
          <a:xfrm>
            <a:off x="1206500" y="7196865"/>
            <a:ext cx="21971000"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演示文稿副标题</a:t>
            </a:r>
          </a:p>
          <a:p>
            <a:pPr lvl="1"/>
            <a:endParaRPr/>
          </a:p>
          <a:p>
            <a:pPr lvl="2"/>
            <a:endParaRPr/>
          </a:p>
          <a:p>
            <a:pPr lvl="3"/>
            <a:endParaRPr/>
          </a:p>
          <a:p>
            <a:pPr lvl="4"/>
            <a:endParaRPr/>
          </a:p>
        </p:txBody>
      </p:sp>
      <p:sp>
        <p:nvSpPr>
          <p:cNvPr id="14" name="幻灯片编号"/>
          <p:cNvSpPr txBox="1">
            <a:spLocks noGrp="1"/>
          </p:cNvSpPr>
          <p:nvPr>
            <p:ph type="sldNum" sz="quarter" idx="2"/>
          </p:nvPr>
        </p:nvSpPr>
        <p:spPr>
          <a:xfrm>
            <a:off x="12007748" y="13080999"/>
            <a:ext cx="368504"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标题与照片">
    <p:spTree>
      <p:nvGrpSpPr>
        <p:cNvPr id="1" name=""/>
        <p:cNvGrpSpPr/>
        <p:nvPr/>
      </p:nvGrpSpPr>
      <p:grpSpPr>
        <a:xfrm>
          <a:off x="0" y="0"/>
          <a:ext cx="0" cy="0"/>
          <a:chOff x="0" y="0"/>
          <a:chExt cx="0" cy="0"/>
        </a:xfrm>
      </p:grpSpPr>
      <p:sp>
        <p:nvSpPr>
          <p:cNvPr id="21" name="图像"/>
          <p:cNvSpPr>
            <a:spLocks noGrp="1"/>
          </p:cNvSpPr>
          <p:nvPr>
            <p:ph type="pic" idx="21"/>
          </p:nvPr>
        </p:nvSpPr>
        <p:spPr>
          <a:xfrm>
            <a:off x="-431800" y="-4038600"/>
            <a:ext cx="29464000" cy="18034000"/>
          </a:xfrm>
          <a:prstGeom prst="rect">
            <a:avLst/>
          </a:prstGeom>
        </p:spPr>
        <p:txBody>
          <a:bodyPr lIns="91439" tIns="45719" rIns="91439" bIns="45719">
            <a:noAutofit/>
          </a:bodyPr>
          <a:lstStyle/>
          <a:p>
            <a:endParaRPr/>
          </a:p>
        </p:txBody>
      </p:sp>
      <p:sp>
        <p:nvSpPr>
          <p:cNvPr id="22" name="演示文稿标题"/>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演示文稿标题</a:t>
            </a:r>
          </a:p>
        </p:txBody>
      </p:sp>
      <p:sp>
        <p:nvSpPr>
          <p:cNvPr id="23" name="作者和日期"/>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701675">
              <a:lnSpc>
                <a:spcPct val="100000"/>
              </a:lnSpc>
              <a:spcBef>
                <a:spcPts val="0"/>
              </a:spcBef>
              <a:buSzTx/>
              <a:buNone/>
              <a:defRPr sz="3060" b="1"/>
            </a:lvl1pPr>
          </a:lstStyle>
          <a:p>
            <a:r>
              <a:t>作者和日期</a:t>
            </a:r>
          </a:p>
        </p:txBody>
      </p:sp>
      <p:sp>
        <p:nvSpPr>
          <p:cNvPr id="24" name="正文级别 1…"/>
          <p:cNvSpPr txBox="1">
            <a:spLocks noGrp="1"/>
          </p:cNvSpPr>
          <p:nvPr>
            <p:ph type="body" sz="quarter" idx="1" hasCustomPrompt="1"/>
          </p:nvPr>
        </p:nvSpPr>
        <p:spPr>
          <a:xfrm>
            <a:off x="1206500" y="11609910"/>
            <a:ext cx="21971000" cy="1144688"/>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演示文稿副标题 </a:t>
            </a:r>
          </a:p>
          <a:p>
            <a:pPr lvl="1"/>
            <a:endParaRPr/>
          </a:p>
          <a:p>
            <a:pPr lvl="2"/>
            <a:endParaRPr/>
          </a:p>
          <a:p>
            <a:pPr lvl="3"/>
            <a:endParaRPr/>
          </a:p>
          <a:p>
            <a:pPr lvl="4"/>
            <a:endParaRPr/>
          </a:p>
        </p:txBody>
      </p:sp>
      <p:sp>
        <p:nvSpPr>
          <p:cNvPr id="25"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标题与照片（备选）">
    <p:spTree>
      <p:nvGrpSpPr>
        <p:cNvPr id="1" name=""/>
        <p:cNvGrpSpPr/>
        <p:nvPr/>
      </p:nvGrpSpPr>
      <p:grpSpPr>
        <a:xfrm>
          <a:off x="0" y="0"/>
          <a:ext cx="0" cy="0"/>
          <a:chOff x="0" y="0"/>
          <a:chExt cx="0" cy="0"/>
        </a:xfrm>
      </p:grpSpPr>
      <p:sp>
        <p:nvSpPr>
          <p:cNvPr id="32" name="幻灯片标题"/>
          <p:cNvSpPr txBox="1">
            <a:spLocks noGrp="1"/>
          </p:cNvSpPr>
          <p:nvPr>
            <p:ph type="title" hasCustomPrompt="1"/>
          </p:nvPr>
        </p:nvSpPr>
        <p:spPr>
          <a:xfrm>
            <a:off x="1206500" y="1270000"/>
            <a:ext cx="9779000" cy="5882273"/>
          </a:xfrm>
          <a:prstGeom prst="rect">
            <a:avLst/>
          </a:prstGeom>
        </p:spPr>
        <p:txBody>
          <a:bodyPr anchor="b"/>
          <a:lstStyle/>
          <a:p>
            <a:r>
              <a:t>幻灯片标题</a:t>
            </a:r>
          </a:p>
        </p:txBody>
      </p:sp>
      <p:sp>
        <p:nvSpPr>
          <p:cNvPr id="33" name="正文级别 1…"/>
          <p:cNvSpPr txBox="1">
            <a:spLocks noGrp="1"/>
          </p:cNvSpPr>
          <p:nvPr>
            <p:ph type="body" sz="quarter" idx="1" hasCustomPrompt="1"/>
          </p:nvPr>
        </p:nvSpPr>
        <p:spPr>
          <a:xfrm>
            <a:off x="1206500" y="7060576"/>
            <a:ext cx="9779000" cy="5382403"/>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幻灯片副标题</a:t>
            </a:r>
          </a:p>
          <a:p>
            <a:pPr lvl="1"/>
            <a:endParaRPr/>
          </a:p>
          <a:p>
            <a:pPr lvl="2"/>
            <a:endParaRPr/>
          </a:p>
          <a:p>
            <a:pPr lvl="3"/>
            <a:endParaRPr/>
          </a:p>
          <a:p>
            <a:pPr lvl="4"/>
            <a:endParaRPr/>
          </a:p>
        </p:txBody>
      </p:sp>
      <p:sp>
        <p:nvSpPr>
          <p:cNvPr id="34" name="92709243_1322x1323.jpeg"/>
          <p:cNvSpPr>
            <a:spLocks noGrp="1"/>
          </p:cNvSpPr>
          <p:nvPr>
            <p:ph type="pic" sz="half" idx="21"/>
          </p:nvPr>
        </p:nvSpPr>
        <p:spPr>
          <a:xfrm>
            <a:off x="12052303" y="1270000"/>
            <a:ext cx="11188406" cy="11209889"/>
          </a:xfrm>
          <a:prstGeom prst="rect">
            <a:avLst/>
          </a:prstGeom>
        </p:spPr>
        <p:txBody>
          <a:bodyPr lIns="91439" tIns="45719" rIns="91439" bIns="45719">
            <a:noAutofit/>
          </a:bodyPr>
          <a:lstStyle/>
          <a:p>
            <a:endParaRPr/>
          </a:p>
        </p:txBody>
      </p:sp>
      <p:sp>
        <p:nvSpPr>
          <p:cNvPr id="35" name="幻灯片编号"/>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标题与项目符号">
    <p:spTree>
      <p:nvGrpSpPr>
        <p:cNvPr id="1" name=""/>
        <p:cNvGrpSpPr/>
        <p:nvPr/>
      </p:nvGrpSpPr>
      <p:grpSpPr>
        <a:xfrm>
          <a:off x="0" y="0"/>
          <a:ext cx="0" cy="0"/>
          <a:chOff x="0" y="0"/>
          <a:chExt cx="0" cy="0"/>
        </a:xfrm>
      </p:grpSpPr>
      <p:sp>
        <p:nvSpPr>
          <p:cNvPr id="42" name="幻灯片标题"/>
          <p:cNvSpPr txBox="1">
            <a:spLocks noGrp="1"/>
          </p:cNvSpPr>
          <p:nvPr>
            <p:ph type="title" hasCustomPrompt="1"/>
          </p:nvPr>
        </p:nvSpPr>
        <p:spPr>
          <a:prstGeom prst="rect">
            <a:avLst/>
          </a:prstGeom>
        </p:spPr>
        <p:txBody>
          <a:bodyPr/>
          <a:lstStyle/>
          <a:p>
            <a:r>
              <a:t>幻灯片标题</a:t>
            </a:r>
          </a:p>
        </p:txBody>
      </p:sp>
      <p:sp>
        <p:nvSpPr>
          <p:cNvPr id="43" name="幻灯片副标题"/>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726440">
              <a:lnSpc>
                <a:spcPct val="100000"/>
              </a:lnSpc>
              <a:spcBef>
                <a:spcPts val="0"/>
              </a:spcBef>
              <a:buSzTx/>
              <a:buNone/>
              <a:defRPr sz="4840" b="1"/>
            </a:lvl1pPr>
          </a:lstStyle>
          <a:p>
            <a:r>
              <a:t>幻灯片副标题</a:t>
            </a:r>
          </a:p>
        </p:txBody>
      </p:sp>
      <p:sp>
        <p:nvSpPr>
          <p:cNvPr id="44" name="正文级别 1…"/>
          <p:cNvSpPr txBox="1">
            <a:spLocks noGrp="1"/>
          </p:cNvSpPr>
          <p:nvPr>
            <p:ph type="body" idx="1" hasCustomPrompt="1"/>
          </p:nvPr>
        </p:nvSpPr>
        <p:spPr>
          <a:prstGeom prst="rect">
            <a:avLst/>
          </a:prstGeom>
        </p:spPr>
        <p:txBody>
          <a:bodyPr/>
          <a:lstStyle/>
          <a:p>
            <a:r>
              <a:t>幻灯片项目符号文本</a:t>
            </a:r>
          </a:p>
          <a:p>
            <a:pPr lvl="1"/>
            <a:endParaRPr/>
          </a:p>
          <a:p>
            <a:pPr lvl="2"/>
            <a:endParaRPr/>
          </a:p>
          <a:p>
            <a:pPr lvl="3"/>
            <a:endParaRPr/>
          </a:p>
          <a:p>
            <a:pPr lvl="4"/>
            <a:endParaRPr/>
          </a:p>
        </p:txBody>
      </p:sp>
      <p:sp>
        <p:nvSpPr>
          <p:cNvPr id="45"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项目符号">
    <p:spTree>
      <p:nvGrpSpPr>
        <p:cNvPr id="1" name=""/>
        <p:cNvGrpSpPr/>
        <p:nvPr/>
      </p:nvGrpSpPr>
      <p:grpSpPr>
        <a:xfrm>
          <a:off x="0" y="0"/>
          <a:ext cx="0" cy="0"/>
          <a:chOff x="0" y="0"/>
          <a:chExt cx="0" cy="0"/>
        </a:xfrm>
      </p:grpSpPr>
      <p:sp>
        <p:nvSpPr>
          <p:cNvPr id="52" name="正文级别 1…"/>
          <p:cNvSpPr txBox="1">
            <a:spLocks noGrp="1"/>
          </p:cNvSpPr>
          <p:nvPr>
            <p:ph type="body" idx="1" hasCustomPrompt="1"/>
          </p:nvPr>
        </p:nvSpPr>
        <p:spPr>
          <a:prstGeom prst="rect">
            <a:avLst/>
          </a:prstGeom>
        </p:spPr>
        <p:txBody>
          <a:bodyPr numCol="2" spcCol="1098550"/>
          <a:lstStyle/>
          <a:p>
            <a:r>
              <a:t>幻灯片项目符号文本</a:t>
            </a:r>
          </a:p>
          <a:p>
            <a:pPr lvl="1"/>
            <a:endParaRPr/>
          </a:p>
          <a:p>
            <a:pPr lvl="2"/>
            <a:endParaRPr/>
          </a:p>
          <a:p>
            <a:pPr lvl="3"/>
            <a:endParaRPr/>
          </a:p>
          <a:p>
            <a:pPr lvl="4"/>
            <a:endParaRPr/>
          </a:p>
        </p:txBody>
      </p:sp>
      <p:sp>
        <p:nvSpPr>
          <p:cNvPr id="53"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标题、项目符号与照片">
    <p:spTree>
      <p:nvGrpSpPr>
        <p:cNvPr id="1" name=""/>
        <p:cNvGrpSpPr/>
        <p:nvPr/>
      </p:nvGrpSpPr>
      <p:grpSpPr>
        <a:xfrm>
          <a:off x="0" y="0"/>
          <a:ext cx="0" cy="0"/>
          <a:chOff x="0" y="0"/>
          <a:chExt cx="0" cy="0"/>
        </a:xfrm>
      </p:grpSpPr>
      <p:sp>
        <p:nvSpPr>
          <p:cNvPr id="60" name="幻灯片标题"/>
          <p:cNvSpPr txBox="1">
            <a:spLocks noGrp="1"/>
          </p:cNvSpPr>
          <p:nvPr>
            <p:ph type="title" hasCustomPrompt="1"/>
          </p:nvPr>
        </p:nvSpPr>
        <p:spPr>
          <a:xfrm>
            <a:off x="1206500" y="952500"/>
            <a:ext cx="9779000" cy="1435100"/>
          </a:xfrm>
          <a:prstGeom prst="rect">
            <a:avLst/>
          </a:prstGeom>
        </p:spPr>
        <p:txBody>
          <a:bodyPr/>
          <a:lstStyle/>
          <a:p>
            <a:r>
              <a:t>幻灯片标题</a:t>
            </a:r>
          </a:p>
        </p:txBody>
      </p:sp>
      <p:sp>
        <p:nvSpPr>
          <p:cNvPr id="61" name="幻灯片副标题"/>
          <p:cNvSpPr txBox="1">
            <a:spLocks noGrp="1"/>
          </p:cNvSpPr>
          <p:nvPr>
            <p:ph type="body" sz="quarter" idx="21" hasCustomPrompt="1"/>
          </p:nvPr>
        </p:nvSpPr>
        <p:spPr>
          <a:xfrm>
            <a:off x="1206500" y="2245962"/>
            <a:ext cx="9779000" cy="934780"/>
          </a:xfrm>
          <a:prstGeom prst="rect">
            <a:avLst/>
          </a:prstGeom>
        </p:spPr>
        <p:txBody>
          <a:bodyPr lIns="45719" tIns="45719" rIns="45719" bIns="45719"/>
          <a:lstStyle>
            <a:lvl1pPr marL="0" indent="0" defTabSz="726440">
              <a:lnSpc>
                <a:spcPct val="100000"/>
              </a:lnSpc>
              <a:spcBef>
                <a:spcPts val="0"/>
              </a:spcBef>
              <a:buSzTx/>
              <a:buNone/>
              <a:defRPr sz="4840" b="1"/>
            </a:lvl1pPr>
          </a:lstStyle>
          <a:p>
            <a:r>
              <a:t>幻灯片副标题</a:t>
            </a:r>
          </a:p>
        </p:txBody>
      </p:sp>
      <p:sp>
        <p:nvSpPr>
          <p:cNvPr id="62" name="正文级别 1…"/>
          <p:cNvSpPr txBox="1">
            <a:spLocks noGrp="1"/>
          </p:cNvSpPr>
          <p:nvPr>
            <p:ph type="body" sz="half" idx="1" hasCustomPrompt="1"/>
          </p:nvPr>
        </p:nvSpPr>
        <p:spPr>
          <a:xfrm>
            <a:off x="1206500" y="4248504"/>
            <a:ext cx="9779000" cy="8256012"/>
          </a:xfrm>
          <a:prstGeom prst="rect">
            <a:avLst/>
          </a:prstGeom>
        </p:spPr>
        <p:txBody>
          <a:bodyPr/>
          <a:lstStyle/>
          <a:p>
            <a:r>
              <a:t>幻灯片项目符号文本</a:t>
            </a:r>
          </a:p>
          <a:p>
            <a:pPr lvl="1"/>
            <a:endParaRPr/>
          </a:p>
          <a:p>
            <a:pPr lvl="2"/>
            <a:endParaRPr/>
          </a:p>
          <a:p>
            <a:pPr lvl="3"/>
            <a:endParaRPr/>
          </a:p>
          <a:p>
            <a:pPr lvl="4"/>
            <a:endParaRPr/>
          </a:p>
        </p:txBody>
      </p:sp>
      <p:sp>
        <p:nvSpPr>
          <p:cNvPr id="63" name="824910546_2681x1332.jpg"/>
          <p:cNvSpPr>
            <a:spLocks noGrp="1"/>
          </p:cNvSpPr>
          <p:nvPr>
            <p:ph type="pic" idx="22"/>
          </p:nvPr>
        </p:nvSpPr>
        <p:spPr>
          <a:xfrm>
            <a:off x="6380200" y="1263848"/>
            <a:ext cx="22529801" cy="11193471"/>
          </a:xfrm>
          <a:prstGeom prst="rect">
            <a:avLst/>
          </a:prstGeom>
        </p:spPr>
        <p:txBody>
          <a:bodyPr lIns="91439" tIns="45719" rIns="91439" bIns="45719">
            <a:noAutofit/>
          </a:bodyPr>
          <a:lstStyle/>
          <a:p>
            <a:endParaRPr/>
          </a:p>
        </p:txBody>
      </p:sp>
      <p:sp>
        <p:nvSpPr>
          <p:cNvPr id="64"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节">
    <p:spTree>
      <p:nvGrpSpPr>
        <p:cNvPr id="1" name=""/>
        <p:cNvGrpSpPr/>
        <p:nvPr/>
      </p:nvGrpSpPr>
      <p:grpSpPr>
        <a:xfrm>
          <a:off x="0" y="0"/>
          <a:ext cx="0" cy="0"/>
          <a:chOff x="0" y="0"/>
          <a:chExt cx="0" cy="0"/>
        </a:xfrm>
      </p:grpSpPr>
      <p:sp>
        <p:nvSpPr>
          <p:cNvPr id="71" name="章节标题"/>
          <p:cNvSpPr txBox="1">
            <a:spLocks noGrp="1"/>
          </p:cNvSpPr>
          <p:nvPr>
            <p:ph type="title" hasCustomPrompt="1"/>
          </p:nvPr>
        </p:nvSpPr>
        <p:spPr>
          <a:xfrm>
            <a:off x="1206496" y="4533900"/>
            <a:ext cx="21971004" cy="4648200"/>
          </a:xfrm>
          <a:prstGeom prst="rect">
            <a:avLst/>
          </a:prstGeom>
        </p:spPr>
        <p:txBody>
          <a:bodyPr anchor="ctr"/>
          <a:lstStyle>
            <a:lvl1pPr>
              <a:defRPr sz="11600" b="0" i="0" spc="-232">
                <a:latin typeface="OPPOSans Medium" pitchFamily="18" charset="-122"/>
                <a:ea typeface="OPPOSans Medium" pitchFamily="18" charset="-122"/>
                <a:cs typeface="OPPOSans Medium" pitchFamily="18" charset="-122"/>
                <a:sym typeface="Helvetica Neue Medium"/>
              </a:defRPr>
            </a:lvl1pPr>
          </a:lstStyle>
          <a:p>
            <a:r>
              <a:rPr dirty="0" err="1"/>
              <a:t>章节标题</a:t>
            </a:r>
            <a:endParaRPr dirty="0"/>
          </a:p>
        </p:txBody>
      </p:sp>
      <p:sp>
        <p:nvSpPr>
          <p:cNvPr id="72" name="幻灯片编号"/>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仅标题">
    <p:spTree>
      <p:nvGrpSpPr>
        <p:cNvPr id="1" name=""/>
        <p:cNvGrpSpPr/>
        <p:nvPr/>
      </p:nvGrpSpPr>
      <p:grpSpPr>
        <a:xfrm>
          <a:off x="0" y="0"/>
          <a:ext cx="0" cy="0"/>
          <a:chOff x="0" y="0"/>
          <a:chExt cx="0" cy="0"/>
        </a:xfrm>
      </p:grpSpPr>
      <p:sp>
        <p:nvSpPr>
          <p:cNvPr id="79" name="幻灯片标题"/>
          <p:cNvSpPr txBox="1">
            <a:spLocks noGrp="1"/>
          </p:cNvSpPr>
          <p:nvPr>
            <p:ph type="title" hasCustomPrompt="1"/>
          </p:nvPr>
        </p:nvSpPr>
        <p:spPr>
          <a:xfrm>
            <a:off x="1206500" y="952500"/>
            <a:ext cx="21971000" cy="1434949"/>
          </a:xfrm>
          <a:prstGeom prst="rect">
            <a:avLst/>
          </a:prstGeom>
        </p:spPr>
        <p:txBody>
          <a:bodyPr/>
          <a:lstStyle/>
          <a:p>
            <a:r>
              <a:t>幻灯片标题</a:t>
            </a:r>
          </a:p>
        </p:txBody>
      </p:sp>
      <p:sp>
        <p:nvSpPr>
          <p:cNvPr id="80" name="幻灯片副标题"/>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726440">
              <a:lnSpc>
                <a:spcPct val="100000"/>
              </a:lnSpc>
              <a:spcBef>
                <a:spcPts val="0"/>
              </a:spcBef>
              <a:buSzTx/>
              <a:buNone/>
              <a:defRPr sz="4840" b="1"/>
            </a:lvl1pPr>
          </a:lstStyle>
          <a:p>
            <a:r>
              <a:t>幻灯片副标题</a:t>
            </a:r>
          </a:p>
        </p:txBody>
      </p:sp>
      <p:sp>
        <p:nvSpPr>
          <p:cNvPr id="81"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议程">
    <p:spTree>
      <p:nvGrpSpPr>
        <p:cNvPr id="1" name=""/>
        <p:cNvGrpSpPr/>
        <p:nvPr/>
      </p:nvGrpSpPr>
      <p:grpSpPr>
        <a:xfrm>
          <a:off x="0" y="0"/>
          <a:ext cx="0" cy="0"/>
          <a:chOff x="0" y="0"/>
          <a:chExt cx="0" cy="0"/>
        </a:xfrm>
      </p:grpSpPr>
      <p:sp>
        <p:nvSpPr>
          <p:cNvPr id="88" name="议程标题"/>
          <p:cNvSpPr txBox="1">
            <a:spLocks noGrp="1"/>
          </p:cNvSpPr>
          <p:nvPr>
            <p:ph type="title" hasCustomPrompt="1"/>
          </p:nvPr>
        </p:nvSpPr>
        <p:spPr>
          <a:xfrm>
            <a:off x="1206500" y="952500"/>
            <a:ext cx="21971000" cy="1435100"/>
          </a:xfrm>
          <a:prstGeom prst="rect">
            <a:avLst/>
          </a:prstGeom>
        </p:spPr>
        <p:txBody>
          <a:bodyPr/>
          <a:lstStyle/>
          <a:p>
            <a:r>
              <a:t>议程标题</a:t>
            </a:r>
          </a:p>
        </p:txBody>
      </p:sp>
      <p:sp>
        <p:nvSpPr>
          <p:cNvPr id="89" name="议程副标题"/>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726440">
              <a:lnSpc>
                <a:spcPct val="100000"/>
              </a:lnSpc>
              <a:spcBef>
                <a:spcPts val="0"/>
              </a:spcBef>
              <a:buSzTx/>
              <a:buNone/>
              <a:defRPr sz="4840" b="1"/>
            </a:lvl1pPr>
          </a:lstStyle>
          <a:p>
            <a:r>
              <a:t>议程副标题</a:t>
            </a:r>
          </a:p>
        </p:txBody>
      </p:sp>
      <p:sp>
        <p:nvSpPr>
          <p:cNvPr id="90" name="正文级别 1…"/>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议程主题</a:t>
            </a:r>
          </a:p>
          <a:p>
            <a:pPr lvl="1"/>
            <a:endParaRPr/>
          </a:p>
          <a:p>
            <a:pPr lvl="2"/>
            <a:endParaRPr/>
          </a:p>
          <a:p>
            <a:pPr lvl="3"/>
            <a:endParaRPr/>
          </a:p>
          <a:p>
            <a:pPr lvl="4"/>
            <a:endParaRPr/>
          </a:p>
        </p:txBody>
      </p:sp>
      <p:sp>
        <p:nvSpPr>
          <p:cNvPr id="91"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说明">
    <p:spTree>
      <p:nvGrpSpPr>
        <p:cNvPr id="1" name=""/>
        <p:cNvGrpSpPr/>
        <p:nvPr/>
      </p:nvGrpSpPr>
      <p:grpSpPr>
        <a:xfrm>
          <a:off x="0" y="0"/>
          <a:ext cx="0" cy="0"/>
          <a:chOff x="0" y="0"/>
          <a:chExt cx="0" cy="0"/>
        </a:xfrm>
      </p:grpSpPr>
      <p:sp>
        <p:nvSpPr>
          <p:cNvPr id="98" name="正文级别 1…"/>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b="0" i="0" spc="-232">
                <a:latin typeface="OPPOSans Medium" pitchFamily="18" charset="-122"/>
                <a:ea typeface="OPPOSans Medium" pitchFamily="18" charset="-122"/>
                <a:cs typeface="OPPOSans Medium" pitchFamily="18" charset="-122"/>
                <a:sym typeface="Helvetica Neue Medium"/>
              </a:defRPr>
            </a:lvl1pPr>
            <a:lvl2pPr marL="0" indent="457200" algn="ctr">
              <a:lnSpc>
                <a:spcPct val="80000"/>
              </a:lnSpc>
              <a:spcBef>
                <a:spcPts val="0"/>
              </a:spcBef>
              <a:buSzTx/>
              <a:buNone/>
              <a:defRPr sz="11600" b="0" i="0" spc="-232">
                <a:latin typeface="OPPOSans Medium" pitchFamily="18" charset="-122"/>
                <a:ea typeface="OPPOSans Medium" pitchFamily="18" charset="-122"/>
                <a:cs typeface="OPPOSans Medium" pitchFamily="18" charset="-122"/>
                <a:sym typeface="Helvetica Neue Medium"/>
              </a:defRPr>
            </a:lvl2pPr>
            <a:lvl3pPr marL="0" indent="914400" algn="ctr">
              <a:lnSpc>
                <a:spcPct val="80000"/>
              </a:lnSpc>
              <a:spcBef>
                <a:spcPts val="0"/>
              </a:spcBef>
              <a:buSzTx/>
              <a:buNone/>
              <a:defRPr sz="11600" b="0" i="0" spc="-232">
                <a:latin typeface="OPPOSans Medium" pitchFamily="18" charset="-122"/>
                <a:ea typeface="OPPOSans Medium" pitchFamily="18" charset="-122"/>
                <a:cs typeface="OPPOSans Medium" pitchFamily="18" charset="-122"/>
                <a:sym typeface="Helvetica Neue Medium"/>
              </a:defRPr>
            </a:lvl3pPr>
            <a:lvl4pPr marL="0" indent="1371600" algn="ctr">
              <a:lnSpc>
                <a:spcPct val="80000"/>
              </a:lnSpc>
              <a:spcBef>
                <a:spcPts val="0"/>
              </a:spcBef>
              <a:buSzTx/>
              <a:buNone/>
              <a:defRPr sz="11600" b="0" i="0" spc="-232">
                <a:latin typeface="OPPOSans Medium" pitchFamily="18" charset="-122"/>
                <a:ea typeface="OPPOSans Medium" pitchFamily="18" charset="-122"/>
                <a:cs typeface="OPPOSans Medium" pitchFamily="18" charset="-122"/>
                <a:sym typeface="Helvetica Neue Medium"/>
              </a:defRPr>
            </a:lvl4pPr>
            <a:lvl5pPr marL="0" indent="1828800" algn="ctr">
              <a:lnSpc>
                <a:spcPct val="80000"/>
              </a:lnSpc>
              <a:spcBef>
                <a:spcPts val="0"/>
              </a:spcBef>
              <a:buSzTx/>
              <a:buNone/>
              <a:defRPr sz="11600" b="0" i="0" spc="-232">
                <a:latin typeface="OPPOSans Medium" pitchFamily="18" charset="-122"/>
                <a:ea typeface="OPPOSans Medium" pitchFamily="18" charset="-122"/>
                <a:cs typeface="OPPOSans Medium" pitchFamily="18" charset="-122"/>
                <a:sym typeface="Helvetica Neue Medium"/>
              </a:defRPr>
            </a:lvl5pPr>
          </a:lstStyle>
          <a:p>
            <a:r>
              <a:rPr dirty="0" err="1"/>
              <a:t>说明</a:t>
            </a:r>
            <a:endParaRPr dirty="0"/>
          </a:p>
          <a:p>
            <a:pPr lvl="1"/>
            <a:endParaRPr dirty="0"/>
          </a:p>
          <a:p>
            <a:pPr lvl="2"/>
            <a:endParaRPr dirty="0"/>
          </a:p>
          <a:p>
            <a:pPr lvl="3"/>
            <a:endParaRPr dirty="0"/>
          </a:p>
          <a:p>
            <a:pPr lvl="4"/>
            <a:endParaRPr dirty="0"/>
          </a:p>
        </p:txBody>
      </p:sp>
      <p:sp>
        <p:nvSpPr>
          <p:cNvPr id="99"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显著事实">
    <p:spTree>
      <p:nvGrpSpPr>
        <p:cNvPr id="1" name=""/>
        <p:cNvGrpSpPr/>
        <p:nvPr/>
      </p:nvGrpSpPr>
      <p:grpSpPr>
        <a:xfrm>
          <a:off x="0" y="0"/>
          <a:ext cx="0" cy="0"/>
          <a:chOff x="0" y="0"/>
          <a:chExt cx="0" cy="0"/>
        </a:xfrm>
      </p:grpSpPr>
      <p:sp>
        <p:nvSpPr>
          <p:cNvPr id="106" name="事实信息"/>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726440">
              <a:lnSpc>
                <a:spcPct val="100000"/>
              </a:lnSpc>
              <a:spcBef>
                <a:spcPts val="0"/>
              </a:spcBef>
              <a:buSzTx/>
              <a:buNone/>
              <a:defRPr sz="4840" b="1"/>
            </a:lvl1pPr>
          </a:lstStyle>
          <a:p>
            <a:r>
              <a:t>事实信息</a:t>
            </a:r>
          </a:p>
        </p:txBody>
      </p:sp>
      <p:sp>
        <p:nvSpPr>
          <p:cNvPr id="107" name="正文级别 1…"/>
          <p:cNvSpPr txBox="1">
            <a:spLocks noGrp="1"/>
          </p:cNvSpPr>
          <p:nvPr>
            <p:ph type="body" idx="1" hasCustomPrompt="1"/>
          </p:nvPr>
        </p:nvSpPr>
        <p:spPr>
          <a:xfrm>
            <a:off x="1206500" y="935258"/>
            <a:ext cx="21971000" cy="7359063"/>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8"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引文">
    <p:spTree>
      <p:nvGrpSpPr>
        <p:cNvPr id="1" name=""/>
        <p:cNvGrpSpPr/>
        <p:nvPr/>
      </p:nvGrpSpPr>
      <p:grpSpPr>
        <a:xfrm>
          <a:off x="0" y="0"/>
          <a:ext cx="0" cy="0"/>
          <a:chOff x="0" y="0"/>
          <a:chExt cx="0" cy="0"/>
        </a:xfrm>
      </p:grpSpPr>
      <p:sp>
        <p:nvSpPr>
          <p:cNvPr id="115" name="属性"/>
          <p:cNvSpPr txBox="1">
            <a:spLocks noGrp="1"/>
          </p:cNvSpPr>
          <p:nvPr>
            <p:ph type="body" sz="quarter" idx="21" hasCustomPrompt="1"/>
          </p:nvPr>
        </p:nvSpPr>
        <p:spPr>
          <a:xfrm>
            <a:off x="2480825" y="10675453"/>
            <a:ext cx="20149252" cy="636979"/>
          </a:xfrm>
          <a:prstGeom prst="rect">
            <a:avLst/>
          </a:prstGeom>
        </p:spPr>
        <p:txBody>
          <a:bodyPr lIns="45719" tIns="45719" rIns="45719" bIns="45719"/>
          <a:lstStyle>
            <a:lvl1pPr marL="0" indent="0" defTabSz="701675">
              <a:lnSpc>
                <a:spcPct val="100000"/>
              </a:lnSpc>
              <a:spcBef>
                <a:spcPts val="0"/>
              </a:spcBef>
              <a:buSzTx/>
              <a:buNone/>
              <a:defRPr sz="3060" b="1"/>
            </a:lvl1pPr>
          </a:lstStyle>
          <a:p>
            <a:r>
              <a:t>属性</a:t>
            </a:r>
          </a:p>
        </p:txBody>
      </p:sp>
      <p:sp>
        <p:nvSpPr>
          <p:cNvPr id="116" name="正文级别 1…"/>
          <p:cNvSpPr txBox="1">
            <a:spLocks noGrp="1"/>
          </p:cNvSpPr>
          <p:nvPr>
            <p:ph type="body" sz="half" idx="1" hasCustomPrompt="1"/>
          </p:nvPr>
        </p:nvSpPr>
        <p:spPr>
          <a:xfrm>
            <a:off x="1753923" y="4939860"/>
            <a:ext cx="20876154" cy="3836280"/>
          </a:xfrm>
          <a:prstGeom prst="rect">
            <a:avLst/>
          </a:prstGeom>
        </p:spPr>
        <p:txBody>
          <a:bodyPr anchor="ctr"/>
          <a:lstStyle>
            <a:lvl1pPr marL="638923" indent="-469900">
              <a:spcBef>
                <a:spcPts val="0"/>
              </a:spcBef>
              <a:buSzTx/>
              <a:buNone/>
              <a:defRPr sz="8500" b="0" i="0" spc="-170">
                <a:latin typeface="OPPOSans Medium" pitchFamily="18" charset="-122"/>
                <a:ea typeface="OPPOSans Medium" pitchFamily="18" charset="-122"/>
                <a:cs typeface="OPPOSans Medium" pitchFamily="18" charset="-122"/>
                <a:sym typeface="Helvetica Neue Medium"/>
              </a:defRPr>
            </a:lvl1pPr>
            <a:lvl2pPr marL="638923" indent="-12700">
              <a:spcBef>
                <a:spcPts val="0"/>
              </a:spcBef>
              <a:buSzTx/>
              <a:buNone/>
              <a:defRPr sz="8500" b="0" i="0" spc="-170">
                <a:latin typeface="OPPOSans Medium" pitchFamily="18" charset="-122"/>
                <a:ea typeface="OPPOSans Medium" pitchFamily="18" charset="-122"/>
                <a:cs typeface="OPPOSans Medium" pitchFamily="18" charset="-122"/>
                <a:sym typeface="Helvetica Neue Medium"/>
              </a:defRPr>
            </a:lvl2pPr>
            <a:lvl3pPr marL="638923" indent="444500">
              <a:spcBef>
                <a:spcPts val="0"/>
              </a:spcBef>
              <a:buSzTx/>
              <a:buNone/>
              <a:defRPr sz="8500" b="0" i="0" spc="-170">
                <a:latin typeface="OPPOSans Medium" pitchFamily="18" charset="-122"/>
                <a:ea typeface="OPPOSans Medium" pitchFamily="18" charset="-122"/>
                <a:cs typeface="OPPOSans Medium" pitchFamily="18" charset="-122"/>
                <a:sym typeface="Helvetica Neue Medium"/>
              </a:defRPr>
            </a:lvl3pPr>
            <a:lvl4pPr marL="638923" indent="901700">
              <a:spcBef>
                <a:spcPts val="0"/>
              </a:spcBef>
              <a:buSzTx/>
              <a:buNone/>
              <a:defRPr sz="8500" b="0" i="0" spc="-170">
                <a:latin typeface="OPPOSans Medium" pitchFamily="18" charset="-122"/>
                <a:ea typeface="OPPOSans Medium" pitchFamily="18" charset="-122"/>
                <a:cs typeface="OPPOSans Medium" pitchFamily="18" charset="-122"/>
                <a:sym typeface="Helvetica Neue Medium"/>
              </a:defRPr>
            </a:lvl4pPr>
            <a:lvl5pPr marL="638923" indent="1358900">
              <a:spcBef>
                <a:spcPts val="0"/>
              </a:spcBef>
              <a:buSzTx/>
              <a:buNone/>
              <a:defRPr sz="8500" b="0" i="0" spc="-170">
                <a:latin typeface="OPPOSans Medium" pitchFamily="18" charset="-122"/>
                <a:ea typeface="OPPOSans Medium" pitchFamily="18" charset="-122"/>
                <a:cs typeface="OPPOSans Medium" pitchFamily="18" charset="-122"/>
                <a:sym typeface="Helvetica Neue Medium"/>
              </a:defRPr>
            </a:lvl5pPr>
          </a:lstStyle>
          <a:p>
            <a:r>
              <a:rPr dirty="0"/>
              <a:t>“</a:t>
            </a:r>
            <a:r>
              <a:rPr dirty="0" err="1"/>
              <a:t>著名引文</a:t>
            </a:r>
            <a:r>
              <a:rPr dirty="0"/>
              <a:t>”</a:t>
            </a:r>
          </a:p>
          <a:p>
            <a:pPr lvl="1"/>
            <a:endParaRPr dirty="0"/>
          </a:p>
          <a:p>
            <a:pPr lvl="2"/>
            <a:endParaRPr dirty="0"/>
          </a:p>
          <a:p>
            <a:pPr lvl="3"/>
            <a:endParaRPr dirty="0"/>
          </a:p>
          <a:p>
            <a:pPr lvl="4"/>
            <a:endParaRPr dirty="0"/>
          </a:p>
        </p:txBody>
      </p:sp>
      <p:sp>
        <p:nvSpPr>
          <p:cNvPr id="117"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照片 - 3 联">
    <p:spTree>
      <p:nvGrpSpPr>
        <p:cNvPr id="1" name=""/>
        <p:cNvGrpSpPr/>
        <p:nvPr/>
      </p:nvGrpSpPr>
      <p:grpSpPr>
        <a:xfrm>
          <a:off x="0" y="0"/>
          <a:ext cx="0" cy="0"/>
          <a:chOff x="0" y="0"/>
          <a:chExt cx="0" cy="0"/>
        </a:xfrm>
      </p:grpSpPr>
      <p:sp>
        <p:nvSpPr>
          <p:cNvPr id="124" name="862804876_960x639.jpg"/>
          <p:cNvSpPr>
            <a:spLocks noGrp="1"/>
          </p:cNvSpPr>
          <p:nvPr>
            <p:ph type="pic" sz="quarter" idx="21"/>
          </p:nvPr>
        </p:nvSpPr>
        <p:spPr>
          <a:xfrm>
            <a:off x="15430500" y="7085409"/>
            <a:ext cx="8128000" cy="5410201"/>
          </a:xfrm>
          <a:prstGeom prst="rect">
            <a:avLst/>
          </a:prstGeom>
        </p:spPr>
        <p:txBody>
          <a:bodyPr lIns="91439" tIns="45719" rIns="91439" bIns="45719">
            <a:noAutofit/>
          </a:bodyPr>
          <a:lstStyle/>
          <a:p>
            <a:endParaRPr/>
          </a:p>
        </p:txBody>
      </p:sp>
      <p:sp>
        <p:nvSpPr>
          <p:cNvPr id="125" name="824910546_2681x1332.jpg"/>
          <p:cNvSpPr>
            <a:spLocks noGrp="1"/>
          </p:cNvSpPr>
          <p:nvPr>
            <p:ph type="pic" idx="22"/>
          </p:nvPr>
        </p:nvSpPr>
        <p:spPr>
          <a:xfrm>
            <a:off x="-2933700" y="1270000"/>
            <a:ext cx="22699133" cy="11277600"/>
          </a:xfrm>
          <a:prstGeom prst="rect">
            <a:avLst/>
          </a:prstGeom>
        </p:spPr>
        <p:txBody>
          <a:bodyPr lIns="91439" tIns="45719" rIns="91439" bIns="45719">
            <a:noAutofit/>
          </a:bodyPr>
          <a:lstStyle/>
          <a:p>
            <a:endParaRPr/>
          </a:p>
        </p:txBody>
      </p:sp>
      <p:sp>
        <p:nvSpPr>
          <p:cNvPr id="126" name="575395635_960x639.jpg"/>
          <p:cNvSpPr>
            <a:spLocks noGrp="1"/>
          </p:cNvSpPr>
          <p:nvPr>
            <p:ph type="pic" sz="quarter" idx="23"/>
          </p:nvPr>
        </p:nvSpPr>
        <p:spPr>
          <a:xfrm>
            <a:off x="15430500" y="1270000"/>
            <a:ext cx="8128000" cy="5410200"/>
          </a:xfrm>
          <a:prstGeom prst="rect">
            <a:avLst/>
          </a:prstGeom>
        </p:spPr>
        <p:txBody>
          <a:bodyPr lIns="91439" tIns="45719" rIns="91439" bIns="45719">
            <a:noAutofit/>
          </a:bodyPr>
          <a:lstStyle/>
          <a:p>
            <a:endParaRPr/>
          </a:p>
        </p:txBody>
      </p:sp>
      <p:sp>
        <p:nvSpPr>
          <p:cNvPr id="127"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照片">
    <p:spTree>
      <p:nvGrpSpPr>
        <p:cNvPr id="1" name=""/>
        <p:cNvGrpSpPr/>
        <p:nvPr/>
      </p:nvGrpSpPr>
      <p:grpSpPr>
        <a:xfrm>
          <a:off x="0" y="0"/>
          <a:ext cx="0" cy="0"/>
          <a:chOff x="0" y="0"/>
          <a:chExt cx="0" cy="0"/>
        </a:xfrm>
      </p:grpSpPr>
      <p:sp>
        <p:nvSpPr>
          <p:cNvPr id="134" name="图像"/>
          <p:cNvSpPr>
            <a:spLocks noGrp="1"/>
          </p:cNvSpPr>
          <p:nvPr>
            <p:ph type="pic" idx="21"/>
          </p:nvPr>
        </p:nvSpPr>
        <p:spPr>
          <a:xfrm>
            <a:off x="-1511300" y="-3721100"/>
            <a:ext cx="28511500" cy="19030242"/>
          </a:xfrm>
          <a:prstGeom prst="rect">
            <a:avLst/>
          </a:prstGeom>
        </p:spPr>
        <p:txBody>
          <a:bodyPr lIns="91439" tIns="45719" rIns="91439" bIns="45719">
            <a:noAutofit/>
          </a:bodyPr>
          <a:lstStyle/>
          <a:p>
            <a:endParaRPr/>
          </a:p>
        </p:txBody>
      </p:sp>
      <p:sp>
        <p:nvSpPr>
          <p:cNvPr id="135"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142" name="幻灯片编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标题和内容">
    <p:bg>
      <p:bgPr>
        <a:solidFill>
          <a:srgbClr val="FFFFFF"/>
        </a:solidFill>
        <a:effectLst/>
      </p:bgPr>
    </p:bg>
    <p:spTree>
      <p:nvGrpSpPr>
        <p:cNvPr id="1" name=""/>
        <p:cNvGrpSpPr/>
        <p:nvPr/>
      </p:nvGrpSpPr>
      <p:grpSpPr>
        <a:xfrm>
          <a:off x="0" y="0"/>
          <a:ext cx="0" cy="0"/>
          <a:chOff x="0" y="0"/>
          <a:chExt cx="0" cy="0"/>
        </a:xfrm>
      </p:grpSpPr>
      <p:sp>
        <p:nvSpPr>
          <p:cNvPr id="149" name="文本框 1"/>
          <p:cNvSpPr txBox="1"/>
          <p:nvPr/>
        </p:nvSpPr>
        <p:spPr>
          <a:xfrm rot="20069998">
            <a:off x="1025247" y="1701320"/>
            <a:ext cx="6882939" cy="2748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1828800">
              <a:defRPr sz="14400">
                <a:solidFill>
                  <a:srgbClr val="A6A6A6">
                    <a:alpha val="18000"/>
                  </a:srgbClr>
                </a:solidFill>
                <a:latin typeface="OPPOSans-S"/>
                <a:ea typeface="OPPOSans-S"/>
                <a:cs typeface="OPPOSans-S"/>
                <a:sym typeface="OPPOSans-S"/>
              </a:defRPr>
            </a:lvl1pPr>
          </a:lstStyle>
          <a:p>
            <a:r>
              <a:t>保密</a:t>
            </a:r>
          </a:p>
        </p:txBody>
      </p:sp>
      <p:sp>
        <p:nvSpPr>
          <p:cNvPr id="150" name="文本框 2"/>
          <p:cNvSpPr txBox="1"/>
          <p:nvPr/>
        </p:nvSpPr>
        <p:spPr>
          <a:xfrm rot="20069998">
            <a:off x="16874849" y="1701318"/>
            <a:ext cx="6882939" cy="2748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1828800">
              <a:defRPr sz="14400">
                <a:solidFill>
                  <a:srgbClr val="A6A6A6">
                    <a:alpha val="18000"/>
                  </a:srgbClr>
                </a:solidFill>
                <a:latin typeface="OPPOSans-S"/>
                <a:ea typeface="OPPOSans-S"/>
                <a:cs typeface="OPPOSans-S"/>
                <a:sym typeface="OPPOSans-S"/>
              </a:defRPr>
            </a:lvl1pPr>
          </a:lstStyle>
          <a:p>
            <a:r>
              <a:t>保密</a:t>
            </a:r>
          </a:p>
        </p:txBody>
      </p:sp>
      <p:sp>
        <p:nvSpPr>
          <p:cNvPr id="151" name="文本框 3"/>
          <p:cNvSpPr txBox="1"/>
          <p:nvPr/>
        </p:nvSpPr>
        <p:spPr>
          <a:xfrm rot="20069998">
            <a:off x="16874848" y="9423330"/>
            <a:ext cx="6882939" cy="2748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1828800">
              <a:defRPr sz="14400">
                <a:solidFill>
                  <a:srgbClr val="A6A6A6">
                    <a:alpha val="18000"/>
                  </a:srgbClr>
                </a:solidFill>
                <a:latin typeface="OPPOSans-S"/>
                <a:ea typeface="OPPOSans-S"/>
                <a:cs typeface="OPPOSans-S"/>
                <a:sym typeface="OPPOSans-S"/>
              </a:defRPr>
            </a:lvl1pPr>
          </a:lstStyle>
          <a:p>
            <a:r>
              <a:t>保密</a:t>
            </a:r>
          </a:p>
        </p:txBody>
      </p:sp>
      <p:sp>
        <p:nvSpPr>
          <p:cNvPr id="152" name="文本框 4"/>
          <p:cNvSpPr txBox="1"/>
          <p:nvPr/>
        </p:nvSpPr>
        <p:spPr>
          <a:xfrm rot="20069998">
            <a:off x="1025247" y="9201655"/>
            <a:ext cx="6882939" cy="2748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1828800">
              <a:defRPr sz="14400">
                <a:solidFill>
                  <a:srgbClr val="A6A6A6">
                    <a:alpha val="18000"/>
                  </a:srgbClr>
                </a:solidFill>
                <a:latin typeface="OPPOSans-S"/>
                <a:ea typeface="OPPOSans-S"/>
                <a:cs typeface="OPPOSans-S"/>
                <a:sym typeface="OPPOSans-S"/>
              </a:defRPr>
            </a:lvl1pPr>
          </a:lstStyle>
          <a:p>
            <a:r>
              <a:t>保密</a:t>
            </a:r>
          </a:p>
        </p:txBody>
      </p:sp>
      <p:sp>
        <p:nvSpPr>
          <p:cNvPr id="153" name="文本框 5"/>
          <p:cNvSpPr txBox="1"/>
          <p:nvPr/>
        </p:nvSpPr>
        <p:spPr>
          <a:xfrm rot="20069998">
            <a:off x="9005464" y="6153658"/>
            <a:ext cx="6882939" cy="27482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spAutoFit/>
          </a:bodyPr>
          <a:lstStyle>
            <a:lvl1pPr defTabSz="1828800">
              <a:defRPr sz="14400">
                <a:solidFill>
                  <a:srgbClr val="A6A6A6">
                    <a:alpha val="18000"/>
                  </a:srgbClr>
                </a:solidFill>
                <a:latin typeface="OPPOSans-S"/>
                <a:ea typeface="OPPOSans-S"/>
                <a:cs typeface="OPPOSans-S"/>
                <a:sym typeface="OPPOSans-S"/>
              </a:defRPr>
            </a:lvl1pPr>
          </a:lstStyle>
          <a:p>
            <a:r>
              <a:t>保密</a:t>
            </a:r>
          </a:p>
        </p:txBody>
      </p:sp>
      <p:sp>
        <p:nvSpPr>
          <p:cNvPr id="154" name="标题文本"/>
          <p:cNvSpPr txBox="1">
            <a:spLocks noGrp="1"/>
          </p:cNvSpPr>
          <p:nvPr>
            <p:ph type="title"/>
          </p:nvPr>
        </p:nvSpPr>
        <p:spPr>
          <a:xfrm>
            <a:off x="1676400" y="730250"/>
            <a:ext cx="21031200" cy="2651126"/>
          </a:xfrm>
          <a:prstGeom prst="rect">
            <a:avLst/>
          </a:prstGeom>
        </p:spPr>
        <p:txBody>
          <a:bodyPr lIns="91439" tIns="91439" rIns="91439" bIns="91439"/>
          <a:lstStyle>
            <a:lvl1pPr defTabSz="1828800">
              <a:lnSpc>
                <a:spcPct val="90000"/>
              </a:lnSpc>
              <a:defRPr sz="8800" b="0" spc="0">
                <a:solidFill>
                  <a:srgbClr val="000000"/>
                </a:solidFill>
                <a:latin typeface="DengXian Light"/>
                <a:ea typeface="DengXian Light"/>
                <a:cs typeface="DengXian Light"/>
                <a:sym typeface="DengXian Light"/>
              </a:defRPr>
            </a:lvl1pPr>
          </a:lstStyle>
          <a:p>
            <a:r>
              <a:t>标题文本</a:t>
            </a:r>
          </a:p>
        </p:txBody>
      </p:sp>
      <p:sp>
        <p:nvSpPr>
          <p:cNvPr id="155" name="正文级别 1…"/>
          <p:cNvSpPr txBox="1">
            <a:spLocks noGrp="1"/>
          </p:cNvSpPr>
          <p:nvPr>
            <p:ph type="body" idx="1"/>
          </p:nvPr>
        </p:nvSpPr>
        <p:spPr>
          <a:xfrm>
            <a:off x="1676400" y="3651250"/>
            <a:ext cx="21031200" cy="8702676"/>
          </a:xfrm>
          <a:prstGeom prst="rect">
            <a:avLst/>
          </a:prstGeom>
        </p:spPr>
        <p:txBody>
          <a:bodyPr lIns="91439" tIns="91439" rIns="91439" bIns="91439"/>
          <a:lstStyle>
            <a:lvl1pPr marL="457200" indent="-457200" defTabSz="1828800">
              <a:spcBef>
                <a:spcPts val="2000"/>
              </a:spcBef>
              <a:buSzPct val="100000"/>
              <a:buFont typeface="Arial"/>
              <a:defRPr sz="5600" b="0" i="0">
                <a:solidFill>
                  <a:srgbClr val="000000"/>
                </a:solidFill>
                <a:latin typeface="OPPOSans Medium" pitchFamily="18" charset="-122"/>
                <a:ea typeface="OPPOSans Medium" pitchFamily="18" charset="-122"/>
                <a:cs typeface="OPPOSans Medium" pitchFamily="18" charset="-122"/>
                <a:sym typeface="DengXian"/>
              </a:defRPr>
            </a:lvl1pPr>
            <a:lvl2pPr marL="990600" indent="-533400" defTabSz="1828800">
              <a:spcBef>
                <a:spcPts val="2000"/>
              </a:spcBef>
              <a:buSzPct val="100000"/>
              <a:buFont typeface="Arial"/>
              <a:defRPr sz="5600" b="0" i="0">
                <a:solidFill>
                  <a:srgbClr val="000000"/>
                </a:solidFill>
                <a:latin typeface="OPPOSans Medium" pitchFamily="18" charset="-122"/>
                <a:ea typeface="OPPOSans Medium" pitchFamily="18" charset="-122"/>
                <a:cs typeface="OPPOSans Medium" pitchFamily="18" charset="-122"/>
                <a:sym typeface="DengXian"/>
              </a:defRPr>
            </a:lvl2pPr>
            <a:lvl3pPr marL="1554479" indent="-640079" defTabSz="1828800">
              <a:spcBef>
                <a:spcPts val="2000"/>
              </a:spcBef>
              <a:buSzPct val="100000"/>
              <a:buFont typeface="Arial"/>
              <a:defRPr sz="5600" b="0" i="0">
                <a:solidFill>
                  <a:srgbClr val="000000"/>
                </a:solidFill>
                <a:latin typeface="OPPOSans Medium" pitchFamily="18" charset="-122"/>
                <a:ea typeface="OPPOSans Medium" pitchFamily="18" charset="-122"/>
                <a:cs typeface="OPPOSans Medium" pitchFamily="18" charset="-122"/>
                <a:sym typeface="DengXian"/>
              </a:defRPr>
            </a:lvl3pPr>
            <a:lvl4pPr marL="2082800" indent="-711200" defTabSz="1828800">
              <a:spcBef>
                <a:spcPts val="2000"/>
              </a:spcBef>
              <a:buSzPct val="100000"/>
              <a:buFont typeface="Arial"/>
              <a:defRPr sz="5600" b="0" i="0">
                <a:solidFill>
                  <a:srgbClr val="000000"/>
                </a:solidFill>
                <a:latin typeface="OPPOSans Medium" pitchFamily="18" charset="-122"/>
                <a:ea typeface="OPPOSans Medium" pitchFamily="18" charset="-122"/>
                <a:cs typeface="OPPOSans Medium" pitchFamily="18" charset="-122"/>
                <a:sym typeface="DengXian"/>
              </a:defRPr>
            </a:lvl4pPr>
            <a:lvl5pPr marL="2540000" indent="-711200" defTabSz="1828800">
              <a:spcBef>
                <a:spcPts val="2000"/>
              </a:spcBef>
              <a:buSzPct val="100000"/>
              <a:buFont typeface="Arial"/>
              <a:defRPr sz="5600" b="0" i="0">
                <a:solidFill>
                  <a:srgbClr val="000000"/>
                </a:solidFill>
                <a:latin typeface="OPPOSans Medium" pitchFamily="18" charset="-122"/>
                <a:ea typeface="OPPOSans Medium" pitchFamily="18" charset="-122"/>
                <a:cs typeface="OPPOSans Medium" pitchFamily="18" charset="-122"/>
                <a:sym typeface="DengXian"/>
              </a:defRPr>
            </a:lvl5pPr>
          </a:lstStyle>
          <a:p>
            <a:r>
              <a:rPr dirty="0" err="1"/>
              <a:t>正文级别</a:t>
            </a:r>
            <a:r>
              <a:rPr dirty="0"/>
              <a:t> 1</a:t>
            </a:r>
          </a:p>
          <a:p>
            <a:pPr lvl="1"/>
            <a:r>
              <a:rPr dirty="0" err="1"/>
              <a:t>正文级别</a:t>
            </a:r>
            <a:r>
              <a:rPr dirty="0"/>
              <a:t> 2</a:t>
            </a:r>
          </a:p>
          <a:p>
            <a:pPr lvl="2"/>
            <a:r>
              <a:rPr dirty="0" err="1"/>
              <a:t>正文级别</a:t>
            </a:r>
            <a:r>
              <a:rPr dirty="0"/>
              <a:t> 3</a:t>
            </a:r>
          </a:p>
          <a:p>
            <a:pPr lvl="3"/>
            <a:r>
              <a:rPr dirty="0" err="1"/>
              <a:t>正文级别</a:t>
            </a:r>
            <a:r>
              <a:rPr dirty="0"/>
              <a:t> 4</a:t>
            </a:r>
          </a:p>
          <a:p>
            <a:pPr lvl="4"/>
            <a:r>
              <a:rPr dirty="0" err="1"/>
              <a:t>正文级别</a:t>
            </a:r>
            <a:r>
              <a:rPr dirty="0"/>
              <a:t> 5</a:t>
            </a:r>
          </a:p>
        </p:txBody>
      </p:sp>
      <p:sp>
        <p:nvSpPr>
          <p:cNvPr id="156" name="幻灯片编号"/>
          <p:cNvSpPr txBox="1">
            <a:spLocks noGrp="1"/>
          </p:cNvSpPr>
          <p:nvPr>
            <p:ph type="sldNum" sz="quarter" idx="2"/>
          </p:nvPr>
        </p:nvSpPr>
        <p:spPr>
          <a:xfrm>
            <a:off x="17221200" y="12712700"/>
            <a:ext cx="790599" cy="738662"/>
          </a:xfrm>
          <a:prstGeom prst="rect">
            <a:avLst/>
          </a:prstGeom>
        </p:spPr>
        <p:txBody>
          <a:bodyPr lIns="91439" tIns="91439" rIns="91439" bIns="91439" anchor="t"/>
          <a:lstStyle>
            <a:lvl1pPr algn="l" defTabSz="1828800">
              <a:defRPr sz="3600" b="0" i="0">
                <a:solidFill>
                  <a:srgbClr val="000000"/>
                </a:solidFill>
                <a:latin typeface="OPPOSans Medium" pitchFamily="18" charset="-122"/>
                <a:ea typeface="OPPOSans Medium" pitchFamily="18" charset="-122"/>
                <a:cs typeface="OPPOSans Medium" pitchFamily="18" charset="-122"/>
                <a:sym typeface="DengXian"/>
              </a:defRPr>
            </a:lvl1pPr>
          </a:lstStyle>
          <a:p>
            <a:fld id="{86CB4B4D-7CA3-9044-876B-883B54F8677D}" type="slidenum">
              <a:rPr lang="en-US" altLang="zh-CN" smtClean="0"/>
              <a:pPr/>
              <a:t>‹#›</a:t>
            </a:fld>
            <a:endParaRPr lang="en-US" altLang="zh-CN" dirty="0"/>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空白">
    <p:bg>
      <p:bgPr>
        <a:solidFill>
          <a:srgbClr val="FFFFFF"/>
        </a:solidFill>
        <a:effectLst/>
      </p:bgPr>
    </p:bg>
    <p:spTree>
      <p:nvGrpSpPr>
        <p:cNvPr id="1" name=""/>
        <p:cNvGrpSpPr/>
        <p:nvPr/>
      </p:nvGrpSpPr>
      <p:grpSpPr>
        <a:xfrm>
          <a:off x="0" y="0"/>
          <a:ext cx="0" cy="0"/>
          <a:chOff x="0" y="0"/>
          <a:chExt cx="0" cy="0"/>
        </a:xfrm>
      </p:grpSpPr>
      <p:sp>
        <p:nvSpPr>
          <p:cNvPr id="163" name="幻灯片编号"/>
          <p:cNvSpPr txBox="1">
            <a:spLocks noGrp="1"/>
          </p:cNvSpPr>
          <p:nvPr>
            <p:ph type="sldNum" sz="quarter" idx="2"/>
          </p:nvPr>
        </p:nvSpPr>
        <p:spPr>
          <a:xfrm>
            <a:off x="16955509" y="12466480"/>
            <a:ext cx="519691" cy="492440"/>
          </a:xfrm>
          <a:prstGeom prst="rect">
            <a:avLst/>
          </a:prstGeom>
        </p:spPr>
        <p:txBody>
          <a:bodyPr lIns="91439" tIns="91439" rIns="91439" bIns="91439" anchor="ctr"/>
          <a:lstStyle>
            <a:lvl1pPr algn="r" defTabSz="1828800">
              <a:defRPr sz="2000" b="0" i="0">
                <a:solidFill>
                  <a:srgbClr val="808080"/>
                </a:solidFill>
                <a:latin typeface="OPPOSans Medium" pitchFamily="18" charset="-122"/>
                <a:ea typeface="OPPOSans Medium" pitchFamily="18" charset="-122"/>
                <a:cs typeface="OPPOSans Medium" pitchFamily="18" charset="-122"/>
                <a:sym typeface="Arial"/>
              </a:defRPr>
            </a:lvl1pPr>
          </a:lstStyle>
          <a:p>
            <a:fld id="{86CB4B4D-7CA3-9044-876B-883B54F8677D}" type="slidenum">
              <a:rPr lang="en-US" altLang="zh-CN" smtClean="0"/>
              <a:pPr/>
              <a:t>‹#›</a:t>
            </a:fld>
            <a:endParaRPr lang="en-US" altLang="zh-CN" dirty="0"/>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幻灯片标题"/>
          <p:cNvSpPr txBox="1">
            <a:spLocks noGrp="1"/>
          </p:cNvSpPr>
          <p:nvPr>
            <p:ph type="title" hasCustomPrompt="1"/>
          </p:nvPr>
        </p:nvSpPr>
        <p:spPr>
          <a:xfrm>
            <a:off x="1206500" y="952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dirty="0" err="1"/>
              <a:t>幻灯片标题</a:t>
            </a:r>
            <a:endParaRPr dirty="0"/>
          </a:p>
        </p:txBody>
      </p:sp>
      <p:sp>
        <p:nvSpPr>
          <p:cNvPr id="3" name="正文级别 1…"/>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dirty="0" err="1"/>
              <a:t>幻灯片项目符号文本</a:t>
            </a:r>
            <a:endParaRPr dirty="0"/>
          </a:p>
          <a:p>
            <a:pPr lvl="1"/>
            <a:endParaRPr dirty="0"/>
          </a:p>
          <a:p>
            <a:pPr lvl="2"/>
            <a:endParaRPr dirty="0"/>
          </a:p>
          <a:p>
            <a:pPr lvl="3"/>
            <a:endParaRPr dirty="0"/>
          </a:p>
          <a:p>
            <a:pPr lvl="4"/>
            <a:endParaRPr dirty="0"/>
          </a:p>
        </p:txBody>
      </p:sp>
      <p:sp>
        <p:nvSpPr>
          <p:cNvPr id="4" name="幻灯片编号"/>
          <p:cNvSpPr txBox="1">
            <a:spLocks noGrp="1"/>
          </p:cNvSpPr>
          <p:nvPr>
            <p:ph type="sldNum" sz="quarter" idx="2"/>
          </p:nvPr>
        </p:nvSpPr>
        <p:spPr>
          <a:xfrm>
            <a:off x="11982972" y="13076008"/>
            <a:ext cx="405560" cy="379591"/>
          </a:xfrm>
          <a:prstGeom prst="rect">
            <a:avLst/>
          </a:prstGeom>
          <a:ln w="12700">
            <a:miter lim="400000"/>
          </a:ln>
        </p:spPr>
        <p:txBody>
          <a:bodyPr wrap="none" lIns="50800" tIns="50800" rIns="50800" bIns="50800" anchor="b">
            <a:spAutoFit/>
          </a:bodyPr>
          <a:lstStyle>
            <a:lvl1pPr defTabSz="584200">
              <a:defRPr sz="1800" b="0" i="0">
                <a:latin typeface="OPPOSans Medium" pitchFamily="18" charset="-122"/>
                <a:ea typeface="OPPOSans Medium" pitchFamily="18" charset="-122"/>
                <a:cs typeface="OPPOSans Medium" pitchFamily="18" charset="-122"/>
              </a:defRPr>
            </a:lvl1pPr>
          </a:lstStyle>
          <a:p>
            <a:fld id="{86CB4B4D-7CA3-9044-876B-883B54F8677D}" type="slidenum">
              <a:rPr lang="en-US" altLang="zh-CN" smtClean="0"/>
              <a:pPr/>
              <a:t>‹#›</a:t>
            </a:fld>
            <a:endParaRPr lang="en-US" altLang="zh-CN"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l" defTabSz="2438338" rtl="0" latinLnBrk="0">
        <a:lnSpc>
          <a:spcPct val="80000"/>
        </a:lnSpc>
        <a:spcBef>
          <a:spcPts val="0"/>
        </a:spcBef>
        <a:spcAft>
          <a:spcPts val="0"/>
        </a:spcAft>
        <a:buClrTx/>
        <a:buSzTx/>
        <a:buFontTx/>
        <a:buNone/>
        <a:tabLst/>
        <a:defRPr sz="8500" b="0" i="0" u="none" strike="noStrike" cap="none" spc="-170" baseline="0">
          <a:solidFill>
            <a:srgbClr val="FFFFFF"/>
          </a:solidFill>
          <a:uFillTx/>
          <a:latin typeface="OPPOSans Medium" pitchFamily="18" charset="-122"/>
          <a:ea typeface="OPPOSans Medium" pitchFamily="18" charset="-122"/>
          <a:cs typeface="OPPOSans Medium" pitchFamily="18" charset="-122"/>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OPPOSans Medium" pitchFamily="18" charset="-122"/>
          <a:ea typeface="OPPOSans Medium" pitchFamily="18" charset="-122"/>
          <a:cs typeface="OPPOSans Medium" pitchFamily="18" charset="-122"/>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OPPOSans Medium" pitchFamily="18" charset="-122"/>
          <a:ea typeface="OPPOSans Medium" pitchFamily="18" charset="-122"/>
          <a:cs typeface="OPPOSans Medium" pitchFamily="18" charset="-122"/>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OPPOSans Medium" pitchFamily="18" charset="-122"/>
          <a:ea typeface="OPPOSans Medium" pitchFamily="18" charset="-122"/>
          <a:cs typeface="OPPOSans Medium" pitchFamily="18" charset="-122"/>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OPPOSans Medium" pitchFamily="18" charset="-122"/>
          <a:ea typeface="OPPOSans Medium" pitchFamily="18" charset="-122"/>
          <a:cs typeface="OPPOSans Medium" pitchFamily="18" charset="-122"/>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OPPOSans Medium" pitchFamily="18" charset="-122"/>
          <a:ea typeface="OPPOSans Medium" pitchFamily="18" charset="-122"/>
          <a:cs typeface="OPPOSans Medium" pitchFamily="18" charset="-122"/>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tiff"/><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23.tiff"/><Relationship Id="rId3" Type="http://schemas.openxmlformats.org/officeDocument/2006/relationships/image" Target="../media/image18.tif"/><Relationship Id="rId7" Type="http://schemas.openxmlformats.org/officeDocument/2006/relationships/image" Target="../media/image22.tiff"/><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1.tiff"/><Relationship Id="rId11" Type="http://schemas.openxmlformats.org/officeDocument/2006/relationships/image" Target="../media/image26.jpeg"/><Relationship Id="rId5" Type="http://schemas.openxmlformats.org/officeDocument/2006/relationships/image" Target="../media/image20.tiff"/><Relationship Id="rId10" Type="http://schemas.openxmlformats.org/officeDocument/2006/relationships/image" Target="../media/image25.jpeg"/><Relationship Id="rId4" Type="http://schemas.openxmlformats.org/officeDocument/2006/relationships/image" Target="../media/image19.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4.xml"/><Relationship Id="rId7" Type="http://schemas.openxmlformats.org/officeDocument/2006/relationships/image" Target="../media/image29.jpeg"/><Relationship Id="rId2" Type="http://schemas.openxmlformats.org/officeDocument/2006/relationships/audio" Target="../media/media1.flac"/><Relationship Id="rId1" Type="http://schemas.microsoft.com/office/2007/relationships/media" Target="../media/media1.flac"/><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6.jpe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4.xml"/><Relationship Id="rId7" Type="http://schemas.openxmlformats.org/officeDocument/2006/relationships/image" Target="../media/image39.jpeg"/><Relationship Id="rId2" Type="http://schemas.microsoft.com/office/2007/relationships/media" Target="../media/media3.mp4"/><Relationship Id="rId1" Type="http://schemas.openxmlformats.org/officeDocument/2006/relationships/video" Target="NULL" TargetMode="External"/><Relationship Id="rId6" Type="http://schemas.openxmlformats.org/officeDocument/2006/relationships/image" Target="../media/image38.png"/><Relationship Id="rId11" Type="http://schemas.openxmlformats.org/officeDocument/2006/relationships/image" Target="../media/image4.jpe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notesSlide" Target="../notesSlides/notesSlide16.xml"/><Relationship Id="rId9" Type="http://schemas.openxmlformats.org/officeDocument/2006/relationships/image" Target="../media/image41.pn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4.xml"/><Relationship Id="rId7" Type="http://schemas.openxmlformats.org/officeDocument/2006/relationships/image" Target="../media/image45.png"/><Relationship Id="rId2" Type="http://schemas.microsoft.com/office/2007/relationships/media" Target="../media/media4.mp4"/><Relationship Id="rId1" Type="http://schemas.openxmlformats.org/officeDocument/2006/relationships/video" Target="NULL" TargetMode="External"/><Relationship Id="rId6" Type="http://schemas.openxmlformats.org/officeDocument/2006/relationships/image" Target="../media/image44.png"/><Relationship Id="rId5" Type="http://schemas.openxmlformats.org/officeDocument/2006/relationships/image" Target="../media/image43.jp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43.jpg"/><Relationship Id="rId7" Type="http://schemas.openxmlformats.org/officeDocument/2006/relationships/image" Target="../media/image49.jpe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54.jpeg"/><Relationship Id="rId5" Type="http://schemas.openxmlformats.org/officeDocument/2006/relationships/image" Target="../media/image53.png"/><Relationship Id="rId4" Type="http://schemas.openxmlformats.org/officeDocument/2006/relationships/image" Target="../media/image52.tiff"/></Relationships>
</file>

<file path=ppt/slides/_rels/slide22.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58.jpeg"/><Relationship Id="rId5" Type="http://schemas.openxmlformats.org/officeDocument/2006/relationships/image" Target="../media/image57.png"/><Relationship Id="rId4" Type="http://schemas.openxmlformats.org/officeDocument/2006/relationships/image" Target="../media/image56.tiff"/></Relationships>
</file>

<file path=ppt/slides/_rels/slide2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4.xml"/><Relationship Id="rId4" Type="http://schemas.openxmlformats.org/officeDocument/2006/relationships/image" Target="../media/image6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AD36ECD-4FC9-465C-AC93-85FAC87DF241}"/>
              </a:ext>
            </a:extLst>
          </p:cNvPr>
          <p:cNvPicPr>
            <a:picLocks noChangeAspect="1"/>
          </p:cNvPicPr>
          <p:nvPr/>
        </p:nvPicPr>
        <p:blipFill rotWithShape="1">
          <a:blip r:embed="rId3">
            <a:extLst>
              <a:ext uri="{28A0092B-C50C-407E-A947-70E740481C1C}">
                <a14:useLocalDpi xmlns:a14="http://schemas.microsoft.com/office/drawing/2010/main" val="0"/>
              </a:ext>
            </a:extLst>
          </a:blip>
          <a:srcRect r="10011" b="8861"/>
          <a:stretch/>
        </p:blipFill>
        <p:spPr>
          <a:xfrm>
            <a:off x="5873373" y="1215430"/>
            <a:ext cx="18510627" cy="12500570"/>
          </a:xfrm>
          <a:prstGeom prst="rect">
            <a:avLst/>
          </a:prstGeom>
        </p:spPr>
      </p:pic>
      <p:sp>
        <p:nvSpPr>
          <p:cNvPr id="174" name="OPPO Enco X…"/>
          <p:cNvSpPr txBox="1"/>
          <p:nvPr/>
        </p:nvSpPr>
        <p:spPr>
          <a:xfrm>
            <a:off x="894423" y="3669804"/>
            <a:ext cx="12321959" cy="37959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13300">
                <a:latin typeface="OPPOSans-M"/>
                <a:ea typeface="OPPOSans-M"/>
                <a:cs typeface="OPPOSans-M"/>
                <a:sym typeface="OPPOSans-M"/>
              </a:defRPr>
            </a:pPr>
            <a:r>
              <a:rPr sz="12000" dirty="0"/>
              <a:t>OPPO </a:t>
            </a:r>
            <a:r>
              <a:rPr sz="12000" dirty="0" err="1"/>
              <a:t>Enco</a:t>
            </a:r>
            <a:r>
              <a:rPr sz="12000" dirty="0"/>
              <a:t> X</a:t>
            </a:r>
          </a:p>
          <a:p>
            <a:pPr>
              <a:defRPr sz="12700">
                <a:latin typeface="OPPOSans-M"/>
                <a:ea typeface="OPPOSans-M"/>
                <a:cs typeface="OPPOSans-M"/>
                <a:sym typeface="OPPOSans-M"/>
              </a:defRPr>
            </a:pPr>
            <a:r>
              <a:rPr lang="en-US" altLang="zh-CN" sz="12000" dirty="0"/>
              <a:t>TWS Earphone</a:t>
            </a:r>
            <a:endParaRPr sz="12000" dirty="0"/>
          </a:p>
        </p:txBody>
      </p:sp>
      <p:sp>
        <p:nvSpPr>
          <p:cNvPr id="5" name="文本框 20">
            <a:extLst>
              <a:ext uri="{FF2B5EF4-FFF2-40B4-BE49-F238E27FC236}">
                <a16:creationId xmlns:a16="http://schemas.microsoft.com/office/drawing/2014/main" id="{7F452969-91DB-4AB4-854E-A22BC340D228}"/>
              </a:ext>
            </a:extLst>
          </p:cNvPr>
          <p:cNvSpPr txBox="1"/>
          <p:nvPr/>
        </p:nvSpPr>
        <p:spPr>
          <a:xfrm>
            <a:off x="1987673" y="10872437"/>
            <a:ext cx="5067730" cy="1323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3600">
                <a:solidFill>
                  <a:srgbClr val="00FF9B"/>
                </a:solidFill>
                <a:latin typeface="+mj-lt"/>
                <a:ea typeface="+mj-ea"/>
                <a:cs typeface="+mj-cs"/>
                <a:sym typeface="OPPOSans Medium"/>
              </a:defRPr>
            </a:lvl1pPr>
          </a:lstStyle>
          <a:p>
            <a:pPr algn="l" defTabSz="914400" hangingPunct="1"/>
            <a:r>
              <a:rPr sz="4000" kern="1200" dirty="0">
                <a:solidFill>
                  <a:schemeClr val="tx1"/>
                </a:solidFill>
                <a:latin typeface="等线 Light" panose="020F0302020204030204"/>
              </a:rPr>
              <a:t>Global training on the </a:t>
            </a:r>
            <a:endParaRPr lang="en-US" sz="4000" kern="1200" dirty="0">
              <a:solidFill>
                <a:schemeClr val="tx1"/>
              </a:solidFill>
              <a:latin typeface="等线 Light" panose="020F0302020204030204"/>
            </a:endParaRPr>
          </a:p>
          <a:p>
            <a:pPr algn="l" defTabSz="914400" hangingPunct="1"/>
            <a:r>
              <a:rPr sz="4000" kern="1200" dirty="0">
                <a:solidFill>
                  <a:schemeClr val="tx1"/>
                </a:solidFill>
                <a:latin typeface="等线 Light" panose="020F0302020204030204"/>
              </a:rPr>
              <a:t>new product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2" nodeType="afterEffect">
                                  <p:stCondLst>
                                    <p:cond delay="0"/>
                                  </p:stCondLst>
                                  <p:iterate type="lt">
                                    <p:tmAbs val="0"/>
                                  </p:iterate>
                                  <p:childTnLst>
                                    <p:set>
                                      <p:cBhvr>
                                        <p:cTn id="6" fill="hold"/>
                                        <p:tgtEl>
                                          <p:spTgt spid="174"/>
                                        </p:tgtEl>
                                        <p:attrNameLst>
                                          <p:attrName>style.visibility</p:attrName>
                                        </p:attrNameLst>
                                      </p:cBhvr>
                                      <p:to>
                                        <p:strVal val="visible"/>
                                      </p:to>
                                    </p:set>
                                    <p:animEffect transition="in" filter="fade">
                                      <p:cBhvr>
                                        <p:cTn id="7" dur="20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2"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8CC7FADF-C799-4EE1-B685-C09AD776C3E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V="1">
            <a:off x="-10310" y="-2"/>
            <a:ext cx="24394310" cy="13721800"/>
          </a:xfrm>
          <a:prstGeom prst="rect">
            <a:avLst/>
          </a:prstGeom>
        </p:spPr>
      </p:pic>
      <p:sp>
        <p:nvSpPr>
          <p:cNvPr id="2" name="OPPO Enco X…">
            <a:extLst>
              <a:ext uri="{FF2B5EF4-FFF2-40B4-BE49-F238E27FC236}">
                <a16:creationId xmlns:a16="http://schemas.microsoft.com/office/drawing/2014/main" id="{56425806-CE69-4D0C-B71C-6F72FB5F845B}"/>
              </a:ext>
            </a:extLst>
          </p:cNvPr>
          <p:cNvSpPr txBox="1"/>
          <p:nvPr/>
        </p:nvSpPr>
        <p:spPr>
          <a:xfrm>
            <a:off x="6031020" y="1239969"/>
            <a:ext cx="12321959"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13300">
                <a:latin typeface="OPPOSans-M"/>
                <a:ea typeface="OPPOSans-M"/>
                <a:cs typeface="OPPOSans-M"/>
                <a:sym typeface="OPPOSans-M"/>
              </a:defRPr>
            </a:pPr>
            <a:r>
              <a:rPr lang="en-US" altLang="zh-CN" sz="12000" dirty="0">
                <a:solidFill>
                  <a:schemeClr val="tx1"/>
                </a:solidFill>
              </a:rPr>
              <a:t>What is X</a:t>
            </a:r>
            <a:endParaRPr sz="12000" dirty="0">
              <a:solidFill>
                <a:schemeClr val="tx1"/>
              </a:solidFill>
            </a:endParaRPr>
          </a:p>
        </p:txBody>
      </p:sp>
      <p:sp>
        <p:nvSpPr>
          <p:cNvPr id="3" name="OPPO Enco X…">
            <a:extLst>
              <a:ext uri="{FF2B5EF4-FFF2-40B4-BE49-F238E27FC236}">
                <a16:creationId xmlns:a16="http://schemas.microsoft.com/office/drawing/2014/main" id="{B035EFEF-B505-454C-BC1B-ACACA4116E1A}"/>
              </a:ext>
            </a:extLst>
          </p:cNvPr>
          <p:cNvSpPr txBox="1"/>
          <p:nvPr/>
        </p:nvSpPr>
        <p:spPr>
          <a:xfrm>
            <a:off x="3086406" y="11251050"/>
            <a:ext cx="5210101"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defRPr sz="13300">
                <a:latin typeface="OPPOSans-M"/>
                <a:ea typeface="OPPOSans-M"/>
                <a:cs typeface="OPPOSans-M"/>
                <a:sym typeface="OPPOSans-M"/>
              </a:defRPr>
            </a:pPr>
            <a:r>
              <a:rPr lang="en-US" altLang="zh-CN" sz="8000" b="1" dirty="0">
                <a:solidFill>
                  <a:schemeClr val="tx1"/>
                </a:solidFill>
                <a:latin typeface="微软雅黑" panose="020B0503020204020204" pitchFamily="34" charset="-122"/>
                <a:ea typeface="微软雅黑" panose="020B0503020204020204" pitchFamily="34" charset="-122"/>
              </a:rPr>
              <a:t>High-end</a:t>
            </a:r>
          </a:p>
        </p:txBody>
      </p:sp>
      <p:sp>
        <p:nvSpPr>
          <p:cNvPr id="4" name="OPPO Enco X…">
            <a:extLst>
              <a:ext uri="{FF2B5EF4-FFF2-40B4-BE49-F238E27FC236}">
                <a16:creationId xmlns:a16="http://schemas.microsoft.com/office/drawing/2014/main" id="{96B4385A-A2E2-410A-B498-16B0D5AA79A5}"/>
              </a:ext>
            </a:extLst>
          </p:cNvPr>
          <p:cNvSpPr txBox="1"/>
          <p:nvPr/>
        </p:nvSpPr>
        <p:spPr>
          <a:xfrm>
            <a:off x="16077181" y="11251050"/>
            <a:ext cx="4257893"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defRPr sz="13300">
                <a:latin typeface="OPPOSans-M"/>
                <a:ea typeface="OPPOSans-M"/>
                <a:cs typeface="OPPOSans-M"/>
                <a:sym typeface="OPPOSans-M"/>
              </a:defRPr>
            </a:pPr>
            <a:r>
              <a:rPr lang="en-US" altLang="zh-CN" sz="8000" b="1" dirty="0">
                <a:solidFill>
                  <a:schemeClr val="tx1"/>
                </a:solidFill>
                <a:latin typeface="微软雅黑" panose="020B0503020204020204" pitchFamily="34" charset="-122"/>
                <a:ea typeface="微软雅黑" panose="020B0503020204020204" pitchFamily="34" charset="-122"/>
              </a:rPr>
              <a:t>Leading</a:t>
            </a:r>
          </a:p>
        </p:txBody>
      </p:sp>
      <p:sp>
        <p:nvSpPr>
          <p:cNvPr id="5" name="OPPO Enco X…">
            <a:extLst>
              <a:ext uri="{FF2B5EF4-FFF2-40B4-BE49-F238E27FC236}">
                <a16:creationId xmlns:a16="http://schemas.microsoft.com/office/drawing/2014/main" id="{1C42143A-8648-482F-BB98-6F0FE0ACC389}"/>
              </a:ext>
            </a:extLst>
          </p:cNvPr>
          <p:cNvSpPr txBox="1"/>
          <p:nvPr/>
        </p:nvSpPr>
        <p:spPr>
          <a:xfrm>
            <a:off x="10204749" y="11251050"/>
            <a:ext cx="3964190"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defRPr sz="13300">
                <a:latin typeface="OPPOSans-M"/>
                <a:ea typeface="OPPOSans-M"/>
                <a:cs typeface="OPPOSans-M"/>
                <a:sym typeface="OPPOSans-M"/>
              </a:defRPr>
            </a:pPr>
            <a:r>
              <a:rPr lang="en-US" altLang="zh-CN" sz="8000" b="1" dirty="0">
                <a:solidFill>
                  <a:schemeClr val="tx1"/>
                </a:solidFill>
                <a:latin typeface="微软雅黑" panose="020B0503020204020204" pitchFamily="34" charset="-122"/>
                <a:ea typeface="微软雅黑" panose="020B0503020204020204" pitchFamily="34" charset="-122"/>
              </a:rPr>
              <a:t>Explore</a:t>
            </a:r>
          </a:p>
        </p:txBody>
      </p:sp>
      <p:pic>
        <p:nvPicPr>
          <p:cNvPr id="10" name="图片 9">
            <a:extLst>
              <a:ext uri="{FF2B5EF4-FFF2-40B4-BE49-F238E27FC236}">
                <a16:creationId xmlns:a16="http://schemas.microsoft.com/office/drawing/2014/main" id="{0B217917-EDD6-4E62-BC86-40C96CB63C4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086406" y="4852936"/>
            <a:ext cx="18200877" cy="5551317"/>
          </a:xfrm>
          <a:prstGeom prst="rect">
            <a:avLst/>
          </a:prstGeom>
        </p:spPr>
      </p:pic>
      <p:pic>
        <p:nvPicPr>
          <p:cNvPr id="9" name="海顿_产品图Product-images_白色white_特殊角度耳机盒开盖_front_rgb.jpg" descr="海顿_产品图Product-images_白色white_特殊角度耳机盒开盖_front_rgb.jpg">
            <a:extLst>
              <a:ext uri="{FF2B5EF4-FFF2-40B4-BE49-F238E27FC236}">
                <a16:creationId xmlns:a16="http://schemas.microsoft.com/office/drawing/2014/main" id="{2F1ECC47-D727-4499-965F-16BB8421B56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657183" y="4193910"/>
            <a:ext cx="7059322" cy="6069533"/>
          </a:xfrm>
          <a:custGeom>
            <a:avLst/>
            <a:gdLst/>
            <a:ahLst/>
            <a:cxnLst>
              <a:cxn ang="0">
                <a:pos x="wd2" y="hd2"/>
              </a:cxn>
              <a:cxn ang="5400000">
                <a:pos x="wd2" y="hd2"/>
              </a:cxn>
              <a:cxn ang="10800000">
                <a:pos x="wd2" y="hd2"/>
              </a:cxn>
              <a:cxn ang="16200000">
                <a:pos x="wd2" y="hd2"/>
              </a:cxn>
            </a:cxnLst>
            <a:rect l="0" t="0" r="r" b="b"/>
            <a:pathLst>
              <a:path w="21597" h="21596" extrusionOk="0">
                <a:moveTo>
                  <a:pt x="15040" y="0"/>
                </a:moveTo>
                <a:cubicBezTo>
                  <a:pt x="14466" y="10"/>
                  <a:pt x="13917" y="325"/>
                  <a:pt x="13560" y="883"/>
                </a:cubicBezTo>
                <a:lnTo>
                  <a:pt x="13473" y="1018"/>
                </a:lnTo>
                <a:lnTo>
                  <a:pt x="12407" y="976"/>
                </a:lnTo>
                <a:cubicBezTo>
                  <a:pt x="11232" y="930"/>
                  <a:pt x="8048" y="996"/>
                  <a:pt x="7211" y="1083"/>
                </a:cubicBezTo>
                <a:cubicBezTo>
                  <a:pt x="4554" y="1362"/>
                  <a:pt x="2706" y="1999"/>
                  <a:pt x="1634" y="3007"/>
                </a:cubicBezTo>
                <a:cubicBezTo>
                  <a:pt x="940" y="3659"/>
                  <a:pt x="563" y="4697"/>
                  <a:pt x="629" y="5779"/>
                </a:cubicBezTo>
                <a:cubicBezTo>
                  <a:pt x="691" y="6789"/>
                  <a:pt x="1081" y="7680"/>
                  <a:pt x="1729" y="8288"/>
                </a:cubicBezTo>
                <a:cubicBezTo>
                  <a:pt x="1900" y="8448"/>
                  <a:pt x="2024" y="8596"/>
                  <a:pt x="2004" y="8616"/>
                </a:cubicBezTo>
                <a:cubicBezTo>
                  <a:pt x="1985" y="8635"/>
                  <a:pt x="1859" y="8678"/>
                  <a:pt x="1725" y="8712"/>
                </a:cubicBezTo>
                <a:cubicBezTo>
                  <a:pt x="1592" y="8746"/>
                  <a:pt x="1438" y="8822"/>
                  <a:pt x="1384" y="8881"/>
                </a:cubicBezTo>
                <a:cubicBezTo>
                  <a:pt x="1330" y="8940"/>
                  <a:pt x="1140" y="9046"/>
                  <a:pt x="962" y="9115"/>
                </a:cubicBezTo>
                <a:cubicBezTo>
                  <a:pt x="517" y="9289"/>
                  <a:pt x="367" y="9432"/>
                  <a:pt x="280" y="9765"/>
                </a:cubicBezTo>
                <a:cubicBezTo>
                  <a:pt x="108" y="10429"/>
                  <a:pt x="3" y="11515"/>
                  <a:pt x="0" y="12485"/>
                </a:cubicBezTo>
                <a:cubicBezTo>
                  <a:pt x="-1" y="12808"/>
                  <a:pt x="9" y="13118"/>
                  <a:pt x="33" y="13396"/>
                </a:cubicBezTo>
                <a:cubicBezTo>
                  <a:pt x="211" y="15521"/>
                  <a:pt x="806" y="17158"/>
                  <a:pt x="1871" y="18452"/>
                </a:cubicBezTo>
                <a:cubicBezTo>
                  <a:pt x="2502" y="19219"/>
                  <a:pt x="3176" y="19770"/>
                  <a:pt x="4129" y="20298"/>
                </a:cubicBezTo>
                <a:cubicBezTo>
                  <a:pt x="5545" y="21082"/>
                  <a:pt x="7127" y="21452"/>
                  <a:pt x="9631" y="21586"/>
                </a:cubicBezTo>
                <a:cubicBezTo>
                  <a:pt x="9774" y="21594"/>
                  <a:pt x="10021" y="21597"/>
                  <a:pt x="10320" y="21596"/>
                </a:cubicBezTo>
                <a:cubicBezTo>
                  <a:pt x="11218" y="21592"/>
                  <a:pt x="12585" y="21555"/>
                  <a:pt x="13034" y="21513"/>
                </a:cubicBezTo>
                <a:cubicBezTo>
                  <a:pt x="16026" y="21231"/>
                  <a:pt x="18109" y="20297"/>
                  <a:pt x="19581" y="18577"/>
                </a:cubicBezTo>
                <a:cubicBezTo>
                  <a:pt x="20465" y="17543"/>
                  <a:pt x="20923" y="16599"/>
                  <a:pt x="21312" y="14998"/>
                </a:cubicBezTo>
                <a:cubicBezTo>
                  <a:pt x="21528" y="14112"/>
                  <a:pt x="21592" y="13544"/>
                  <a:pt x="21596" y="12510"/>
                </a:cubicBezTo>
                <a:cubicBezTo>
                  <a:pt x="21599" y="11829"/>
                  <a:pt x="21579" y="11445"/>
                  <a:pt x="21521" y="11067"/>
                </a:cubicBezTo>
                <a:cubicBezTo>
                  <a:pt x="21387" y="10194"/>
                  <a:pt x="21272" y="9637"/>
                  <a:pt x="21202" y="9511"/>
                </a:cubicBezTo>
                <a:cubicBezTo>
                  <a:pt x="21124" y="9374"/>
                  <a:pt x="20809" y="9175"/>
                  <a:pt x="20514" y="9077"/>
                </a:cubicBezTo>
                <a:cubicBezTo>
                  <a:pt x="20404" y="9041"/>
                  <a:pt x="20264" y="8957"/>
                  <a:pt x="20202" y="8892"/>
                </a:cubicBezTo>
                <a:cubicBezTo>
                  <a:pt x="20141" y="8827"/>
                  <a:pt x="19980" y="8746"/>
                  <a:pt x="19847" y="8712"/>
                </a:cubicBezTo>
                <a:cubicBezTo>
                  <a:pt x="19713" y="8677"/>
                  <a:pt x="19587" y="8634"/>
                  <a:pt x="19567" y="8614"/>
                </a:cubicBezTo>
                <a:cubicBezTo>
                  <a:pt x="19547" y="8594"/>
                  <a:pt x="19661" y="8458"/>
                  <a:pt x="19820" y="8311"/>
                </a:cubicBezTo>
                <a:cubicBezTo>
                  <a:pt x="20500" y="7682"/>
                  <a:pt x="20886" y="6786"/>
                  <a:pt x="20943" y="5701"/>
                </a:cubicBezTo>
                <a:cubicBezTo>
                  <a:pt x="20974" y="5100"/>
                  <a:pt x="20884" y="4602"/>
                  <a:pt x="20642" y="4025"/>
                </a:cubicBezTo>
                <a:cubicBezTo>
                  <a:pt x="20482" y="3644"/>
                  <a:pt x="20393" y="3512"/>
                  <a:pt x="19964" y="3028"/>
                </a:cubicBezTo>
                <a:cubicBezTo>
                  <a:pt x="19211" y="2177"/>
                  <a:pt x="18637" y="1764"/>
                  <a:pt x="18407" y="1907"/>
                </a:cubicBezTo>
                <a:cubicBezTo>
                  <a:pt x="18318" y="1962"/>
                  <a:pt x="18255" y="1954"/>
                  <a:pt x="17997" y="1856"/>
                </a:cubicBezTo>
                <a:cubicBezTo>
                  <a:pt x="17738" y="1756"/>
                  <a:pt x="17640" y="1681"/>
                  <a:pt x="17336" y="1343"/>
                </a:cubicBezTo>
                <a:cubicBezTo>
                  <a:pt x="16779" y="725"/>
                  <a:pt x="16189" y="297"/>
                  <a:pt x="15615" y="95"/>
                </a:cubicBezTo>
                <a:cubicBezTo>
                  <a:pt x="15425" y="28"/>
                  <a:pt x="15231" y="-3"/>
                  <a:pt x="15040" y="0"/>
                </a:cubicBezTo>
                <a:close/>
              </a:path>
            </a:pathLst>
          </a:custGeom>
          <a:ln w="12700">
            <a:miter lim="400000"/>
          </a:ln>
        </p:spPr>
      </p:pic>
    </p:spTree>
    <p:extLst>
      <p:ext uri="{BB962C8B-B14F-4D97-AF65-F5344CB8AC3E}">
        <p14:creationId xmlns:p14="http://schemas.microsoft.com/office/powerpoint/2010/main" val="196489498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0"/>
                                        </p:tgtEl>
                                      </p:cBhvr>
                                    </p:animEffect>
                                    <p:set>
                                      <p:cBhvr>
                                        <p:cTn id="29" dur="1" fill="hold">
                                          <p:stCondLst>
                                            <p:cond delay="499"/>
                                          </p:stCondLst>
                                        </p:cTn>
                                        <p:tgtEl>
                                          <p:spTgt spid="10"/>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 name="蓝色组合.jpg" descr="蓝色组合.jpg"/>
          <p:cNvPicPr>
            <a:picLocks noChangeAspect="1"/>
          </p:cNvPicPr>
          <p:nvPr/>
        </p:nvPicPr>
        <p:blipFill>
          <a:blip r:embed="rId3" cstate="screen">
            <a:alphaModFix amt="44903"/>
            <a:extLst>
              <a:ext uri="{28A0092B-C50C-407E-A947-70E740481C1C}">
                <a14:useLocalDpi xmlns:a14="http://schemas.microsoft.com/office/drawing/2010/main"/>
              </a:ext>
            </a:extLst>
          </a:blip>
          <a:stretch>
            <a:fillRect/>
          </a:stretch>
        </p:blipFill>
        <p:spPr>
          <a:xfrm>
            <a:off x="0" y="-164843"/>
            <a:ext cx="24384001" cy="16256001"/>
          </a:xfrm>
          <a:prstGeom prst="rect">
            <a:avLst/>
          </a:prstGeom>
          <a:ln w="12700">
            <a:miter lim="400000"/>
          </a:ln>
        </p:spPr>
      </p:pic>
      <p:sp>
        <p:nvSpPr>
          <p:cNvPr id="181" name="OPPO Enco X 真无线降噪耳机"/>
          <p:cNvSpPr txBox="1"/>
          <p:nvPr/>
        </p:nvSpPr>
        <p:spPr>
          <a:xfrm>
            <a:off x="5324307" y="3652914"/>
            <a:ext cx="13735386" cy="11336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6700">
                <a:latin typeface="OPPOSans H"/>
                <a:ea typeface="OPPOSans H"/>
                <a:cs typeface="OPPOSans H"/>
                <a:sym typeface="OPPOSans H"/>
              </a:defRPr>
            </a:lvl1pPr>
          </a:lstStyle>
          <a:p>
            <a:r>
              <a:rPr dirty="0"/>
              <a:t>OPPO </a:t>
            </a:r>
            <a:r>
              <a:rPr dirty="0" err="1"/>
              <a:t>Enco</a:t>
            </a:r>
            <a:r>
              <a:rPr dirty="0"/>
              <a:t> X </a:t>
            </a:r>
            <a:r>
              <a:rPr lang="en-US" altLang="zh-CN" dirty="0"/>
              <a:t>TWS Earphone</a:t>
            </a:r>
            <a:endParaRPr dirty="0"/>
          </a:p>
        </p:txBody>
      </p:sp>
      <p:grpSp>
        <p:nvGrpSpPr>
          <p:cNvPr id="184" name="成组"/>
          <p:cNvGrpSpPr/>
          <p:nvPr/>
        </p:nvGrpSpPr>
        <p:grpSpPr>
          <a:xfrm>
            <a:off x="12030322" y="9296209"/>
            <a:ext cx="4697455" cy="1579920"/>
            <a:chOff x="0" y="-91460"/>
            <a:chExt cx="4697454" cy="1579919"/>
          </a:xfrm>
        </p:grpSpPr>
        <p:sp>
          <p:nvSpPr>
            <p:cNvPr id="182" name="矩形"/>
            <p:cNvSpPr/>
            <p:nvPr/>
          </p:nvSpPr>
          <p:spPr>
            <a:xfrm>
              <a:off x="174828" y="1052032"/>
              <a:ext cx="4347797" cy="270984"/>
            </a:xfrm>
            <a:prstGeom prst="rect">
              <a:avLst/>
            </a:prstGeom>
            <a:solidFill>
              <a:srgbClr val="2DC84D"/>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183" name="通话最清晰"/>
            <p:cNvSpPr txBox="1"/>
            <p:nvPr/>
          </p:nvSpPr>
          <p:spPr>
            <a:xfrm>
              <a:off x="0" y="-91460"/>
              <a:ext cx="4697454" cy="15799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7000">
                  <a:latin typeface="HYYaKuHeiW Regular"/>
                  <a:ea typeface="HYYaKuHeiW Regular"/>
                  <a:cs typeface="HYYaKuHeiW Regular"/>
                  <a:sym typeface="HYYaKuHeiW Regular"/>
                </a:defRPr>
              </a:lvl1pPr>
            </a:lstStyle>
            <a:p>
              <a:r>
                <a:rPr lang="en-US" altLang="zh-CN" sz="4800" b="1" dirty="0">
                  <a:latin typeface="微软雅黑" panose="020B0503020204020204" pitchFamily="34" charset="-122"/>
                  <a:ea typeface="微软雅黑" panose="020B0503020204020204" pitchFamily="34" charset="-122"/>
                </a:rPr>
                <a:t>Best Call quality</a:t>
              </a:r>
              <a:endParaRPr sz="4800" b="1" dirty="0">
                <a:latin typeface="微软雅黑" panose="020B0503020204020204" pitchFamily="34" charset="-122"/>
                <a:ea typeface="微软雅黑" panose="020B0503020204020204" pitchFamily="34" charset="-122"/>
              </a:endParaRPr>
            </a:p>
          </p:txBody>
        </p:sp>
      </p:grpSp>
      <p:grpSp>
        <p:nvGrpSpPr>
          <p:cNvPr id="187" name="成组"/>
          <p:cNvGrpSpPr/>
          <p:nvPr/>
        </p:nvGrpSpPr>
        <p:grpSpPr>
          <a:xfrm>
            <a:off x="18415044" y="9296209"/>
            <a:ext cx="4697456" cy="1579920"/>
            <a:chOff x="0" y="-91461"/>
            <a:chExt cx="4697454" cy="1579919"/>
          </a:xfrm>
        </p:grpSpPr>
        <p:sp>
          <p:nvSpPr>
            <p:cNvPr id="185" name="矩形"/>
            <p:cNvSpPr/>
            <p:nvPr/>
          </p:nvSpPr>
          <p:spPr>
            <a:xfrm>
              <a:off x="246231" y="1052032"/>
              <a:ext cx="4204994" cy="270984"/>
            </a:xfrm>
            <a:prstGeom prst="rect">
              <a:avLst/>
            </a:prstGeom>
            <a:solidFill>
              <a:srgbClr val="2DC84D"/>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186" name="交互最丰富"/>
            <p:cNvSpPr txBox="1"/>
            <p:nvPr/>
          </p:nvSpPr>
          <p:spPr>
            <a:xfrm>
              <a:off x="0" y="-91461"/>
              <a:ext cx="4697454" cy="15799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7000">
                  <a:latin typeface="HYYaKuHeiW Regular"/>
                  <a:ea typeface="HYYaKuHeiW Regular"/>
                  <a:cs typeface="HYYaKuHeiW Regular"/>
                  <a:sym typeface="HYYaKuHeiW Regular"/>
                </a:defRPr>
              </a:lvl1pPr>
            </a:lstStyle>
            <a:p>
              <a:r>
                <a:rPr lang="en-US" altLang="zh-CN" sz="4800" b="1" dirty="0">
                  <a:latin typeface="微软雅黑" panose="020B0503020204020204" pitchFamily="34" charset="-122"/>
                  <a:ea typeface="微软雅黑" panose="020B0503020204020204" pitchFamily="34" charset="-122"/>
                </a:rPr>
                <a:t>Best Interaction</a:t>
              </a:r>
              <a:endParaRPr sz="4800" b="1" dirty="0">
                <a:latin typeface="微软雅黑" panose="020B0503020204020204" pitchFamily="34" charset="-122"/>
                <a:ea typeface="微软雅黑" panose="020B0503020204020204" pitchFamily="34" charset="-122"/>
              </a:endParaRPr>
            </a:p>
          </p:txBody>
        </p:sp>
      </p:grpSp>
      <p:grpSp>
        <p:nvGrpSpPr>
          <p:cNvPr id="190" name="成组"/>
          <p:cNvGrpSpPr/>
          <p:nvPr/>
        </p:nvGrpSpPr>
        <p:grpSpPr>
          <a:xfrm>
            <a:off x="6650911" y="9296209"/>
            <a:ext cx="3692143" cy="1579920"/>
            <a:chOff x="0" y="-91461"/>
            <a:chExt cx="3692141" cy="1579919"/>
          </a:xfrm>
        </p:grpSpPr>
        <p:sp>
          <p:nvSpPr>
            <p:cNvPr id="188" name="矩形"/>
            <p:cNvSpPr/>
            <p:nvPr/>
          </p:nvSpPr>
          <p:spPr>
            <a:xfrm>
              <a:off x="0" y="1052032"/>
              <a:ext cx="3692141" cy="270984"/>
            </a:xfrm>
            <a:prstGeom prst="rect">
              <a:avLst/>
            </a:prstGeom>
            <a:solidFill>
              <a:srgbClr val="2DC84D"/>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189" name="降噪最强"/>
            <p:cNvSpPr txBox="1"/>
            <p:nvPr/>
          </p:nvSpPr>
          <p:spPr>
            <a:xfrm>
              <a:off x="0" y="-91461"/>
              <a:ext cx="3692141" cy="15799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7000">
                  <a:latin typeface="HYYaKuHeiW Regular"/>
                  <a:ea typeface="HYYaKuHeiW Regular"/>
                  <a:cs typeface="HYYaKuHeiW Regular"/>
                  <a:sym typeface="HYYaKuHeiW Regular"/>
                </a:defRPr>
              </a:lvl1pPr>
            </a:lstStyle>
            <a:p>
              <a:r>
                <a:rPr lang="en-US" altLang="zh-CN" sz="4800" b="1" dirty="0">
                  <a:latin typeface="微软雅黑" panose="020B0503020204020204" pitchFamily="34" charset="-122"/>
                  <a:ea typeface="微软雅黑" panose="020B0503020204020204" pitchFamily="34" charset="-122"/>
                </a:rPr>
                <a:t>Best Noise cancelling</a:t>
              </a:r>
              <a:endParaRPr sz="4800" b="1" dirty="0">
                <a:latin typeface="微软雅黑" panose="020B0503020204020204" pitchFamily="34" charset="-122"/>
                <a:ea typeface="微软雅黑" panose="020B0503020204020204" pitchFamily="34" charset="-122"/>
              </a:endParaRPr>
            </a:p>
          </p:txBody>
        </p:sp>
      </p:grpSp>
      <p:sp>
        <p:nvSpPr>
          <p:cNvPr id="191" name="2000 元以下价位"/>
          <p:cNvSpPr txBox="1"/>
          <p:nvPr/>
        </p:nvSpPr>
        <p:spPr>
          <a:xfrm>
            <a:off x="7473753" y="5569594"/>
            <a:ext cx="9436494" cy="11798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7000">
                <a:latin typeface="HYYaKuHeiW Regular"/>
                <a:ea typeface="HYYaKuHeiW Regular"/>
                <a:cs typeface="HYYaKuHeiW Regular"/>
                <a:sym typeface="HYYaKuHeiW Regular"/>
              </a:defRPr>
            </a:lvl1pPr>
          </a:lstStyle>
          <a:p>
            <a:r>
              <a:rPr lang="en-US" altLang="zh-CN" dirty="0"/>
              <a:t>Thousand yuan price</a:t>
            </a:r>
            <a:endParaRPr dirty="0"/>
          </a:p>
        </p:txBody>
      </p:sp>
      <p:grpSp>
        <p:nvGrpSpPr>
          <p:cNvPr id="194" name="成组"/>
          <p:cNvGrpSpPr/>
          <p:nvPr/>
        </p:nvGrpSpPr>
        <p:grpSpPr>
          <a:xfrm>
            <a:off x="1271500" y="9322871"/>
            <a:ext cx="3692143" cy="1579920"/>
            <a:chOff x="0" y="-91461"/>
            <a:chExt cx="3692141" cy="1579918"/>
          </a:xfrm>
        </p:grpSpPr>
        <p:sp>
          <p:nvSpPr>
            <p:cNvPr id="192" name="矩形"/>
            <p:cNvSpPr/>
            <p:nvPr/>
          </p:nvSpPr>
          <p:spPr>
            <a:xfrm>
              <a:off x="0" y="1025369"/>
              <a:ext cx="3692141" cy="270984"/>
            </a:xfrm>
            <a:prstGeom prst="rect">
              <a:avLst/>
            </a:prstGeom>
            <a:solidFill>
              <a:srgbClr val="2DC84D"/>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193" name="音质最好"/>
            <p:cNvSpPr txBox="1"/>
            <p:nvPr/>
          </p:nvSpPr>
          <p:spPr>
            <a:xfrm>
              <a:off x="0" y="-91461"/>
              <a:ext cx="3692141" cy="157991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7000">
                  <a:latin typeface="HYYaKuHeiW Regular"/>
                  <a:ea typeface="HYYaKuHeiW Regular"/>
                  <a:cs typeface="HYYaKuHeiW Regular"/>
                  <a:sym typeface="HYYaKuHeiW Regular"/>
                </a:defRPr>
              </a:lvl1pPr>
            </a:lstStyle>
            <a:p>
              <a:r>
                <a:rPr lang="en-US" altLang="zh-CN" sz="4800" b="1" dirty="0">
                  <a:latin typeface="微软雅黑" panose="020B0503020204020204" pitchFamily="34" charset="-122"/>
                  <a:ea typeface="微软雅黑" panose="020B0503020204020204" pitchFamily="34" charset="-122"/>
                </a:rPr>
                <a:t>Best Sound quality</a:t>
              </a:r>
              <a:endParaRPr sz="48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iterate>
                                    <p:tmAbs val="0"/>
                                  </p:iterate>
                                  <p:childTnLst>
                                    <p:set>
                                      <p:cBhvr>
                                        <p:cTn id="6" fill="hold"/>
                                        <p:tgtEl>
                                          <p:spTgt spid="194"/>
                                        </p:tgtEl>
                                        <p:attrNameLst>
                                          <p:attrName>style.visibility</p:attrName>
                                        </p:attrNameLst>
                                      </p:cBhvr>
                                      <p:to>
                                        <p:strVal val="visible"/>
                                      </p:to>
                                    </p:set>
                                    <p:anim calcmode="lin" valueType="num">
                                      <p:cBhvr>
                                        <p:cTn id="7" dur="500" fill="hold"/>
                                        <p:tgtEl>
                                          <p:spTgt spid="194"/>
                                        </p:tgtEl>
                                        <p:attrNameLst>
                                          <p:attrName>ppt_x</p:attrName>
                                        </p:attrNameLst>
                                      </p:cBhvr>
                                      <p:tavLst>
                                        <p:tav tm="0">
                                          <p:val>
                                            <p:strVal val="#ppt_x"/>
                                          </p:val>
                                        </p:tav>
                                        <p:tav tm="100000">
                                          <p:val>
                                            <p:strVal val="#ppt_x"/>
                                          </p:val>
                                        </p:tav>
                                      </p:tavLst>
                                    </p:anim>
                                    <p:anim calcmode="lin" valueType="num">
                                      <p:cBhvr>
                                        <p:cTn id="8" dur="500" fill="hold"/>
                                        <p:tgtEl>
                                          <p:spTgt spid="19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2" nodeType="clickEffect">
                                  <p:stCondLst>
                                    <p:cond delay="0"/>
                                  </p:stCondLst>
                                  <p:iterate>
                                    <p:tmAbs val="0"/>
                                  </p:iterate>
                                  <p:childTnLst>
                                    <p:set>
                                      <p:cBhvr>
                                        <p:cTn id="12" fill="hold"/>
                                        <p:tgtEl>
                                          <p:spTgt spid="190"/>
                                        </p:tgtEl>
                                        <p:attrNameLst>
                                          <p:attrName>style.visibility</p:attrName>
                                        </p:attrNameLst>
                                      </p:cBhvr>
                                      <p:to>
                                        <p:strVal val="visible"/>
                                      </p:to>
                                    </p:set>
                                    <p:anim calcmode="lin" valueType="num">
                                      <p:cBhvr>
                                        <p:cTn id="13" dur="500" fill="hold"/>
                                        <p:tgtEl>
                                          <p:spTgt spid="190"/>
                                        </p:tgtEl>
                                        <p:attrNameLst>
                                          <p:attrName>ppt_x</p:attrName>
                                        </p:attrNameLst>
                                      </p:cBhvr>
                                      <p:tavLst>
                                        <p:tav tm="0">
                                          <p:val>
                                            <p:strVal val="#ppt_x"/>
                                          </p:val>
                                        </p:tav>
                                        <p:tav tm="100000">
                                          <p:val>
                                            <p:strVal val="#ppt_x"/>
                                          </p:val>
                                        </p:tav>
                                      </p:tavLst>
                                    </p:anim>
                                    <p:anim calcmode="lin" valueType="num">
                                      <p:cBhvr>
                                        <p:cTn id="14" dur="500" fill="hold"/>
                                        <p:tgtEl>
                                          <p:spTgt spid="190"/>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3" nodeType="clickEffect">
                                  <p:stCondLst>
                                    <p:cond delay="0"/>
                                  </p:stCondLst>
                                  <p:iterate>
                                    <p:tmAbs val="0"/>
                                  </p:iterate>
                                  <p:childTnLst>
                                    <p:set>
                                      <p:cBhvr>
                                        <p:cTn id="18" fill="hold"/>
                                        <p:tgtEl>
                                          <p:spTgt spid="184"/>
                                        </p:tgtEl>
                                        <p:attrNameLst>
                                          <p:attrName>style.visibility</p:attrName>
                                        </p:attrNameLst>
                                      </p:cBhvr>
                                      <p:to>
                                        <p:strVal val="visible"/>
                                      </p:to>
                                    </p:set>
                                    <p:anim calcmode="lin" valueType="num">
                                      <p:cBhvr>
                                        <p:cTn id="19" dur="500" fill="hold"/>
                                        <p:tgtEl>
                                          <p:spTgt spid="184"/>
                                        </p:tgtEl>
                                        <p:attrNameLst>
                                          <p:attrName>ppt_x</p:attrName>
                                        </p:attrNameLst>
                                      </p:cBhvr>
                                      <p:tavLst>
                                        <p:tav tm="0">
                                          <p:val>
                                            <p:strVal val="#ppt_x"/>
                                          </p:val>
                                        </p:tav>
                                        <p:tav tm="100000">
                                          <p:val>
                                            <p:strVal val="#ppt_x"/>
                                          </p:val>
                                        </p:tav>
                                      </p:tavLst>
                                    </p:anim>
                                    <p:anim calcmode="lin" valueType="num">
                                      <p:cBhvr>
                                        <p:cTn id="20" dur="500" fill="hold"/>
                                        <p:tgtEl>
                                          <p:spTgt spid="18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4" nodeType="clickEffect">
                                  <p:stCondLst>
                                    <p:cond delay="0"/>
                                  </p:stCondLst>
                                  <p:iterate>
                                    <p:tmAbs val="0"/>
                                  </p:iterate>
                                  <p:childTnLst>
                                    <p:set>
                                      <p:cBhvr>
                                        <p:cTn id="24" fill="hold"/>
                                        <p:tgtEl>
                                          <p:spTgt spid="187"/>
                                        </p:tgtEl>
                                        <p:attrNameLst>
                                          <p:attrName>style.visibility</p:attrName>
                                        </p:attrNameLst>
                                      </p:cBhvr>
                                      <p:to>
                                        <p:strVal val="visible"/>
                                      </p:to>
                                    </p:set>
                                    <p:anim calcmode="lin" valueType="num">
                                      <p:cBhvr>
                                        <p:cTn id="25" dur="500" fill="hold"/>
                                        <p:tgtEl>
                                          <p:spTgt spid="187"/>
                                        </p:tgtEl>
                                        <p:attrNameLst>
                                          <p:attrName>ppt_x</p:attrName>
                                        </p:attrNameLst>
                                      </p:cBhvr>
                                      <p:tavLst>
                                        <p:tav tm="0">
                                          <p:val>
                                            <p:strVal val="#ppt_x"/>
                                          </p:val>
                                        </p:tav>
                                        <p:tav tm="100000">
                                          <p:val>
                                            <p:strVal val="#ppt_x"/>
                                          </p:val>
                                        </p:tav>
                                      </p:tavLst>
                                    </p:anim>
                                    <p:anim calcmode="lin" valueType="num">
                                      <p:cBhvr>
                                        <p:cTn id="26" dur="500" fill="hold"/>
                                        <p:tgtEl>
                                          <p:spTgt spid="18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3" animBg="1" advAuto="0"/>
      <p:bldP spid="187" grpId="4" animBg="1" advAuto="0"/>
      <p:bldP spid="190" grpId="2" animBg="1" advAuto="0"/>
      <p:bldP spid="194" grpId="1"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矩形"/>
          <p:cNvSpPr/>
          <p:nvPr/>
        </p:nvSpPr>
        <p:spPr>
          <a:xfrm>
            <a:off x="1283471" y="1870200"/>
            <a:ext cx="3692142" cy="270984"/>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281" name="影响蓝牙耳机音质有哪些因素？"/>
          <p:cNvSpPr txBox="1"/>
          <p:nvPr/>
        </p:nvSpPr>
        <p:spPr>
          <a:xfrm>
            <a:off x="4496832" y="781397"/>
            <a:ext cx="10827318" cy="1826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5600">
                <a:latin typeface="OPPOSans R"/>
                <a:ea typeface="OPPOSans R"/>
                <a:cs typeface="OPPOSans R"/>
                <a:sym typeface="OPPOSans R"/>
              </a:defRPr>
            </a:lvl1pPr>
          </a:lstStyle>
          <a:p>
            <a:r>
              <a:rPr lang="en-US" dirty="0"/>
              <a:t>What factors affect the sound quality of </a:t>
            </a:r>
            <a:r>
              <a:rPr lang="en-US" altLang="zh-CN" dirty="0"/>
              <a:t>ear</a:t>
            </a:r>
            <a:r>
              <a:rPr lang="en-US" dirty="0"/>
              <a:t>phones </a:t>
            </a:r>
            <a:r>
              <a:rPr dirty="0"/>
              <a:t>？</a:t>
            </a:r>
          </a:p>
        </p:txBody>
      </p:sp>
      <p:sp>
        <p:nvSpPr>
          <p:cNvPr id="282" name="行业科普"/>
          <p:cNvSpPr txBox="1"/>
          <p:nvPr/>
        </p:nvSpPr>
        <p:spPr>
          <a:xfrm>
            <a:off x="1283471" y="926762"/>
            <a:ext cx="3692142" cy="11798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7000">
                <a:latin typeface="HYYaKuHeiW Regular"/>
                <a:ea typeface="HYYaKuHeiW Regular"/>
                <a:cs typeface="HYYaKuHeiW Regular"/>
                <a:sym typeface="HYYaKuHeiW Regular"/>
              </a:defRPr>
            </a:lvl1pPr>
          </a:lstStyle>
          <a:p>
            <a:r>
              <a:rPr lang="en-US" altLang="zh-CN" dirty="0"/>
              <a:t>Tips</a:t>
            </a:r>
            <a:endParaRPr dirty="0"/>
          </a:p>
        </p:txBody>
      </p:sp>
      <p:sp>
        <p:nvSpPr>
          <p:cNvPr id="284" name="硬件：发声单元…"/>
          <p:cNvSpPr txBox="1"/>
          <p:nvPr/>
        </p:nvSpPr>
        <p:spPr>
          <a:xfrm>
            <a:off x="11332854" y="7332959"/>
            <a:ext cx="10827318" cy="23977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lnSpc>
                <a:spcPct val="114000"/>
              </a:lnSpc>
              <a:defRPr sz="6800">
                <a:latin typeface="OPPOSans R"/>
                <a:ea typeface="OPPOSans R"/>
                <a:cs typeface="OPPOSans R"/>
                <a:sym typeface="OPPOSans R"/>
              </a:defRPr>
            </a:pPr>
            <a:r>
              <a:rPr lang="en-US" altLang="zh-CN" b="1" dirty="0">
                <a:latin typeface="微软雅黑" panose="020B0503020204020204" pitchFamily="34" charset="-122"/>
                <a:ea typeface="微软雅黑" panose="020B0503020204020204" pitchFamily="34" charset="-122"/>
              </a:rPr>
              <a:t>Hardware: </a:t>
            </a:r>
            <a:r>
              <a:rPr lang="en-US" b="1" dirty="0">
                <a:latin typeface="微软雅黑" panose="020B0503020204020204" pitchFamily="34" charset="-122"/>
                <a:ea typeface="微软雅黑" panose="020B0503020204020204" pitchFamily="34" charset="-122"/>
              </a:rPr>
              <a:t>Sound Driver</a:t>
            </a:r>
            <a:endParaRPr b="1" dirty="0">
              <a:latin typeface="微软雅黑" panose="020B0503020204020204" pitchFamily="34" charset="-122"/>
              <a:ea typeface="微软雅黑" panose="020B0503020204020204" pitchFamily="34" charset="-122"/>
              <a:cs typeface="OPPOSans L"/>
              <a:sym typeface="OPPOSans L"/>
            </a:endParaRPr>
          </a:p>
          <a:p>
            <a:pPr algn="l">
              <a:lnSpc>
                <a:spcPct val="114000"/>
              </a:lnSpc>
              <a:defRPr sz="6800">
                <a:latin typeface="OPPOSans R"/>
                <a:ea typeface="OPPOSans R"/>
                <a:cs typeface="OPPOSans R"/>
                <a:sym typeface="OPPOSans R"/>
              </a:defRPr>
            </a:pPr>
            <a:r>
              <a:rPr lang="en-US" altLang="zh-CN" b="1" dirty="0">
                <a:latin typeface="微软雅黑" panose="020B0503020204020204" pitchFamily="34" charset="-122"/>
                <a:ea typeface="微软雅黑" panose="020B0503020204020204" pitchFamily="34" charset="-122"/>
              </a:rPr>
              <a:t>T</a:t>
            </a:r>
            <a:r>
              <a:rPr lang="en-US" b="1" dirty="0">
                <a:latin typeface="微软雅黑" panose="020B0503020204020204" pitchFamily="34" charset="-122"/>
                <a:ea typeface="微软雅黑" panose="020B0503020204020204" pitchFamily="34" charset="-122"/>
              </a:rPr>
              <a:t>uning: </a:t>
            </a:r>
            <a:r>
              <a:rPr lang="en-US" altLang="zh-CN" b="1" dirty="0">
                <a:latin typeface="微软雅黑" panose="020B0503020204020204" pitchFamily="34" charset="-122"/>
                <a:ea typeface="微软雅黑" panose="020B0503020204020204" pitchFamily="34" charset="-122"/>
                <a:sym typeface="OPPOSans L"/>
              </a:rPr>
              <a:t>Experience</a:t>
            </a:r>
            <a:endParaRPr b="1" dirty="0">
              <a:latin typeface="微软雅黑" panose="020B0503020204020204" pitchFamily="34" charset="-122"/>
              <a:ea typeface="微软雅黑" panose="020B0503020204020204" pitchFamily="34" charset="-122"/>
              <a:cs typeface="OPPOSans L"/>
              <a:sym typeface="OPPOSans L"/>
            </a:endParaRPr>
          </a:p>
        </p:txBody>
      </p:sp>
      <p:sp>
        <p:nvSpPr>
          <p:cNvPr id="285" name="矩形"/>
          <p:cNvSpPr/>
          <p:nvPr/>
        </p:nvSpPr>
        <p:spPr>
          <a:xfrm>
            <a:off x="10764648" y="7360888"/>
            <a:ext cx="131440" cy="2341912"/>
          </a:xfrm>
          <a:prstGeom prst="rect">
            <a:avLst/>
          </a:prstGeom>
          <a:solidFill>
            <a:schemeClr val="accent4"/>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pic>
        <p:nvPicPr>
          <p:cNvPr id="286" name="海顿_产品图Product-images_白色white_特殊角度耳机盒开盖_front_rgb.jpg" descr="海顿_产品图Product-images_白色white_特殊角度耳机盒开盖_front_rgb.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192840" y="4659118"/>
            <a:ext cx="7059322" cy="6069533"/>
          </a:xfrm>
          <a:custGeom>
            <a:avLst/>
            <a:gdLst/>
            <a:ahLst/>
            <a:cxnLst>
              <a:cxn ang="0">
                <a:pos x="wd2" y="hd2"/>
              </a:cxn>
              <a:cxn ang="5400000">
                <a:pos x="wd2" y="hd2"/>
              </a:cxn>
              <a:cxn ang="10800000">
                <a:pos x="wd2" y="hd2"/>
              </a:cxn>
              <a:cxn ang="16200000">
                <a:pos x="wd2" y="hd2"/>
              </a:cxn>
            </a:cxnLst>
            <a:rect l="0" t="0" r="r" b="b"/>
            <a:pathLst>
              <a:path w="21597" h="21596" extrusionOk="0">
                <a:moveTo>
                  <a:pt x="15040" y="0"/>
                </a:moveTo>
                <a:cubicBezTo>
                  <a:pt x="14466" y="10"/>
                  <a:pt x="13917" y="325"/>
                  <a:pt x="13560" y="883"/>
                </a:cubicBezTo>
                <a:lnTo>
                  <a:pt x="13473" y="1018"/>
                </a:lnTo>
                <a:lnTo>
                  <a:pt x="12407" y="976"/>
                </a:lnTo>
                <a:cubicBezTo>
                  <a:pt x="11232" y="930"/>
                  <a:pt x="8048" y="996"/>
                  <a:pt x="7211" y="1083"/>
                </a:cubicBezTo>
                <a:cubicBezTo>
                  <a:pt x="4554" y="1362"/>
                  <a:pt x="2706" y="1999"/>
                  <a:pt x="1634" y="3007"/>
                </a:cubicBezTo>
                <a:cubicBezTo>
                  <a:pt x="940" y="3659"/>
                  <a:pt x="563" y="4697"/>
                  <a:pt x="629" y="5779"/>
                </a:cubicBezTo>
                <a:cubicBezTo>
                  <a:pt x="691" y="6789"/>
                  <a:pt x="1081" y="7680"/>
                  <a:pt x="1729" y="8288"/>
                </a:cubicBezTo>
                <a:cubicBezTo>
                  <a:pt x="1900" y="8448"/>
                  <a:pt x="2024" y="8596"/>
                  <a:pt x="2004" y="8616"/>
                </a:cubicBezTo>
                <a:cubicBezTo>
                  <a:pt x="1985" y="8635"/>
                  <a:pt x="1859" y="8678"/>
                  <a:pt x="1725" y="8712"/>
                </a:cubicBezTo>
                <a:cubicBezTo>
                  <a:pt x="1592" y="8746"/>
                  <a:pt x="1438" y="8822"/>
                  <a:pt x="1384" y="8881"/>
                </a:cubicBezTo>
                <a:cubicBezTo>
                  <a:pt x="1330" y="8940"/>
                  <a:pt x="1140" y="9046"/>
                  <a:pt x="962" y="9115"/>
                </a:cubicBezTo>
                <a:cubicBezTo>
                  <a:pt x="517" y="9289"/>
                  <a:pt x="367" y="9432"/>
                  <a:pt x="280" y="9765"/>
                </a:cubicBezTo>
                <a:cubicBezTo>
                  <a:pt x="108" y="10429"/>
                  <a:pt x="3" y="11515"/>
                  <a:pt x="0" y="12485"/>
                </a:cubicBezTo>
                <a:cubicBezTo>
                  <a:pt x="-1" y="12808"/>
                  <a:pt x="9" y="13118"/>
                  <a:pt x="33" y="13396"/>
                </a:cubicBezTo>
                <a:cubicBezTo>
                  <a:pt x="211" y="15521"/>
                  <a:pt x="806" y="17158"/>
                  <a:pt x="1871" y="18452"/>
                </a:cubicBezTo>
                <a:cubicBezTo>
                  <a:pt x="2502" y="19219"/>
                  <a:pt x="3176" y="19770"/>
                  <a:pt x="4129" y="20298"/>
                </a:cubicBezTo>
                <a:cubicBezTo>
                  <a:pt x="5545" y="21082"/>
                  <a:pt x="7127" y="21452"/>
                  <a:pt x="9631" y="21586"/>
                </a:cubicBezTo>
                <a:cubicBezTo>
                  <a:pt x="9774" y="21594"/>
                  <a:pt x="10021" y="21597"/>
                  <a:pt x="10320" y="21596"/>
                </a:cubicBezTo>
                <a:cubicBezTo>
                  <a:pt x="11218" y="21592"/>
                  <a:pt x="12585" y="21555"/>
                  <a:pt x="13034" y="21513"/>
                </a:cubicBezTo>
                <a:cubicBezTo>
                  <a:pt x="16026" y="21231"/>
                  <a:pt x="18109" y="20297"/>
                  <a:pt x="19581" y="18577"/>
                </a:cubicBezTo>
                <a:cubicBezTo>
                  <a:pt x="20465" y="17543"/>
                  <a:pt x="20923" y="16599"/>
                  <a:pt x="21312" y="14998"/>
                </a:cubicBezTo>
                <a:cubicBezTo>
                  <a:pt x="21528" y="14112"/>
                  <a:pt x="21592" y="13544"/>
                  <a:pt x="21596" y="12510"/>
                </a:cubicBezTo>
                <a:cubicBezTo>
                  <a:pt x="21599" y="11829"/>
                  <a:pt x="21579" y="11445"/>
                  <a:pt x="21521" y="11067"/>
                </a:cubicBezTo>
                <a:cubicBezTo>
                  <a:pt x="21387" y="10194"/>
                  <a:pt x="21272" y="9637"/>
                  <a:pt x="21202" y="9511"/>
                </a:cubicBezTo>
                <a:cubicBezTo>
                  <a:pt x="21124" y="9374"/>
                  <a:pt x="20809" y="9175"/>
                  <a:pt x="20514" y="9077"/>
                </a:cubicBezTo>
                <a:cubicBezTo>
                  <a:pt x="20404" y="9041"/>
                  <a:pt x="20264" y="8957"/>
                  <a:pt x="20202" y="8892"/>
                </a:cubicBezTo>
                <a:cubicBezTo>
                  <a:pt x="20141" y="8827"/>
                  <a:pt x="19980" y="8746"/>
                  <a:pt x="19847" y="8712"/>
                </a:cubicBezTo>
                <a:cubicBezTo>
                  <a:pt x="19713" y="8677"/>
                  <a:pt x="19587" y="8634"/>
                  <a:pt x="19567" y="8614"/>
                </a:cubicBezTo>
                <a:cubicBezTo>
                  <a:pt x="19547" y="8594"/>
                  <a:pt x="19661" y="8458"/>
                  <a:pt x="19820" y="8311"/>
                </a:cubicBezTo>
                <a:cubicBezTo>
                  <a:pt x="20500" y="7682"/>
                  <a:pt x="20886" y="6786"/>
                  <a:pt x="20943" y="5701"/>
                </a:cubicBezTo>
                <a:cubicBezTo>
                  <a:pt x="20974" y="5100"/>
                  <a:pt x="20884" y="4602"/>
                  <a:pt x="20642" y="4025"/>
                </a:cubicBezTo>
                <a:cubicBezTo>
                  <a:pt x="20482" y="3644"/>
                  <a:pt x="20393" y="3512"/>
                  <a:pt x="19964" y="3028"/>
                </a:cubicBezTo>
                <a:cubicBezTo>
                  <a:pt x="19211" y="2177"/>
                  <a:pt x="18637" y="1764"/>
                  <a:pt x="18407" y="1907"/>
                </a:cubicBezTo>
                <a:cubicBezTo>
                  <a:pt x="18318" y="1962"/>
                  <a:pt x="18255" y="1954"/>
                  <a:pt x="17997" y="1856"/>
                </a:cubicBezTo>
                <a:cubicBezTo>
                  <a:pt x="17738" y="1756"/>
                  <a:pt x="17640" y="1681"/>
                  <a:pt x="17336" y="1343"/>
                </a:cubicBezTo>
                <a:cubicBezTo>
                  <a:pt x="16779" y="725"/>
                  <a:pt x="16189" y="297"/>
                  <a:pt x="15615" y="95"/>
                </a:cubicBezTo>
                <a:cubicBezTo>
                  <a:pt x="15425" y="28"/>
                  <a:pt x="15231" y="-3"/>
                  <a:pt x="15040" y="0"/>
                </a:cubicBezTo>
                <a:close/>
              </a:path>
            </a:pathLst>
          </a:custGeom>
          <a:ln w="12700">
            <a:miter lim="400000"/>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硬件好"/>
          <p:cNvSpPr txBox="1"/>
          <p:nvPr/>
        </p:nvSpPr>
        <p:spPr>
          <a:xfrm>
            <a:off x="1700011" y="6098175"/>
            <a:ext cx="6313031" cy="11485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nSpc>
                <a:spcPct val="70000"/>
              </a:lnSpc>
              <a:defRPr sz="9700">
                <a:latin typeface="HYYaKuHeiW Regular"/>
                <a:ea typeface="HYYaKuHeiW Regular"/>
                <a:cs typeface="HYYaKuHeiW Regular"/>
                <a:sym typeface="HYYaKuHeiW Regular"/>
              </a:defRPr>
            </a:lvl1pPr>
          </a:lstStyle>
          <a:p>
            <a:r>
              <a:rPr lang="en-US" altLang="zh-CN" sz="8800" dirty="0"/>
              <a:t>Hardware</a:t>
            </a:r>
            <a:endParaRPr sz="8800" dirty="0"/>
          </a:p>
        </p:txBody>
      </p:sp>
      <p:sp>
        <p:nvSpPr>
          <p:cNvPr id="319" name="矩形"/>
          <p:cNvSpPr/>
          <p:nvPr/>
        </p:nvSpPr>
        <p:spPr>
          <a:xfrm rot="10800000">
            <a:off x="8131735" y="6098175"/>
            <a:ext cx="125445" cy="959860"/>
          </a:xfrm>
          <a:prstGeom prst="rect">
            <a:avLst/>
          </a:prstGeom>
          <a:solidFill>
            <a:schemeClr val="accent4"/>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20" name="全频双单元"/>
          <p:cNvSpPr txBox="1"/>
          <p:nvPr/>
        </p:nvSpPr>
        <p:spPr>
          <a:xfrm>
            <a:off x="8725614" y="6044699"/>
            <a:ext cx="7130099" cy="12554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nSpc>
                <a:spcPct val="70000"/>
              </a:lnSpc>
              <a:defRPr sz="9700">
                <a:latin typeface="HYYaKuHeiW Regular"/>
                <a:ea typeface="HYYaKuHeiW Regular"/>
                <a:cs typeface="HYYaKuHeiW Regular"/>
                <a:sym typeface="HYYaKuHeiW Regular"/>
              </a:defRPr>
            </a:lvl1pPr>
          </a:lstStyle>
          <a:p>
            <a:r>
              <a:rPr lang="en-US" dirty="0"/>
              <a:t>Dual Driver</a:t>
            </a:r>
            <a:endParaRPr dirty="0"/>
          </a:p>
        </p:txBody>
      </p:sp>
      <p:sp>
        <p:nvSpPr>
          <p:cNvPr id="321" name="矩形"/>
          <p:cNvSpPr/>
          <p:nvPr/>
        </p:nvSpPr>
        <p:spPr>
          <a:xfrm>
            <a:off x="1283471" y="1870200"/>
            <a:ext cx="3692142" cy="270984"/>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22" name="最好音质 · 最强降噪 · 最清通话 · 最多交互"/>
          <p:cNvSpPr txBox="1"/>
          <p:nvPr/>
        </p:nvSpPr>
        <p:spPr>
          <a:xfrm>
            <a:off x="1573401" y="906639"/>
            <a:ext cx="12521737" cy="1072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lvl="3" indent="0">
              <a:lnSpc>
                <a:spcPct val="90000"/>
              </a:lnSpc>
              <a:spcBef>
                <a:spcPts val="4500"/>
              </a:spcBef>
              <a:defRPr sz="7000">
                <a:latin typeface="HYYaKuHeiW Regular"/>
                <a:ea typeface="HYYaKuHeiW Regular"/>
                <a:cs typeface="HYYaKuHeiW Regular"/>
                <a:sym typeface="HYYaKuHeiW Regular"/>
              </a:defRPr>
            </a:pPr>
            <a:r>
              <a:rPr lang="en-US" altLang="zh-CN" b="1" dirty="0">
                <a:latin typeface="微软雅黑" panose="020B0503020204020204" pitchFamily="34" charset="-122"/>
                <a:ea typeface="微软雅黑" panose="020B0503020204020204" pitchFamily="34" charset="-122"/>
              </a:rPr>
              <a:t>Sound</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Noise cancelling</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Call</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Interaction</a:t>
            </a:r>
            <a:endParaRPr sz="4000" b="1" dirty="0">
              <a:solidFill>
                <a:srgbClr val="5E5E5E"/>
              </a:solidFill>
              <a:latin typeface="微软雅黑" panose="020B0503020204020204" pitchFamily="34" charset="-122"/>
              <a:ea typeface="微软雅黑" panose="020B0503020204020204" pitchFamily="34" charset="-122"/>
            </a:endParaRPr>
          </a:p>
        </p:txBody>
      </p:sp>
      <p:pic>
        <p:nvPicPr>
          <p:cNvPr id="323" name="TWS海顿爆炸图2-1白底.jpg" descr="TWS海顿爆炸图2-1白底.jpg"/>
          <p:cNvPicPr>
            <a:picLocks noChangeAspect="1"/>
          </p:cNvPicPr>
          <p:nvPr/>
        </p:nvPicPr>
        <p:blipFill>
          <a:blip r:embed="rId3" cstate="screen">
            <a:alphaModFix amt="0"/>
            <a:extLst>
              <a:ext uri="{28A0092B-C50C-407E-A947-70E740481C1C}">
                <a14:useLocalDpi xmlns:a14="http://schemas.microsoft.com/office/drawing/2010/main"/>
              </a:ext>
            </a:extLst>
          </a:blip>
          <a:srcRect/>
          <a:stretch>
            <a:fillRect/>
          </a:stretch>
        </p:blipFill>
        <p:spPr>
          <a:xfrm flipH="1">
            <a:off x="17285313" y="5445122"/>
            <a:ext cx="1824390" cy="3041442"/>
          </a:xfrm>
          <a:custGeom>
            <a:avLst/>
            <a:gdLst/>
            <a:ahLst/>
            <a:cxnLst>
              <a:cxn ang="0">
                <a:pos x="wd2" y="hd2"/>
              </a:cxn>
              <a:cxn ang="5400000">
                <a:pos x="wd2" y="hd2"/>
              </a:cxn>
              <a:cxn ang="10800000">
                <a:pos x="wd2" y="hd2"/>
              </a:cxn>
              <a:cxn ang="16200000">
                <a:pos x="wd2" y="hd2"/>
              </a:cxn>
            </a:cxnLst>
            <a:rect l="0" t="0" r="r" b="b"/>
            <a:pathLst>
              <a:path w="20774" h="21588" extrusionOk="0">
                <a:moveTo>
                  <a:pt x="3311" y="2"/>
                </a:moveTo>
                <a:cubicBezTo>
                  <a:pt x="2734" y="-12"/>
                  <a:pt x="2654" y="76"/>
                  <a:pt x="2367" y="421"/>
                </a:cubicBezTo>
                <a:cubicBezTo>
                  <a:pt x="-60" y="3346"/>
                  <a:pt x="-813" y="14085"/>
                  <a:pt x="1016" y="19675"/>
                </a:cubicBezTo>
                <a:cubicBezTo>
                  <a:pt x="1208" y="20265"/>
                  <a:pt x="1520" y="20937"/>
                  <a:pt x="1712" y="21168"/>
                </a:cubicBezTo>
                <a:lnTo>
                  <a:pt x="2064" y="21588"/>
                </a:lnTo>
                <a:lnTo>
                  <a:pt x="3827" y="21503"/>
                </a:lnTo>
                <a:cubicBezTo>
                  <a:pt x="8692" y="21268"/>
                  <a:pt x="13837" y="19755"/>
                  <a:pt x="17484" y="17487"/>
                </a:cubicBezTo>
                <a:cubicBezTo>
                  <a:pt x="20186" y="15806"/>
                  <a:pt x="20787" y="14599"/>
                  <a:pt x="20774" y="10915"/>
                </a:cubicBezTo>
                <a:cubicBezTo>
                  <a:pt x="20765" y="8408"/>
                  <a:pt x="20353" y="6879"/>
                  <a:pt x="19459" y="6041"/>
                </a:cubicBezTo>
                <a:cubicBezTo>
                  <a:pt x="18389" y="5038"/>
                  <a:pt x="16467" y="3736"/>
                  <a:pt x="14930" y="2974"/>
                </a:cubicBezTo>
                <a:cubicBezTo>
                  <a:pt x="12071" y="1554"/>
                  <a:pt x="7246" y="250"/>
                  <a:pt x="4080" y="44"/>
                </a:cubicBezTo>
                <a:cubicBezTo>
                  <a:pt x="3751" y="22"/>
                  <a:pt x="3504" y="6"/>
                  <a:pt x="3311" y="2"/>
                </a:cubicBezTo>
                <a:close/>
              </a:path>
            </a:pathLst>
          </a:custGeom>
          <a:ln w="12700">
            <a:miter lim="400000"/>
          </a:ln>
        </p:spPr>
      </p:pic>
      <p:pic>
        <p:nvPicPr>
          <p:cNvPr id="324" name="TWS海顿爆炸图2-1白底.jpg" descr="TWS海顿爆炸图2-1白底.jpg"/>
          <p:cNvPicPr>
            <a:picLocks noChangeAspect="1"/>
          </p:cNvPicPr>
          <p:nvPr/>
        </p:nvPicPr>
        <p:blipFill>
          <a:blip r:embed="rId4" cstate="screen">
            <a:alphaModFix amt="0"/>
            <a:extLst>
              <a:ext uri="{28A0092B-C50C-407E-A947-70E740481C1C}">
                <a14:useLocalDpi xmlns:a14="http://schemas.microsoft.com/office/drawing/2010/main"/>
              </a:ext>
            </a:extLst>
          </a:blip>
          <a:srcRect/>
          <a:stretch>
            <a:fillRect/>
          </a:stretch>
        </p:blipFill>
        <p:spPr>
          <a:xfrm flipH="1">
            <a:off x="19347086" y="5489585"/>
            <a:ext cx="725079" cy="1989282"/>
          </a:xfrm>
          <a:custGeom>
            <a:avLst/>
            <a:gdLst/>
            <a:ahLst/>
            <a:cxnLst>
              <a:cxn ang="0">
                <a:pos x="wd2" y="hd2"/>
              </a:cxn>
              <a:cxn ang="5400000">
                <a:pos x="wd2" y="hd2"/>
              </a:cxn>
              <a:cxn ang="10800000">
                <a:pos x="wd2" y="hd2"/>
              </a:cxn>
              <a:cxn ang="16200000">
                <a:pos x="wd2" y="hd2"/>
              </a:cxn>
            </a:cxnLst>
            <a:rect l="0" t="0" r="r" b="b"/>
            <a:pathLst>
              <a:path w="20546" h="21575" extrusionOk="0">
                <a:moveTo>
                  <a:pt x="6391" y="5"/>
                </a:moveTo>
                <a:cubicBezTo>
                  <a:pt x="5857" y="-25"/>
                  <a:pt x="5285" y="62"/>
                  <a:pt x="4558" y="272"/>
                </a:cubicBezTo>
                <a:lnTo>
                  <a:pt x="3175" y="668"/>
                </a:lnTo>
                <a:lnTo>
                  <a:pt x="8235" y="2502"/>
                </a:lnTo>
                <a:cubicBezTo>
                  <a:pt x="11017" y="3511"/>
                  <a:pt x="14359" y="4538"/>
                  <a:pt x="15658" y="4779"/>
                </a:cubicBezTo>
                <a:cubicBezTo>
                  <a:pt x="16957" y="5021"/>
                  <a:pt x="17960" y="5317"/>
                  <a:pt x="17885" y="5438"/>
                </a:cubicBezTo>
                <a:cubicBezTo>
                  <a:pt x="17727" y="5689"/>
                  <a:pt x="5691" y="5958"/>
                  <a:pt x="4817" y="5730"/>
                </a:cubicBezTo>
                <a:cubicBezTo>
                  <a:pt x="4500" y="5648"/>
                  <a:pt x="3737" y="5725"/>
                  <a:pt x="3118" y="5898"/>
                </a:cubicBezTo>
                <a:cubicBezTo>
                  <a:pt x="2217" y="6150"/>
                  <a:pt x="1986" y="6492"/>
                  <a:pt x="1937" y="7620"/>
                </a:cubicBezTo>
                <a:cubicBezTo>
                  <a:pt x="1902" y="8445"/>
                  <a:pt x="1558" y="9176"/>
                  <a:pt x="1105" y="9385"/>
                </a:cubicBezTo>
                <a:cubicBezTo>
                  <a:pt x="84" y="9856"/>
                  <a:pt x="-412" y="16889"/>
                  <a:pt x="419" y="19139"/>
                </a:cubicBezTo>
                <a:cubicBezTo>
                  <a:pt x="1027" y="20784"/>
                  <a:pt x="1728" y="21213"/>
                  <a:pt x="3512" y="21050"/>
                </a:cubicBezTo>
                <a:cubicBezTo>
                  <a:pt x="4053" y="21000"/>
                  <a:pt x="4788" y="21096"/>
                  <a:pt x="5154" y="21265"/>
                </a:cubicBezTo>
                <a:cubicBezTo>
                  <a:pt x="5641" y="21490"/>
                  <a:pt x="7334" y="21575"/>
                  <a:pt x="11486" y="21575"/>
                </a:cubicBezTo>
                <a:cubicBezTo>
                  <a:pt x="14602" y="21575"/>
                  <a:pt x="17167" y="21498"/>
                  <a:pt x="17176" y="21407"/>
                </a:cubicBezTo>
                <a:cubicBezTo>
                  <a:pt x="17186" y="21317"/>
                  <a:pt x="17850" y="20355"/>
                  <a:pt x="18649" y="19268"/>
                </a:cubicBezTo>
                <a:cubicBezTo>
                  <a:pt x="20735" y="16432"/>
                  <a:pt x="21188" y="10926"/>
                  <a:pt x="19572" y="8106"/>
                </a:cubicBezTo>
                <a:cubicBezTo>
                  <a:pt x="18652" y="6502"/>
                  <a:pt x="18597" y="6148"/>
                  <a:pt x="19245" y="6053"/>
                </a:cubicBezTo>
                <a:cubicBezTo>
                  <a:pt x="19676" y="5990"/>
                  <a:pt x="20021" y="5836"/>
                  <a:pt x="20021" y="5709"/>
                </a:cubicBezTo>
                <a:cubicBezTo>
                  <a:pt x="20021" y="5086"/>
                  <a:pt x="9688" y="641"/>
                  <a:pt x="6920" y="74"/>
                </a:cubicBezTo>
                <a:cubicBezTo>
                  <a:pt x="6747" y="39"/>
                  <a:pt x="6569" y="15"/>
                  <a:pt x="6391" y="5"/>
                </a:cubicBezTo>
                <a:close/>
              </a:path>
            </a:pathLst>
          </a:custGeom>
          <a:ln w="12700">
            <a:miter lim="400000"/>
          </a:ln>
        </p:spPr>
      </p:pic>
      <p:pic>
        <p:nvPicPr>
          <p:cNvPr id="325" name="TWS海顿爆炸图2-1白底.jpg" descr="TWS海顿爆炸图2-1白底.jpg"/>
          <p:cNvPicPr>
            <a:picLocks noChangeAspect="1"/>
          </p:cNvPicPr>
          <p:nvPr/>
        </p:nvPicPr>
        <p:blipFill>
          <a:blip r:embed="rId5" cstate="screen">
            <a:alphaModFix amt="0"/>
            <a:extLst>
              <a:ext uri="{28A0092B-C50C-407E-A947-70E740481C1C}">
                <a14:useLocalDpi xmlns:a14="http://schemas.microsoft.com/office/drawing/2010/main"/>
              </a:ext>
            </a:extLst>
          </a:blip>
          <a:srcRect/>
          <a:stretch>
            <a:fillRect/>
          </a:stretch>
        </p:blipFill>
        <p:spPr>
          <a:xfrm flipH="1">
            <a:off x="19347087" y="5489585"/>
            <a:ext cx="1168238" cy="2629791"/>
          </a:xfrm>
          <a:custGeom>
            <a:avLst/>
            <a:gdLst/>
            <a:ahLst/>
            <a:cxnLst>
              <a:cxn ang="0">
                <a:pos x="wd2" y="hd2"/>
              </a:cxn>
              <a:cxn ang="5400000">
                <a:pos x="wd2" y="hd2"/>
              </a:cxn>
              <a:cxn ang="10800000">
                <a:pos x="wd2" y="hd2"/>
              </a:cxn>
              <a:cxn ang="16200000">
                <a:pos x="wd2" y="hd2"/>
              </a:cxn>
            </a:cxnLst>
            <a:rect l="0" t="0" r="r" b="b"/>
            <a:pathLst>
              <a:path w="20176" h="21439" extrusionOk="0">
                <a:moveTo>
                  <a:pt x="13922" y="8"/>
                </a:moveTo>
                <a:cubicBezTo>
                  <a:pt x="13249" y="-28"/>
                  <a:pt x="12586" y="47"/>
                  <a:pt x="12222" y="254"/>
                </a:cubicBezTo>
                <a:cubicBezTo>
                  <a:pt x="11983" y="390"/>
                  <a:pt x="11287" y="503"/>
                  <a:pt x="10673" y="503"/>
                </a:cubicBezTo>
                <a:cubicBezTo>
                  <a:pt x="8984" y="503"/>
                  <a:pt x="6726" y="1087"/>
                  <a:pt x="6054" y="1700"/>
                </a:cubicBezTo>
                <a:cubicBezTo>
                  <a:pt x="5731" y="1994"/>
                  <a:pt x="5373" y="2644"/>
                  <a:pt x="5259" y="3143"/>
                </a:cubicBezTo>
                <a:cubicBezTo>
                  <a:pt x="5056" y="4031"/>
                  <a:pt x="5024" y="4053"/>
                  <a:pt x="3833" y="4134"/>
                </a:cubicBezTo>
                <a:cubicBezTo>
                  <a:pt x="2763" y="4206"/>
                  <a:pt x="2589" y="4287"/>
                  <a:pt x="2393" y="4794"/>
                </a:cubicBezTo>
                <a:cubicBezTo>
                  <a:pt x="2271" y="5111"/>
                  <a:pt x="1918" y="5815"/>
                  <a:pt x="1605" y="6356"/>
                </a:cubicBezTo>
                <a:cubicBezTo>
                  <a:pt x="1292" y="6897"/>
                  <a:pt x="1036" y="7580"/>
                  <a:pt x="1036" y="7874"/>
                </a:cubicBezTo>
                <a:cubicBezTo>
                  <a:pt x="1036" y="8195"/>
                  <a:pt x="808" y="8466"/>
                  <a:pt x="467" y="8556"/>
                </a:cubicBezTo>
                <a:cubicBezTo>
                  <a:pt x="-35" y="8689"/>
                  <a:pt x="-77" y="9072"/>
                  <a:pt x="84" y="11908"/>
                </a:cubicBezTo>
                <a:cubicBezTo>
                  <a:pt x="313" y="15951"/>
                  <a:pt x="1171" y="17557"/>
                  <a:pt x="3182" y="17697"/>
                </a:cubicBezTo>
                <a:cubicBezTo>
                  <a:pt x="3789" y="17739"/>
                  <a:pt x="4069" y="17953"/>
                  <a:pt x="4539" y="18742"/>
                </a:cubicBezTo>
                <a:cubicBezTo>
                  <a:pt x="5724" y="20731"/>
                  <a:pt x="6435" y="21070"/>
                  <a:pt x="9947" y="21301"/>
                </a:cubicBezTo>
                <a:cubicBezTo>
                  <a:pt x="14074" y="21572"/>
                  <a:pt x="14083" y="21571"/>
                  <a:pt x="16451" y="20078"/>
                </a:cubicBezTo>
                <a:cubicBezTo>
                  <a:pt x="20901" y="17272"/>
                  <a:pt x="21523" y="6166"/>
                  <a:pt x="17452" y="2221"/>
                </a:cubicBezTo>
                <a:cubicBezTo>
                  <a:pt x="16883" y="1670"/>
                  <a:pt x="16417" y="1144"/>
                  <a:pt x="16417" y="1050"/>
                </a:cubicBezTo>
                <a:cubicBezTo>
                  <a:pt x="16417" y="956"/>
                  <a:pt x="16089" y="681"/>
                  <a:pt x="15691" y="442"/>
                </a:cubicBezTo>
                <a:cubicBezTo>
                  <a:pt x="15276" y="193"/>
                  <a:pt x="14595" y="45"/>
                  <a:pt x="13922" y="8"/>
                </a:cubicBezTo>
                <a:close/>
              </a:path>
            </a:pathLst>
          </a:custGeom>
          <a:ln w="12700">
            <a:miter lim="400000"/>
          </a:ln>
        </p:spPr>
      </p:pic>
      <p:pic>
        <p:nvPicPr>
          <p:cNvPr id="326" name="TWS海顿爆炸图2-1白底.jpg" descr="TWS海顿爆炸图2-1白底.jpg"/>
          <p:cNvPicPr>
            <a:picLocks noChangeAspect="1"/>
          </p:cNvPicPr>
          <p:nvPr/>
        </p:nvPicPr>
        <p:blipFill>
          <a:blip r:embed="rId6" cstate="screen">
            <a:alphaModFix amt="0"/>
            <a:extLst>
              <a:ext uri="{28A0092B-C50C-407E-A947-70E740481C1C}">
                <a14:useLocalDpi xmlns:a14="http://schemas.microsoft.com/office/drawing/2010/main"/>
              </a:ext>
            </a:extLst>
          </a:blip>
          <a:srcRect/>
          <a:stretch>
            <a:fillRect/>
          </a:stretch>
        </p:blipFill>
        <p:spPr>
          <a:xfrm rot="1293966" flipH="1">
            <a:off x="19289859" y="4253501"/>
            <a:ext cx="3095285" cy="7001179"/>
          </a:xfrm>
          <a:custGeom>
            <a:avLst/>
            <a:gdLst/>
            <a:ahLst/>
            <a:cxnLst>
              <a:cxn ang="0">
                <a:pos x="wd2" y="hd2"/>
              </a:cxn>
              <a:cxn ang="5400000">
                <a:pos x="wd2" y="hd2"/>
              </a:cxn>
              <a:cxn ang="10800000">
                <a:pos x="wd2" y="hd2"/>
              </a:cxn>
              <a:cxn ang="16200000">
                <a:pos x="wd2" y="hd2"/>
              </a:cxn>
            </a:cxnLst>
            <a:rect l="0" t="0" r="r" b="b"/>
            <a:pathLst>
              <a:path w="21432" h="21560" extrusionOk="0">
                <a:moveTo>
                  <a:pt x="16194" y="1"/>
                </a:moveTo>
                <a:cubicBezTo>
                  <a:pt x="14973" y="-7"/>
                  <a:pt x="13163" y="215"/>
                  <a:pt x="11806" y="570"/>
                </a:cubicBezTo>
                <a:cubicBezTo>
                  <a:pt x="11363" y="686"/>
                  <a:pt x="9994" y="1219"/>
                  <a:pt x="8698" y="1780"/>
                </a:cubicBezTo>
                <a:cubicBezTo>
                  <a:pt x="6107" y="2902"/>
                  <a:pt x="5680" y="3015"/>
                  <a:pt x="3748" y="3091"/>
                </a:cubicBezTo>
                <a:cubicBezTo>
                  <a:pt x="2541" y="3139"/>
                  <a:pt x="1863" y="3278"/>
                  <a:pt x="1273" y="3596"/>
                </a:cubicBezTo>
                <a:cubicBezTo>
                  <a:pt x="664" y="3924"/>
                  <a:pt x="299" y="4398"/>
                  <a:pt x="140" y="5068"/>
                </a:cubicBezTo>
                <a:cubicBezTo>
                  <a:pt x="-53" y="5884"/>
                  <a:pt x="-43" y="19112"/>
                  <a:pt x="151" y="19734"/>
                </a:cubicBezTo>
                <a:cubicBezTo>
                  <a:pt x="433" y="20633"/>
                  <a:pt x="1171" y="21219"/>
                  <a:pt x="2306" y="21448"/>
                </a:cubicBezTo>
                <a:cubicBezTo>
                  <a:pt x="2957" y="21580"/>
                  <a:pt x="3611" y="21593"/>
                  <a:pt x="4889" y="21501"/>
                </a:cubicBezTo>
                <a:cubicBezTo>
                  <a:pt x="7295" y="21327"/>
                  <a:pt x="8512" y="20621"/>
                  <a:pt x="8989" y="19119"/>
                </a:cubicBezTo>
                <a:cubicBezTo>
                  <a:pt x="9090" y="18800"/>
                  <a:pt x="9183" y="17109"/>
                  <a:pt x="9236" y="14668"/>
                </a:cubicBezTo>
                <a:cubicBezTo>
                  <a:pt x="9322" y="10767"/>
                  <a:pt x="9326" y="10727"/>
                  <a:pt x="9624" y="10553"/>
                </a:cubicBezTo>
                <a:cubicBezTo>
                  <a:pt x="9821" y="10437"/>
                  <a:pt x="10031" y="10383"/>
                  <a:pt x="10236" y="10394"/>
                </a:cubicBezTo>
                <a:cubicBezTo>
                  <a:pt x="10408" y="10403"/>
                  <a:pt x="11094" y="10602"/>
                  <a:pt x="11759" y="10836"/>
                </a:cubicBezTo>
                <a:cubicBezTo>
                  <a:pt x="14233" y="11709"/>
                  <a:pt x="15356" y="11948"/>
                  <a:pt x="17274" y="12011"/>
                </a:cubicBezTo>
                <a:cubicBezTo>
                  <a:pt x="18290" y="12044"/>
                  <a:pt x="18387" y="12037"/>
                  <a:pt x="18846" y="11881"/>
                </a:cubicBezTo>
                <a:cubicBezTo>
                  <a:pt x="19875" y="11532"/>
                  <a:pt x="20821" y="10333"/>
                  <a:pt x="21250" y="8833"/>
                </a:cubicBezTo>
                <a:cubicBezTo>
                  <a:pt x="21547" y="7797"/>
                  <a:pt x="21467" y="5221"/>
                  <a:pt x="21110" y="4299"/>
                </a:cubicBezTo>
                <a:cubicBezTo>
                  <a:pt x="20335" y="2297"/>
                  <a:pt x="18589" y="426"/>
                  <a:pt x="17181" y="89"/>
                </a:cubicBezTo>
                <a:cubicBezTo>
                  <a:pt x="16944" y="32"/>
                  <a:pt x="16601" y="3"/>
                  <a:pt x="16194" y="1"/>
                </a:cubicBezTo>
                <a:close/>
              </a:path>
            </a:pathLst>
          </a:custGeom>
          <a:ln w="12700">
            <a:miter lim="400000"/>
          </a:ln>
        </p:spPr>
      </p:pic>
      <p:pic>
        <p:nvPicPr>
          <p:cNvPr id="327" name="TWS海顿爆炸图2-1白底.jpg" descr="TWS海顿爆炸图2-1白底.jpg"/>
          <p:cNvPicPr>
            <a:picLocks noChangeAspect="1"/>
          </p:cNvPicPr>
          <p:nvPr/>
        </p:nvPicPr>
        <p:blipFill>
          <a:blip r:embed="rId7" cstate="screen">
            <a:alphaModFix amt="0"/>
            <a:extLst>
              <a:ext uri="{28A0092B-C50C-407E-A947-70E740481C1C}">
                <a14:useLocalDpi xmlns:a14="http://schemas.microsoft.com/office/drawing/2010/main"/>
              </a:ext>
            </a:extLst>
          </a:blip>
          <a:srcRect/>
          <a:stretch>
            <a:fillRect/>
          </a:stretch>
        </p:blipFill>
        <p:spPr>
          <a:xfrm flipH="1">
            <a:off x="17821313" y="4481887"/>
            <a:ext cx="3051548" cy="4004677"/>
          </a:xfrm>
          <a:custGeom>
            <a:avLst/>
            <a:gdLst/>
            <a:ahLst/>
            <a:cxnLst>
              <a:cxn ang="0">
                <a:pos x="wd2" y="hd2"/>
              </a:cxn>
              <a:cxn ang="5400000">
                <a:pos x="wd2" y="hd2"/>
              </a:cxn>
              <a:cxn ang="10800000">
                <a:pos x="wd2" y="hd2"/>
              </a:cxn>
              <a:cxn ang="16200000">
                <a:pos x="wd2" y="hd2"/>
              </a:cxn>
            </a:cxnLst>
            <a:rect l="0" t="0" r="r" b="b"/>
            <a:pathLst>
              <a:path w="21324" h="21589" extrusionOk="0">
                <a:moveTo>
                  <a:pt x="3951" y="1"/>
                </a:moveTo>
                <a:cubicBezTo>
                  <a:pt x="3609" y="-11"/>
                  <a:pt x="3503" y="70"/>
                  <a:pt x="3116" y="390"/>
                </a:cubicBezTo>
                <a:cubicBezTo>
                  <a:pt x="2829" y="628"/>
                  <a:pt x="2450" y="881"/>
                  <a:pt x="2273" y="953"/>
                </a:cubicBezTo>
                <a:cubicBezTo>
                  <a:pt x="2095" y="1025"/>
                  <a:pt x="1963" y="1142"/>
                  <a:pt x="1981" y="1214"/>
                </a:cubicBezTo>
                <a:cubicBezTo>
                  <a:pt x="2000" y="1286"/>
                  <a:pt x="1821" y="1501"/>
                  <a:pt x="1585" y="1691"/>
                </a:cubicBezTo>
                <a:cubicBezTo>
                  <a:pt x="866" y="2271"/>
                  <a:pt x="231" y="4362"/>
                  <a:pt x="35" y="6794"/>
                </a:cubicBezTo>
                <a:cubicBezTo>
                  <a:pt x="-35" y="7656"/>
                  <a:pt x="-4" y="7998"/>
                  <a:pt x="173" y="8384"/>
                </a:cubicBezTo>
                <a:cubicBezTo>
                  <a:pt x="431" y="8946"/>
                  <a:pt x="460" y="9277"/>
                  <a:pt x="268" y="9426"/>
                </a:cubicBezTo>
                <a:cubicBezTo>
                  <a:pt x="23" y="9615"/>
                  <a:pt x="-64" y="11476"/>
                  <a:pt x="109" y="12813"/>
                </a:cubicBezTo>
                <a:cubicBezTo>
                  <a:pt x="345" y="14625"/>
                  <a:pt x="923" y="16789"/>
                  <a:pt x="1244" y="17060"/>
                </a:cubicBezTo>
                <a:cubicBezTo>
                  <a:pt x="1386" y="17180"/>
                  <a:pt x="1610" y="17572"/>
                  <a:pt x="1743" y="17933"/>
                </a:cubicBezTo>
                <a:cubicBezTo>
                  <a:pt x="2137" y="19002"/>
                  <a:pt x="2863" y="20069"/>
                  <a:pt x="3731" y="20853"/>
                </a:cubicBezTo>
                <a:lnTo>
                  <a:pt x="4547" y="21589"/>
                </a:lnTo>
                <a:lnTo>
                  <a:pt x="5481" y="21589"/>
                </a:lnTo>
                <a:cubicBezTo>
                  <a:pt x="7689" y="21588"/>
                  <a:pt x="10674" y="20934"/>
                  <a:pt x="13249" y="19888"/>
                </a:cubicBezTo>
                <a:cubicBezTo>
                  <a:pt x="14910" y="19214"/>
                  <a:pt x="15257" y="19216"/>
                  <a:pt x="15257" y="19899"/>
                </a:cubicBezTo>
                <a:cubicBezTo>
                  <a:pt x="15257" y="20213"/>
                  <a:pt x="15318" y="20286"/>
                  <a:pt x="15626" y="20346"/>
                </a:cubicBezTo>
                <a:cubicBezTo>
                  <a:pt x="15856" y="20390"/>
                  <a:pt x="16185" y="20348"/>
                  <a:pt x="16500" y="20233"/>
                </a:cubicBezTo>
                <a:cubicBezTo>
                  <a:pt x="16978" y="20057"/>
                  <a:pt x="17035" y="20056"/>
                  <a:pt x="17556" y="20237"/>
                </a:cubicBezTo>
                <a:cubicBezTo>
                  <a:pt x="18088" y="20422"/>
                  <a:pt x="18127" y="20421"/>
                  <a:pt x="18619" y="20218"/>
                </a:cubicBezTo>
                <a:cubicBezTo>
                  <a:pt x="19208" y="19973"/>
                  <a:pt x="20051" y="19030"/>
                  <a:pt x="20502" y="18112"/>
                </a:cubicBezTo>
                <a:cubicBezTo>
                  <a:pt x="21166" y="16760"/>
                  <a:pt x="21536" y="14652"/>
                  <a:pt x="21195" y="14160"/>
                </a:cubicBezTo>
                <a:cubicBezTo>
                  <a:pt x="21115" y="14045"/>
                  <a:pt x="20803" y="13853"/>
                  <a:pt x="20502" y="13735"/>
                </a:cubicBezTo>
                <a:cubicBezTo>
                  <a:pt x="20154" y="13598"/>
                  <a:pt x="19857" y="13368"/>
                  <a:pt x="19692" y="13108"/>
                </a:cubicBezTo>
                <a:cubicBezTo>
                  <a:pt x="19548" y="12882"/>
                  <a:pt x="19255" y="12623"/>
                  <a:pt x="19040" y="12532"/>
                </a:cubicBezTo>
                <a:cubicBezTo>
                  <a:pt x="18687" y="12383"/>
                  <a:pt x="18610" y="12385"/>
                  <a:pt x="18236" y="12549"/>
                </a:cubicBezTo>
                <a:cubicBezTo>
                  <a:pt x="17720" y="12776"/>
                  <a:pt x="17660" y="12722"/>
                  <a:pt x="17326" y="11713"/>
                </a:cubicBezTo>
                <a:cubicBezTo>
                  <a:pt x="16365" y="8805"/>
                  <a:pt x="13847" y="5219"/>
                  <a:pt x="11291" y="3114"/>
                </a:cubicBezTo>
                <a:cubicBezTo>
                  <a:pt x="8932" y="1171"/>
                  <a:pt x="7013" y="314"/>
                  <a:pt x="4391" y="37"/>
                </a:cubicBezTo>
                <a:cubicBezTo>
                  <a:pt x="4206" y="18"/>
                  <a:pt x="4064" y="5"/>
                  <a:pt x="3951" y="1"/>
                </a:cubicBezTo>
                <a:close/>
              </a:path>
            </a:pathLst>
          </a:custGeom>
          <a:ln w="12700">
            <a:miter lim="400000"/>
          </a:ln>
        </p:spPr>
      </p:pic>
      <p:pic>
        <p:nvPicPr>
          <p:cNvPr id="328" name="海顿-包装图-ProductRender-黑-预览图.jpg" descr="海顿-包装图-ProductRender-黑-预览图.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rot="242364">
            <a:off x="17061547" y="4084752"/>
            <a:ext cx="5814783" cy="7278156"/>
          </a:xfrm>
          <a:custGeom>
            <a:avLst/>
            <a:gdLst/>
            <a:ahLst/>
            <a:cxnLst>
              <a:cxn ang="0">
                <a:pos x="wd2" y="hd2"/>
              </a:cxn>
              <a:cxn ang="5400000">
                <a:pos x="wd2" y="hd2"/>
              </a:cxn>
              <a:cxn ang="10800000">
                <a:pos x="wd2" y="hd2"/>
              </a:cxn>
              <a:cxn ang="16200000">
                <a:pos x="wd2" y="hd2"/>
              </a:cxn>
            </a:cxnLst>
            <a:rect l="0" t="0" r="r" b="b"/>
            <a:pathLst>
              <a:path w="21556" h="21544" extrusionOk="0">
                <a:moveTo>
                  <a:pt x="13616" y="0"/>
                </a:moveTo>
                <a:cubicBezTo>
                  <a:pt x="13165" y="2"/>
                  <a:pt x="12709" y="48"/>
                  <a:pt x="12259" y="140"/>
                </a:cubicBezTo>
                <a:cubicBezTo>
                  <a:pt x="10483" y="502"/>
                  <a:pt x="8241" y="1552"/>
                  <a:pt x="6711" y="2737"/>
                </a:cubicBezTo>
                <a:lnTo>
                  <a:pt x="6221" y="3118"/>
                </a:lnTo>
                <a:lnTo>
                  <a:pt x="6083" y="2855"/>
                </a:lnTo>
                <a:cubicBezTo>
                  <a:pt x="6007" y="2710"/>
                  <a:pt x="5918" y="2522"/>
                  <a:pt x="5884" y="2438"/>
                </a:cubicBezTo>
                <a:cubicBezTo>
                  <a:pt x="5851" y="2353"/>
                  <a:pt x="5749" y="2232"/>
                  <a:pt x="5659" y="2169"/>
                </a:cubicBezTo>
                <a:cubicBezTo>
                  <a:pt x="5512" y="2064"/>
                  <a:pt x="5424" y="2066"/>
                  <a:pt x="4784" y="2197"/>
                </a:cubicBezTo>
                <a:cubicBezTo>
                  <a:pt x="3260" y="2508"/>
                  <a:pt x="1693" y="3325"/>
                  <a:pt x="835" y="4254"/>
                </a:cubicBezTo>
                <a:cubicBezTo>
                  <a:pt x="-4" y="5162"/>
                  <a:pt x="-5" y="5164"/>
                  <a:pt x="1" y="6613"/>
                </a:cubicBezTo>
                <a:cubicBezTo>
                  <a:pt x="8" y="8584"/>
                  <a:pt x="226" y="9032"/>
                  <a:pt x="1597" y="9907"/>
                </a:cubicBezTo>
                <a:cubicBezTo>
                  <a:pt x="2770" y="10655"/>
                  <a:pt x="4556" y="11188"/>
                  <a:pt x="5900" y="11189"/>
                </a:cubicBezTo>
                <a:cubicBezTo>
                  <a:pt x="6462" y="11189"/>
                  <a:pt x="6501" y="11178"/>
                  <a:pt x="6596" y="10982"/>
                </a:cubicBezTo>
                <a:cubicBezTo>
                  <a:pt x="6652" y="10868"/>
                  <a:pt x="6721" y="10662"/>
                  <a:pt x="6749" y="10526"/>
                </a:cubicBezTo>
                <a:cubicBezTo>
                  <a:pt x="6778" y="10390"/>
                  <a:pt x="6839" y="10260"/>
                  <a:pt x="6885" y="10237"/>
                </a:cubicBezTo>
                <a:cubicBezTo>
                  <a:pt x="6930" y="10215"/>
                  <a:pt x="7216" y="10316"/>
                  <a:pt x="7520" y="10464"/>
                </a:cubicBezTo>
                <a:cubicBezTo>
                  <a:pt x="7825" y="10611"/>
                  <a:pt x="8376" y="10835"/>
                  <a:pt x="8746" y="10961"/>
                </a:cubicBezTo>
                <a:cubicBezTo>
                  <a:pt x="10576" y="11582"/>
                  <a:pt x="11850" y="11574"/>
                  <a:pt x="13723" y="10929"/>
                </a:cubicBezTo>
                <a:cubicBezTo>
                  <a:pt x="14128" y="10790"/>
                  <a:pt x="14478" y="10702"/>
                  <a:pt x="14503" y="10734"/>
                </a:cubicBezTo>
                <a:cubicBezTo>
                  <a:pt x="14528" y="10766"/>
                  <a:pt x="14206" y="11691"/>
                  <a:pt x="13788" y="12788"/>
                </a:cubicBezTo>
                <a:cubicBezTo>
                  <a:pt x="11487" y="18820"/>
                  <a:pt x="11319" y="19510"/>
                  <a:pt x="11929" y="20471"/>
                </a:cubicBezTo>
                <a:cubicBezTo>
                  <a:pt x="12210" y="20912"/>
                  <a:pt x="12622" y="21195"/>
                  <a:pt x="13289" y="21403"/>
                </a:cubicBezTo>
                <a:cubicBezTo>
                  <a:pt x="13837" y="21573"/>
                  <a:pt x="14651" y="21593"/>
                  <a:pt x="15013" y="21444"/>
                </a:cubicBezTo>
                <a:cubicBezTo>
                  <a:pt x="15360" y="21301"/>
                  <a:pt x="15916" y="20804"/>
                  <a:pt x="16164" y="20417"/>
                </a:cubicBezTo>
                <a:cubicBezTo>
                  <a:pt x="16413" y="20027"/>
                  <a:pt x="16618" y="19524"/>
                  <a:pt x="18296" y="15198"/>
                </a:cubicBezTo>
                <a:cubicBezTo>
                  <a:pt x="21208" y="7688"/>
                  <a:pt x="21491" y="6901"/>
                  <a:pt x="21543" y="6159"/>
                </a:cubicBezTo>
                <a:cubicBezTo>
                  <a:pt x="21595" y="5406"/>
                  <a:pt x="21494" y="4996"/>
                  <a:pt x="21162" y="4602"/>
                </a:cubicBezTo>
                <a:cubicBezTo>
                  <a:pt x="20988" y="4396"/>
                  <a:pt x="20789" y="4299"/>
                  <a:pt x="20161" y="4118"/>
                </a:cubicBezTo>
                <a:cubicBezTo>
                  <a:pt x="19141" y="3822"/>
                  <a:pt x="18785" y="3588"/>
                  <a:pt x="18578" y="3079"/>
                </a:cubicBezTo>
                <a:cubicBezTo>
                  <a:pt x="18289" y="2369"/>
                  <a:pt x="17662" y="1497"/>
                  <a:pt x="17147" y="1085"/>
                </a:cubicBezTo>
                <a:cubicBezTo>
                  <a:pt x="16259" y="377"/>
                  <a:pt x="14966" y="-7"/>
                  <a:pt x="13616" y="0"/>
                </a:cubicBezTo>
                <a:close/>
              </a:path>
            </a:pathLst>
          </a:custGeom>
          <a:ln w="12700">
            <a:miter lim="400000"/>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11 毫米…"/>
          <p:cNvSpPr txBox="1"/>
          <p:nvPr/>
        </p:nvSpPr>
        <p:spPr>
          <a:xfrm>
            <a:off x="12785032" y="9908606"/>
            <a:ext cx="3810337"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000">
                <a:latin typeface="OPPOSans R"/>
                <a:ea typeface="OPPOSans R"/>
                <a:cs typeface="OPPOSans R"/>
                <a:sym typeface="OPPOSans R"/>
              </a:defRPr>
            </a:pPr>
            <a:r>
              <a:rPr dirty="0"/>
              <a:t>11 </a:t>
            </a:r>
            <a:r>
              <a:rPr lang="en-US" dirty="0"/>
              <a:t>mm</a:t>
            </a:r>
            <a:endParaRPr dirty="0"/>
          </a:p>
          <a:p>
            <a:pPr>
              <a:defRPr sz="4000">
                <a:latin typeface="OPPOSans R"/>
                <a:ea typeface="OPPOSans R"/>
                <a:cs typeface="OPPOSans R"/>
                <a:sym typeface="OPPOSans R"/>
              </a:defRPr>
            </a:pPr>
            <a:r>
              <a:rPr lang="en-US" dirty="0"/>
              <a:t>Dynamic driver</a:t>
            </a:r>
            <a:endParaRPr dirty="0"/>
          </a:p>
        </p:txBody>
      </p:sp>
      <p:sp>
        <p:nvSpPr>
          <p:cNvPr id="333" name="线条"/>
          <p:cNvSpPr/>
          <p:nvPr/>
        </p:nvSpPr>
        <p:spPr>
          <a:xfrm flipV="1">
            <a:off x="14690199" y="9089615"/>
            <a:ext cx="1" cy="744159"/>
          </a:xfrm>
          <a:prstGeom prst="line">
            <a:avLst/>
          </a:prstGeom>
          <a:ln w="76200">
            <a:solidFill>
              <a:srgbClr val="FFFFFF"/>
            </a:solidFill>
            <a:custDash>
              <a:ds d="200000" sp="200000"/>
            </a:custDash>
            <a:miter lim="400000"/>
          </a:ln>
        </p:spPr>
        <p:txBody>
          <a:bodyPr lIns="50800" tIns="50800" rIns="50800" bIns="50800" anchor="ctr"/>
          <a:lstStyle/>
          <a:p>
            <a:endParaRPr dirty="0">
              <a:latin typeface="OPPOSans Medium" pitchFamily="18" charset="-122"/>
              <a:ea typeface="OPPOSans Medium" pitchFamily="18" charset="-122"/>
              <a:cs typeface="OPPOSans Medium" pitchFamily="18" charset="-122"/>
            </a:endParaRPr>
          </a:p>
        </p:txBody>
      </p:sp>
      <p:sp>
        <p:nvSpPr>
          <p:cNvPr id="334" name="OPPO 定制真无线…"/>
          <p:cNvSpPr txBox="1"/>
          <p:nvPr/>
        </p:nvSpPr>
        <p:spPr>
          <a:xfrm>
            <a:off x="7339846" y="3956308"/>
            <a:ext cx="6766276"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000">
                <a:latin typeface="OPPOSans R"/>
                <a:ea typeface="OPPOSans R"/>
                <a:cs typeface="OPPOSans R"/>
                <a:sym typeface="OPPOSans R"/>
              </a:defRPr>
            </a:pPr>
            <a:r>
              <a:rPr lang="en" altLang="zh-CN" dirty="0"/>
              <a:t>OPPO </a:t>
            </a:r>
            <a:r>
              <a:rPr lang="en-US" altLang="zh-CN" dirty="0"/>
              <a:t>TWS</a:t>
            </a:r>
            <a:endParaRPr lang="zh-CN" altLang="en-US" dirty="0"/>
          </a:p>
          <a:p>
            <a:pPr>
              <a:defRPr sz="4000">
                <a:latin typeface="OPPOSans R"/>
                <a:ea typeface="OPPOSans R"/>
                <a:cs typeface="OPPOSans R"/>
                <a:sym typeface="OPPOSans R"/>
              </a:defRPr>
            </a:pPr>
            <a:r>
              <a:rPr lang="en-US" altLang="zh-CN" dirty="0"/>
              <a:t>Balanced membrane driver</a:t>
            </a:r>
            <a:endParaRPr lang="zh-CN" altLang="en-US" dirty="0"/>
          </a:p>
        </p:txBody>
      </p:sp>
      <p:sp>
        <p:nvSpPr>
          <p:cNvPr id="335" name="矩形"/>
          <p:cNvSpPr/>
          <p:nvPr/>
        </p:nvSpPr>
        <p:spPr>
          <a:xfrm rot="10800000">
            <a:off x="19194829" y="1420866"/>
            <a:ext cx="131441" cy="616345"/>
          </a:xfrm>
          <a:prstGeom prst="rect">
            <a:avLst/>
          </a:prstGeom>
          <a:solidFill>
            <a:schemeClr val="accent4"/>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36" name="全频双单元"/>
          <p:cNvSpPr txBox="1"/>
          <p:nvPr/>
        </p:nvSpPr>
        <p:spPr>
          <a:xfrm>
            <a:off x="19345500" y="1515628"/>
            <a:ext cx="3806258" cy="6255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70000"/>
              </a:lnSpc>
              <a:defRPr sz="5800">
                <a:latin typeface="HYYaKuHeiW Regular"/>
                <a:ea typeface="HYYaKuHeiW Regular"/>
                <a:cs typeface="HYYaKuHeiW Regular"/>
                <a:sym typeface="HYYaKuHeiW Regular"/>
              </a:defRPr>
            </a:lvl1pPr>
          </a:lstStyle>
          <a:p>
            <a:r>
              <a:rPr lang="en-US" sz="4400" dirty="0"/>
              <a:t>Dual Driver</a:t>
            </a:r>
            <a:endParaRPr sz="4400" dirty="0"/>
          </a:p>
        </p:txBody>
      </p:sp>
      <p:sp>
        <p:nvSpPr>
          <p:cNvPr id="337" name="硬件好"/>
          <p:cNvSpPr txBox="1"/>
          <p:nvPr/>
        </p:nvSpPr>
        <p:spPr>
          <a:xfrm>
            <a:off x="16148938" y="1486487"/>
            <a:ext cx="3045891" cy="6255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nSpc>
                <a:spcPct val="70000"/>
              </a:lnSpc>
              <a:defRPr sz="5800">
                <a:latin typeface="HYYaKuHeiW Regular"/>
                <a:ea typeface="HYYaKuHeiW Regular"/>
                <a:cs typeface="HYYaKuHeiW Regular"/>
                <a:sym typeface="HYYaKuHeiW Regular"/>
              </a:defRPr>
            </a:lvl1pPr>
          </a:lstStyle>
          <a:p>
            <a:r>
              <a:rPr lang="en-US" sz="4400" dirty="0"/>
              <a:t>Hardware</a:t>
            </a:r>
            <a:endParaRPr sz="4400" dirty="0"/>
          </a:p>
        </p:txBody>
      </p:sp>
      <p:sp>
        <p:nvSpPr>
          <p:cNvPr id="338" name="线条"/>
          <p:cNvSpPr/>
          <p:nvPr/>
        </p:nvSpPr>
        <p:spPr>
          <a:xfrm flipV="1">
            <a:off x="10761083" y="5364836"/>
            <a:ext cx="1" cy="744160"/>
          </a:xfrm>
          <a:prstGeom prst="line">
            <a:avLst/>
          </a:prstGeom>
          <a:ln w="76200">
            <a:solidFill>
              <a:srgbClr val="FFFFFF"/>
            </a:solidFill>
            <a:custDash>
              <a:ds d="200000" sp="200000"/>
            </a:custDash>
            <a:miter lim="400000"/>
          </a:ln>
        </p:spPr>
        <p:txBody>
          <a:bodyPr lIns="50800" tIns="50800" rIns="50800" bIns="50800" anchor="ctr"/>
          <a:lstStyle/>
          <a:p>
            <a:endParaRPr dirty="0">
              <a:latin typeface="OPPOSans Medium" pitchFamily="18" charset="-122"/>
              <a:ea typeface="OPPOSans Medium" pitchFamily="18" charset="-122"/>
              <a:cs typeface="OPPOSans Medium" pitchFamily="18" charset="-122"/>
            </a:endParaRPr>
          </a:p>
        </p:txBody>
      </p:sp>
      <p:pic>
        <p:nvPicPr>
          <p:cNvPr id="339" name="TWS海顿爆炸图2-1白底.jpg" descr="TWS海顿爆炸图2-1白底.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flipH="1">
            <a:off x="2526100" y="6253999"/>
            <a:ext cx="1824389" cy="3041443"/>
          </a:xfrm>
          <a:custGeom>
            <a:avLst/>
            <a:gdLst/>
            <a:ahLst/>
            <a:cxnLst>
              <a:cxn ang="0">
                <a:pos x="wd2" y="hd2"/>
              </a:cxn>
              <a:cxn ang="5400000">
                <a:pos x="wd2" y="hd2"/>
              </a:cxn>
              <a:cxn ang="10800000">
                <a:pos x="wd2" y="hd2"/>
              </a:cxn>
              <a:cxn ang="16200000">
                <a:pos x="wd2" y="hd2"/>
              </a:cxn>
            </a:cxnLst>
            <a:rect l="0" t="0" r="r" b="b"/>
            <a:pathLst>
              <a:path w="20774" h="21588" extrusionOk="0">
                <a:moveTo>
                  <a:pt x="3311" y="2"/>
                </a:moveTo>
                <a:cubicBezTo>
                  <a:pt x="2734" y="-12"/>
                  <a:pt x="2654" y="76"/>
                  <a:pt x="2367" y="421"/>
                </a:cubicBezTo>
                <a:cubicBezTo>
                  <a:pt x="-60" y="3346"/>
                  <a:pt x="-813" y="14085"/>
                  <a:pt x="1016" y="19675"/>
                </a:cubicBezTo>
                <a:cubicBezTo>
                  <a:pt x="1208" y="20265"/>
                  <a:pt x="1520" y="20937"/>
                  <a:pt x="1712" y="21168"/>
                </a:cubicBezTo>
                <a:lnTo>
                  <a:pt x="2064" y="21588"/>
                </a:lnTo>
                <a:lnTo>
                  <a:pt x="3827" y="21503"/>
                </a:lnTo>
                <a:cubicBezTo>
                  <a:pt x="8692" y="21268"/>
                  <a:pt x="13837" y="19755"/>
                  <a:pt x="17484" y="17487"/>
                </a:cubicBezTo>
                <a:cubicBezTo>
                  <a:pt x="20186" y="15806"/>
                  <a:pt x="20787" y="14599"/>
                  <a:pt x="20774" y="10915"/>
                </a:cubicBezTo>
                <a:cubicBezTo>
                  <a:pt x="20765" y="8408"/>
                  <a:pt x="20353" y="6879"/>
                  <a:pt x="19459" y="6041"/>
                </a:cubicBezTo>
                <a:cubicBezTo>
                  <a:pt x="18389" y="5038"/>
                  <a:pt x="16467" y="3736"/>
                  <a:pt x="14930" y="2974"/>
                </a:cubicBezTo>
                <a:cubicBezTo>
                  <a:pt x="12071" y="1554"/>
                  <a:pt x="7246" y="250"/>
                  <a:pt x="4080" y="44"/>
                </a:cubicBezTo>
                <a:cubicBezTo>
                  <a:pt x="3751" y="22"/>
                  <a:pt x="3504" y="6"/>
                  <a:pt x="3311" y="2"/>
                </a:cubicBezTo>
                <a:close/>
              </a:path>
            </a:pathLst>
          </a:custGeom>
          <a:ln w="12700">
            <a:miter lim="400000"/>
          </a:ln>
        </p:spPr>
      </p:pic>
      <p:pic>
        <p:nvPicPr>
          <p:cNvPr id="340" name="TWS海顿爆炸图2-1白底.jpg" descr="TWS海顿爆炸图2-1白底.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flipH="1">
            <a:off x="4782978" y="5364836"/>
            <a:ext cx="3051549" cy="4004677"/>
          </a:xfrm>
          <a:custGeom>
            <a:avLst/>
            <a:gdLst/>
            <a:ahLst/>
            <a:cxnLst>
              <a:cxn ang="0">
                <a:pos x="wd2" y="hd2"/>
              </a:cxn>
              <a:cxn ang="5400000">
                <a:pos x="wd2" y="hd2"/>
              </a:cxn>
              <a:cxn ang="10800000">
                <a:pos x="wd2" y="hd2"/>
              </a:cxn>
              <a:cxn ang="16200000">
                <a:pos x="wd2" y="hd2"/>
              </a:cxn>
            </a:cxnLst>
            <a:rect l="0" t="0" r="r" b="b"/>
            <a:pathLst>
              <a:path w="21324" h="21589" extrusionOk="0">
                <a:moveTo>
                  <a:pt x="3951" y="1"/>
                </a:moveTo>
                <a:cubicBezTo>
                  <a:pt x="3609" y="-11"/>
                  <a:pt x="3503" y="70"/>
                  <a:pt x="3116" y="390"/>
                </a:cubicBezTo>
                <a:cubicBezTo>
                  <a:pt x="2829" y="628"/>
                  <a:pt x="2450" y="881"/>
                  <a:pt x="2273" y="953"/>
                </a:cubicBezTo>
                <a:cubicBezTo>
                  <a:pt x="2095" y="1025"/>
                  <a:pt x="1963" y="1142"/>
                  <a:pt x="1981" y="1214"/>
                </a:cubicBezTo>
                <a:cubicBezTo>
                  <a:pt x="2000" y="1286"/>
                  <a:pt x="1821" y="1501"/>
                  <a:pt x="1585" y="1691"/>
                </a:cubicBezTo>
                <a:cubicBezTo>
                  <a:pt x="866" y="2271"/>
                  <a:pt x="231" y="4362"/>
                  <a:pt x="35" y="6794"/>
                </a:cubicBezTo>
                <a:cubicBezTo>
                  <a:pt x="-35" y="7656"/>
                  <a:pt x="-4" y="7998"/>
                  <a:pt x="173" y="8384"/>
                </a:cubicBezTo>
                <a:cubicBezTo>
                  <a:pt x="431" y="8946"/>
                  <a:pt x="460" y="9277"/>
                  <a:pt x="268" y="9426"/>
                </a:cubicBezTo>
                <a:cubicBezTo>
                  <a:pt x="23" y="9615"/>
                  <a:pt x="-64" y="11476"/>
                  <a:pt x="109" y="12813"/>
                </a:cubicBezTo>
                <a:cubicBezTo>
                  <a:pt x="345" y="14625"/>
                  <a:pt x="923" y="16789"/>
                  <a:pt x="1244" y="17060"/>
                </a:cubicBezTo>
                <a:cubicBezTo>
                  <a:pt x="1386" y="17180"/>
                  <a:pt x="1610" y="17572"/>
                  <a:pt x="1743" y="17933"/>
                </a:cubicBezTo>
                <a:cubicBezTo>
                  <a:pt x="2137" y="19002"/>
                  <a:pt x="2863" y="20069"/>
                  <a:pt x="3731" y="20853"/>
                </a:cubicBezTo>
                <a:lnTo>
                  <a:pt x="4547" y="21589"/>
                </a:lnTo>
                <a:lnTo>
                  <a:pt x="5481" y="21589"/>
                </a:lnTo>
                <a:cubicBezTo>
                  <a:pt x="7689" y="21588"/>
                  <a:pt x="10674" y="20934"/>
                  <a:pt x="13249" y="19888"/>
                </a:cubicBezTo>
                <a:cubicBezTo>
                  <a:pt x="14910" y="19214"/>
                  <a:pt x="15257" y="19216"/>
                  <a:pt x="15257" y="19899"/>
                </a:cubicBezTo>
                <a:cubicBezTo>
                  <a:pt x="15257" y="20213"/>
                  <a:pt x="15318" y="20286"/>
                  <a:pt x="15626" y="20346"/>
                </a:cubicBezTo>
                <a:cubicBezTo>
                  <a:pt x="15856" y="20390"/>
                  <a:pt x="16185" y="20348"/>
                  <a:pt x="16500" y="20233"/>
                </a:cubicBezTo>
                <a:cubicBezTo>
                  <a:pt x="16978" y="20057"/>
                  <a:pt x="17035" y="20056"/>
                  <a:pt x="17556" y="20237"/>
                </a:cubicBezTo>
                <a:cubicBezTo>
                  <a:pt x="18088" y="20422"/>
                  <a:pt x="18127" y="20421"/>
                  <a:pt x="18619" y="20218"/>
                </a:cubicBezTo>
                <a:cubicBezTo>
                  <a:pt x="19208" y="19973"/>
                  <a:pt x="20051" y="19030"/>
                  <a:pt x="20502" y="18112"/>
                </a:cubicBezTo>
                <a:cubicBezTo>
                  <a:pt x="21166" y="16760"/>
                  <a:pt x="21536" y="14652"/>
                  <a:pt x="21195" y="14160"/>
                </a:cubicBezTo>
                <a:cubicBezTo>
                  <a:pt x="21115" y="14045"/>
                  <a:pt x="20803" y="13853"/>
                  <a:pt x="20502" y="13735"/>
                </a:cubicBezTo>
                <a:cubicBezTo>
                  <a:pt x="20154" y="13598"/>
                  <a:pt x="19857" y="13368"/>
                  <a:pt x="19692" y="13108"/>
                </a:cubicBezTo>
                <a:cubicBezTo>
                  <a:pt x="19548" y="12882"/>
                  <a:pt x="19255" y="12623"/>
                  <a:pt x="19040" y="12532"/>
                </a:cubicBezTo>
                <a:cubicBezTo>
                  <a:pt x="18687" y="12383"/>
                  <a:pt x="18610" y="12385"/>
                  <a:pt x="18236" y="12549"/>
                </a:cubicBezTo>
                <a:cubicBezTo>
                  <a:pt x="17720" y="12776"/>
                  <a:pt x="17660" y="12722"/>
                  <a:pt x="17326" y="11713"/>
                </a:cubicBezTo>
                <a:cubicBezTo>
                  <a:pt x="16365" y="8805"/>
                  <a:pt x="13847" y="5219"/>
                  <a:pt x="11291" y="3114"/>
                </a:cubicBezTo>
                <a:cubicBezTo>
                  <a:pt x="8932" y="1171"/>
                  <a:pt x="7013" y="314"/>
                  <a:pt x="4391" y="37"/>
                </a:cubicBezTo>
                <a:cubicBezTo>
                  <a:pt x="4206" y="18"/>
                  <a:pt x="4064" y="5"/>
                  <a:pt x="3951" y="1"/>
                </a:cubicBezTo>
                <a:close/>
              </a:path>
            </a:pathLst>
          </a:custGeom>
          <a:ln w="12700">
            <a:miter lim="400000"/>
          </a:ln>
        </p:spPr>
      </p:pic>
      <p:pic>
        <p:nvPicPr>
          <p:cNvPr id="341" name="TWS海顿爆炸图2-1白底.jpg" descr="TWS海顿爆炸图2-1白底.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flipH="1">
            <a:off x="10360444" y="6253999"/>
            <a:ext cx="725078" cy="1989282"/>
          </a:xfrm>
          <a:custGeom>
            <a:avLst/>
            <a:gdLst/>
            <a:ahLst/>
            <a:cxnLst>
              <a:cxn ang="0">
                <a:pos x="wd2" y="hd2"/>
              </a:cxn>
              <a:cxn ang="5400000">
                <a:pos x="wd2" y="hd2"/>
              </a:cxn>
              <a:cxn ang="10800000">
                <a:pos x="wd2" y="hd2"/>
              </a:cxn>
              <a:cxn ang="16200000">
                <a:pos x="wd2" y="hd2"/>
              </a:cxn>
            </a:cxnLst>
            <a:rect l="0" t="0" r="r" b="b"/>
            <a:pathLst>
              <a:path w="20546" h="21575" extrusionOk="0">
                <a:moveTo>
                  <a:pt x="6391" y="5"/>
                </a:moveTo>
                <a:cubicBezTo>
                  <a:pt x="5857" y="-25"/>
                  <a:pt x="5285" y="62"/>
                  <a:pt x="4558" y="272"/>
                </a:cubicBezTo>
                <a:lnTo>
                  <a:pt x="3175" y="668"/>
                </a:lnTo>
                <a:lnTo>
                  <a:pt x="8235" y="2502"/>
                </a:lnTo>
                <a:cubicBezTo>
                  <a:pt x="11017" y="3511"/>
                  <a:pt x="14359" y="4538"/>
                  <a:pt x="15658" y="4779"/>
                </a:cubicBezTo>
                <a:cubicBezTo>
                  <a:pt x="16957" y="5021"/>
                  <a:pt x="17960" y="5317"/>
                  <a:pt x="17885" y="5438"/>
                </a:cubicBezTo>
                <a:cubicBezTo>
                  <a:pt x="17727" y="5689"/>
                  <a:pt x="5691" y="5958"/>
                  <a:pt x="4817" y="5730"/>
                </a:cubicBezTo>
                <a:cubicBezTo>
                  <a:pt x="4500" y="5648"/>
                  <a:pt x="3737" y="5725"/>
                  <a:pt x="3118" y="5898"/>
                </a:cubicBezTo>
                <a:cubicBezTo>
                  <a:pt x="2217" y="6150"/>
                  <a:pt x="1986" y="6492"/>
                  <a:pt x="1937" y="7620"/>
                </a:cubicBezTo>
                <a:cubicBezTo>
                  <a:pt x="1902" y="8445"/>
                  <a:pt x="1558" y="9176"/>
                  <a:pt x="1105" y="9385"/>
                </a:cubicBezTo>
                <a:cubicBezTo>
                  <a:pt x="84" y="9856"/>
                  <a:pt x="-412" y="16889"/>
                  <a:pt x="419" y="19139"/>
                </a:cubicBezTo>
                <a:cubicBezTo>
                  <a:pt x="1027" y="20784"/>
                  <a:pt x="1728" y="21213"/>
                  <a:pt x="3512" y="21050"/>
                </a:cubicBezTo>
                <a:cubicBezTo>
                  <a:pt x="4053" y="21000"/>
                  <a:pt x="4788" y="21096"/>
                  <a:pt x="5154" y="21265"/>
                </a:cubicBezTo>
                <a:cubicBezTo>
                  <a:pt x="5641" y="21490"/>
                  <a:pt x="7334" y="21575"/>
                  <a:pt x="11486" y="21575"/>
                </a:cubicBezTo>
                <a:cubicBezTo>
                  <a:pt x="14602" y="21575"/>
                  <a:pt x="17167" y="21498"/>
                  <a:pt x="17176" y="21407"/>
                </a:cubicBezTo>
                <a:cubicBezTo>
                  <a:pt x="17186" y="21317"/>
                  <a:pt x="17850" y="20355"/>
                  <a:pt x="18649" y="19268"/>
                </a:cubicBezTo>
                <a:cubicBezTo>
                  <a:pt x="20735" y="16432"/>
                  <a:pt x="21188" y="10926"/>
                  <a:pt x="19572" y="8106"/>
                </a:cubicBezTo>
                <a:cubicBezTo>
                  <a:pt x="18652" y="6502"/>
                  <a:pt x="18597" y="6148"/>
                  <a:pt x="19245" y="6053"/>
                </a:cubicBezTo>
                <a:cubicBezTo>
                  <a:pt x="19676" y="5990"/>
                  <a:pt x="20021" y="5836"/>
                  <a:pt x="20021" y="5709"/>
                </a:cubicBezTo>
                <a:cubicBezTo>
                  <a:pt x="20021" y="5086"/>
                  <a:pt x="9688" y="641"/>
                  <a:pt x="6920" y="74"/>
                </a:cubicBezTo>
                <a:cubicBezTo>
                  <a:pt x="6747" y="39"/>
                  <a:pt x="6569" y="15"/>
                  <a:pt x="6391" y="5"/>
                </a:cubicBezTo>
                <a:close/>
              </a:path>
            </a:pathLst>
          </a:custGeom>
          <a:ln w="12700">
            <a:miter lim="400000"/>
          </a:ln>
        </p:spPr>
      </p:pic>
      <p:pic>
        <p:nvPicPr>
          <p:cNvPr id="342" name="TWS海顿爆炸图2-1白底.jpg" descr="TWS海顿爆炸图2-1白底.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flipH="1">
            <a:off x="14067979" y="6253999"/>
            <a:ext cx="1168239" cy="2629791"/>
          </a:xfrm>
          <a:custGeom>
            <a:avLst/>
            <a:gdLst/>
            <a:ahLst/>
            <a:cxnLst>
              <a:cxn ang="0">
                <a:pos x="wd2" y="hd2"/>
              </a:cxn>
              <a:cxn ang="5400000">
                <a:pos x="wd2" y="hd2"/>
              </a:cxn>
              <a:cxn ang="10800000">
                <a:pos x="wd2" y="hd2"/>
              </a:cxn>
              <a:cxn ang="16200000">
                <a:pos x="wd2" y="hd2"/>
              </a:cxn>
            </a:cxnLst>
            <a:rect l="0" t="0" r="r" b="b"/>
            <a:pathLst>
              <a:path w="20176" h="21439" extrusionOk="0">
                <a:moveTo>
                  <a:pt x="13922" y="8"/>
                </a:moveTo>
                <a:cubicBezTo>
                  <a:pt x="13249" y="-28"/>
                  <a:pt x="12586" y="47"/>
                  <a:pt x="12222" y="254"/>
                </a:cubicBezTo>
                <a:cubicBezTo>
                  <a:pt x="11983" y="390"/>
                  <a:pt x="11287" y="503"/>
                  <a:pt x="10673" y="503"/>
                </a:cubicBezTo>
                <a:cubicBezTo>
                  <a:pt x="8984" y="503"/>
                  <a:pt x="6726" y="1087"/>
                  <a:pt x="6054" y="1700"/>
                </a:cubicBezTo>
                <a:cubicBezTo>
                  <a:pt x="5731" y="1994"/>
                  <a:pt x="5373" y="2644"/>
                  <a:pt x="5259" y="3143"/>
                </a:cubicBezTo>
                <a:cubicBezTo>
                  <a:pt x="5056" y="4031"/>
                  <a:pt x="5024" y="4053"/>
                  <a:pt x="3833" y="4134"/>
                </a:cubicBezTo>
                <a:cubicBezTo>
                  <a:pt x="2763" y="4206"/>
                  <a:pt x="2589" y="4287"/>
                  <a:pt x="2393" y="4794"/>
                </a:cubicBezTo>
                <a:cubicBezTo>
                  <a:pt x="2271" y="5111"/>
                  <a:pt x="1918" y="5815"/>
                  <a:pt x="1605" y="6356"/>
                </a:cubicBezTo>
                <a:cubicBezTo>
                  <a:pt x="1292" y="6897"/>
                  <a:pt x="1036" y="7580"/>
                  <a:pt x="1036" y="7874"/>
                </a:cubicBezTo>
                <a:cubicBezTo>
                  <a:pt x="1036" y="8195"/>
                  <a:pt x="808" y="8466"/>
                  <a:pt x="467" y="8556"/>
                </a:cubicBezTo>
                <a:cubicBezTo>
                  <a:pt x="-35" y="8689"/>
                  <a:pt x="-77" y="9072"/>
                  <a:pt x="84" y="11908"/>
                </a:cubicBezTo>
                <a:cubicBezTo>
                  <a:pt x="313" y="15951"/>
                  <a:pt x="1171" y="17557"/>
                  <a:pt x="3182" y="17697"/>
                </a:cubicBezTo>
                <a:cubicBezTo>
                  <a:pt x="3789" y="17739"/>
                  <a:pt x="4069" y="17953"/>
                  <a:pt x="4539" y="18742"/>
                </a:cubicBezTo>
                <a:cubicBezTo>
                  <a:pt x="5724" y="20731"/>
                  <a:pt x="6435" y="21070"/>
                  <a:pt x="9947" y="21301"/>
                </a:cubicBezTo>
                <a:cubicBezTo>
                  <a:pt x="14074" y="21572"/>
                  <a:pt x="14083" y="21571"/>
                  <a:pt x="16451" y="20078"/>
                </a:cubicBezTo>
                <a:cubicBezTo>
                  <a:pt x="20901" y="17272"/>
                  <a:pt x="21523" y="6166"/>
                  <a:pt x="17452" y="2221"/>
                </a:cubicBezTo>
                <a:cubicBezTo>
                  <a:pt x="16883" y="1670"/>
                  <a:pt x="16417" y="1144"/>
                  <a:pt x="16417" y="1050"/>
                </a:cubicBezTo>
                <a:cubicBezTo>
                  <a:pt x="16417" y="956"/>
                  <a:pt x="16089" y="681"/>
                  <a:pt x="15691" y="442"/>
                </a:cubicBezTo>
                <a:cubicBezTo>
                  <a:pt x="15276" y="193"/>
                  <a:pt x="14595" y="45"/>
                  <a:pt x="13922" y="8"/>
                </a:cubicBezTo>
                <a:close/>
              </a:path>
            </a:pathLst>
          </a:custGeom>
          <a:ln w="12700">
            <a:miter lim="400000"/>
          </a:ln>
        </p:spPr>
      </p:pic>
      <p:pic>
        <p:nvPicPr>
          <p:cNvPr id="343" name="TWS海顿爆炸图2-1白底.jpg" descr="TWS海顿爆炸图2-1白底.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rot="1375787" flipH="1">
            <a:off x="18636520" y="5242072"/>
            <a:ext cx="3095286" cy="7001179"/>
          </a:xfrm>
          <a:custGeom>
            <a:avLst/>
            <a:gdLst/>
            <a:ahLst/>
            <a:cxnLst>
              <a:cxn ang="0">
                <a:pos x="wd2" y="hd2"/>
              </a:cxn>
              <a:cxn ang="5400000">
                <a:pos x="wd2" y="hd2"/>
              </a:cxn>
              <a:cxn ang="10800000">
                <a:pos x="wd2" y="hd2"/>
              </a:cxn>
              <a:cxn ang="16200000">
                <a:pos x="wd2" y="hd2"/>
              </a:cxn>
            </a:cxnLst>
            <a:rect l="0" t="0" r="r" b="b"/>
            <a:pathLst>
              <a:path w="21432" h="21560" extrusionOk="0">
                <a:moveTo>
                  <a:pt x="16194" y="1"/>
                </a:moveTo>
                <a:cubicBezTo>
                  <a:pt x="14973" y="-7"/>
                  <a:pt x="13163" y="215"/>
                  <a:pt x="11806" y="570"/>
                </a:cubicBezTo>
                <a:cubicBezTo>
                  <a:pt x="11363" y="686"/>
                  <a:pt x="9994" y="1219"/>
                  <a:pt x="8698" y="1780"/>
                </a:cubicBezTo>
                <a:cubicBezTo>
                  <a:pt x="6107" y="2902"/>
                  <a:pt x="5680" y="3015"/>
                  <a:pt x="3748" y="3091"/>
                </a:cubicBezTo>
                <a:cubicBezTo>
                  <a:pt x="2541" y="3139"/>
                  <a:pt x="1863" y="3278"/>
                  <a:pt x="1273" y="3596"/>
                </a:cubicBezTo>
                <a:cubicBezTo>
                  <a:pt x="664" y="3924"/>
                  <a:pt x="299" y="4398"/>
                  <a:pt x="140" y="5068"/>
                </a:cubicBezTo>
                <a:cubicBezTo>
                  <a:pt x="-53" y="5884"/>
                  <a:pt x="-43" y="19112"/>
                  <a:pt x="151" y="19734"/>
                </a:cubicBezTo>
                <a:cubicBezTo>
                  <a:pt x="433" y="20633"/>
                  <a:pt x="1171" y="21219"/>
                  <a:pt x="2306" y="21448"/>
                </a:cubicBezTo>
                <a:cubicBezTo>
                  <a:pt x="2957" y="21580"/>
                  <a:pt x="3611" y="21593"/>
                  <a:pt x="4889" y="21501"/>
                </a:cubicBezTo>
                <a:cubicBezTo>
                  <a:pt x="7295" y="21327"/>
                  <a:pt x="8512" y="20621"/>
                  <a:pt x="8989" y="19119"/>
                </a:cubicBezTo>
                <a:cubicBezTo>
                  <a:pt x="9090" y="18800"/>
                  <a:pt x="9183" y="17109"/>
                  <a:pt x="9236" y="14668"/>
                </a:cubicBezTo>
                <a:cubicBezTo>
                  <a:pt x="9322" y="10767"/>
                  <a:pt x="9326" y="10727"/>
                  <a:pt x="9624" y="10553"/>
                </a:cubicBezTo>
                <a:cubicBezTo>
                  <a:pt x="9821" y="10437"/>
                  <a:pt x="10031" y="10383"/>
                  <a:pt x="10236" y="10394"/>
                </a:cubicBezTo>
                <a:cubicBezTo>
                  <a:pt x="10408" y="10403"/>
                  <a:pt x="11094" y="10602"/>
                  <a:pt x="11759" y="10836"/>
                </a:cubicBezTo>
                <a:cubicBezTo>
                  <a:pt x="14233" y="11709"/>
                  <a:pt x="15356" y="11948"/>
                  <a:pt x="17274" y="12011"/>
                </a:cubicBezTo>
                <a:cubicBezTo>
                  <a:pt x="18290" y="12044"/>
                  <a:pt x="18387" y="12037"/>
                  <a:pt x="18846" y="11881"/>
                </a:cubicBezTo>
                <a:cubicBezTo>
                  <a:pt x="19875" y="11532"/>
                  <a:pt x="20821" y="10333"/>
                  <a:pt x="21250" y="8833"/>
                </a:cubicBezTo>
                <a:cubicBezTo>
                  <a:pt x="21547" y="7797"/>
                  <a:pt x="21467" y="5221"/>
                  <a:pt x="21110" y="4299"/>
                </a:cubicBezTo>
                <a:cubicBezTo>
                  <a:pt x="20335" y="2297"/>
                  <a:pt x="18589" y="426"/>
                  <a:pt x="17181" y="89"/>
                </a:cubicBezTo>
                <a:cubicBezTo>
                  <a:pt x="16944" y="32"/>
                  <a:pt x="16601" y="3"/>
                  <a:pt x="16194" y="1"/>
                </a:cubicBezTo>
                <a:close/>
              </a:path>
            </a:pathLst>
          </a:custGeom>
          <a:ln w="12700">
            <a:miter lim="400000"/>
          </a:ln>
        </p:spPr>
      </p:pic>
      <p:pic>
        <p:nvPicPr>
          <p:cNvPr id="344" name="海顿-包装图-ProductRender-黑-预览图.jpg" descr="海顿-包装图-ProductRender-黑-预览图.jpg"/>
          <p:cNvPicPr>
            <a:picLocks noChangeAspect="1"/>
          </p:cNvPicPr>
          <p:nvPr/>
        </p:nvPicPr>
        <p:blipFill>
          <a:blip r:embed="rId8" cstate="screen">
            <a:alphaModFix amt="0"/>
            <a:extLst>
              <a:ext uri="{28A0092B-C50C-407E-A947-70E740481C1C}">
                <a14:useLocalDpi xmlns:a14="http://schemas.microsoft.com/office/drawing/2010/main"/>
              </a:ext>
            </a:extLst>
          </a:blip>
          <a:srcRect/>
          <a:stretch>
            <a:fillRect/>
          </a:stretch>
        </p:blipFill>
        <p:spPr>
          <a:xfrm rot="385353">
            <a:off x="16380157" y="5014495"/>
            <a:ext cx="5814783" cy="7278156"/>
          </a:xfrm>
          <a:custGeom>
            <a:avLst/>
            <a:gdLst/>
            <a:ahLst/>
            <a:cxnLst>
              <a:cxn ang="0">
                <a:pos x="wd2" y="hd2"/>
              </a:cxn>
              <a:cxn ang="5400000">
                <a:pos x="wd2" y="hd2"/>
              </a:cxn>
              <a:cxn ang="10800000">
                <a:pos x="wd2" y="hd2"/>
              </a:cxn>
              <a:cxn ang="16200000">
                <a:pos x="wd2" y="hd2"/>
              </a:cxn>
            </a:cxnLst>
            <a:rect l="0" t="0" r="r" b="b"/>
            <a:pathLst>
              <a:path w="21556" h="21544" extrusionOk="0">
                <a:moveTo>
                  <a:pt x="13616" y="0"/>
                </a:moveTo>
                <a:cubicBezTo>
                  <a:pt x="13165" y="2"/>
                  <a:pt x="12709" y="48"/>
                  <a:pt x="12259" y="140"/>
                </a:cubicBezTo>
                <a:cubicBezTo>
                  <a:pt x="10483" y="502"/>
                  <a:pt x="8241" y="1552"/>
                  <a:pt x="6711" y="2737"/>
                </a:cubicBezTo>
                <a:lnTo>
                  <a:pt x="6221" y="3118"/>
                </a:lnTo>
                <a:lnTo>
                  <a:pt x="6083" y="2855"/>
                </a:lnTo>
                <a:cubicBezTo>
                  <a:pt x="6007" y="2710"/>
                  <a:pt x="5918" y="2522"/>
                  <a:pt x="5884" y="2438"/>
                </a:cubicBezTo>
                <a:cubicBezTo>
                  <a:pt x="5851" y="2353"/>
                  <a:pt x="5749" y="2232"/>
                  <a:pt x="5659" y="2169"/>
                </a:cubicBezTo>
                <a:cubicBezTo>
                  <a:pt x="5512" y="2064"/>
                  <a:pt x="5424" y="2066"/>
                  <a:pt x="4784" y="2197"/>
                </a:cubicBezTo>
                <a:cubicBezTo>
                  <a:pt x="3260" y="2508"/>
                  <a:pt x="1693" y="3325"/>
                  <a:pt x="835" y="4254"/>
                </a:cubicBezTo>
                <a:cubicBezTo>
                  <a:pt x="-4" y="5162"/>
                  <a:pt x="-5" y="5164"/>
                  <a:pt x="1" y="6613"/>
                </a:cubicBezTo>
                <a:cubicBezTo>
                  <a:pt x="8" y="8584"/>
                  <a:pt x="226" y="9032"/>
                  <a:pt x="1597" y="9907"/>
                </a:cubicBezTo>
                <a:cubicBezTo>
                  <a:pt x="2770" y="10655"/>
                  <a:pt x="4556" y="11188"/>
                  <a:pt x="5900" y="11189"/>
                </a:cubicBezTo>
                <a:cubicBezTo>
                  <a:pt x="6462" y="11189"/>
                  <a:pt x="6501" y="11178"/>
                  <a:pt x="6596" y="10982"/>
                </a:cubicBezTo>
                <a:cubicBezTo>
                  <a:pt x="6652" y="10868"/>
                  <a:pt x="6721" y="10662"/>
                  <a:pt x="6749" y="10526"/>
                </a:cubicBezTo>
                <a:cubicBezTo>
                  <a:pt x="6778" y="10390"/>
                  <a:pt x="6839" y="10260"/>
                  <a:pt x="6885" y="10237"/>
                </a:cubicBezTo>
                <a:cubicBezTo>
                  <a:pt x="6930" y="10215"/>
                  <a:pt x="7216" y="10316"/>
                  <a:pt x="7520" y="10464"/>
                </a:cubicBezTo>
                <a:cubicBezTo>
                  <a:pt x="7825" y="10611"/>
                  <a:pt x="8376" y="10835"/>
                  <a:pt x="8746" y="10961"/>
                </a:cubicBezTo>
                <a:cubicBezTo>
                  <a:pt x="10576" y="11582"/>
                  <a:pt x="11850" y="11574"/>
                  <a:pt x="13723" y="10929"/>
                </a:cubicBezTo>
                <a:cubicBezTo>
                  <a:pt x="14128" y="10790"/>
                  <a:pt x="14478" y="10702"/>
                  <a:pt x="14503" y="10734"/>
                </a:cubicBezTo>
                <a:cubicBezTo>
                  <a:pt x="14528" y="10766"/>
                  <a:pt x="14206" y="11691"/>
                  <a:pt x="13788" y="12788"/>
                </a:cubicBezTo>
                <a:cubicBezTo>
                  <a:pt x="11487" y="18820"/>
                  <a:pt x="11319" y="19510"/>
                  <a:pt x="11929" y="20471"/>
                </a:cubicBezTo>
                <a:cubicBezTo>
                  <a:pt x="12210" y="20912"/>
                  <a:pt x="12622" y="21195"/>
                  <a:pt x="13289" y="21403"/>
                </a:cubicBezTo>
                <a:cubicBezTo>
                  <a:pt x="13837" y="21573"/>
                  <a:pt x="14651" y="21593"/>
                  <a:pt x="15013" y="21444"/>
                </a:cubicBezTo>
                <a:cubicBezTo>
                  <a:pt x="15360" y="21301"/>
                  <a:pt x="15916" y="20804"/>
                  <a:pt x="16164" y="20417"/>
                </a:cubicBezTo>
                <a:cubicBezTo>
                  <a:pt x="16413" y="20027"/>
                  <a:pt x="16618" y="19524"/>
                  <a:pt x="18296" y="15198"/>
                </a:cubicBezTo>
                <a:cubicBezTo>
                  <a:pt x="21208" y="7688"/>
                  <a:pt x="21491" y="6901"/>
                  <a:pt x="21543" y="6159"/>
                </a:cubicBezTo>
                <a:cubicBezTo>
                  <a:pt x="21595" y="5406"/>
                  <a:pt x="21494" y="4996"/>
                  <a:pt x="21162" y="4602"/>
                </a:cubicBezTo>
                <a:cubicBezTo>
                  <a:pt x="20988" y="4396"/>
                  <a:pt x="20789" y="4299"/>
                  <a:pt x="20161" y="4118"/>
                </a:cubicBezTo>
                <a:cubicBezTo>
                  <a:pt x="19141" y="3822"/>
                  <a:pt x="18785" y="3588"/>
                  <a:pt x="18578" y="3079"/>
                </a:cubicBezTo>
                <a:cubicBezTo>
                  <a:pt x="18289" y="2369"/>
                  <a:pt x="17662" y="1497"/>
                  <a:pt x="17147" y="1085"/>
                </a:cubicBezTo>
                <a:cubicBezTo>
                  <a:pt x="16259" y="377"/>
                  <a:pt x="14966" y="-7"/>
                  <a:pt x="13616" y="0"/>
                </a:cubicBezTo>
                <a:close/>
              </a:path>
            </a:pathLst>
          </a:custGeom>
          <a:ln w="12700">
            <a:miter lim="400000"/>
          </a:ln>
        </p:spPr>
      </p:pic>
      <p:sp>
        <p:nvSpPr>
          <p:cNvPr id="347" name="首创"/>
          <p:cNvSpPr txBox="1"/>
          <p:nvPr/>
        </p:nvSpPr>
        <p:spPr>
          <a:xfrm>
            <a:off x="12035802" y="3320305"/>
            <a:ext cx="1698966" cy="6255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70000"/>
              </a:lnSpc>
              <a:defRPr sz="4400">
                <a:solidFill>
                  <a:schemeClr val="accent4">
                    <a:hueOff val="-613784"/>
                    <a:lumOff val="1275"/>
                  </a:schemeClr>
                </a:solidFill>
                <a:latin typeface="HYYaKuHeiW Regular"/>
                <a:ea typeface="HYYaKuHeiW Regular"/>
                <a:cs typeface="HYYaKuHeiW Regular"/>
                <a:sym typeface="HYYaKuHeiW Regular"/>
              </a:defRPr>
            </a:lvl1pPr>
          </a:lstStyle>
          <a:p>
            <a:r>
              <a:rPr lang="en-US" dirty="0"/>
              <a:t>First</a:t>
            </a:r>
            <a:endParaRPr dirty="0"/>
          </a:p>
        </p:txBody>
      </p:sp>
      <p:sp>
        <p:nvSpPr>
          <p:cNvPr id="2" name="矩形">
            <a:extLst>
              <a:ext uri="{FF2B5EF4-FFF2-40B4-BE49-F238E27FC236}">
                <a16:creationId xmlns:a16="http://schemas.microsoft.com/office/drawing/2014/main" id="{CFBC394C-B1E8-4BA7-9D71-6D2D171B8E60}"/>
              </a:ext>
            </a:extLst>
          </p:cNvPr>
          <p:cNvSpPr/>
          <p:nvPr/>
        </p:nvSpPr>
        <p:spPr>
          <a:xfrm>
            <a:off x="1283471" y="1870200"/>
            <a:ext cx="3692142" cy="270984"/>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 name="最好音质 · 最强降噪 · 最清通话 · 最多交互">
            <a:extLst>
              <a:ext uri="{FF2B5EF4-FFF2-40B4-BE49-F238E27FC236}">
                <a16:creationId xmlns:a16="http://schemas.microsoft.com/office/drawing/2014/main" id="{F631FA3D-5A8D-49D0-AD69-042E7B1FBD83}"/>
              </a:ext>
            </a:extLst>
          </p:cNvPr>
          <p:cNvSpPr txBox="1"/>
          <p:nvPr/>
        </p:nvSpPr>
        <p:spPr>
          <a:xfrm>
            <a:off x="1573401" y="906639"/>
            <a:ext cx="12521737" cy="1072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lvl="3" indent="0">
              <a:lnSpc>
                <a:spcPct val="90000"/>
              </a:lnSpc>
              <a:spcBef>
                <a:spcPts val="4500"/>
              </a:spcBef>
              <a:defRPr sz="7000">
                <a:latin typeface="HYYaKuHeiW Regular"/>
                <a:ea typeface="HYYaKuHeiW Regular"/>
                <a:cs typeface="HYYaKuHeiW Regular"/>
                <a:sym typeface="HYYaKuHeiW Regular"/>
              </a:defRPr>
            </a:pPr>
            <a:r>
              <a:rPr lang="en-US" altLang="zh-CN" b="1" dirty="0">
                <a:latin typeface="微软雅黑" panose="020B0503020204020204" pitchFamily="34" charset="-122"/>
                <a:ea typeface="微软雅黑" panose="020B0503020204020204" pitchFamily="34" charset="-122"/>
              </a:rPr>
              <a:t>Sound</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Noise cancelling</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Call</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Interaction</a:t>
            </a:r>
            <a:endParaRPr sz="4000" b="1" dirty="0">
              <a:solidFill>
                <a:srgbClr val="5E5E5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iterate>
                                    <p:tmAbs val="0"/>
                                  </p:iterate>
                                  <p:childTnLst>
                                    <p:set>
                                      <p:cBhvr>
                                        <p:cTn id="6" fill="hold"/>
                                        <p:tgtEl>
                                          <p:spTgt spid="338"/>
                                        </p:tgtEl>
                                        <p:attrNameLst>
                                          <p:attrName>style.visibility</p:attrName>
                                        </p:attrNameLst>
                                      </p:cBhvr>
                                      <p:to>
                                        <p:strVal val="visible"/>
                                      </p:to>
                                    </p:set>
                                    <p:animEffect transition="in" filter="wipe(down)">
                                      <p:cBhvr>
                                        <p:cTn id="7" dur="200"/>
                                        <p:tgtEl>
                                          <p:spTgt spid="338"/>
                                        </p:tgtEl>
                                      </p:cBhvr>
                                    </p:animEffect>
                                  </p:childTnLst>
                                </p:cTn>
                              </p:par>
                            </p:childTnLst>
                          </p:cTn>
                        </p:par>
                        <p:par>
                          <p:cTn id="8" fill="hold">
                            <p:stCondLst>
                              <p:cond delay="200"/>
                            </p:stCondLst>
                            <p:childTnLst>
                              <p:par>
                                <p:cTn id="9" presetID="22" presetClass="entr" presetSubtype="4" fill="hold" grpId="2" nodeType="afterEffect">
                                  <p:stCondLst>
                                    <p:cond delay="0"/>
                                  </p:stCondLst>
                                  <p:iterate>
                                    <p:tmAbs val="0"/>
                                  </p:iterate>
                                  <p:childTnLst>
                                    <p:set>
                                      <p:cBhvr>
                                        <p:cTn id="10" fill="hold"/>
                                        <p:tgtEl>
                                          <p:spTgt spid="334"/>
                                        </p:tgtEl>
                                        <p:attrNameLst>
                                          <p:attrName>style.visibility</p:attrName>
                                        </p:attrNameLst>
                                      </p:cBhvr>
                                      <p:to>
                                        <p:strVal val="visible"/>
                                      </p:to>
                                    </p:set>
                                    <p:animEffect transition="in" filter="wipe(down)">
                                      <p:cBhvr>
                                        <p:cTn id="11" dur="1000"/>
                                        <p:tgtEl>
                                          <p:spTgt spid="334"/>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3" nodeType="clickEffect">
                                  <p:stCondLst>
                                    <p:cond delay="0"/>
                                  </p:stCondLst>
                                  <p:iterate>
                                    <p:tmAbs val="0"/>
                                  </p:iterate>
                                  <p:childTnLst>
                                    <p:set>
                                      <p:cBhvr>
                                        <p:cTn id="15" fill="hold"/>
                                        <p:tgtEl>
                                          <p:spTgt spid="347"/>
                                        </p:tgtEl>
                                        <p:attrNameLst>
                                          <p:attrName>style.visibility</p:attrName>
                                        </p:attrNameLst>
                                      </p:cBhvr>
                                      <p:to>
                                        <p:strVal val="visible"/>
                                      </p:to>
                                    </p:set>
                                    <p:anim calcmode="lin" valueType="num">
                                      <p:cBhvr>
                                        <p:cTn id="16" dur="200" fill="hold"/>
                                        <p:tgtEl>
                                          <p:spTgt spid="347"/>
                                        </p:tgtEl>
                                        <p:attrNameLst>
                                          <p:attrName>ppt_w</p:attrName>
                                        </p:attrNameLst>
                                      </p:cBhvr>
                                      <p:tavLst>
                                        <p:tav tm="0">
                                          <p:val>
                                            <p:fltVal val="0"/>
                                          </p:val>
                                        </p:tav>
                                        <p:tav tm="100000">
                                          <p:val>
                                            <p:strVal val="#ppt_w"/>
                                          </p:val>
                                        </p:tav>
                                      </p:tavLst>
                                    </p:anim>
                                    <p:anim calcmode="lin" valueType="num">
                                      <p:cBhvr>
                                        <p:cTn id="17" dur="200" fill="hold"/>
                                        <p:tgtEl>
                                          <p:spTgt spid="347"/>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4" nodeType="clickEffect">
                                  <p:stCondLst>
                                    <p:cond delay="0"/>
                                  </p:stCondLst>
                                  <p:iterate>
                                    <p:tmAbs val="0"/>
                                  </p:iterate>
                                  <p:childTnLst>
                                    <p:set>
                                      <p:cBhvr>
                                        <p:cTn id="21" fill="hold"/>
                                        <p:tgtEl>
                                          <p:spTgt spid="333"/>
                                        </p:tgtEl>
                                        <p:attrNameLst>
                                          <p:attrName>style.visibility</p:attrName>
                                        </p:attrNameLst>
                                      </p:cBhvr>
                                      <p:to>
                                        <p:strVal val="visible"/>
                                      </p:to>
                                    </p:set>
                                    <p:animEffect transition="in" filter="wipe(up)">
                                      <p:cBhvr>
                                        <p:cTn id="22" dur="200"/>
                                        <p:tgtEl>
                                          <p:spTgt spid="333"/>
                                        </p:tgtEl>
                                      </p:cBhvr>
                                    </p:animEffect>
                                  </p:childTnLst>
                                </p:cTn>
                              </p:par>
                            </p:childTnLst>
                          </p:cTn>
                        </p:par>
                        <p:par>
                          <p:cTn id="23" fill="hold">
                            <p:stCondLst>
                              <p:cond delay="200"/>
                            </p:stCondLst>
                            <p:childTnLst>
                              <p:par>
                                <p:cTn id="24" presetID="22" presetClass="entr" presetSubtype="1" fill="hold" grpId="5" nodeType="afterEffect">
                                  <p:stCondLst>
                                    <p:cond delay="0"/>
                                  </p:stCondLst>
                                  <p:iterate>
                                    <p:tmAbs val="0"/>
                                  </p:iterate>
                                  <p:childTnLst>
                                    <p:set>
                                      <p:cBhvr>
                                        <p:cTn id="25" fill="hold"/>
                                        <p:tgtEl>
                                          <p:spTgt spid="332"/>
                                        </p:tgtEl>
                                        <p:attrNameLst>
                                          <p:attrName>style.visibility</p:attrName>
                                        </p:attrNameLst>
                                      </p:cBhvr>
                                      <p:to>
                                        <p:strVal val="visible"/>
                                      </p:to>
                                    </p:set>
                                    <p:animEffect transition="in" filter="wipe(up)">
                                      <p:cBhvr>
                                        <p:cTn id="26" dur="1000"/>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5" animBg="1" advAuto="0"/>
      <p:bldP spid="333" grpId="4" animBg="1" advAuto="0"/>
      <p:bldP spid="334" grpId="2" animBg="1" advAuto="0"/>
      <p:bldP spid="338" grpId="1" animBg="1" advAuto="0"/>
      <p:bldP spid="347" grpId="3"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OPPO 首创真无线…"/>
          <p:cNvSpPr txBox="1"/>
          <p:nvPr/>
        </p:nvSpPr>
        <p:spPr>
          <a:xfrm>
            <a:off x="15685011" y="5442378"/>
            <a:ext cx="6766276"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000">
                <a:latin typeface="OPPOSans R"/>
                <a:ea typeface="OPPOSans R"/>
                <a:cs typeface="OPPOSans R"/>
                <a:sym typeface="OPPOSans R"/>
              </a:defRPr>
            </a:pPr>
            <a:r>
              <a:rPr dirty="0"/>
              <a:t>OPPO </a:t>
            </a:r>
            <a:r>
              <a:rPr lang="en-US" altLang="zh-CN" dirty="0"/>
              <a:t>TWS</a:t>
            </a:r>
            <a:endParaRPr dirty="0"/>
          </a:p>
          <a:p>
            <a:pPr>
              <a:defRPr sz="4000">
                <a:latin typeface="OPPOSans R"/>
                <a:ea typeface="OPPOSans R"/>
                <a:cs typeface="OPPOSans R"/>
                <a:sym typeface="OPPOSans R"/>
              </a:defRPr>
            </a:pPr>
            <a:r>
              <a:rPr lang="en-US" altLang="zh-CN" dirty="0"/>
              <a:t>Balanced membrane driver</a:t>
            </a:r>
            <a:endParaRPr lang="zh-CN" altLang="en-US" dirty="0"/>
          </a:p>
        </p:txBody>
      </p:sp>
      <p:sp>
        <p:nvSpPr>
          <p:cNvPr id="352" name="尺寸较上一代提升 57%"/>
          <p:cNvSpPr txBox="1"/>
          <p:nvPr/>
        </p:nvSpPr>
        <p:spPr>
          <a:xfrm>
            <a:off x="8063293" y="7298841"/>
            <a:ext cx="7588616"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000">
                <a:latin typeface="OPPOSans R"/>
                <a:ea typeface="OPPOSans R"/>
                <a:cs typeface="OPPOSans R"/>
                <a:sym typeface="OPPOSans R"/>
              </a:defRPr>
            </a:pPr>
            <a:r>
              <a:rPr lang="en-US" altLang="zh-CN" sz="3600" dirty="0"/>
              <a:t>Size compared with W51</a:t>
            </a:r>
            <a:r>
              <a:rPr sz="3600" dirty="0"/>
              <a:t> </a:t>
            </a:r>
            <a:r>
              <a:rPr sz="7200" dirty="0">
                <a:solidFill>
                  <a:srgbClr val="2DC84D"/>
                </a:solidFill>
              </a:rPr>
              <a:t>57%</a:t>
            </a:r>
          </a:p>
        </p:txBody>
      </p:sp>
      <p:sp>
        <p:nvSpPr>
          <p:cNvPr id="353" name="高音延展最高提升150%"/>
          <p:cNvSpPr txBox="1"/>
          <p:nvPr/>
        </p:nvSpPr>
        <p:spPr>
          <a:xfrm>
            <a:off x="16270940" y="7251709"/>
            <a:ext cx="6149119"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000">
                <a:latin typeface="OPPOSans R"/>
                <a:ea typeface="OPPOSans R"/>
                <a:cs typeface="OPPOSans R"/>
                <a:sym typeface="OPPOSans R"/>
              </a:defRPr>
            </a:pPr>
            <a:r>
              <a:rPr lang="en-US" sz="3600" dirty="0"/>
              <a:t>Treble extension </a:t>
            </a:r>
            <a:r>
              <a:rPr sz="7200" dirty="0">
                <a:solidFill>
                  <a:srgbClr val="2DC84D"/>
                </a:solidFill>
              </a:rPr>
              <a:t>150%</a:t>
            </a:r>
          </a:p>
        </p:txBody>
      </p:sp>
      <p:grpSp>
        <p:nvGrpSpPr>
          <p:cNvPr id="356" name="成组"/>
          <p:cNvGrpSpPr/>
          <p:nvPr/>
        </p:nvGrpSpPr>
        <p:grpSpPr>
          <a:xfrm rot="5400000">
            <a:off x="15156977" y="2735022"/>
            <a:ext cx="425489" cy="14159274"/>
            <a:chOff x="0" y="0"/>
            <a:chExt cx="425487" cy="14159272"/>
          </a:xfrm>
        </p:grpSpPr>
        <p:sp>
          <p:nvSpPr>
            <p:cNvPr id="354" name="矩形"/>
            <p:cNvSpPr/>
            <p:nvPr/>
          </p:nvSpPr>
          <p:spPr>
            <a:xfrm>
              <a:off x="0" y="0"/>
              <a:ext cx="131440" cy="14159273"/>
            </a:xfrm>
            <a:prstGeom prst="rect">
              <a:avLst/>
            </a:prstGeom>
            <a:solidFill>
              <a:srgbClr val="76D6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55" name="三角形"/>
            <p:cNvSpPr/>
            <p:nvPr/>
          </p:nvSpPr>
          <p:spPr>
            <a:xfrm rot="5400000">
              <a:off x="-206312" y="6932611"/>
              <a:ext cx="969552" cy="29404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76D6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grpSp>
      <p:pic>
        <p:nvPicPr>
          <p:cNvPr id="360" name="TWS海顿爆炸图2-1白底.jpg" descr="TWS海顿爆炸图2-1白底.jpg"/>
          <p:cNvPicPr>
            <a:picLocks noChangeAspect="1"/>
          </p:cNvPicPr>
          <p:nvPr/>
        </p:nvPicPr>
        <p:blipFill>
          <a:blip r:embed="rId3" cstate="screen">
            <a:alphaModFix amt="0"/>
            <a:extLst>
              <a:ext uri="{28A0092B-C50C-407E-A947-70E740481C1C}">
                <a14:useLocalDpi xmlns:a14="http://schemas.microsoft.com/office/drawing/2010/main"/>
              </a:ext>
            </a:extLst>
          </a:blip>
          <a:srcRect/>
          <a:stretch>
            <a:fillRect/>
          </a:stretch>
        </p:blipFill>
        <p:spPr>
          <a:xfrm flipH="1">
            <a:off x="2283303" y="5788043"/>
            <a:ext cx="1824389" cy="3041443"/>
          </a:xfrm>
          <a:custGeom>
            <a:avLst/>
            <a:gdLst/>
            <a:ahLst/>
            <a:cxnLst>
              <a:cxn ang="0">
                <a:pos x="wd2" y="hd2"/>
              </a:cxn>
              <a:cxn ang="5400000">
                <a:pos x="wd2" y="hd2"/>
              </a:cxn>
              <a:cxn ang="10800000">
                <a:pos x="wd2" y="hd2"/>
              </a:cxn>
              <a:cxn ang="16200000">
                <a:pos x="wd2" y="hd2"/>
              </a:cxn>
            </a:cxnLst>
            <a:rect l="0" t="0" r="r" b="b"/>
            <a:pathLst>
              <a:path w="20774" h="21588" extrusionOk="0">
                <a:moveTo>
                  <a:pt x="3311" y="2"/>
                </a:moveTo>
                <a:cubicBezTo>
                  <a:pt x="2734" y="-12"/>
                  <a:pt x="2654" y="76"/>
                  <a:pt x="2367" y="421"/>
                </a:cubicBezTo>
                <a:cubicBezTo>
                  <a:pt x="-60" y="3346"/>
                  <a:pt x="-813" y="14085"/>
                  <a:pt x="1016" y="19675"/>
                </a:cubicBezTo>
                <a:cubicBezTo>
                  <a:pt x="1208" y="20265"/>
                  <a:pt x="1520" y="20937"/>
                  <a:pt x="1712" y="21168"/>
                </a:cubicBezTo>
                <a:lnTo>
                  <a:pt x="2064" y="21588"/>
                </a:lnTo>
                <a:lnTo>
                  <a:pt x="3827" y="21503"/>
                </a:lnTo>
                <a:cubicBezTo>
                  <a:pt x="8692" y="21268"/>
                  <a:pt x="13837" y="19755"/>
                  <a:pt x="17484" y="17487"/>
                </a:cubicBezTo>
                <a:cubicBezTo>
                  <a:pt x="20186" y="15806"/>
                  <a:pt x="20787" y="14599"/>
                  <a:pt x="20774" y="10915"/>
                </a:cubicBezTo>
                <a:cubicBezTo>
                  <a:pt x="20765" y="8408"/>
                  <a:pt x="20353" y="6879"/>
                  <a:pt x="19459" y="6041"/>
                </a:cubicBezTo>
                <a:cubicBezTo>
                  <a:pt x="18389" y="5038"/>
                  <a:pt x="16467" y="3736"/>
                  <a:pt x="14930" y="2974"/>
                </a:cubicBezTo>
                <a:cubicBezTo>
                  <a:pt x="12071" y="1554"/>
                  <a:pt x="7246" y="250"/>
                  <a:pt x="4080" y="44"/>
                </a:cubicBezTo>
                <a:cubicBezTo>
                  <a:pt x="3751" y="22"/>
                  <a:pt x="3504" y="6"/>
                  <a:pt x="3311" y="2"/>
                </a:cubicBezTo>
                <a:close/>
              </a:path>
            </a:pathLst>
          </a:custGeom>
          <a:ln w="12700">
            <a:miter lim="400000"/>
          </a:ln>
        </p:spPr>
      </p:pic>
      <p:pic>
        <p:nvPicPr>
          <p:cNvPr id="361" name="TWS海顿爆炸图2-1白底.jpg" descr="TWS海顿爆炸图2-1白底.jpg"/>
          <p:cNvPicPr>
            <a:picLocks noChangeAspect="1"/>
          </p:cNvPicPr>
          <p:nvPr/>
        </p:nvPicPr>
        <p:blipFill>
          <a:blip r:embed="rId4" cstate="screen">
            <a:alphaModFix amt="0"/>
            <a:extLst>
              <a:ext uri="{28A0092B-C50C-407E-A947-70E740481C1C}">
                <a14:useLocalDpi xmlns:a14="http://schemas.microsoft.com/office/drawing/2010/main"/>
              </a:ext>
            </a:extLst>
          </a:blip>
          <a:srcRect/>
          <a:stretch>
            <a:fillRect/>
          </a:stretch>
        </p:blipFill>
        <p:spPr>
          <a:xfrm flipH="1">
            <a:off x="4345075" y="5832506"/>
            <a:ext cx="725078" cy="1989282"/>
          </a:xfrm>
          <a:custGeom>
            <a:avLst/>
            <a:gdLst/>
            <a:ahLst/>
            <a:cxnLst>
              <a:cxn ang="0">
                <a:pos x="wd2" y="hd2"/>
              </a:cxn>
              <a:cxn ang="5400000">
                <a:pos x="wd2" y="hd2"/>
              </a:cxn>
              <a:cxn ang="10800000">
                <a:pos x="wd2" y="hd2"/>
              </a:cxn>
              <a:cxn ang="16200000">
                <a:pos x="wd2" y="hd2"/>
              </a:cxn>
            </a:cxnLst>
            <a:rect l="0" t="0" r="r" b="b"/>
            <a:pathLst>
              <a:path w="20546" h="21575" extrusionOk="0">
                <a:moveTo>
                  <a:pt x="6391" y="5"/>
                </a:moveTo>
                <a:cubicBezTo>
                  <a:pt x="5857" y="-25"/>
                  <a:pt x="5285" y="62"/>
                  <a:pt x="4558" y="272"/>
                </a:cubicBezTo>
                <a:lnTo>
                  <a:pt x="3175" y="668"/>
                </a:lnTo>
                <a:lnTo>
                  <a:pt x="8235" y="2502"/>
                </a:lnTo>
                <a:cubicBezTo>
                  <a:pt x="11017" y="3511"/>
                  <a:pt x="14359" y="4538"/>
                  <a:pt x="15658" y="4779"/>
                </a:cubicBezTo>
                <a:cubicBezTo>
                  <a:pt x="16957" y="5021"/>
                  <a:pt x="17960" y="5317"/>
                  <a:pt x="17885" y="5438"/>
                </a:cubicBezTo>
                <a:cubicBezTo>
                  <a:pt x="17727" y="5689"/>
                  <a:pt x="5691" y="5958"/>
                  <a:pt x="4817" y="5730"/>
                </a:cubicBezTo>
                <a:cubicBezTo>
                  <a:pt x="4500" y="5648"/>
                  <a:pt x="3737" y="5725"/>
                  <a:pt x="3118" y="5898"/>
                </a:cubicBezTo>
                <a:cubicBezTo>
                  <a:pt x="2217" y="6150"/>
                  <a:pt x="1986" y="6492"/>
                  <a:pt x="1937" y="7620"/>
                </a:cubicBezTo>
                <a:cubicBezTo>
                  <a:pt x="1902" y="8445"/>
                  <a:pt x="1558" y="9176"/>
                  <a:pt x="1105" y="9385"/>
                </a:cubicBezTo>
                <a:cubicBezTo>
                  <a:pt x="84" y="9856"/>
                  <a:pt x="-412" y="16889"/>
                  <a:pt x="419" y="19139"/>
                </a:cubicBezTo>
                <a:cubicBezTo>
                  <a:pt x="1027" y="20784"/>
                  <a:pt x="1728" y="21213"/>
                  <a:pt x="3512" y="21050"/>
                </a:cubicBezTo>
                <a:cubicBezTo>
                  <a:pt x="4053" y="21000"/>
                  <a:pt x="4788" y="21096"/>
                  <a:pt x="5154" y="21265"/>
                </a:cubicBezTo>
                <a:cubicBezTo>
                  <a:pt x="5641" y="21490"/>
                  <a:pt x="7334" y="21575"/>
                  <a:pt x="11486" y="21575"/>
                </a:cubicBezTo>
                <a:cubicBezTo>
                  <a:pt x="14602" y="21575"/>
                  <a:pt x="17167" y="21498"/>
                  <a:pt x="17176" y="21407"/>
                </a:cubicBezTo>
                <a:cubicBezTo>
                  <a:pt x="17186" y="21317"/>
                  <a:pt x="17850" y="20355"/>
                  <a:pt x="18649" y="19268"/>
                </a:cubicBezTo>
                <a:cubicBezTo>
                  <a:pt x="20735" y="16432"/>
                  <a:pt x="21188" y="10926"/>
                  <a:pt x="19572" y="8106"/>
                </a:cubicBezTo>
                <a:cubicBezTo>
                  <a:pt x="18652" y="6502"/>
                  <a:pt x="18597" y="6148"/>
                  <a:pt x="19245" y="6053"/>
                </a:cubicBezTo>
                <a:cubicBezTo>
                  <a:pt x="19676" y="5990"/>
                  <a:pt x="20021" y="5836"/>
                  <a:pt x="20021" y="5709"/>
                </a:cubicBezTo>
                <a:cubicBezTo>
                  <a:pt x="20021" y="5086"/>
                  <a:pt x="9688" y="641"/>
                  <a:pt x="6920" y="74"/>
                </a:cubicBezTo>
                <a:cubicBezTo>
                  <a:pt x="6747" y="39"/>
                  <a:pt x="6569" y="15"/>
                  <a:pt x="6391" y="5"/>
                </a:cubicBezTo>
                <a:close/>
              </a:path>
            </a:pathLst>
          </a:custGeom>
          <a:ln w="12700">
            <a:miter lim="400000"/>
          </a:ln>
        </p:spPr>
      </p:pic>
      <p:pic>
        <p:nvPicPr>
          <p:cNvPr id="362" name="TWS海顿爆炸图2-1白底.jpg" descr="TWS海顿爆炸图2-1白底.jpg"/>
          <p:cNvPicPr>
            <a:picLocks noChangeAspect="1"/>
          </p:cNvPicPr>
          <p:nvPr/>
        </p:nvPicPr>
        <p:blipFill>
          <a:blip r:embed="rId5" cstate="screen">
            <a:alphaModFix amt="0"/>
            <a:extLst>
              <a:ext uri="{28A0092B-C50C-407E-A947-70E740481C1C}">
                <a14:useLocalDpi xmlns:a14="http://schemas.microsoft.com/office/drawing/2010/main"/>
              </a:ext>
            </a:extLst>
          </a:blip>
          <a:srcRect/>
          <a:stretch>
            <a:fillRect/>
          </a:stretch>
        </p:blipFill>
        <p:spPr>
          <a:xfrm flipH="1">
            <a:off x="4345075" y="5832506"/>
            <a:ext cx="1168239" cy="2629791"/>
          </a:xfrm>
          <a:custGeom>
            <a:avLst/>
            <a:gdLst/>
            <a:ahLst/>
            <a:cxnLst>
              <a:cxn ang="0">
                <a:pos x="wd2" y="hd2"/>
              </a:cxn>
              <a:cxn ang="5400000">
                <a:pos x="wd2" y="hd2"/>
              </a:cxn>
              <a:cxn ang="10800000">
                <a:pos x="wd2" y="hd2"/>
              </a:cxn>
              <a:cxn ang="16200000">
                <a:pos x="wd2" y="hd2"/>
              </a:cxn>
            </a:cxnLst>
            <a:rect l="0" t="0" r="r" b="b"/>
            <a:pathLst>
              <a:path w="20176" h="21439" extrusionOk="0">
                <a:moveTo>
                  <a:pt x="13922" y="8"/>
                </a:moveTo>
                <a:cubicBezTo>
                  <a:pt x="13249" y="-28"/>
                  <a:pt x="12586" y="47"/>
                  <a:pt x="12222" y="254"/>
                </a:cubicBezTo>
                <a:cubicBezTo>
                  <a:pt x="11983" y="390"/>
                  <a:pt x="11287" y="503"/>
                  <a:pt x="10673" y="503"/>
                </a:cubicBezTo>
                <a:cubicBezTo>
                  <a:pt x="8984" y="503"/>
                  <a:pt x="6726" y="1087"/>
                  <a:pt x="6054" y="1700"/>
                </a:cubicBezTo>
                <a:cubicBezTo>
                  <a:pt x="5731" y="1994"/>
                  <a:pt x="5373" y="2644"/>
                  <a:pt x="5259" y="3143"/>
                </a:cubicBezTo>
                <a:cubicBezTo>
                  <a:pt x="5056" y="4031"/>
                  <a:pt x="5024" y="4053"/>
                  <a:pt x="3833" y="4134"/>
                </a:cubicBezTo>
                <a:cubicBezTo>
                  <a:pt x="2763" y="4206"/>
                  <a:pt x="2589" y="4287"/>
                  <a:pt x="2393" y="4794"/>
                </a:cubicBezTo>
                <a:cubicBezTo>
                  <a:pt x="2271" y="5111"/>
                  <a:pt x="1918" y="5815"/>
                  <a:pt x="1605" y="6356"/>
                </a:cubicBezTo>
                <a:cubicBezTo>
                  <a:pt x="1292" y="6897"/>
                  <a:pt x="1036" y="7580"/>
                  <a:pt x="1036" y="7874"/>
                </a:cubicBezTo>
                <a:cubicBezTo>
                  <a:pt x="1036" y="8195"/>
                  <a:pt x="808" y="8466"/>
                  <a:pt x="467" y="8556"/>
                </a:cubicBezTo>
                <a:cubicBezTo>
                  <a:pt x="-35" y="8689"/>
                  <a:pt x="-77" y="9072"/>
                  <a:pt x="84" y="11908"/>
                </a:cubicBezTo>
                <a:cubicBezTo>
                  <a:pt x="313" y="15951"/>
                  <a:pt x="1171" y="17557"/>
                  <a:pt x="3182" y="17697"/>
                </a:cubicBezTo>
                <a:cubicBezTo>
                  <a:pt x="3789" y="17739"/>
                  <a:pt x="4069" y="17953"/>
                  <a:pt x="4539" y="18742"/>
                </a:cubicBezTo>
                <a:cubicBezTo>
                  <a:pt x="5724" y="20731"/>
                  <a:pt x="6435" y="21070"/>
                  <a:pt x="9947" y="21301"/>
                </a:cubicBezTo>
                <a:cubicBezTo>
                  <a:pt x="14074" y="21572"/>
                  <a:pt x="14083" y="21571"/>
                  <a:pt x="16451" y="20078"/>
                </a:cubicBezTo>
                <a:cubicBezTo>
                  <a:pt x="20901" y="17272"/>
                  <a:pt x="21523" y="6166"/>
                  <a:pt x="17452" y="2221"/>
                </a:cubicBezTo>
                <a:cubicBezTo>
                  <a:pt x="16883" y="1670"/>
                  <a:pt x="16417" y="1144"/>
                  <a:pt x="16417" y="1050"/>
                </a:cubicBezTo>
                <a:cubicBezTo>
                  <a:pt x="16417" y="956"/>
                  <a:pt x="16089" y="681"/>
                  <a:pt x="15691" y="442"/>
                </a:cubicBezTo>
                <a:cubicBezTo>
                  <a:pt x="15276" y="193"/>
                  <a:pt x="14595" y="45"/>
                  <a:pt x="13922" y="8"/>
                </a:cubicBezTo>
                <a:close/>
              </a:path>
            </a:pathLst>
          </a:custGeom>
          <a:ln w="12700">
            <a:miter lim="400000"/>
          </a:ln>
        </p:spPr>
      </p:pic>
      <p:pic>
        <p:nvPicPr>
          <p:cNvPr id="363" name="TWS海顿爆炸图2-1白底.jpg" descr="TWS海顿爆炸图2-1白底.jpg"/>
          <p:cNvPicPr>
            <a:picLocks noChangeAspect="1"/>
          </p:cNvPicPr>
          <p:nvPr/>
        </p:nvPicPr>
        <p:blipFill>
          <a:blip r:embed="rId6" cstate="screen">
            <a:alphaModFix amt="0"/>
            <a:extLst>
              <a:ext uri="{28A0092B-C50C-407E-A947-70E740481C1C}">
                <a14:useLocalDpi xmlns:a14="http://schemas.microsoft.com/office/drawing/2010/main"/>
              </a:ext>
            </a:extLst>
          </a:blip>
          <a:srcRect/>
          <a:stretch>
            <a:fillRect/>
          </a:stretch>
        </p:blipFill>
        <p:spPr>
          <a:xfrm rot="1293966" flipH="1">
            <a:off x="4287847" y="4596423"/>
            <a:ext cx="3095286" cy="7001178"/>
          </a:xfrm>
          <a:custGeom>
            <a:avLst/>
            <a:gdLst/>
            <a:ahLst/>
            <a:cxnLst>
              <a:cxn ang="0">
                <a:pos x="wd2" y="hd2"/>
              </a:cxn>
              <a:cxn ang="5400000">
                <a:pos x="wd2" y="hd2"/>
              </a:cxn>
              <a:cxn ang="10800000">
                <a:pos x="wd2" y="hd2"/>
              </a:cxn>
              <a:cxn ang="16200000">
                <a:pos x="wd2" y="hd2"/>
              </a:cxn>
            </a:cxnLst>
            <a:rect l="0" t="0" r="r" b="b"/>
            <a:pathLst>
              <a:path w="21432" h="21560" extrusionOk="0">
                <a:moveTo>
                  <a:pt x="16194" y="1"/>
                </a:moveTo>
                <a:cubicBezTo>
                  <a:pt x="14973" y="-7"/>
                  <a:pt x="13163" y="215"/>
                  <a:pt x="11806" y="570"/>
                </a:cubicBezTo>
                <a:cubicBezTo>
                  <a:pt x="11363" y="686"/>
                  <a:pt x="9994" y="1219"/>
                  <a:pt x="8698" y="1780"/>
                </a:cubicBezTo>
                <a:cubicBezTo>
                  <a:pt x="6107" y="2902"/>
                  <a:pt x="5680" y="3015"/>
                  <a:pt x="3748" y="3091"/>
                </a:cubicBezTo>
                <a:cubicBezTo>
                  <a:pt x="2541" y="3139"/>
                  <a:pt x="1863" y="3278"/>
                  <a:pt x="1273" y="3596"/>
                </a:cubicBezTo>
                <a:cubicBezTo>
                  <a:pt x="664" y="3924"/>
                  <a:pt x="299" y="4398"/>
                  <a:pt x="140" y="5068"/>
                </a:cubicBezTo>
                <a:cubicBezTo>
                  <a:pt x="-53" y="5884"/>
                  <a:pt x="-43" y="19112"/>
                  <a:pt x="151" y="19734"/>
                </a:cubicBezTo>
                <a:cubicBezTo>
                  <a:pt x="433" y="20633"/>
                  <a:pt x="1171" y="21219"/>
                  <a:pt x="2306" y="21448"/>
                </a:cubicBezTo>
                <a:cubicBezTo>
                  <a:pt x="2957" y="21580"/>
                  <a:pt x="3611" y="21593"/>
                  <a:pt x="4889" y="21501"/>
                </a:cubicBezTo>
                <a:cubicBezTo>
                  <a:pt x="7295" y="21327"/>
                  <a:pt x="8512" y="20621"/>
                  <a:pt x="8989" y="19119"/>
                </a:cubicBezTo>
                <a:cubicBezTo>
                  <a:pt x="9090" y="18800"/>
                  <a:pt x="9183" y="17109"/>
                  <a:pt x="9236" y="14668"/>
                </a:cubicBezTo>
                <a:cubicBezTo>
                  <a:pt x="9322" y="10767"/>
                  <a:pt x="9326" y="10727"/>
                  <a:pt x="9624" y="10553"/>
                </a:cubicBezTo>
                <a:cubicBezTo>
                  <a:pt x="9821" y="10437"/>
                  <a:pt x="10031" y="10383"/>
                  <a:pt x="10236" y="10394"/>
                </a:cubicBezTo>
                <a:cubicBezTo>
                  <a:pt x="10408" y="10403"/>
                  <a:pt x="11094" y="10602"/>
                  <a:pt x="11759" y="10836"/>
                </a:cubicBezTo>
                <a:cubicBezTo>
                  <a:pt x="14233" y="11709"/>
                  <a:pt x="15356" y="11948"/>
                  <a:pt x="17274" y="12011"/>
                </a:cubicBezTo>
                <a:cubicBezTo>
                  <a:pt x="18290" y="12044"/>
                  <a:pt x="18387" y="12037"/>
                  <a:pt x="18846" y="11881"/>
                </a:cubicBezTo>
                <a:cubicBezTo>
                  <a:pt x="19875" y="11532"/>
                  <a:pt x="20821" y="10333"/>
                  <a:pt x="21250" y="8833"/>
                </a:cubicBezTo>
                <a:cubicBezTo>
                  <a:pt x="21547" y="7797"/>
                  <a:pt x="21467" y="5221"/>
                  <a:pt x="21110" y="4299"/>
                </a:cubicBezTo>
                <a:cubicBezTo>
                  <a:pt x="20335" y="2297"/>
                  <a:pt x="18589" y="426"/>
                  <a:pt x="17181" y="89"/>
                </a:cubicBezTo>
                <a:cubicBezTo>
                  <a:pt x="16944" y="32"/>
                  <a:pt x="16601" y="3"/>
                  <a:pt x="16194" y="1"/>
                </a:cubicBezTo>
                <a:close/>
              </a:path>
            </a:pathLst>
          </a:custGeom>
          <a:ln w="12700">
            <a:miter lim="400000"/>
          </a:ln>
        </p:spPr>
      </p:pic>
      <p:pic>
        <p:nvPicPr>
          <p:cNvPr id="364" name="TWS海顿爆炸图2-1白底.jpg" descr="TWS海顿爆炸图2-1白底.jpg"/>
          <p:cNvPicPr>
            <a:picLocks noChangeAspect="1"/>
          </p:cNvPicPr>
          <p:nvPr/>
        </p:nvPicPr>
        <p:blipFill>
          <a:blip r:embed="rId7" cstate="screen">
            <a:alphaModFix amt="0"/>
            <a:extLst>
              <a:ext uri="{28A0092B-C50C-407E-A947-70E740481C1C}">
                <a14:useLocalDpi xmlns:a14="http://schemas.microsoft.com/office/drawing/2010/main"/>
              </a:ext>
            </a:extLst>
          </a:blip>
          <a:srcRect/>
          <a:stretch>
            <a:fillRect/>
          </a:stretch>
        </p:blipFill>
        <p:spPr>
          <a:xfrm flipH="1">
            <a:off x="2819302" y="4824808"/>
            <a:ext cx="3051549" cy="4004678"/>
          </a:xfrm>
          <a:custGeom>
            <a:avLst/>
            <a:gdLst/>
            <a:ahLst/>
            <a:cxnLst>
              <a:cxn ang="0">
                <a:pos x="wd2" y="hd2"/>
              </a:cxn>
              <a:cxn ang="5400000">
                <a:pos x="wd2" y="hd2"/>
              </a:cxn>
              <a:cxn ang="10800000">
                <a:pos x="wd2" y="hd2"/>
              </a:cxn>
              <a:cxn ang="16200000">
                <a:pos x="wd2" y="hd2"/>
              </a:cxn>
            </a:cxnLst>
            <a:rect l="0" t="0" r="r" b="b"/>
            <a:pathLst>
              <a:path w="21324" h="21589" extrusionOk="0">
                <a:moveTo>
                  <a:pt x="3951" y="1"/>
                </a:moveTo>
                <a:cubicBezTo>
                  <a:pt x="3609" y="-11"/>
                  <a:pt x="3503" y="70"/>
                  <a:pt x="3116" y="390"/>
                </a:cubicBezTo>
                <a:cubicBezTo>
                  <a:pt x="2829" y="628"/>
                  <a:pt x="2450" y="881"/>
                  <a:pt x="2273" y="953"/>
                </a:cubicBezTo>
                <a:cubicBezTo>
                  <a:pt x="2095" y="1025"/>
                  <a:pt x="1963" y="1142"/>
                  <a:pt x="1981" y="1214"/>
                </a:cubicBezTo>
                <a:cubicBezTo>
                  <a:pt x="2000" y="1286"/>
                  <a:pt x="1821" y="1501"/>
                  <a:pt x="1585" y="1691"/>
                </a:cubicBezTo>
                <a:cubicBezTo>
                  <a:pt x="866" y="2271"/>
                  <a:pt x="231" y="4362"/>
                  <a:pt x="35" y="6794"/>
                </a:cubicBezTo>
                <a:cubicBezTo>
                  <a:pt x="-35" y="7656"/>
                  <a:pt x="-4" y="7998"/>
                  <a:pt x="173" y="8384"/>
                </a:cubicBezTo>
                <a:cubicBezTo>
                  <a:pt x="431" y="8946"/>
                  <a:pt x="460" y="9277"/>
                  <a:pt x="268" y="9426"/>
                </a:cubicBezTo>
                <a:cubicBezTo>
                  <a:pt x="23" y="9615"/>
                  <a:pt x="-64" y="11476"/>
                  <a:pt x="109" y="12813"/>
                </a:cubicBezTo>
                <a:cubicBezTo>
                  <a:pt x="345" y="14625"/>
                  <a:pt x="923" y="16789"/>
                  <a:pt x="1244" y="17060"/>
                </a:cubicBezTo>
                <a:cubicBezTo>
                  <a:pt x="1386" y="17180"/>
                  <a:pt x="1610" y="17572"/>
                  <a:pt x="1743" y="17933"/>
                </a:cubicBezTo>
                <a:cubicBezTo>
                  <a:pt x="2137" y="19002"/>
                  <a:pt x="2863" y="20069"/>
                  <a:pt x="3731" y="20853"/>
                </a:cubicBezTo>
                <a:lnTo>
                  <a:pt x="4547" y="21589"/>
                </a:lnTo>
                <a:lnTo>
                  <a:pt x="5481" y="21589"/>
                </a:lnTo>
                <a:cubicBezTo>
                  <a:pt x="7689" y="21588"/>
                  <a:pt x="10674" y="20934"/>
                  <a:pt x="13249" y="19888"/>
                </a:cubicBezTo>
                <a:cubicBezTo>
                  <a:pt x="14910" y="19214"/>
                  <a:pt x="15257" y="19216"/>
                  <a:pt x="15257" y="19899"/>
                </a:cubicBezTo>
                <a:cubicBezTo>
                  <a:pt x="15257" y="20213"/>
                  <a:pt x="15318" y="20286"/>
                  <a:pt x="15626" y="20346"/>
                </a:cubicBezTo>
                <a:cubicBezTo>
                  <a:pt x="15856" y="20390"/>
                  <a:pt x="16185" y="20348"/>
                  <a:pt x="16500" y="20233"/>
                </a:cubicBezTo>
                <a:cubicBezTo>
                  <a:pt x="16978" y="20057"/>
                  <a:pt x="17035" y="20056"/>
                  <a:pt x="17556" y="20237"/>
                </a:cubicBezTo>
                <a:cubicBezTo>
                  <a:pt x="18088" y="20422"/>
                  <a:pt x="18127" y="20421"/>
                  <a:pt x="18619" y="20218"/>
                </a:cubicBezTo>
                <a:cubicBezTo>
                  <a:pt x="19208" y="19973"/>
                  <a:pt x="20051" y="19030"/>
                  <a:pt x="20502" y="18112"/>
                </a:cubicBezTo>
                <a:cubicBezTo>
                  <a:pt x="21166" y="16760"/>
                  <a:pt x="21536" y="14652"/>
                  <a:pt x="21195" y="14160"/>
                </a:cubicBezTo>
                <a:cubicBezTo>
                  <a:pt x="21115" y="14045"/>
                  <a:pt x="20803" y="13853"/>
                  <a:pt x="20502" y="13735"/>
                </a:cubicBezTo>
                <a:cubicBezTo>
                  <a:pt x="20154" y="13598"/>
                  <a:pt x="19857" y="13368"/>
                  <a:pt x="19692" y="13108"/>
                </a:cubicBezTo>
                <a:cubicBezTo>
                  <a:pt x="19548" y="12882"/>
                  <a:pt x="19255" y="12623"/>
                  <a:pt x="19040" y="12532"/>
                </a:cubicBezTo>
                <a:cubicBezTo>
                  <a:pt x="18687" y="12383"/>
                  <a:pt x="18610" y="12385"/>
                  <a:pt x="18236" y="12549"/>
                </a:cubicBezTo>
                <a:cubicBezTo>
                  <a:pt x="17720" y="12776"/>
                  <a:pt x="17660" y="12722"/>
                  <a:pt x="17326" y="11713"/>
                </a:cubicBezTo>
                <a:cubicBezTo>
                  <a:pt x="16365" y="8805"/>
                  <a:pt x="13847" y="5219"/>
                  <a:pt x="11291" y="3114"/>
                </a:cubicBezTo>
                <a:cubicBezTo>
                  <a:pt x="8932" y="1171"/>
                  <a:pt x="7013" y="314"/>
                  <a:pt x="4391" y="37"/>
                </a:cubicBezTo>
                <a:cubicBezTo>
                  <a:pt x="4206" y="18"/>
                  <a:pt x="4064" y="5"/>
                  <a:pt x="3951" y="1"/>
                </a:cubicBezTo>
                <a:close/>
              </a:path>
            </a:pathLst>
          </a:custGeom>
          <a:ln w="12700">
            <a:miter lim="400000"/>
          </a:ln>
        </p:spPr>
      </p:pic>
      <p:pic>
        <p:nvPicPr>
          <p:cNvPr id="365" name="海顿-包装图-ProductRender-黑-预览图.jpg" descr="海顿-包装图-ProductRender-黑-预览图.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rot="242364">
            <a:off x="2059536" y="4427673"/>
            <a:ext cx="5814783" cy="7278156"/>
          </a:xfrm>
          <a:custGeom>
            <a:avLst/>
            <a:gdLst/>
            <a:ahLst/>
            <a:cxnLst>
              <a:cxn ang="0">
                <a:pos x="wd2" y="hd2"/>
              </a:cxn>
              <a:cxn ang="5400000">
                <a:pos x="wd2" y="hd2"/>
              </a:cxn>
              <a:cxn ang="10800000">
                <a:pos x="wd2" y="hd2"/>
              </a:cxn>
              <a:cxn ang="16200000">
                <a:pos x="wd2" y="hd2"/>
              </a:cxn>
            </a:cxnLst>
            <a:rect l="0" t="0" r="r" b="b"/>
            <a:pathLst>
              <a:path w="21556" h="21544" extrusionOk="0">
                <a:moveTo>
                  <a:pt x="13616" y="0"/>
                </a:moveTo>
                <a:cubicBezTo>
                  <a:pt x="13165" y="2"/>
                  <a:pt x="12709" y="48"/>
                  <a:pt x="12259" y="140"/>
                </a:cubicBezTo>
                <a:cubicBezTo>
                  <a:pt x="10483" y="502"/>
                  <a:pt x="8241" y="1552"/>
                  <a:pt x="6711" y="2737"/>
                </a:cubicBezTo>
                <a:lnTo>
                  <a:pt x="6221" y="3118"/>
                </a:lnTo>
                <a:lnTo>
                  <a:pt x="6083" y="2855"/>
                </a:lnTo>
                <a:cubicBezTo>
                  <a:pt x="6007" y="2710"/>
                  <a:pt x="5918" y="2522"/>
                  <a:pt x="5884" y="2438"/>
                </a:cubicBezTo>
                <a:cubicBezTo>
                  <a:pt x="5851" y="2353"/>
                  <a:pt x="5749" y="2232"/>
                  <a:pt x="5659" y="2169"/>
                </a:cubicBezTo>
                <a:cubicBezTo>
                  <a:pt x="5512" y="2064"/>
                  <a:pt x="5424" y="2066"/>
                  <a:pt x="4784" y="2197"/>
                </a:cubicBezTo>
                <a:cubicBezTo>
                  <a:pt x="3260" y="2508"/>
                  <a:pt x="1693" y="3325"/>
                  <a:pt x="835" y="4254"/>
                </a:cubicBezTo>
                <a:cubicBezTo>
                  <a:pt x="-4" y="5162"/>
                  <a:pt x="-5" y="5164"/>
                  <a:pt x="1" y="6613"/>
                </a:cubicBezTo>
                <a:cubicBezTo>
                  <a:pt x="8" y="8584"/>
                  <a:pt x="226" y="9032"/>
                  <a:pt x="1597" y="9907"/>
                </a:cubicBezTo>
                <a:cubicBezTo>
                  <a:pt x="2770" y="10655"/>
                  <a:pt x="4556" y="11188"/>
                  <a:pt x="5900" y="11189"/>
                </a:cubicBezTo>
                <a:cubicBezTo>
                  <a:pt x="6462" y="11189"/>
                  <a:pt x="6501" y="11178"/>
                  <a:pt x="6596" y="10982"/>
                </a:cubicBezTo>
                <a:cubicBezTo>
                  <a:pt x="6652" y="10868"/>
                  <a:pt x="6721" y="10662"/>
                  <a:pt x="6749" y="10526"/>
                </a:cubicBezTo>
                <a:cubicBezTo>
                  <a:pt x="6778" y="10390"/>
                  <a:pt x="6839" y="10260"/>
                  <a:pt x="6885" y="10237"/>
                </a:cubicBezTo>
                <a:cubicBezTo>
                  <a:pt x="6930" y="10215"/>
                  <a:pt x="7216" y="10316"/>
                  <a:pt x="7520" y="10464"/>
                </a:cubicBezTo>
                <a:cubicBezTo>
                  <a:pt x="7825" y="10611"/>
                  <a:pt x="8376" y="10835"/>
                  <a:pt x="8746" y="10961"/>
                </a:cubicBezTo>
                <a:cubicBezTo>
                  <a:pt x="10576" y="11582"/>
                  <a:pt x="11850" y="11574"/>
                  <a:pt x="13723" y="10929"/>
                </a:cubicBezTo>
                <a:cubicBezTo>
                  <a:pt x="14128" y="10790"/>
                  <a:pt x="14478" y="10702"/>
                  <a:pt x="14503" y="10734"/>
                </a:cubicBezTo>
                <a:cubicBezTo>
                  <a:pt x="14528" y="10766"/>
                  <a:pt x="14206" y="11691"/>
                  <a:pt x="13788" y="12788"/>
                </a:cubicBezTo>
                <a:cubicBezTo>
                  <a:pt x="11487" y="18820"/>
                  <a:pt x="11319" y="19510"/>
                  <a:pt x="11929" y="20471"/>
                </a:cubicBezTo>
                <a:cubicBezTo>
                  <a:pt x="12210" y="20912"/>
                  <a:pt x="12622" y="21195"/>
                  <a:pt x="13289" y="21403"/>
                </a:cubicBezTo>
                <a:cubicBezTo>
                  <a:pt x="13837" y="21573"/>
                  <a:pt x="14651" y="21593"/>
                  <a:pt x="15013" y="21444"/>
                </a:cubicBezTo>
                <a:cubicBezTo>
                  <a:pt x="15360" y="21301"/>
                  <a:pt x="15916" y="20804"/>
                  <a:pt x="16164" y="20417"/>
                </a:cubicBezTo>
                <a:cubicBezTo>
                  <a:pt x="16413" y="20027"/>
                  <a:pt x="16618" y="19524"/>
                  <a:pt x="18296" y="15198"/>
                </a:cubicBezTo>
                <a:cubicBezTo>
                  <a:pt x="21208" y="7688"/>
                  <a:pt x="21491" y="6901"/>
                  <a:pt x="21543" y="6159"/>
                </a:cubicBezTo>
                <a:cubicBezTo>
                  <a:pt x="21595" y="5406"/>
                  <a:pt x="21494" y="4996"/>
                  <a:pt x="21162" y="4602"/>
                </a:cubicBezTo>
                <a:cubicBezTo>
                  <a:pt x="20988" y="4396"/>
                  <a:pt x="20789" y="4299"/>
                  <a:pt x="20161" y="4118"/>
                </a:cubicBezTo>
                <a:cubicBezTo>
                  <a:pt x="19141" y="3822"/>
                  <a:pt x="18785" y="3588"/>
                  <a:pt x="18578" y="3079"/>
                </a:cubicBezTo>
                <a:cubicBezTo>
                  <a:pt x="18289" y="2369"/>
                  <a:pt x="17662" y="1497"/>
                  <a:pt x="17147" y="1085"/>
                </a:cubicBezTo>
                <a:cubicBezTo>
                  <a:pt x="16259" y="377"/>
                  <a:pt x="14966" y="-7"/>
                  <a:pt x="13616" y="0"/>
                </a:cubicBezTo>
                <a:close/>
              </a:path>
            </a:pathLst>
          </a:custGeom>
          <a:ln w="12700">
            <a:miter lim="400000"/>
          </a:ln>
        </p:spPr>
      </p:pic>
      <p:sp>
        <p:nvSpPr>
          <p:cNvPr id="368" name="万元级别 Hi-Fi 耳机…"/>
          <p:cNvSpPr txBox="1"/>
          <p:nvPr/>
        </p:nvSpPr>
        <p:spPr>
          <a:xfrm>
            <a:off x="16846813" y="7501511"/>
            <a:ext cx="4958913" cy="14364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nSpc>
                <a:spcPct val="70000"/>
              </a:lnSpc>
              <a:defRPr sz="4000">
                <a:latin typeface="OPPOSans R"/>
                <a:ea typeface="OPPOSans R"/>
                <a:cs typeface="OPPOSans R"/>
                <a:sym typeface="OPPOSans R"/>
              </a:defRPr>
            </a:pPr>
            <a:r>
              <a:rPr lang="en-US" altLang="zh-CN" dirty="0"/>
              <a:t>Only be used in high-end earphones</a:t>
            </a:r>
            <a:endParaRPr dirty="0"/>
          </a:p>
        </p:txBody>
      </p:sp>
      <p:sp>
        <p:nvSpPr>
          <p:cNvPr id="369" name="11 毫米…"/>
          <p:cNvSpPr txBox="1"/>
          <p:nvPr/>
        </p:nvSpPr>
        <p:spPr>
          <a:xfrm>
            <a:off x="9957434" y="5312234"/>
            <a:ext cx="3810338"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000">
                <a:latin typeface="OPPOSans R"/>
                <a:ea typeface="OPPOSans R"/>
                <a:cs typeface="OPPOSans R"/>
                <a:sym typeface="OPPOSans R"/>
              </a:defRPr>
            </a:pPr>
            <a:r>
              <a:rPr dirty="0"/>
              <a:t>11 </a:t>
            </a:r>
            <a:r>
              <a:rPr lang="en-US" altLang="zh-CN" dirty="0"/>
              <a:t>mm</a:t>
            </a:r>
            <a:endParaRPr dirty="0"/>
          </a:p>
          <a:p>
            <a:pPr>
              <a:defRPr sz="4000">
                <a:latin typeface="OPPOSans R"/>
                <a:ea typeface="OPPOSans R"/>
                <a:cs typeface="OPPOSans R"/>
                <a:sym typeface="OPPOSans R"/>
              </a:defRPr>
            </a:pPr>
            <a:r>
              <a:rPr lang="en-US" altLang="zh-CN" dirty="0"/>
              <a:t>Dynamic driver</a:t>
            </a:r>
          </a:p>
        </p:txBody>
      </p:sp>
      <p:sp>
        <p:nvSpPr>
          <p:cNvPr id="370" name="低音"/>
          <p:cNvSpPr txBox="1"/>
          <p:nvPr/>
        </p:nvSpPr>
        <p:spPr>
          <a:xfrm>
            <a:off x="11017820" y="3421608"/>
            <a:ext cx="1689566" cy="948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5500">
                <a:solidFill>
                  <a:srgbClr val="EFBC40"/>
                </a:solidFill>
                <a:latin typeface="OPPOSans R"/>
                <a:ea typeface="OPPOSans R"/>
                <a:cs typeface="OPPOSans R"/>
                <a:sym typeface="OPPOSans R"/>
              </a:defRPr>
            </a:lvl1pPr>
          </a:lstStyle>
          <a:p>
            <a:r>
              <a:rPr lang="en-US" altLang="zh-CN" dirty="0"/>
              <a:t>Bass</a:t>
            </a:r>
            <a:endParaRPr dirty="0"/>
          </a:p>
        </p:txBody>
      </p:sp>
      <p:sp>
        <p:nvSpPr>
          <p:cNvPr id="371" name="中高音"/>
          <p:cNvSpPr txBox="1"/>
          <p:nvPr/>
        </p:nvSpPr>
        <p:spPr>
          <a:xfrm>
            <a:off x="17292021" y="3385347"/>
            <a:ext cx="3552254" cy="948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5500">
                <a:solidFill>
                  <a:srgbClr val="EFBC40"/>
                </a:solidFill>
                <a:latin typeface="OPPOSans R"/>
                <a:ea typeface="OPPOSans R"/>
                <a:cs typeface="OPPOSans R"/>
                <a:sym typeface="OPPOSans R"/>
              </a:defRPr>
            </a:lvl1pPr>
          </a:lstStyle>
          <a:p>
            <a:r>
              <a:rPr lang="en-US" dirty="0"/>
              <a:t>Mid-treble</a:t>
            </a:r>
            <a:endParaRPr dirty="0"/>
          </a:p>
        </p:txBody>
      </p:sp>
      <p:sp>
        <p:nvSpPr>
          <p:cNvPr id="372" name="两个单元各有侧重、音质体验更极致！"/>
          <p:cNvSpPr txBox="1"/>
          <p:nvPr/>
        </p:nvSpPr>
        <p:spPr>
          <a:xfrm>
            <a:off x="9723974" y="10397340"/>
            <a:ext cx="11291494" cy="24811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nSpc>
                <a:spcPct val="120000"/>
              </a:lnSpc>
              <a:defRPr sz="6600">
                <a:latin typeface="OPPOSans R"/>
                <a:ea typeface="OPPOSans R"/>
                <a:cs typeface="OPPOSans R"/>
                <a:sym typeface="OPPOSans R"/>
              </a:defRPr>
            </a:lvl1pPr>
          </a:lstStyle>
          <a:p>
            <a:r>
              <a:rPr lang="en-US" altLang="zh-CN" dirty="0"/>
              <a:t>Two different drivers</a:t>
            </a:r>
            <a:r>
              <a:rPr lang="zh-CN" altLang="en-US" dirty="0"/>
              <a:t> </a:t>
            </a:r>
            <a:r>
              <a:rPr lang="en-US" altLang="zh-CN" dirty="0"/>
              <a:t>bring a more extreme experience</a:t>
            </a:r>
            <a:endParaRPr dirty="0"/>
          </a:p>
        </p:txBody>
      </p:sp>
      <p:sp>
        <p:nvSpPr>
          <p:cNvPr id="373" name="矩形"/>
          <p:cNvSpPr/>
          <p:nvPr/>
        </p:nvSpPr>
        <p:spPr>
          <a:xfrm rot="5400000">
            <a:off x="15338456" y="-2407620"/>
            <a:ext cx="62531" cy="14159273"/>
          </a:xfrm>
          <a:prstGeom prst="rect">
            <a:avLst/>
          </a:prstGeom>
          <a:solidFill>
            <a:srgbClr val="76D6FF">
              <a:alpha val="38553"/>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74" name="三角形"/>
          <p:cNvSpPr/>
          <p:nvPr/>
        </p:nvSpPr>
        <p:spPr>
          <a:xfrm>
            <a:off x="15236841" y="7058154"/>
            <a:ext cx="448170" cy="44816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EFBC40"/>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75" name="三角形"/>
          <p:cNvSpPr/>
          <p:nvPr/>
        </p:nvSpPr>
        <p:spPr>
          <a:xfrm>
            <a:off x="22227202" y="7027624"/>
            <a:ext cx="448169" cy="44816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EFBC40"/>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76" name="能量十足的低音炮"/>
          <p:cNvSpPr txBox="1"/>
          <p:nvPr/>
        </p:nvSpPr>
        <p:spPr>
          <a:xfrm>
            <a:off x="9467522" y="7996224"/>
            <a:ext cx="4790161" cy="5746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70000"/>
              </a:lnSpc>
              <a:defRPr sz="4000">
                <a:latin typeface="OPPOSans R"/>
                <a:ea typeface="OPPOSans R"/>
                <a:cs typeface="OPPOSans R"/>
                <a:sym typeface="OPPOSans R"/>
              </a:defRPr>
            </a:lvl1pPr>
          </a:lstStyle>
          <a:p>
            <a:r>
              <a:rPr lang="en-US" altLang="zh-CN" dirty="0"/>
              <a:t>Powerful Bass</a:t>
            </a:r>
            <a:endParaRPr dirty="0"/>
          </a:p>
        </p:txBody>
      </p:sp>
      <p:sp>
        <p:nvSpPr>
          <p:cNvPr id="377" name="矩形" hidden="1"/>
          <p:cNvSpPr/>
          <p:nvPr/>
        </p:nvSpPr>
        <p:spPr>
          <a:xfrm>
            <a:off x="8187870" y="2858126"/>
            <a:ext cx="15140069" cy="9927322"/>
          </a:xfrm>
          <a:prstGeom prst="rect">
            <a:avLst/>
          </a:prstGeom>
          <a:solidFill>
            <a:srgbClr val="000000"/>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78" name="行业唯一采用…" hidden="1"/>
          <p:cNvSpPr txBox="1"/>
          <p:nvPr/>
        </p:nvSpPr>
        <p:spPr>
          <a:xfrm>
            <a:off x="9782358" y="4712696"/>
            <a:ext cx="11951092" cy="558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nSpc>
                <a:spcPct val="110000"/>
              </a:lnSpc>
              <a:defRPr sz="9300">
                <a:latin typeface="HYYaKuHeiW Regular"/>
                <a:ea typeface="HYYaKuHeiW Regular"/>
                <a:cs typeface="HYYaKuHeiW Regular"/>
                <a:sym typeface="HYYaKuHeiW Regular"/>
              </a:defRPr>
            </a:pPr>
            <a:r>
              <a:rPr dirty="0" err="1"/>
              <a:t>行业唯一采用</a:t>
            </a:r>
            <a:endParaRPr dirty="0"/>
          </a:p>
          <a:p>
            <a:pPr>
              <a:lnSpc>
                <a:spcPct val="110000"/>
              </a:lnSpc>
              <a:defRPr sz="11200">
                <a:solidFill>
                  <a:srgbClr val="EFBC40"/>
                </a:solidFill>
                <a:latin typeface="HYYaKuHeiW Regular"/>
                <a:ea typeface="HYYaKuHeiW Regular"/>
                <a:cs typeface="HYYaKuHeiW Regular"/>
                <a:sym typeface="HYYaKuHeiW Regular"/>
              </a:defRPr>
            </a:pPr>
            <a:r>
              <a:rPr dirty="0" err="1"/>
              <a:t>双单元技术</a:t>
            </a:r>
            <a:endParaRPr dirty="0"/>
          </a:p>
          <a:p>
            <a:pPr>
              <a:lnSpc>
                <a:spcPct val="110000"/>
              </a:lnSpc>
              <a:defRPr sz="7000">
                <a:latin typeface="HYYaKuHeiW Regular"/>
                <a:ea typeface="HYYaKuHeiW Regular"/>
                <a:cs typeface="HYYaKuHeiW Regular"/>
                <a:sym typeface="HYYaKuHeiW Regular"/>
              </a:defRPr>
            </a:pPr>
            <a:r>
              <a:rPr dirty="0" err="1"/>
              <a:t>的真无线降噪耳机</a:t>
            </a:r>
            <a:endParaRPr dirty="0"/>
          </a:p>
        </p:txBody>
      </p:sp>
      <p:sp>
        <p:nvSpPr>
          <p:cNvPr id="2" name="矩形">
            <a:extLst>
              <a:ext uri="{FF2B5EF4-FFF2-40B4-BE49-F238E27FC236}">
                <a16:creationId xmlns:a16="http://schemas.microsoft.com/office/drawing/2014/main" id="{1973B81D-26B8-48A4-B100-13DCFD6F087E}"/>
              </a:ext>
            </a:extLst>
          </p:cNvPr>
          <p:cNvSpPr/>
          <p:nvPr/>
        </p:nvSpPr>
        <p:spPr>
          <a:xfrm>
            <a:off x="1283471" y="1870200"/>
            <a:ext cx="3692142" cy="270984"/>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 name="最好音质 · 最强降噪 · 最清通话 · 最多交互">
            <a:extLst>
              <a:ext uri="{FF2B5EF4-FFF2-40B4-BE49-F238E27FC236}">
                <a16:creationId xmlns:a16="http://schemas.microsoft.com/office/drawing/2014/main" id="{32866520-726E-43B0-9E5F-42ED78DB4929}"/>
              </a:ext>
            </a:extLst>
          </p:cNvPr>
          <p:cNvSpPr txBox="1"/>
          <p:nvPr/>
        </p:nvSpPr>
        <p:spPr>
          <a:xfrm>
            <a:off x="1573401" y="906639"/>
            <a:ext cx="12521737" cy="1072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lvl="3" indent="0">
              <a:lnSpc>
                <a:spcPct val="90000"/>
              </a:lnSpc>
              <a:spcBef>
                <a:spcPts val="4500"/>
              </a:spcBef>
              <a:defRPr sz="7000">
                <a:latin typeface="HYYaKuHeiW Regular"/>
                <a:ea typeface="HYYaKuHeiW Regular"/>
                <a:cs typeface="HYYaKuHeiW Regular"/>
                <a:sym typeface="HYYaKuHeiW Regular"/>
              </a:defRPr>
            </a:pPr>
            <a:r>
              <a:rPr lang="en-US" altLang="zh-CN" b="1" dirty="0">
                <a:latin typeface="微软雅黑" panose="020B0503020204020204" pitchFamily="34" charset="-122"/>
                <a:ea typeface="微软雅黑" panose="020B0503020204020204" pitchFamily="34" charset="-122"/>
              </a:rPr>
              <a:t>Sound</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Noise cancelling</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Call</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Interaction</a:t>
            </a:r>
            <a:endParaRPr sz="4000" b="1" dirty="0">
              <a:solidFill>
                <a:srgbClr val="5E5E5E"/>
              </a:solidFill>
              <a:latin typeface="微软雅黑" panose="020B0503020204020204" pitchFamily="34" charset="-122"/>
              <a:ea typeface="微软雅黑" panose="020B0503020204020204" pitchFamily="34" charset="-122"/>
            </a:endParaRPr>
          </a:p>
        </p:txBody>
      </p:sp>
      <p:sp>
        <p:nvSpPr>
          <p:cNvPr id="4" name="矩形">
            <a:extLst>
              <a:ext uri="{FF2B5EF4-FFF2-40B4-BE49-F238E27FC236}">
                <a16:creationId xmlns:a16="http://schemas.microsoft.com/office/drawing/2014/main" id="{646C89A0-18D0-4A90-BF9B-BBCC11E6E303}"/>
              </a:ext>
            </a:extLst>
          </p:cNvPr>
          <p:cNvSpPr/>
          <p:nvPr/>
        </p:nvSpPr>
        <p:spPr>
          <a:xfrm rot="10800000">
            <a:off x="19194829" y="1420866"/>
            <a:ext cx="131441" cy="616345"/>
          </a:xfrm>
          <a:prstGeom prst="rect">
            <a:avLst/>
          </a:prstGeom>
          <a:solidFill>
            <a:schemeClr val="accent4"/>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5" name="全频双单元">
            <a:extLst>
              <a:ext uri="{FF2B5EF4-FFF2-40B4-BE49-F238E27FC236}">
                <a16:creationId xmlns:a16="http://schemas.microsoft.com/office/drawing/2014/main" id="{37F9882A-1747-40D5-A996-C7E6E8A5EA33}"/>
              </a:ext>
            </a:extLst>
          </p:cNvPr>
          <p:cNvSpPr txBox="1"/>
          <p:nvPr/>
        </p:nvSpPr>
        <p:spPr>
          <a:xfrm>
            <a:off x="19345500" y="1515628"/>
            <a:ext cx="3806258" cy="6255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70000"/>
              </a:lnSpc>
              <a:defRPr sz="5800">
                <a:latin typeface="HYYaKuHeiW Regular"/>
                <a:ea typeface="HYYaKuHeiW Regular"/>
                <a:cs typeface="HYYaKuHeiW Regular"/>
                <a:sym typeface="HYYaKuHeiW Regular"/>
              </a:defRPr>
            </a:lvl1pPr>
          </a:lstStyle>
          <a:p>
            <a:r>
              <a:rPr lang="en-US" sz="4400" dirty="0"/>
              <a:t>Dual Driver</a:t>
            </a:r>
            <a:endParaRPr sz="4400" dirty="0"/>
          </a:p>
        </p:txBody>
      </p:sp>
      <p:sp>
        <p:nvSpPr>
          <p:cNvPr id="6" name="硬件好">
            <a:extLst>
              <a:ext uri="{FF2B5EF4-FFF2-40B4-BE49-F238E27FC236}">
                <a16:creationId xmlns:a16="http://schemas.microsoft.com/office/drawing/2014/main" id="{ED3EA1E4-A7C0-428E-AECB-8FB4D85B2067}"/>
              </a:ext>
            </a:extLst>
          </p:cNvPr>
          <p:cNvSpPr txBox="1"/>
          <p:nvPr/>
        </p:nvSpPr>
        <p:spPr>
          <a:xfrm>
            <a:off x="16148938" y="1486487"/>
            <a:ext cx="3045891" cy="6255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nSpc>
                <a:spcPct val="70000"/>
              </a:lnSpc>
              <a:defRPr sz="5800">
                <a:latin typeface="HYYaKuHeiW Regular"/>
                <a:ea typeface="HYYaKuHeiW Regular"/>
                <a:cs typeface="HYYaKuHeiW Regular"/>
                <a:sym typeface="HYYaKuHeiW Regular"/>
              </a:defRPr>
            </a:lvl1pPr>
          </a:lstStyle>
          <a:p>
            <a:r>
              <a:rPr lang="en-US" sz="4400" dirty="0"/>
              <a:t>Hardware</a:t>
            </a:r>
            <a:endParaRPr sz="44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1" nodeType="clickEffect">
                                  <p:stCondLst>
                                    <p:cond delay="0"/>
                                  </p:stCondLst>
                                  <p:iterate>
                                    <p:tmAbs val="0"/>
                                  </p:iterate>
                                  <p:childTnLst>
                                    <p:set>
                                      <p:cBhvr>
                                        <p:cTn id="6" fill="hold"/>
                                        <p:tgtEl>
                                          <p:spTgt spid="376"/>
                                        </p:tgtEl>
                                        <p:attrNameLst>
                                          <p:attrName>style.visibility</p:attrName>
                                        </p:attrNameLst>
                                      </p:cBhvr>
                                      <p:to>
                                        <p:strVal val="visible"/>
                                      </p:to>
                                    </p:set>
                                    <p:anim calcmode="lin" valueType="num">
                                      <p:cBhvr>
                                        <p:cTn id="7" dur="500" fill="hold"/>
                                        <p:tgtEl>
                                          <p:spTgt spid="376"/>
                                        </p:tgtEl>
                                        <p:attrNameLst>
                                          <p:attrName>ppt_w</p:attrName>
                                        </p:attrNameLst>
                                      </p:cBhvr>
                                      <p:tavLst>
                                        <p:tav tm="0">
                                          <p:val>
                                            <p:strVal val="4*#ppt_w"/>
                                          </p:val>
                                        </p:tav>
                                        <p:tav tm="100000">
                                          <p:val>
                                            <p:strVal val="#ppt_w"/>
                                          </p:val>
                                        </p:tav>
                                      </p:tavLst>
                                    </p:anim>
                                    <p:anim calcmode="lin" valueType="num">
                                      <p:cBhvr>
                                        <p:cTn id="8" dur="500" fill="hold"/>
                                        <p:tgtEl>
                                          <p:spTgt spid="376"/>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xit" presetSubtype="16" fill="hold" grpId="2" nodeType="clickEffect">
                                  <p:stCondLst>
                                    <p:cond delay="0"/>
                                  </p:stCondLst>
                                  <p:iterate>
                                    <p:tmAbs val="0"/>
                                  </p:iterate>
                                  <p:childTnLst>
                                    <p:anim calcmode="lin" valueType="num">
                                      <p:cBhvr>
                                        <p:cTn id="12" dur="300" fill="hold"/>
                                        <p:tgtEl>
                                          <p:spTgt spid="376"/>
                                        </p:tgtEl>
                                        <p:attrNameLst>
                                          <p:attrName>ppt_w</p:attrName>
                                        </p:attrNameLst>
                                      </p:cBhvr>
                                      <p:tavLst>
                                        <p:tav tm="0">
                                          <p:val>
                                            <p:strVal val="ppt_w"/>
                                          </p:val>
                                        </p:tav>
                                        <p:tav tm="100000">
                                          <p:val>
                                            <p:strVal val="4*ppt_w"/>
                                          </p:val>
                                        </p:tav>
                                      </p:tavLst>
                                    </p:anim>
                                    <p:anim calcmode="lin" valueType="num">
                                      <p:cBhvr>
                                        <p:cTn id="13" dur="300" fill="hold"/>
                                        <p:tgtEl>
                                          <p:spTgt spid="376"/>
                                        </p:tgtEl>
                                        <p:attrNameLst>
                                          <p:attrName>ppt_h</p:attrName>
                                        </p:attrNameLst>
                                      </p:cBhvr>
                                      <p:tavLst>
                                        <p:tav tm="0">
                                          <p:val>
                                            <p:strVal val="ppt_h"/>
                                          </p:val>
                                        </p:tav>
                                        <p:tav tm="100000">
                                          <p:val>
                                            <p:strVal val="4*ppt_h"/>
                                          </p:val>
                                        </p:tav>
                                      </p:tavLst>
                                    </p:anim>
                                    <p:set>
                                      <p:cBhvr>
                                        <p:cTn id="14" fill="hold">
                                          <p:stCondLst>
                                            <p:cond delay="300"/>
                                          </p:stCondLst>
                                        </p:cTn>
                                        <p:tgtEl>
                                          <p:spTgt spid="376"/>
                                        </p:tgtEl>
                                        <p:attrNameLst>
                                          <p:attrName>style.visibility</p:attrName>
                                        </p:attrNameLst>
                                      </p:cBhvr>
                                      <p:to>
                                        <p:strVal val="hidden"/>
                                      </p:to>
                                    </p:set>
                                  </p:childTnLst>
                                </p:cTn>
                              </p:par>
                            </p:childTnLst>
                          </p:cTn>
                        </p:par>
                        <p:par>
                          <p:cTn id="15" fill="hold">
                            <p:stCondLst>
                              <p:cond delay="300"/>
                            </p:stCondLst>
                            <p:childTnLst>
                              <p:par>
                                <p:cTn id="16" presetID="23" presetClass="entr" presetSubtype="32" fill="hold" grpId="3" nodeType="afterEffect">
                                  <p:stCondLst>
                                    <p:cond delay="200"/>
                                  </p:stCondLst>
                                  <p:iterate>
                                    <p:tmAbs val="0"/>
                                  </p:iterate>
                                  <p:childTnLst>
                                    <p:set>
                                      <p:cBhvr>
                                        <p:cTn id="17" fill="hold"/>
                                        <p:tgtEl>
                                          <p:spTgt spid="352"/>
                                        </p:tgtEl>
                                        <p:attrNameLst>
                                          <p:attrName>style.visibility</p:attrName>
                                        </p:attrNameLst>
                                      </p:cBhvr>
                                      <p:to>
                                        <p:strVal val="visible"/>
                                      </p:to>
                                    </p:set>
                                    <p:anim calcmode="lin" valueType="num">
                                      <p:cBhvr>
                                        <p:cTn id="18" dur="300" fill="hold"/>
                                        <p:tgtEl>
                                          <p:spTgt spid="352"/>
                                        </p:tgtEl>
                                        <p:attrNameLst>
                                          <p:attrName>ppt_w</p:attrName>
                                        </p:attrNameLst>
                                      </p:cBhvr>
                                      <p:tavLst>
                                        <p:tav tm="0">
                                          <p:val>
                                            <p:strVal val="4*#ppt_w"/>
                                          </p:val>
                                        </p:tav>
                                        <p:tav tm="100000">
                                          <p:val>
                                            <p:strVal val="#ppt_w"/>
                                          </p:val>
                                        </p:tav>
                                      </p:tavLst>
                                    </p:anim>
                                    <p:anim calcmode="lin" valueType="num">
                                      <p:cBhvr>
                                        <p:cTn id="19" dur="300" fill="hold"/>
                                        <p:tgtEl>
                                          <p:spTgt spid="352"/>
                                        </p:tgtEl>
                                        <p:attrNameLst>
                                          <p:attrName>ppt_h</p:attrName>
                                        </p:attrNameLst>
                                      </p:cBhvr>
                                      <p:tavLst>
                                        <p:tav tm="0">
                                          <p:val>
                                            <p:strVal val="4*#ppt_h"/>
                                          </p:val>
                                        </p:tav>
                                        <p:tav tm="100000">
                                          <p:val>
                                            <p:strVal val="#ppt_h"/>
                                          </p:val>
                                        </p:tav>
                                      </p:tavLst>
                                    </p:anim>
                                  </p:childTnLst>
                                </p:cTn>
                              </p:par>
                            </p:childTnLst>
                          </p:cTn>
                        </p:par>
                        <p:par>
                          <p:cTn id="20" fill="hold">
                            <p:stCondLst>
                              <p:cond delay="800"/>
                            </p:stCondLst>
                            <p:childTnLst>
                              <p:par>
                                <p:cTn id="21" presetID="22" presetClass="entr" presetSubtype="4" fill="hold" grpId="4" nodeType="afterEffect">
                                  <p:stCondLst>
                                    <p:cond delay="500"/>
                                  </p:stCondLst>
                                  <p:iterate>
                                    <p:tmAbs val="0"/>
                                  </p:iterate>
                                  <p:childTnLst>
                                    <p:set>
                                      <p:cBhvr>
                                        <p:cTn id="22" fill="hold"/>
                                        <p:tgtEl>
                                          <p:spTgt spid="374"/>
                                        </p:tgtEl>
                                        <p:attrNameLst>
                                          <p:attrName>style.visibility</p:attrName>
                                        </p:attrNameLst>
                                      </p:cBhvr>
                                      <p:to>
                                        <p:strVal val="visible"/>
                                      </p:to>
                                    </p:set>
                                    <p:animEffect transition="in" filter="wipe(down)">
                                      <p:cBhvr>
                                        <p:cTn id="23" dur="500"/>
                                        <p:tgtEl>
                                          <p:spTgt spid="374"/>
                                        </p:tgtEl>
                                      </p:cBhvr>
                                    </p:animEffect>
                                  </p:childTnLst>
                                </p:cTn>
                              </p:par>
                            </p:childTnLst>
                          </p:cTn>
                        </p:par>
                      </p:childTnLst>
                    </p:cTn>
                  </p:par>
                  <p:par>
                    <p:cTn id="24" fill="hold">
                      <p:stCondLst>
                        <p:cond delay="indefinite"/>
                      </p:stCondLst>
                      <p:childTnLst>
                        <p:par>
                          <p:cTn id="25" fill="hold">
                            <p:stCondLst>
                              <p:cond delay="0"/>
                            </p:stCondLst>
                            <p:childTnLst>
                              <p:par>
                                <p:cTn id="26" presetID="23" presetClass="entr" presetSubtype="32" fill="hold" grpId="5" nodeType="clickEffect">
                                  <p:stCondLst>
                                    <p:cond delay="0"/>
                                  </p:stCondLst>
                                  <p:iterate>
                                    <p:tmAbs val="0"/>
                                  </p:iterate>
                                  <p:childTnLst>
                                    <p:set>
                                      <p:cBhvr>
                                        <p:cTn id="27" fill="hold"/>
                                        <p:tgtEl>
                                          <p:spTgt spid="368"/>
                                        </p:tgtEl>
                                        <p:attrNameLst>
                                          <p:attrName>style.visibility</p:attrName>
                                        </p:attrNameLst>
                                      </p:cBhvr>
                                      <p:to>
                                        <p:strVal val="visible"/>
                                      </p:to>
                                    </p:set>
                                    <p:anim calcmode="lin" valueType="num">
                                      <p:cBhvr>
                                        <p:cTn id="28" dur="500" fill="hold"/>
                                        <p:tgtEl>
                                          <p:spTgt spid="368"/>
                                        </p:tgtEl>
                                        <p:attrNameLst>
                                          <p:attrName>ppt_w</p:attrName>
                                        </p:attrNameLst>
                                      </p:cBhvr>
                                      <p:tavLst>
                                        <p:tav tm="0">
                                          <p:val>
                                            <p:strVal val="4*#ppt_w"/>
                                          </p:val>
                                        </p:tav>
                                        <p:tav tm="100000">
                                          <p:val>
                                            <p:strVal val="#ppt_w"/>
                                          </p:val>
                                        </p:tav>
                                      </p:tavLst>
                                    </p:anim>
                                    <p:anim calcmode="lin" valueType="num">
                                      <p:cBhvr>
                                        <p:cTn id="29" dur="500" fill="hold"/>
                                        <p:tgtEl>
                                          <p:spTgt spid="368"/>
                                        </p:tgtEl>
                                        <p:attrNameLst>
                                          <p:attrName>ppt_h</p:attrName>
                                        </p:attrNameLst>
                                      </p:cBhvr>
                                      <p:tavLst>
                                        <p:tav tm="0">
                                          <p:val>
                                            <p:strVal val="4*#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3" presetClass="exit" presetSubtype="16" fill="hold" grpId="6" nodeType="clickEffect">
                                  <p:stCondLst>
                                    <p:cond delay="0"/>
                                  </p:stCondLst>
                                  <p:iterate>
                                    <p:tmAbs val="0"/>
                                  </p:iterate>
                                  <p:childTnLst>
                                    <p:anim calcmode="lin" valueType="num">
                                      <p:cBhvr>
                                        <p:cTn id="33" dur="300" fill="hold"/>
                                        <p:tgtEl>
                                          <p:spTgt spid="368"/>
                                        </p:tgtEl>
                                        <p:attrNameLst>
                                          <p:attrName>ppt_w</p:attrName>
                                        </p:attrNameLst>
                                      </p:cBhvr>
                                      <p:tavLst>
                                        <p:tav tm="0">
                                          <p:val>
                                            <p:strVal val="ppt_w"/>
                                          </p:val>
                                        </p:tav>
                                        <p:tav tm="100000">
                                          <p:val>
                                            <p:strVal val="4*ppt_w"/>
                                          </p:val>
                                        </p:tav>
                                      </p:tavLst>
                                    </p:anim>
                                    <p:anim calcmode="lin" valueType="num">
                                      <p:cBhvr>
                                        <p:cTn id="34" dur="300" fill="hold"/>
                                        <p:tgtEl>
                                          <p:spTgt spid="368"/>
                                        </p:tgtEl>
                                        <p:attrNameLst>
                                          <p:attrName>ppt_h</p:attrName>
                                        </p:attrNameLst>
                                      </p:cBhvr>
                                      <p:tavLst>
                                        <p:tav tm="0">
                                          <p:val>
                                            <p:strVal val="ppt_h"/>
                                          </p:val>
                                        </p:tav>
                                        <p:tav tm="100000">
                                          <p:val>
                                            <p:strVal val="4*ppt_h"/>
                                          </p:val>
                                        </p:tav>
                                      </p:tavLst>
                                    </p:anim>
                                    <p:set>
                                      <p:cBhvr>
                                        <p:cTn id="35" fill="hold">
                                          <p:stCondLst>
                                            <p:cond delay="300"/>
                                          </p:stCondLst>
                                        </p:cTn>
                                        <p:tgtEl>
                                          <p:spTgt spid="368"/>
                                        </p:tgtEl>
                                        <p:attrNameLst>
                                          <p:attrName>style.visibility</p:attrName>
                                        </p:attrNameLst>
                                      </p:cBhvr>
                                      <p:to>
                                        <p:strVal val="hidden"/>
                                      </p:to>
                                    </p:set>
                                  </p:childTnLst>
                                </p:cTn>
                              </p:par>
                            </p:childTnLst>
                          </p:cTn>
                        </p:par>
                        <p:par>
                          <p:cTn id="36" fill="hold">
                            <p:stCondLst>
                              <p:cond delay="300"/>
                            </p:stCondLst>
                            <p:childTnLst>
                              <p:par>
                                <p:cTn id="37" presetID="23" presetClass="entr" presetSubtype="32" fill="hold" grpId="7" nodeType="afterEffect">
                                  <p:stCondLst>
                                    <p:cond delay="200"/>
                                  </p:stCondLst>
                                  <p:iterate>
                                    <p:tmAbs val="0"/>
                                  </p:iterate>
                                  <p:childTnLst>
                                    <p:set>
                                      <p:cBhvr>
                                        <p:cTn id="38" fill="hold"/>
                                        <p:tgtEl>
                                          <p:spTgt spid="353"/>
                                        </p:tgtEl>
                                        <p:attrNameLst>
                                          <p:attrName>style.visibility</p:attrName>
                                        </p:attrNameLst>
                                      </p:cBhvr>
                                      <p:to>
                                        <p:strVal val="visible"/>
                                      </p:to>
                                    </p:set>
                                    <p:anim calcmode="lin" valueType="num">
                                      <p:cBhvr>
                                        <p:cTn id="39" dur="500" fill="hold"/>
                                        <p:tgtEl>
                                          <p:spTgt spid="353"/>
                                        </p:tgtEl>
                                        <p:attrNameLst>
                                          <p:attrName>ppt_w</p:attrName>
                                        </p:attrNameLst>
                                      </p:cBhvr>
                                      <p:tavLst>
                                        <p:tav tm="0">
                                          <p:val>
                                            <p:strVal val="4*#ppt_w"/>
                                          </p:val>
                                        </p:tav>
                                        <p:tav tm="100000">
                                          <p:val>
                                            <p:strVal val="#ppt_w"/>
                                          </p:val>
                                        </p:tav>
                                      </p:tavLst>
                                    </p:anim>
                                    <p:anim calcmode="lin" valueType="num">
                                      <p:cBhvr>
                                        <p:cTn id="40" dur="500" fill="hold"/>
                                        <p:tgtEl>
                                          <p:spTgt spid="353"/>
                                        </p:tgtEl>
                                        <p:attrNameLst>
                                          <p:attrName>ppt_h</p:attrName>
                                        </p:attrNameLst>
                                      </p:cBhvr>
                                      <p:tavLst>
                                        <p:tav tm="0">
                                          <p:val>
                                            <p:strVal val="4*#ppt_h"/>
                                          </p:val>
                                        </p:tav>
                                        <p:tav tm="100000">
                                          <p:val>
                                            <p:strVal val="#ppt_h"/>
                                          </p:val>
                                        </p:tav>
                                      </p:tavLst>
                                    </p:anim>
                                  </p:childTnLst>
                                </p:cTn>
                              </p:par>
                            </p:childTnLst>
                          </p:cTn>
                        </p:par>
                        <p:par>
                          <p:cTn id="41" fill="hold">
                            <p:stCondLst>
                              <p:cond delay="1000"/>
                            </p:stCondLst>
                            <p:childTnLst>
                              <p:par>
                                <p:cTn id="42" presetID="22" presetClass="entr" presetSubtype="4" fill="hold" grpId="8" nodeType="afterEffect">
                                  <p:stCondLst>
                                    <p:cond delay="0"/>
                                  </p:stCondLst>
                                  <p:iterate>
                                    <p:tmAbs val="0"/>
                                  </p:iterate>
                                  <p:childTnLst>
                                    <p:set>
                                      <p:cBhvr>
                                        <p:cTn id="43" fill="hold"/>
                                        <p:tgtEl>
                                          <p:spTgt spid="375"/>
                                        </p:tgtEl>
                                        <p:attrNameLst>
                                          <p:attrName>style.visibility</p:attrName>
                                        </p:attrNameLst>
                                      </p:cBhvr>
                                      <p:to>
                                        <p:strVal val="visible"/>
                                      </p:to>
                                    </p:set>
                                    <p:animEffect transition="in" filter="wipe(down)">
                                      <p:cBhvr>
                                        <p:cTn id="44" dur="500"/>
                                        <p:tgtEl>
                                          <p:spTgt spid="375"/>
                                        </p:tgtEl>
                                      </p:cBhvr>
                                    </p:animEffect>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9" nodeType="clickEffect">
                                  <p:stCondLst>
                                    <p:cond delay="0"/>
                                  </p:stCondLst>
                                  <p:iterate>
                                    <p:tmAbs val="0"/>
                                  </p:iterate>
                                  <p:childTnLst>
                                    <p:set>
                                      <p:cBhvr>
                                        <p:cTn id="48" fill="hold"/>
                                        <p:tgtEl>
                                          <p:spTgt spid="356"/>
                                        </p:tgtEl>
                                        <p:attrNameLst>
                                          <p:attrName>style.visibility</p:attrName>
                                        </p:attrNameLst>
                                      </p:cBhvr>
                                      <p:to>
                                        <p:strVal val="visible"/>
                                      </p:to>
                                    </p:set>
                                    <p:anim calcmode="lin" valueType="num">
                                      <p:cBhvr>
                                        <p:cTn id="49" dur="500" fill="hold"/>
                                        <p:tgtEl>
                                          <p:spTgt spid="356"/>
                                        </p:tgtEl>
                                        <p:attrNameLst>
                                          <p:attrName>ppt_w</p:attrName>
                                        </p:attrNameLst>
                                      </p:cBhvr>
                                      <p:tavLst>
                                        <p:tav tm="0">
                                          <p:val>
                                            <p:fltVal val="0"/>
                                          </p:val>
                                        </p:tav>
                                        <p:tav tm="100000">
                                          <p:val>
                                            <p:strVal val="#ppt_w"/>
                                          </p:val>
                                        </p:tav>
                                      </p:tavLst>
                                    </p:anim>
                                    <p:anim calcmode="lin" valueType="num">
                                      <p:cBhvr>
                                        <p:cTn id="50" dur="500" fill="hold"/>
                                        <p:tgtEl>
                                          <p:spTgt spid="356"/>
                                        </p:tgtEl>
                                        <p:attrNameLst>
                                          <p:attrName>ppt_h</p:attrName>
                                        </p:attrNameLst>
                                      </p:cBhvr>
                                      <p:tavLst>
                                        <p:tav tm="0">
                                          <p:val>
                                            <p:fltVal val="0"/>
                                          </p:val>
                                        </p:tav>
                                        <p:tav tm="100000">
                                          <p:val>
                                            <p:strVal val="#ppt_h"/>
                                          </p:val>
                                        </p:tav>
                                      </p:tavLst>
                                    </p:anim>
                                  </p:childTnLst>
                                </p:cTn>
                              </p:par>
                            </p:childTnLst>
                          </p:cTn>
                        </p:par>
                        <p:par>
                          <p:cTn id="51" fill="hold">
                            <p:stCondLst>
                              <p:cond delay="500"/>
                            </p:stCondLst>
                            <p:childTnLst>
                              <p:par>
                                <p:cTn id="52" presetID="2" presetClass="entr" presetSubtype="1" fill="hold" grpId="10" nodeType="afterEffect">
                                  <p:stCondLst>
                                    <p:cond delay="0"/>
                                  </p:stCondLst>
                                  <p:iterate>
                                    <p:tmAbs val="0"/>
                                  </p:iterate>
                                  <p:childTnLst>
                                    <p:set>
                                      <p:cBhvr>
                                        <p:cTn id="53" fill="hold"/>
                                        <p:tgtEl>
                                          <p:spTgt spid="372"/>
                                        </p:tgtEl>
                                        <p:attrNameLst>
                                          <p:attrName>style.visibility</p:attrName>
                                        </p:attrNameLst>
                                      </p:cBhvr>
                                      <p:to>
                                        <p:strVal val="visible"/>
                                      </p:to>
                                    </p:set>
                                    <p:anim calcmode="lin" valueType="num">
                                      <p:cBhvr>
                                        <p:cTn id="54" dur="500" fill="hold"/>
                                        <p:tgtEl>
                                          <p:spTgt spid="372"/>
                                        </p:tgtEl>
                                        <p:attrNameLst>
                                          <p:attrName>ppt_x</p:attrName>
                                        </p:attrNameLst>
                                      </p:cBhvr>
                                      <p:tavLst>
                                        <p:tav tm="0">
                                          <p:val>
                                            <p:strVal val="#ppt_x"/>
                                          </p:val>
                                        </p:tav>
                                        <p:tav tm="100000">
                                          <p:val>
                                            <p:strVal val="#ppt_x"/>
                                          </p:val>
                                        </p:tav>
                                      </p:tavLst>
                                    </p:anim>
                                    <p:anim calcmode="lin" valueType="num">
                                      <p:cBhvr>
                                        <p:cTn id="55" dur="500" fill="hold"/>
                                        <p:tgtEl>
                                          <p:spTgt spid="372"/>
                                        </p:tgtEl>
                                        <p:attrNameLst>
                                          <p:attrName>ppt_y</p:attrName>
                                        </p:attrNameLst>
                                      </p:cBhvr>
                                      <p:tavLst>
                                        <p:tav tm="0">
                                          <p:val>
                                            <p:strVal val="0-#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3" presetClass="entr" presetSubtype="16" fill="hold" grpId="11" nodeType="clickEffect">
                                  <p:stCondLst>
                                    <p:cond delay="0"/>
                                  </p:stCondLst>
                                  <p:iterate>
                                    <p:tmAbs val="0"/>
                                  </p:iterate>
                                  <p:childTnLst>
                                    <p:set>
                                      <p:cBhvr>
                                        <p:cTn id="59" fill="hold"/>
                                        <p:tgtEl>
                                          <p:spTgt spid="377"/>
                                        </p:tgtEl>
                                        <p:attrNameLst>
                                          <p:attrName>style.visibility</p:attrName>
                                        </p:attrNameLst>
                                      </p:cBhvr>
                                      <p:to>
                                        <p:strVal val="visible"/>
                                      </p:to>
                                    </p:set>
                                    <p:anim calcmode="lin" valueType="num">
                                      <p:cBhvr>
                                        <p:cTn id="60" dur="500" fill="hold"/>
                                        <p:tgtEl>
                                          <p:spTgt spid="377"/>
                                        </p:tgtEl>
                                        <p:attrNameLst>
                                          <p:attrName>ppt_w</p:attrName>
                                        </p:attrNameLst>
                                      </p:cBhvr>
                                      <p:tavLst>
                                        <p:tav tm="0">
                                          <p:val>
                                            <p:fltVal val="0"/>
                                          </p:val>
                                        </p:tav>
                                        <p:tav tm="100000">
                                          <p:val>
                                            <p:strVal val="#ppt_w"/>
                                          </p:val>
                                        </p:tav>
                                      </p:tavLst>
                                    </p:anim>
                                    <p:anim calcmode="lin" valueType="num">
                                      <p:cBhvr>
                                        <p:cTn id="61" dur="500" fill="hold"/>
                                        <p:tgtEl>
                                          <p:spTgt spid="377"/>
                                        </p:tgtEl>
                                        <p:attrNameLst>
                                          <p:attrName>ppt_h</p:attrName>
                                        </p:attrNameLst>
                                      </p:cBhvr>
                                      <p:tavLst>
                                        <p:tav tm="0">
                                          <p:val>
                                            <p:fltVal val="0"/>
                                          </p:val>
                                        </p:tav>
                                        <p:tav tm="100000">
                                          <p:val>
                                            <p:strVal val="#ppt_h"/>
                                          </p:val>
                                        </p:tav>
                                      </p:tavLst>
                                    </p:anim>
                                  </p:childTnLst>
                                </p:cTn>
                              </p:par>
                            </p:childTnLst>
                          </p:cTn>
                        </p:par>
                        <p:par>
                          <p:cTn id="62" fill="hold">
                            <p:stCondLst>
                              <p:cond delay="500"/>
                            </p:stCondLst>
                            <p:childTnLst>
                              <p:par>
                                <p:cTn id="63" presetID="23" presetClass="entr" presetSubtype="16" fill="hold" grpId="12" nodeType="afterEffect">
                                  <p:stCondLst>
                                    <p:cond delay="0"/>
                                  </p:stCondLst>
                                  <p:iterate>
                                    <p:tmAbs val="0"/>
                                  </p:iterate>
                                  <p:childTnLst>
                                    <p:set>
                                      <p:cBhvr>
                                        <p:cTn id="64" fill="hold"/>
                                        <p:tgtEl>
                                          <p:spTgt spid="378"/>
                                        </p:tgtEl>
                                        <p:attrNameLst>
                                          <p:attrName>style.visibility</p:attrName>
                                        </p:attrNameLst>
                                      </p:cBhvr>
                                      <p:to>
                                        <p:strVal val="visible"/>
                                      </p:to>
                                    </p:set>
                                    <p:anim calcmode="lin" valueType="num">
                                      <p:cBhvr>
                                        <p:cTn id="65" dur="500" fill="hold"/>
                                        <p:tgtEl>
                                          <p:spTgt spid="378"/>
                                        </p:tgtEl>
                                        <p:attrNameLst>
                                          <p:attrName>ppt_w</p:attrName>
                                        </p:attrNameLst>
                                      </p:cBhvr>
                                      <p:tavLst>
                                        <p:tav tm="0">
                                          <p:val>
                                            <p:fltVal val="0"/>
                                          </p:val>
                                        </p:tav>
                                        <p:tav tm="100000">
                                          <p:val>
                                            <p:strVal val="#ppt_w"/>
                                          </p:val>
                                        </p:tav>
                                      </p:tavLst>
                                    </p:anim>
                                    <p:anim calcmode="lin" valueType="num">
                                      <p:cBhvr>
                                        <p:cTn id="66" dur="500" fill="hold"/>
                                        <p:tgtEl>
                                          <p:spTgt spid="37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 grpId="3" animBg="1" advAuto="0"/>
      <p:bldP spid="353" grpId="7" animBg="1" advAuto="0"/>
      <p:bldP spid="356" grpId="9" animBg="1" advAuto="0"/>
      <p:bldP spid="368" grpId="5" animBg="1" advAuto="0"/>
      <p:bldP spid="368" grpId="6" animBg="1" advAuto="0"/>
      <p:bldP spid="372" grpId="10" animBg="1" advAuto="0"/>
      <p:bldP spid="374" grpId="4" animBg="1" advAuto="0"/>
      <p:bldP spid="375" grpId="8" animBg="1" advAuto="0"/>
      <p:bldP spid="376" grpId="1" animBg="1" advAuto="0"/>
      <p:bldP spid="376" grpId="2" animBg="1" advAuto="0"/>
      <p:bldP spid="377" grpId="11" animBg="1" advAuto="0"/>
      <p:bldP spid="378" grpId="12"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硬件只是基础，调音才是差距"/>
          <p:cNvSpPr txBox="1"/>
          <p:nvPr/>
        </p:nvSpPr>
        <p:spPr>
          <a:xfrm>
            <a:off x="4131088" y="7725432"/>
            <a:ext cx="10633965" cy="7919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70000"/>
              </a:lnSpc>
              <a:defRPr sz="5800">
                <a:latin typeface="HYYaKuHeiW Regular"/>
                <a:ea typeface="HYYaKuHeiW Regular"/>
                <a:cs typeface="HYYaKuHeiW Regular"/>
                <a:sym typeface="HYYaKuHeiW Regular"/>
              </a:defRPr>
            </a:lvl1pPr>
          </a:lstStyle>
          <a:p>
            <a:r>
              <a:rPr lang="en-US" altLang="zh-CN" dirty="0"/>
              <a:t>Hardware is the basis</a:t>
            </a:r>
            <a:r>
              <a:rPr lang="zh-CN" altLang="en-US" dirty="0"/>
              <a:t>，</a:t>
            </a:r>
            <a:endParaRPr dirty="0"/>
          </a:p>
        </p:txBody>
      </p:sp>
      <p:sp>
        <p:nvSpPr>
          <p:cNvPr id="383" name="调音才是耳机真正的灵魂"/>
          <p:cNvSpPr txBox="1"/>
          <p:nvPr/>
        </p:nvSpPr>
        <p:spPr>
          <a:xfrm>
            <a:off x="4131088" y="9324807"/>
            <a:ext cx="9062459" cy="7919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70000"/>
              </a:lnSpc>
              <a:defRPr sz="5800">
                <a:latin typeface="HYYaKuHeiW Regular"/>
                <a:ea typeface="HYYaKuHeiW Regular"/>
                <a:cs typeface="HYYaKuHeiW Regular"/>
                <a:sym typeface="HYYaKuHeiW Regular"/>
              </a:defRPr>
            </a:lvl1pPr>
          </a:lstStyle>
          <a:p>
            <a:r>
              <a:rPr lang="en-US" altLang="zh-CN" dirty="0"/>
              <a:t>Tuning is the real spirit</a:t>
            </a:r>
            <a:endParaRPr dirty="0"/>
          </a:p>
        </p:txBody>
      </p:sp>
      <p:sp>
        <p:nvSpPr>
          <p:cNvPr id="384" name="有好硬件，就有好的音质了吗？"/>
          <p:cNvSpPr txBox="1"/>
          <p:nvPr/>
        </p:nvSpPr>
        <p:spPr>
          <a:xfrm>
            <a:off x="4131088" y="4717532"/>
            <a:ext cx="10633965" cy="18876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lnSpc>
                <a:spcPct val="70000"/>
              </a:lnSpc>
              <a:defRPr sz="5800">
                <a:latin typeface="HYYaKuHeiW Regular"/>
                <a:ea typeface="HYYaKuHeiW Regular"/>
                <a:cs typeface="HYYaKuHeiW Regular"/>
                <a:sym typeface="HYYaKuHeiW Regular"/>
              </a:defRPr>
            </a:lvl1pPr>
          </a:lstStyle>
          <a:p>
            <a:pPr>
              <a:lnSpc>
                <a:spcPct val="100000"/>
              </a:lnSpc>
            </a:pPr>
            <a:r>
              <a:rPr lang="en-US" altLang="zh-CN" dirty="0"/>
              <a:t>Hardware is the only thing that matters</a:t>
            </a:r>
            <a:r>
              <a:rPr dirty="0"/>
              <a:t>？</a:t>
            </a:r>
          </a:p>
        </p:txBody>
      </p:sp>
      <p:grpSp>
        <p:nvGrpSpPr>
          <p:cNvPr id="387" name="成组"/>
          <p:cNvGrpSpPr/>
          <p:nvPr/>
        </p:nvGrpSpPr>
        <p:grpSpPr>
          <a:xfrm>
            <a:off x="16026100" y="4806153"/>
            <a:ext cx="456577" cy="5309945"/>
            <a:chOff x="0" y="0"/>
            <a:chExt cx="456576" cy="5309944"/>
          </a:xfrm>
        </p:grpSpPr>
        <p:sp>
          <p:nvSpPr>
            <p:cNvPr id="385" name="矩形"/>
            <p:cNvSpPr/>
            <p:nvPr/>
          </p:nvSpPr>
          <p:spPr>
            <a:xfrm>
              <a:off x="0" y="0"/>
              <a:ext cx="162529" cy="5309945"/>
            </a:xfrm>
            <a:prstGeom prst="rect">
              <a:avLst/>
            </a:prstGeom>
            <a:solidFill>
              <a:srgbClr val="76D6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86" name="三角形"/>
            <p:cNvSpPr/>
            <p:nvPr/>
          </p:nvSpPr>
          <p:spPr>
            <a:xfrm rot="5400000">
              <a:off x="174060" y="2507948"/>
              <a:ext cx="270984" cy="29404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76D6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grpSp>
      <p:sp>
        <p:nvSpPr>
          <p:cNvPr id="388" name="矩形"/>
          <p:cNvSpPr/>
          <p:nvPr/>
        </p:nvSpPr>
        <p:spPr>
          <a:xfrm rot="5400000">
            <a:off x="5236324" y="5720437"/>
            <a:ext cx="131441" cy="2341912"/>
          </a:xfrm>
          <a:prstGeom prst="rect">
            <a:avLst/>
          </a:prstGeom>
          <a:solidFill>
            <a:schemeClr val="accent4"/>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91" name="硬件好…"/>
          <p:cNvSpPr txBox="1"/>
          <p:nvPr/>
        </p:nvSpPr>
        <p:spPr>
          <a:xfrm>
            <a:off x="17090660" y="5946420"/>
            <a:ext cx="4966452" cy="28478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nSpc>
                <a:spcPct val="120000"/>
              </a:lnSpc>
              <a:defRPr sz="7600">
                <a:solidFill>
                  <a:srgbClr val="6C6C6C"/>
                </a:solidFill>
                <a:latin typeface="HYYaKuHeiW Regular"/>
                <a:ea typeface="HYYaKuHeiW Regular"/>
                <a:cs typeface="HYYaKuHeiW Regular"/>
                <a:sym typeface="HYYaKuHeiW Regular"/>
              </a:defRPr>
            </a:pPr>
            <a:r>
              <a:rPr lang="en-US" altLang="zh-CN" dirty="0"/>
              <a:t>Hardware</a:t>
            </a:r>
            <a:endParaRPr dirty="0"/>
          </a:p>
          <a:p>
            <a:pPr>
              <a:lnSpc>
                <a:spcPct val="120000"/>
              </a:lnSpc>
              <a:defRPr sz="7600">
                <a:latin typeface="HYYaKuHeiW Regular"/>
                <a:ea typeface="HYYaKuHeiW Regular"/>
                <a:cs typeface="HYYaKuHeiW Regular"/>
                <a:sym typeface="HYYaKuHeiW Regular"/>
              </a:defRPr>
            </a:pPr>
            <a:r>
              <a:rPr lang="en-US" altLang="zh-CN" dirty="0"/>
              <a:t>T</a:t>
            </a:r>
            <a:r>
              <a:rPr lang="en-US" dirty="0"/>
              <a:t>uning</a:t>
            </a:r>
            <a:endParaRPr dirty="0"/>
          </a:p>
        </p:txBody>
      </p:sp>
      <p:sp>
        <p:nvSpPr>
          <p:cNvPr id="2" name="矩形">
            <a:extLst>
              <a:ext uri="{FF2B5EF4-FFF2-40B4-BE49-F238E27FC236}">
                <a16:creationId xmlns:a16="http://schemas.microsoft.com/office/drawing/2014/main" id="{32C0FA78-0D99-4B7C-83C6-CA32C431952F}"/>
              </a:ext>
            </a:extLst>
          </p:cNvPr>
          <p:cNvSpPr/>
          <p:nvPr/>
        </p:nvSpPr>
        <p:spPr>
          <a:xfrm>
            <a:off x="1283471" y="1870200"/>
            <a:ext cx="3692142" cy="270984"/>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 name="最好音质 · 最强降噪 · 最清通话 · 最多交互">
            <a:extLst>
              <a:ext uri="{FF2B5EF4-FFF2-40B4-BE49-F238E27FC236}">
                <a16:creationId xmlns:a16="http://schemas.microsoft.com/office/drawing/2014/main" id="{F1785BC1-2FB1-4A75-A8FC-2FC0D1F8D4C9}"/>
              </a:ext>
            </a:extLst>
          </p:cNvPr>
          <p:cNvSpPr txBox="1"/>
          <p:nvPr/>
        </p:nvSpPr>
        <p:spPr>
          <a:xfrm>
            <a:off x="1573401" y="906639"/>
            <a:ext cx="12521737" cy="1072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lvl="3" indent="0">
              <a:lnSpc>
                <a:spcPct val="90000"/>
              </a:lnSpc>
              <a:spcBef>
                <a:spcPts val="4500"/>
              </a:spcBef>
              <a:defRPr sz="7000">
                <a:latin typeface="HYYaKuHeiW Regular"/>
                <a:ea typeface="HYYaKuHeiW Regular"/>
                <a:cs typeface="HYYaKuHeiW Regular"/>
                <a:sym typeface="HYYaKuHeiW Regular"/>
              </a:defRPr>
            </a:pPr>
            <a:r>
              <a:rPr lang="en-US" altLang="zh-CN" b="1" dirty="0">
                <a:latin typeface="微软雅黑" panose="020B0503020204020204" pitchFamily="34" charset="-122"/>
                <a:ea typeface="微软雅黑" panose="020B0503020204020204" pitchFamily="34" charset="-122"/>
              </a:rPr>
              <a:t>Sound</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Noise cancelling</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Call</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Interaction</a:t>
            </a:r>
            <a:endParaRPr sz="4000" b="1" dirty="0">
              <a:solidFill>
                <a:srgbClr val="5E5E5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384"/>
                                        </p:tgtEl>
                                        <p:attrNameLst>
                                          <p:attrName>style.visibility</p:attrName>
                                        </p:attrNameLst>
                                      </p:cBhvr>
                                      <p:to>
                                        <p:strVal val="visible"/>
                                      </p:to>
                                    </p:set>
                                    <p:animEffect transition="in" filter="wipe(left)">
                                      <p:cBhvr>
                                        <p:cTn id="7" dur="1000"/>
                                        <p:tgtEl>
                                          <p:spTgt spid="38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iterate>
                                    <p:tmAbs val="0"/>
                                  </p:iterate>
                                  <p:childTnLst>
                                    <p:set>
                                      <p:cBhvr>
                                        <p:cTn id="11" fill="hold"/>
                                        <p:tgtEl>
                                          <p:spTgt spid="388"/>
                                        </p:tgtEl>
                                        <p:attrNameLst>
                                          <p:attrName>style.visibility</p:attrName>
                                        </p:attrNameLst>
                                      </p:cBhvr>
                                      <p:to>
                                        <p:strVal val="visible"/>
                                      </p:to>
                                    </p:set>
                                    <p:animEffect transition="in" filter="wipe(left)">
                                      <p:cBhvr>
                                        <p:cTn id="12" dur="1000"/>
                                        <p:tgtEl>
                                          <p:spTgt spid="388"/>
                                        </p:tgtEl>
                                      </p:cBhvr>
                                    </p:animEffect>
                                  </p:childTnLst>
                                </p:cTn>
                              </p:par>
                            </p:childTnLst>
                          </p:cTn>
                        </p:par>
                        <p:par>
                          <p:cTn id="13" fill="hold">
                            <p:stCondLst>
                              <p:cond delay="1000"/>
                            </p:stCondLst>
                            <p:childTnLst>
                              <p:par>
                                <p:cTn id="14" presetID="22" presetClass="entr" presetSubtype="8" fill="hold" grpId="3" nodeType="afterEffect">
                                  <p:stCondLst>
                                    <p:cond delay="0"/>
                                  </p:stCondLst>
                                  <p:iterate>
                                    <p:tmAbs val="0"/>
                                  </p:iterate>
                                  <p:childTnLst>
                                    <p:set>
                                      <p:cBhvr>
                                        <p:cTn id="15" fill="hold"/>
                                        <p:tgtEl>
                                          <p:spTgt spid="382"/>
                                        </p:tgtEl>
                                        <p:attrNameLst>
                                          <p:attrName>style.visibility</p:attrName>
                                        </p:attrNameLst>
                                      </p:cBhvr>
                                      <p:to>
                                        <p:strVal val="visible"/>
                                      </p:to>
                                    </p:set>
                                    <p:animEffect transition="in" filter="wipe(left)">
                                      <p:cBhvr>
                                        <p:cTn id="16" dur="1000"/>
                                        <p:tgtEl>
                                          <p:spTgt spid="38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4" nodeType="clickEffect">
                                  <p:stCondLst>
                                    <p:cond delay="0"/>
                                  </p:stCondLst>
                                  <p:iterate>
                                    <p:tmAbs val="0"/>
                                  </p:iterate>
                                  <p:childTnLst>
                                    <p:set>
                                      <p:cBhvr>
                                        <p:cTn id="20" fill="hold"/>
                                        <p:tgtEl>
                                          <p:spTgt spid="383"/>
                                        </p:tgtEl>
                                        <p:attrNameLst>
                                          <p:attrName>style.visibility</p:attrName>
                                        </p:attrNameLst>
                                      </p:cBhvr>
                                      <p:to>
                                        <p:strVal val="visible"/>
                                      </p:to>
                                    </p:set>
                                    <p:animEffect transition="in" filter="wipe(left)">
                                      <p:cBhvr>
                                        <p:cTn id="21" dur="1000"/>
                                        <p:tgtEl>
                                          <p:spTgt spid="38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5" nodeType="clickEffect">
                                  <p:stCondLst>
                                    <p:cond delay="0"/>
                                  </p:stCondLst>
                                  <p:iterate>
                                    <p:tmAbs val="0"/>
                                  </p:iterate>
                                  <p:childTnLst>
                                    <p:set>
                                      <p:cBhvr>
                                        <p:cTn id="25" fill="hold"/>
                                        <p:tgtEl>
                                          <p:spTgt spid="387"/>
                                        </p:tgtEl>
                                        <p:attrNameLst>
                                          <p:attrName>style.visibility</p:attrName>
                                        </p:attrNameLst>
                                      </p:cBhvr>
                                      <p:to>
                                        <p:strVal val="visible"/>
                                      </p:to>
                                    </p:set>
                                    <p:animEffect transition="in" filter="wipe(left)">
                                      <p:cBhvr>
                                        <p:cTn id="26" dur="1000"/>
                                        <p:tgtEl>
                                          <p:spTgt spid="38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6" nodeType="clickEffect">
                                  <p:stCondLst>
                                    <p:cond delay="0"/>
                                  </p:stCondLst>
                                  <p:iterate>
                                    <p:tmAbs val="0"/>
                                  </p:iterate>
                                  <p:childTnLst>
                                    <p:set>
                                      <p:cBhvr>
                                        <p:cTn id="30" fill="hold"/>
                                        <p:tgtEl>
                                          <p:spTgt spid="391"/>
                                        </p:tgtEl>
                                        <p:attrNameLst>
                                          <p:attrName>style.visibility</p:attrName>
                                        </p:attrNameLst>
                                      </p:cBhvr>
                                      <p:to>
                                        <p:strVal val="visible"/>
                                      </p:to>
                                    </p:set>
                                    <p:animEffect transition="in" filter="wipe(left)">
                                      <p:cBhvr>
                                        <p:cTn id="31" dur="750"/>
                                        <p:tgtEl>
                                          <p:spTgt spid="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 grpId="3" animBg="1" advAuto="0"/>
      <p:bldP spid="383" grpId="4" animBg="1" advAuto="0"/>
      <p:bldP spid="384" grpId="1" animBg="1" advAuto="0"/>
      <p:bldP spid="387" grpId="5" animBg="1" advAuto="0"/>
      <p:bldP spid="388" grpId="2" animBg="1" advAuto="0"/>
      <p:bldP spid="391" grpId="6"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矩形"/>
          <p:cNvSpPr/>
          <p:nvPr/>
        </p:nvSpPr>
        <p:spPr>
          <a:xfrm rot="10800000">
            <a:off x="20423365" y="1243066"/>
            <a:ext cx="131441" cy="616345"/>
          </a:xfrm>
          <a:prstGeom prst="rect">
            <a:avLst/>
          </a:prstGeom>
          <a:solidFill>
            <a:schemeClr val="accent4"/>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96" name="调音好"/>
          <p:cNvSpPr txBox="1"/>
          <p:nvPr/>
        </p:nvSpPr>
        <p:spPr>
          <a:xfrm>
            <a:off x="17503724" y="1206064"/>
            <a:ext cx="2653755" cy="7919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nSpc>
                <a:spcPct val="70000"/>
              </a:lnSpc>
              <a:defRPr sz="5800">
                <a:latin typeface="HYYaKuHeiW Regular"/>
                <a:ea typeface="HYYaKuHeiW Regular"/>
                <a:cs typeface="HYYaKuHeiW Regular"/>
                <a:sym typeface="HYYaKuHeiW Regular"/>
              </a:defRPr>
            </a:lvl1pPr>
          </a:lstStyle>
          <a:p>
            <a:r>
              <a:rPr lang="en-US" altLang="zh-CN" dirty="0"/>
              <a:t>Tuning</a:t>
            </a:r>
            <a:endParaRPr dirty="0"/>
          </a:p>
        </p:txBody>
      </p:sp>
      <p:grpSp>
        <p:nvGrpSpPr>
          <p:cNvPr id="399" name="成组"/>
          <p:cNvGrpSpPr/>
          <p:nvPr/>
        </p:nvGrpSpPr>
        <p:grpSpPr>
          <a:xfrm>
            <a:off x="20820693" y="1223200"/>
            <a:ext cx="2653754" cy="2411151"/>
            <a:chOff x="0" y="0"/>
            <a:chExt cx="2653752" cy="2411150"/>
          </a:xfrm>
        </p:grpSpPr>
        <p:pic>
          <p:nvPicPr>
            <p:cNvPr id="397" name="VI_PNG_OPPO Logo_White_RGB_20191204.png" descr="VI_PNG_OPPO Logo_White_RGB_20191204.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2653753" cy="711845"/>
            </a:xfrm>
            <a:prstGeom prst="rect">
              <a:avLst/>
            </a:prstGeom>
            <a:ln w="12700" cap="flat">
              <a:noFill/>
              <a:miter lim="400000"/>
            </a:ln>
            <a:effectLst/>
          </p:spPr>
        </p:pic>
        <p:sp>
          <p:nvSpPr>
            <p:cNvPr id="398" name="音乐之路"/>
            <p:cNvSpPr/>
            <p:nvPr/>
          </p:nvSpPr>
          <p:spPr>
            <a:xfrm>
              <a:off x="1326951" y="1141150"/>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sz="4000">
                  <a:latin typeface="OPPOSans R"/>
                  <a:ea typeface="OPPOSans R"/>
                  <a:cs typeface="OPPOSans R"/>
                  <a:sym typeface="OPPOSans R"/>
                </a:defRPr>
              </a:lvl1pPr>
            </a:lstStyle>
            <a:p>
              <a:endParaRPr dirty="0"/>
            </a:p>
          </p:txBody>
        </p:sp>
      </p:grpSp>
      <p:pic>
        <p:nvPicPr>
          <p:cNvPr id="400" name="图像" descr="图像"/>
          <p:cNvPicPr>
            <a:picLocks noChangeAspect="1"/>
          </p:cNvPicPr>
          <p:nvPr/>
        </p:nvPicPr>
        <p:blipFill>
          <a:blip r:embed="rId4"/>
          <a:stretch>
            <a:fillRect/>
          </a:stretch>
        </p:blipFill>
        <p:spPr>
          <a:xfrm>
            <a:off x="745372" y="3849653"/>
            <a:ext cx="3316984" cy="3471262"/>
          </a:xfrm>
          <a:prstGeom prst="rect">
            <a:avLst/>
          </a:prstGeom>
          <a:ln w="12700">
            <a:miter lim="400000"/>
          </a:ln>
        </p:spPr>
      </p:pic>
      <p:sp>
        <p:nvSpPr>
          <p:cNvPr id="401" name="OPPO MP3…"/>
          <p:cNvSpPr txBox="1"/>
          <p:nvPr/>
        </p:nvSpPr>
        <p:spPr>
          <a:xfrm>
            <a:off x="1040511" y="7863056"/>
            <a:ext cx="2726708" cy="805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nSpc>
                <a:spcPct val="120000"/>
              </a:lnSpc>
              <a:defRPr sz="4000">
                <a:latin typeface="OPPOSans R"/>
                <a:ea typeface="OPPOSans R"/>
                <a:cs typeface="OPPOSans R"/>
                <a:sym typeface="OPPOSans R"/>
              </a:defRPr>
            </a:pPr>
            <a:r>
              <a:rPr dirty="0"/>
              <a:t>OPPO MP3</a:t>
            </a:r>
          </a:p>
        </p:txBody>
      </p:sp>
      <p:pic>
        <p:nvPicPr>
          <p:cNvPr id="402" name="图像" descr="图像"/>
          <p:cNvPicPr>
            <a:picLocks noChangeAspect="1"/>
          </p:cNvPicPr>
          <p:nvPr/>
        </p:nvPicPr>
        <p:blipFill>
          <a:blip r:embed="rId5"/>
          <a:stretch>
            <a:fillRect/>
          </a:stretch>
        </p:blipFill>
        <p:spPr>
          <a:xfrm>
            <a:off x="5716782" y="4486392"/>
            <a:ext cx="3182612" cy="2358688"/>
          </a:xfrm>
          <a:prstGeom prst="rect">
            <a:avLst/>
          </a:prstGeom>
          <a:ln w="12700">
            <a:miter lim="400000"/>
          </a:ln>
        </p:spPr>
      </p:pic>
      <p:sp>
        <p:nvSpPr>
          <p:cNvPr id="403" name="OPPO MP4…"/>
          <p:cNvSpPr txBox="1"/>
          <p:nvPr/>
        </p:nvSpPr>
        <p:spPr>
          <a:xfrm>
            <a:off x="5934579" y="7863056"/>
            <a:ext cx="2726708" cy="805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nSpc>
                <a:spcPct val="120000"/>
              </a:lnSpc>
              <a:defRPr sz="4000">
                <a:latin typeface="OPPOSans R"/>
                <a:ea typeface="OPPOSans R"/>
                <a:cs typeface="OPPOSans R"/>
                <a:sym typeface="OPPOSans R"/>
              </a:defRPr>
            </a:pPr>
            <a:r>
              <a:rPr dirty="0"/>
              <a:t>OPPO MP4</a:t>
            </a:r>
          </a:p>
        </p:txBody>
      </p:sp>
      <p:sp>
        <p:nvSpPr>
          <p:cNvPr id="404" name="OPPO 音乐手机…"/>
          <p:cNvSpPr txBox="1"/>
          <p:nvPr/>
        </p:nvSpPr>
        <p:spPr>
          <a:xfrm>
            <a:off x="9818755" y="7863056"/>
            <a:ext cx="4746492" cy="805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nSpc>
                <a:spcPct val="120000"/>
              </a:lnSpc>
              <a:defRPr sz="4000">
                <a:latin typeface="OPPOSans R"/>
                <a:ea typeface="OPPOSans R"/>
                <a:cs typeface="OPPOSans R"/>
                <a:sym typeface="OPPOSans R"/>
              </a:defRPr>
            </a:pPr>
            <a:r>
              <a:rPr dirty="0"/>
              <a:t>OPPO </a:t>
            </a:r>
            <a:r>
              <a:rPr lang="en-US" altLang="zh-CN" dirty="0"/>
              <a:t>Music Phone</a:t>
            </a:r>
            <a:endParaRPr dirty="0"/>
          </a:p>
        </p:txBody>
      </p:sp>
      <p:sp>
        <p:nvSpPr>
          <p:cNvPr id="405" name="OPPO 蓝光…"/>
          <p:cNvSpPr txBox="1"/>
          <p:nvPr/>
        </p:nvSpPr>
        <p:spPr>
          <a:xfrm>
            <a:off x="15176891" y="7863056"/>
            <a:ext cx="3818354" cy="805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nSpc>
                <a:spcPct val="120000"/>
              </a:lnSpc>
              <a:defRPr sz="4000">
                <a:latin typeface="OPPOSans R"/>
                <a:ea typeface="OPPOSans R"/>
                <a:cs typeface="OPPOSans R"/>
                <a:sym typeface="OPPOSans R"/>
              </a:defRPr>
            </a:pPr>
            <a:r>
              <a:rPr dirty="0"/>
              <a:t>OPPO </a:t>
            </a:r>
            <a:r>
              <a:rPr lang="en-US" altLang="zh-CN" dirty="0"/>
              <a:t>Blue-ray</a:t>
            </a:r>
            <a:endParaRPr dirty="0"/>
          </a:p>
        </p:txBody>
      </p:sp>
      <p:sp>
        <p:nvSpPr>
          <p:cNvPr id="406" name="OPPO 音频…"/>
          <p:cNvSpPr txBox="1"/>
          <p:nvPr/>
        </p:nvSpPr>
        <p:spPr>
          <a:xfrm>
            <a:off x="19624593" y="7863056"/>
            <a:ext cx="3991477" cy="805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nSpc>
                <a:spcPct val="120000"/>
              </a:lnSpc>
              <a:defRPr sz="4000">
                <a:latin typeface="OPPOSans R"/>
                <a:ea typeface="OPPOSans R"/>
                <a:cs typeface="OPPOSans R"/>
                <a:sym typeface="OPPOSans R"/>
              </a:defRPr>
            </a:pPr>
            <a:r>
              <a:rPr dirty="0"/>
              <a:t>OPPO </a:t>
            </a:r>
            <a:r>
              <a:rPr lang="en-US" altLang="zh-CN" dirty="0"/>
              <a:t>Earphone</a:t>
            </a:r>
            <a:endParaRPr dirty="0"/>
          </a:p>
        </p:txBody>
      </p:sp>
      <p:sp>
        <p:nvSpPr>
          <p:cNvPr id="407" name="2005"/>
          <p:cNvSpPr txBox="1"/>
          <p:nvPr/>
        </p:nvSpPr>
        <p:spPr>
          <a:xfrm>
            <a:off x="1725938" y="10379923"/>
            <a:ext cx="1355853" cy="774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nSpc>
                <a:spcPct val="120000"/>
              </a:lnSpc>
              <a:defRPr sz="4000">
                <a:latin typeface="OPPOSans R"/>
                <a:ea typeface="OPPOSans R"/>
                <a:cs typeface="OPPOSans R"/>
                <a:sym typeface="OPPOSans R"/>
              </a:defRPr>
            </a:lvl1pPr>
          </a:lstStyle>
          <a:p>
            <a:r>
              <a:t>2005</a:t>
            </a:r>
          </a:p>
        </p:txBody>
      </p:sp>
      <p:sp>
        <p:nvSpPr>
          <p:cNvPr id="408" name="2006"/>
          <p:cNvSpPr txBox="1"/>
          <p:nvPr/>
        </p:nvSpPr>
        <p:spPr>
          <a:xfrm>
            <a:off x="6620006" y="10379923"/>
            <a:ext cx="1355853" cy="774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nSpc>
                <a:spcPct val="120000"/>
              </a:lnSpc>
              <a:defRPr sz="4000">
                <a:latin typeface="OPPOSans R"/>
                <a:ea typeface="OPPOSans R"/>
                <a:cs typeface="OPPOSans R"/>
                <a:sym typeface="OPPOSans R"/>
              </a:defRPr>
            </a:lvl1pPr>
          </a:lstStyle>
          <a:p>
            <a:r>
              <a:t>2006</a:t>
            </a:r>
          </a:p>
        </p:txBody>
      </p:sp>
      <p:pic>
        <p:nvPicPr>
          <p:cNvPr id="409" name="图像" descr="图像"/>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0868025" y="3552013"/>
            <a:ext cx="2647950" cy="3632201"/>
          </a:xfrm>
          <a:prstGeom prst="rect">
            <a:avLst/>
          </a:prstGeom>
          <a:ln w="12700">
            <a:miter lim="400000"/>
          </a:ln>
        </p:spPr>
      </p:pic>
      <p:pic>
        <p:nvPicPr>
          <p:cNvPr id="410" name="图像" descr="图像"/>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14940157" y="5322436"/>
            <a:ext cx="4291820" cy="1485634"/>
          </a:xfrm>
          <a:custGeom>
            <a:avLst/>
            <a:gdLst/>
            <a:ahLst/>
            <a:cxnLst>
              <a:cxn ang="0">
                <a:pos x="wd2" y="hd2"/>
              </a:cxn>
              <a:cxn ang="5400000">
                <a:pos x="wd2" y="hd2"/>
              </a:cxn>
              <a:cxn ang="10800000">
                <a:pos x="wd2" y="hd2"/>
              </a:cxn>
              <a:cxn ang="16200000">
                <a:pos x="wd2" y="hd2"/>
              </a:cxn>
            </a:cxnLst>
            <a:rect l="0" t="0" r="r" b="b"/>
            <a:pathLst>
              <a:path w="21600" h="21515" extrusionOk="0">
                <a:moveTo>
                  <a:pt x="4181" y="6"/>
                </a:moveTo>
                <a:cubicBezTo>
                  <a:pt x="4095" y="-5"/>
                  <a:pt x="4035" y="-1"/>
                  <a:pt x="3991" y="18"/>
                </a:cubicBezTo>
                <a:cubicBezTo>
                  <a:pt x="3932" y="44"/>
                  <a:pt x="3898" y="98"/>
                  <a:pt x="3863" y="167"/>
                </a:cubicBezTo>
                <a:cubicBezTo>
                  <a:pt x="3781" y="327"/>
                  <a:pt x="2879" y="1836"/>
                  <a:pt x="1858" y="3524"/>
                </a:cubicBezTo>
                <a:lnTo>
                  <a:pt x="2" y="6593"/>
                </a:lnTo>
                <a:lnTo>
                  <a:pt x="0" y="16565"/>
                </a:lnTo>
                <a:lnTo>
                  <a:pt x="431" y="16933"/>
                </a:lnTo>
                <a:cubicBezTo>
                  <a:pt x="668" y="17135"/>
                  <a:pt x="929" y="17360"/>
                  <a:pt x="1011" y="17433"/>
                </a:cubicBezTo>
                <a:cubicBezTo>
                  <a:pt x="1120" y="17530"/>
                  <a:pt x="1163" y="17701"/>
                  <a:pt x="1176" y="18088"/>
                </a:cubicBezTo>
                <a:cubicBezTo>
                  <a:pt x="1199" y="18749"/>
                  <a:pt x="1279" y="18815"/>
                  <a:pt x="2059" y="18818"/>
                </a:cubicBezTo>
                <a:cubicBezTo>
                  <a:pt x="2681" y="18820"/>
                  <a:pt x="3190" y="19138"/>
                  <a:pt x="3719" y="19858"/>
                </a:cubicBezTo>
                <a:cubicBezTo>
                  <a:pt x="3861" y="20051"/>
                  <a:pt x="4088" y="20191"/>
                  <a:pt x="4270" y="20191"/>
                </a:cubicBezTo>
                <a:cubicBezTo>
                  <a:pt x="4542" y="20191"/>
                  <a:pt x="4586" y="20239"/>
                  <a:pt x="4634" y="20599"/>
                </a:cubicBezTo>
                <a:cubicBezTo>
                  <a:pt x="4680" y="20950"/>
                  <a:pt x="4750" y="21040"/>
                  <a:pt x="5121" y="21214"/>
                </a:cubicBezTo>
                <a:cubicBezTo>
                  <a:pt x="5360" y="21327"/>
                  <a:pt x="5598" y="21444"/>
                  <a:pt x="5647" y="21479"/>
                </a:cubicBezTo>
                <a:cubicBezTo>
                  <a:pt x="5813" y="21595"/>
                  <a:pt x="7126" y="21405"/>
                  <a:pt x="7352" y="21232"/>
                </a:cubicBezTo>
                <a:cubicBezTo>
                  <a:pt x="7476" y="21137"/>
                  <a:pt x="7654" y="21016"/>
                  <a:pt x="7746" y="20962"/>
                </a:cubicBezTo>
                <a:cubicBezTo>
                  <a:pt x="7898" y="20871"/>
                  <a:pt x="7911" y="20803"/>
                  <a:pt x="7894" y="20226"/>
                </a:cubicBezTo>
                <a:lnTo>
                  <a:pt x="7876" y="19594"/>
                </a:lnTo>
                <a:lnTo>
                  <a:pt x="9064" y="19387"/>
                </a:lnTo>
                <a:cubicBezTo>
                  <a:pt x="9718" y="19276"/>
                  <a:pt x="11201" y="19029"/>
                  <a:pt x="12362" y="18835"/>
                </a:cubicBezTo>
                <a:cubicBezTo>
                  <a:pt x="13522" y="18641"/>
                  <a:pt x="15379" y="18326"/>
                  <a:pt x="16486" y="18140"/>
                </a:cubicBezTo>
                <a:cubicBezTo>
                  <a:pt x="17594" y="17953"/>
                  <a:pt x="18523" y="17842"/>
                  <a:pt x="18552" y="17892"/>
                </a:cubicBezTo>
                <a:cubicBezTo>
                  <a:pt x="18580" y="17943"/>
                  <a:pt x="18604" y="18084"/>
                  <a:pt x="18604" y="18209"/>
                </a:cubicBezTo>
                <a:cubicBezTo>
                  <a:pt x="18604" y="18524"/>
                  <a:pt x="18797" y="18643"/>
                  <a:pt x="19325" y="18645"/>
                </a:cubicBezTo>
                <a:cubicBezTo>
                  <a:pt x="19990" y="18649"/>
                  <a:pt x="20138" y="18534"/>
                  <a:pt x="20160" y="17990"/>
                </a:cubicBezTo>
                <a:cubicBezTo>
                  <a:pt x="20176" y="17595"/>
                  <a:pt x="20207" y="17532"/>
                  <a:pt x="20415" y="17496"/>
                </a:cubicBezTo>
                <a:cubicBezTo>
                  <a:pt x="20546" y="17473"/>
                  <a:pt x="20847" y="17408"/>
                  <a:pt x="21084" y="17352"/>
                </a:cubicBezTo>
                <a:lnTo>
                  <a:pt x="21514" y="17254"/>
                </a:lnTo>
                <a:lnTo>
                  <a:pt x="21514" y="16680"/>
                </a:lnTo>
                <a:cubicBezTo>
                  <a:pt x="21514" y="16364"/>
                  <a:pt x="21543" y="16054"/>
                  <a:pt x="21576" y="15996"/>
                </a:cubicBezTo>
                <a:cubicBezTo>
                  <a:pt x="21586" y="15978"/>
                  <a:pt x="21592" y="15658"/>
                  <a:pt x="21600" y="15036"/>
                </a:cubicBezTo>
                <a:cubicBezTo>
                  <a:pt x="21600" y="15035"/>
                  <a:pt x="21600" y="15032"/>
                  <a:pt x="21600" y="15030"/>
                </a:cubicBezTo>
                <a:cubicBezTo>
                  <a:pt x="21600" y="15030"/>
                  <a:pt x="21600" y="15024"/>
                  <a:pt x="21600" y="15024"/>
                </a:cubicBezTo>
                <a:cubicBezTo>
                  <a:pt x="21578" y="14987"/>
                  <a:pt x="21566" y="13911"/>
                  <a:pt x="21566" y="12110"/>
                </a:cubicBezTo>
                <a:cubicBezTo>
                  <a:pt x="21566" y="10310"/>
                  <a:pt x="21578" y="9229"/>
                  <a:pt x="21600" y="9191"/>
                </a:cubicBezTo>
                <a:cubicBezTo>
                  <a:pt x="21600" y="9190"/>
                  <a:pt x="21600" y="9134"/>
                  <a:pt x="21600" y="9133"/>
                </a:cubicBezTo>
                <a:cubicBezTo>
                  <a:pt x="21588" y="7723"/>
                  <a:pt x="21573" y="6720"/>
                  <a:pt x="21546" y="6616"/>
                </a:cubicBezTo>
                <a:cubicBezTo>
                  <a:pt x="21479" y="6361"/>
                  <a:pt x="21289" y="6234"/>
                  <a:pt x="20583" y="5984"/>
                </a:cubicBezTo>
                <a:cubicBezTo>
                  <a:pt x="20099" y="5812"/>
                  <a:pt x="18125" y="5095"/>
                  <a:pt x="16197" y="4386"/>
                </a:cubicBezTo>
                <a:cubicBezTo>
                  <a:pt x="14268" y="3677"/>
                  <a:pt x="11634" y="2709"/>
                  <a:pt x="10342" y="2236"/>
                </a:cubicBezTo>
                <a:cubicBezTo>
                  <a:pt x="9051" y="1764"/>
                  <a:pt x="7099" y="1041"/>
                  <a:pt x="6004" y="627"/>
                </a:cubicBezTo>
                <a:cubicBezTo>
                  <a:pt x="4937" y="224"/>
                  <a:pt x="4438" y="41"/>
                  <a:pt x="4181" y="6"/>
                </a:cubicBezTo>
                <a:close/>
              </a:path>
            </a:pathLst>
          </a:custGeom>
          <a:ln w="12700">
            <a:miter lim="400000"/>
          </a:ln>
        </p:spPr>
      </p:pic>
      <p:pic>
        <p:nvPicPr>
          <p:cNvPr id="411" name="海顿_产品图Product-images_白色white_特殊角度耳机盒开盖_front_rgb.jpg" descr="海顿_产品图Product-images_白色white_特殊角度耳机盒开盖_front_rgb.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20244467" y="4731862"/>
            <a:ext cx="2751730" cy="2358703"/>
          </a:xfrm>
          <a:custGeom>
            <a:avLst/>
            <a:gdLst/>
            <a:ahLst/>
            <a:cxnLst>
              <a:cxn ang="0">
                <a:pos x="wd2" y="hd2"/>
              </a:cxn>
              <a:cxn ang="5400000">
                <a:pos x="wd2" y="hd2"/>
              </a:cxn>
              <a:cxn ang="10800000">
                <a:pos x="wd2" y="hd2"/>
              </a:cxn>
              <a:cxn ang="16200000">
                <a:pos x="wd2" y="hd2"/>
              </a:cxn>
            </a:cxnLst>
            <a:rect l="0" t="0" r="r" b="b"/>
            <a:pathLst>
              <a:path w="21481" h="21558" extrusionOk="0">
                <a:moveTo>
                  <a:pt x="14966" y="0"/>
                </a:moveTo>
                <a:cubicBezTo>
                  <a:pt x="14530" y="-2"/>
                  <a:pt x="14492" y="7"/>
                  <a:pt x="14179" y="181"/>
                </a:cubicBezTo>
                <a:cubicBezTo>
                  <a:pt x="13927" y="321"/>
                  <a:pt x="13797" y="434"/>
                  <a:pt x="13621" y="667"/>
                </a:cubicBezTo>
                <a:lnTo>
                  <a:pt x="13392" y="972"/>
                </a:lnTo>
                <a:lnTo>
                  <a:pt x="11428" y="950"/>
                </a:lnTo>
                <a:cubicBezTo>
                  <a:pt x="7457" y="904"/>
                  <a:pt x="5382" y="1139"/>
                  <a:pt x="3505" y="1854"/>
                </a:cubicBezTo>
                <a:cubicBezTo>
                  <a:pt x="2450" y="2255"/>
                  <a:pt x="1495" y="2954"/>
                  <a:pt x="1135" y="3584"/>
                </a:cubicBezTo>
                <a:cubicBezTo>
                  <a:pt x="762" y="4238"/>
                  <a:pt x="563" y="5062"/>
                  <a:pt x="621" y="5728"/>
                </a:cubicBezTo>
                <a:cubicBezTo>
                  <a:pt x="719" y="6862"/>
                  <a:pt x="1085" y="7668"/>
                  <a:pt x="1789" y="8307"/>
                </a:cubicBezTo>
                <a:cubicBezTo>
                  <a:pt x="1927" y="8432"/>
                  <a:pt x="2033" y="8554"/>
                  <a:pt x="2021" y="8575"/>
                </a:cubicBezTo>
                <a:cubicBezTo>
                  <a:pt x="2010" y="8596"/>
                  <a:pt x="1887" y="8641"/>
                  <a:pt x="1749" y="8677"/>
                </a:cubicBezTo>
                <a:cubicBezTo>
                  <a:pt x="1610" y="8712"/>
                  <a:pt x="1446" y="8795"/>
                  <a:pt x="1386" y="8858"/>
                </a:cubicBezTo>
                <a:cubicBezTo>
                  <a:pt x="1326" y="8921"/>
                  <a:pt x="1172" y="9009"/>
                  <a:pt x="1042" y="9057"/>
                </a:cubicBezTo>
                <a:cubicBezTo>
                  <a:pt x="686" y="9190"/>
                  <a:pt x="430" y="9344"/>
                  <a:pt x="367" y="9464"/>
                </a:cubicBezTo>
                <a:cubicBezTo>
                  <a:pt x="217" y="9747"/>
                  <a:pt x="43" y="10956"/>
                  <a:pt x="8" y="11966"/>
                </a:cubicBezTo>
                <a:cubicBezTo>
                  <a:pt x="-50" y="13621"/>
                  <a:pt x="240" y="15377"/>
                  <a:pt x="776" y="16624"/>
                </a:cubicBezTo>
                <a:cubicBezTo>
                  <a:pt x="1714" y="18807"/>
                  <a:pt x="3526" y="20332"/>
                  <a:pt x="6021" y="21035"/>
                </a:cubicBezTo>
                <a:cubicBezTo>
                  <a:pt x="6953" y="21297"/>
                  <a:pt x="8053" y="21454"/>
                  <a:pt x="9460" y="21532"/>
                </a:cubicBezTo>
                <a:cubicBezTo>
                  <a:pt x="10666" y="21598"/>
                  <a:pt x="12496" y="21533"/>
                  <a:pt x="13658" y="21383"/>
                </a:cubicBezTo>
                <a:cubicBezTo>
                  <a:pt x="15537" y="21141"/>
                  <a:pt x="17158" y="20515"/>
                  <a:pt x="18383" y="19555"/>
                </a:cubicBezTo>
                <a:cubicBezTo>
                  <a:pt x="19217" y="18901"/>
                  <a:pt x="19752" y="18279"/>
                  <a:pt x="20260" y="17378"/>
                </a:cubicBezTo>
                <a:cubicBezTo>
                  <a:pt x="20691" y="16616"/>
                  <a:pt x="20938" y="15924"/>
                  <a:pt x="21227" y="14665"/>
                </a:cubicBezTo>
                <a:cubicBezTo>
                  <a:pt x="21442" y="13728"/>
                  <a:pt x="21550" y="12097"/>
                  <a:pt x="21435" y="11531"/>
                </a:cubicBezTo>
                <a:cubicBezTo>
                  <a:pt x="21398" y="11349"/>
                  <a:pt x="21357" y="11071"/>
                  <a:pt x="21342" y="10911"/>
                </a:cubicBezTo>
                <a:cubicBezTo>
                  <a:pt x="21295" y="10415"/>
                  <a:pt x="21106" y="9535"/>
                  <a:pt x="21026" y="9431"/>
                </a:cubicBezTo>
                <a:cubicBezTo>
                  <a:pt x="20925" y="9301"/>
                  <a:pt x="20761" y="9205"/>
                  <a:pt x="20391" y="9057"/>
                </a:cubicBezTo>
                <a:cubicBezTo>
                  <a:pt x="20223" y="8991"/>
                  <a:pt x="20049" y="8890"/>
                  <a:pt x="20006" y="8836"/>
                </a:cubicBezTo>
                <a:cubicBezTo>
                  <a:pt x="19964" y="8782"/>
                  <a:pt x="19816" y="8711"/>
                  <a:pt x="19678" y="8677"/>
                </a:cubicBezTo>
                <a:cubicBezTo>
                  <a:pt x="19540" y="8642"/>
                  <a:pt x="19410" y="8595"/>
                  <a:pt x="19390" y="8575"/>
                </a:cubicBezTo>
                <a:cubicBezTo>
                  <a:pt x="19370" y="8554"/>
                  <a:pt x="19442" y="8467"/>
                  <a:pt x="19551" y="8379"/>
                </a:cubicBezTo>
                <a:cubicBezTo>
                  <a:pt x="20161" y="7888"/>
                  <a:pt x="20621" y="7026"/>
                  <a:pt x="20756" y="6116"/>
                </a:cubicBezTo>
                <a:cubicBezTo>
                  <a:pt x="20826" y="5647"/>
                  <a:pt x="20787" y="4862"/>
                  <a:pt x="20676" y="4498"/>
                </a:cubicBezTo>
                <a:cubicBezTo>
                  <a:pt x="20473" y="3832"/>
                  <a:pt x="20359" y="3630"/>
                  <a:pt x="19864" y="3061"/>
                </a:cubicBezTo>
                <a:cubicBezTo>
                  <a:pt x="19067" y="2145"/>
                  <a:pt x="18520" y="1750"/>
                  <a:pt x="18284" y="1922"/>
                </a:cubicBezTo>
                <a:cubicBezTo>
                  <a:pt x="18254" y="1944"/>
                  <a:pt x="18089" y="1910"/>
                  <a:pt x="17915" y="1846"/>
                </a:cubicBezTo>
                <a:cubicBezTo>
                  <a:pt x="17636" y="1744"/>
                  <a:pt x="17556" y="1685"/>
                  <a:pt x="17240" y="1335"/>
                </a:cubicBezTo>
                <a:cubicBezTo>
                  <a:pt x="16812" y="861"/>
                  <a:pt x="16234" y="403"/>
                  <a:pt x="15765" y="170"/>
                </a:cubicBezTo>
                <a:cubicBezTo>
                  <a:pt x="15453" y="15"/>
                  <a:pt x="15384" y="2"/>
                  <a:pt x="14966" y="0"/>
                </a:cubicBezTo>
                <a:close/>
              </a:path>
            </a:pathLst>
          </a:custGeom>
          <a:ln w="12700">
            <a:miter lim="400000"/>
          </a:ln>
        </p:spPr>
      </p:pic>
      <p:sp>
        <p:nvSpPr>
          <p:cNvPr id="412" name="2008"/>
          <p:cNvSpPr txBox="1"/>
          <p:nvPr/>
        </p:nvSpPr>
        <p:spPr>
          <a:xfrm>
            <a:off x="11514073" y="10379923"/>
            <a:ext cx="1355853" cy="774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nSpc>
                <a:spcPct val="120000"/>
              </a:lnSpc>
              <a:defRPr sz="4000">
                <a:latin typeface="OPPOSans R"/>
                <a:ea typeface="OPPOSans R"/>
                <a:cs typeface="OPPOSans R"/>
                <a:sym typeface="OPPOSans R"/>
              </a:defRPr>
            </a:lvl1pPr>
          </a:lstStyle>
          <a:p>
            <a:r>
              <a:t>2008</a:t>
            </a:r>
          </a:p>
        </p:txBody>
      </p:sp>
      <p:sp>
        <p:nvSpPr>
          <p:cNvPr id="413" name="2008"/>
          <p:cNvSpPr txBox="1"/>
          <p:nvPr/>
        </p:nvSpPr>
        <p:spPr>
          <a:xfrm>
            <a:off x="16408141" y="10379923"/>
            <a:ext cx="1355853" cy="774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nSpc>
                <a:spcPct val="120000"/>
              </a:lnSpc>
              <a:defRPr sz="4000">
                <a:latin typeface="OPPOSans R"/>
                <a:ea typeface="OPPOSans R"/>
                <a:cs typeface="OPPOSans R"/>
                <a:sym typeface="OPPOSans R"/>
              </a:defRPr>
            </a:lvl1pPr>
          </a:lstStyle>
          <a:p>
            <a:r>
              <a:t>2008</a:t>
            </a:r>
          </a:p>
        </p:txBody>
      </p:sp>
      <p:sp>
        <p:nvSpPr>
          <p:cNvPr id="414" name="2019"/>
          <p:cNvSpPr txBox="1"/>
          <p:nvPr/>
        </p:nvSpPr>
        <p:spPr>
          <a:xfrm>
            <a:off x="20994221" y="10379923"/>
            <a:ext cx="1252221" cy="774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nSpc>
                <a:spcPct val="120000"/>
              </a:lnSpc>
              <a:defRPr sz="4000">
                <a:latin typeface="OPPOSans R"/>
                <a:ea typeface="OPPOSans R"/>
                <a:cs typeface="OPPOSans R"/>
                <a:sym typeface="OPPOSans R"/>
              </a:defRPr>
            </a:lvl1pPr>
          </a:lstStyle>
          <a:p>
            <a:r>
              <a:t>2019</a:t>
            </a:r>
          </a:p>
        </p:txBody>
      </p:sp>
      <p:sp>
        <p:nvSpPr>
          <p:cNvPr id="415" name="线条"/>
          <p:cNvSpPr/>
          <p:nvPr/>
        </p:nvSpPr>
        <p:spPr>
          <a:xfrm>
            <a:off x="412773" y="9967359"/>
            <a:ext cx="23558454" cy="1"/>
          </a:xfrm>
          <a:prstGeom prst="line">
            <a:avLst/>
          </a:prstGeom>
          <a:ln w="127000">
            <a:solidFill>
              <a:srgbClr val="73FCA5"/>
            </a:solidFill>
            <a:miter lim="400000"/>
            <a:tailEnd type="triangle"/>
          </a:ln>
        </p:spPr>
        <p:txBody>
          <a:bodyPr lIns="50800" tIns="50800" rIns="50800" bIns="50800" anchor="ctr"/>
          <a:lstStyle/>
          <a:p>
            <a:pPr algn="l">
              <a:lnSpc>
                <a:spcPct val="90000"/>
              </a:lnSpc>
              <a:spcBef>
                <a:spcPts val="4500"/>
              </a:spcBef>
              <a:defRPr sz="4800"/>
            </a:pPr>
            <a:endParaRPr dirty="0">
              <a:latin typeface="OPPOSans Medium" pitchFamily="18" charset="-122"/>
              <a:ea typeface="OPPOSans Medium" pitchFamily="18" charset="-122"/>
              <a:cs typeface="OPPOSans Medium" pitchFamily="18" charset="-122"/>
            </a:endParaRPr>
          </a:p>
        </p:txBody>
      </p:sp>
      <p:sp>
        <p:nvSpPr>
          <p:cNvPr id="416" name="矩形"/>
          <p:cNvSpPr/>
          <p:nvPr/>
        </p:nvSpPr>
        <p:spPr>
          <a:xfrm>
            <a:off x="412772" y="2772315"/>
            <a:ext cx="23558453" cy="10506903"/>
          </a:xfrm>
          <a:prstGeom prst="rect">
            <a:avLst/>
          </a:prstGeom>
          <a:solidFill>
            <a:srgbClr val="000000"/>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grpSp>
        <p:nvGrpSpPr>
          <p:cNvPr id="421" name="成组"/>
          <p:cNvGrpSpPr/>
          <p:nvPr/>
        </p:nvGrpSpPr>
        <p:grpSpPr>
          <a:xfrm>
            <a:off x="3922868" y="5424546"/>
            <a:ext cx="6020681" cy="4334880"/>
            <a:chOff x="0" y="351421"/>
            <a:chExt cx="6020679" cy="4334878"/>
          </a:xfrm>
        </p:grpSpPr>
        <p:sp>
          <p:nvSpPr>
            <p:cNvPr id="417" name="音乐基因贯穿始终"/>
            <p:cNvSpPr/>
            <p:nvPr/>
          </p:nvSpPr>
          <p:spPr>
            <a:xfrm>
              <a:off x="3925179" y="59689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nSpc>
                  <a:spcPct val="120000"/>
                </a:lnSpc>
                <a:defRPr sz="6500">
                  <a:latin typeface="OPPOSans R"/>
                  <a:ea typeface="OPPOSans R"/>
                  <a:cs typeface="OPPOSans R"/>
                  <a:sym typeface="OPPOSans R"/>
                </a:defRPr>
              </a:lvl1pPr>
            </a:lstStyle>
            <a:p>
              <a:r>
                <a:rPr lang="en-US" dirty="0"/>
                <a:t>             Music gene runs through</a:t>
              </a:r>
              <a:endParaRPr dirty="0"/>
            </a:p>
          </p:txBody>
        </p:sp>
        <p:sp>
          <p:nvSpPr>
            <p:cNvPr id="418" name="十余载丰富调音经验沉淀"/>
            <p:cNvSpPr/>
            <p:nvPr/>
          </p:nvSpPr>
          <p:spPr>
            <a:xfrm>
              <a:off x="566029" y="200659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l">
                <a:lnSpc>
                  <a:spcPct val="120000"/>
                </a:lnSpc>
                <a:defRPr sz="6500">
                  <a:latin typeface="OPPOSans R"/>
                  <a:ea typeface="OPPOSans R"/>
                  <a:cs typeface="OPPOSans R"/>
                  <a:sym typeface="OPPOSans R"/>
                </a:defRPr>
              </a:lvl1pPr>
            </a:lstStyle>
            <a:p>
              <a:r>
                <a:rPr lang="en-US" dirty="0"/>
                <a:t>More than </a:t>
              </a:r>
              <a:r>
                <a:rPr lang="en-US" altLang="zh-CN" dirty="0"/>
                <a:t>10</a:t>
              </a:r>
              <a:r>
                <a:rPr lang="en-US" dirty="0"/>
                <a:t> years of tuning experience</a:t>
              </a:r>
              <a:endParaRPr dirty="0"/>
            </a:p>
          </p:txBody>
        </p:sp>
        <p:sp>
          <p:nvSpPr>
            <p:cNvPr id="419" name="蓝光团队原班人马打造"/>
            <p:cNvSpPr/>
            <p:nvPr/>
          </p:nvSpPr>
          <p:spPr>
            <a:xfrm>
              <a:off x="4750679" y="341629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nSpc>
                  <a:spcPct val="120000"/>
                </a:lnSpc>
                <a:defRPr sz="6500">
                  <a:latin typeface="OPPOSans R"/>
                  <a:ea typeface="OPPOSans R"/>
                  <a:cs typeface="OPPOSans R"/>
                  <a:sym typeface="OPPOSans R"/>
                </a:defRPr>
              </a:lvl1pPr>
            </a:lstStyle>
            <a:p>
              <a:r>
                <a:rPr lang="en-US" dirty="0"/>
                <a:t>                                 Built by the original team of Blu-ray team</a:t>
              </a:r>
              <a:endParaRPr dirty="0"/>
            </a:p>
          </p:txBody>
        </p:sp>
        <p:sp>
          <p:nvSpPr>
            <p:cNvPr id="420" name="矩形"/>
            <p:cNvSpPr/>
            <p:nvPr/>
          </p:nvSpPr>
          <p:spPr>
            <a:xfrm rot="10800000">
              <a:off x="0" y="351421"/>
              <a:ext cx="131440" cy="3769729"/>
            </a:xfrm>
            <a:prstGeom prst="rect">
              <a:avLst/>
            </a:prstGeom>
            <a:solidFill>
              <a:schemeClr val="accent4"/>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grpSp>
      <p:sp>
        <p:nvSpPr>
          <p:cNvPr id="2" name="矩形">
            <a:extLst>
              <a:ext uri="{FF2B5EF4-FFF2-40B4-BE49-F238E27FC236}">
                <a16:creationId xmlns:a16="http://schemas.microsoft.com/office/drawing/2014/main" id="{8CD3FF67-BA2D-42B7-8917-E81F40536EDB}"/>
              </a:ext>
            </a:extLst>
          </p:cNvPr>
          <p:cNvSpPr/>
          <p:nvPr/>
        </p:nvSpPr>
        <p:spPr>
          <a:xfrm>
            <a:off x="1283471" y="1870200"/>
            <a:ext cx="3692142" cy="270984"/>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 name="最好音质 · 最强降噪 · 最清通话 · 最多交互">
            <a:extLst>
              <a:ext uri="{FF2B5EF4-FFF2-40B4-BE49-F238E27FC236}">
                <a16:creationId xmlns:a16="http://schemas.microsoft.com/office/drawing/2014/main" id="{FEE70978-A7CA-4FA5-A2D8-4AF5CAAEA011}"/>
              </a:ext>
            </a:extLst>
          </p:cNvPr>
          <p:cNvSpPr txBox="1"/>
          <p:nvPr/>
        </p:nvSpPr>
        <p:spPr>
          <a:xfrm>
            <a:off x="1573401" y="906639"/>
            <a:ext cx="12521737" cy="1072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lvl="3" indent="0">
              <a:lnSpc>
                <a:spcPct val="90000"/>
              </a:lnSpc>
              <a:spcBef>
                <a:spcPts val="4500"/>
              </a:spcBef>
              <a:defRPr sz="7000">
                <a:latin typeface="HYYaKuHeiW Regular"/>
                <a:ea typeface="HYYaKuHeiW Regular"/>
                <a:cs typeface="HYYaKuHeiW Regular"/>
                <a:sym typeface="HYYaKuHeiW Regular"/>
              </a:defRPr>
            </a:pPr>
            <a:r>
              <a:rPr lang="en-US" altLang="zh-CN" b="1" dirty="0">
                <a:latin typeface="微软雅黑" panose="020B0503020204020204" pitchFamily="34" charset="-122"/>
                <a:ea typeface="微软雅黑" panose="020B0503020204020204" pitchFamily="34" charset="-122"/>
              </a:rPr>
              <a:t>Sound</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Noise cancelling</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Call</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Interaction</a:t>
            </a:r>
            <a:endParaRPr sz="4000" b="1" dirty="0">
              <a:solidFill>
                <a:srgbClr val="5E5E5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416"/>
                                        </p:tgtEl>
                                        <p:attrNameLst>
                                          <p:attrName>style.visibility</p:attrName>
                                        </p:attrNameLst>
                                      </p:cBhvr>
                                      <p:to>
                                        <p:strVal val="visible"/>
                                      </p:to>
                                    </p:set>
                                    <p:anim calcmode="lin" valueType="num">
                                      <p:cBhvr>
                                        <p:cTn id="7" dur="500" fill="hold"/>
                                        <p:tgtEl>
                                          <p:spTgt spid="416"/>
                                        </p:tgtEl>
                                        <p:attrNameLst>
                                          <p:attrName>ppt_w</p:attrName>
                                        </p:attrNameLst>
                                      </p:cBhvr>
                                      <p:tavLst>
                                        <p:tav tm="0">
                                          <p:val>
                                            <p:fltVal val="0"/>
                                          </p:val>
                                        </p:tav>
                                        <p:tav tm="100000">
                                          <p:val>
                                            <p:strVal val="#ppt_w"/>
                                          </p:val>
                                        </p:tav>
                                      </p:tavLst>
                                    </p:anim>
                                    <p:anim calcmode="lin" valueType="num">
                                      <p:cBhvr>
                                        <p:cTn id="8" dur="500" fill="hold"/>
                                        <p:tgtEl>
                                          <p:spTgt spid="416"/>
                                        </p:tgtEl>
                                        <p:attrNameLst>
                                          <p:attrName>ppt_h</p:attrName>
                                        </p:attrNameLst>
                                      </p:cBhvr>
                                      <p:tavLst>
                                        <p:tav tm="0">
                                          <p:val>
                                            <p:fltVal val="0"/>
                                          </p:val>
                                        </p:tav>
                                        <p:tav tm="100000">
                                          <p:val>
                                            <p:strVal val="#ppt_h"/>
                                          </p:val>
                                        </p:tav>
                                      </p:tavLst>
                                    </p:anim>
                                  </p:childTnLst>
                                </p:cTn>
                              </p:par>
                              <p:par>
                                <p:cTn id="9" presetID="23" presetClass="entr" presetSubtype="16" fill="hold" grpId="2" nodeType="withEffect">
                                  <p:stCondLst>
                                    <p:cond delay="200"/>
                                  </p:stCondLst>
                                  <p:iterate>
                                    <p:tmAbs val="0"/>
                                  </p:iterate>
                                  <p:childTnLst>
                                    <p:set>
                                      <p:cBhvr>
                                        <p:cTn id="10" fill="hold"/>
                                        <p:tgtEl>
                                          <p:spTgt spid="421"/>
                                        </p:tgtEl>
                                        <p:attrNameLst>
                                          <p:attrName>style.visibility</p:attrName>
                                        </p:attrNameLst>
                                      </p:cBhvr>
                                      <p:to>
                                        <p:strVal val="visible"/>
                                      </p:to>
                                    </p:set>
                                    <p:anim calcmode="lin" valueType="num">
                                      <p:cBhvr>
                                        <p:cTn id="11" dur="500" fill="hold"/>
                                        <p:tgtEl>
                                          <p:spTgt spid="421"/>
                                        </p:tgtEl>
                                        <p:attrNameLst>
                                          <p:attrName>ppt_w</p:attrName>
                                        </p:attrNameLst>
                                      </p:cBhvr>
                                      <p:tavLst>
                                        <p:tav tm="0">
                                          <p:val>
                                            <p:fltVal val="0"/>
                                          </p:val>
                                        </p:tav>
                                        <p:tav tm="100000">
                                          <p:val>
                                            <p:strVal val="#ppt_w"/>
                                          </p:val>
                                        </p:tav>
                                      </p:tavLst>
                                    </p:anim>
                                    <p:anim calcmode="lin" valueType="num">
                                      <p:cBhvr>
                                        <p:cTn id="12" dur="500" fill="hold"/>
                                        <p:tgtEl>
                                          <p:spTgt spid="4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 grpId="1" animBg="1" advAuto="0"/>
      <p:bldP spid="421" grpId="2"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形状"/>
          <p:cNvSpPr/>
          <p:nvPr/>
        </p:nvSpPr>
        <p:spPr>
          <a:xfrm>
            <a:off x="0" y="-19996"/>
            <a:ext cx="24325226" cy="137160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4390" y="21600"/>
                </a:lnTo>
                <a:lnTo>
                  <a:pt x="14390" y="4737"/>
                </a:lnTo>
                <a:cubicBezTo>
                  <a:pt x="14363" y="4691"/>
                  <a:pt x="14365" y="4615"/>
                  <a:pt x="14392" y="4572"/>
                </a:cubicBezTo>
                <a:cubicBezTo>
                  <a:pt x="14407" y="4548"/>
                  <a:pt x="14428" y="4540"/>
                  <a:pt x="14448" y="4550"/>
                </a:cubicBezTo>
                <a:cubicBezTo>
                  <a:pt x="14474" y="4572"/>
                  <a:pt x="14502" y="4526"/>
                  <a:pt x="14493" y="4478"/>
                </a:cubicBezTo>
                <a:cubicBezTo>
                  <a:pt x="14491" y="4471"/>
                  <a:pt x="14489" y="4465"/>
                  <a:pt x="14487" y="4459"/>
                </a:cubicBezTo>
                <a:cubicBezTo>
                  <a:pt x="14472" y="4408"/>
                  <a:pt x="14476" y="4345"/>
                  <a:pt x="14497" y="4301"/>
                </a:cubicBezTo>
                <a:cubicBezTo>
                  <a:pt x="14512" y="4289"/>
                  <a:pt x="14531" y="4284"/>
                  <a:pt x="14556" y="4281"/>
                </a:cubicBezTo>
                <a:cubicBezTo>
                  <a:pt x="14580" y="4278"/>
                  <a:pt x="14611" y="4278"/>
                  <a:pt x="14649" y="4278"/>
                </a:cubicBezTo>
                <a:lnTo>
                  <a:pt x="20756" y="4278"/>
                </a:lnTo>
                <a:cubicBezTo>
                  <a:pt x="20793" y="4268"/>
                  <a:pt x="20824" y="4271"/>
                  <a:pt x="20849" y="4281"/>
                </a:cubicBezTo>
                <a:cubicBezTo>
                  <a:pt x="20874" y="4290"/>
                  <a:pt x="20893" y="4307"/>
                  <a:pt x="20908" y="4328"/>
                </a:cubicBezTo>
                <a:cubicBezTo>
                  <a:pt x="20866" y="4262"/>
                  <a:pt x="20831" y="4487"/>
                  <a:pt x="20885" y="4469"/>
                </a:cubicBezTo>
                <a:cubicBezTo>
                  <a:pt x="20899" y="4465"/>
                  <a:pt x="20908" y="4437"/>
                  <a:pt x="20923" y="4436"/>
                </a:cubicBezTo>
                <a:cubicBezTo>
                  <a:pt x="20933" y="4435"/>
                  <a:pt x="20941" y="4447"/>
                  <a:pt x="20943" y="4465"/>
                </a:cubicBezTo>
                <a:cubicBezTo>
                  <a:pt x="20910" y="4488"/>
                  <a:pt x="20912" y="4573"/>
                  <a:pt x="20947" y="4591"/>
                </a:cubicBezTo>
                <a:cubicBezTo>
                  <a:pt x="20969" y="4603"/>
                  <a:pt x="20990" y="4566"/>
                  <a:pt x="21013" y="4572"/>
                </a:cubicBezTo>
                <a:cubicBezTo>
                  <a:pt x="21067" y="4585"/>
                  <a:pt x="21068" y="4721"/>
                  <a:pt x="21015" y="4737"/>
                </a:cubicBezTo>
                <a:lnTo>
                  <a:pt x="21015" y="21600"/>
                </a:lnTo>
                <a:lnTo>
                  <a:pt x="21600" y="21600"/>
                </a:lnTo>
                <a:lnTo>
                  <a:pt x="21600" y="0"/>
                </a:lnTo>
                <a:lnTo>
                  <a:pt x="0" y="0"/>
                </a:lnTo>
                <a:close/>
              </a:path>
            </a:pathLst>
          </a:custGeom>
          <a:solidFill>
            <a:srgbClr val="000000"/>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grpSp>
        <p:nvGrpSpPr>
          <p:cNvPr id="434" name="成组"/>
          <p:cNvGrpSpPr/>
          <p:nvPr/>
        </p:nvGrpSpPr>
        <p:grpSpPr>
          <a:xfrm>
            <a:off x="2290798" y="5346308"/>
            <a:ext cx="19802493" cy="3023384"/>
            <a:chOff x="0" y="0"/>
            <a:chExt cx="19802491" cy="3023383"/>
          </a:xfrm>
        </p:grpSpPr>
        <p:pic>
          <p:nvPicPr>
            <p:cNvPr id="431" name="图像" descr="图像"/>
            <p:cNvPicPr>
              <a:picLocks noChangeAspect="1"/>
            </p:cNvPicPr>
            <p:nvPr/>
          </p:nvPicPr>
          <p:blipFill>
            <a:blip r:embed="rId3">
              <a:alphaModFix amt="7667"/>
            </a:blip>
            <a:stretch>
              <a:fillRect/>
            </a:stretch>
          </p:blipFill>
          <p:spPr>
            <a:xfrm>
              <a:off x="0" y="0"/>
              <a:ext cx="10343153" cy="3023384"/>
            </a:xfrm>
            <a:prstGeom prst="rect">
              <a:avLst/>
            </a:prstGeom>
            <a:ln w="12700" cap="flat">
              <a:noFill/>
              <a:miter lim="400000"/>
            </a:ln>
            <a:effectLst/>
          </p:spPr>
        </p:pic>
        <p:sp>
          <p:nvSpPr>
            <p:cNvPr id="432" name="X"/>
            <p:cNvSpPr txBox="1"/>
            <p:nvPr/>
          </p:nvSpPr>
          <p:spPr>
            <a:xfrm>
              <a:off x="10163652" y="290364"/>
              <a:ext cx="2243779" cy="27330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defRPr sz="5600">
                  <a:latin typeface="Arial"/>
                  <a:ea typeface="Arial"/>
                  <a:cs typeface="Arial"/>
                  <a:sym typeface="Arial"/>
                </a:defRPr>
              </a:lvl1pPr>
            </a:lstStyle>
            <a:p>
              <a:r>
                <a:rPr dirty="0">
                  <a:solidFill>
                    <a:schemeClr val="tx1">
                      <a:alpha val="17000"/>
                    </a:schemeClr>
                  </a:solidFill>
                  <a:latin typeface="OPPOSans Medium" pitchFamily="18" charset="-122"/>
                  <a:ea typeface="OPPOSans Medium" pitchFamily="18" charset="-122"/>
                  <a:cs typeface="OPPOSans Medium" pitchFamily="18" charset="-122"/>
                </a:rPr>
                <a:t>X</a:t>
              </a:r>
            </a:p>
          </p:txBody>
        </p:sp>
        <p:pic>
          <p:nvPicPr>
            <p:cNvPr id="433" name="VI_PNG_OPPO Logo_White_RGB_20191204.png" descr="VI_PNG_OPPO Logo_White_RGB_20191204.png"/>
            <p:cNvPicPr>
              <a:picLocks noChangeAspect="1"/>
            </p:cNvPicPr>
            <p:nvPr/>
          </p:nvPicPr>
          <p:blipFill>
            <a:blip r:embed="rId4" cstate="screen">
              <a:alphaModFix amt="7667"/>
              <a:extLst>
                <a:ext uri="{28A0092B-C50C-407E-A947-70E740481C1C}">
                  <a14:useLocalDpi xmlns:a14="http://schemas.microsoft.com/office/drawing/2010/main"/>
                </a:ext>
              </a:extLst>
            </a:blip>
            <a:srcRect/>
            <a:stretch>
              <a:fillRect/>
            </a:stretch>
          </p:blipFill>
          <p:spPr>
            <a:xfrm>
              <a:off x="12407429" y="665083"/>
              <a:ext cx="7395063" cy="1983658"/>
            </a:xfrm>
            <a:prstGeom prst="rect">
              <a:avLst/>
            </a:prstGeom>
            <a:ln w="12700" cap="flat">
              <a:noFill/>
              <a:miter lim="400000"/>
            </a:ln>
            <a:effectLst/>
          </p:spPr>
        </p:pic>
      </p:grpSp>
      <p:sp>
        <p:nvSpPr>
          <p:cNvPr id="435" name="矩形"/>
          <p:cNvSpPr/>
          <p:nvPr/>
        </p:nvSpPr>
        <p:spPr>
          <a:xfrm rot="10800000">
            <a:off x="18677540" y="1060851"/>
            <a:ext cx="131441" cy="616345"/>
          </a:xfrm>
          <a:prstGeom prst="rect">
            <a:avLst/>
          </a:prstGeom>
          <a:solidFill>
            <a:schemeClr val="accent4"/>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437" name="调音好"/>
          <p:cNvSpPr txBox="1"/>
          <p:nvPr/>
        </p:nvSpPr>
        <p:spPr>
          <a:xfrm>
            <a:off x="15708204" y="1046709"/>
            <a:ext cx="2703450" cy="7919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nSpc>
                <a:spcPct val="70000"/>
              </a:lnSpc>
              <a:defRPr sz="5800">
                <a:latin typeface="HYYaKuHeiW Regular"/>
                <a:ea typeface="HYYaKuHeiW Regular"/>
                <a:cs typeface="HYYaKuHeiW Regular"/>
                <a:sym typeface="HYYaKuHeiW Regular"/>
              </a:defRPr>
            </a:lvl1pPr>
          </a:lstStyle>
          <a:p>
            <a:r>
              <a:rPr lang="en-US" altLang="zh-CN" dirty="0"/>
              <a:t>Tuning</a:t>
            </a:r>
            <a:endParaRPr dirty="0"/>
          </a:p>
        </p:txBody>
      </p:sp>
      <p:sp>
        <p:nvSpPr>
          <p:cNvPr id="438" name="知名北欧殿堂级高端 Hi-Fi 音响品牌"/>
          <p:cNvSpPr txBox="1"/>
          <p:nvPr/>
        </p:nvSpPr>
        <p:spPr>
          <a:xfrm>
            <a:off x="1971023" y="8906570"/>
            <a:ext cx="9815186" cy="8757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nSpc>
                <a:spcPct val="120000"/>
              </a:lnSpc>
              <a:defRPr sz="6500">
                <a:latin typeface="OPPOSans R"/>
                <a:ea typeface="OPPOSans R"/>
                <a:cs typeface="OPPOSans R"/>
                <a:sym typeface="OPPOSans R"/>
              </a:defRPr>
            </a:lvl1pPr>
          </a:lstStyle>
          <a:p>
            <a:r>
              <a:rPr lang="en-US" altLang="zh-CN" sz="4400" dirty="0"/>
              <a:t>Famous</a:t>
            </a:r>
            <a:r>
              <a:rPr lang="en-US" sz="4400" dirty="0"/>
              <a:t> Nordic high-end Hi-Fi brand</a:t>
            </a:r>
            <a:endParaRPr sz="4400" dirty="0"/>
          </a:p>
        </p:txBody>
      </p:sp>
      <p:sp>
        <p:nvSpPr>
          <p:cNvPr id="439" name="布加迪威龙标配车载顶级音响系统"/>
          <p:cNvSpPr txBox="1"/>
          <p:nvPr/>
        </p:nvSpPr>
        <p:spPr>
          <a:xfrm>
            <a:off x="1953127" y="11502229"/>
            <a:ext cx="7494039" cy="8757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nSpc>
                <a:spcPct val="120000"/>
              </a:lnSpc>
              <a:defRPr sz="6500">
                <a:latin typeface="OPPOSans R"/>
                <a:ea typeface="OPPOSans R"/>
                <a:cs typeface="OPPOSans R"/>
                <a:sym typeface="OPPOSans R"/>
              </a:defRPr>
            </a:lvl1pPr>
          </a:lstStyle>
          <a:p>
            <a:r>
              <a:rPr lang="en-US" altLang="zh-CN" sz="4400" dirty="0"/>
              <a:t>Equipped in Bugatti Veyron</a:t>
            </a:r>
            <a:endParaRPr sz="4400" dirty="0"/>
          </a:p>
        </p:txBody>
      </p:sp>
      <p:sp>
        <p:nvSpPr>
          <p:cNvPr id="440" name="矩形"/>
          <p:cNvSpPr/>
          <p:nvPr/>
        </p:nvSpPr>
        <p:spPr>
          <a:xfrm rot="10800000">
            <a:off x="1523815" y="9058834"/>
            <a:ext cx="131441" cy="3196066"/>
          </a:xfrm>
          <a:prstGeom prst="rect">
            <a:avLst/>
          </a:prstGeom>
          <a:solidFill>
            <a:schemeClr val="accent4"/>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grpSp>
        <p:nvGrpSpPr>
          <p:cNvPr id="452" name="成组"/>
          <p:cNvGrpSpPr/>
          <p:nvPr/>
        </p:nvGrpSpPr>
        <p:grpSpPr>
          <a:xfrm>
            <a:off x="17091478" y="3306605"/>
            <a:ext cx="4946808" cy="9113711"/>
            <a:chOff x="-76003" y="0"/>
            <a:chExt cx="4946806" cy="9113709"/>
          </a:xfrm>
        </p:grpSpPr>
        <p:grpSp>
          <p:nvGrpSpPr>
            <p:cNvPr id="444" name="成组"/>
            <p:cNvGrpSpPr/>
            <p:nvPr/>
          </p:nvGrpSpPr>
          <p:grpSpPr>
            <a:xfrm>
              <a:off x="0" y="2557635"/>
              <a:ext cx="4868205" cy="1394742"/>
              <a:chOff x="0" y="0"/>
              <a:chExt cx="4868204" cy="1394740"/>
            </a:xfrm>
          </p:grpSpPr>
          <p:sp>
            <p:nvSpPr>
              <p:cNvPr id="442" name="矩形"/>
              <p:cNvSpPr/>
              <p:nvPr/>
            </p:nvSpPr>
            <p:spPr>
              <a:xfrm>
                <a:off x="0" y="0"/>
                <a:ext cx="4868205" cy="1394741"/>
              </a:xfrm>
              <a:prstGeom prst="rect">
                <a:avLst/>
              </a:prstGeom>
              <a:solidFill>
                <a:srgbClr val="FFFFFF"/>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pic>
            <p:nvPicPr>
              <p:cNvPr id="443" name="图像" descr="图像"/>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4868205" cy="1394741"/>
              </a:xfrm>
              <a:prstGeom prst="rect">
                <a:avLst/>
              </a:prstGeom>
              <a:ln w="12700" cap="flat">
                <a:noFill/>
                <a:miter lim="400000"/>
              </a:ln>
              <a:effectLst/>
            </p:spPr>
          </p:pic>
        </p:grpSp>
        <p:pic>
          <p:nvPicPr>
            <p:cNvPr id="445" name="图像" descr="图像"/>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4761803"/>
              <a:ext cx="4868205" cy="1402146"/>
            </a:xfrm>
            <a:prstGeom prst="rect">
              <a:avLst/>
            </a:prstGeom>
            <a:ln w="12700" cap="flat">
              <a:noFill/>
              <a:miter lim="400000"/>
            </a:ln>
            <a:effectLst/>
          </p:spPr>
        </p:pic>
        <p:pic>
          <p:nvPicPr>
            <p:cNvPr id="446" name="图像" descr="图像"/>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0" y="7238914"/>
              <a:ext cx="4716215" cy="1394736"/>
            </a:xfrm>
            <a:prstGeom prst="rect">
              <a:avLst/>
            </a:prstGeom>
            <a:ln w="12700" cap="flat">
              <a:noFill/>
              <a:miter lim="400000"/>
            </a:ln>
            <a:effectLst/>
          </p:spPr>
        </p:pic>
        <p:pic>
          <p:nvPicPr>
            <p:cNvPr id="447" name="图像" descr="图像"/>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2734" y="0"/>
              <a:ext cx="4868069" cy="1636316"/>
            </a:xfrm>
            <a:custGeom>
              <a:avLst/>
              <a:gdLst/>
              <a:ahLst/>
              <a:cxnLst>
                <a:cxn ang="0">
                  <a:pos x="wd2" y="hd2"/>
                </a:cxn>
                <a:cxn ang="5400000">
                  <a:pos x="wd2" y="hd2"/>
                </a:cxn>
                <a:cxn ang="10800000">
                  <a:pos x="wd2" y="hd2"/>
                </a:cxn>
                <a:cxn ang="16200000">
                  <a:pos x="wd2" y="hd2"/>
                </a:cxn>
              </a:cxnLst>
              <a:rect l="0" t="0" r="r" b="b"/>
              <a:pathLst>
                <a:path w="21600" h="21600" extrusionOk="0">
                  <a:moveTo>
                    <a:pt x="4688" y="0"/>
                  </a:moveTo>
                  <a:cubicBezTo>
                    <a:pt x="3339" y="0"/>
                    <a:pt x="2530" y="1"/>
                    <a:pt x="1990" y="597"/>
                  </a:cubicBezTo>
                  <a:cubicBezTo>
                    <a:pt x="1159" y="1497"/>
                    <a:pt x="503" y="3447"/>
                    <a:pt x="201" y="5920"/>
                  </a:cubicBezTo>
                  <a:cubicBezTo>
                    <a:pt x="51" y="6912"/>
                    <a:pt x="0" y="9259"/>
                    <a:pt x="0" y="10803"/>
                  </a:cubicBezTo>
                  <a:cubicBezTo>
                    <a:pt x="0" y="12346"/>
                    <a:pt x="51" y="14688"/>
                    <a:pt x="201" y="15680"/>
                  </a:cubicBezTo>
                  <a:cubicBezTo>
                    <a:pt x="503" y="18153"/>
                    <a:pt x="1159" y="20103"/>
                    <a:pt x="1990" y="21003"/>
                  </a:cubicBezTo>
                  <a:cubicBezTo>
                    <a:pt x="2530" y="21599"/>
                    <a:pt x="3339" y="21600"/>
                    <a:pt x="4688" y="21600"/>
                  </a:cubicBezTo>
                  <a:lnTo>
                    <a:pt x="16912" y="21600"/>
                  </a:lnTo>
                  <a:cubicBezTo>
                    <a:pt x="18261" y="21600"/>
                    <a:pt x="19070" y="21599"/>
                    <a:pt x="19610" y="21003"/>
                  </a:cubicBezTo>
                  <a:cubicBezTo>
                    <a:pt x="20441" y="20103"/>
                    <a:pt x="21097" y="18153"/>
                    <a:pt x="21399" y="15680"/>
                  </a:cubicBezTo>
                  <a:cubicBezTo>
                    <a:pt x="21549" y="14688"/>
                    <a:pt x="21600" y="12346"/>
                    <a:pt x="21600" y="10803"/>
                  </a:cubicBezTo>
                  <a:cubicBezTo>
                    <a:pt x="21600" y="9259"/>
                    <a:pt x="21549" y="6912"/>
                    <a:pt x="21399" y="5920"/>
                  </a:cubicBezTo>
                  <a:cubicBezTo>
                    <a:pt x="21097" y="3447"/>
                    <a:pt x="20441" y="1497"/>
                    <a:pt x="19610" y="597"/>
                  </a:cubicBezTo>
                  <a:cubicBezTo>
                    <a:pt x="19070" y="1"/>
                    <a:pt x="18261" y="0"/>
                    <a:pt x="16912" y="0"/>
                  </a:cubicBezTo>
                  <a:lnTo>
                    <a:pt x="4688" y="0"/>
                  </a:lnTo>
                  <a:close/>
                </a:path>
              </a:pathLst>
            </a:custGeom>
            <a:ln w="12700" cap="flat">
              <a:noFill/>
              <a:miter lim="400000"/>
            </a:ln>
            <a:effectLst/>
          </p:spPr>
        </p:pic>
        <p:sp>
          <p:nvSpPr>
            <p:cNvPr id="448" name="中国中央电视台"/>
            <p:cNvSpPr txBox="1"/>
            <p:nvPr/>
          </p:nvSpPr>
          <p:spPr>
            <a:xfrm>
              <a:off x="-76003" y="1704194"/>
              <a:ext cx="4868068" cy="54667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nSpc>
                  <a:spcPct val="120000"/>
                </a:lnSpc>
                <a:defRPr sz="3000">
                  <a:latin typeface="OPPOSans R"/>
                  <a:ea typeface="OPPOSans R"/>
                  <a:cs typeface="OPPOSans R"/>
                  <a:sym typeface="OPPOSans R"/>
                </a:defRPr>
              </a:lvl1pPr>
            </a:lstStyle>
            <a:p>
              <a:r>
                <a:rPr lang="en-US" dirty="0"/>
                <a:t>China Central Television</a:t>
              </a:r>
              <a:endParaRPr dirty="0"/>
            </a:p>
          </p:txBody>
        </p:sp>
        <p:sp>
          <p:nvSpPr>
            <p:cNvPr id="449" name="英国广播公司"/>
            <p:cNvSpPr txBox="1"/>
            <p:nvPr/>
          </p:nvSpPr>
          <p:spPr>
            <a:xfrm>
              <a:off x="938600" y="3952376"/>
              <a:ext cx="2838865" cy="63409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nSpc>
                  <a:spcPct val="120000"/>
                </a:lnSpc>
                <a:defRPr sz="3000">
                  <a:latin typeface="OPPOSans R"/>
                  <a:ea typeface="OPPOSans R"/>
                  <a:cs typeface="OPPOSans R"/>
                  <a:sym typeface="OPPOSans R"/>
                </a:defRPr>
              </a:lvl1pPr>
            </a:lstStyle>
            <a:p>
              <a:r>
                <a:rPr lang="en-US" altLang="zh-CN" dirty="0"/>
                <a:t>BBC</a:t>
              </a:r>
              <a:endParaRPr dirty="0"/>
            </a:p>
          </p:txBody>
        </p:sp>
        <p:sp>
          <p:nvSpPr>
            <p:cNvPr id="450" name="日本放送协会"/>
            <p:cNvSpPr txBox="1"/>
            <p:nvPr/>
          </p:nvSpPr>
          <p:spPr>
            <a:xfrm>
              <a:off x="348182" y="6475716"/>
              <a:ext cx="4019699" cy="52831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nSpc>
                  <a:spcPct val="120000"/>
                </a:lnSpc>
                <a:defRPr sz="3000">
                  <a:latin typeface="OPPOSans R"/>
                  <a:ea typeface="OPPOSans R"/>
                  <a:cs typeface="OPPOSans R"/>
                  <a:sym typeface="OPPOSans R"/>
                </a:defRPr>
              </a:lvl1pPr>
            </a:lstStyle>
            <a:p>
              <a:r>
                <a:rPr lang="en-US" dirty="0"/>
                <a:t>Japan Broadcasting Association</a:t>
              </a:r>
              <a:endParaRPr dirty="0"/>
            </a:p>
          </p:txBody>
        </p:sp>
        <p:sp>
          <p:nvSpPr>
            <p:cNvPr id="451" name="丹麦广播公司"/>
            <p:cNvSpPr txBox="1"/>
            <p:nvPr/>
          </p:nvSpPr>
          <p:spPr>
            <a:xfrm>
              <a:off x="256908" y="8729694"/>
              <a:ext cx="4354388" cy="3840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lnSpc>
                  <a:spcPct val="120000"/>
                </a:lnSpc>
                <a:defRPr sz="3000">
                  <a:latin typeface="OPPOSans R"/>
                  <a:ea typeface="OPPOSans R"/>
                  <a:cs typeface="OPPOSans R"/>
                  <a:sym typeface="OPPOSans R"/>
                </a:defRPr>
              </a:lvl1pPr>
            </a:lstStyle>
            <a:p>
              <a:r>
                <a:rPr lang="en-US" dirty="0"/>
                <a:t>Danish Broadcasting Corporation</a:t>
              </a:r>
              <a:endParaRPr dirty="0"/>
            </a:p>
          </p:txBody>
        </p:sp>
      </p:grpSp>
      <p:pic>
        <p:nvPicPr>
          <p:cNvPr id="453" name="bugatti-veyron-grand-sport-vitesse-meo-car.png" descr="bugatti-veyron-grand-sport-vitesse-meo-car.png"/>
          <p:cNvPicPr>
            <a:picLocks noChangeAspect="1"/>
          </p:cNvPicPr>
          <p:nvPr/>
        </p:nvPicPr>
        <p:blipFill>
          <a:blip r:embed="rId9"/>
          <a:stretch>
            <a:fillRect/>
          </a:stretch>
        </p:blipFill>
        <p:spPr>
          <a:xfrm>
            <a:off x="11579694" y="6789166"/>
            <a:ext cx="15384510" cy="7703518"/>
          </a:xfrm>
          <a:prstGeom prst="rect">
            <a:avLst/>
          </a:prstGeom>
          <a:ln w="12700">
            <a:miter lim="400000"/>
          </a:ln>
          <a:effectLst>
            <a:outerShdw blurRad="63500" dist="25400" dir="1345030" rotWithShape="0">
              <a:srgbClr val="FFFFFF">
                <a:alpha val="55565"/>
              </a:srgbClr>
            </a:outerShdw>
          </a:effectLst>
        </p:spPr>
      </p:pic>
      <p:sp>
        <p:nvSpPr>
          <p:cNvPr id="455" name="央视及 3 个国家电视台录音棚专用设备"/>
          <p:cNvSpPr txBox="1"/>
          <p:nvPr/>
        </p:nvSpPr>
        <p:spPr>
          <a:xfrm>
            <a:off x="1717429" y="10154989"/>
            <a:ext cx="12280605" cy="8757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nSpc>
                <a:spcPct val="120000"/>
              </a:lnSpc>
              <a:defRPr sz="6500">
                <a:latin typeface="OPPOSans R"/>
                <a:ea typeface="OPPOSans R"/>
                <a:cs typeface="OPPOSans R"/>
                <a:sym typeface="OPPOSans R"/>
              </a:defRPr>
            </a:lvl1pPr>
          </a:lstStyle>
          <a:p>
            <a:r>
              <a:rPr lang="en-US" altLang="zh-CN" sz="4400" dirty="0"/>
              <a:t>Special equipment of 4 national TV stations</a:t>
            </a:r>
            <a:endParaRPr sz="4400" dirty="0"/>
          </a:p>
        </p:txBody>
      </p:sp>
      <p:grpSp>
        <p:nvGrpSpPr>
          <p:cNvPr id="465" name="成组"/>
          <p:cNvGrpSpPr/>
          <p:nvPr/>
        </p:nvGrpSpPr>
        <p:grpSpPr>
          <a:xfrm rot="5400000">
            <a:off x="7750667" y="3514984"/>
            <a:ext cx="456578" cy="13390969"/>
            <a:chOff x="0" y="0"/>
            <a:chExt cx="456576" cy="13390968"/>
          </a:xfrm>
        </p:grpSpPr>
        <p:sp>
          <p:nvSpPr>
            <p:cNvPr id="463" name="矩形"/>
            <p:cNvSpPr/>
            <p:nvPr/>
          </p:nvSpPr>
          <p:spPr>
            <a:xfrm>
              <a:off x="0" y="0"/>
              <a:ext cx="162529" cy="13390969"/>
            </a:xfrm>
            <a:prstGeom prst="rect">
              <a:avLst/>
            </a:prstGeom>
            <a:solidFill>
              <a:srgbClr val="A9A9A9">
                <a:alpha val="0"/>
              </a:srgb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464" name="三角形"/>
            <p:cNvSpPr/>
            <p:nvPr/>
          </p:nvSpPr>
          <p:spPr>
            <a:xfrm rot="5400000">
              <a:off x="-32140" y="6548460"/>
              <a:ext cx="683384" cy="29404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A9A9A9">
                <a:alpha val="0"/>
              </a:srgbClr>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grpSp>
      <p:pic>
        <p:nvPicPr>
          <p:cNvPr id="34" name="海顿_产品图Product-images_黑色black_耳机盒闭盖俯视_top_rgb.jpg" descr="海顿_产品图Product-images_黑色black_耳机盒闭盖俯视_top_rgb.jpg">
            <a:extLst>
              <a:ext uri="{FF2B5EF4-FFF2-40B4-BE49-F238E27FC236}">
                <a16:creationId xmlns:a16="http://schemas.microsoft.com/office/drawing/2014/main" id="{53D6775A-0644-44FC-A363-8BC0AD034A66}"/>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1952178" y="3306605"/>
            <a:ext cx="6597799" cy="4434544"/>
          </a:xfrm>
          <a:custGeom>
            <a:avLst/>
            <a:gdLst/>
            <a:ahLst/>
            <a:cxnLst>
              <a:cxn ang="0">
                <a:pos x="wd2" y="hd2"/>
              </a:cxn>
              <a:cxn ang="5400000">
                <a:pos x="wd2" y="hd2"/>
              </a:cxn>
              <a:cxn ang="10800000">
                <a:pos x="wd2" y="hd2"/>
              </a:cxn>
              <a:cxn ang="16200000">
                <a:pos x="wd2" y="hd2"/>
              </a:cxn>
            </a:cxnLst>
            <a:rect l="0" t="0" r="r" b="b"/>
            <a:pathLst>
              <a:path w="21597" h="21544" extrusionOk="0">
                <a:moveTo>
                  <a:pt x="10841" y="0"/>
                </a:moveTo>
                <a:cubicBezTo>
                  <a:pt x="9721" y="0"/>
                  <a:pt x="8603" y="63"/>
                  <a:pt x="7799" y="189"/>
                </a:cubicBezTo>
                <a:cubicBezTo>
                  <a:pt x="3920" y="795"/>
                  <a:pt x="1313" y="3281"/>
                  <a:pt x="426" y="7219"/>
                </a:cubicBezTo>
                <a:cubicBezTo>
                  <a:pt x="309" y="7739"/>
                  <a:pt x="134" y="8987"/>
                  <a:pt x="134" y="9297"/>
                </a:cubicBezTo>
                <a:cubicBezTo>
                  <a:pt x="134" y="9419"/>
                  <a:pt x="99" y="9598"/>
                  <a:pt x="56" y="9694"/>
                </a:cubicBezTo>
                <a:cubicBezTo>
                  <a:pt x="21" y="9773"/>
                  <a:pt x="3" y="9850"/>
                  <a:pt x="0" y="10053"/>
                </a:cubicBezTo>
                <a:cubicBezTo>
                  <a:pt x="-3" y="10256"/>
                  <a:pt x="10" y="10584"/>
                  <a:pt x="34" y="11164"/>
                </a:cubicBezTo>
                <a:cubicBezTo>
                  <a:pt x="90" y="12502"/>
                  <a:pt x="151" y="13090"/>
                  <a:pt x="251" y="13273"/>
                </a:cubicBezTo>
                <a:cubicBezTo>
                  <a:pt x="283" y="13331"/>
                  <a:pt x="355" y="13644"/>
                  <a:pt x="412" y="13969"/>
                </a:cubicBezTo>
                <a:cubicBezTo>
                  <a:pt x="666" y="15414"/>
                  <a:pt x="1162" y="16667"/>
                  <a:pt x="1919" y="17777"/>
                </a:cubicBezTo>
                <a:cubicBezTo>
                  <a:pt x="2735" y="18973"/>
                  <a:pt x="3722" y="19831"/>
                  <a:pt x="5020" y="20472"/>
                </a:cubicBezTo>
                <a:cubicBezTo>
                  <a:pt x="6208" y="21059"/>
                  <a:pt x="7519" y="21371"/>
                  <a:pt x="9303" y="21490"/>
                </a:cubicBezTo>
                <a:cubicBezTo>
                  <a:pt x="10939" y="21600"/>
                  <a:pt x="12577" y="21540"/>
                  <a:pt x="13984" y="21317"/>
                </a:cubicBezTo>
                <a:cubicBezTo>
                  <a:pt x="15905" y="21012"/>
                  <a:pt x="17599" y="20184"/>
                  <a:pt x="18858" y="18934"/>
                </a:cubicBezTo>
                <a:cubicBezTo>
                  <a:pt x="19779" y="18019"/>
                  <a:pt x="20590" y="16609"/>
                  <a:pt x="21009" y="15193"/>
                </a:cubicBezTo>
                <a:cubicBezTo>
                  <a:pt x="21434" y="13760"/>
                  <a:pt x="21596" y="12509"/>
                  <a:pt x="21597" y="10684"/>
                </a:cubicBezTo>
                <a:cubicBezTo>
                  <a:pt x="21597" y="9144"/>
                  <a:pt x="21524" y="8373"/>
                  <a:pt x="21263" y="7188"/>
                </a:cubicBezTo>
                <a:cubicBezTo>
                  <a:pt x="20400" y="3269"/>
                  <a:pt x="17789" y="788"/>
                  <a:pt x="13899" y="189"/>
                </a:cubicBezTo>
                <a:cubicBezTo>
                  <a:pt x="13084" y="64"/>
                  <a:pt x="11961" y="0"/>
                  <a:pt x="10841" y="0"/>
                </a:cubicBezTo>
                <a:close/>
              </a:path>
            </a:pathLst>
          </a:custGeom>
          <a:ln w="12700">
            <a:miter lim="400000"/>
          </a:ln>
        </p:spPr>
      </p:pic>
      <p:sp>
        <p:nvSpPr>
          <p:cNvPr id="3" name="箭头: 左 2">
            <a:extLst>
              <a:ext uri="{FF2B5EF4-FFF2-40B4-BE49-F238E27FC236}">
                <a16:creationId xmlns:a16="http://schemas.microsoft.com/office/drawing/2014/main" id="{F52EE516-F758-41BB-BFB3-ECAA1B8908C7}"/>
              </a:ext>
            </a:extLst>
          </p:cNvPr>
          <p:cNvSpPr/>
          <p:nvPr/>
        </p:nvSpPr>
        <p:spPr>
          <a:xfrm>
            <a:off x="6110040" y="5319622"/>
            <a:ext cx="2778557" cy="317050"/>
          </a:xfrm>
          <a:prstGeom prst="leftArrow">
            <a:avLst/>
          </a:prstGeom>
          <a:solidFill>
            <a:srgbClr val="FFFFFF"/>
          </a:solid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4" name="指认耳机盒背部铭牌，解释铭牌意思为：…">
            <a:extLst>
              <a:ext uri="{FF2B5EF4-FFF2-40B4-BE49-F238E27FC236}">
                <a16:creationId xmlns:a16="http://schemas.microsoft.com/office/drawing/2014/main" id="{F46B3364-C526-401C-84AA-016C88CC6B3C}"/>
              </a:ext>
            </a:extLst>
          </p:cNvPr>
          <p:cNvSpPr txBox="1"/>
          <p:nvPr/>
        </p:nvSpPr>
        <p:spPr>
          <a:xfrm>
            <a:off x="9030234" y="5159200"/>
            <a:ext cx="667797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sz="4000">
                <a:latin typeface="OPPOSans R"/>
                <a:ea typeface="OPPOSans R"/>
                <a:cs typeface="OPPOSans R"/>
                <a:sym typeface="OPPOSans R"/>
              </a:defRPr>
            </a:pPr>
            <a:r>
              <a:rPr dirty="0"/>
              <a:t>Co-Created with </a:t>
            </a:r>
            <a:r>
              <a:rPr dirty="0" err="1"/>
              <a:t>Dynaudio</a:t>
            </a:r>
            <a:endParaRPr dirty="0"/>
          </a:p>
        </p:txBody>
      </p:sp>
      <p:sp>
        <p:nvSpPr>
          <p:cNvPr id="2" name="矩形">
            <a:extLst>
              <a:ext uri="{FF2B5EF4-FFF2-40B4-BE49-F238E27FC236}">
                <a16:creationId xmlns:a16="http://schemas.microsoft.com/office/drawing/2014/main" id="{851F7DDD-735A-4E91-B0C9-1342A210DEA2}"/>
              </a:ext>
            </a:extLst>
          </p:cNvPr>
          <p:cNvSpPr/>
          <p:nvPr/>
        </p:nvSpPr>
        <p:spPr>
          <a:xfrm>
            <a:off x="1283471" y="1870200"/>
            <a:ext cx="3692142" cy="270984"/>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5" name="最好音质 · 最强降噪 · 最清通话 · 最多交互">
            <a:extLst>
              <a:ext uri="{FF2B5EF4-FFF2-40B4-BE49-F238E27FC236}">
                <a16:creationId xmlns:a16="http://schemas.microsoft.com/office/drawing/2014/main" id="{A61F82D4-6379-44D8-9A7B-0D032482781B}"/>
              </a:ext>
            </a:extLst>
          </p:cNvPr>
          <p:cNvSpPr txBox="1"/>
          <p:nvPr/>
        </p:nvSpPr>
        <p:spPr>
          <a:xfrm>
            <a:off x="1573401" y="906639"/>
            <a:ext cx="12521737" cy="1072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lvl="3" indent="0">
              <a:lnSpc>
                <a:spcPct val="90000"/>
              </a:lnSpc>
              <a:spcBef>
                <a:spcPts val="4500"/>
              </a:spcBef>
              <a:defRPr sz="7000">
                <a:latin typeface="HYYaKuHeiW Regular"/>
                <a:ea typeface="HYYaKuHeiW Regular"/>
                <a:cs typeface="HYYaKuHeiW Regular"/>
                <a:sym typeface="HYYaKuHeiW Regular"/>
              </a:defRPr>
            </a:pPr>
            <a:r>
              <a:rPr lang="en-US" altLang="zh-CN" b="1" dirty="0">
                <a:latin typeface="微软雅黑" panose="020B0503020204020204" pitchFamily="34" charset="-122"/>
                <a:ea typeface="微软雅黑" panose="020B0503020204020204" pitchFamily="34" charset="-122"/>
              </a:rPr>
              <a:t>Sound</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Noise cancelling</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Call</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Interaction</a:t>
            </a:r>
            <a:endParaRPr sz="4000" b="1" dirty="0">
              <a:solidFill>
                <a:srgbClr val="5E5E5E"/>
              </a:solidFill>
              <a:latin typeface="微软雅黑" panose="020B0503020204020204" pitchFamily="34" charset="-122"/>
              <a:ea typeface="微软雅黑" panose="020B0503020204020204" pitchFamily="34" charset="-122"/>
            </a:endParaRPr>
          </a:p>
        </p:txBody>
      </p:sp>
      <p:pic>
        <p:nvPicPr>
          <p:cNvPr id="1026" name="Picture 2">
            <a:extLst>
              <a:ext uri="{FF2B5EF4-FFF2-40B4-BE49-F238E27FC236}">
                <a16:creationId xmlns:a16="http://schemas.microsoft.com/office/drawing/2014/main" id="{B78AAE53-1F02-4375-A03E-DE8BDE93724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465" t="18450" r="2077" b="48460"/>
          <a:stretch/>
        </p:blipFill>
        <p:spPr bwMode="auto">
          <a:xfrm>
            <a:off x="19067400" y="885324"/>
            <a:ext cx="4354390" cy="9533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38"/>
                                        </p:tgtEl>
                                        <p:attrNameLst>
                                          <p:attrName>style.visibility</p:attrName>
                                        </p:attrNameLst>
                                      </p:cBhvr>
                                      <p:to>
                                        <p:strVal val="visible"/>
                                      </p:to>
                                    </p:set>
                                    <p:animEffect transition="in" filter="fade">
                                      <p:cBhvr>
                                        <p:cTn id="15" dur="500"/>
                                        <p:tgtEl>
                                          <p:spTgt spid="4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39"/>
                                        </p:tgtEl>
                                        <p:attrNameLst>
                                          <p:attrName>style.visibility</p:attrName>
                                        </p:attrNameLst>
                                      </p:cBhvr>
                                      <p:to>
                                        <p:strVal val="visible"/>
                                      </p:to>
                                    </p:set>
                                    <p:animEffect transition="in" filter="fade">
                                      <p:cBhvr>
                                        <p:cTn id="18" dur="500"/>
                                        <p:tgtEl>
                                          <p:spTgt spid="43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40"/>
                                        </p:tgtEl>
                                        <p:attrNameLst>
                                          <p:attrName>style.visibility</p:attrName>
                                        </p:attrNameLst>
                                      </p:cBhvr>
                                      <p:to>
                                        <p:strVal val="visible"/>
                                      </p:to>
                                    </p:set>
                                    <p:animEffect transition="in" filter="fade">
                                      <p:cBhvr>
                                        <p:cTn id="21" dur="500"/>
                                        <p:tgtEl>
                                          <p:spTgt spid="44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55"/>
                                        </p:tgtEl>
                                        <p:attrNameLst>
                                          <p:attrName>style.visibility</p:attrName>
                                        </p:attrNameLst>
                                      </p:cBhvr>
                                      <p:to>
                                        <p:strVal val="visible"/>
                                      </p:to>
                                    </p:set>
                                    <p:animEffect transition="in" filter="fade">
                                      <p:cBhvr>
                                        <p:cTn id="24" dur="500"/>
                                        <p:tgtEl>
                                          <p:spTgt spid="45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52"/>
                                        </p:tgtEl>
                                        <p:attrNameLst>
                                          <p:attrName>style.visibility</p:attrName>
                                        </p:attrNameLst>
                                      </p:cBhvr>
                                      <p:to>
                                        <p:strVal val="visible"/>
                                      </p:to>
                                    </p:set>
                                    <p:animEffect transition="in" filter="fade">
                                      <p:cBhvr>
                                        <p:cTn id="29" dur="500"/>
                                        <p:tgtEl>
                                          <p:spTgt spid="45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53"/>
                                        </p:tgtEl>
                                        <p:attrNameLst>
                                          <p:attrName>style.visibility</p:attrName>
                                        </p:attrNameLst>
                                      </p:cBhvr>
                                      <p:to>
                                        <p:strVal val="visible"/>
                                      </p:to>
                                    </p:set>
                                    <p:animEffect transition="in" filter="fade">
                                      <p:cBhvr>
                                        <p:cTn id="34" dur="500"/>
                                        <p:tgtEl>
                                          <p:spTgt spid="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8" grpId="0" animBg="1"/>
      <p:bldP spid="439" grpId="0" animBg="1"/>
      <p:bldP spid="440" grpId="0" animBg="1"/>
      <p:bldP spid="455" grpId="0" animBg="1"/>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6" name="手持小巧.jpg" descr="手持小巧.jpg"/>
          <p:cNvPicPr>
            <a:picLocks noChangeAspect="1"/>
          </p:cNvPicPr>
          <p:nvPr/>
        </p:nvPicPr>
        <p:blipFill>
          <a:blip r:embed="rId5">
            <a:alphaModFix amt="14826"/>
          </a:blip>
          <a:stretch>
            <a:fillRect/>
          </a:stretch>
        </p:blipFill>
        <p:spPr>
          <a:xfrm>
            <a:off x="0" y="-254766"/>
            <a:ext cx="24384001" cy="16259252"/>
          </a:xfrm>
          <a:prstGeom prst="rect">
            <a:avLst/>
          </a:prstGeom>
          <a:ln w="12700">
            <a:miter lim="400000"/>
          </a:ln>
        </p:spPr>
      </p:pic>
      <p:pic>
        <p:nvPicPr>
          <p:cNvPr id="507" name="pasted-image.png" descr="pasted-image.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76652" y="1012722"/>
            <a:ext cx="1400055" cy="145137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7" y="0"/>
                  <a:pt x="0" y="4839"/>
                  <a:pt x="0" y="10803"/>
                </a:cubicBezTo>
                <a:cubicBezTo>
                  <a:pt x="0" y="16767"/>
                  <a:pt x="4837" y="21600"/>
                  <a:pt x="10800" y="21600"/>
                </a:cubicBezTo>
                <a:cubicBezTo>
                  <a:pt x="16763" y="21600"/>
                  <a:pt x="21600" y="16767"/>
                  <a:pt x="21600" y="10803"/>
                </a:cubicBezTo>
                <a:cubicBezTo>
                  <a:pt x="21600" y="4839"/>
                  <a:pt x="16763" y="0"/>
                  <a:pt x="10800" y="0"/>
                </a:cubicBezTo>
                <a:close/>
              </a:path>
            </a:pathLst>
          </a:custGeom>
          <a:ln w="12700">
            <a:solidFill>
              <a:srgbClr val="FFFFFF"/>
            </a:solidFill>
            <a:miter/>
          </a:ln>
        </p:spPr>
      </p:pic>
      <p:sp>
        <p:nvSpPr>
          <p:cNvPr id="508" name="听音质"/>
          <p:cNvSpPr txBox="1"/>
          <p:nvPr/>
        </p:nvSpPr>
        <p:spPr>
          <a:xfrm>
            <a:off x="2933767" y="4396805"/>
            <a:ext cx="4825039" cy="8720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5000">
                <a:solidFill>
                  <a:srgbClr val="2DC84D"/>
                </a:solidFill>
                <a:latin typeface="OPPOSans R"/>
                <a:ea typeface="OPPOSans R"/>
                <a:cs typeface="OPPOSans R"/>
                <a:sym typeface="OPPOSans R"/>
              </a:defRPr>
            </a:lvl1pPr>
          </a:lstStyle>
          <a:p>
            <a:r>
              <a:rPr lang="en-US" altLang="zh-CN" b="1" dirty="0">
                <a:latin typeface="微软雅黑" panose="020B0503020204020204" pitchFamily="34" charset="-122"/>
                <a:ea typeface="微软雅黑" panose="020B0503020204020204" pitchFamily="34" charset="-122"/>
              </a:rPr>
              <a:t>Feel the sound</a:t>
            </a:r>
            <a:endParaRPr b="1" dirty="0">
              <a:latin typeface="微软雅黑" panose="020B0503020204020204" pitchFamily="34" charset="-122"/>
              <a:ea typeface="微软雅黑" panose="020B0503020204020204" pitchFamily="34" charset="-122"/>
            </a:endParaRPr>
          </a:p>
        </p:txBody>
      </p:sp>
      <p:sp>
        <p:nvSpPr>
          <p:cNvPr id="509" name="邀请体验：您可以听一下这首最近特别流行的《我和我的祖国》"/>
          <p:cNvSpPr txBox="1"/>
          <p:nvPr/>
        </p:nvSpPr>
        <p:spPr>
          <a:xfrm>
            <a:off x="2953884" y="5385272"/>
            <a:ext cx="14983121"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l">
              <a:defRPr sz="4000">
                <a:latin typeface="OPPOSans R"/>
                <a:ea typeface="OPPOSans R"/>
                <a:cs typeface="OPPOSans R"/>
                <a:sym typeface="OPPOSans R"/>
              </a:defRPr>
            </a:pPr>
            <a:r>
              <a:rPr lang="en-US" altLang="zh-CN" dirty="0"/>
              <a:t>Invite customers to try</a:t>
            </a:r>
            <a:r>
              <a:rPr lang="zh-CN" altLang="en-US" dirty="0"/>
              <a:t> </a:t>
            </a:r>
            <a:r>
              <a:rPr lang="en-US" altLang="zh-CN" dirty="0"/>
              <a:t>Hotel California(Live</a:t>
            </a:r>
            <a:r>
              <a:rPr lang="zh-CN" altLang="en-US" dirty="0"/>
              <a:t> </a:t>
            </a:r>
            <a:r>
              <a:rPr lang="en-US" altLang="zh-CN" dirty="0"/>
              <a:t>on</a:t>
            </a:r>
            <a:r>
              <a:rPr lang="zh-CN" altLang="en-US" dirty="0"/>
              <a:t> </a:t>
            </a:r>
            <a:r>
              <a:rPr lang="en-US" altLang="zh-CN" dirty="0"/>
              <a:t>MTV,</a:t>
            </a:r>
            <a:r>
              <a:rPr lang="zh-CN" altLang="en-US" dirty="0"/>
              <a:t> </a:t>
            </a:r>
            <a:r>
              <a:rPr lang="en-US" altLang="zh-CN" dirty="0"/>
              <a:t>1994)</a:t>
            </a:r>
            <a:endParaRPr dirty="0"/>
          </a:p>
        </p:txBody>
      </p:sp>
      <p:sp>
        <p:nvSpPr>
          <p:cNvPr id="524" name="圆角矩形"/>
          <p:cNvSpPr/>
          <p:nvPr/>
        </p:nvSpPr>
        <p:spPr>
          <a:xfrm>
            <a:off x="870302" y="4162406"/>
            <a:ext cx="1412876" cy="8304472"/>
          </a:xfrm>
          <a:prstGeom prst="roundRect">
            <a:avLst>
              <a:gd name="adj" fmla="val 44944"/>
            </a:avLst>
          </a:prstGeom>
          <a:solidFill>
            <a:srgbClr val="046A38"/>
          </a:solidFill>
          <a:ln w="12700">
            <a:miter lim="400000"/>
          </a:ln>
        </p:spPr>
        <p:txBody>
          <a:bodyPr lIns="50800" tIns="50800" rIns="50800" bIns="50800" anchor="ctr"/>
          <a:lstStyle/>
          <a:p>
            <a:pPr defTabSz="825500">
              <a:defRPr sz="3200">
                <a:solidFill>
                  <a:srgbClr val="046A38"/>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526" name="10 秒     听左耳笛声，笛声渐起，…"/>
          <p:cNvSpPr txBox="1"/>
          <p:nvPr/>
        </p:nvSpPr>
        <p:spPr>
          <a:xfrm>
            <a:off x="2953884" y="6872339"/>
            <a:ext cx="14263567" cy="54470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l">
              <a:lnSpc>
                <a:spcPct val="114000"/>
              </a:lnSpc>
              <a:defRPr sz="4500">
                <a:latin typeface="HYYaKuHeiW Regular"/>
                <a:ea typeface="HYYaKuHeiW Regular"/>
                <a:cs typeface="HYYaKuHeiW Regular"/>
                <a:sym typeface="HYYaKuHeiW Regular"/>
              </a:defRPr>
            </a:pPr>
            <a:r>
              <a:rPr lang="en-US" altLang="zh-CN" sz="4400" dirty="0">
                <a:latin typeface="微软雅黑" panose="020B0503020204020204" pitchFamily="34" charset="-122"/>
                <a:ea typeface="微软雅黑" panose="020B0503020204020204" pitchFamily="34" charset="-122"/>
                <a:cs typeface="OPPOSans Medium" panose="02010600030101010101" charset="-122"/>
              </a:rPr>
              <a:t>23</a:t>
            </a:r>
            <a:r>
              <a:rPr sz="4400" dirty="0">
                <a:latin typeface="微软雅黑" panose="020B0503020204020204" pitchFamily="34" charset="-122"/>
                <a:ea typeface="微软雅黑" panose="020B0503020204020204" pitchFamily="34" charset="-122"/>
                <a:cs typeface="OPPOSans Medium" panose="02010600030101010101" charset="-122"/>
              </a:rPr>
              <a:t> </a:t>
            </a:r>
            <a:r>
              <a:rPr lang="en-US" altLang="zh-CN" sz="4400" dirty="0">
                <a:latin typeface="微软雅黑" panose="020B0503020204020204" pitchFamily="34" charset="-122"/>
                <a:ea typeface="微软雅黑" panose="020B0503020204020204" pitchFamily="34" charset="-122"/>
                <a:cs typeface="OPPOSans Medium" panose="02010600030101010101" charset="-122"/>
              </a:rPr>
              <a:t>second</a:t>
            </a:r>
            <a:r>
              <a:rPr sz="4400" dirty="0">
                <a:latin typeface="微软雅黑" panose="020B0503020204020204" pitchFamily="34" charset="-122"/>
                <a:ea typeface="微软雅黑" panose="020B0503020204020204" pitchFamily="34" charset="-122"/>
                <a:cs typeface="OPPOSans Medium" panose="02010600030101010101" charset="-122"/>
              </a:rPr>
              <a:t>    </a:t>
            </a:r>
            <a:r>
              <a:rPr lang="en-US" sz="4400" dirty="0">
                <a:latin typeface="微软雅黑" panose="020B0503020204020204" pitchFamily="34" charset="-122"/>
                <a:ea typeface="微软雅黑" panose="020B0503020204020204" pitchFamily="34" charset="-122"/>
                <a:cs typeface="OPPOSans Medium" panose="02010600030101010101" charset="-122"/>
              </a:rPr>
              <a:t>       </a:t>
            </a:r>
            <a:r>
              <a:rPr sz="4400" dirty="0">
                <a:latin typeface="微软雅黑" panose="020B0503020204020204" pitchFamily="34" charset="-122"/>
                <a:ea typeface="微软雅黑" panose="020B0503020204020204" pitchFamily="34" charset="-122"/>
                <a:cs typeface="OPPOSans Medium" panose="02010600030101010101" charset="-122"/>
              </a:rPr>
              <a:t> </a:t>
            </a:r>
            <a:r>
              <a:rPr lang="en-US" altLang="zh-CN" sz="4400" dirty="0">
                <a:latin typeface="微软雅黑" panose="020B0503020204020204" pitchFamily="34" charset="-122"/>
                <a:ea typeface="微软雅黑" panose="020B0503020204020204" pitchFamily="34" charset="-122"/>
                <a:cs typeface="OPPOSans Medium" panose="02010600030101010101" charset="-122"/>
              </a:rPr>
              <a:t>C</a:t>
            </a:r>
            <a:r>
              <a:rPr lang="en-US" sz="4400" dirty="0">
                <a:latin typeface="微软雅黑" panose="020B0503020204020204" pitchFamily="34" charset="-122"/>
                <a:ea typeface="微软雅黑" panose="020B0503020204020204" pitchFamily="34" charset="-122"/>
                <a:cs typeface="OPPOSans Medium" panose="02010600030101010101" charset="-122"/>
              </a:rPr>
              <a:t>heers of the audience </a:t>
            </a:r>
            <a:r>
              <a:rPr lang="en-US" altLang="zh-CN" sz="4400" dirty="0">
                <a:latin typeface="微软雅黑" panose="020B0503020204020204" pitchFamily="34" charset="-122"/>
                <a:ea typeface="微软雅黑" panose="020B0503020204020204" pitchFamily="34" charset="-122"/>
                <a:cs typeface="OPPOSans Medium" panose="02010600030101010101" charset="-122"/>
              </a:rPr>
              <a:t>o</a:t>
            </a:r>
            <a:r>
              <a:rPr lang="en-US" sz="4400" dirty="0">
                <a:latin typeface="微软雅黑" panose="020B0503020204020204" pitchFamily="34" charset="-122"/>
                <a:ea typeface="微软雅黑" panose="020B0503020204020204" pitchFamily="34" charset="-122"/>
                <a:cs typeface="OPPOSans Medium" panose="02010600030101010101" charset="-122"/>
              </a:rPr>
              <a:t>n the left</a:t>
            </a:r>
            <a:endParaRPr sz="4400" dirty="0">
              <a:latin typeface="微软雅黑" panose="020B0503020204020204" pitchFamily="34" charset="-122"/>
              <a:ea typeface="微软雅黑" panose="020B0503020204020204" pitchFamily="34" charset="-122"/>
              <a:cs typeface="OPPOSans Medium" panose="02010600030101010101" charset="-122"/>
            </a:endParaRPr>
          </a:p>
          <a:p>
            <a:pPr algn="l">
              <a:lnSpc>
                <a:spcPct val="114000"/>
              </a:lnSpc>
              <a:defRPr sz="4500">
                <a:latin typeface="HYYaKuHeiW Regular"/>
                <a:ea typeface="HYYaKuHeiW Regular"/>
                <a:cs typeface="HYYaKuHeiW Regular"/>
                <a:sym typeface="HYYaKuHeiW Regular"/>
              </a:defRPr>
            </a:pPr>
            <a:r>
              <a:rPr lang="en-US" altLang="zh-CN" sz="4400" dirty="0">
                <a:latin typeface="微软雅黑" panose="020B0503020204020204" pitchFamily="34" charset="-122"/>
                <a:ea typeface="微软雅黑" panose="020B0503020204020204" pitchFamily="34" charset="-122"/>
                <a:cs typeface="OPPOSans Medium" panose="02010600030101010101" charset="-122"/>
              </a:rPr>
              <a:t>32</a:t>
            </a:r>
            <a:r>
              <a:rPr sz="4400" dirty="0">
                <a:latin typeface="微软雅黑" panose="020B0503020204020204" pitchFamily="34" charset="-122"/>
                <a:ea typeface="微软雅黑" panose="020B0503020204020204" pitchFamily="34" charset="-122"/>
                <a:cs typeface="OPPOSans Medium" panose="02010600030101010101" charset="-122"/>
              </a:rPr>
              <a:t> </a:t>
            </a:r>
            <a:r>
              <a:rPr lang="en-US" altLang="zh-CN" sz="4400" dirty="0">
                <a:latin typeface="微软雅黑" panose="020B0503020204020204" pitchFamily="34" charset="-122"/>
                <a:ea typeface="微软雅黑" panose="020B0503020204020204" pitchFamily="34" charset="-122"/>
                <a:cs typeface="OPPOSans Medium" panose="02010600030101010101" charset="-122"/>
              </a:rPr>
              <a:t>second</a:t>
            </a:r>
            <a:r>
              <a:rPr sz="4400" dirty="0">
                <a:latin typeface="微软雅黑" panose="020B0503020204020204" pitchFamily="34" charset="-122"/>
                <a:ea typeface="微软雅黑" panose="020B0503020204020204" pitchFamily="34" charset="-122"/>
                <a:cs typeface="OPPOSans Medium" panose="02010600030101010101" charset="-122"/>
              </a:rPr>
              <a:t>     </a:t>
            </a:r>
            <a:r>
              <a:rPr lang="en-US" sz="4400" dirty="0">
                <a:latin typeface="微软雅黑" panose="020B0503020204020204" pitchFamily="34" charset="-122"/>
                <a:ea typeface="微软雅黑" panose="020B0503020204020204" pitchFamily="34" charset="-122"/>
                <a:cs typeface="OPPOSans Medium" panose="02010600030101010101" charset="-122"/>
              </a:rPr>
              <a:t>       </a:t>
            </a:r>
            <a:r>
              <a:rPr lang="en-US" altLang="zh-CN" sz="4400" dirty="0">
                <a:latin typeface="微软雅黑" panose="020B0503020204020204" pitchFamily="34" charset="-122"/>
                <a:ea typeface="微软雅黑" panose="020B0503020204020204" pitchFamily="34" charset="-122"/>
                <a:cs typeface="OPPOSans Medium" panose="02010600030101010101" charset="-122"/>
              </a:rPr>
              <a:t>Powerful drum</a:t>
            </a:r>
            <a:endParaRPr sz="4400" dirty="0">
              <a:latin typeface="微软雅黑" panose="020B0503020204020204" pitchFamily="34" charset="-122"/>
              <a:ea typeface="微软雅黑" panose="020B0503020204020204" pitchFamily="34" charset="-122"/>
              <a:cs typeface="OPPOSans Medium" panose="02010600030101010101" charset="-122"/>
            </a:endParaRPr>
          </a:p>
          <a:p>
            <a:pPr algn="l">
              <a:lnSpc>
                <a:spcPct val="114000"/>
              </a:lnSpc>
              <a:defRPr sz="4500">
                <a:latin typeface="HYYaKuHeiW Regular"/>
                <a:ea typeface="HYYaKuHeiW Regular"/>
                <a:cs typeface="HYYaKuHeiW Regular"/>
                <a:sym typeface="HYYaKuHeiW Regular"/>
              </a:defRPr>
            </a:pPr>
            <a:r>
              <a:rPr lang="en-US" altLang="zh-CN" sz="4400" dirty="0">
                <a:latin typeface="微软雅黑" panose="020B0503020204020204" pitchFamily="34" charset="-122"/>
                <a:ea typeface="微软雅黑" panose="020B0503020204020204" pitchFamily="34" charset="-122"/>
                <a:cs typeface="OPPOSans Medium" panose="02010600030101010101" charset="-122"/>
              </a:rPr>
              <a:t>52</a:t>
            </a:r>
            <a:r>
              <a:rPr sz="4400" dirty="0">
                <a:latin typeface="微软雅黑" panose="020B0503020204020204" pitchFamily="34" charset="-122"/>
                <a:ea typeface="微软雅黑" panose="020B0503020204020204" pitchFamily="34" charset="-122"/>
                <a:cs typeface="OPPOSans Medium" panose="02010600030101010101" charset="-122"/>
              </a:rPr>
              <a:t> </a:t>
            </a:r>
            <a:r>
              <a:rPr lang="en-US" altLang="zh-CN" sz="4400" dirty="0">
                <a:latin typeface="微软雅黑" panose="020B0503020204020204" pitchFamily="34" charset="-122"/>
                <a:ea typeface="微软雅黑" panose="020B0503020204020204" pitchFamily="34" charset="-122"/>
                <a:cs typeface="OPPOSans Medium" panose="02010600030101010101" charset="-122"/>
              </a:rPr>
              <a:t>second</a:t>
            </a:r>
            <a:r>
              <a:rPr sz="4400" dirty="0">
                <a:latin typeface="微软雅黑" panose="020B0503020204020204" pitchFamily="34" charset="-122"/>
                <a:ea typeface="微软雅黑" panose="020B0503020204020204" pitchFamily="34" charset="-122"/>
                <a:cs typeface="OPPOSans Medium" panose="02010600030101010101" charset="-122"/>
              </a:rPr>
              <a:t>     </a:t>
            </a:r>
            <a:r>
              <a:rPr lang="en-US" sz="4400" dirty="0">
                <a:latin typeface="微软雅黑" panose="020B0503020204020204" pitchFamily="34" charset="-122"/>
                <a:ea typeface="微软雅黑" panose="020B0503020204020204" pitchFamily="34" charset="-122"/>
                <a:cs typeface="OPPOSans Medium" panose="02010600030101010101" charset="-122"/>
              </a:rPr>
              <a:t>       </a:t>
            </a:r>
            <a:r>
              <a:rPr lang="en-US" altLang="zh-CN" sz="4400" dirty="0">
                <a:latin typeface="微软雅黑" panose="020B0503020204020204" pitchFamily="34" charset="-122"/>
                <a:ea typeface="微软雅黑" panose="020B0503020204020204" pitchFamily="34" charset="-122"/>
                <a:cs typeface="OPPOSans Medium" panose="02010600030101010101" charset="-122"/>
              </a:rPr>
              <a:t>Clean g</a:t>
            </a:r>
            <a:r>
              <a:rPr lang="en-US" sz="4400" dirty="0">
                <a:latin typeface="微软雅黑" panose="020B0503020204020204" pitchFamily="34" charset="-122"/>
                <a:ea typeface="微软雅黑" panose="020B0503020204020204" pitchFamily="34" charset="-122"/>
                <a:cs typeface="OPPOSans Medium" panose="02010600030101010101" charset="-122"/>
              </a:rPr>
              <a:t>uitar sound</a:t>
            </a:r>
            <a:endParaRPr sz="4400" dirty="0">
              <a:latin typeface="微软雅黑" panose="020B0503020204020204" pitchFamily="34" charset="-122"/>
              <a:ea typeface="微软雅黑" panose="020B0503020204020204" pitchFamily="34" charset="-122"/>
              <a:cs typeface="OPPOSans Medium" panose="02010600030101010101" charset="-122"/>
            </a:endParaRPr>
          </a:p>
          <a:p>
            <a:pPr algn="l">
              <a:lnSpc>
                <a:spcPct val="114000"/>
              </a:lnSpc>
              <a:defRPr sz="4500">
                <a:latin typeface="HYYaKuHeiW Regular"/>
                <a:ea typeface="HYYaKuHeiW Regular"/>
                <a:cs typeface="HYYaKuHeiW Regular"/>
                <a:sym typeface="HYYaKuHeiW Regular"/>
              </a:defRPr>
            </a:pPr>
            <a:r>
              <a:rPr lang="en-US" altLang="zh-CN" sz="4400" b="1" dirty="0">
                <a:solidFill>
                  <a:srgbClr val="2DC84D"/>
                </a:solidFill>
                <a:latin typeface="微软雅黑" panose="020B0503020204020204" pitchFamily="34" charset="-122"/>
                <a:ea typeface="微软雅黑" panose="020B0503020204020204" pitchFamily="34" charset="-122"/>
                <a:cs typeface="OPPOSans Medium" panose="02010600030101010101" charset="-122"/>
              </a:rPr>
              <a:t>75</a:t>
            </a:r>
            <a:r>
              <a:rPr lang="en-US" altLang="zh-CN" sz="4400" dirty="0">
                <a:latin typeface="微软雅黑" panose="020B0503020204020204" pitchFamily="34" charset="-122"/>
                <a:ea typeface="微软雅黑" panose="020B0503020204020204" pitchFamily="34" charset="-122"/>
                <a:cs typeface="OPPOSans Medium" panose="02010600030101010101" charset="-122"/>
              </a:rPr>
              <a:t> </a:t>
            </a:r>
            <a:r>
              <a:rPr lang="en-US" altLang="zh-CN" sz="4400" b="1" dirty="0">
                <a:solidFill>
                  <a:srgbClr val="2DC84D"/>
                </a:solidFill>
                <a:latin typeface="微软雅黑" panose="020B0503020204020204" pitchFamily="34" charset="-122"/>
                <a:ea typeface="微软雅黑" panose="020B0503020204020204" pitchFamily="34" charset="-122"/>
                <a:cs typeface="OPPOSans Medium" panose="02010600030101010101" charset="-122"/>
              </a:rPr>
              <a:t>second -100 second</a:t>
            </a:r>
            <a:r>
              <a:rPr lang="zh-CN" altLang="en-US" sz="4400" b="1" dirty="0">
                <a:solidFill>
                  <a:srgbClr val="2DC84D"/>
                </a:solidFill>
                <a:latin typeface="微软雅黑" panose="020B0503020204020204" pitchFamily="34" charset="-122"/>
                <a:ea typeface="微软雅黑" panose="020B0503020204020204" pitchFamily="34" charset="-122"/>
                <a:cs typeface="OPPOSans Medium" panose="02010600030101010101" charset="-122"/>
              </a:rPr>
              <a:t>  </a:t>
            </a:r>
            <a:r>
              <a:rPr lang="en-US" altLang="zh-CN" sz="4400" b="1" dirty="0">
                <a:solidFill>
                  <a:srgbClr val="2DC84D"/>
                </a:solidFill>
                <a:latin typeface="微软雅黑" panose="020B0503020204020204" pitchFamily="34" charset="-122"/>
                <a:ea typeface="微软雅黑" panose="020B0503020204020204" pitchFamily="34" charset="-122"/>
                <a:cs typeface="OPPOSans Medium" panose="02010600030101010101" charset="-122"/>
              </a:rPr>
              <a:t>Powerful drum,</a:t>
            </a:r>
            <a:r>
              <a:rPr lang="zh-CN" altLang="en-US" sz="4400" b="1" dirty="0">
                <a:solidFill>
                  <a:srgbClr val="2DC84D"/>
                </a:solidFill>
                <a:latin typeface="微软雅黑" panose="020B0503020204020204" pitchFamily="34" charset="-122"/>
                <a:ea typeface="微软雅黑" panose="020B0503020204020204" pitchFamily="34" charset="-122"/>
                <a:cs typeface="OPPOSans Medium" panose="02010600030101010101" charset="-122"/>
              </a:rPr>
              <a:t> </a:t>
            </a:r>
            <a:r>
              <a:rPr lang="en-US" altLang="zh-CN" sz="4400" b="1" dirty="0">
                <a:solidFill>
                  <a:srgbClr val="2DC84D"/>
                </a:solidFill>
                <a:latin typeface="微软雅黑" panose="020B0503020204020204" pitchFamily="34" charset="-122"/>
                <a:ea typeface="微软雅黑" panose="020B0503020204020204" pitchFamily="34" charset="-122"/>
                <a:cs typeface="OPPOSans Medium" panose="02010600030101010101" charset="-122"/>
              </a:rPr>
              <a:t>clean</a:t>
            </a:r>
            <a:r>
              <a:rPr lang="zh-CN" altLang="en-US" sz="4400" b="1" dirty="0">
                <a:solidFill>
                  <a:srgbClr val="2DC84D"/>
                </a:solidFill>
                <a:latin typeface="微软雅黑" panose="020B0503020204020204" pitchFamily="34" charset="-122"/>
                <a:ea typeface="微软雅黑" panose="020B0503020204020204" pitchFamily="34" charset="-122"/>
                <a:cs typeface="OPPOSans Medium" panose="02010600030101010101" charset="-122"/>
              </a:rPr>
              <a:t> </a:t>
            </a:r>
            <a:r>
              <a:rPr lang="en-US" altLang="zh-CN" sz="4400" b="1" dirty="0">
                <a:solidFill>
                  <a:srgbClr val="2DC84D"/>
                </a:solidFill>
                <a:latin typeface="微软雅黑" panose="020B0503020204020204" pitchFamily="34" charset="-122"/>
                <a:ea typeface="微软雅黑" panose="020B0503020204020204" pitchFamily="34" charset="-122"/>
                <a:cs typeface="OPPOSans Medium" panose="02010600030101010101" charset="-122"/>
              </a:rPr>
              <a:t>guitar</a:t>
            </a:r>
            <a:r>
              <a:rPr lang="zh-CN" altLang="en-US" sz="4400" b="1" dirty="0">
                <a:solidFill>
                  <a:srgbClr val="2DC84D"/>
                </a:solidFill>
                <a:latin typeface="微软雅黑" panose="020B0503020204020204" pitchFamily="34" charset="-122"/>
                <a:ea typeface="微软雅黑" panose="020B0503020204020204" pitchFamily="34" charset="-122"/>
                <a:cs typeface="OPPOSans Medium" panose="02010600030101010101" charset="-122"/>
              </a:rPr>
              <a:t> </a:t>
            </a:r>
            <a:r>
              <a:rPr lang="en-US" altLang="zh-CN" sz="4400" b="1" dirty="0">
                <a:solidFill>
                  <a:srgbClr val="2DC84D"/>
                </a:solidFill>
                <a:latin typeface="微软雅黑" panose="020B0503020204020204" pitchFamily="34" charset="-122"/>
                <a:ea typeface="微软雅黑" panose="020B0503020204020204" pitchFamily="34" charset="-122"/>
                <a:cs typeface="OPPOSans Medium" panose="02010600030101010101" charset="-122"/>
              </a:rPr>
              <a:t>sound,</a:t>
            </a:r>
            <a:r>
              <a:rPr lang="zh-CN" altLang="en-US" sz="4400" b="1" dirty="0">
                <a:solidFill>
                  <a:srgbClr val="2DC84D"/>
                </a:solidFill>
                <a:latin typeface="微软雅黑" panose="020B0503020204020204" pitchFamily="34" charset="-122"/>
                <a:ea typeface="微软雅黑" panose="020B0503020204020204" pitchFamily="34" charset="-122"/>
                <a:cs typeface="OPPOSans Medium" panose="02010600030101010101" charset="-122"/>
              </a:rPr>
              <a:t> </a:t>
            </a:r>
            <a:r>
              <a:rPr lang="en-US" altLang="zh-CN" sz="4400" b="1" dirty="0">
                <a:solidFill>
                  <a:srgbClr val="2DC84D"/>
                </a:solidFill>
                <a:latin typeface="微软雅黑" panose="020B0503020204020204" pitchFamily="34" charset="-122"/>
                <a:ea typeface="微软雅黑" panose="020B0503020204020204" pitchFamily="34" charset="-122"/>
                <a:cs typeface="OPPOSans Medium" panose="02010600030101010101" charset="-122"/>
              </a:rPr>
              <a:t>cheers of the audience, just like at the live</a:t>
            </a:r>
            <a:endParaRPr lang="zh-CN" altLang="en-US" sz="4400" b="1" dirty="0">
              <a:solidFill>
                <a:srgbClr val="2DC84D"/>
              </a:solidFill>
              <a:latin typeface="微软雅黑" panose="020B0503020204020204" pitchFamily="34" charset="-122"/>
              <a:ea typeface="微软雅黑" panose="020B0503020204020204" pitchFamily="34" charset="-122"/>
              <a:cs typeface="OPPOSans Medium" panose="02010600030101010101" charset="-122"/>
            </a:endParaRPr>
          </a:p>
          <a:p>
            <a:pPr algn="l">
              <a:lnSpc>
                <a:spcPct val="114000"/>
              </a:lnSpc>
              <a:defRPr sz="4500">
                <a:latin typeface="HYYaKuHeiW Regular"/>
                <a:ea typeface="HYYaKuHeiW Regular"/>
                <a:cs typeface="HYYaKuHeiW Regular"/>
                <a:sym typeface="HYYaKuHeiW Regular"/>
              </a:defRPr>
            </a:pPr>
            <a:r>
              <a:rPr lang="en-US" altLang="zh-CN" sz="4400" dirty="0">
                <a:latin typeface="微软雅黑" panose="020B0503020204020204" pitchFamily="34" charset="-122"/>
                <a:ea typeface="微软雅黑" panose="020B0503020204020204" pitchFamily="34" charset="-122"/>
                <a:cs typeface="OPPOSans Medium" panose="02010600030101010101" charset="-122"/>
              </a:rPr>
              <a:t>129</a:t>
            </a:r>
            <a:r>
              <a:rPr sz="4400" dirty="0">
                <a:latin typeface="微软雅黑" panose="020B0503020204020204" pitchFamily="34" charset="-122"/>
                <a:ea typeface="微软雅黑" panose="020B0503020204020204" pitchFamily="34" charset="-122"/>
                <a:cs typeface="OPPOSans Medium" panose="02010600030101010101" charset="-122"/>
              </a:rPr>
              <a:t> </a:t>
            </a:r>
            <a:r>
              <a:rPr lang="en-US" altLang="zh-CN" sz="4400" dirty="0">
                <a:latin typeface="微软雅黑" panose="020B0503020204020204" pitchFamily="34" charset="-122"/>
                <a:ea typeface="微软雅黑" panose="020B0503020204020204" pitchFamily="34" charset="-122"/>
                <a:cs typeface="OPPOSans Medium" panose="02010600030101010101" charset="-122"/>
              </a:rPr>
              <a:t>second</a:t>
            </a:r>
            <a:r>
              <a:rPr sz="4400" dirty="0">
                <a:latin typeface="微软雅黑" panose="020B0503020204020204" pitchFamily="34" charset="-122"/>
                <a:ea typeface="微软雅黑" panose="020B0503020204020204" pitchFamily="34" charset="-122"/>
                <a:cs typeface="OPPOSans Medium" panose="02010600030101010101" charset="-122"/>
              </a:rPr>
              <a:t>   </a:t>
            </a:r>
            <a:r>
              <a:rPr lang="en-US" sz="4400" dirty="0">
                <a:latin typeface="微软雅黑" panose="020B0503020204020204" pitchFamily="34" charset="-122"/>
                <a:ea typeface="微软雅黑" panose="020B0503020204020204" pitchFamily="34" charset="-122"/>
                <a:cs typeface="OPPOSans Medium" panose="02010600030101010101" charset="-122"/>
              </a:rPr>
              <a:t>       </a:t>
            </a:r>
            <a:r>
              <a:rPr lang="en-US" altLang="zh-CN" sz="4400" dirty="0">
                <a:latin typeface="微软雅黑" panose="020B0503020204020204" pitchFamily="34" charset="-122"/>
                <a:ea typeface="微软雅黑" panose="020B0503020204020204" pitchFamily="34" charset="-122"/>
                <a:cs typeface="OPPOSans Medium" panose="02010600030101010101" charset="-122"/>
              </a:rPr>
              <a:t>Beautiful voice</a:t>
            </a:r>
            <a:endParaRPr sz="4400" dirty="0">
              <a:latin typeface="微软雅黑" panose="020B0503020204020204" pitchFamily="34" charset="-122"/>
              <a:ea typeface="微软雅黑" panose="020B0503020204020204" pitchFamily="34" charset="-122"/>
              <a:cs typeface="OPPOSans Medium" panose="02010600030101010101" charset="-122"/>
            </a:endParaRPr>
          </a:p>
        </p:txBody>
      </p:sp>
      <p:pic>
        <p:nvPicPr>
          <p:cNvPr id="1026" name="Picture 2">
            <a:extLst>
              <a:ext uri="{FF2B5EF4-FFF2-40B4-BE49-F238E27FC236}">
                <a16:creationId xmlns:a16="http://schemas.microsoft.com/office/drawing/2014/main" id="{5255F4BD-F4F6-4987-B6C8-ADFF113C8B7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495014" y="4319868"/>
            <a:ext cx="5398947" cy="5602907"/>
          </a:xfrm>
          <a:prstGeom prst="rect">
            <a:avLst/>
          </a:prstGeom>
          <a:noFill/>
          <a:extLst>
            <a:ext uri="{909E8E84-426E-40DD-AFC4-6F175D3DCCD1}">
              <a14:hiddenFill xmlns:a14="http://schemas.microsoft.com/office/drawing/2010/main">
                <a:solidFill>
                  <a:srgbClr val="FFFFFF"/>
                </a:solidFill>
              </a14:hiddenFill>
            </a:ext>
          </a:extLst>
        </p:spPr>
      </p:pic>
      <p:pic>
        <p:nvPicPr>
          <p:cNvPr id="2" name="6-Eagles - Hotel California">
            <a:hlinkClick r:id="" action="ppaction://media"/>
            <a:extLst>
              <a:ext uri="{FF2B5EF4-FFF2-40B4-BE49-F238E27FC236}">
                <a16:creationId xmlns:a16="http://schemas.microsoft.com/office/drawing/2014/main" id="{CE382B29-0A20-4025-8B5F-50FA3152F4B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1621716" y="10275285"/>
            <a:ext cx="1272245" cy="1272245"/>
          </a:xfrm>
          <a:prstGeom prst="rect">
            <a:avLst/>
          </a:prstGeom>
        </p:spPr>
      </p:pic>
      <p:sp>
        <p:nvSpPr>
          <p:cNvPr id="3" name="矩形">
            <a:extLst>
              <a:ext uri="{FF2B5EF4-FFF2-40B4-BE49-F238E27FC236}">
                <a16:creationId xmlns:a16="http://schemas.microsoft.com/office/drawing/2014/main" id="{1556322B-F868-4392-A6AE-A050EBFF47A2}"/>
              </a:ext>
            </a:extLst>
          </p:cNvPr>
          <p:cNvSpPr/>
          <p:nvPr/>
        </p:nvSpPr>
        <p:spPr>
          <a:xfrm>
            <a:off x="2264777" y="2160129"/>
            <a:ext cx="3692142" cy="270984"/>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4" name="最好音质 · 最强降噪 · 最清通话 · 最多交互">
            <a:extLst>
              <a:ext uri="{FF2B5EF4-FFF2-40B4-BE49-F238E27FC236}">
                <a16:creationId xmlns:a16="http://schemas.microsoft.com/office/drawing/2014/main" id="{368051B0-AAD5-4A2F-BD00-EDA1C5D01D4D}"/>
              </a:ext>
            </a:extLst>
          </p:cNvPr>
          <p:cNvSpPr txBox="1"/>
          <p:nvPr/>
        </p:nvSpPr>
        <p:spPr>
          <a:xfrm>
            <a:off x="2554707" y="1196568"/>
            <a:ext cx="12521737" cy="1072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lvl="3" indent="0">
              <a:lnSpc>
                <a:spcPct val="90000"/>
              </a:lnSpc>
              <a:spcBef>
                <a:spcPts val="4500"/>
              </a:spcBef>
              <a:defRPr sz="7000">
                <a:latin typeface="HYYaKuHeiW Regular"/>
                <a:ea typeface="HYYaKuHeiW Regular"/>
                <a:cs typeface="HYYaKuHeiW Regular"/>
                <a:sym typeface="HYYaKuHeiW Regular"/>
              </a:defRPr>
            </a:pPr>
            <a:r>
              <a:rPr lang="en-US" altLang="zh-CN" b="1" dirty="0">
                <a:latin typeface="微软雅黑" panose="020B0503020204020204" pitchFamily="34" charset="-122"/>
                <a:ea typeface="微软雅黑" panose="020B0503020204020204" pitchFamily="34" charset="-122"/>
              </a:rPr>
              <a:t>Sound</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Noise cancelling</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Call</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Interaction</a:t>
            </a:r>
            <a:endParaRPr sz="4000" b="1" dirty="0">
              <a:solidFill>
                <a:srgbClr val="5E5E5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8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9" name="sound wave.mp4" descr="sound wave.mp4"/>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0" y="-1936409"/>
            <a:ext cx="24384001" cy="13716001"/>
          </a:xfrm>
          <a:prstGeom prst="rect">
            <a:avLst/>
          </a:prstGeom>
          <a:ln w="12700">
            <a:miter lim="400000"/>
          </a:ln>
        </p:spPr>
      </p:pic>
      <p:sp>
        <p:nvSpPr>
          <p:cNvPr id="550" name="矩形 151"/>
          <p:cNvSpPr txBox="1"/>
          <p:nvPr/>
        </p:nvSpPr>
        <p:spPr>
          <a:xfrm>
            <a:off x="638887" y="7507837"/>
            <a:ext cx="7923875" cy="311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defTabSz="914400">
              <a:lnSpc>
                <a:spcPct val="120000"/>
              </a:lnSpc>
              <a:defRPr sz="3700">
                <a:latin typeface="OPPOSans Medium"/>
                <a:ea typeface="OPPOSans Medium"/>
                <a:cs typeface="OPPOSans Medium"/>
                <a:sym typeface="OPPOSans Medium"/>
              </a:defRPr>
            </a:lvl1pPr>
          </a:lstStyle>
          <a:p>
            <a:r>
              <a:rPr lang="en-US" dirty="0"/>
              <a:t>The out</a:t>
            </a:r>
            <a:r>
              <a:rPr lang="en-US" altLang="zh-CN" dirty="0"/>
              <a:t>side</a:t>
            </a:r>
            <a:r>
              <a:rPr lang="en-US" dirty="0"/>
              <a:t> microphone handles low-frequency noise, such as the </a:t>
            </a:r>
            <a:r>
              <a:rPr lang="en-US" altLang="zh-CN" dirty="0"/>
              <a:t>sound</a:t>
            </a:r>
            <a:r>
              <a:rPr lang="en-US" dirty="0"/>
              <a:t> of aircraft engines, cars, subway, and the wind</a:t>
            </a:r>
            <a:endParaRPr dirty="0"/>
          </a:p>
        </p:txBody>
      </p:sp>
      <p:sp>
        <p:nvSpPr>
          <p:cNvPr id="551" name="矩形 157"/>
          <p:cNvSpPr txBox="1"/>
          <p:nvPr/>
        </p:nvSpPr>
        <p:spPr>
          <a:xfrm>
            <a:off x="16782763" y="7279222"/>
            <a:ext cx="6477561" cy="311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defTabSz="914400">
              <a:lnSpc>
                <a:spcPct val="120000"/>
              </a:lnSpc>
              <a:defRPr sz="3700">
                <a:latin typeface="OPPOSans Medium"/>
                <a:ea typeface="OPPOSans Medium"/>
                <a:cs typeface="OPPOSans Medium"/>
                <a:sym typeface="OPPOSans Medium"/>
              </a:defRPr>
            </a:lvl1pPr>
          </a:lstStyle>
          <a:p>
            <a:r>
              <a:rPr lang="en-US" dirty="0"/>
              <a:t>The in</a:t>
            </a:r>
            <a:r>
              <a:rPr lang="en-US" altLang="zh-CN" dirty="0"/>
              <a:t>side</a:t>
            </a:r>
            <a:r>
              <a:rPr lang="en-US" dirty="0"/>
              <a:t> microphone collects the noise leaking into the ear canal</a:t>
            </a:r>
            <a:endParaRPr dirty="0"/>
          </a:p>
        </p:txBody>
      </p:sp>
      <p:pic>
        <p:nvPicPr>
          <p:cNvPr id="552" name="TWS海顿爆炸图1-1.jpg" descr="TWS海顿爆炸图1-1.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rot="20120056">
            <a:off x="10775002" y="2844747"/>
            <a:ext cx="4808296" cy="6471770"/>
          </a:xfrm>
          <a:custGeom>
            <a:avLst/>
            <a:gdLst/>
            <a:ahLst/>
            <a:cxnLst>
              <a:cxn ang="0">
                <a:pos x="wd2" y="hd2"/>
              </a:cxn>
              <a:cxn ang="5400000">
                <a:pos x="wd2" y="hd2"/>
              </a:cxn>
              <a:cxn ang="10800000">
                <a:pos x="wd2" y="hd2"/>
              </a:cxn>
              <a:cxn ang="16200000">
                <a:pos x="wd2" y="hd2"/>
              </a:cxn>
            </a:cxnLst>
            <a:rect l="0" t="0" r="r" b="b"/>
            <a:pathLst>
              <a:path w="21596" h="21524" extrusionOk="0">
                <a:moveTo>
                  <a:pt x="6364" y="5"/>
                </a:moveTo>
                <a:cubicBezTo>
                  <a:pt x="5842" y="19"/>
                  <a:pt x="5316" y="68"/>
                  <a:pt x="4917" y="149"/>
                </a:cubicBezTo>
                <a:cubicBezTo>
                  <a:pt x="2281" y="679"/>
                  <a:pt x="272" y="2583"/>
                  <a:pt x="27" y="4783"/>
                </a:cubicBezTo>
                <a:cubicBezTo>
                  <a:pt x="13" y="4913"/>
                  <a:pt x="3" y="5847"/>
                  <a:pt x="0" y="7247"/>
                </a:cubicBezTo>
                <a:cubicBezTo>
                  <a:pt x="-2" y="8647"/>
                  <a:pt x="2" y="10512"/>
                  <a:pt x="13" y="12506"/>
                </a:cubicBezTo>
                <a:cubicBezTo>
                  <a:pt x="49" y="19272"/>
                  <a:pt x="61" y="19776"/>
                  <a:pt x="181" y="20070"/>
                </a:cubicBezTo>
                <a:cubicBezTo>
                  <a:pt x="496" y="20848"/>
                  <a:pt x="1033" y="21290"/>
                  <a:pt x="1865" y="21456"/>
                </a:cubicBezTo>
                <a:cubicBezTo>
                  <a:pt x="2537" y="21590"/>
                  <a:pt x="3464" y="21520"/>
                  <a:pt x="4084" y="21288"/>
                </a:cubicBezTo>
                <a:cubicBezTo>
                  <a:pt x="4779" y="21029"/>
                  <a:pt x="5423" y="20360"/>
                  <a:pt x="5589" y="19724"/>
                </a:cubicBezTo>
                <a:cubicBezTo>
                  <a:pt x="5705" y="19279"/>
                  <a:pt x="5795" y="16877"/>
                  <a:pt x="5797" y="14221"/>
                </a:cubicBezTo>
                <a:cubicBezTo>
                  <a:pt x="5799" y="12895"/>
                  <a:pt x="5817" y="11796"/>
                  <a:pt x="5838" y="11781"/>
                </a:cubicBezTo>
                <a:cubicBezTo>
                  <a:pt x="5859" y="11765"/>
                  <a:pt x="6090" y="11811"/>
                  <a:pt x="6352" y="11881"/>
                </a:cubicBezTo>
                <a:cubicBezTo>
                  <a:pt x="7779" y="12265"/>
                  <a:pt x="9509" y="12300"/>
                  <a:pt x="11174" y="11980"/>
                </a:cubicBezTo>
                <a:cubicBezTo>
                  <a:pt x="11561" y="11906"/>
                  <a:pt x="11825" y="11878"/>
                  <a:pt x="11851" y="11909"/>
                </a:cubicBezTo>
                <a:cubicBezTo>
                  <a:pt x="11874" y="11937"/>
                  <a:pt x="11872" y="12101"/>
                  <a:pt x="11846" y="12272"/>
                </a:cubicBezTo>
                <a:cubicBezTo>
                  <a:pt x="11819" y="12446"/>
                  <a:pt x="11831" y="12673"/>
                  <a:pt x="11872" y="12788"/>
                </a:cubicBezTo>
                <a:cubicBezTo>
                  <a:pt x="11944" y="12987"/>
                  <a:pt x="11965" y="12997"/>
                  <a:pt x="12466" y="13105"/>
                </a:cubicBezTo>
                <a:cubicBezTo>
                  <a:pt x="13367" y="13300"/>
                  <a:pt x="13604" y="13328"/>
                  <a:pt x="14592" y="13360"/>
                </a:cubicBezTo>
                <a:cubicBezTo>
                  <a:pt x="15689" y="13394"/>
                  <a:pt x="16541" y="13314"/>
                  <a:pt x="17487" y="13088"/>
                </a:cubicBezTo>
                <a:cubicBezTo>
                  <a:pt x="18281" y="12898"/>
                  <a:pt x="19205" y="12552"/>
                  <a:pt x="19418" y="12364"/>
                </a:cubicBezTo>
                <a:cubicBezTo>
                  <a:pt x="20201" y="11675"/>
                  <a:pt x="21594" y="9239"/>
                  <a:pt x="21596" y="8554"/>
                </a:cubicBezTo>
                <a:cubicBezTo>
                  <a:pt x="21598" y="8016"/>
                  <a:pt x="21001" y="6998"/>
                  <a:pt x="20236" y="6237"/>
                </a:cubicBezTo>
                <a:cubicBezTo>
                  <a:pt x="19493" y="5499"/>
                  <a:pt x="18322" y="4779"/>
                  <a:pt x="17257" y="4407"/>
                </a:cubicBezTo>
                <a:cubicBezTo>
                  <a:pt x="16878" y="4274"/>
                  <a:pt x="16844" y="4272"/>
                  <a:pt x="16626" y="4349"/>
                </a:cubicBezTo>
                <a:cubicBezTo>
                  <a:pt x="16500" y="4393"/>
                  <a:pt x="16256" y="4563"/>
                  <a:pt x="16084" y="4726"/>
                </a:cubicBezTo>
                <a:cubicBezTo>
                  <a:pt x="15723" y="5070"/>
                  <a:pt x="15835" y="5122"/>
                  <a:pt x="15102" y="4279"/>
                </a:cubicBezTo>
                <a:cubicBezTo>
                  <a:pt x="14489" y="3572"/>
                  <a:pt x="13748" y="2919"/>
                  <a:pt x="12762" y="2213"/>
                </a:cubicBezTo>
                <a:cubicBezTo>
                  <a:pt x="11828" y="1545"/>
                  <a:pt x="11296" y="1237"/>
                  <a:pt x="10325" y="805"/>
                </a:cubicBezTo>
                <a:cubicBezTo>
                  <a:pt x="9510" y="442"/>
                  <a:pt x="8678" y="199"/>
                  <a:pt x="7794" y="67"/>
                </a:cubicBezTo>
                <a:cubicBezTo>
                  <a:pt x="7407" y="9"/>
                  <a:pt x="6887" y="-10"/>
                  <a:pt x="6364" y="5"/>
                </a:cubicBezTo>
                <a:close/>
              </a:path>
            </a:pathLst>
          </a:custGeom>
          <a:ln w="12700">
            <a:miter lim="400000"/>
          </a:ln>
        </p:spPr>
      </p:pic>
      <p:sp>
        <p:nvSpPr>
          <p:cNvPr id="553" name="形状"/>
          <p:cNvSpPr/>
          <p:nvPr/>
        </p:nvSpPr>
        <p:spPr>
          <a:xfrm rot="20348163">
            <a:off x="10338036" y="4679612"/>
            <a:ext cx="2540001" cy="6146424"/>
          </a:xfrm>
          <a:custGeom>
            <a:avLst/>
            <a:gdLst/>
            <a:ahLst/>
            <a:cxnLst>
              <a:cxn ang="0">
                <a:pos x="wd2" y="hd2"/>
              </a:cxn>
              <a:cxn ang="5400000">
                <a:pos x="wd2" y="hd2"/>
              </a:cxn>
              <a:cxn ang="10800000">
                <a:pos x="wd2" y="hd2"/>
              </a:cxn>
              <a:cxn ang="16200000">
                <a:pos x="wd2" y="hd2"/>
              </a:cxn>
            </a:cxnLst>
            <a:rect l="0" t="0" r="r" b="b"/>
            <a:pathLst>
              <a:path w="21600" h="21600" extrusionOk="0">
                <a:moveTo>
                  <a:pt x="8527" y="5331"/>
                </a:moveTo>
                <a:cubicBezTo>
                  <a:pt x="10127" y="6009"/>
                  <a:pt x="11843" y="6639"/>
                  <a:pt x="13662" y="7215"/>
                </a:cubicBezTo>
                <a:cubicBezTo>
                  <a:pt x="15470" y="7788"/>
                  <a:pt x="17375" y="8306"/>
                  <a:pt x="19362" y="8766"/>
                </a:cubicBezTo>
                <a:lnTo>
                  <a:pt x="21600" y="18963"/>
                </a:lnTo>
                <a:cubicBezTo>
                  <a:pt x="21600" y="19350"/>
                  <a:pt x="21600" y="19660"/>
                  <a:pt x="21561" y="19911"/>
                </a:cubicBezTo>
                <a:cubicBezTo>
                  <a:pt x="21522" y="20163"/>
                  <a:pt x="21444" y="20356"/>
                  <a:pt x="21287" y="20511"/>
                </a:cubicBezTo>
                <a:cubicBezTo>
                  <a:pt x="21091" y="20734"/>
                  <a:pt x="20780" y="20933"/>
                  <a:pt x="20383" y="21097"/>
                </a:cubicBezTo>
                <a:cubicBezTo>
                  <a:pt x="19987" y="21261"/>
                  <a:pt x="19504" y="21390"/>
                  <a:pt x="18964" y="21471"/>
                </a:cubicBezTo>
                <a:cubicBezTo>
                  <a:pt x="18590" y="21535"/>
                  <a:pt x="18122" y="21568"/>
                  <a:pt x="17513" y="21584"/>
                </a:cubicBezTo>
                <a:cubicBezTo>
                  <a:pt x="16904" y="21600"/>
                  <a:pt x="16155" y="21600"/>
                  <a:pt x="15219" y="21600"/>
                </a:cubicBezTo>
                <a:lnTo>
                  <a:pt x="6381" y="21600"/>
                </a:lnTo>
                <a:cubicBezTo>
                  <a:pt x="5445" y="21600"/>
                  <a:pt x="4696" y="21600"/>
                  <a:pt x="4087" y="21584"/>
                </a:cubicBezTo>
                <a:cubicBezTo>
                  <a:pt x="3478" y="21568"/>
                  <a:pt x="3010" y="21535"/>
                  <a:pt x="2636" y="21471"/>
                </a:cubicBezTo>
                <a:cubicBezTo>
                  <a:pt x="2096" y="21390"/>
                  <a:pt x="1613" y="21261"/>
                  <a:pt x="1217" y="21097"/>
                </a:cubicBezTo>
                <a:cubicBezTo>
                  <a:pt x="820" y="20933"/>
                  <a:pt x="509" y="20734"/>
                  <a:pt x="313" y="20511"/>
                </a:cubicBezTo>
                <a:cubicBezTo>
                  <a:pt x="156" y="20356"/>
                  <a:pt x="78" y="20163"/>
                  <a:pt x="39" y="19911"/>
                </a:cubicBezTo>
                <a:cubicBezTo>
                  <a:pt x="0" y="19660"/>
                  <a:pt x="0" y="19350"/>
                  <a:pt x="0" y="18963"/>
                </a:cubicBezTo>
                <a:lnTo>
                  <a:pt x="0" y="1548"/>
                </a:lnTo>
                <a:cubicBezTo>
                  <a:pt x="0" y="1161"/>
                  <a:pt x="0" y="851"/>
                  <a:pt x="39" y="600"/>
                </a:cubicBezTo>
                <a:cubicBezTo>
                  <a:pt x="78" y="348"/>
                  <a:pt x="156" y="155"/>
                  <a:pt x="313" y="0"/>
                </a:cubicBezTo>
                <a:lnTo>
                  <a:pt x="6784" y="2502"/>
                </a:lnTo>
                <a:lnTo>
                  <a:pt x="8527" y="5331"/>
                </a:lnTo>
                <a:close/>
              </a:path>
            </a:pathLst>
          </a:custGeom>
          <a:gradFill>
            <a:gsLst>
              <a:gs pos="0">
                <a:srgbClr val="000000">
                  <a:alpha val="0"/>
                </a:srgbClr>
              </a:gs>
              <a:gs pos="18830">
                <a:srgbClr val="000000">
                  <a:alpha val="50000"/>
                </a:srgbClr>
              </a:gs>
              <a:gs pos="100000">
                <a:srgbClr val="000000"/>
              </a:gs>
            </a:gsLst>
            <a:lin ang="5418153"/>
          </a:gradFill>
          <a:ln w="12700">
            <a:miter lim="400000"/>
          </a:ln>
        </p:spPr>
        <p:txBody>
          <a:bodyPr lIns="45719" rIns="45719" anchor="ctr"/>
          <a:lstStyle/>
          <a:p>
            <a:pPr algn="l" defTabSz="914400">
              <a:defRPr sz="1800">
                <a:solidFill>
                  <a:srgbClr val="000000"/>
                </a:solidFill>
                <a:latin typeface="OPPOSans R"/>
                <a:ea typeface="OPPOSans R"/>
                <a:cs typeface="OPPOSans R"/>
                <a:sym typeface="OPPOSans R"/>
              </a:defRPr>
            </a:pPr>
            <a:endParaRPr/>
          </a:p>
        </p:txBody>
      </p:sp>
      <p:sp>
        <p:nvSpPr>
          <p:cNvPr id="554" name="矩形 151"/>
          <p:cNvSpPr txBox="1"/>
          <p:nvPr/>
        </p:nvSpPr>
        <p:spPr>
          <a:xfrm>
            <a:off x="1982803" y="6359756"/>
            <a:ext cx="4948592" cy="11480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pPr defTabSz="914400">
              <a:defRPr sz="4100">
                <a:solidFill>
                  <a:srgbClr val="2DC84D"/>
                </a:solidFill>
                <a:latin typeface="OPPOSans H"/>
                <a:ea typeface="OPPOSans H"/>
                <a:cs typeface="OPPOSans H"/>
                <a:sym typeface="OPPOSans H"/>
              </a:defRPr>
            </a:pPr>
            <a:r>
              <a:rPr lang="en-US" altLang="zh-CN" dirty="0"/>
              <a:t>1</a:t>
            </a:r>
            <a:r>
              <a:rPr dirty="0"/>
              <a:t> </a:t>
            </a:r>
            <a:r>
              <a:rPr lang="en-US" altLang="zh-CN" dirty="0">
                <a:solidFill>
                  <a:srgbClr val="FFFFFF"/>
                </a:solidFill>
              </a:rPr>
              <a:t>Outside the ear</a:t>
            </a:r>
            <a:endParaRPr dirty="0">
              <a:solidFill>
                <a:srgbClr val="FFFFFF"/>
              </a:solidFill>
            </a:endParaRPr>
          </a:p>
        </p:txBody>
      </p:sp>
      <p:sp>
        <p:nvSpPr>
          <p:cNvPr id="555" name="矩形 151"/>
          <p:cNvSpPr txBox="1"/>
          <p:nvPr/>
        </p:nvSpPr>
        <p:spPr>
          <a:xfrm>
            <a:off x="9747420" y="6359756"/>
            <a:ext cx="4813993" cy="11480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pPr defTabSz="914400">
              <a:defRPr sz="4100">
                <a:solidFill>
                  <a:srgbClr val="2DC84D"/>
                </a:solidFill>
                <a:latin typeface="OPPOSans H"/>
                <a:ea typeface="OPPOSans H"/>
                <a:cs typeface="OPPOSans H"/>
                <a:sym typeface="OPPOSans H"/>
              </a:defRPr>
            </a:pPr>
            <a:r>
              <a:rPr lang="en-US" altLang="zh-CN" dirty="0"/>
              <a:t>2</a:t>
            </a:r>
            <a:r>
              <a:rPr dirty="0"/>
              <a:t> </a:t>
            </a:r>
            <a:r>
              <a:rPr lang="en-US" altLang="zh-CN" dirty="0">
                <a:solidFill>
                  <a:srgbClr val="FFFFFF"/>
                </a:solidFill>
              </a:rPr>
              <a:t>The earphone</a:t>
            </a:r>
            <a:endParaRPr dirty="0">
              <a:solidFill>
                <a:srgbClr val="FFFFFF"/>
              </a:solidFill>
            </a:endParaRPr>
          </a:p>
        </p:txBody>
      </p:sp>
      <p:sp>
        <p:nvSpPr>
          <p:cNvPr id="556" name="矩形 151"/>
          <p:cNvSpPr txBox="1"/>
          <p:nvPr/>
        </p:nvSpPr>
        <p:spPr>
          <a:xfrm>
            <a:off x="17519904" y="6359756"/>
            <a:ext cx="4813993" cy="11480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pPr defTabSz="914400">
              <a:defRPr sz="4100">
                <a:solidFill>
                  <a:srgbClr val="2DC84D"/>
                </a:solidFill>
                <a:latin typeface="OPPOSans H"/>
                <a:ea typeface="OPPOSans H"/>
                <a:cs typeface="OPPOSans H"/>
                <a:sym typeface="OPPOSans H"/>
              </a:defRPr>
            </a:pPr>
            <a:r>
              <a:rPr lang="en-US" altLang="zh-CN" dirty="0"/>
              <a:t>3</a:t>
            </a:r>
            <a:r>
              <a:rPr dirty="0"/>
              <a:t> </a:t>
            </a:r>
            <a:r>
              <a:rPr lang="en-US" altLang="zh-CN" dirty="0">
                <a:solidFill>
                  <a:srgbClr val="FFFFFF"/>
                </a:solidFill>
              </a:rPr>
              <a:t>Inside the ear</a:t>
            </a:r>
            <a:endParaRPr dirty="0">
              <a:solidFill>
                <a:srgbClr val="FFFFFF"/>
              </a:solidFill>
            </a:endParaRPr>
          </a:p>
        </p:txBody>
      </p:sp>
      <p:sp>
        <p:nvSpPr>
          <p:cNvPr id="557" name="矩形 136"/>
          <p:cNvSpPr txBox="1"/>
          <p:nvPr/>
        </p:nvSpPr>
        <p:spPr>
          <a:xfrm>
            <a:off x="8852215" y="7553133"/>
            <a:ext cx="6945046" cy="311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defTabSz="914400">
              <a:lnSpc>
                <a:spcPct val="120000"/>
              </a:lnSpc>
              <a:defRPr sz="3700">
                <a:latin typeface="OPPOSans Medium"/>
                <a:ea typeface="OPPOSans Medium"/>
                <a:cs typeface="OPPOSans Medium"/>
                <a:sym typeface="OPPOSans Medium"/>
              </a:defRPr>
            </a:lvl1pPr>
          </a:lstStyle>
          <a:p>
            <a:r>
              <a:rPr lang="en-US" altLang="zh-CN" dirty="0"/>
              <a:t>In-ear earplugs fit the ear canal better, and can shield mid and high frequency noises, such as speech</a:t>
            </a:r>
            <a:endParaRPr lang="zh-CN" altLang="en-US" dirty="0"/>
          </a:p>
        </p:txBody>
      </p:sp>
      <p:sp>
        <p:nvSpPr>
          <p:cNvPr id="558" name="矩形 151"/>
          <p:cNvSpPr txBox="1"/>
          <p:nvPr/>
        </p:nvSpPr>
        <p:spPr>
          <a:xfrm>
            <a:off x="1534001" y="10218949"/>
            <a:ext cx="5846195" cy="31140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defTabSz="914400">
              <a:lnSpc>
                <a:spcPct val="120000"/>
              </a:lnSpc>
              <a:defRPr sz="3700">
                <a:latin typeface="OPPOSans Medium"/>
                <a:ea typeface="OPPOSans Medium"/>
                <a:cs typeface="OPPOSans Medium"/>
                <a:sym typeface="OPPOSans Medium"/>
              </a:defRPr>
            </a:lvl1pPr>
          </a:lstStyle>
          <a:p>
            <a:r>
              <a:rPr lang="en-US" dirty="0"/>
              <a:t>Music can be heard clearly in noisy environments</a:t>
            </a:r>
            <a:endParaRPr dirty="0"/>
          </a:p>
        </p:txBody>
      </p:sp>
      <p:sp>
        <p:nvSpPr>
          <p:cNvPr id="559" name="矩形 157"/>
          <p:cNvSpPr txBox="1"/>
          <p:nvPr/>
        </p:nvSpPr>
        <p:spPr>
          <a:xfrm>
            <a:off x="16022048" y="10416418"/>
            <a:ext cx="8128195" cy="31140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defTabSz="914400">
              <a:lnSpc>
                <a:spcPct val="120000"/>
              </a:lnSpc>
              <a:defRPr sz="3700">
                <a:latin typeface="OPPOSans Medium"/>
                <a:ea typeface="OPPOSans Medium"/>
                <a:cs typeface="OPPOSans Medium"/>
                <a:sym typeface="OPPOSans Medium"/>
              </a:defRPr>
            </a:lvl1pPr>
          </a:lstStyle>
          <a:p>
            <a:r>
              <a:rPr lang="en-US" dirty="0"/>
              <a:t>Transparency mode</a:t>
            </a:r>
            <a:r>
              <a:rPr lang="en-US" altLang="zh-CN" dirty="0"/>
              <a:t> can transmit the outside sound into the ears, keep abreast of changes in the environment, and make exercise and riding safer.</a:t>
            </a:r>
            <a:endParaRPr dirty="0"/>
          </a:p>
        </p:txBody>
      </p:sp>
      <p:sp>
        <p:nvSpPr>
          <p:cNvPr id="560" name="矩形 151"/>
          <p:cNvSpPr txBox="1"/>
          <p:nvPr/>
        </p:nvSpPr>
        <p:spPr>
          <a:xfrm>
            <a:off x="1982803" y="9456700"/>
            <a:ext cx="4948592" cy="11480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defTabSz="914400">
              <a:defRPr sz="4100">
                <a:solidFill>
                  <a:srgbClr val="2DC84D"/>
                </a:solidFill>
                <a:latin typeface="OPPOSans H"/>
                <a:ea typeface="OPPOSans H"/>
                <a:cs typeface="OPPOSans H"/>
                <a:sym typeface="OPPOSans H"/>
              </a:defRPr>
            </a:lvl1pPr>
          </a:lstStyle>
          <a:p>
            <a:r>
              <a:rPr lang="en-US" altLang="zh-CN" dirty="0"/>
              <a:t>Clear</a:t>
            </a:r>
            <a:endParaRPr dirty="0"/>
          </a:p>
        </p:txBody>
      </p:sp>
      <p:sp>
        <p:nvSpPr>
          <p:cNvPr id="561" name="矩形 151"/>
          <p:cNvSpPr txBox="1"/>
          <p:nvPr/>
        </p:nvSpPr>
        <p:spPr>
          <a:xfrm>
            <a:off x="9747420" y="9456700"/>
            <a:ext cx="4813993" cy="11480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defTabSz="914400">
              <a:defRPr sz="4100">
                <a:solidFill>
                  <a:srgbClr val="2DC84D"/>
                </a:solidFill>
                <a:latin typeface="OPPOSans H"/>
                <a:ea typeface="OPPOSans H"/>
                <a:cs typeface="OPPOSans H"/>
                <a:sym typeface="OPPOSans H"/>
              </a:defRPr>
            </a:lvl1pPr>
          </a:lstStyle>
          <a:p>
            <a:r>
              <a:rPr lang="en-US" altLang="zh-CN" dirty="0"/>
              <a:t>Caring</a:t>
            </a:r>
            <a:endParaRPr dirty="0"/>
          </a:p>
        </p:txBody>
      </p:sp>
      <p:sp>
        <p:nvSpPr>
          <p:cNvPr id="562" name="矩形 151"/>
          <p:cNvSpPr txBox="1"/>
          <p:nvPr/>
        </p:nvSpPr>
        <p:spPr>
          <a:xfrm>
            <a:off x="17519904" y="9456700"/>
            <a:ext cx="4813993" cy="11480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defTabSz="914400">
              <a:defRPr sz="4100">
                <a:solidFill>
                  <a:srgbClr val="2DC84D"/>
                </a:solidFill>
                <a:latin typeface="OPPOSans H"/>
                <a:ea typeface="OPPOSans H"/>
                <a:cs typeface="OPPOSans H"/>
                <a:sym typeface="OPPOSans H"/>
              </a:defRPr>
            </a:lvl1pPr>
          </a:lstStyle>
          <a:p>
            <a:r>
              <a:rPr lang="en-US" altLang="zh-CN" dirty="0"/>
              <a:t>Safe</a:t>
            </a:r>
            <a:endParaRPr dirty="0"/>
          </a:p>
        </p:txBody>
      </p:sp>
      <p:sp>
        <p:nvSpPr>
          <p:cNvPr id="563" name="矩形 136"/>
          <p:cNvSpPr txBox="1"/>
          <p:nvPr/>
        </p:nvSpPr>
        <p:spPr>
          <a:xfrm>
            <a:off x="8730897" y="10243712"/>
            <a:ext cx="7187681" cy="311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defTabSz="914400">
              <a:lnSpc>
                <a:spcPct val="120000"/>
              </a:lnSpc>
              <a:defRPr sz="3700">
                <a:latin typeface="OPPOSans Medium"/>
                <a:ea typeface="OPPOSans Medium"/>
                <a:cs typeface="OPPOSans Medium"/>
                <a:sym typeface="OPPOSans Medium"/>
              </a:defRPr>
            </a:lvl1pPr>
          </a:lstStyle>
          <a:p>
            <a:r>
              <a:rPr lang="en-US" dirty="0"/>
              <a:t>You can hear music clearly without turning up the volume to protect your </a:t>
            </a:r>
            <a:r>
              <a:rPr lang="en-US" altLang="zh-CN" dirty="0"/>
              <a:t>ears</a:t>
            </a:r>
            <a:endParaRPr dirty="0"/>
          </a:p>
        </p:txBody>
      </p:sp>
      <p:sp>
        <p:nvSpPr>
          <p:cNvPr id="564" name="矩形"/>
          <p:cNvSpPr/>
          <p:nvPr/>
        </p:nvSpPr>
        <p:spPr>
          <a:xfrm>
            <a:off x="547490" y="1870200"/>
            <a:ext cx="7457842" cy="266488"/>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565" name="最好音质 · 最强降噪 · 最清通话 · 最多交互"/>
          <p:cNvSpPr txBox="1"/>
          <p:nvPr/>
        </p:nvSpPr>
        <p:spPr>
          <a:xfrm>
            <a:off x="-1728482" y="957439"/>
            <a:ext cx="14552384" cy="1072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lvl="3" indent="0">
              <a:lnSpc>
                <a:spcPct val="90000"/>
              </a:lnSpc>
              <a:spcBef>
                <a:spcPts val="4500"/>
              </a:spcBef>
              <a:defRPr sz="7000">
                <a:latin typeface="HYYaKuHeiW Regular"/>
                <a:ea typeface="HYYaKuHeiW Regular"/>
                <a:cs typeface="HYYaKuHeiW Regular"/>
                <a:sym typeface="HYYaKuHeiW Regular"/>
              </a:defRPr>
            </a:pPr>
            <a:r>
              <a:rPr lang="en-US" altLang="zh-CN" sz="4000" b="1" dirty="0">
                <a:solidFill>
                  <a:srgbClr val="5E5E5E"/>
                </a:solidFill>
                <a:latin typeface="微软雅黑" panose="020B0503020204020204" pitchFamily="34" charset="-122"/>
                <a:ea typeface="微软雅黑" panose="020B0503020204020204" pitchFamily="34" charset="-122"/>
              </a:rPr>
              <a:t>Sound</a:t>
            </a:r>
            <a:r>
              <a:rPr sz="4000" b="1" dirty="0">
                <a:solidFill>
                  <a:srgbClr val="5E5E5E"/>
                </a:solidFill>
                <a:latin typeface="微软雅黑" panose="020B0503020204020204" pitchFamily="34" charset="-122"/>
                <a:ea typeface="微软雅黑" panose="020B0503020204020204" pitchFamily="34" charset="-122"/>
              </a:rPr>
              <a:t> · </a:t>
            </a:r>
            <a:r>
              <a:rPr lang="en-US" altLang="zh-CN" b="1" dirty="0">
                <a:latin typeface="微软雅黑" panose="020B0503020204020204" pitchFamily="34" charset="-122"/>
                <a:ea typeface="微软雅黑" panose="020B0503020204020204" pitchFamily="34" charset="-122"/>
              </a:rPr>
              <a:t>Noise cancelling</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Call</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Interaction</a:t>
            </a:r>
            <a:endParaRPr sz="4000" b="1" dirty="0">
              <a:solidFill>
                <a:srgbClr val="5E5E5E"/>
              </a:solidFill>
              <a:latin typeface="微软雅黑" panose="020B0503020204020204" pitchFamily="34" charset="-122"/>
              <a:ea typeface="微软雅黑" panose="020B0503020204020204" pitchFamily="34" charset="-122"/>
            </a:endParaRPr>
          </a:p>
        </p:txBody>
      </p:sp>
      <p:sp>
        <p:nvSpPr>
          <p:cNvPr id="567" name="降噪升级"/>
          <p:cNvSpPr txBox="1"/>
          <p:nvPr/>
        </p:nvSpPr>
        <p:spPr>
          <a:xfrm>
            <a:off x="715435" y="5993857"/>
            <a:ext cx="3893446" cy="14167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nSpc>
                <a:spcPct val="70000"/>
              </a:lnSpc>
              <a:defRPr sz="5800">
                <a:latin typeface="HYYaKuHeiW Regular"/>
                <a:ea typeface="HYYaKuHeiW Regular"/>
                <a:cs typeface="HYYaKuHeiW Regular"/>
                <a:sym typeface="HYYaKuHeiW Regular"/>
              </a:defRPr>
            </a:lvl1pPr>
          </a:lstStyle>
          <a:p>
            <a:r>
              <a:rPr lang="en-US" altLang="zh-CN" dirty="0"/>
              <a:t>Noise cancelling</a:t>
            </a:r>
            <a:endParaRPr dirty="0"/>
          </a:p>
        </p:txBody>
      </p:sp>
      <p:sp>
        <p:nvSpPr>
          <p:cNvPr id="568" name="最强降噪深度"/>
          <p:cNvSpPr txBox="1"/>
          <p:nvPr/>
        </p:nvSpPr>
        <p:spPr>
          <a:xfrm>
            <a:off x="4328429" y="5981872"/>
            <a:ext cx="4878450"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4000">
                <a:solidFill>
                  <a:srgbClr val="76D6FF"/>
                </a:solidFill>
                <a:latin typeface="OPPOSans H"/>
                <a:ea typeface="OPPOSans H"/>
                <a:cs typeface="OPPOSans H"/>
                <a:sym typeface="OPPOSans H"/>
              </a:defRPr>
            </a:lvl1pPr>
          </a:lstStyle>
          <a:p>
            <a:r>
              <a:rPr lang="en-US" altLang="zh-CN" sz="3600" dirty="0"/>
              <a:t>Best experience</a:t>
            </a:r>
            <a:endParaRPr sz="3600" dirty="0"/>
          </a:p>
        </p:txBody>
      </p:sp>
      <p:sp>
        <p:nvSpPr>
          <p:cNvPr id="569" name="与 Enco W51 耳机持平，最深降噪深度达 35 分贝，依然行业领先"/>
          <p:cNvSpPr txBox="1"/>
          <p:nvPr/>
        </p:nvSpPr>
        <p:spPr>
          <a:xfrm>
            <a:off x="9148955" y="6020945"/>
            <a:ext cx="14750833"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000">
                <a:latin typeface="OPPOSans R"/>
                <a:ea typeface="OPPOSans R"/>
                <a:cs typeface="OPPOSans R"/>
                <a:sym typeface="OPPOSans R"/>
              </a:defRPr>
            </a:lvl1pPr>
          </a:lstStyle>
          <a:p>
            <a:r>
              <a:rPr lang="en-US" altLang="zh-CN" dirty="0"/>
              <a:t>Same as</a:t>
            </a:r>
            <a:r>
              <a:rPr dirty="0"/>
              <a:t> </a:t>
            </a:r>
            <a:r>
              <a:rPr dirty="0" err="1"/>
              <a:t>Enco</a:t>
            </a:r>
            <a:r>
              <a:rPr dirty="0"/>
              <a:t> W51</a:t>
            </a:r>
            <a:r>
              <a:rPr lang="en-US" dirty="0"/>
              <a:t>, </a:t>
            </a:r>
            <a:r>
              <a:rPr lang="en-US" altLang="zh-CN" dirty="0"/>
              <a:t>the depth is</a:t>
            </a:r>
            <a:r>
              <a:rPr dirty="0"/>
              <a:t> 35 </a:t>
            </a:r>
            <a:r>
              <a:rPr lang="en-US" altLang="zh-CN" dirty="0" err="1"/>
              <a:t>db</a:t>
            </a:r>
            <a:r>
              <a:rPr lang="en-US" altLang="zh-CN" dirty="0"/>
              <a:t>, </a:t>
            </a:r>
            <a:r>
              <a:rPr lang="en-US" dirty="0"/>
              <a:t>Still industry leader</a:t>
            </a:r>
            <a:endParaRPr dirty="0"/>
          </a:p>
        </p:txBody>
      </p:sp>
      <p:sp>
        <p:nvSpPr>
          <p:cNvPr id="570" name="更多使用场景"/>
          <p:cNvSpPr txBox="1"/>
          <p:nvPr/>
        </p:nvSpPr>
        <p:spPr>
          <a:xfrm>
            <a:off x="4693224" y="6775623"/>
            <a:ext cx="3309327"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solidFill>
                  <a:srgbClr val="76D6FF"/>
                </a:solidFill>
                <a:latin typeface="OPPOSans H"/>
                <a:ea typeface="OPPOSans H"/>
                <a:cs typeface="OPPOSans H"/>
                <a:sym typeface="OPPOSans H"/>
              </a:defRPr>
            </a:lvl1pPr>
          </a:lstStyle>
          <a:p>
            <a:r>
              <a:rPr lang="en-US" sz="3600" dirty="0"/>
              <a:t>More </a:t>
            </a:r>
            <a:r>
              <a:rPr lang="en-US" altLang="zh-CN" sz="3600" dirty="0"/>
              <a:t>scenes</a:t>
            </a:r>
            <a:endParaRPr sz="3600" dirty="0"/>
          </a:p>
        </p:txBody>
      </p:sp>
      <p:sp>
        <p:nvSpPr>
          <p:cNvPr id="571" name="降噪级别升级为四档 通透模式 - 降噪关 - 弱降噪 - 强降噪"/>
          <p:cNvSpPr txBox="1"/>
          <p:nvPr/>
        </p:nvSpPr>
        <p:spPr>
          <a:xfrm>
            <a:off x="9148955" y="6691314"/>
            <a:ext cx="7260001" cy="25648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a:defRPr sz="4000">
                <a:latin typeface="OPPOSans R"/>
                <a:ea typeface="OPPOSans R"/>
                <a:cs typeface="OPPOSans R"/>
                <a:sym typeface="OPPOSans R"/>
              </a:defRPr>
            </a:pPr>
            <a:r>
              <a:rPr lang="en-US" dirty="0">
                <a:solidFill>
                  <a:srgbClr val="2DC84D"/>
                </a:solidFill>
              </a:rPr>
              <a:t>Transparency mode</a:t>
            </a:r>
            <a:r>
              <a:rPr dirty="0">
                <a:solidFill>
                  <a:srgbClr val="2DC84D"/>
                </a:solidFill>
              </a:rPr>
              <a:t> </a:t>
            </a:r>
            <a:r>
              <a:rPr lang="en-US" altLang="zh-CN" dirty="0">
                <a:solidFill>
                  <a:srgbClr val="2DC84D"/>
                </a:solidFill>
              </a:rPr>
              <a:t>–</a:t>
            </a:r>
            <a:r>
              <a:rPr dirty="0">
                <a:solidFill>
                  <a:srgbClr val="2DC84D"/>
                </a:solidFill>
              </a:rPr>
              <a:t> </a:t>
            </a:r>
            <a:endParaRPr lang="en-US" dirty="0">
              <a:solidFill>
                <a:srgbClr val="2DC84D"/>
              </a:solidFill>
            </a:endParaRPr>
          </a:p>
          <a:p>
            <a:pPr algn="l">
              <a:defRPr sz="4000">
                <a:latin typeface="OPPOSans R"/>
                <a:ea typeface="OPPOSans R"/>
                <a:cs typeface="OPPOSans R"/>
                <a:sym typeface="OPPOSans R"/>
              </a:defRPr>
            </a:pPr>
            <a:r>
              <a:rPr lang="en-US" altLang="zh-CN" dirty="0">
                <a:solidFill>
                  <a:srgbClr val="2DC84D"/>
                </a:solidFill>
              </a:rPr>
              <a:t>Normal mode</a:t>
            </a:r>
            <a:endParaRPr lang="en-US" dirty="0">
              <a:solidFill>
                <a:srgbClr val="2DC84D"/>
              </a:solidFill>
            </a:endParaRPr>
          </a:p>
          <a:p>
            <a:pPr algn="l">
              <a:defRPr sz="4000">
                <a:latin typeface="OPPOSans R"/>
                <a:ea typeface="OPPOSans R"/>
                <a:cs typeface="OPPOSans R"/>
                <a:sym typeface="OPPOSans R"/>
              </a:defRPr>
            </a:pPr>
            <a:r>
              <a:rPr lang="en-US" dirty="0">
                <a:solidFill>
                  <a:srgbClr val="2DC84D"/>
                </a:solidFill>
              </a:rPr>
              <a:t>Noise cancellation mode</a:t>
            </a:r>
            <a:r>
              <a:rPr dirty="0">
                <a:solidFill>
                  <a:srgbClr val="2DC84D"/>
                </a:solidFill>
              </a:rPr>
              <a:t> </a:t>
            </a:r>
            <a:endParaRPr lang="en-US" dirty="0">
              <a:solidFill>
                <a:srgbClr val="2DC84D"/>
              </a:solidFill>
            </a:endParaRPr>
          </a:p>
          <a:p>
            <a:pPr algn="l">
              <a:defRPr sz="4000">
                <a:latin typeface="OPPOSans R"/>
                <a:ea typeface="OPPOSans R"/>
                <a:cs typeface="OPPOSans R"/>
                <a:sym typeface="OPPOSans R"/>
              </a:defRPr>
            </a:pPr>
            <a:r>
              <a:rPr lang="en-US" dirty="0">
                <a:solidFill>
                  <a:srgbClr val="2DC84D"/>
                </a:solidFill>
              </a:rPr>
              <a:t>Max noise cancellation mode</a:t>
            </a:r>
            <a:endParaRPr dirty="0">
              <a:solidFill>
                <a:srgbClr val="2DC84D"/>
              </a:solidFill>
            </a:endParaRPr>
          </a:p>
        </p:txBody>
      </p:sp>
      <p:sp>
        <p:nvSpPr>
          <p:cNvPr id="572" name="三重音乐降噪"/>
          <p:cNvSpPr txBox="1"/>
          <p:nvPr/>
        </p:nvSpPr>
        <p:spPr>
          <a:xfrm>
            <a:off x="14561413" y="1269564"/>
            <a:ext cx="8919951" cy="7919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nSpc>
                <a:spcPct val="70000"/>
              </a:lnSpc>
              <a:defRPr sz="5800">
                <a:solidFill>
                  <a:srgbClr val="EFBC40"/>
                </a:solidFill>
                <a:latin typeface="HYYaKuHeiW Regular"/>
                <a:ea typeface="HYYaKuHeiW Regular"/>
                <a:cs typeface="HYYaKuHeiW Regular"/>
                <a:sym typeface="HYYaKuHeiW Regular"/>
              </a:defRPr>
            </a:lvl1pPr>
          </a:lstStyle>
          <a:p>
            <a:r>
              <a:rPr lang="en-US" altLang="zh-CN" dirty="0"/>
              <a:t>Triple noise cancelling</a:t>
            </a: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366" fill="hold"/>
                                        <p:tgtEl>
                                          <p:spTgt spid="549"/>
                                        </p:tgtEl>
                                      </p:cBhvr>
                                    </p:cmd>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2" nodeType="clickEffect">
                                  <p:stCondLst>
                                    <p:cond delay="0"/>
                                  </p:stCondLst>
                                  <p:iterate>
                                    <p:tmAbs val="0"/>
                                  </p:iterate>
                                  <p:childTnLst>
                                    <p:anim calcmode="lin" valueType="num">
                                      <p:cBhvr>
                                        <p:cTn id="10" dur="1000" fill="hold"/>
                                        <p:tgtEl>
                                          <p:spTgt spid="554"/>
                                        </p:tgtEl>
                                        <p:attrNameLst>
                                          <p:attrName>ppt_x</p:attrName>
                                        </p:attrNameLst>
                                      </p:cBhvr>
                                      <p:tavLst>
                                        <p:tav tm="0">
                                          <p:val>
                                            <p:strVal val="ppt_x"/>
                                          </p:val>
                                        </p:tav>
                                        <p:tav tm="100000">
                                          <p:val>
                                            <p:strVal val="ppt_x"/>
                                          </p:val>
                                        </p:tav>
                                      </p:tavLst>
                                    </p:anim>
                                    <p:anim calcmode="lin" valueType="num">
                                      <p:cBhvr>
                                        <p:cTn id="11" dur="1000" fill="hold"/>
                                        <p:tgtEl>
                                          <p:spTgt spid="554"/>
                                        </p:tgtEl>
                                        <p:attrNameLst>
                                          <p:attrName>ppt_y</p:attrName>
                                        </p:attrNameLst>
                                      </p:cBhvr>
                                      <p:tavLst>
                                        <p:tav tm="0">
                                          <p:val>
                                            <p:strVal val="ppt_y"/>
                                          </p:val>
                                        </p:tav>
                                        <p:tav tm="100000">
                                          <p:val>
                                            <p:strVal val="1+ppt_h/2"/>
                                          </p:val>
                                        </p:tav>
                                      </p:tavLst>
                                    </p:anim>
                                    <p:set>
                                      <p:cBhvr>
                                        <p:cTn id="12" fill="hold">
                                          <p:stCondLst>
                                            <p:cond delay="999"/>
                                          </p:stCondLst>
                                        </p:cTn>
                                        <p:tgtEl>
                                          <p:spTgt spid="554"/>
                                        </p:tgtEl>
                                        <p:attrNameLst>
                                          <p:attrName>style.visibility</p:attrName>
                                        </p:attrNameLst>
                                      </p:cBhvr>
                                      <p:to>
                                        <p:strVal val="hidden"/>
                                      </p:to>
                                    </p:set>
                                  </p:childTnLst>
                                </p:cTn>
                              </p:par>
                              <p:par>
                                <p:cTn id="13" presetID="2" presetClass="exit" presetSubtype="4" fill="hold" grpId="3" nodeType="withEffect">
                                  <p:stCondLst>
                                    <p:cond delay="0"/>
                                  </p:stCondLst>
                                  <p:iterate>
                                    <p:tmAbs val="0"/>
                                  </p:iterate>
                                  <p:childTnLst>
                                    <p:anim calcmode="lin" valueType="num">
                                      <p:cBhvr>
                                        <p:cTn id="14" dur="1000" fill="hold"/>
                                        <p:tgtEl>
                                          <p:spTgt spid="555"/>
                                        </p:tgtEl>
                                        <p:attrNameLst>
                                          <p:attrName>ppt_x</p:attrName>
                                        </p:attrNameLst>
                                      </p:cBhvr>
                                      <p:tavLst>
                                        <p:tav tm="0">
                                          <p:val>
                                            <p:strVal val="ppt_x"/>
                                          </p:val>
                                        </p:tav>
                                        <p:tav tm="100000">
                                          <p:val>
                                            <p:strVal val="ppt_x"/>
                                          </p:val>
                                        </p:tav>
                                      </p:tavLst>
                                    </p:anim>
                                    <p:anim calcmode="lin" valueType="num">
                                      <p:cBhvr>
                                        <p:cTn id="15" dur="1000" fill="hold"/>
                                        <p:tgtEl>
                                          <p:spTgt spid="555"/>
                                        </p:tgtEl>
                                        <p:attrNameLst>
                                          <p:attrName>ppt_y</p:attrName>
                                        </p:attrNameLst>
                                      </p:cBhvr>
                                      <p:tavLst>
                                        <p:tav tm="0">
                                          <p:val>
                                            <p:strVal val="ppt_y"/>
                                          </p:val>
                                        </p:tav>
                                        <p:tav tm="100000">
                                          <p:val>
                                            <p:strVal val="1+ppt_h/2"/>
                                          </p:val>
                                        </p:tav>
                                      </p:tavLst>
                                    </p:anim>
                                    <p:set>
                                      <p:cBhvr>
                                        <p:cTn id="16" fill="hold">
                                          <p:stCondLst>
                                            <p:cond delay="999"/>
                                          </p:stCondLst>
                                        </p:cTn>
                                        <p:tgtEl>
                                          <p:spTgt spid="555"/>
                                        </p:tgtEl>
                                        <p:attrNameLst>
                                          <p:attrName>style.visibility</p:attrName>
                                        </p:attrNameLst>
                                      </p:cBhvr>
                                      <p:to>
                                        <p:strVal val="hidden"/>
                                      </p:to>
                                    </p:set>
                                  </p:childTnLst>
                                </p:cTn>
                              </p:par>
                              <p:par>
                                <p:cTn id="17" presetID="2" presetClass="exit" presetSubtype="4" fill="hold" grpId="4" nodeType="withEffect">
                                  <p:stCondLst>
                                    <p:cond delay="0"/>
                                  </p:stCondLst>
                                  <p:iterate>
                                    <p:tmAbs val="0"/>
                                  </p:iterate>
                                  <p:childTnLst>
                                    <p:anim calcmode="lin" valueType="num">
                                      <p:cBhvr>
                                        <p:cTn id="18" dur="1000" fill="hold"/>
                                        <p:tgtEl>
                                          <p:spTgt spid="556"/>
                                        </p:tgtEl>
                                        <p:attrNameLst>
                                          <p:attrName>ppt_x</p:attrName>
                                        </p:attrNameLst>
                                      </p:cBhvr>
                                      <p:tavLst>
                                        <p:tav tm="0">
                                          <p:val>
                                            <p:strVal val="ppt_x"/>
                                          </p:val>
                                        </p:tav>
                                        <p:tav tm="100000">
                                          <p:val>
                                            <p:strVal val="ppt_x"/>
                                          </p:val>
                                        </p:tav>
                                      </p:tavLst>
                                    </p:anim>
                                    <p:anim calcmode="lin" valueType="num">
                                      <p:cBhvr>
                                        <p:cTn id="19" dur="1000" fill="hold"/>
                                        <p:tgtEl>
                                          <p:spTgt spid="556"/>
                                        </p:tgtEl>
                                        <p:attrNameLst>
                                          <p:attrName>ppt_y</p:attrName>
                                        </p:attrNameLst>
                                      </p:cBhvr>
                                      <p:tavLst>
                                        <p:tav tm="0">
                                          <p:val>
                                            <p:strVal val="ppt_y"/>
                                          </p:val>
                                        </p:tav>
                                        <p:tav tm="100000">
                                          <p:val>
                                            <p:strVal val="1+ppt_h/2"/>
                                          </p:val>
                                        </p:tav>
                                      </p:tavLst>
                                    </p:anim>
                                    <p:set>
                                      <p:cBhvr>
                                        <p:cTn id="20" fill="hold">
                                          <p:stCondLst>
                                            <p:cond delay="999"/>
                                          </p:stCondLst>
                                        </p:cTn>
                                        <p:tgtEl>
                                          <p:spTgt spid="556"/>
                                        </p:tgtEl>
                                        <p:attrNameLst>
                                          <p:attrName>style.visibility</p:attrName>
                                        </p:attrNameLst>
                                      </p:cBhvr>
                                      <p:to>
                                        <p:strVal val="hidden"/>
                                      </p:to>
                                    </p:set>
                                  </p:childTnLst>
                                </p:cTn>
                              </p:par>
                              <p:par>
                                <p:cTn id="21" presetID="2" presetClass="exit" presetSubtype="4" fill="hold" grpId="5" nodeType="withEffect">
                                  <p:stCondLst>
                                    <p:cond delay="0"/>
                                  </p:stCondLst>
                                  <p:iterate>
                                    <p:tmAbs val="0"/>
                                  </p:iterate>
                                  <p:childTnLst>
                                    <p:anim calcmode="lin" valueType="num">
                                      <p:cBhvr>
                                        <p:cTn id="22" dur="1000" fill="hold"/>
                                        <p:tgtEl>
                                          <p:spTgt spid="550"/>
                                        </p:tgtEl>
                                        <p:attrNameLst>
                                          <p:attrName>ppt_x</p:attrName>
                                        </p:attrNameLst>
                                      </p:cBhvr>
                                      <p:tavLst>
                                        <p:tav tm="0">
                                          <p:val>
                                            <p:strVal val="ppt_x"/>
                                          </p:val>
                                        </p:tav>
                                        <p:tav tm="100000">
                                          <p:val>
                                            <p:strVal val="ppt_x"/>
                                          </p:val>
                                        </p:tav>
                                      </p:tavLst>
                                    </p:anim>
                                    <p:anim calcmode="lin" valueType="num">
                                      <p:cBhvr>
                                        <p:cTn id="23" dur="1000" fill="hold"/>
                                        <p:tgtEl>
                                          <p:spTgt spid="550"/>
                                        </p:tgtEl>
                                        <p:attrNameLst>
                                          <p:attrName>ppt_y</p:attrName>
                                        </p:attrNameLst>
                                      </p:cBhvr>
                                      <p:tavLst>
                                        <p:tav tm="0">
                                          <p:val>
                                            <p:strVal val="ppt_y"/>
                                          </p:val>
                                        </p:tav>
                                        <p:tav tm="100000">
                                          <p:val>
                                            <p:strVal val="1+ppt_h/2"/>
                                          </p:val>
                                        </p:tav>
                                      </p:tavLst>
                                    </p:anim>
                                    <p:set>
                                      <p:cBhvr>
                                        <p:cTn id="24" fill="hold">
                                          <p:stCondLst>
                                            <p:cond delay="999"/>
                                          </p:stCondLst>
                                        </p:cTn>
                                        <p:tgtEl>
                                          <p:spTgt spid="550"/>
                                        </p:tgtEl>
                                        <p:attrNameLst>
                                          <p:attrName>style.visibility</p:attrName>
                                        </p:attrNameLst>
                                      </p:cBhvr>
                                      <p:to>
                                        <p:strVal val="hidden"/>
                                      </p:to>
                                    </p:set>
                                  </p:childTnLst>
                                </p:cTn>
                              </p:par>
                              <p:par>
                                <p:cTn id="25" presetID="2" presetClass="exit" presetSubtype="4" fill="hold" grpId="6" nodeType="withEffect">
                                  <p:stCondLst>
                                    <p:cond delay="0"/>
                                  </p:stCondLst>
                                  <p:iterate>
                                    <p:tmAbs val="0"/>
                                  </p:iterate>
                                  <p:childTnLst>
                                    <p:anim calcmode="lin" valueType="num">
                                      <p:cBhvr>
                                        <p:cTn id="26" dur="1000" fill="hold"/>
                                        <p:tgtEl>
                                          <p:spTgt spid="557"/>
                                        </p:tgtEl>
                                        <p:attrNameLst>
                                          <p:attrName>ppt_x</p:attrName>
                                        </p:attrNameLst>
                                      </p:cBhvr>
                                      <p:tavLst>
                                        <p:tav tm="0">
                                          <p:val>
                                            <p:strVal val="ppt_x"/>
                                          </p:val>
                                        </p:tav>
                                        <p:tav tm="100000">
                                          <p:val>
                                            <p:strVal val="ppt_x"/>
                                          </p:val>
                                        </p:tav>
                                      </p:tavLst>
                                    </p:anim>
                                    <p:anim calcmode="lin" valueType="num">
                                      <p:cBhvr>
                                        <p:cTn id="27" dur="1000" fill="hold"/>
                                        <p:tgtEl>
                                          <p:spTgt spid="557"/>
                                        </p:tgtEl>
                                        <p:attrNameLst>
                                          <p:attrName>ppt_y</p:attrName>
                                        </p:attrNameLst>
                                      </p:cBhvr>
                                      <p:tavLst>
                                        <p:tav tm="0">
                                          <p:val>
                                            <p:strVal val="ppt_y"/>
                                          </p:val>
                                        </p:tav>
                                        <p:tav tm="100000">
                                          <p:val>
                                            <p:strVal val="1+ppt_h/2"/>
                                          </p:val>
                                        </p:tav>
                                      </p:tavLst>
                                    </p:anim>
                                    <p:set>
                                      <p:cBhvr>
                                        <p:cTn id="28" fill="hold">
                                          <p:stCondLst>
                                            <p:cond delay="999"/>
                                          </p:stCondLst>
                                        </p:cTn>
                                        <p:tgtEl>
                                          <p:spTgt spid="557"/>
                                        </p:tgtEl>
                                        <p:attrNameLst>
                                          <p:attrName>style.visibility</p:attrName>
                                        </p:attrNameLst>
                                      </p:cBhvr>
                                      <p:to>
                                        <p:strVal val="hidden"/>
                                      </p:to>
                                    </p:set>
                                  </p:childTnLst>
                                </p:cTn>
                              </p:par>
                              <p:par>
                                <p:cTn id="29" presetID="2" presetClass="exit" presetSubtype="4" fill="hold" grpId="7" nodeType="withEffect">
                                  <p:stCondLst>
                                    <p:cond delay="0"/>
                                  </p:stCondLst>
                                  <p:iterate>
                                    <p:tmAbs val="0"/>
                                  </p:iterate>
                                  <p:childTnLst>
                                    <p:anim calcmode="lin" valueType="num">
                                      <p:cBhvr>
                                        <p:cTn id="30" dur="1000" fill="hold"/>
                                        <p:tgtEl>
                                          <p:spTgt spid="551"/>
                                        </p:tgtEl>
                                        <p:attrNameLst>
                                          <p:attrName>ppt_x</p:attrName>
                                        </p:attrNameLst>
                                      </p:cBhvr>
                                      <p:tavLst>
                                        <p:tav tm="0">
                                          <p:val>
                                            <p:strVal val="ppt_x"/>
                                          </p:val>
                                        </p:tav>
                                        <p:tav tm="100000">
                                          <p:val>
                                            <p:strVal val="ppt_x"/>
                                          </p:val>
                                        </p:tav>
                                      </p:tavLst>
                                    </p:anim>
                                    <p:anim calcmode="lin" valueType="num">
                                      <p:cBhvr>
                                        <p:cTn id="31" dur="1000" fill="hold"/>
                                        <p:tgtEl>
                                          <p:spTgt spid="551"/>
                                        </p:tgtEl>
                                        <p:attrNameLst>
                                          <p:attrName>ppt_y</p:attrName>
                                        </p:attrNameLst>
                                      </p:cBhvr>
                                      <p:tavLst>
                                        <p:tav tm="0">
                                          <p:val>
                                            <p:strVal val="ppt_y"/>
                                          </p:val>
                                        </p:tav>
                                        <p:tav tm="100000">
                                          <p:val>
                                            <p:strVal val="1+ppt_h/2"/>
                                          </p:val>
                                        </p:tav>
                                      </p:tavLst>
                                    </p:anim>
                                    <p:set>
                                      <p:cBhvr>
                                        <p:cTn id="32" fill="hold">
                                          <p:stCondLst>
                                            <p:cond delay="999"/>
                                          </p:stCondLst>
                                        </p:cTn>
                                        <p:tgtEl>
                                          <p:spTgt spid="551"/>
                                        </p:tgtEl>
                                        <p:attrNameLst>
                                          <p:attrName>style.visibility</p:attrName>
                                        </p:attrNameLst>
                                      </p:cBhvr>
                                      <p:to>
                                        <p:strVal val="hidden"/>
                                      </p:to>
                                    </p:set>
                                  </p:childTnLst>
                                </p:cTn>
                              </p:par>
                              <p:par>
                                <p:cTn id="33" presetID="2" presetClass="entr" presetSubtype="4" fill="hold" grpId="9" nodeType="withEffect">
                                  <p:stCondLst>
                                    <p:cond delay="0"/>
                                  </p:stCondLst>
                                  <p:iterate>
                                    <p:tmAbs val="0"/>
                                  </p:iterate>
                                  <p:childTnLst>
                                    <p:set>
                                      <p:cBhvr>
                                        <p:cTn id="34" fill="hold"/>
                                        <p:tgtEl>
                                          <p:spTgt spid="567"/>
                                        </p:tgtEl>
                                        <p:attrNameLst>
                                          <p:attrName>style.visibility</p:attrName>
                                        </p:attrNameLst>
                                      </p:cBhvr>
                                      <p:to>
                                        <p:strVal val="visible"/>
                                      </p:to>
                                    </p:set>
                                    <p:anim calcmode="lin" valueType="num">
                                      <p:cBhvr>
                                        <p:cTn id="35" dur="1000" fill="hold"/>
                                        <p:tgtEl>
                                          <p:spTgt spid="567"/>
                                        </p:tgtEl>
                                        <p:attrNameLst>
                                          <p:attrName>ppt_x</p:attrName>
                                        </p:attrNameLst>
                                      </p:cBhvr>
                                      <p:tavLst>
                                        <p:tav tm="0">
                                          <p:val>
                                            <p:strVal val="#ppt_x"/>
                                          </p:val>
                                        </p:tav>
                                        <p:tav tm="100000">
                                          <p:val>
                                            <p:strVal val="#ppt_x"/>
                                          </p:val>
                                        </p:tav>
                                      </p:tavLst>
                                    </p:anim>
                                    <p:anim calcmode="lin" valueType="num">
                                      <p:cBhvr>
                                        <p:cTn id="36" dur="1000" fill="hold"/>
                                        <p:tgtEl>
                                          <p:spTgt spid="567"/>
                                        </p:tgtEl>
                                        <p:attrNameLst>
                                          <p:attrName>ppt_y</p:attrName>
                                        </p:attrNameLst>
                                      </p:cBhvr>
                                      <p:tavLst>
                                        <p:tav tm="0">
                                          <p:val>
                                            <p:strVal val="1+#ppt_h/2"/>
                                          </p:val>
                                        </p:tav>
                                        <p:tav tm="100000">
                                          <p:val>
                                            <p:strVal val="#ppt_y"/>
                                          </p:val>
                                        </p:tav>
                                      </p:tavLst>
                                    </p:anim>
                                  </p:childTnLst>
                                </p:cTn>
                              </p:par>
                              <p:par>
                                <p:cTn id="37" presetID="2" presetClass="entr" presetSubtype="4" fill="hold" grpId="10" nodeType="withEffect">
                                  <p:stCondLst>
                                    <p:cond delay="0"/>
                                  </p:stCondLst>
                                  <p:iterate>
                                    <p:tmAbs val="0"/>
                                  </p:iterate>
                                  <p:childTnLst>
                                    <p:set>
                                      <p:cBhvr>
                                        <p:cTn id="38" fill="hold"/>
                                        <p:tgtEl>
                                          <p:spTgt spid="568"/>
                                        </p:tgtEl>
                                        <p:attrNameLst>
                                          <p:attrName>style.visibility</p:attrName>
                                        </p:attrNameLst>
                                      </p:cBhvr>
                                      <p:to>
                                        <p:strVal val="visible"/>
                                      </p:to>
                                    </p:set>
                                    <p:anim calcmode="lin" valueType="num">
                                      <p:cBhvr>
                                        <p:cTn id="39" dur="1000" fill="hold"/>
                                        <p:tgtEl>
                                          <p:spTgt spid="568"/>
                                        </p:tgtEl>
                                        <p:attrNameLst>
                                          <p:attrName>ppt_x</p:attrName>
                                        </p:attrNameLst>
                                      </p:cBhvr>
                                      <p:tavLst>
                                        <p:tav tm="0">
                                          <p:val>
                                            <p:strVal val="#ppt_x"/>
                                          </p:val>
                                        </p:tav>
                                        <p:tav tm="100000">
                                          <p:val>
                                            <p:strVal val="#ppt_x"/>
                                          </p:val>
                                        </p:tav>
                                      </p:tavLst>
                                    </p:anim>
                                    <p:anim calcmode="lin" valueType="num">
                                      <p:cBhvr>
                                        <p:cTn id="40" dur="1000" fill="hold"/>
                                        <p:tgtEl>
                                          <p:spTgt spid="568"/>
                                        </p:tgtEl>
                                        <p:attrNameLst>
                                          <p:attrName>ppt_y</p:attrName>
                                        </p:attrNameLst>
                                      </p:cBhvr>
                                      <p:tavLst>
                                        <p:tav tm="0">
                                          <p:val>
                                            <p:strVal val="1+#ppt_h/2"/>
                                          </p:val>
                                        </p:tav>
                                        <p:tav tm="100000">
                                          <p:val>
                                            <p:strVal val="#ppt_y"/>
                                          </p:val>
                                        </p:tav>
                                      </p:tavLst>
                                    </p:anim>
                                  </p:childTnLst>
                                </p:cTn>
                              </p:par>
                              <p:par>
                                <p:cTn id="41" presetID="2" presetClass="entr" presetSubtype="4" fill="hold" grpId="11" nodeType="withEffect">
                                  <p:stCondLst>
                                    <p:cond delay="0"/>
                                  </p:stCondLst>
                                  <p:iterate>
                                    <p:tmAbs val="0"/>
                                  </p:iterate>
                                  <p:childTnLst>
                                    <p:set>
                                      <p:cBhvr>
                                        <p:cTn id="42" fill="hold"/>
                                        <p:tgtEl>
                                          <p:spTgt spid="569"/>
                                        </p:tgtEl>
                                        <p:attrNameLst>
                                          <p:attrName>style.visibility</p:attrName>
                                        </p:attrNameLst>
                                      </p:cBhvr>
                                      <p:to>
                                        <p:strVal val="visible"/>
                                      </p:to>
                                    </p:set>
                                    <p:anim calcmode="lin" valueType="num">
                                      <p:cBhvr>
                                        <p:cTn id="43" dur="1000" fill="hold"/>
                                        <p:tgtEl>
                                          <p:spTgt spid="569"/>
                                        </p:tgtEl>
                                        <p:attrNameLst>
                                          <p:attrName>ppt_x</p:attrName>
                                        </p:attrNameLst>
                                      </p:cBhvr>
                                      <p:tavLst>
                                        <p:tav tm="0">
                                          <p:val>
                                            <p:strVal val="#ppt_x"/>
                                          </p:val>
                                        </p:tav>
                                        <p:tav tm="100000">
                                          <p:val>
                                            <p:strVal val="#ppt_x"/>
                                          </p:val>
                                        </p:tav>
                                      </p:tavLst>
                                    </p:anim>
                                    <p:anim calcmode="lin" valueType="num">
                                      <p:cBhvr>
                                        <p:cTn id="44" dur="1000" fill="hold"/>
                                        <p:tgtEl>
                                          <p:spTgt spid="569"/>
                                        </p:tgtEl>
                                        <p:attrNameLst>
                                          <p:attrName>ppt_y</p:attrName>
                                        </p:attrNameLst>
                                      </p:cBhvr>
                                      <p:tavLst>
                                        <p:tav tm="0">
                                          <p:val>
                                            <p:strVal val="1+#ppt_h/2"/>
                                          </p:val>
                                        </p:tav>
                                        <p:tav tm="100000">
                                          <p:val>
                                            <p:strVal val="#ppt_y"/>
                                          </p:val>
                                        </p:tav>
                                      </p:tavLst>
                                    </p:anim>
                                  </p:childTnLst>
                                </p:cTn>
                              </p:par>
                              <p:par>
                                <p:cTn id="45" presetID="2" presetClass="entr" presetSubtype="4" fill="hold" grpId="12" nodeType="withEffect">
                                  <p:stCondLst>
                                    <p:cond delay="0"/>
                                  </p:stCondLst>
                                  <p:iterate>
                                    <p:tmAbs val="0"/>
                                  </p:iterate>
                                  <p:childTnLst>
                                    <p:set>
                                      <p:cBhvr>
                                        <p:cTn id="46" fill="hold"/>
                                        <p:tgtEl>
                                          <p:spTgt spid="570"/>
                                        </p:tgtEl>
                                        <p:attrNameLst>
                                          <p:attrName>style.visibility</p:attrName>
                                        </p:attrNameLst>
                                      </p:cBhvr>
                                      <p:to>
                                        <p:strVal val="visible"/>
                                      </p:to>
                                    </p:set>
                                    <p:anim calcmode="lin" valueType="num">
                                      <p:cBhvr>
                                        <p:cTn id="47" dur="1000" fill="hold"/>
                                        <p:tgtEl>
                                          <p:spTgt spid="570"/>
                                        </p:tgtEl>
                                        <p:attrNameLst>
                                          <p:attrName>ppt_x</p:attrName>
                                        </p:attrNameLst>
                                      </p:cBhvr>
                                      <p:tavLst>
                                        <p:tav tm="0">
                                          <p:val>
                                            <p:strVal val="#ppt_x"/>
                                          </p:val>
                                        </p:tav>
                                        <p:tav tm="100000">
                                          <p:val>
                                            <p:strVal val="#ppt_x"/>
                                          </p:val>
                                        </p:tav>
                                      </p:tavLst>
                                    </p:anim>
                                    <p:anim calcmode="lin" valueType="num">
                                      <p:cBhvr>
                                        <p:cTn id="48" dur="1000" fill="hold"/>
                                        <p:tgtEl>
                                          <p:spTgt spid="570"/>
                                        </p:tgtEl>
                                        <p:attrNameLst>
                                          <p:attrName>ppt_y</p:attrName>
                                        </p:attrNameLst>
                                      </p:cBhvr>
                                      <p:tavLst>
                                        <p:tav tm="0">
                                          <p:val>
                                            <p:strVal val="1+#ppt_h/2"/>
                                          </p:val>
                                        </p:tav>
                                        <p:tav tm="100000">
                                          <p:val>
                                            <p:strVal val="#ppt_y"/>
                                          </p:val>
                                        </p:tav>
                                      </p:tavLst>
                                    </p:anim>
                                  </p:childTnLst>
                                </p:cTn>
                              </p:par>
                              <p:par>
                                <p:cTn id="49" presetID="2" presetClass="entr" presetSubtype="4" fill="hold" grpId="13" nodeType="withEffect">
                                  <p:stCondLst>
                                    <p:cond delay="0"/>
                                  </p:stCondLst>
                                  <p:iterate>
                                    <p:tmAbs val="0"/>
                                  </p:iterate>
                                  <p:childTnLst>
                                    <p:set>
                                      <p:cBhvr>
                                        <p:cTn id="50" fill="hold"/>
                                        <p:tgtEl>
                                          <p:spTgt spid="571"/>
                                        </p:tgtEl>
                                        <p:attrNameLst>
                                          <p:attrName>style.visibility</p:attrName>
                                        </p:attrNameLst>
                                      </p:cBhvr>
                                      <p:to>
                                        <p:strVal val="visible"/>
                                      </p:to>
                                    </p:set>
                                    <p:anim calcmode="lin" valueType="num">
                                      <p:cBhvr>
                                        <p:cTn id="51" dur="1000" fill="hold"/>
                                        <p:tgtEl>
                                          <p:spTgt spid="571"/>
                                        </p:tgtEl>
                                        <p:attrNameLst>
                                          <p:attrName>ppt_x</p:attrName>
                                        </p:attrNameLst>
                                      </p:cBhvr>
                                      <p:tavLst>
                                        <p:tav tm="0">
                                          <p:val>
                                            <p:strVal val="#ppt_x"/>
                                          </p:val>
                                        </p:tav>
                                        <p:tav tm="100000">
                                          <p:val>
                                            <p:strVal val="#ppt_x"/>
                                          </p:val>
                                        </p:tav>
                                      </p:tavLst>
                                    </p:anim>
                                    <p:anim calcmode="lin" valueType="num">
                                      <p:cBhvr>
                                        <p:cTn id="52" dur="1000" fill="hold"/>
                                        <p:tgtEl>
                                          <p:spTgt spid="57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14" nodeType="clickEffect">
                                  <p:stCondLst>
                                    <p:cond delay="0"/>
                                  </p:stCondLst>
                                  <p:iterate>
                                    <p:tmAbs val="0"/>
                                  </p:iterate>
                                  <p:childTnLst>
                                    <p:set>
                                      <p:cBhvr>
                                        <p:cTn id="56" fill="hold"/>
                                        <p:tgtEl>
                                          <p:spTgt spid="560"/>
                                        </p:tgtEl>
                                        <p:attrNameLst>
                                          <p:attrName>style.visibility</p:attrName>
                                        </p:attrNameLst>
                                      </p:cBhvr>
                                      <p:to>
                                        <p:strVal val="visible"/>
                                      </p:to>
                                    </p:set>
                                    <p:anim calcmode="lin" valueType="num">
                                      <p:cBhvr>
                                        <p:cTn id="57" dur="1000" fill="hold"/>
                                        <p:tgtEl>
                                          <p:spTgt spid="560"/>
                                        </p:tgtEl>
                                        <p:attrNameLst>
                                          <p:attrName>ppt_x</p:attrName>
                                        </p:attrNameLst>
                                      </p:cBhvr>
                                      <p:tavLst>
                                        <p:tav tm="0">
                                          <p:val>
                                            <p:strVal val="#ppt_x"/>
                                          </p:val>
                                        </p:tav>
                                        <p:tav tm="100000">
                                          <p:val>
                                            <p:strVal val="#ppt_x"/>
                                          </p:val>
                                        </p:tav>
                                      </p:tavLst>
                                    </p:anim>
                                    <p:anim calcmode="lin" valueType="num">
                                      <p:cBhvr>
                                        <p:cTn id="58" dur="1000" fill="hold"/>
                                        <p:tgtEl>
                                          <p:spTgt spid="560"/>
                                        </p:tgtEl>
                                        <p:attrNameLst>
                                          <p:attrName>ppt_y</p:attrName>
                                        </p:attrNameLst>
                                      </p:cBhvr>
                                      <p:tavLst>
                                        <p:tav tm="0">
                                          <p:val>
                                            <p:strVal val="1+#ppt_h/2"/>
                                          </p:val>
                                        </p:tav>
                                        <p:tav tm="100000">
                                          <p:val>
                                            <p:strVal val="#ppt_y"/>
                                          </p:val>
                                        </p:tav>
                                      </p:tavLst>
                                    </p:anim>
                                  </p:childTnLst>
                                </p:cTn>
                              </p:par>
                              <p:par>
                                <p:cTn id="59" presetID="2" presetClass="entr" presetSubtype="4" fill="hold" grpId="15" nodeType="withEffect">
                                  <p:stCondLst>
                                    <p:cond delay="0"/>
                                  </p:stCondLst>
                                  <p:iterate>
                                    <p:tmAbs val="0"/>
                                  </p:iterate>
                                  <p:childTnLst>
                                    <p:set>
                                      <p:cBhvr>
                                        <p:cTn id="60" fill="hold"/>
                                        <p:tgtEl>
                                          <p:spTgt spid="561"/>
                                        </p:tgtEl>
                                        <p:attrNameLst>
                                          <p:attrName>style.visibility</p:attrName>
                                        </p:attrNameLst>
                                      </p:cBhvr>
                                      <p:to>
                                        <p:strVal val="visible"/>
                                      </p:to>
                                    </p:set>
                                    <p:anim calcmode="lin" valueType="num">
                                      <p:cBhvr>
                                        <p:cTn id="61" dur="1000" fill="hold"/>
                                        <p:tgtEl>
                                          <p:spTgt spid="561"/>
                                        </p:tgtEl>
                                        <p:attrNameLst>
                                          <p:attrName>ppt_x</p:attrName>
                                        </p:attrNameLst>
                                      </p:cBhvr>
                                      <p:tavLst>
                                        <p:tav tm="0">
                                          <p:val>
                                            <p:strVal val="#ppt_x"/>
                                          </p:val>
                                        </p:tav>
                                        <p:tav tm="100000">
                                          <p:val>
                                            <p:strVal val="#ppt_x"/>
                                          </p:val>
                                        </p:tav>
                                      </p:tavLst>
                                    </p:anim>
                                    <p:anim calcmode="lin" valueType="num">
                                      <p:cBhvr>
                                        <p:cTn id="62" dur="1000" fill="hold"/>
                                        <p:tgtEl>
                                          <p:spTgt spid="561"/>
                                        </p:tgtEl>
                                        <p:attrNameLst>
                                          <p:attrName>ppt_y</p:attrName>
                                        </p:attrNameLst>
                                      </p:cBhvr>
                                      <p:tavLst>
                                        <p:tav tm="0">
                                          <p:val>
                                            <p:strVal val="1+#ppt_h/2"/>
                                          </p:val>
                                        </p:tav>
                                        <p:tav tm="100000">
                                          <p:val>
                                            <p:strVal val="#ppt_y"/>
                                          </p:val>
                                        </p:tav>
                                      </p:tavLst>
                                    </p:anim>
                                  </p:childTnLst>
                                </p:cTn>
                              </p:par>
                              <p:par>
                                <p:cTn id="63" presetID="2" presetClass="entr" presetSubtype="4" fill="hold" grpId="16" nodeType="withEffect">
                                  <p:stCondLst>
                                    <p:cond delay="0"/>
                                  </p:stCondLst>
                                  <p:iterate>
                                    <p:tmAbs val="0"/>
                                  </p:iterate>
                                  <p:childTnLst>
                                    <p:set>
                                      <p:cBhvr>
                                        <p:cTn id="64" fill="hold"/>
                                        <p:tgtEl>
                                          <p:spTgt spid="562"/>
                                        </p:tgtEl>
                                        <p:attrNameLst>
                                          <p:attrName>style.visibility</p:attrName>
                                        </p:attrNameLst>
                                      </p:cBhvr>
                                      <p:to>
                                        <p:strVal val="visible"/>
                                      </p:to>
                                    </p:set>
                                    <p:anim calcmode="lin" valueType="num">
                                      <p:cBhvr>
                                        <p:cTn id="65" dur="1000" fill="hold"/>
                                        <p:tgtEl>
                                          <p:spTgt spid="562"/>
                                        </p:tgtEl>
                                        <p:attrNameLst>
                                          <p:attrName>ppt_x</p:attrName>
                                        </p:attrNameLst>
                                      </p:cBhvr>
                                      <p:tavLst>
                                        <p:tav tm="0">
                                          <p:val>
                                            <p:strVal val="#ppt_x"/>
                                          </p:val>
                                        </p:tav>
                                        <p:tav tm="100000">
                                          <p:val>
                                            <p:strVal val="#ppt_x"/>
                                          </p:val>
                                        </p:tav>
                                      </p:tavLst>
                                    </p:anim>
                                    <p:anim calcmode="lin" valueType="num">
                                      <p:cBhvr>
                                        <p:cTn id="66" dur="1000" fill="hold"/>
                                        <p:tgtEl>
                                          <p:spTgt spid="562"/>
                                        </p:tgtEl>
                                        <p:attrNameLst>
                                          <p:attrName>ppt_y</p:attrName>
                                        </p:attrNameLst>
                                      </p:cBhvr>
                                      <p:tavLst>
                                        <p:tav tm="0">
                                          <p:val>
                                            <p:strVal val="1+#ppt_h/2"/>
                                          </p:val>
                                        </p:tav>
                                        <p:tav tm="100000">
                                          <p:val>
                                            <p:strVal val="#ppt_y"/>
                                          </p:val>
                                        </p:tav>
                                      </p:tavLst>
                                    </p:anim>
                                  </p:childTnLst>
                                </p:cTn>
                              </p:par>
                              <p:par>
                                <p:cTn id="67" presetID="2" presetClass="entr" presetSubtype="4" fill="hold" grpId="17" nodeType="withEffect">
                                  <p:stCondLst>
                                    <p:cond delay="0"/>
                                  </p:stCondLst>
                                  <p:iterate>
                                    <p:tmAbs val="0"/>
                                  </p:iterate>
                                  <p:childTnLst>
                                    <p:set>
                                      <p:cBhvr>
                                        <p:cTn id="68" fill="hold"/>
                                        <p:tgtEl>
                                          <p:spTgt spid="558"/>
                                        </p:tgtEl>
                                        <p:attrNameLst>
                                          <p:attrName>style.visibility</p:attrName>
                                        </p:attrNameLst>
                                      </p:cBhvr>
                                      <p:to>
                                        <p:strVal val="visible"/>
                                      </p:to>
                                    </p:set>
                                    <p:anim calcmode="lin" valueType="num">
                                      <p:cBhvr>
                                        <p:cTn id="69" dur="1000" fill="hold"/>
                                        <p:tgtEl>
                                          <p:spTgt spid="558"/>
                                        </p:tgtEl>
                                        <p:attrNameLst>
                                          <p:attrName>ppt_x</p:attrName>
                                        </p:attrNameLst>
                                      </p:cBhvr>
                                      <p:tavLst>
                                        <p:tav tm="0">
                                          <p:val>
                                            <p:strVal val="#ppt_x"/>
                                          </p:val>
                                        </p:tav>
                                        <p:tav tm="100000">
                                          <p:val>
                                            <p:strVal val="#ppt_x"/>
                                          </p:val>
                                        </p:tav>
                                      </p:tavLst>
                                    </p:anim>
                                    <p:anim calcmode="lin" valueType="num">
                                      <p:cBhvr>
                                        <p:cTn id="70" dur="1000" fill="hold"/>
                                        <p:tgtEl>
                                          <p:spTgt spid="558"/>
                                        </p:tgtEl>
                                        <p:attrNameLst>
                                          <p:attrName>ppt_y</p:attrName>
                                        </p:attrNameLst>
                                      </p:cBhvr>
                                      <p:tavLst>
                                        <p:tav tm="0">
                                          <p:val>
                                            <p:strVal val="1+#ppt_h/2"/>
                                          </p:val>
                                        </p:tav>
                                        <p:tav tm="100000">
                                          <p:val>
                                            <p:strVal val="#ppt_y"/>
                                          </p:val>
                                        </p:tav>
                                      </p:tavLst>
                                    </p:anim>
                                  </p:childTnLst>
                                </p:cTn>
                              </p:par>
                              <p:par>
                                <p:cTn id="71" presetID="2" presetClass="entr" presetSubtype="4" fill="hold" grpId="18" nodeType="withEffect">
                                  <p:stCondLst>
                                    <p:cond delay="0"/>
                                  </p:stCondLst>
                                  <p:iterate>
                                    <p:tmAbs val="0"/>
                                  </p:iterate>
                                  <p:childTnLst>
                                    <p:set>
                                      <p:cBhvr>
                                        <p:cTn id="72" fill="hold"/>
                                        <p:tgtEl>
                                          <p:spTgt spid="563"/>
                                        </p:tgtEl>
                                        <p:attrNameLst>
                                          <p:attrName>style.visibility</p:attrName>
                                        </p:attrNameLst>
                                      </p:cBhvr>
                                      <p:to>
                                        <p:strVal val="visible"/>
                                      </p:to>
                                    </p:set>
                                    <p:anim calcmode="lin" valueType="num">
                                      <p:cBhvr>
                                        <p:cTn id="73" dur="1000" fill="hold"/>
                                        <p:tgtEl>
                                          <p:spTgt spid="563"/>
                                        </p:tgtEl>
                                        <p:attrNameLst>
                                          <p:attrName>ppt_x</p:attrName>
                                        </p:attrNameLst>
                                      </p:cBhvr>
                                      <p:tavLst>
                                        <p:tav tm="0">
                                          <p:val>
                                            <p:strVal val="#ppt_x"/>
                                          </p:val>
                                        </p:tav>
                                        <p:tav tm="100000">
                                          <p:val>
                                            <p:strVal val="#ppt_x"/>
                                          </p:val>
                                        </p:tav>
                                      </p:tavLst>
                                    </p:anim>
                                    <p:anim calcmode="lin" valueType="num">
                                      <p:cBhvr>
                                        <p:cTn id="74" dur="1000" fill="hold"/>
                                        <p:tgtEl>
                                          <p:spTgt spid="563"/>
                                        </p:tgtEl>
                                        <p:attrNameLst>
                                          <p:attrName>ppt_y</p:attrName>
                                        </p:attrNameLst>
                                      </p:cBhvr>
                                      <p:tavLst>
                                        <p:tav tm="0">
                                          <p:val>
                                            <p:strVal val="1+#ppt_h/2"/>
                                          </p:val>
                                        </p:tav>
                                        <p:tav tm="100000">
                                          <p:val>
                                            <p:strVal val="#ppt_y"/>
                                          </p:val>
                                        </p:tav>
                                      </p:tavLst>
                                    </p:anim>
                                  </p:childTnLst>
                                </p:cTn>
                              </p:par>
                              <p:par>
                                <p:cTn id="75" presetID="2" presetClass="entr" presetSubtype="4" fill="hold" grpId="19" nodeType="withEffect">
                                  <p:stCondLst>
                                    <p:cond delay="0"/>
                                  </p:stCondLst>
                                  <p:iterate>
                                    <p:tmAbs val="0"/>
                                  </p:iterate>
                                  <p:childTnLst>
                                    <p:set>
                                      <p:cBhvr>
                                        <p:cTn id="76" fill="hold"/>
                                        <p:tgtEl>
                                          <p:spTgt spid="559"/>
                                        </p:tgtEl>
                                        <p:attrNameLst>
                                          <p:attrName>style.visibility</p:attrName>
                                        </p:attrNameLst>
                                      </p:cBhvr>
                                      <p:to>
                                        <p:strVal val="visible"/>
                                      </p:to>
                                    </p:set>
                                    <p:anim calcmode="lin" valueType="num">
                                      <p:cBhvr>
                                        <p:cTn id="77" dur="1000" fill="hold"/>
                                        <p:tgtEl>
                                          <p:spTgt spid="559"/>
                                        </p:tgtEl>
                                        <p:attrNameLst>
                                          <p:attrName>ppt_x</p:attrName>
                                        </p:attrNameLst>
                                      </p:cBhvr>
                                      <p:tavLst>
                                        <p:tav tm="0">
                                          <p:val>
                                            <p:strVal val="#ppt_x"/>
                                          </p:val>
                                        </p:tav>
                                        <p:tav tm="100000">
                                          <p:val>
                                            <p:strVal val="#ppt_x"/>
                                          </p:val>
                                        </p:tav>
                                      </p:tavLst>
                                    </p:anim>
                                    <p:anim calcmode="lin" valueType="num">
                                      <p:cBhvr>
                                        <p:cTn id="78" dur="1000" fill="hold"/>
                                        <p:tgtEl>
                                          <p:spTgt spid="5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9" fill="hold" display="0">
                  <p:stCondLst>
                    <p:cond delay="indefinite"/>
                  </p:stCondLst>
                </p:cTn>
                <p:tgtEl>
                  <p:spTgt spid="549"/>
                </p:tgtEl>
              </p:cMediaNode>
            </p:video>
          </p:childTnLst>
        </p:cTn>
      </p:par>
    </p:tnLst>
    <p:bldLst>
      <p:bldP spid="550" grpId="5" animBg="1" advAuto="0"/>
      <p:bldP spid="551" grpId="7" animBg="1" advAuto="0"/>
      <p:bldP spid="554" grpId="2" animBg="1" advAuto="0"/>
      <p:bldP spid="555" grpId="3" animBg="1" advAuto="0"/>
      <p:bldP spid="556" grpId="4" animBg="1" advAuto="0"/>
      <p:bldP spid="557" grpId="6" animBg="1" advAuto="0"/>
      <p:bldP spid="558" grpId="17" animBg="1" advAuto="0"/>
      <p:bldP spid="559" grpId="19" animBg="1" advAuto="0"/>
      <p:bldP spid="560" grpId="14" animBg="1" advAuto="0"/>
      <p:bldP spid="561" grpId="15" animBg="1" advAuto="0"/>
      <p:bldP spid="562" grpId="16" animBg="1" advAuto="0"/>
      <p:bldP spid="563" grpId="18" animBg="1" advAuto="0"/>
      <p:bldP spid="567" grpId="9" animBg="1" advAuto="0"/>
      <p:bldP spid="568" grpId="10" animBg="1" advAuto="0"/>
      <p:bldP spid="569" grpId="11" animBg="1" advAuto="0"/>
      <p:bldP spid="570" grpId="12" animBg="1" advAuto="0"/>
      <p:bldP spid="571" grpId="13"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10678DCB-222B-4B55-9808-0840D5A1B5F2}"/>
              </a:ext>
            </a:extLst>
          </p:cNvPr>
          <p:cNvPicPr>
            <a:picLocks noChangeAspect="1"/>
          </p:cNvPicPr>
          <p:nvPr/>
        </p:nvPicPr>
        <p:blipFill rotWithShape="1">
          <a:blip r:embed="rId3">
            <a:extLst>
              <a:ext uri="{28A0092B-C50C-407E-A947-70E740481C1C}">
                <a14:useLocalDpi xmlns:a14="http://schemas.microsoft.com/office/drawing/2010/main" val="0"/>
              </a:ext>
            </a:extLst>
          </a:blip>
          <a:srcRect b="15642"/>
          <a:stretch/>
        </p:blipFill>
        <p:spPr>
          <a:xfrm>
            <a:off x="0" y="0"/>
            <a:ext cx="24384000" cy="13716000"/>
          </a:xfrm>
          <a:prstGeom prst="rect">
            <a:avLst/>
          </a:prstGeom>
        </p:spPr>
      </p:pic>
      <p:sp>
        <p:nvSpPr>
          <p:cNvPr id="10" name="矩形 9">
            <a:extLst>
              <a:ext uri="{FF2B5EF4-FFF2-40B4-BE49-F238E27FC236}">
                <a16:creationId xmlns:a16="http://schemas.microsoft.com/office/drawing/2014/main" id="{4D826D56-7F4B-4AE1-8B3E-57BA52A0067A}"/>
              </a:ext>
            </a:extLst>
          </p:cNvPr>
          <p:cNvSpPr/>
          <p:nvPr/>
        </p:nvSpPr>
        <p:spPr>
          <a:xfrm>
            <a:off x="0" y="0"/>
            <a:ext cx="24384000" cy="13716000"/>
          </a:xfrm>
          <a:prstGeom prst="rect">
            <a:avLst/>
          </a:prstGeom>
          <a:solidFill>
            <a:schemeClr val="bg1">
              <a:alpha val="7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583" name="空耳体验（不播放音乐）"/>
          <p:cNvSpPr txBox="1"/>
          <p:nvPr/>
        </p:nvSpPr>
        <p:spPr>
          <a:xfrm>
            <a:off x="3144433" y="3746241"/>
            <a:ext cx="7595028" cy="8720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5000">
                <a:solidFill>
                  <a:srgbClr val="2DC84D"/>
                </a:solidFill>
                <a:latin typeface="OPPOSans R"/>
                <a:ea typeface="OPPOSans R"/>
                <a:cs typeface="OPPOSans R"/>
                <a:sym typeface="OPPOSans R"/>
              </a:defRPr>
            </a:pPr>
            <a:r>
              <a:rPr lang="en-US" altLang="zh-CN" b="1" dirty="0" err="1">
                <a:latin typeface="微软雅黑" panose="020B0503020204020204" pitchFamily="34" charset="-122"/>
                <a:ea typeface="微软雅黑" panose="020B0503020204020204" pitchFamily="34" charset="-122"/>
              </a:rPr>
              <a:t>Experience</a:t>
            </a:r>
            <a:r>
              <a:rPr sz="3400" b="1" dirty="0" err="1">
                <a:latin typeface="微软雅黑" panose="020B0503020204020204" pitchFamily="34" charset="-122"/>
                <a:ea typeface="微软雅黑" panose="020B0503020204020204" pitchFamily="34" charset="-122"/>
                <a:cs typeface="OPPOSans L"/>
                <a:sym typeface="OPPOSans L"/>
              </a:rPr>
              <a:t>（</a:t>
            </a:r>
            <a:r>
              <a:rPr lang="en-US" altLang="zh-CN" sz="3400" b="1" dirty="0" err="1">
                <a:latin typeface="微软雅黑" panose="020B0503020204020204" pitchFamily="34" charset="-122"/>
                <a:ea typeface="微软雅黑" panose="020B0503020204020204" pitchFamily="34" charset="-122"/>
                <a:cs typeface="OPPOSans L"/>
                <a:sym typeface="OPPOSans L"/>
              </a:rPr>
              <a:t>without</a:t>
            </a:r>
            <a:r>
              <a:rPr lang="en-US" altLang="zh-CN" sz="3400" b="1" dirty="0">
                <a:latin typeface="微软雅黑" panose="020B0503020204020204" pitchFamily="34" charset="-122"/>
                <a:ea typeface="微软雅黑" panose="020B0503020204020204" pitchFamily="34" charset="-122"/>
                <a:cs typeface="OPPOSans L"/>
                <a:sym typeface="OPPOSans L"/>
              </a:rPr>
              <a:t> music</a:t>
            </a:r>
            <a:r>
              <a:rPr sz="3400" b="1" dirty="0">
                <a:latin typeface="微软雅黑" panose="020B0503020204020204" pitchFamily="34" charset="-122"/>
                <a:ea typeface="微软雅黑" panose="020B0503020204020204" pitchFamily="34" charset="-122"/>
                <a:cs typeface="OPPOSans L"/>
                <a:sym typeface="OPPOSans L"/>
              </a:rPr>
              <a:t>）</a:t>
            </a:r>
          </a:p>
        </p:txBody>
      </p:sp>
      <p:sp>
        <p:nvSpPr>
          <p:cNvPr id="584" name="圆角矩形"/>
          <p:cNvSpPr/>
          <p:nvPr/>
        </p:nvSpPr>
        <p:spPr>
          <a:xfrm>
            <a:off x="870302" y="3796050"/>
            <a:ext cx="1412876" cy="8304472"/>
          </a:xfrm>
          <a:prstGeom prst="roundRect">
            <a:avLst>
              <a:gd name="adj" fmla="val 44944"/>
            </a:avLst>
          </a:prstGeom>
          <a:solidFill>
            <a:srgbClr val="046A38"/>
          </a:solidFill>
          <a:ln w="12700">
            <a:miter lim="400000"/>
          </a:ln>
        </p:spPr>
        <p:txBody>
          <a:bodyPr lIns="50800" tIns="50800" rIns="50800" bIns="50800" anchor="ctr"/>
          <a:lstStyle/>
          <a:p>
            <a:pPr defTabSz="825500">
              <a:defRPr sz="3200">
                <a:solidFill>
                  <a:srgbClr val="046A38"/>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586" name="邀请体验 — 长按切换「强降噪」及「通透模式」— 来回切换 — 体验降噪切换瞬间环境噪声的变化"/>
          <p:cNvSpPr txBox="1"/>
          <p:nvPr/>
        </p:nvSpPr>
        <p:spPr>
          <a:xfrm>
            <a:off x="3189099" y="4734708"/>
            <a:ext cx="17262238"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lgn="l">
              <a:defRPr sz="4000">
                <a:latin typeface="OPPOSans R"/>
                <a:ea typeface="OPPOSans R"/>
                <a:cs typeface="OPPOSans R"/>
                <a:sym typeface="OPPOSans R"/>
              </a:defRPr>
            </a:lvl1pPr>
          </a:lstStyle>
          <a:p>
            <a:r>
              <a:rPr lang="en-US" dirty="0">
                <a:latin typeface="微软雅黑" panose="020B0503020204020204" pitchFamily="34" charset="-122"/>
                <a:ea typeface="微软雅黑" panose="020B0503020204020204" pitchFamily="34" charset="-122"/>
              </a:rPr>
              <a:t>Switch </a:t>
            </a:r>
            <a:r>
              <a:rPr lang="en-US" dirty="0" err="1">
                <a:latin typeface="微软雅黑" panose="020B0503020204020204" pitchFamily="34" charset="-122"/>
                <a:ea typeface="微软雅黑" panose="020B0503020204020204" pitchFamily="34" charset="-122"/>
              </a:rPr>
              <a:t>between「</a:t>
            </a:r>
            <a:r>
              <a:rPr lang="en-US" altLang="zh-CN" dirty="0" err="1">
                <a:latin typeface="微软雅黑" panose="020B0503020204020204" pitchFamily="34" charset="-122"/>
                <a:ea typeface="微软雅黑" panose="020B0503020204020204" pitchFamily="34" charset="-122"/>
              </a:rPr>
              <a:t>Max</a:t>
            </a:r>
            <a:r>
              <a:rPr lang="en-US" altLang="zh-CN" dirty="0">
                <a:latin typeface="微软雅黑" panose="020B0503020204020204" pitchFamily="34" charset="-122"/>
                <a:ea typeface="微软雅黑" panose="020B0503020204020204" pitchFamily="34" charset="-122"/>
              </a:rPr>
              <a:t> noise cancellation mode</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and</a:t>
            </a:r>
            <a:r>
              <a:rPr lang="en-US" dirty="0">
                <a:latin typeface="微软雅黑" panose="020B0503020204020204" pitchFamily="34" charset="-122"/>
                <a:ea typeface="微软雅黑" panose="020B0503020204020204" pitchFamily="34" charset="-122"/>
              </a:rPr>
              <a:t>「</a:t>
            </a:r>
            <a:r>
              <a:rPr lang="en-US" altLang="zh-CN" dirty="0"/>
              <a:t> Transparency mode </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 feel the change of environmental noise at the moment of noise cancelling switching</a:t>
            </a:r>
            <a:endParaRPr lang="zh-CN" altLang="en-US" dirty="0">
              <a:latin typeface="微软雅黑" panose="020B0503020204020204" pitchFamily="34" charset="-122"/>
              <a:ea typeface="微软雅黑" panose="020B0503020204020204" pitchFamily="34" charset="-122"/>
            </a:endParaRPr>
          </a:p>
        </p:txBody>
      </p:sp>
      <p:pic>
        <p:nvPicPr>
          <p:cNvPr id="4" name="海顿-包装图-ProductRender-黑-预览图.jpg" descr="海顿-包装图-ProductRender-黑-预览图.jpg">
            <a:extLst>
              <a:ext uri="{FF2B5EF4-FFF2-40B4-BE49-F238E27FC236}">
                <a16:creationId xmlns:a16="http://schemas.microsoft.com/office/drawing/2014/main" id="{19043E52-4421-472D-9E15-5BB2DBA88F8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242364">
            <a:off x="4398599" y="7449645"/>
            <a:ext cx="3618428" cy="4529057"/>
          </a:xfrm>
          <a:custGeom>
            <a:avLst/>
            <a:gdLst/>
            <a:ahLst/>
            <a:cxnLst>
              <a:cxn ang="0">
                <a:pos x="wd2" y="hd2"/>
              </a:cxn>
              <a:cxn ang="5400000">
                <a:pos x="wd2" y="hd2"/>
              </a:cxn>
              <a:cxn ang="10800000">
                <a:pos x="wd2" y="hd2"/>
              </a:cxn>
              <a:cxn ang="16200000">
                <a:pos x="wd2" y="hd2"/>
              </a:cxn>
            </a:cxnLst>
            <a:rect l="0" t="0" r="r" b="b"/>
            <a:pathLst>
              <a:path w="21556" h="21544" extrusionOk="0">
                <a:moveTo>
                  <a:pt x="13616" y="0"/>
                </a:moveTo>
                <a:cubicBezTo>
                  <a:pt x="13165" y="2"/>
                  <a:pt x="12709" y="48"/>
                  <a:pt x="12259" y="140"/>
                </a:cubicBezTo>
                <a:cubicBezTo>
                  <a:pt x="10483" y="502"/>
                  <a:pt x="8241" y="1552"/>
                  <a:pt x="6711" y="2737"/>
                </a:cubicBezTo>
                <a:lnTo>
                  <a:pt x="6221" y="3118"/>
                </a:lnTo>
                <a:lnTo>
                  <a:pt x="6083" y="2855"/>
                </a:lnTo>
                <a:cubicBezTo>
                  <a:pt x="6007" y="2710"/>
                  <a:pt x="5918" y="2522"/>
                  <a:pt x="5884" y="2438"/>
                </a:cubicBezTo>
                <a:cubicBezTo>
                  <a:pt x="5851" y="2353"/>
                  <a:pt x="5749" y="2232"/>
                  <a:pt x="5659" y="2169"/>
                </a:cubicBezTo>
                <a:cubicBezTo>
                  <a:pt x="5512" y="2064"/>
                  <a:pt x="5424" y="2066"/>
                  <a:pt x="4784" y="2197"/>
                </a:cubicBezTo>
                <a:cubicBezTo>
                  <a:pt x="3260" y="2508"/>
                  <a:pt x="1693" y="3325"/>
                  <a:pt x="835" y="4254"/>
                </a:cubicBezTo>
                <a:cubicBezTo>
                  <a:pt x="-4" y="5162"/>
                  <a:pt x="-5" y="5164"/>
                  <a:pt x="1" y="6613"/>
                </a:cubicBezTo>
                <a:cubicBezTo>
                  <a:pt x="8" y="8584"/>
                  <a:pt x="226" y="9032"/>
                  <a:pt x="1597" y="9907"/>
                </a:cubicBezTo>
                <a:cubicBezTo>
                  <a:pt x="2770" y="10655"/>
                  <a:pt x="4556" y="11188"/>
                  <a:pt x="5900" y="11189"/>
                </a:cubicBezTo>
                <a:cubicBezTo>
                  <a:pt x="6462" y="11189"/>
                  <a:pt x="6501" y="11178"/>
                  <a:pt x="6596" y="10982"/>
                </a:cubicBezTo>
                <a:cubicBezTo>
                  <a:pt x="6652" y="10868"/>
                  <a:pt x="6721" y="10662"/>
                  <a:pt x="6749" y="10526"/>
                </a:cubicBezTo>
                <a:cubicBezTo>
                  <a:pt x="6778" y="10390"/>
                  <a:pt x="6839" y="10260"/>
                  <a:pt x="6885" y="10237"/>
                </a:cubicBezTo>
                <a:cubicBezTo>
                  <a:pt x="6930" y="10215"/>
                  <a:pt x="7216" y="10316"/>
                  <a:pt x="7520" y="10464"/>
                </a:cubicBezTo>
                <a:cubicBezTo>
                  <a:pt x="7825" y="10611"/>
                  <a:pt x="8376" y="10835"/>
                  <a:pt x="8746" y="10961"/>
                </a:cubicBezTo>
                <a:cubicBezTo>
                  <a:pt x="10576" y="11582"/>
                  <a:pt x="11850" y="11574"/>
                  <a:pt x="13723" y="10929"/>
                </a:cubicBezTo>
                <a:cubicBezTo>
                  <a:pt x="14128" y="10790"/>
                  <a:pt x="14478" y="10702"/>
                  <a:pt x="14503" y="10734"/>
                </a:cubicBezTo>
                <a:cubicBezTo>
                  <a:pt x="14528" y="10766"/>
                  <a:pt x="14206" y="11691"/>
                  <a:pt x="13788" y="12788"/>
                </a:cubicBezTo>
                <a:cubicBezTo>
                  <a:pt x="11487" y="18820"/>
                  <a:pt x="11319" y="19510"/>
                  <a:pt x="11929" y="20471"/>
                </a:cubicBezTo>
                <a:cubicBezTo>
                  <a:pt x="12210" y="20912"/>
                  <a:pt x="12622" y="21195"/>
                  <a:pt x="13289" y="21403"/>
                </a:cubicBezTo>
                <a:cubicBezTo>
                  <a:pt x="13837" y="21573"/>
                  <a:pt x="14651" y="21593"/>
                  <a:pt x="15013" y="21444"/>
                </a:cubicBezTo>
                <a:cubicBezTo>
                  <a:pt x="15360" y="21301"/>
                  <a:pt x="15916" y="20804"/>
                  <a:pt x="16164" y="20417"/>
                </a:cubicBezTo>
                <a:cubicBezTo>
                  <a:pt x="16413" y="20027"/>
                  <a:pt x="16618" y="19524"/>
                  <a:pt x="18296" y="15198"/>
                </a:cubicBezTo>
                <a:cubicBezTo>
                  <a:pt x="21208" y="7688"/>
                  <a:pt x="21491" y="6901"/>
                  <a:pt x="21543" y="6159"/>
                </a:cubicBezTo>
                <a:cubicBezTo>
                  <a:pt x="21595" y="5406"/>
                  <a:pt x="21494" y="4996"/>
                  <a:pt x="21162" y="4602"/>
                </a:cubicBezTo>
                <a:cubicBezTo>
                  <a:pt x="20988" y="4396"/>
                  <a:pt x="20789" y="4299"/>
                  <a:pt x="20161" y="4118"/>
                </a:cubicBezTo>
                <a:cubicBezTo>
                  <a:pt x="19141" y="3822"/>
                  <a:pt x="18785" y="3588"/>
                  <a:pt x="18578" y="3079"/>
                </a:cubicBezTo>
                <a:cubicBezTo>
                  <a:pt x="18289" y="2369"/>
                  <a:pt x="17662" y="1497"/>
                  <a:pt x="17147" y="1085"/>
                </a:cubicBezTo>
                <a:cubicBezTo>
                  <a:pt x="16259" y="377"/>
                  <a:pt x="14966" y="-7"/>
                  <a:pt x="13616" y="0"/>
                </a:cubicBezTo>
                <a:close/>
              </a:path>
            </a:pathLst>
          </a:custGeom>
          <a:ln w="12700">
            <a:miter lim="400000"/>
          </a:ln>
        </p:spPr>
      </p:pic>
      <p:cxnSp>
        <p:nvCxnSpPr>
          <p:cNvPr id="7" name="直接连接符 6">
            <a:extLst>
              <a:ext uri="{FF2B5EF4-FFF2-40B4-BE49-F238E27FC236}">
                <a16:creationId xmlns:a16="http://schemas.microsoft.com/office/drawing/2014/main" id="{3348EE48-D4D8-4569-AC2E-62C1DF19D2B2}"/>
              </a:ext>
            </a:extLst>
          </p:cNvPr>
          <p:cNvCxnSpPr>
            <a:cxnSpLocks/>
          </p:cNvCxnSpPr>
          <p:nvPr/>
        </p:nvCxnSpPr>
        <p:spPr>
          <a:xfrm>
            <a:off x="6988663" y="10730994"/>
            <a:ext cx="794888" cy="0"/>
          </a:xfrm>
          <a:prstGeom prst="line">
            <a:avLst/>
          </a:prstGeom>
          <a:ln>
            <a:solidFill>
              <a:schemeClr val="tx1"/>
            </a:solidFill>
          </a:ln>
        </p:spPr>
        <p:style>
          <a:lnRef idx="3">
            <a:schemeClr val="dk1"/>
          </a:lnRef>
          <a:fillRef idx="0">
            <a:schemeClr val="dk1"/>
          </a:fillRef>
          <a:effectRef idx="2">
            <a:schemeClr val="dk1"/>
          </a:effectRef>
          <a:fontRef idx="minor">
            <a:schemeClr val="tx1"/>
          </a:fontRef>
        </p:style>
      </p:cxnSp>
      <p:sp>
        <p:nvSpPr>
          <p:cNvPr id="11" name="文本框 10">
            <a:extLst>
              <a:ext uri="{FF2B5EF4-FFF2-40B4-BE49-F238E27FC236}">
                <a16:creationId xmlns:a16="http://schemas.microsoft.com/office/drawing/2014/main" id="{C0C3F765-232C-4C78-BD40-AB6CF813F97F}"/>
              </a:ext>
            </a:extLst>
          </p:cNvPr>
          <p:cNvSpPr txBox="1"/>
          <p:nvPr/>
        </p:nvSpPr>
        <p:spPr>
          <a:xfrm>
            <a:off x="7876526" y="10371921"/>
            <a:ext cx="1249220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altLang="zh-CN" sz="40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rPr>
              <a:t>Long press the </a:t>
            </a:r>
            <a:r>
              <a:rPr lang="en-US" altLang="zh-CN" sz="4000" dirty="0">
                <a:latin typeface="微软雅黑" panose="020B0503020204020204" pitchFamily="34" charset="-122"/>
                <a:ea typeface="微软雅黑" panose="020B0503020204020204" pitchFamily="34" charset="-122"/>
              </a:rPr>
              <a:t>ear</a:t>
            </a:r>
            <a:r>
              <a:rPr kumimoji="0" lang="en-US" altLang="zh-CN" sz="40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rPr>
              <a:t>phone handle to switch modes</a:t>
            </a:r>
            <a:endParaRPr kumimoji="0" lang="zh-CN" altLang="en-US" sz="40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endParaRPr>
          </a:p>
        </p:txBody>
      </p:sp>
      <p:sp>
        <p:nvSpPr>
          <p:cNvPr id="2" name="矩形">
            <a:extLst>
              <a:ext uri="{FF2B5EF4-FFF2-40B4-BE49-F238E27FC236}">
                <a16:creationId xmlns:a16="http://schemas.microsoft.com/office/drawing/2014/main" id="{A13AD27E-E7BA-436C-AE76-341789D2E254}"/>
              </a:ext>
            </a:extLst>
          </p:cNvPr>
          <p:cNvSpPr/>
          <p:nvPr/>
        </p:nvSpPr>
        <p:spPr>
          <a:xfrm>
            <a:off x="2019445" y="1870200"/>
            <a:ext cx="7457842" cy="266488"/>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 name="最好音质 · 最强降噪 · 最清通话 · 最多交互">
            <a:extLst>
              <a:ext uri="{FF2B5EF4-FFF2-40B4-BE49-F238E27FC236}">
                <a16:creationId xmlns:a16="http://schemas.microsoft.com/office/drawing/2014/main" id="{6BD27F2C-1E53-41B2-AFF4-446EE11D0CF5}"/>
              </a:ext>
            </a:extLst>
          </p:cNvPr>
          <p:cNvSpPr txBox="1"/>
          <p:nvPr/>
        </p:nvSpPr>
        <p:spPr>
          <a:xfrm>
            <a:off x="-256527" y="957439"/>
            <a:ext cx="14552384" cy="1072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lvl="3" indent="0">
              <a:lnSpc>
                <a:spcPct val="90000"/>
              </a:lnSpc>
              <a:spcBef>
                <a:spcPts val="4500"/>
              </a:spcBef>
              <a:defRPr sz="7000">
                <a:latin typeface="HYYaKuHeiW Regular"/>
                <a:ea typeface="HYYaKuHeiW Regular"/>
                <a:cs typeface="HYYaKuHeiW Regular"/>
                <a:sym typeface="HYYaKuHeiW Regular"/>
              </a:defRPr>
            </a:pPr>
            <a:r>
              <a:rPr lang="en-US" altLang="zh-CN" sz="4000" b="1" dirty="0">
                <a:solidFill>
                  <a:srgbClr val="5E5E5E"/>
                </a:solidFill>
                <a:latin typeface="微软雅黑" panose="020B0503020204020204" pitchFamily="34" charset="-122"/>
                <a:ea typeface="微软雅黑" panose="020B0503020204020204" pitchFamily="34" charset="-122"/>
              </a:rPr>
              <a:t>Sound</a:t>
            </a:r>
            <a:r>
              <a:rPr sz="4000" b="1" dirty="0">
                <a:solidFill>
                  <a:srgbClr val="5E5E5E"/>
                </a:solidFill>
                <a:latin typeface="微软雅黑" panose="020B0503020204020204" pitchFamily="34" charset="-122"/>
                <a:ea typeface="微软雅黑" panose="020B0503020204020204" pitchFamily="34" charset="-122"/>
              </a:rPr>
              <a:t> · </a:t>
            </a:r>
            <a:r>
              <a:rPr lang="en-US" altLang="zh-CN" b="1" dirty="0">
                <a:latin typeface="微软雅黑" panose="020B0503020204020204" pitchFamily="34" charset="-122"/>
                <a:ea typeface="微软雅黑" panose="020B0503020204020204" pitchFamily="34" charset="-122"/>
              </a:rPr>
              <a:t>Noise cancelling</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Call</a:t>
            </a:r>
            <a:r>
              <a:rPr sz="4000" b="1" dirty="0">
                <a:solidFill>
                  <a:srgbClr val="5E5E5E"/>
                </a:solidFill>
                <a:latin typeface="微软雅黑" panose="020B0503020204020204" pitchFamily="34" charset="-122"/>
                <a:ea typeface="微软雅黑" panose="020B0503020204020204" pitchFamily="34" charset="-122"/>
              </a:rPr>
              <a:t> · </a:t>
            </a:r>
            <a:r>
              <a:rPr lang="en-US" altLang="zh-CN" sz="4000" b="1" dirty="0">
                <a:solidFill>
                  <a:srgbClr val="5E5E5E"/>
                </a:solidFill>
                <a:latin typeface="微软雅黑" panose="020B0503020204020204" pitchFamily="34" charset="-122"/>
                <a:ea typeface="微软雅黑" panose="020B0503020204020204" pitchFamily="34" charset="-122"/>
              </a:rPr>
              <a:t>Interaction</a:t>
            </a:r>
            <a:endParaRPr sz="4000" b="1" dirty="0">
              <a:solidFill>
                <a:srgbClr val="5E5E5E"/>
              </a:solidFill>
              <a:latin typeface="微软雅黑" panose="020B0503020204020204" pitchFamily="34" charset="-122"/>
              <a:ea typeface="微软雅黑" panose="020B0503020204020204" pitchFamily="34" charset="-122"/>
            </a:endParaRPr>
          </a:p>
        </p:txBody>
      </p:sp>
      <p:pic>
        <p:nvPicPr>
          <p:cNvPr id="582" name="pasted-image.png" descr="pasted-image.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47837" y="767796"/>
            <a:ext cx="1400055" cy="145137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7" y="0"/>
                  <a:pt x="0" y="4839"/>
                  <a:pt x="0" y="10803"/>
                </a:cubicBezTo>
                <a:cubicBezTo>
                  <a:pt x="0" y="16767"/>
                  <a:pt x="4837" y="21600"/>
                  <a:pt x="10800" y="21600"/>
                </a:cubicBezTo>
                <a:cubicBezTo>
                  <a:pt x="16763" y="21600"/>
                  <a:pt x="21600" y="16767"/>
                  <a:pt x="21600" y="10803"/>
                </a:cubicBezTo>
                <a:cubicBezTo>
                  <a:pt x="21600" y="4839"/>
                  <a:pt x="16763" y="0"/>
                  <a:pt x="10800" y="0"/>
                </a:cubicBezTo>
                <a:close/>
              </a:path>
            </a:pathLst>
          </a:custGeom>
          <a:ln w="12700">
            <a:solidFill>
              <a:srgbClr val="FFFFFF"/>
            </a:solidFill>
            <a:miter/>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0" name="通勤降噪.jpg" descr="通勤降噪.jpg"/>
          <p:cNvPicPr>
            <a:picLocks noChangeAspect="1"/>
          </p:cNvPicPr>
          <p:nvPr/>
        </p:nvPicPr>
        <p:blipFill>
          <a:blip r:embed="rId3">
            <a:alphaModFix amt="56591"/>
          </a:blip>
          <a:stretch>
            <a:fillRect/>
          </a:stretch>
        </p:blipFill>
        <p:spPr>
          <a:xfrm flipH="1">
            <a:off x="-1" y="0"/>
            <a:ext cx="24372235" cy="16251409"/>
          </a:xfrm>
          <a:prstGeom prst="rect">
            <a:avLst/>
          </a:prstGeom>
          <a:ln w="12700">
            <a:miter lim="400000"/>
          </a:ln>
        </p:spPr>
      </p:pic>
      <p:sp>
        <p:nvSpPr>
          <p:cNvPr id="601" name="矩形"/>
          <p:cNvSpPr/>
          <p:nvPr/>
        </p:nvSpPr>
        <p:spPr>
          <a:xfrm>
            <a:off x="3780915" y="8443305"/>
            <a:ext cx="131441" cy="1587500"/>
          </a:xfrm>
          <a:prstGeom prst="rect">
            <a:avLst/>
          </a:prstGeom>
          <a:solidFill>
            <a:schemeClr val="accent4"/>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602" name="通话升级"/>
          <p:cNvSpPr txBox="1"/>
          <p:nvPr/>
        </p:nvSpPr>
        <p:spPr>
          <a:xfrm>
            <a:off x="297155" y="8172556"/>
            <a:ext cx="3483760" cy="18876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nSpc>
                <a:spcPct val="70000"/>
              </a:lnSpc>
              <a:defRPr sz="5800">
                <a:latin typeface="HYYaKuHeiW Regular"/>
                <a:ea typeface="HYYaKuHeiW Regular"/>
                <a:cs typeface="HYYaKuHeiW Regular"/>
                <a:sym typeface="HYYaKuHeiW Regular"/>
              </a:defRPr>
            </a:lvl1pPr>
          </a:lstStyle>
          <a:p>
            <a:pPr>
              <a:lnSpc>
                <a:spcPct val="100000"/>
              </a:lnSpc>
            </a:pPr>
            <a:r>
              <a:rPr lang="en-US" altLang="zh-CN" dirty="0"/>
              <a:t>Call</a:t>
            </a:r>
          </a:p>
          <a:p>
            <a:pPr>
              <a:lnSpc>
                <a:spcPct val="100000"/>
              </a:lnSpc>
            </a:pPr>
            <a:r>
              <a:rPr lang="en-US" altLang="zh-CN" dirty="0"/>
              <a:t>Upgrade</a:t>
            </a:r>
            <a:endParaRPr dirty="0"/>
          </a:p>
        </p:txBody>
      </p:sp>
      <p:sp>
        <p:nvSpPr>
          <p:cNvPr id="603" name="矩形 136"/>
          <p:cNvSpPr txBox="1"/>
          <p:nvPr/>
        </p:nvSpPr>
        <p:spPr>
          <a:xfrm>
            <a:off x="10714609" y="13753306"/>
            <a:ext cx="5220202" cy="3114041"/>
          </a:xfrm>
          <a:prstGeom prst="rect">
            <a:avLst/>
          </a:prstGeom>
          <a:ln w="12700">
            <a:miter lim="400000"/>
          </a:ln>
        </p:spPr>
        <p:txBody>
          <a:bodyPr lIns="45719" rIns="45719" anchor="ctr"/>
          <a:lstStyle/>
          <a:p>
            <a:pPr defTabSz="914400">
              <a:lnSpc>
                <a:spcPct val="120000"/>
              </a:lnSpc>
              <a:defRPr sz="3700" b="1">
                <a:latin typeface="OPPOSans Medium"/>
                <a:ea typeface="OPPOSans Medium"/>
                <a:cs typeface="OPPOSans Medium"/>
                <a:sym typeface="OPPOSans Medium"/>
              </a:defRPr>
            </a:pPr>
            <a:endParaRPr/>
          </a:p>
        </p:txBody>
      </p:sp>
      <p:sp>
        <p:nvSpPr>
          <p:cNvPr id="604" name="矩形 151"/>
          <p:cNvSpPr txBox="1"/>
          <p:nvPr/>
        </p:nvSpPr>
        <p:spPr>
          <a:xfrm>
            <a:off x="5699259" y="4479502"/>
            <a:ext cx="6628814" cy="311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pPr algn="l" defTabSz="914400">
              <a:lnSpc>
                <a:spcPct val="120000"/>
              </a:lnSpc>
              <a:defRPr sz="3700" b="1">
                <a:latin typeface="OPPOSans Medium"/>
                <a:ea typeface="OPPOSans Medium"/>
                <a:cs typeface="OPPOSans Medium"/>
                <a:sym typeface="OPPOSans Medium"/>
              </a:defRPr>
            </a:pPr>
            <a:r>
              <a:rPr lang="en-US" dirty="0"/>
              <a:t>Two microphones work together to handle ambient noise for clearer vocals</a:t>
            </a:r>
            <a:endParaRPr dirty="0"/>
          </a:p>
        </p:txBody>
      </p:sp>
      <p:sp>
        <p:nvSpPr>
          <p:cNvPr id="605" name="矩形 157"/>
          <p:cNvSpPr txBox="1"/>
          <p:nvPr/>
        </p:nvSpPr>
        <p:spPr>
          <a:xfrm>
            <a:off x="17037132" y="4313406"/>
            <a:ext cx="6404633" cy="32801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pPr algn="l" defTabSz="914400">
              <a:lnSpc>
                <a:spcPct val="120000"/>
              </a:lnSpc>
              <a:defRPr sz="3700" b="1">
                <a:latin typeface="OPPOSans Medium"/>
                <a:ea typeface="OPPOSans Medium"/>
                <a:cs typeface="OPPOSans Medium"/>
                <a:sym typeface="OPPOSans Medium"/>
              </a:defRPr>
            </a:pPr>
            <a:r>
              <a:rPr lang="en-US" altLang="zh-CN" dirty="0"/>
              <a:t>I</a:t>
            </a:r>
            <a:r>
              <a:rPr lang="en-US" dirty="0"/>
              <a:t>nside the earplug mesh, it picks up the sound in the user's ear, re-enforces the human voice, and provides noise reduction.</a:t>
            </a:r>
          </a:p>
        </p:txBody>
      </p:sp>
      <p:sp>
        <p:nvSpPr>
          <p:cNvPr id="606" name="矩形 151"/>
          <p:cNvSpPr txBox="1"/>
          <p:nvPr/>
        </p:nvSpPr>
        <p:spPr>
          <a:xfrm>
            <a:off x="5595617" y="3331422"/>
            <a:ext cx="6181400" cy="11480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defTabSz="914400">
              <a:defRPr sz="4100">
                <a:solidFill>
                  <a:srgbClr val="2DC84D"/>
                </a:solidFill>
                <a:latin typeface="OPPOSans H"/>
                <a:ea typeface="OPPOSans H"/>
                <a:cs typeface="OPPOSans H"/>
                <a:sym typeface="OPPOSans H"/>
              </a:defRPr>
            </a:lvl1pPr>
          </a:lstStyle>
          <a:p>
            <a:r>
              <a:rPr lang="en-US" altLang="zh-CN" dirty="0"/>
              <a:t>Outside microphones</a:t>
            </a:r>
            <a:endParaRPr dirty="0"/>
          </a:p>
        </p:txBody>
      </p:sp>
      <p:sp>
        <p:nvSpPr>
          <p:cNvPr id="607" name="矩形 151"/>
          <p:cNvSpPr txBox="1"/>
          <p:nvPr/>
        </p:nvSpPr>
        <p:spPr>
          <a:xfrm>
            <a:off x="16637449" y="2983372"/>
            <a:ext cx="5380339" cy="11480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defTabSz="914400">
              <a:defRPr sz="4100">
                <a:solidFill>
                  <a:srgbClr val="2DC84D"/>
                </a:solidFill>
                <a:latin typeface="OPPOSans H"/>
                <a:ea typeface="OPPOSans H"/>
                <a:cs typeface="OPPOSans H"/>
                <a:sym typeface="OPPOSans H"/>
              </a:defRPr>
            </a:lvl1pPr>
          </a:lstStyle>
          <a:p>
            <a:r>
              <a:rPr lang="en-US" altLang="zh-CN" dirty="0"/>
              <a:t>Inside microphone</a:t>
            </a:r>
            <a:endParaRPr dirty="0"/>
          </a:p>
        </p:txBody>
      </p:sp>
      <p:pic>
        <p:nvPicPr>
          <p:cNvPr id="608" name="海顿_产品图Product-images_黑色black_耳机组合正反_front&amp;back_rgb.jpg" descr="海顿_产品图Product-images_黑色black_耳机组合正反_front&amp;back_rgb.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21591786">
            <a:off x="2092555" y="3226214"/>
            <a:ext cx="3124695" cy="4250323"/>
          </a:xfrm>
          <a:custGeom>
            <a:avLst/>
            <a:gdLst/>
            <a:ahLst/>
            <a:cxnLst>
              <a:cxn ang="0">
                <a:pos x="wd2" y="hd2"/>
              </a:cxn>
              <a:cxn ang="5400000">
                <a:pos x="wd2" y="hd2"/>
              </a:cxn>
              <a:cxn ang="10800000">
                <a:pos x="wd2" y="hd2"/>
              </a:cxn>
              <a:cxn ang="16200000">
                <a:pos x="wd2" y="hd2"/>
              </a:cxn>
            </a:cxnLst>
            <a:rect l="0" t="0" r="r" b="b"/>
            <a:pathLst>
              <a:path w="20845" h="21262" extrusionOk="0">
                <a:moveTo>
                  <a:pt x="14060" y="9"/>
                </a:moveTo>
                <a:cubicBezTo>
                  <a:pt x="13669" y="24"/>
                  <a:pt x="13271" y="58"/>
                  <a:pt x="12869" y="110"/>
                </a:cubicBezTo>
                <a:cubicBezTo>
                  <a:pt x="11613" y="274"/>
                  <a:pt x="9777" y="717"/>
                  <a:pt x="8770" y="1097"/>
                </a:cubicBezTo>
                <a:lnTo>
                  <a:pt x="8069" y="1361"/>
                </a:lnTo>
                <a:lnTo>
                  <a:pt x="7796" y="1143"/>
                </a:lnTo>
                <a:cubicBezTo>
                  <a:pt x="7423" y="841"/>
                  <a:pt x="7059" y="756"/>
                  <a:pt x="6170" y="757"/>
                </a:cubicBezTo>
                <a:cubicBezTo>
                  <a:pt x="3757" y="762"/>
                  <a:pt x="1183" y="1795"/>
                  <a:pt x="335" y="3098"/>
                </a:cubicBezTo>
                <a:cubicBezTo>
                  <a:pt x="-87" y="3747"/>
                  <a:pt x="-113" y="4771"/>
                  <a:pt x="269" y="5622"/>
                </a:cubicBezTo>
                <a:cubicBezTo>
                  <a:pt x="1015" y="7283"/>
                  <a:pt x="2641" y="8560"/>
                  <a:pt x="4704" y="9102"/>
                </a:cubicBezTo>
                <a:cubicBezTo>
                  <a:pt x="5405" y="9286"/>
                  <a:pt x="6045" y="9319"/>
                  <a:pt x="6374" y="9187"/>
                </a:cubicBezTo>
                <a:cubicBezTo>
                  <a:pt x="6539" y="9121"/>
                  <a:pt x="6727" y="9174"/>
                  <a:pt x="7251" y="9433"/>
                </a:cubicBezTo>
                <a:cubicBezTo>
                  <a:pt x="8058" y="9833"/>
                  <a:pt x="8997" y="10093"/>
                  <a:pt x="10136" y="10234"/>
                </a:cubicBezTo>
                <a:cubicBezTo>
                  <a:pt x="10971" y="10337"/>
                  <a:pt x="10990" y="10346"/>
                  <a:pt x="11023" y="10601"/>
                </a:cubicBezTo>
                <a:cubicBezTo>
                  <a:pt x="11046" y="10770"/>
                  <a:pt x="10631" y="11748"/>
                  <a:pt x="9848" y="13367"/>
                </a:cubicBezTo>
                <a:cubicBezTo>
                  <a:pt x="7417" y="18390"/>
                  <a:pt x="7292" y="18720"/>
                  <a:pt x="7523" y="19557"/>
                </a:cubicBezTo>
                <a:cubicBezTo>
                  <a:pt x="7767" y="20440"/>
                  <a:pt x="8246" y="20935"/>
                  <a:pt x="9072" y="21155"/>
                </a:cubicBezTo>
                <a:cubicBezTo>
                  <a:pt x="10380" y="21504"/>
                  <a:pt x="11817" y="20977"/>
                  <a:pt x="12517" y="19892"/>
                </a:cubicBezTo>
                <a:cubicBezTo>
                  <a:pt x="12704" y="19602"/>
                  <a:pt x="13988" y="16933"/>
                  <a:pt x="15371" y="13962"/>
                </a:cubicBezTo>
                <a:lnTo>
                  <a:pt x="17886" y="8560"/>
                </a:lnTo>
                <a:lnTo>
                  <a:pt x="18487" y="8085"/>
                </a:lnTo>
                <a:cubicBezTo>
                  <a:pt x="20801" y="6261"/>
                  <a:pt x="21487" y="3883"/>
                  <a:pt x="20208" y="2125"/>
                </a:cubicBezTo>
                <a:cubicBezTo>
                  <a:pt x="19171" y="700"/>
                  <a:pt x="16794" y="-96"/>
                  <a:pt x="14060" y="9"/>
                </a:cubicBezTo>
                <a:close/>
              </a:path>
            </a:pathLst>
          </a:custGeom>
          <a:ln w="12700">
            <a:miter lim="400000"/>
          </a:ln>
        </p:spPr>
      </p:pic>
      <p:pic>
        <p:nvPicPr>
          <p:cNvPr id="609" name="海顿_产品图Product-images_黑色black_耳机组合正反_front&amp;back_rgb.jpg" descr="海顿_产品图Product-images_黑色black_耳机组合正反_front&amp;back_rgb.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rot="10800000">
            <a:off x="12328072" y="3274018"/>
            <a:ext cx="2957227" cy="4153429"/>
          </a:xfrm>
          <a:custGeom>
            <a:avLst/>
            <a:gdLst/>
            <a:ahLst/>
            <a:cxnLst>
              <a:cxn ang="0">
                <a:pos x="wd2" y="hd2"/>
              </a:cxn>
              <a:cxn ang="5400000">
                <a:pos x="wd2" y="hd2"/>
              </a:cxn>
              <a:cxn ang="10800000">
                <a:pos x="wd2" y="hd2"/>
              </a:cxn>
              <a:cxn ang="16200000">
                <a:pos x="wd2" y="hd2"/>
              </a:cxn>
            </a:cxnLst>
            <a:rect l="0" t="0" r="r" b="b"/>
            <a:pathLst>
              <a:path w="20888" h="21388" extrusionOk="0">
                <a:moveTo>
                  <a:pt x="13081" y="0"/>
                </a:moveTo>
                <a:cubicBezTo>
                  <a:pt x="12040" y="-4"/>
                  <a:pt x="10836" y="689"/>
                  <a:pt x="10457" y="1510"/>
                </a:cubicBezTo>
                <a:cubicBezTo>
                  <a:pt x="10135" y="2207"/>
                  <a:pt x="10221" y="2605"/>
                  <a:pt x="11682" y="7294"/>
                </a:cubicBezTo>
                <a:cubicBezTo>
                  <a:pt x="12158" y="8823"/>
                  <a:pt x="12557" y="10143"/>
                  <a:pt x="12571" y="10229"/>
                </a:cubicBezTo>
                <a:cubicBezTo>
                  <a:pt x="12591" y="10365"/>
                  <a:pt x="12455" y="10391"/>
                  <a:pt x="11547" y="10423"/>
                </a:cubicBezTo>
                <a:cubicBezTo>
                  <a:pt x="10552" y="10458"/>
                  <a:pt x="9568" y="10643"/>
                  <a:pt x="8772" y="10946"/>
                </a:cubicBezTo>
                <a:cubicBezTo>
                  <a:pt x="8440" y="11073"/>
                  <a:pt x="8413" y="11067"/>
                  <a:pt x="7970" y="10729"/>
                </a:cubicBezTo>
                <a:lnTo>
                  <a:pt x="7513" y="10380"/>
                </a:lnTo>
                <a:lnTo>
                  <a:pt x="6482" y="10425"/>
                </a:lnTo>
                <a:cubicBezTo>
                  <a:pt x="5236" y="10480"/>
                  <a:pt x="4377" y="10654"/>
                  <a:pt x="3244" y="11085"/>
                </a:cubicBezTo>
                <a:cubicBezTo>
                  <a:pt x="1568" y="11722"/>
                  <a:pt x="585" y="12687"/>
                  <a:pt x="144" y="14128"/>
                </a:cubicBezTo>
                <a:cubicBezTo>
                  <a:pt x="-119" y="14986"/>
                  <a:pt x="-37" y="15440"/>
                  <a:pt x="531" y="16280"/>
                </a:cubicBezTo>
                <a:cubicBezTo>
                  <a:pt x="1159" y="17209"/>
                  <a:pt x="2290" y="18024"/>
                  <a:pt x="3637" y="18514"/>
                </a:cubicBezTo>
                <a:cubicBezTo>
                  <a:pt x="4949" y="18991"/>
                  <a:pt x="5503" y="19057"/>
                  <a:pt x="6084" y="18808"/>
                </a:cubicBezTo>
                <a:lnTo>
                  <a:pt x="6527" y="18618"/>
                </a:lnTo>
                <a:lnTo>
                  <a:pt x="7076" y="18957"/>
                </a:lnTo>
                <a:cubicBezTo>
                  <a:pt x="8976" y="20128"/>
                  <a:pt x="11357" y="21012"/>
                  <a:pt x="13403" y="21303"/>
                </a:cubicBezTo>
                <a:cubicBezTo>
                  <a:pt x="15454" y="21596"/>
                  <a:pt x="17622" y="21117"/>
                  <a:pt x="19091" y="20049"/>
                </a:cubicBezTo>
                <a:cubicBezTo>
                  <a:pt x="21152" y="18550"/>
                  <a:pt x="21481" y="15886"/>
                  <a:pt x="19867" y="13744"/>
                </a:cubicBezTo>
                <a:cubicBezTo>
                  <a:pt x="19523" y="13286"/>
                  <a:pt x="19195" y="12359"/>
                  <a:pt x="17653" y="7490"/>
                </a:cubicBezTo>
                <a:cubicBezTo>
                  <a:pt x="16657" y="4346"/>
                  <a:pt x="15739" y="1602"/>
                  <a:pt x="15615" y="1392"/>
                </a:cubicBezTo>
                <a:cubicBezTo>
                  <a:pt x="15128" y="566"/>
                  <a:pt x="14106" y="4"/>
                  <a:pt x="13081" y="0"/>
                </a:cubicBezTo>
                <a:close/>
              </a:path>
            </a:pathLst>
          </a:custGeom>
          <a:ln w="12700">
            <a:miter lim="400000"/>
          </a:ln>
        </p:spPr>
      </p:pic>
      <p:sp>
        <p:nvSpPr>
          <p:cNvPr id="623" name="连接线"/>
          <p:cNvSpPr/>
          <p:nvPr/>
        </p:nvSpPr>
        <p:spPr>
          <a:xfrm>
            <a:off x="3453939" y="4273552"/>
            <a:ext cx="2522447" cy="3439930"/>
          </a:xfrm>
          <a:custGeom>
            <a:avLst/>
            <a:gdLst/>
            <a:ahLst/>
            <a:cxnLst>
              <a:cxn ang="0">
                <a:pos x="wd2" y="hd2"/>
              </a:cxn>
              <a:cxn ang="5400000">
                <a:pos x="wd2" y="hd2"/>
              </a:cxn>
              <a:cxn ang="10800000">
                <a:pos x="wd2" y="hd2"/>
              </a:cxn>
              <a:cxn ang="16200000">
                <a:pos x="wd2" y="hd2"/>
              </a:cxn>
            </a:cxnLst>
            <a:rect l="0" t="0" r="r" b="b"/>
            <a:pathLst>
              <a:path w="21600" h="18753" extrusionOk="0">
                <a:moveTo>
                  <a:pt x="0" y="17465"/>
                </a:moveTo>
                <a:cubicBezTo>
                  <a:pt x="1948" y="21600"/>
                  <a:pt x="9148" y="15778"/>
                  <a:pt x="21600" y="0"/>
                </a:cubicBezTo>
              </a:path>
            </a:pathLst>
          </a:custGeom>
          <a:ln w="76200">
            <a:solidFill>
              <a:srgbClr val="FFFFFF"/>
            </a:solidFill>
            <a:miter lim="400000"/>
            <a:tailEnd type="triangle"/>
          </a:ln>
        </p:spPr>
        <p:txBody>
          <a:bodyPr/>
          <a:lstStyle/>
          <a:p>
            <a:endParaRPr dirty="0">
              <a:latin typeface="OPPOSans Medium" pitchFamily="18" charset="-122"/>
              <a:ea typeface="OPPOSans Medium" pitchFamily="18" charset="-122"/>
              <a:cs typeface="OPPOSans Medium" pitchFamily="18" charset="-122"/>
            </a:endParaRPr>
          </a:p>
        </p:txBody>
      </p:sp>
      <p:sp>
        <p:nvSpPr>
          <p:cNvPr id="611" name="线条"/>
          <p:cNvSpPr/>
          <p:nvPr/>
        </p:nvSpPr>
        <p:spPr>
          <a:xfrm rot="20849685">
            <a:off x="15290531" y="4257806"/>
            <a:ext cx="1614959" cy="435558"/>
          </a:xfrm>
          <a:custGeom>
            <a:avLst/>
            <a:gdLst/>
            <a:ahLst/>
            <a:cxnLst>
              <a:cxn ang="0">
                <a:pos x="wd2" y="hd2"/>
              </a:cxn>
              <a:cxn ang="5400000">
                <a:pos x="wd2" y="hd2"/>
              </a:cxn>
              <a:cxn ang="10800000">
                <a:pos x="wd2" y="hd2"/>
              </a:cxn>
              <a:cxn ang="16200000">
                <a:pos x="wd2" y="hd2"/>
              </a:cxn>
            </a:cxnLst>
            <a:rect l="0" t="0" r="r" b="b"/>
            <a:pathLst>
              <a:path w="21600" h="18941" extrusionOk="0">
                <a:moveTo>
                  <a:pt x="0" y="4572"/>
                </a:moveTo>
                <a:cubicBezTo>
                  <a:pt x="1946" y="11455"/>
                  <a:pt x="4512" y="16162"/>
                  <a:pt x="7330" y="18020"/>
                </a:cubicBezTo>
                <a:cubicBezTo>
                  <a:pt x="12761" y="21600"/>
                  <a:pt x="18336" y="14560"/>
                  <a:pt x="21600" y="0"/>
                </a:cubicBezTo>
              </a:path>
            </a:pathLst>
          </a:custGeom>
          <a:ln w="76200">
            <a:solidFill>
              <a:srgbClr val="FFFFFF"/>
            </a:solidFill>
            <a:miter lim="400000"/>
            <a:tailEnd type="triangle"/>
          </a:ln>
        </p:spPr>
        <p:txBody>
          <a:bodyPr lIns="50800" tIns="50800" rIns="50800" bIns="50800" anchor="ctr"/>
          <a:lstStyle/>
          <a:p>
            <a:endParaRPr dirty="0">
              <a:latin typeface="OPPOSans Medium" pitchFamily="18" charset="-122"/>
              <a:ea typeface="OPPOSans Medium" pitchFamily="18" charset="-122"/>
              <a:cs typeface="OPPOSans Medium" pitchFamily="18" charset="-122"/>
            </a:endParaRPr>
          </a:p>
        </p:txBody>
      </p:sp>
      <p:sp>
        <p:nvSpPr>
          <p:cNvPr id="612" name="线条"/>
          <p:cNvSpPr/>
          <p:nvPr/>
        </p:nvSpPr>
        <p:spPr>
          <a:xfrm rot="20849685" flipH="1">
            <a:off x="9765135" y="4005289"/>
            <a:ext cx="2610720" cy="65235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4078" y="21148"/>
                  <a:pt x="8124" y="19761"/>
                  <a:pt x="12027" y="17488"/>
                </a:cubicBezTo>
                <a:cubicBezTo>
                  <a:pt x="15808" y="15285"/>
                  <a:pt x="19749" y="11548"/>
                  <a:pt x="21600" y="0"/>
                </a:cubicBezTo>
              </a:path>
            </a:pathLst>
          </a:custGeom>
          <a:ln w="76200">
            <a:solidFill>
              <a:srgbClr val="FFFFFF"/>
            </a:solidFill>
            <a:miter lim="400000"/>
            <a:tailEnd type="triangle"/>
          </a:ln>
        </p:spPr>
        <p:txBody>
          <a:bodyPr lIns="50800" tIns="50800" rIns="50800" bIns="50800" anchor="ctr"/>
          <a:lstStyle/>
          <a:p>
            <a:endParaRPr dirty="0">
              <a:latin typeface="OPPOSans Medium" pitchFamily="18" charset="-122"/>
              <a:ea typeface="OPPOSans Medium" pitchFamily="18" charset="-122"/>
              <a:cs typeface="OPPOSans Medium" pitchFamily="18" charset="-122"/>
            </a:endParaRPr>
          </a:p>
        </p:txBody>
      </p:sp>
      <p:sp>
        <p:nvSpPr>
          <p:cNvPr id="613" name="矩形"/>
          <p:cNvSpPr/>
          <p:nvPr/>
        </p:nvSpPr>
        <p:spPr>
          <a:xfrm>
            <a:off x="2310063" y="1788255"/>
            <a:ext cx="2316684" cy="270984"/>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614" name="最好音质 · 最强降噪 · 最清通话 · 最多交互"/>
          <p:cNvSpPr txBox="1"/>
          <p:nvPr/>
        </p:nvSpPr>
        <p:spPr>
          <a:xfrm>
            <a:off x="-4706791" y="824694"/>
            <a:ext cx="12928144" cy="1072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lvl="3" indent="0">
              <a:lnSpc>
                <a:spcPct val="90000"/>
              </a:lnSpc>
              <a:spcBef>
                <a:spcPts val="4500"/>
              </a:spcBef>
              <a:defRPr sz="7000">
                <a:solidFill>
                  <a:srgbClr val="5E5E5E"/>
                </a:solidFill>
                <a:latin typeface="HYYaKuHeiW Regular"/>
                <a:ea typeface="HYYaKuHeiW Regular"/>
                <a:cs typeface="HYYaKuHeiW Regular"/>
                <a:sym typeface="HYYaKuHeiW Regular"/>
              </a:defRPr>
            </a:pPr>
            <a:r>
              <a:rPr lang="en-US" altLang="zh-CN" sz="4000" b="1" dirty="0">
                <a:latin typeface="微软雅黑" panose="020B0503020204020204" pitchFamily="34" charset="-122"/>
                <a:ea typeface="微软雅黑" panose="020B0503020204020204" pitchFamily="34" charset="-122"/>
              </a:rPr>
              <a:t>Sound</a:t>
            </a:r>
            <a:r>
              <a:rPr sz="4000" b="1" dirty="0">
                <a:latin typeface="微软雅黑" panose="020B0503020204020204" pitchFamily="34" charset="-122"/>
                <a:ea typeface="微软雅黑" panose="020B0503020204020204" pitchFamily="34" charset="-122"/>
              </a:rPr>
              <a:t> · </a:t>
            </a:r>
            <a:r>
              <a:rPr lang="en-US" altLang="zh-CN" sz="4000" b="1" dirty="0">
                <a:latin typeface="微软雅黑" panose="020B0503020204020204" pitchFamily="34" charset="-122"/>
                <a:ea typeface="微软雅黑" panose="020B0503020204020204" pitchFamily="34" charset="-122"/>
              </a:rPr>
              <a:t>Noise cancelling</a:t>
            </a:r>
            <a:r>
              <a:rPr sz="4000" b="1" dirty="0">
                <a:latin typeface="微软雅黑" panose="020B0503020204020204" pitchFamily="34" charset="-122"/>
                <a:ea typeface="微软雅黑" panose="020B0503020204020204" pitchFamily="34" charset="-122"/>
              </a:rPr>
              <a:t> · </a:t>
            </a:r>
            <a:r>
              <a:rPr lang="en-US" altLang="zh-CN" b="1" dirty="0">
                <a:solidFill>
                  <a:srgbClr val="FFFFFF"/>
                </a:solidFill>
                <a:latin typeface="微软雅黑" panose="020B0503020204020204" pitchFamily="34" charset="-122"/>
                <a:ea typeface="微软雅黑" panose="020B0503020204020204" pitchFamily="34" charset="-122"/>
              </a:rPr>
              <a:t>Call</a:t>
            </a:r>
            <a:r>
              <a:rPr b="1" dirty="0">
                <a:solidFill>
                  <a:srgbClr val="FFFFFF"/>
                </a:solidFill>
                <a:latin typeface="微软雅黑" panose="020B0503020204020204" pitchFamily="34" charset="-122"/>
                <a:ea typeface="微软雅黑" panose="020B0503020204020204" pitchFamily="34" charset="-122"/>
              </a:rPr>
              <a:t> </a:t>
            </a:r>
            <a:r>
              <a:rPr sz="4000" b="1" dirty="0">
                <a:latin typeface="微软雅黑" panose="020B0503020204020204" pitchFamily="34" charset="-122"/>
                <a:ea typeface="微软雅黑" panose="020B0503020204020204" pitchFamily="34" charset="-122"/>
              </a:rPr>
              <a:t>· </a:t>
            </a:r>
            <a:r>
              <a:rPr lang="en-US" altLang="zh-CN" sz="4000" b="1" dirty="0">
                <a:latin typeface="微软雅黑" panose="020B0503020204020204" pitchFamily="34" charset="-122"/>
                <a:ea typeface="微软雅黑" panose="020B0503020204020204" pitchFamily="34" charset="-122"/>
              </a:rPr>
              <a:t>Interaction</a:t>
            </a:r>
            <a:endParaRPr sz="4000" b="1" dirty="0">
              <a:latin typeface="微软雅黑" panose="020B0503020204020204" pitchFamily="34" charset="-122"/>
              <a:ea typeface="微软雅黑" panose="020B0503020204020204" pitchFamily="34" charset="-122"/>
            </a:endParaRPr>
          </a:p>
        </p:txBody>
      </p:sp>
      <p:sp>
        <p:nvSpPr>
          <p:cNvPr id="615" name="无惧大风环境"/>
          <p:cNvSpPr txBox="1"/>
          <p:nvPr/>
        </p:nvSpPr>
        <p:spPr>
          <a:xfrm>
            <a:off x="3946358" y="8300132"/>
            <a:ext cx="4663473"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4000">
                <a:solidFill>
                  <a:srgbClr val="76D6FF"/>
                </a:solidFill>
                <a:latin typeface="OPPOSans H"/>
                <a:ea typeface="OPPOSans H"/>
                <a:cs typeface="OPPOSans H"/>
                <a:sym typeface="OPPOSans H"/>
              </a:defRPr>
            </a:lvl1pPr>
          </a:lstStyle>
          <a:p>
            <a:r>
              <a:rPr lang="en-US" altLang="zh-CN" dirty="0"/>
              <a:t>No fear of wind</a:t>
            </a:r>
            <a:endParaRPr dirty="0"/>
          </a:p>
        </p:txBody>
      </p:sp>
      <p:sp>
        <p:nvSpPr>
          <p:cNvPr id="616" name="增加大风检测算法，可在大风环境下也能听得非常清晰"/>
          <p:cNvSpPr txBox="1"/>
          <p:nvPr/>
        </p:nvSpPr>
        <p:spPr>
          <a:xfrm>
            <a:off x="8548566" y="8369982"/>
            <a:ext cx="9770303"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000">
                <a:latin typeface="OPPOSans R"/>
                <a:ea typeface="OPPOSans R"/>
                <a:cs typeface="OPPOSans R"/>
                <a:sym typeface="OPPOSans R"/>
              </a:defRPr>
            </a:lvl1pPr>
          </a:lstStyle>
          <a:p>
            <a:r>
              <a:rPr lang="en-US" dirty="0"/>
              <a:t>Clear hearing even in windy conditions</a:t>
            </a:r>
          </a:p>
        </p:txBody>
      </p:sp>
      <p:sp>
        <p:nvSpPr>
          <p:cNvPr id="617" name="声音更加清晰"/>
          <p:cNvSpPr txBox="1"/>
          <p:nvPr/>
        </p:nvSpPr>
        <p:spPr>
          <a:xfrm>
            <a:off x="4020642" y="9214532"/>
            <a:ext cx="4226433"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4000">
                <a:solidFill>
                  <a:srgbClr val="76D6FF"/>
                </a:solidFill>
                <a:latin typeface="OPPOSans H"/>
                <a:ea typeface="OPPOSans H"/>
                <a:cs typeface="OPPOSans H"/>
                <a:sym typeface="OPPOSans H"/>
              </a:defRPr>
            </a:lvl1pPr>
          </a:lstStyle>
          <a:p>
            <a:r>
              <a:rPr lang="en-US" dirty="0"/>
              <a:t>Clearer sound</a:t>
            </a:r>
            <a:endParaRPr dirty="0"/>
          </a:p>
        </p:txBody>
      </p:sp>
      <p:sp>
        <p:nvSpPr>
          <p:cNvPr id="618" name="针对尖锐、刺耳的噪声进行优化，改善通话，让声音更真实"/>
          <p:cNvSpPr txBox="1"/>
          <p:nvPr/>
        </p:nvSpPr>
        <p:spPr>
          <a:xfrm>
            <a:off x="8548566" y="9265332"/>
            <a:ext cx="15334326"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defRPr sz="4000">
                <a:latin typeface="OPPOSans R"/>
                <a:ea typeface="OPPOSans R"/>
                <a:cs typeface="OPPOSans R"/>
                <a:sym typeface="OPPOSans R"/>
              </a:defRPr>
            </a:lvl1pPr>
          </a:lstStyle>
          <a:p>
            <a:r>
              <a:rPr lang="en-US" dirty="0"/>
              <a:t>Optimized for sharp noises to make calls sound more realistic</a:t>
            </a:r>
            <a:endParaRPr dirty="0"/>
          </a:p>
        </p:txBody>
      </p:sp>
      <p:sp>
        <p:nvSpPr>
          <p:cNvPr id="619" name="圆角矩形"/>
          <p:cNvSpPr/>
          <p:nvPr/>
        </p:nvSpPr>
        <p:spPr>
          <a:xfrm>
            <a:off x="3798045" y="10968611"/>
            <a:ext cx="4316386" cy="1454553"/>
          </a:xfrm>
          <a:prstGeom prst="roundRect">
            <a:avLst>
              <a:gd name="adj" fmla="val 43656"/>
            </a:avLst>
          </a:prstGeom>
          <a:solidFill>
            <a:srgbClr val="046A38"/>
          </a:solidFill>
          <a:ln w="12700">
            <a:miter lim="400000"/>
          </a:ln>
        </p:spPr>
        <p:txBody>
          <a:bodyPr lIns="50800" tIns="50800" rIns="50800" bIns="50800" anchor="ctr"/>
          <a:lstStyle/>
          <a:p>
            <a:pPr defTabSz="825500">
              <a:defRPr sz="3200">
                <a:solidFill>
                  <a:srgbClr val="046A38"/>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620" name="标准动作"/>
          <p:cNvSpPr txBox="1"/>
          <p:nvPr/>
        </p:nvSpPr>
        <p:spPr>
          <a:xfrm>
            <a:off x="4227607" y="11363681"/>
            <a:ext cx="3457262" cy="7919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70000"/>
              </a:lnSpc>
              <a:defRPr sz="5800">
                <a:latin typeface="HYYaKuHeiW Regular"/>
                <a:ea typeface="HYYaKuHeiW Regular"/>
                <a:cs typeface="HYYaKuHeiW Regular"/>
                <a:sym typeface="HYYaKuHeiW Regular"/>
              </a:defRPr>
            </a:lvl1pPr>
          </a:lstStyle>
          <a:p>
            <a:r>
              <a:rPr lang="en-US" altLang="zh-CN" dirty="0"/>
              <a:t>Demo</a:t>
            </a:r>
            <a:endParaRPr dirty="0"/>
          </a:p>
        </p:txBody>
      </p:sp>
      <p:sp>
        <p:nvSpPr>
          <p:cNvPr id="622" name="逐一指认三颗麦克风，讲解通话降噪原理。"/>
          <p:cNvSpPr txBox="1"/>
          <p:nvPr/>
        </p:nvSpPr>
        <p:spPr>
          <a:xfrm>
            <a:off x="8698179" y="11032196"/>
            <a:ext cx="11162150"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lgn="l">
              <a:defRPr sz="4000">
                <a:latin typeface="OPPOSans R"/>
                <a:ea typeface="OPPOSans R"/>
                <a:cs typeface="OPPOSans R"/>
                <a:sym typeface="OPPOSans R"/>
              </a:defRPr>
            </a:lvl1pPr>
          </a:lstStyle>
          <a:p>
            <a:r>
              <a:rPr lang="en-US" dirty="0"/>
              <a:t>Identify each of the three microphones and explain the principles of call noise </a:t>
            </a:r>
            <a:r>
              <a:rPr lang="en-US" altLang="zh-CN" dirty="0"/>
              <a:t>cancelling</a:t>
            </a:r>
            <a:r>
              <a:rPr lang="en-US" dirty="0"/>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7" name="通勤降噪.jpg" descr="通勤降噪.jpg"/>
          <p:cNvPicPr>
            <a:picLocks noChangeAspect="1"/>
          </p:cNvPicPr>
          <p:nvPr/>
        </p:nvPicPr>
        <p:blipFill>
          <a:blip r:embed="rId3">
            <a:alphaModFix amt="56591"/>
          </a:blip>
          <a:stretch>
            <a:fillRect/>
          </a:stretch>
        </p:blipFill>
        <p:spPr>
          <a:xfrm flipH="1">
            <a:off x="-1" y="0"/>
            <a:ext cx="32874627" cy="21920804"/>
          </a:xfrm>
          <a:prstGeom prst="rect">
            <a:avLst/>
          </a:prstGeom>
          <a:ln w="12700">
            <a:miter lim="400000"/>
          </a:ln>
        </p:spPr>
      </p:pic>
      <p:sp>
        <p:nvSpPr>
          <p:cNvPr id="631" name="打给顾客"/>
          <p:cNvSpPr txBox="1"/>
          <p:nvPr/>
        </p:nvSpPr>
        <p:spPr>
          <a:xfrm>
            <a:off x="3136388" y="4393008"/>
            <a:ext cx="5743560" cy="8720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5000">
                <a:solidFill>
                  <a:srgbClr val="2DC84D"/>
                </a:solidFill>
                <a:latin typeface="OPPOSans R"/>
                <a:ea typeface="OPPOSans R"/>
                <a:cs typeface="OPPOSans R"/>
                <a:sym typeface="OPPOSans R"/>
              </a:defRPr>
            </a:lvl1pPr>
          </a:lstStyle>
          <a:p>
            <a:r>
              <a:rPr lang="en-US" altLang="zh-CN" b="1" dirty="0">
                <a:latin typeface="微软雅黑" panose="020B0503020204020204" pitchFamily="34" charset="-122"/>
                <a:ea typeface="微软雅黑" panose="020B0503020204020204" pitchFamily="34" charset="-122"/>
              </a:rPr>
              <a:t>Call the customer</a:t>
            </a:r>
            <a:endParaRPr b="1" dirty="0">
              <a:latin typeface="微软雅黑" panose="020B0503020204020204" pitchFamily="34" charset="-122"/>
              <a:ea typeface="微软雅黑" panose="020B0503020204020204" pitchFamily="34" charset="-122"/>
            </a:endParaRPr>
          </a:p>
        </p:txBody>
      </p:sp>
      <p:sp>
        <p:nvSpPr>
          <p:cNvPr id="632" name="圆角矩形"/>
          <p:cNvSpPr/>
          <p:nvPr/>
        </p:nvSpPr>
        <p:spPr>
          <a:xfrm>
            <a:off x="870302" y="3796050"/>
            <a:ext cx="1412876" cy="8304472"/>
          </a:xfrm>
          <a:prstGeom prst="roundRect">
            <a:avLst>
              <a:gd name="adj" fmla="val 44944"/>
            </a:avLst>
          </a:prstGeom>
          <a:solidFill>
            <a:srgbClr val="046A38"/>
          </a:solidFill>
          <a:ln w="12700">
            <a:miter lim="400000"/>
          </a:ln>
        </p:spPr>
        <p:txBody>
          <a:bodyPr lIns="50800" tIns="50800" rIns="50800" bIns="50800" anchor="ctr"/>
          <a:lstStyle/>
          <a:p>
            <a:pPr defTabSz="825500">
              <a:defRPr sz="3200">
                <a:solidFill>
                  <a:srgbClr val="046A38"/>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634" name="耳机连接自己的手机 — 走到 2-3 米以外的地方 —…"/>
          <p:cNvSpPr txBox="1"/>
          <p:nvPr/>
        </p:nvSpPr>
        <p:spPr>
          <a:xfrm>
            <a:off x="3189099" y="5381475"/>
            <a:ext cx="13270101"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gn="l">
              <a:defRPr sz="4000">
                <a:latin typeface="OPPOSans R"/>
                <a:ea typeface="OPPOSans R"/>
                <a:cs typeface="OPPOSans R"/>
                <a:sym typeface="OPPOSans R"/>
              </a:defRPr>
            </a:pPr>
            <a:r>
              <a:rPr lang="en-US" dirty="0">
                <a:latin typeface="微软雅黑" panose="020B0503020204020204" pitchFamily="34" charset="-122"/>
                <a:ea typeface="微软雅黑" panose="020B0503020204020204" pitchFamily="34" charset="-122"/>
              </a:rPr>
              <a:t>Connect to your own phone, walk 2-3 meters away, and call the customer to direct their attention to environmental noise and human sounds.</a:t>
            </a:r>
            <a:endParaRPr dirty="0">
              <a:latin typeface="微软雅黑" panose="020B0503020204020204" pitchFamily="34" charset="-122"/>
              <a:ea typeface="微软雅黑" panose="020B0503020204020204" pitchFamily="34" charset="-122"/>
            </a:endParaRPr>
          </a:p>
        </p:txBody>
      </p:sp>
      <p:sp>
        <p:nvSpPr>
          <p:cNvPr id="635" name="打给朋友"/>
          <p:cNvSpPr txBox="1"/>
          <p:nvPr/>
        </p:nvSpPr>
        <p:spPr>
          <a:xfrm>
            <a:off x="3152016" y="7721713"/>
            <a:ext cx="4653518" cy="8720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5000">
                <a:solidFill>
                  <a:srgbClr val="2DC84D"/>
                </a:solidFill>
                <a:latin typeface="OPPOSans R"/>
                <a:ea typeface="OPPOSans R"/>
                <a:cs typeface="OPPOSans R"/>
                <a:sym typeface="OPPOSans R"/>
              </a:defRPr>
            </a:lvl1pPr>
          </a:lstStyle>
          <a:p>
            <a:r>
              <a:rPr lang="en-US" altLang="zh-CN" b="1" dirty="0">
                <a:latin typeface="微软雅黑" panose="020B0503020204020204" pitchFamily="34" charset="-122"/>
                <a:ea typeface="微软雅黑" panose="020B0503020204020204" pitchFamily="34" charset="-122"/>
              </a:rPr>
              <a:t>Call the friend</a:t>
            </a:r>
            <a:endParaRPr b="1" dirty="0">
              <a:latin typeface="微软雅黑" panose="020B0503020204020204" pitchFamily="34" charset="-122"/>
              <a:ea typeface="微软雅黑" panose="020B0503020204020204" pitchFamily="34" charset="-122"/>
            </a:endParaRPr>
          </a:p>
        </p:txBody>
      </p:sp>
      <p:sp>
        <p:nvSpPr>
          <p:cNvPr id="636" name="将耳机连接到顾客手机上 — 邀请顾客拨打电话给朋友 — 让顾客询问朋友是否能清晰听到自己讲话 — 引导顾客讲出通话效果真好"/>
          <p:cNvSpPr txBox="1"/>
          <p:nvPr/>
        </p:nvSpPr>
        <p:spPr>
          <a:xfrm>
            <a:off x="3189098" y="8710180"/>
            <a:ext cx="13270101" cy="25648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algn="l">
              <a:defRPr sz="4000">
                <a:latin typeface="OPPOSans R"/>
                <a:ea typeface="OPPOSans R"/>
                <a:cs typeface="OPPOSans R"/>
                <a:sym typeface="OPPOSans R"/>
              </a:defRPr>
            </a:lvl1pPr>
          </a:lstStyle>
          <a:p>
            <a:r>
              <a:rPr lang="en-US" dirty="0">
                <a:latin typeface="微软雅黑" panose="020B0503020204020204" pitchFamily="34" charset="-122"/>
                <a:ea typeface="微软雅黑" panose="020B0503020204020204" pitchFamily="34" charset="-122"/>
              </a:rPr>
              <a:t>Connect to the customer's phone, invite the customer to call a friend, have the customer ask the friend if he can hear him clearly, and lead the customer to say how good the call </a:t>
            </a:r>
            <a:r>
              <a:rPr lang="en-US" altLang="zh-CN" dirty="0">
                <a:latin typeface="微软雅黑" panose="020B0503020204020204" pitchFamily="34" charset="-122"/>
                <a:ea typeface="微软雅黑" panose="020B0503020204020204" pitchFamily="34" charset="-122"/>
              </a:rPr>
              <a:t>quality</a:t>
            </a:r>
            <a:r>
              <a:rPr lang="en-US" dirty="0">
                <a:latin typeface="微软雅黑" panose="020B0503020204020204" pitchFamily="34" charset="-122"/>
                <a:ea typeface="微软雅黑" panose="020B0503020204020204" pitchFamily="34" charset="-122"/>
              </a:rPr>
              <a:t> is.</a:t>
            </a:r>
            <a:endParaRPr dirty="0">
              <a:latin typeface="微软雅黑" panose="020B0503020204020204" pitchFamily="34" charset="-122"/>
              <a:ea typeface="微软雅黑" panose="020B0503020204020204" pitchFamily="34" charset="-122"/>
            </a:endParaRPr>
          </a:p>
        </p:txBody>
      </p:sp>
      <p:sp>
        <p:nvSpPr>
          <p:cNvPr id="2" name="矩形">
            <a:extLst>
              <a:ext uri="{FF2B5EF4-FFF2-40B4-BE49-F238E27FC236}">
                <a16:creationId xmlns:a16="http://schemas.microsoft.com/office/drawing/2014/main" id="{E9D615A5-0EDA-4036-B0D1-8565B8BED921}"/>
              </a:ext>
            </a:extLst>
          </p:cNvPr>
          <p:cNvSpPr/>
          <p:nvPr/>
        </p:nvSpPr>
        <p:spPr>
          <a:xfrm>
            <a:off x="2310063" y="1788255"/>
            <a:ext cx="2316684" cy="270984"/>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3" name="最好音质 · 最强降噪 · 最清通话 · 最多交互">
            <a:extLst>
              <a:ext uri="{FF2B5EF4-FFF2-40B4-BE49-F238E27FC236}">
                <a16:creationId xmlns:a16="http://schemas.microsoft.com/office/drawing/2014/main" id="{324298A8-DBF9-47FB-BB41-7A8B027F16AC}"/>
              </a:ext>
            </a:extLst>
          </p:cNvPr>
          <p:cNvSpPr txBox="1"/>
          <p:nvPr/>
        </p:nvSpPr>
        <p:spPr>
          <a:xfrm>
            <a:off x="-4706791" y="824694"/>
            <a:ext cx="12928144" cy="1072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3" indent="0">
              <a:lnSpc>
                <a:spcPct val="90000"/>
              </a:lnSpc>
              <a:spcBef>
                <a:spcPts val="4500"/>
              </a:spcBef>
              <a:defRPr sz="7000">
                <a:solidFill>
                  <a:srgbClr val="5E5E5E"/>
                </a:solidFill>
                <a:latin typeface="HYYaKuHeiW Regular"/>
                <a:ea typeface="HYYaKuHeiW Regular"/>
                <a:cs typeface="HYYaKuHeiW Regular"/>
                <a:sym typeface="HYYaKuHeiW Regular"/>
              </a:defRPr>
            </a:pPr>
            <a:r>
              <a:rPr lang="en-US" altLang="zh-CN" sz="4000" b="1" dirty="0">
                <a:latin typeface="微软雅黑" panose="020B0503020204020204" pitchFamily="34" charset="-122"/>
                <a:ea typeface="微软雅黑" panose="020B0503020204020204" pitchFamily="34" charset="-122"/>
              </a:rPr>
              <a:t>Sound</a:t>
            </a:r>
            <a:r>
              <a:rPr sz="4000" b="1" dirty="0">
                <a:latin typeface="微软雅黑" panose="020B0503020204020204" pitchFamily="34" charset="-122"/>
                <a:ea typeface="微软雅黑" panose="020B0503020204020204" pitchFamily="34" charset="-122"/>
              </a:rPr>
              <a:t> · </a:t>
            </a:r>
            <a:r>
              <a:rPr lang="en-US" altLang="zh-CN" sz="4000" b="1" dirty="0">
                <a:latin typeface="微软雅黑" panose="020B0503020204020204" pitchFamily="34" charset="-122"/>
                <a:ea typeface="微软雅黑" panose="020B0503020204020204" pitchFamily="34" charset="-122"/>
              </a:rPr>
              <a:t>Noise cancelling</a:t>
            </a:r>
            <a:r>
              <a:rPr sz="4000" b="1" dirty="0">
                <a:latin typeface="微软雅黑" panose="020B0503020204020204" pitchFamily="34" charset="-122"/>
                <a:ea typeface="微软雅黑" panose="020B0503020204020204" pitchFamily="34" charset="-122"/>
              </a:rPr>
              <a:t> · </a:t>
            </a:r>
            <a:r>
              <a:rPr lang="en-US" altLang="zh-CN" b="1" dirty="0">
                <a:solidFill>
                  <a:srgbClr val="FFFFFF"/>
                </a:solidFill>
                <a:latin typeface="微软雅黑" panose="020B0503020204020204" pitchFamily="34" charset="-122"/>
                <a:ea typeface="微软雅黑" panose="020B0503020204020204" pitchFamily="34" charset="-122"/>
              </a:rPr>
              <a:t>Call</a:t>
            </a:r>
            <a:r>
              <a:rPr b="1" dirty="0">
                <a:solidFill>
                  <a:srgbClr val="FFFFFF"/>
                </a:solidFill>
                <a:latin typeface="微软雅黑" panose="020B0503020204020204" pitchFamily="34" charset="-122"/>
                <a:ea typeface="微软雅黑" panose="020B0503020204020204" pitchFamily="34" charset="-122"/>
              </a:rPr>
              <a:t> </a:t>
            </a:r>
            <a:r>
              <a:rPr sz="4000" b="1" dirty="0">
                <a:latin typeface="微软雅黑" panose="020B0503020204020204" pitchFamily="34" charset="-122"/>
                <a:ea typeface="微软雅黑" panose="020B0503020204020204" pitchFamily="34" charset="-122"/>
              </a:rPr>
              <a:t>· </a:t>
            </a:r>
            <a:r>
              <a:rPr lang="en-US" altLang="zh-CN" sz="4000" b="1" dirty="0">
                <a:latin typeface="微软雅黑" panose="020B0503020204020204" pitchFamily="34" charset="-122"/>
                <a:ea typeface="微软雅黑" panose="020B0503020204020204" pitchFamily="34" charset="-122"/>
              </a:rPr>
              <a:t>Interaction</a:t>
            </a:r>
            <a:endParaRPr sz="4000" b="1" dirty="0">
              <a:latin typeface="微软雅黑" panose="020B0503020204020204" pitchFamily="34" charset="-122"/>
              <a:ea typeface="微软雅黑" panose="020B0503020204020204" pitchFamily="34" charset="-122"/>
            </a:endParaRPr>
          </a:p>
        </p:txBody>
      </p:sp>
      <p:pic>
        <p:nvPicPr>
          <p:cNvPr id="639" name="pasted-image.png" descr="pasted-image.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79704" y="669357"/>
            <a:ext cx="1400055" cy="145137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7" y="0"/>
                  <a:pt x="0" y="4839"/>
                  <a:pt x="0" y="10803"/>
                </a:cubicBezTo>
                <a:cubicBezTo>
                  <a:pt x="0" y="16767"/>
                  <a:pt x="4837" y="21600"/>
                  <a:pt x="10800" y="21600"/>
                </a:cubicBezTo>
                <a:cubicBezTo>
                  <a:pt x="16763" y="21600"/>
                  <a:pt x="21600" y="16767"/>
                  <a:pt x="21600" y="10803"/>
                </a:cubicBezTo>
                <a:cubicBezTo>
                  <a:pt x="21600" y="4839"/>
                  <a:pt x="16763" y="0"/>
                  <a:pt x="10800" y="0"/>
                </a:cubicBezTo>
                <a:close/>
              </a:path>
            </a:pathLst>
          </a:custGeom>
          <a:ln w="12700">
            <a:solidFill>
              <a:srgbClr val="FFFFFF"/>
            </a:solidFill>
            <a:miter/>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3" name="anim_0x061410_01_0_0_1.mp4" descr="anim_0x061410_01_0_0_1.mp4"/>
          <p:cNvPicPr>
            <a:picLocks/>
          </p:cNvPicPr>
          <p:nvPr>
            <a:videoFile r:link="rId1"/>
            <p:extLst>
              <p:ext uri="{DAA4B4D4-6D71-4841-9C94-3DE7FCFB9230}">
                <p14:media xmlns:p14="http://schemas.microsoft.com/office/powerpoint/2010/main" r:embed="rId2">
                  <p14:trim st="15000"/>
                </p14:media>
              </p:ext>
            </p:extLst>
          </p:nvPr>
        </p:nvPicPr>
        <p:blipFill>
          <a:blip r:embed="rId5"/>
          <a:stretch>
            <a:fillRect/>
          </a:stretch>
        </p:blipFill>
        <p:spPr>
          <a:xfrm>
            <a:off x="11033305" y="2571970"/>
            <a:ext cx="6451056" cy="3625274"/>
          </a:xfrm>
          <a:prstGeom prst="rect">
            <a:avLst/>
          </a:prstGeom>
          <a:ln w="12700">
            <a:miter lim="400000"/>
          </a:ln>
        </p:spPr>
      </p:pic>
      <p:pic>
        <p:nvPicPr>
          <p:cNvPr id="644" name="anim_0x061410_01_0_0_1.mp4" descr="anim_0x061410_01_0_0_1.mp4"/>
          <p:cNvPicPr>
            <a:picLocks/>
          </p:cNvPicPr>
          <p:nvPr>
            <a:videoFile r:link="rId1"/>
            <p:extLst>
              <p:ext uri="{DAA4B4D4-6D71-4841-9C94-3DE7FCFB9230}">
                <p14:media xmlns:p14="http://schemas.microsoft.com/office/powerpoint/2010/main" r:embed="rId2">
                  <p14:trim st="10438" end="6451.3333"/>
                </p14:media>
              </p:ext>
            </p:extLst>
          </p:nvPr>
        </p:nvPicPr>
        <p:blipFill>
          <a:blip r:embed="rId6"/>
          <a:stretch>
            <a:fillRect/>
          </a:stretch>
        </p:blipFill>
        <p:spPr>
          <a:xfrm>
            <a:off x="5244419" y="2571970"/>
            <a:ext cx="6451056" cy="3625274"/>
          </a:xfrm>
          <a:prstGeom prst="rect">
            <a:avLst/>
          </a:prstGeom>
          <a:ln w="12700">
            <a:miter lim="400000"/>
          </a:ln>
        </p:spPr>
      </p:pic>
      <p:pic>
        <p:nvPicPr>
          <p:cNvPr id="645" name="调节音量.jpg" descr="调节音量.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7238" y="0"/>
            <a:ext cx="24476563" cy="137160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9740" y="4032"/>
                </a:moveTo>
                <a:cubicBezTo>
                  <a:pt x="9740" y="4031"/>
                  <a:pt x="9742" y="4031"/>
                  <a:pt x="9742" y="4032"/>
                </a:cubicBezTo>
                <a:cubicBezTo>
                  <a:pt x="9742" y="4033"/>
                  <a:pt x="9741" y="4034"/>
                  <a:pt x="9741" y="4034"/>
                </a:cubicBezTo>
                <a:cubicBezTo>
                  <a:pt x="9741" y="4034"/>
                  <a:pt x="9740" y="4033"/>
                  <a:pt x="9740" y="4032"/>
                </a:cubicBezTo>
                <a:close/>
                <a:moveTo>
                  <a:pt x="12653" y="5131"/>
                </a:moveTo>
                <a:cubicBezTo>
                  <a:pt x="12712" y="5140"/>
                  <a:pt x="12770" y="5169"/>
                  <a:pt x="12826" y="5208"/>
                </a:cubicBezTo>
                <a:cubicBezTo>
                  <a:pt x="12931" y="5282"/>
                  <a:pt x="13027" y="5388"/>
                  <a:pt x="13112" y="5521"/>
                </a:cubicBezTo>
                <a:cubicBezTo>
                  <a:pt x="13199" y="5538"/>
                  <a:pt x="13277" y="5603"/>
                  <a:pt x="13338" y="5703"/>
                </a:cubicBezTo>
                <a:cubicBezTo>
                  <a:pt x="13401" y="5805"/>
                  <a:pt x="13447" y="5944"/>
                  <a:pt x="13458" y="6103"/>
                </a:cubicBezTo>
                <a:cubicBezTo>
                  <a:pt x="13476" y="6358"/>
                  <a:pt x="13404" y="6594"/>
                  <a:pt x="13297" y="6756"/>
                </a:cubicBezTo>
                <a:cubicBezTo>
                  <a:pt x="13250" y="6827"/>
                  <a:pt x="13196" y="6884"/>
                  <a:pt x="13135" y="6911"/>
                </a:cubicBezTo>
                <a:cubicBezTo>
                  <a:pt x="13064" y="6942"/>
                  <a:pt x="12989" y="6929"/>
                  <a:pt x="12922" y="6874"/>
                </a:cubicBezTo>
                <a:lnTo>
                  <a:pt x="13037" y="8108"/>
                </a:lnTo>
                <a:cubicBezTo>
                  <a:pt x="13046" y="8201"/>
                  <a:pt x="13038" y="8293"/>
                  <a:pt x="13016" y="8372"/>
                </a:cubicBezTo>
                <a:cubicBezTo>
                  <a:pt x="12997" y="8442"/>
                  <a:pt x="12966" y="8505"/>
                  <a:pt x="12924" y="8539"/>
                </a:cubicBezTo>
                <a:cubicBezTo>
                  <a:pt x="12812" y="8628"/>
                  <a:pt x="12699" y="8513"/>
                  <a:pt x="12674" y="8328"/>
                </a:cubicBezTo>
                <a:lnTo>
                  <a:pt x="12523" y="6801"/>
                </a:lnTo>
                <a:cubicBezTo>
                  <a:pt x="12472" y="6768"/>
                  <a:pt x="12425" y="6722"/>
                  <a:pt x="12382" y="6664"/>
                </a:cubicBezTo>
                <a:cubicBezTo>
                  <a:pt x="12340" y="6607"/>
                  <a:pt x="12302" y="6540"/>
                  <a:pt x="12271" y="6463"/>
                </a:cubicBezTo>
                <a:cubicBezTo>
                  <a:pt x="12109" y="6099"/>
                  <a:pt x="12145" y="5569"/>
                  <a:pt x="12352" y="5288"/>
                </a:cubicBezTo>
                <a:cubicBezTo>
                  <a:pt x="12438" y="5171"/>
                  <a:pt x="12545" y="5116"/>
                  <a:pt x="12653" y="5131"/>
                </a:cubicBezTo>
                <a:close/>
                <a:moveTo>
                  <a:pt x="7482" y="5139"/>
                </a:moveTo>
                <a:cubicBezTo>
                  <a:pt x="7590" y="5124"/>
                  <a:pt x="7697" y="5179"/>
                  <a:pt x="7782" y="5296"/>
                </a:cubicBezTo>
                <a:cubicBezTo>
                  <a:pt x="7989" y="5578"/>
                  <a:pt x="8026" y="6108"/>
                  <a:pt x="7864" y="6472"/>
                </a:cubicBezTo>
                <a:cubicBezTo>
                  <a:pt x="7833" y="6548"/>
                  <a:pt x="7796" y="6616"/>
                  <a:pt x="7753" y="6672"/>
                </a:cubicBezTo>
                <a:cubicBezTo>
                  <a:pt x="7710" y="6730"/>
                  <a:pt x="7662" y="6777"/>
                  <a:pt x="7612" y="6809"/>
                </a:cubicBezTo>
                <a:cubicBezTo>
                  <a:pt x="7693" y="6947"/>
                  <a:pt x="7733" y="7143"/>
                  <a:pt x="7721" y="7341"/>
                </a:cubicBezTo>
                <a:cubicBezTo>
                  <a:pt x="7707" y="7570"/>
                  <a:pt x="7625" y="7767"/>
                  <a:pt x="7508" y="7860"/>
                </a:cubicBezTo>
                <a:lnTo>
                  <a:pt x="7461" y="8336"/>
                </a:lnTo>
                <a:cubicBezTo>
                  <a:pt x="7436" y="8522"/>
                  <a:pt x="7323" y="8636"/>
                  <a:pt x="7211" y="8548"/>
                </a:cubicBezTo>
                <a:cubicBezTo>
                  <a:pt x="7168" y="8514"/>
                  <a:pt x="7138" y="8451"/>
                  <a:pt x="7119" y="8381"/>
                </a:cubicBezTo>
                <a:cubicBezTo>
                  <a:pt x="7097" y="8302"/>
                  <a:pt x="7089" y="8210"/>
                  <a:pt x="7098" y="8117"/>
                </a:cubicBezTo>
                <a:lnTo>
                  <a:pt x="7128" y="7754"/>
                </a:lnTo>
                <a:cubicBezTo>
                  <a:pt x="7052" y="7614"/>
                  <a:pt x="7013" y="7424"/>
                  <a:pt x="7021" y="7231"/>
                </a:cubicBezTo>
                <a:cubicBezTo>
                  <a:pt x="7025" y="7124"/>
                  <a:pt x="7043" y="7020"/>
                  <a:pt x="7074" y="6929"/>
                </a:cubicBezTo>
                <a:cubicBezTo>
                  <a:pt x="7049" y="6932"/>
                  <a:pt x="7024" y="6928"/>
                  <a:pt x="7000" y="6919"/>
                </a:cubicBezTo>
                <a:cubicBezTo>
                  <a:pt x="6939" y="6895"/>
                  <a:pt x="6884" y="6836"/>
                  <a:pt x="6837" y="6764"/>
                </a:cubicBezTo>
                <a:cubicBezTo>
                  <a:pt x="6731" y="6601"/>
                  <a:pt x="6660" y="6366"/>
                  <a:pt x="6677" y="6112"/>
                </a:cubicBezTo>
                <a:cubicBezTo>
                  <a:pt x="6688" y="5952"/>
                  <a:pt x="6733" y="5814"/>
                  <a:pt x="6796" y="5712"/>
                </a:cubicBezTo>
                <a:cubicBezTo>
                  <a:pt x="6858" y="5612"/>
                  <a:pt x="6936" y="5546"/>
                  <a:pt x="7023" y="5529"/>
                </a:cubicBezTo>
                <a:cubicBezTo>
                  <a:pt x="7108" y="5396"/>
                  <a:pt x="7204" y="5290"/>
                  <a:pt x="7309" y="5217"/>
                </a:cubicBezTo>
                <a:cubicBezTo>
                  <a:pt x="7365" y="5178"/>
                  <a:pt x="7423" y="5148"/>
                  <a:pt x="7482" y="5139"/>
                </a:cubicBezTo>
                <a:close/>
                <a:moveTo>
                  <a:pt x="9758" y="9744"/>
                </a:moveTo>
                <a:lnTo>
                  <a:pt x="9736" y="9758"/>
                </a:lnTo>
                <a:lnTo>
                  <a:pt x="9758" y="9744"/>
                </a:lnTo>
                <a:close/>
                <a:moveTo>
                  <a:pt x="9740" y="9758"/>
                </a:moveTo>
                <a:cubicBezTo>
                  <a:pt x="9741" y="9758"/>
                  <a:pt x="9741" y="9760"/>
                  <a:pt x="9740" y="9760"/>
                </a:cubicBezTo>
                <a:cubicBezTo>
                  <a:pt x="9740" y="9760"/>
                  <a:pt x="9740" y="9758"/>
                  <a:pt x="9740" y="9758"/>
                </a:cubicBezTo>
                <a:close/>
              </a:path>
            </a:pathLst>
          </a:custGeom>
          <a:ln w="12700">
            <a:miter lim="400000"/>
          </a:ln>
        </p:spPr>
      </p:pic>
      <p:sp>
        <p:nvSpPr>
          <p:cNvPr id="646" name="形状"/>
          <p:cNvSpPr/>
          <p:nvPr/>
        </p:nvSpPr>
        <p:spPr>
          <a:xfrm>
            <a:off x="-92870" y="0"/>
            <a:ext cx="24476870" cy="137160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moveTo>
                  <a:pt x="9740" y="4032"/>
                </a:moveTo>
                <a:cubicBezTo>
                  <a:pt x="9740" y="4031"/>
                  <a:pt x="9742" y="4031"/>
                  <a:pt x="9742" y="4032"/>
                </a:cubicBezTo>
                <a:cubicBezTo>
                  <a:pt x="9742" y="4033"/>
                  <a:pt x="9741" y="4034"/>
                  <a:pt x="9741" y="4034"/>
                </a:cubicBezTo>
                <a:cubicBezTo>
                  <a:pt x="9741" y="4034"/>
                  <a:pt x="9740" y="4033"/>
                  <a:pt x="9740" y="4032"/>
                </a:cubicBezTo>
                <a:close/>
                <a:moveTo>
                  <a:pt x="12653" y="5131"/>
                </a:moveTo>
                <a:cubicBezTo>
                  <a:pt x="12712" y="5140"/>
                  <a:pt x="12770" y="5169"/>
                  <a:pt x="12826" y="5208"/>
                </a:cubicBezTo>
                <a:cubicBezTo>
                  <a:pt x="12931" y="5282"/>
                  <a:pt x="13027" y="5388"/>
                  <a:pt x="13112" y="5521"/>
                </a:cubicBezTo>
                <a:cubicBezTo>
                  <a:pt x="13199" y="5538"/>
                  <a:pt x="13277" y="5603"/>
                  <a:pt x="13338" y="5703"/>
                </a:cubicBezTo>
                <a:cubicBezTo>
                  <a:pt x="13401" y="5805"/>
                  <a:pt x="13447" y="5944"/>
                  <a:pt x="13458" y="6103"/>
                </a:cubicBezTo>
                <a:cubicBezTo>
                  <a:pt x="13476" y="6358"/>
                  <a:pt x="13404" y="6594"/>
                  <a:pt x="13297" y="6756"/>
                </a:cubicBezTo>
                <a:cubicBezTo>
                  <a:pt x="13250" y="6827"/>
                  <a:pt x="13196" y="6884"/>
                  <a:pt x="13135" y="6911"/>
                </a:cubicBezTo>
                <a:cubicBezTo>
                  <a:pt x="13064" y="6942"/>
                  <a:pt x="12989" y="6929"/>
                  <a:pt x="12922" y="6874"/>
                </a:cubicBezTo>
                <a:lnTo>
                  <a:pt x="13037" y="8108"/>
                </a:lnTo>
                <a:cubicBezTo>
                  <a:pt x="13046" y="8201"/>
                  <a:pt x="13038" y="8293"/>
                  <a:pt x="13016" y="8372"/>
                </a:cubicBezTo>
                <a:cubicBezTo>
                  <a:pt x="12997" y="8442"/>
                  <a:pt x="12966" y="8505"/>
                  <a:pt x="12924" y="8539"/>
                </a:cubicBezTo>
                <a:cubicBezTo>
                  <a:pt x="12812" y="8628"/>
                  <a:pt x="12699" y="8513"/>
                  <a:pt x="12674" y="8328"/>
                </a:cubicBezTo>
                <a:lnTo>
                  <a:pt x="12523" y="6801"/>
                </a:lnTo>
                <a:cubicBezTo>
                  <a:pt x="12472" y="6768"/>
                  <a:pt x="12425" y="6722"/>
                  <a:pt x="12382" y="6664"/>
                </a:cubicBezTo>
                <a:cubicBezTo>
                  <a:pt x="12340" y="6607"/>
                  <a:pt x="12302" y="6540"/>
                  <a:pt x="12271" y="6463"/>
                </a:cubicBezTo>
                <a:cubicBezTo>
                  <a:pt x="12109" y="6099"/>
                  <a:pt x="12145" y="5569"/>
                  <a:pt x="12352" y="5288"/>
                </a:cubicBezTo>
                <a:cubicBezTo>
                  <a:pt x="12438" y="5171"/>
                  <a:pt x="12545" y="5116"/>
                  <a:pt x="12653" y="5131"/>
                </a:cubicBezTo>
                <a:close/>
                <a:moveTo>
                  <a:pt x="7482" y="5139"/>
                </a:moveTo>
                <a:cubicBezTo>
                  <a:pt x="7590" y="5124"/>
                  <a:pt x="7697" y="5179"/>
                  <a:pt x="7782" y="5296"/>
                </a:cubicBezTo>
                <a:cubicBezTo>
                  <a:pt x="7989" y="5578"/>
                  <a:pt x="8026" y="6108"/>
                  <a:pt x="7864" y="6472"/>
                </a:cubicBezTo>
                <a:cubicBezTo>
                  <a:pt x="7833" y="6548"/>
                  <a:pt x="7796" y="6616"/>
                  <a:pt x="7753" y="6672"/>
                </a:cubicBezTo>
                <a:cubicBezTo>
                  <a:pt x="7710" y="6730"/>
                  <a:pt x="7662" y="6777"/>
                  <a:pt x="7612" y="6809"/>
                </a:cubicBezTo>
                <a:cubicBezTo>
                  <a:pt x="7693" y="6947"/>
                  <a:pt x="7733" y="7143"/>
                  <a:pt x="7721" y="7341"/>
                </a:cubicBezTo>
                <a:cubicBezTo>
                  <a:pt x="7707" y="7570"/>
                  <a:pt x="7625" y="7767"/>
                  <a:pt x="7508" y="7860"/>
                </a:cubicBezTo>
                <a:lnTo>
                  <a:pt x="7461" y="8336"/>
                </a:lnTo>
                <a:cubicBezTo>
                  <a:pt x="7436" y="8522"/>
                  <a:pt x="7323" y="8636"/>
                  <a:pt x="7211" y="8548"/>
                </a:cubicBezTo>
                <a:cubicBezTo>
                  <a:pt x="7168" y="8514"/>
                  <a:pt x="7138" y="8451"/>
                  <a:pt x="7119" y="8381"/>
                </a:cubicBezTo>
                <a:cubicBezTo>
                  <a:pt x="7097" y="8302"/>
                  <a:pt x="7089" y="8210"/>
                  <a:pt x="7098" y="8117"/>
                </a:cubicBezTo>
                <a:lnTo>
                  <a:pt x="7128" y="7754"/>
                </a:lnTo>
                <a:cubicBezTo>
                  <a:pt x="7052" y="7614"/>
                  <a:pt x="7013" y="7424"/>
                  <a:pt x="7021" y="7231"/>
                </a:cubicBezTo>
                <a:cubicBezTo>
                  <a:pt x="7025" y="7124"/>
                  <a:pt x="7043" y="7020"/>
                  <a:pt x="7074" y="6929"/>
                </a:cubicBezTo>
                <a:cubicBezTo>
                  <a:pt x="7049" y="6932"/>
                  <a:pt x="7024" y="6928"/>
                  <a:pt x="7000" y="6919"/>
                </a:cubicBezTo>
                <a:cubicBezTo>
                  <a:pt x="6939" y="6895"/>
                  <a:pt x="6884" y="6836"/>
                  <a:pt x="6837" y="6764"/>
                </a:cubicBezTo>
                <a:cubicBezTo>
                  <a:pt x="6731" y="6601"/>
                  <a:pt x="6660" y="6366"/>
                  <a:pt x="6677" y="6112"/>
                </a:cubicBezTo>
                <a:cubicBezTo>
                  <a:pt x="6688" y="5952"/>
                  <a:pt x="6733" y="5814"/>
                  <a:pt x="6796" y="5712"/>
                </a:cubicBezTo>
                <a:cubicBezTo>
                  <a:pt x="6858" y="5612"/>
                  <a:pt x="6936" y="5546"/>
                  <a:pt x="7023" y="5529"/>
                </a:cubicBezTo>
                <a:cubicBezTo>
                  <a:pt x="7108" y="5396"/>
                  <a:pt x="7204" y="5290"/>
                  <a:pt x="7309" y="5217"/>
                </a:cubicBezTo>
                <a:cubicBezTo>
                  <a:pt x="7365" y="5178"/>
                  <a:pt x="7423" y="5148"/>
                  <a:pt x="7482" y="5139"/>
                </a:cubicBezTo>
                <a:close/>
                <a:moveTo>
                  <a:pt x="9758" y="9744"/>
                </a:moveTo>
                <a:lnTo>
                  <a:pt x="9736" y="9758"/>
                </a:lnTo>
                <a:lnTo>
                  <a:pt x="9758" y="9744"/>
                </a:lnTo>
                <a:close/>
                <a:moveTo>
                  <a:pt x="9740" y="9758"/>
                </a:moveTo>
                <a:cubicBezTo>
                  <a:pt x="9741" y="9758"/>
                  <a:pt x="9741" y="9760"/>
                  <a:pt x="9740" y="9760"/>
                </a:cubicBezTo>
                <a:cubicBezTo>
                  <a:pt x="9740" y="9760"/>
                  <a:pt x="9740" y="9758"/>
                  <a:pt x="9740" y="9758"/>
                </a:cubicBezTo>
                <a:close/>
              </a:path>
            </a:pathLst>
          </a:custGeom>
          <a:solidFill>
            <a:srgbClr val="000000">
              <a:alpha val="76274"/>
            </a:srgb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647" name="矩形"/>
          <p:cNvSpPr/>
          <p:nvPr/>
        </p:nvSpPr>
        <p:spPr>
          <a:xfrm>
            <a:off x="1812911" y="3307256"/>
            <a:ext cx="131441" cy="2341912"/>
          </a:xfrm>
          <a:prstGeom prst="rect">
            <a:avLst/>
          </a:prstGeom>
          <a:solidFill>
            <a:schemeClr val="accent4"/>
          </a:solidFill>
          <a:ln w="12700">
            <a:miter lim="400000"/>
          </a:ln>
        </p:spPr>
        <p:txBody>
          <a:bodyPr lIns="50800" tIns="50800" rIns="50800" bIns="50800" anchor="ctr"/>
          <a:lstStyle/>
          <a:p>
            <a:pPr defTabSz="825500">
              <a:defRPr sz="3200">
                <a:solidFill>
                  <a:srgbClr val="EFBC4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649" name="矩形"/>
          <p:cNvSpPr/>
          <p:nvPr/>
        </p:nvSpPr>
        <p:spPr>
          <a:xfrm>
            <a:off x="1812911" y="6564137"/>
            <a:ext cx="131441" cy="2341912"/>
          </a:xfrm>
          <a:prstGeom prst="rect">
            <a:avLst/>
          </a:prstGeom>
          <a:solidFill>
            <a:schemeClr val="accent4"/>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651" name="矩形"/>
          <p:cNvSpPr/>
          <p:nvPr/>
        </p:nvSpPr>
        <p:spPr>
          <a:xfrm>
            <a:off x="1812911" y="9821017"/>
            <a:ext cx="131441" cy="2341912"/>
          </a:xfrm>
          <a:prstGeom prst="rect">
            <a:avLst/>
          </a:prstGeom>
          <a:solidFill>
            <a:schemeClr val="accent4"/>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653" name="无线充电"/>
          <p:cNvSpPr txBox="1"/>
          <p:nvPr/>
        </p:nvSpPr>
        <p:spPr>
          <a:xfrm>
            <a:off x="6834376" y="8000048"/>
            <a:ext cx="2825501" cy="12312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70000"/>
              </a:lnSpc>
              <a:defRPr sz="5000">
                <a:latin typeface="OPPOSans R"/>
                <a:ea typeface="OPPOSans R"/>
                <a:cs typeface="OPPOSans R"/>
                <a:sym typeface="OPPOSans R"/>
              </a:defRPr>
            </a:lvl1pPr>
          </a:lstStyle>
          <a:p>
            <a:r>
              <a:rPr lang="en-US" altLang="zh-CN" dirty="0"/>
              <a:t>W</a:t>
            </a:r>
            <a:r>
              <a:rPr lang="en-US" dirty="0"/>
              <a:t>ireless charging</a:t>
            </a:r>
            <a:endParaRPr dirty="0"/>
          </a:p>
        </p:txBody>
      </p:sp>
      <p:sp>
        <p:nvSpPr>
          <p:cNvPr id="655" name="开盖即连"/>
          <p:cNvSpPr txBox="1"/>
          <p:nvPr/>
        </p:nvSpPr>
        <p:spPr>
          <a:xfrm>
            <a:off x="17560046" y="8114645"/>
            <a:ext cx="3238815" cy="12312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nSpc>
                <a:spcPct val="70000"/>
              </a:lnSpc>
              <a:defRPr sz="5000">
                <a:latin typeface="OPPOSans R"/>
                <a:ea typeface="OPPOSans R"/>
                <a:cs typeface="OPPOSans R"/>
                <a:sym typeface="OPPOSans R"/>
              </a:defRPr>
            </a:lvl1pPr>
          </a:lstStyle>
          <a:p>
            <a:r>
              <a:rPr lang="en-US" altLang="zh-CN" dirty="0"/>
              <a:t>Ready-to-connect</a:t>
            </a:r>
            <a:endParaRPr dirty="0"/>
          </a:p>
        </p:txBody>
      </p:sp>
      <p:sp>
        <p:nvSpPr>
          <p:cNvPr id="656" name="安卓手机可安装「欢律」APP 进行功能自定义；…"/>
          <p:cNvSpPr txBox="1"/>
          <p:nvPr/>
        </p:nvSpPr>
        <p:spPr>
          <a:xfrm>
            <a:off x="7295283" y="9786516"/>
            <a:ext cx="15275805" cy="24109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sz="5000">
                <a:latin typeface="OPPOSans R"/>
                <a:ea typeface="OPPOSans R"/>
                <a:cs typeface="OPPOSans R"/>
                <a:sym typeface="OPPOSans R"/>
              </a:defRPr>
            </a:pPr>
            <a:r>
              <a:rPr lang="en-US" dirty="0"/>
              <a:t>Android phones can install the </a:t>
            </a:r>
            <a:r>
              <a:rPr lang="en-US" altLang="zh-CN" dirty="0" err="1"/>
              <a:t>HeyMelody</a:t>
            </a:r>
            <a:r>
              <a:rPr lang="en-US" dirty="0"/>
              <a:t> app to customize functions </a:t>
            </a:r>
            <a:r>
              <a:rPr lang="en-US" altLang="zh-CN" dirty="0"/>
              <a:t>and upgrade the earphone</a:t>
            </a:r>
            <a:r>
              <a:rPr lang="zh-CN" altLang="en-US" dirty="0"/>
              <a:t>；</a:t>
            </a:r>
            <a:endParaRPr dirty="0"/>
          </a:p>
          <a:p>
            <a:pPr algn="l">
              <a:defRPr sz="5000">
                <a:latin typeface="OPPOSans R"/>
                <a:ea typeface="OPPOSans R"/>
                <a:cs typeface="OPPOSans R"/>
                <a:sym typeface="OPPOSans R"/>
              </a:defRPr>
            </a:pPr>
            <a:r>
              <a:rPr lang="en-US" altLang="zh-CN" dirty="0"/>
              <a:t>iPhone</a:t>
            </a:r>
            <a:r>
              <a:rPr lang="en-US" dirty="0"/>
              <a:t> can connect </a:t>
            </a:r>
            <a:r>
              <a:rPr lang="en-US" altLang="zh-CN" dirty="0" err="1"/>
              <a:t>Enco</a:t>
            </a:r>
            <a:r>
              <a:rPr lang="en-US" altLang="zh-CN" dirty="0"/>
              <a:t> X</a:t>
            </a:r>
            <a:r>
              <a:rPr lang="en-US" dirty="0"/>
              <a:t> and wake up Siri.</a:t>
            </a:r>
            <a:endParaRPr dirty="0"/>
          </a:p>
        </p:txBody>
      </p:sp>
      <p:sp>
        <p:nvSpPr>
          <p:cNvPr id="657" name="所有操控我都有"/>
          <p:cNvSpPr txBox="1"/>
          <p:nvPr/>
        </p:nvSpPr>
        <p:spPr>
          <a:xfrm>
            <a:off x="2479514" y="3560955"/>
            <a:ext cx="3741719" cy="1641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a:defRPr sz="5000">
                <a:solidFill>
                  <a:srgbClr val="76D6FF"/>
                </a:solidFill>
                <a:latin typeface="OPPOSans R"/>
                <a:ea typeface="OPPOSans R"/>
                <a:cs typeface="OPPOSans R"/>
                <a:sym typeface="OPPOSans R"/>
              </a:defRPr>
            </a:lvl1pPr>
          </a:lstStyle>
          <a:p>
            <a:r>
              <a:rPr lang="en-US" altLang="zh-CN" b="1" dirty="0"/>
              <a:t>C</a:t>
            </a:r>
            <a:r>
              <a:rPr lang="en-US" b="1" dirty="0"/>
              <a:t>onvenient interaction</a:t>
            </a:r>
            <a:endParaRPr b="1" dirty="0"/>
          </a:p>
        </p:txBody>
      </p:sp>
      <p:sp>
        <p:nvSpPr>
          <p:cNvPr id="658" name="高端功能…"/>
          <p:cNvSpPr txBox="1"/>
          <p:nvPr/>
        </p:nvSpPr>
        <p:spPr>
          <a:xfrm>
            <a:off x="2479514" y="6831964"/>
            <a:ext cx="2971525" cy="1641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sz="5000">
                <a:solidFill>
                  <a:srgbClr val="76D6FF"/>
                </a:solidFill>
                <a:latin typeface="OPPOSans R"/>
                <a:ea typeface="OPPOSans R"/>
                <a:cs typeface="OPPOSans R"/>
                <a:sym typeface="OPPOSans R"/>
              </a:defRPr>
            </a:pPr>
            <a:r>
              <a:rPr lang="en-US" altLang="zh-CN" b="1" dirty="0"/>
              <a:t>High-end features</a:t>
            </a:r>
          </a:p>
        </p:txBody>
      </p:sp>
      <p:sp>
        <p:nvSpPr>
          <p:cNvPr id="659" name="所有手机都兼容"/>
          <p:cNvSpPr txBox="1"/>
          <p:nvPr/>
        </p:nvSpPr>
        <p:spPr>
          <a:xfrm>
            <a:off x="2479514" y="10167683"/>
            <a:ext cx="4018266" cy="1641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a:defRPr sz="5000">
                <a:solidFill>
                  <a:srgbClr val="76D6FF"/>
                </a:solidFill>
                <a:latin typeface="OPPOSans R"/>
                <a:ea typeface="OPPOSans R"/>
                <a:cs typeface="OPPOSans R"/>
                <a:sym typeface="OPPOSans R"/>
              </a:defRPr>
            </a:lvl1pPr>
          </a:lstStyle>
          <a:p>
            <a:r>
              <a:rPr lang="en-US" altLang="zh-CN" b="1" dirty="0"/>
              <a:t>Strong</a:t>
            </a:r>
            <a:r>
              <a:rPr lang="en-US" b="1" dirty="0"/>
              <a:t> compatibility</a:t>
            </a:r>
            <a:endParaRPr b="1" dirty="0"/>
          </a:p>
        </p:txBody>
      </p:sp>
      <p:sp>
        <p:nvSpPr>
          <p:cNvPr id="660" name="矩形"/>
          <p:cNvSpPr/>
          <p:nvPr/>
        </p:nvSpPr>
        <p:spPr>
          <a:xfrm>
            <a:off x="934605" y="1788254"/>
            <a:ext cx="4973806" cy="362717"/>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661" name="最好音质 · 最强降噪 · 最清通话 · 最多交互"/>
          <p:cNvSpPr txBox="1"/>
          <p:nvPr/>
        </p:nvSpPr>
        <p:spPr>
          <a:xfrm>
            <a:off x="-7605064" y="824694"/>
            <a:ext cx="13513475" cy="1072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lvl="3" indent="0">
              <a:lnSpc>
                <a:spcPct val="90000"/>
              </a:lnSpc>
              <a:spcBef>
                <a:spcPts val="4500"/>
              </a:spcBef>
              <a:defRPr sz="4000">
                <a:solidFill>
                  <a:srgbClr val="5E5E5E"/>
                </a:solidFill>
                <a:latin typeface="HYYaKuHeiW Regular"/>
                <a:ea typeface="HYYaKuHeiW Regular"/>
                <a:cs typeface="HYYaKuHeiW Regular"/>
                <a:sym typeface="HYYaKuHeiW Regular"/>
              </a:defRPr>
            </a:pPr>
            <a:r>
              <a:rPr lang="en-US" altLang="zh-CN" b="1" dirty="0">
                <a:latin typeface="微软雅黑" panose="020B0503020204020204" pitchFamily="34" charset="-122"/>
                <a:ea typeface="微软雅黑" panose="020B0503020204020204" pitchFamily="34" charset="-122"/>
              </a:rPr>
              <a:t>Sound</a:t>
            </a:r>
            <a:r>
              <a:rPr b="1" dirty="0">
                <a:latin typeface="微软雅黑" panose="020B0503020204020204" pitchFamily="34" charset="-122"/>
                <a:ea typeface="微软雅黑" panose="020B0503020204020204" pitchFamily="34" charset="-122"/>
              </a:rPr>
              <a:t> · </a:t>
            </a:r>
            <a:r>
              <a:rPr lang="en-US" altLang="zh-CN" b="1" dirty="0">
                <a:latin typeface="微软雅黑" panose="020B0503020204020204" pitchFamily="34" charset="-122"/>
                <a:ea typeface="微软雅黑" panose="020B0503020204020204" pitchFamily="34" charset="-122"/>
              </a:rPr>
              <a:t>Noise cancelling</a:t>
            </a:r>
            <a:r>
              <a:rPr b="1" dirty="0">
                <a:latin typeface="微软雅黑" panose="020B0503020204020204" pitchFamily="34" charset="-122"/>
                <a:ea typeface="微软雅黑" panose="020B0503020204020204" pitchFamily="34" charset="-122"/>
              </a:rPr>
              <a:t> · </a:t>
            </a:r>
            <a:r>
              <a:rPr lang="en-US" altLang="zh-CN" b="1" dirty="0">
                <a:latin typeface="微软雅黑" panose="020B0503020204020204" pitchFamily="34" charset="-122"/>
                <a:ea typeface="微软雅黑" panose="020B0503020204020204" pitchFamily="34" charset="-122"/>
              </a:rPr>
              <a:t>Call</a:t>
            </a:r>
            <a:r>
              <a:rPr b="1" dirty="0">
                <a:latin typeface="微软雅黑" panose="020B0503020204020204" pitchFamily="34" charset="-122"/>
                <a:ea typeface="微软雅黑" panose="020B0503020204020204" pitchFamily="34" charset="-122"/>
              </a:rPr>
              <a:t> ·</a:t>
            </a:r>
            <a:r>
              <a:rPr sz="7000" b="1" dirty="0">
                <a:solidFill>
                  <a:srgbClr val="FFFFFF"/>
                </a:solidFill>
                <a:latin typeface="微软雅黑" panose="020B0503020204020204" pitchFamily="34" charset="-122"/>
                <a:ea typeface="微软雅黑" panose="020B0503020204020204" pitchFamily="34" charset="-122"/>
              </a:rPr>
              <a:t> </a:t>
            </a:r>
            <a:r>
              <a:rPr lang="en-US" altLang="zh-CN" sz="7000" b="1" dirty="0">
                <a:solidFill>
                  <a:schemeClr val="tx1"/>
                </a:solidFill>
                <a:latin typeface="微软雅黑" panose="020B0503020204020204" pitchFamily="34" charset="-122"/>
                <a:ea typeface="微软雅黑" panose="020B0503020204020204" pitchFamily="34" charset="-122"/>
              </a:rPr>
              <a:t>Interaction</a:t>
            </a:r>
            <a:endParaRPr sz="7000" b="1" dirty="0">
              <a:solidFill>
                <a:schemeClr val="tx1"/>
              </a:solidFill>
              <a:latin typeface="微软雅黑" panose="020B0503020204020204" pitchFamily="34" charset="-122"/>
              <a:ea typeface="微软雅黑" panose="020B0503020204020204" pitchFamily="34" charset="-122"/>
            </a:endParaRPr>
          </a:p>
        </p:txBody>
      </p:sp>
      <p:pic>
        <p:nvPicPr>
          <p:cNvPr id="662" name="TeamTalk_IMG_2020-09-01-165745.png" descr="TeamTalk_IMG_2020-09-01-165745.pn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201097" y="6600983"/>
            <a:ext cx="2395856" cy="1512682"/>
          </a:xfrm>
          <a:prstGeom prst="rect">
            <a:avLst/>
          </a:prstGeom>
          <a:ln w="12700">
            <a:miter lim="400000"/>
          </a:ln>
        </p:spPr>
      </p:pic>
      <p:pic>
        <p:nvPicPr>
          <p:cNvPr id="663" name="TeamTalk_IMG_2020-09-01-165745.png" descr="TeamTalk_IMG_2020-09-01-165745.png"/>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11104926" y="6564137"/>
            <a:ext cx="1200734" cy="1355453"/>
          </a:xfrm>
          <a:prstGeom prst="rect">
            <a:avLst/>
          </a:prstGeom>
          <a:ln w="12700">
            <a:miter lim="400000"/>
          </a:ln>
        </p:spPr>
      </p:pic>
      <p:sp>
        <p:nvSpPr>
          <p:cNvPr id="664" name="生活防水"/>
          <p:cNvSpPr txBox="1"/>
          <p:nvPr/>
        </p:nvSpPr>
        <p:spPr>
          <a:xfrm>
            <a:off x="9892077" y="8077057"/>
            <a:ext cx="3726677" cy="12312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nSpc>
                <a:spcPct val="70000"/>
              </a:lnSpc>
              <a:defRPr sz="5000">
                <a:latin typeface="OPPOSans R"/>
                <a:ea typeface="OPPOSans R"/>
                <a:cs typeface="OPPOSans R"/>
                <a:sym typeface="OPPOSans R"/>
              </a:defRPr>
            </a:lvl1pPr>
          </a:lstStyle>
          <a:p>
            <a:r>
              <a:rPr lang="en-US" altLang="zh-CN" dirty="0"/>
              <a:t>IP54</a:t>
            </a:r>
          </a:p>
          <a:p>
            <a:r>
              <a:rPr lang="en-US" altLang="zh-CN" dirty="0"/>
              <a:t>waterproof</a:t>
            </a:r>
            <a:endParaRPr dirty="0"/>
          </a:p>
        </p:txBody>
      </p:sp>
      <p:pic>
        <p:nvPicPr>
          <p:cNvPr id="665" name="TeamTalk_IMG_2020-09-01-165745.png" descr="TeamTalk_IMG_2020-09-01-165745.png"/>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15066072" y="6644687"/>
            <a:ext cx="1023308" cy="1102423"/>
          </a:xfrm>
          <a:prstGeom prst="rect">
            <a:avLst/>
          </a:prstGeom>
          <a:ln w="12700">
            <a:miter lim="400000"/>
          </a:ln>
        </p:spPr>
      </p:pic>
      <p:sp>
        <p:nvSpPr>
          <p:cNvPr id="666" name="切换设备"/>
          <p:cNvSpPr txBox="1"/>
          <p:nvPr/>
        </p:nvSpPr>
        <p:spPr>
          <a:xfrm>
            <a:off x="14164976" y="8114645"/>
            <a:ext cx="2825500" cy="12312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70000"/>
              </a:lnSpc>
              <a:defRPr sz="5000">
                <a:latin typeface="OPPOSans R"/>
                <a:ea typeface="OPPOSans R"/>
                <a:cs typeface="OPPOSans R"/>
                <a:sym typeface="OPPOSans R"/>
              </a:defRPr>
            </a:lvl1pPr>
          </a:lstStyle>
          <a:p>
            <a:r>
              <a:rPr lang="en-US" altLang="zh-CN" dirty="0"/>
              <a:t>Switch devices</a:t>
            </a:r>
          </a:p>
        </p:txBody>
      </p:sp>
      <p:sp>
        <p:nvSpPr>
          <p:cNvPr id="667" name="触控…"/>
          <p:cNvSpPr txBox="1"/>
          <p:nvPr/>
        </p:nvSpPr>
        <p:spPr>
          <a:xfrm>
            <a:off x="9318783" y="3179149"/>
            <a:ext cx="5452532" cy="24109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sz="5000">
                <a:latin typeface="OPPOSans R"/>
                <a:ea typeface="OPPOSans R"/>
                <a:cs typeface="OPPOSans R"/>
                <a:sym typeface="OPPOSans R"/>
              </a:defRPr>
            </a:pPr>
            <a:r>
              <a:rPr lang="en-US" altLang="zh-CN" dirty="0"/>
              <a:t>Double tap</a:t>
            </a:r>
          </a:p>
          <a:p>
            <a:pPr algn="l">
              <a:defRPr sz="5000">
                <a:latin typeface="OPPOSans R"/>
                <a:ea typeface="OPPOSans R"/>
                <a:cs typeface="OPPOSans R"/>
                <a:sym typeface="OPPOSans R"/>
              </a:defRPr>
            </a:pPr>
            <a:r>
              <a:rPr lang="en-US" altLang="zh-CN" dirty="0"/>
              <a:t>Triple tap</a:t>
            </a:r>
          </a:p>
          <a:p>
            <a:pPr algn="l">
              <a:defRPr sz="5000">
                <a:latin typeface="OPPOSans R"/>
                <a:ea typeface="OPPOSans R"/>
                <a:cs typeface="OPPOSans R"/>
                <a:sym typeface="OPPOSans R"/>
              </a:defRPr>
            </a:pPr>
            <a:r>
              <a:rPr lang="en-US" altLang="zh-CN" dirty="0"/>
              <a:t>Long press</a:t>
            </a:r>
            <a:endParaRPr dirty="0"/>
          </a:p>
        </p:txBody>
      </p:sp>
      <p:sp>
        <p:nvSpPr>
          <p:cNvPr id="668" name="滑动…"/>
          <p:cNvSpPr txBox="1"/>
          <p:nvPr/>
        </p:nvSpPr>
        <p:spPr>
          <a:xfrm>
            <a:off x="15389613" y="3179149"/>
            <a:ext cx="8240408" cy="24109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sz="5000">
                <a:latin typeface="OPPOSans R"/>
                <a:ea typeface="OPPOSans R"/>
                <a:cs typeface="OPPOSans R"/>
                <a:sym typeface="OPPOSans R"/>
              </a:defRPr>
            </a:pPr>
            <a:r>
              <a:rPr lang="en-US" altLang="zh-CN" dirty="0"/>
              <a:t>Slide</a:t>
            </a:r>
            <a:endParaRPr dirty="0"/>
          </a:p>
          <a:p>
            <a:pPr algn="l">
              <a:defRPr sz="5000">
                <a:latin typeface="OPPOSans R"/>
                <a:ea typeface="OPPOSans R"/>
                <a:cs typeface="OPPOSans R"/>
                <a:sym typeface="OPPOSans R"/>
              </a:defRPr>
            </a:pPr>
            <a:r>
              <a:rPr lang="en-US" altLang="zh-CN" dirty="0"/>
              <a:t>Adjust the volume</a:t>
            </a:r>
          </a:p>
          <a:p>
            <a:pPr algn="l">
              <a:defRPr sz="5000">
                <a:latin typeface="OPPOSans R"/>
                <a:ea typeface="OPPOSans R"/>
                <a:cs typeface="OPPOSans R"/>
                <a:sym typeface="OPPOSans R"/>
              </a:defRPr>
            </a:pPr>
            <a:r>
              <a:rPr lang="en-US" altLang="zh-CN" dirty="0"/>
              <a:t>Switch songs</a:t>
            </a:r>
            <a:endParaRPr dirty="0"/>
          </a:p>
        </p:txBody>
      </p:sp>
      <p:pic>
        <p:nvPicPr>
          <p:cNvPr id="2" name="海顿_产品图Product-images_白色white_特殊角度耳机盒开盖_front_rgb.jpg" descr="海顿_产品图Product-images_白色white_特殊角度耳机盒开盖_front_rgb.jpg">
            <a:extLst>
              <a:ext uri="{FF2B5EF4-FFF2-40B4-BE49-F238E27FC236}">
                <a16:creationId xmlns:a16="http://schemas.microsoft.com/office/drawing/2014/main" id="{18E15E06-04E4-4F1A-A9D6-AACBB7D963D7}"/>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18406676" y="6530320"/>
            <a:ext cx="1411178" cy="1213317"/>
          </a:xfrm>
          <a:custGeom>
            <a:avLst/>
            <a:gdLst/>
            <a:ahLst/>
            <a:cxnLst>
              <a:cxn ang="0">
                <a:pos x="wd2" y="hd2"/>
              </a:cxn>
              <a:cxn ang="5400000">
                <a:pos x="wd2" y="hd2"/>
              </a:cxn>
              <a:cxn ang="10800000">
                <a:pos x="wd2" y="hd2"/>
              </a:cxn>
              <a:cxn ang="16200000">
                <a:pos x="wd2" y="hd2"/>
              </a:cxn>
            </a:cxnLst>
            <a:rect l="0" t="0" r="r" b="b"/>
            <a:pathLst>
              <a:path w="21597" h="21596" extrusionOk="0">
                <a:moveTo>
                  <a:pt x="15040" y="0"/>
                </a:moveTo>
                <a:cubicBezTo>
                  <a:pt x="14466" y="10"/>
                  <a:pt x="13917" y="325"/>
                  <a:pt x="13560" y="883"/>
                </a:cubicBezTo>
                <a:lnTo>
                  <a:pt x="13473" y="1018"/>
                </a:lnTo>
                <a:lnTo>
                  <a:pt x="12407" y="976"/>
                </a:lnTo>
                <a:cubicBezTo>
                  <a:pt x="11232" y="930"/>
                  <a:pt x="8048" y="996"/>
                  <a:pt x="7211" y="1083"/>
                </a:cubicBezTo>
                <a:cubicBezTo>
                  <a:pt x="4554" y="1362"/>
                  <a:pt x="2706" y="1999"/>
                  <a:pt x="1634" y="3007"/>
                </a:cubicBezTo>
                <a:cubicBezTo>
                  <a:pt x="940" y="3659"/>
                  <a:pt x="563" y="4697"/>
                  <a:pt x="629" y="5779"/>
                </a:cubicBezTo>
                <a:cubicBezTo>
                  <a:pt x="691" y="6789"/>
                  <a:pt x="1081" y="7680"/>
                  <a:pt x="1729" y="8288"/>
                </a:cubicBezTo>
                <a:cubicBezTo>
                  <a:pt x="1900" y="8448"/>
                  <a:pt x="2024" y="8596"/>
                  <a:pt x="2004" y="8616"/>
                </a:cubicBezTo>
                <a:cubicBezTo>
                  <a:pt x="1985" y="8635"/>
                  <a:pt x="1859" y="8678"/>
                  <a:pt x="1725" y="8712"/>
                </a:cubicBezTo>
                <a:cubicBezTo>
                  <a:pt x="1592" y="8746"/>
                  <a:pt x="1438" y="8822"/>
                  <a:pt x="1384" y="8881"/>
                </a:cubicBezTo>
                <a:cubicBezTo>
                  <a:pt x="1330" y="8940"/>
                  <a:pt x="1140" y="9046"/>
                  <a:pt x="962" y="9115"/>
                </a:cubicBezTo>
                <a:cubicBezTo>
                  <a:pt x="517" y="9289"/>
                  <a:pt x="367" y="9432"/>
                  <a:pt x="280" y="9765"/>
                </a:cubicBezTo>
                <a:cubicBezTo>
                  <a:pt x="108" y="10429"/>
                  <a:pt x="3" y="11515"/>
                  <a:pt x="0" y="12485"/>
                </a:cubicBezTo>
                <a:cubicBezTo>
                  <a:pt x="-1" y="12808"/>
                  <a:pt x="9" y="13118"/>
                  <a:pt x="33" y="13396"/>
                </a:cubicBezTo>
                <a:cubicBezTo>
                  <a:pt x="211" y="15521"/>
                  <a:pt x="806" y="17158"/>
                  <a:pt x="1871" y="18452"/>
                </a:cubicBezTo>
                <a:cubicBezTo>
                  <a:pt x="2502" y="19219"/>
                  <a:pt x="3176" y="19770"/>
                  <a:pt x="4129" y="20298"/>
                </a:cubicBezTo>
                <a:cubicBezTo>
                  <a:pt x="5545" y="21082"/>
                  <a:pt x="7127" y="21452"/>
                  <a:pt x="9631" y="21586"/>
                </a:cubicBezTo>
                <a:cubicBezTo>
                  <a:pt x="9774" y="21594"/>
                  <a:pt x="10021" y="21597"/>
                  <a:pt x="10320" y="21596"/>
                </a:cubicBezTo>
                <a:cubicBezTo>
                  <a:pt x="11218" y="21592"/>
                  <a:pt x="12585" y="21555"/>
                  <a:pt x="13034" y="21513"/>
                </a:cubicBezTo>
                <a:cubicBezTo>
                  <a:pt x="16026" y="21231"/>
                  <a:pt x="18109" y="20297"/>
                  <a:pt x="19581" y="18577"/>
                </a:cubicBezTo>
                <a:cubicBezTo>
                  <a:pt x="20465" y="17543"/>
                  <a:pt x="20923" y="16599"/>
                  <a:pt x="21312" y="14998"/>
                </a:cubicBezTo>
                <a:cubicBezTo>
                  <a:pt x="21528" y="14112"/>
                  <a:pt x="21592" y="13544"/>
                  <a:pt x="21596" y="12510"/>
                </a:cubicBezTo>
                <a:cubicBezTo>
                  <a:pt x="21599" y="11829"/>
                  <a:pt x="21579" y="11445"/>
                  <a:pt x="21521" y="11067"/>
                </a:cubicBezTo>
                <a:cubicBezTo>
                  <a:pt x="21387" y="10194"/>
                  <a:pt x="21272" y="9637"/>
                  <a:pt x="21202" y="9511"/>
                </a:cubicBezTo>
                <a:cubicBezTo>
                  <a:pt x="21124" y="9374"/>
                  <a:pt x="20809" y="9175"/>
                  <a:pt x="20514" y="9077"/>
                </a:cubicBezTo>
                <a:cubicBezTo>
                  <a:pt x="20404" y="9041"/>
                  <a:pt x="20264" y="8957"/>
                  <a:pt x="20202" y="8892"/>
                </a:cubicBezTo>
                <a:cubicBezTo>
                  <a:pt x="20141" y="8827"/>
                  <a:pt x="19980" y="8746"/>
                  <a:pt x="19847" y="8712"/>
                </a:cubicBezTo>
                <a:cubicBezTo>
                  <a:pt x="19713" y="8677"/>
                  <a:pt x="19587" y="8634"/>
                  <a:pt x="19567" y="8614"/>
                </a:cubicBezTo>
                <a:cubicBezTo>
                  <a:pt x="19547" y="8594"/>
                  <a:pt x="19661" y="8458"/>
                  <a:pt x="19820" y="8311"/>
                </a:cubicBezTo>
                <a:cubicBezTo>
                  <a:pt x="20500" y="7682"/>
                  <a:pt x="20886" y="6786"/>
                  <a:pt x="20943" y="5701"/>
                </a:cubicBezTo>
                <a:cubicBezTo>
                  <a:pt x="20974" y="5100"/>
                  <a:pt x="20884" y="4602"/>
                  <a:pt x="20642" y="4025"/>
                </a:cubicBezTo>
                <a:cubicBezTo>
                  <a:pt x="20482" y="3644"/>
                  <a:pt x="20393" y="3512"/>
                  <a:pt x="19964" y="3028"/>
                </a:cubicBezTo>
                <a:cubicBezTo>
                  <a:pt x="19211" y="2177"/>
                  <a:pt x="18637" y="1764"/>
                  <a:pt x="18407" y="1907"/>
                </a:cubicBezTo>
                <a:cubicBezTo>
                  <a:pt x="18318" y="1962"/>
                  <a:pt x="18255" y="1954"/>
                  <a:pt x="17997" y="1856"/>
                </a:cubicBezTo>
                <a:cubicBezTo>
                  <a:pt x="17738" y="1756"/>
                  <a:pt x="17640" y="1681"/>
                  <a:pt x="17336" y="1343"/>
                </a:cubicBezTo>
                <a:cubicBezTo>
                  <a:pt x="16779" y="725"/>
                  <a:pt x="16189" y="297"/>
                  <a:pt x="15615" y="95"/>
                </a:cubicBezTo>
                <a:cubicBezTo>
                  <a:pt x="15425" y="28"/>
                  <a:pt x="15231" y="-3"/>
                  <a:pt x="15040" y="0"/>
                </a:cubicBezTo>
                <a:close/>
              </a:path>
            </a:pathLst>
          </a:custGeom>
          <a:ln w="12700">
            <a:miter lim="400000"/>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video>
              <p:cMediaNode vol="100000">
                <p:cTn id="2" fill="hold" display="0">
                  <p:stCondLst>
                    <p:cond delay="indefinite"/>
                  </p:stCondLst>
                </p:cTn>
                <p:tgtEl>
                  <p:spTgt spid="643"/>
                </p:tgtEl>
              </p:cMediaNode>
            </p:video>
            <p:video>
              <p:cMediaNode vol="100000">
                <p:cTn id="3" fill="hold" display="0">
                  <p:stCondLst>
                    <p:cond delay="indefinite"/>
                  </p:stCondLst>
                </p:cTn>
                <p:tgtEl>
                  <p:spTgt spid="64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34FB8A6-2F96-4385-8E9F-88F87A92601C}"/>
              </a:ext>
            </a:extLst>
          </p:cNvPr>
          <p:cNvPicPr>
            <a:picLocks noChangeAspect="1"/>
          </p:cNvPicPr>
          <p:nvPr/>
        </p:nvPicPr>
        <p:blipFill rotWithShape="1">
          <a:blip r:embed="rId5">
            <a:extLst>
              <a:ext uri="{28A0092B-C50C-407E-A947-70E740481C1C}">
                <a14:useLocalDpi xmlns:a14="http://schemas.microsoft.com/office/drawing/2010/main" val="0"/>
              </a:ext>
            </a:extLst>
          </a:blip>
          <a:srcRect t="11531" b="4110"/>
          <a:stretch/>
        </p:blipFill>
        <p:spPr>
          <a:xfrm>
            <a:off x="0" y="-1"/>
            <a:ext cx="24384000" cy="13716001"/>
          </a:xfrm>
          <a:prstGeom prst="rect">
            <a:avLst/>
          </a:prstGeom>
        </p:spPr>
      </p:pic>
      <p:sp>
        <p:nvSpPr>
          <p:cNvPr id="6" name="矩形 5">
            <a:extLst>
              <a:ext uri="{FF2B5EF4-FFF2-40B4-BE49-F238E27FC236}">
                <a16:creationId xmlns:a16="http://schemas.microsoft.com/office/drawing/2014/main" id="{DF4277C3-F412-456F-B25D-9FC082BCA737}"/>
              </a:ext>
            </a:extLst>
          </p:cNvPr>
          <p:cNvSpPr/>
          <p:nvPr/>
        </p:nvSpPr>
        <p:spPr>
          <a:xfrm>
            <a:off x="-1" y="0"/>
            <a:ext cx="24384001" cy="13716000"/>
          </a:xfrm>
          <a:prstGeom prst="rect">
            <a:avLst/>
          </a:prstGeom>
          <a:solidFill>
            <a:schemeClr val="bg1">
              <a:alpha val="7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681" name="调节音量"/>
          <p:cNvSpPr txBox="1"/>
          <p:nvPr/>
        </p:nvSpPr>
        <p:spPr>
          <a:xfrm>
            <a:off x="3153480" y="8429180"/>
            <a:ext cx="4792980" cy="8720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5000">
                <a:solidFill>
                  <a:srgbClr val="2DC84D"/>
                </a:solidFill>
                <a:latin typeface="OPPOSans R"/>
                <a:ea typeface="OPPOSans R"/>
                <a:cs typeface="OPPOSans R"/>
                <a:sym typeface="OPPOSans R"/>
              </a:defRPr>
            </a:lvl1pPr>
          </a:lstStyle>
          <a:p>
            <a:r>
              <a:rPr lang="en-US" altLang="zh-CN" b="1" dirty="0">
                <a:latin typeface="微软雅黑" panose="020B0503020204020204" pitchFamily="34" charset="-122"/>
                <a:ea typeface="微软雅黑" panose="020B0503020204020204" pitchFamily="34" charset="-122"/>
              </a:rPr>
              <a:t>Adjust volume</a:t>
            </a:r>
            <a:endParaRPr b="1" dirty="0">
              <a:latin typeface="微软雅黑" panose="020B0503020204020204" pitchFamily="34" charset="-122"/>
              <a:ea typeface="微软雅黑" panose="020B0503020204020204" pitchFamily="34" charset="-122"/>
            </a:endParaRPr>
          </a:p>
        </p:txBody>
      </p:sp>
      <p:sp>
        <p:nvSpPr>
          <p:cNvPr id="682" name="圆角矩形"/>
          <p:cNvSpPr/>
          <p:nvPr/>
        </p:nvSpPr>
        <p:spPr>
          <a:xfrm>
            <a:off x="870302" y="3796050"/>
            <a:ext cx="1412876" cy="8304472"/>
          </a:xfrm>
          <a:prstGeom prst="roundRect">
            <a:avLst>
              <a:gd name="adj" fmla="val 44944"/>
            </a:avLst>
          </a:prstGeom>
          <a:solidFill>
            <a:srgbClr val="046A38"/>
          </a:solidFill>
          <a:ln w="12700">
            <a:miter lim="400000"/>
          </a:ln>
        </p:spPr>
        <p:txBody>
          <a:bodyPr lIns="50800" tIns="50800" rIns="50800" bIns="50800" anchor="ctr"/>
          <a:lstStyle/>
          <a:p>
            <a:pPr defTabSz="825500">
              <a:defRPr sz="3200">
                <a:solidFill>
                  <a:srgbClr val="046A38"/>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684" name="将手机放在顾客面前 — 上下滑动耳机 — 指认手机音量条变化"/>
          <p:cNvSpPr txBox="1"/>
          <p:nvPr/>
        </p:nvSpPr>
        <p:spPr>
          <a:xfrm>
            <a:off x="3189099" y="9401619"/>
            <a:ext cx="11419744"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defRPr sz="4000">
                <a:latin typeface="OPPOSans R"/>
                <a:ea typeface="OPPOSans R"/>
                <a:cs typeface="OPPOSans R"/>
                <a:sym typeface="OPPOSans R"/>
              </a:defRPr>
            </a:pPr>
            <a:r>
              <a:rPr lang="en-US" dirty="0">
                <a:latin typeface="微软雅黑" panose="020B0503020204020204" pitchFamily="34" charset="-122"/>
                <a:ea typeface="微软雅黑" panose="020B0503020204020204" pitchFamily="34" charset="-122"/>
              </a:rPr>
              <a:t>Place the phone in front of the customer - Slide the headset up and down - Identify when the phone's volume bar changes</a:t>
            </a:r>
            <a:endParaRPr dirty="0">
              <a:solidFill>
                <a:srgbClr val="EFBC40"/>
              </a:solidFill>
              <a:latin typeface="微软雅黑" panose="020B0503020204020204" pitchFamily="34" charset="-122"/>
              <a:ea typeface="微软雅黑" panose="020B0503020204020204" pitchFamily="34" charset="-122"/>
            </a:endParaRPr>
          </a:p>
        </p:txBody>
      </p:sp>
      <p:sp>
        <p:nvSpPr>
          <p:cNvPr id="685" name="演示设置"/>
          <p:cNvSpPr txBox="1"/>
          <p:nvPr/>
        </p:nvSpPr>
        <p:spPr>
          <a:xfrm>
            <a:off x="3167712" y="4153424"/>
            <a:ext cx="5873403" cy="8720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5000">
                <a:solidFill>
                  <a:srgbClr val="2DC84D"/>
                </a:solidFill>
                <a:latin typeface="OPPOSans R"/>
                <a:ea typeface="OPPOSans R"/>
                <a:cs typeface="OPPOSans R"/>
                <a:sym typeface="OPPOSans R"/>
              </a:defRPr>
            </a:lvl1pPr>
          </a:lstStyle>
          <a:p>
            <a:r>
              <a:rPr lang="en-US" altLang="zh-CN" b="1" dirty="0">
                <a:latin typeface="微软雅黑" panose="020B0503020204020204" pitchFamily="34" charset="-122"/>
                <a:ea typeface="微软雅黑" panose="020B0503020204020204" pitchFamily="34" charset="-122"/>
              </a:rPr>
              <a:t>Show the settings</a:t>
            </a:r>
            <a:endParaRPr b="1" dirty="0">
              <a:latin typeface="微软雅黑" panose="020B0503020204020204" pitchFamily="34" charset="-122"/>
              <a:ea typeface="微软雅黑" panose="020B0503020204020204" pitchFamily="34" charset="-122"/>
            </a:endParaRPr>
          </a:p>
        </p:txBody>
      </p:sp>
      <p:sp>
        <p:nvSpPr>
          <p:cNvPr id="686" name="打开蓝牙 — 选择「OPPO Enco X」右侧感叹号 — 点击「耳机功能」 — 展示丰富的自定义设置"/>
          <p:cNvSpPr txBox="1"/>
          <p:nvPr/>
        </p:nvSpPr>
        <p:spPr>
          <a:xfrm>
            <a:off x="3189099" y="5117828"/>
            <a:ext cx="11419744" cy="25648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l">
              <a:defRPr sz="4000">
                <a:latin typeface="OPPOSans R"/>
                <a:ea typeface="OPPOSans R"/>
                <a:cs typeface="OPPOSans R"/>
                <a:sym typeface="OPPOSans R"/>
              </a:defRPr>
            </a:pPr>
            <a:r>
              <a:rPr lang="en-US" dirty="0">
                <a:latin typeface="微软雅黑" panose="020B0503020204020204" pitchFamily="34" charset="-122"/>
                <a:ea typeface="微软雅黑" panose="020B0503020204020204" pitchFamily="34" charset="-122"/>
              </a:rPr>
              <a:t>Turn on Bluetooth - Select the exclamation point to the right of </a:t>
            </a:r>
            <a:r>
              <a:rPr lang="en-US" dirty="0" err="1">
                <a:latin typeface="微软雅黑" panose="020B0503020204020204" pitchFamily="34" charset="-122"/>
                <a:ea typeface="微软雅黑" panose="020B0503020204020204" pitchFamily="34" charset="-122"/>
              </a:rPr>
              <a:t>Enco</a:t>
            </a:r>
            <a:r>
              <a:rPr lang="en-US" dirty="0">
                <a:latin typeface="微软雅黑" panose="020B0503020204020204" pitchFamily="34" charset="-122"/>
                <a:ea typeface="微软雅黑" panose="020B0503020204020204" pitchFamily="34" charset="-122"/>
              </a:rPr>
              <a:t> X - Click on "Headset </a:t>
            </a:r>
            <a:r>
              <a:rPr lang="en-US" altLang="zh-CN" dirty="0">
                <a:latin typeface="微软雅黑" panose="020B0503020204020204" pitchFamily="34" charset="-122"/>
                <a:ea typeface="微软雅黑" panose="020B0503020204020204" pitchFamily="34" charset="-122"/>
              </a:rPr>
              <a:t>Function</a:t>
            </a:r>
            <a:r>
              <a:rPr lang="en-US" dirty="0">
                <a:latin typeface="微软雅黑" panose="020B0503020204020204" pitchFamily="34" charset="-122"/>
                <a:ea typeface="微软雅黑" panose="020B0503020204020204" pitchFamily="34" charset="-122"/>
              </a:rPr>
              <a:t>" - Show rich customization settings</a:t>
            </a:r>
          </a:p>
        </p:txBody>
      </p:sp>
      <p:pic>
        <p:nvPicPr>
          <p:cNvPr id="14" name="Record_2020-09-30-10-39-52">
            <a:hlinkClick r:id="" action="ppaction://media"/>
            <a:extLst>
              <a:ext uri="{FF2B5EF4-FFF2-40B4-BE49-F238E27FC236}">
                <a16:creationId xmlns:a16="http://schemas.microsoft.com/office/drawing/2014/main" id="{320F333F-F746-4CE8-82C3-CCD3977A9871}"/>
              </a:ext>
            </a:extLst>
          </p:cNvPr>
          <p:cNvPicPr>
            <a:picLocks noChangeAspect="1"/>
          </p:cNvPicPr>
          <p:nvPr>
            <a:videoFile r:link="rId1"/>
            <p:extLst>
              <p:ext uri="{DAA4B4D4-6D71-4841-9C94-3DE7FCFB9230}">
                <p14:media xmlns:p14="http://schemas.microsoft.com/office/powerpoint/2010/main" r:embed="rId2">
                  <p14:trim st="9000" end="4104"/>
                </p14:media>
              </p:ext>
            </p:extLst>
          </p:nvPr>
        </p:nvPicPr>
        <p:blipFill>
          <a:blip r:embed="rId6"/>
          <a:stretch>
            <a:fillRect/>
          </a:stretch>
        </p:blipFill>
        <p:spPr>
          <a:xfrm>
            <a:off x="17071303" y="1012722"/>
            <a:ext cx="5552843" cy="12339650"/>
          </a:xfrm>
          <a:prstGeom prst="rect">
            <a:avLst/>
          </a:prstGeom>
        </p:spPr>
      </p:pic>
      <p:pic>
        <p:nvPicPr>
          <p:cNvPr id="2" name="图像" descr="图像">
            <a:extLst>
              <a:ext uri="{FF2B5EF4-FFF2-40B4-BE49-F238E27FC236}">
                <a16:creationId xmlns:a16="http://schemas.microsoft.com/office/drawing/2014/main" id="{D18D2703-90BE-4C83-AC96-F15FBFA4E1D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553974" y="363628"/>
            <a:ext cx="6587499" cy="13716000"/>
          </a:xfrm>
          <a:prstGeom prst="rect">
            <a:avLst/>
          </a:prstGeom>
          <a:ln w="12700">
            <a:miter lim="400000"/>
          </a:ln>
        </p:spPr>
      </p:pic>
      <p:sp>
        <p:nvSpPr>
          <p:cNvPr id="3" name="矩形">
            <a:extLst>
              <a:ext uri="{FF2B5EF4-FFF2-40B4-BE49-F238E27FC236}">
                <a16:creationId xmlns:a16="http://schemas.microsoft.com/office/drawing/2014/main" id="{00DBC73C-06BA-44F9-9BB2-A0E6639D0AD4}"/>
              </a:ext>
            </a:extLst>
          </p:cNvPr>
          <p:cNvSpPr/>
          <p:nvPr/>
        </p:nvSpPr>
        <p:spPr>
          <a:xfrm>
            <a:off x="2546835" y="2028884"/>
            <a:ext cx="4973806" cy="362717"/>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4" name="最好音质 · 最强降噪 · 最清通话 · 最多交互">
            <a:extLst>
              <a:ext uri="{FF2B5EF4-FFF2-40B4-BE49-F238E27FC236}">
                <a16:creationId xmlns:a16="http://schemas.microsoft.com/office/drawing/2014/main" id="{CBFE18EE-DBD5-4BB0-815E-78D3A3AD4A48}"/>
              </a:ext>
            </a:extLst>
          </p:cNvPr>
          <p:cNvSpPr txBox="1"/>
          <p:nvPr/>
        </p:nvSpPr>
        <p:spPr>
          <a:xfrm>
            <a:off x="-5992834" y="1065324"/>
            <a:ext cx="13513475" cy="1072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lvl="3" indent="0">
              <a:lnSpc>
                <a:spcPct val="90000"/>
              </a:lnSpc>
              <a:spcBef>
                <a:spcPts val="4500"/>
              </a:spcBef>
              <a:defRPr sz="4000">
                <a:solidFill>
                  <a:srgbClr val="5E5E5E"/>
                </a:solidFill>
                <a:latin typeface="HYYaKuHeiW Regular"/>
                <a:ea typeface="HYYaKuHeiW Regular"/>
                <a:cs typeface="HYYaKuHeiW Regular"/>
                <a:sym typeface="HYYaKuHeiW Regular"/>
              </a:defRPr>
            </a:pPr>
            <a:r>
              <a:rPr lang="en-US" altLang="zh-CN" b="1" dirty="0">
                <a:latin typeface="微软雅黑" panose="020B0503020204020204" pitchFamily="34" charset="-122"/>
                <a:ea typeface="微软雅黑" panose="020B0503020204020204" pitchFamily="34" charset="-122"/>
              </a:rPr>
              <a:t>Sound</a:t>
            </a:r>
            <a:r>
              <a:rPr b="1" dirty="0">
                <a:latin typeface="微软雅黑" panose="020B0503020204020204" pitchFamily="34" charset="-122"/>
                <a:ea typeface="微软雅黑" panose="020B0503020204020204" pitchFamily="34" charset="-122"/>
              </a:rPr>
              <a:t> · </a:t>
            </a:r>
            <a:r>
              <a:rPr lang="en-US" altLang="zh-CN" b="1" dirty="0">
                <a:latin typeface="微软雅黑" panose="020B0503020204020204" pitchFamily="34" charset="-122"/>
                <a:ea typeface="微软雅黑" panose="020B0503020204020204" pitchFamily="34" charset="-122"/>
              </a:rPr>
              <a:t>Noise cancelling</a:t>
            </a:r>
            <a:r>
              <a:rPr b="1" dirty="0">
                <a:latin typeface="微软雅黑" panose="020B0503020204020204" pitchFamily="34" charset="-122"/>
                <a:ea typeface="微软雅黑" panose="020B0503020204020204" pitchFamily="34" charset="-122"/>
              </a:rPr>
              <a:t> · </a:t>
            </a:r>
            <a:r>
              <a:rPr lang="en-US" altLang="zh-CN" b="1" dirty="0">
                <a:latin typeface="微软雅黑" panose="020B0503020204020204" pitchFamily="34" charset="-122"/>
                <a:ea typeface="微软雅黑" panose="020B0503020204020204" pitchFamily="34" charset="-122"/>
              </a:rPr>
              <a:t>Call</a:t>
            </a:r>
            <a:r>
              <a:rPr b="1" dirty="0">
                <a:latin typeface="微软雅黑" panose="020B0503020204020204" pitchFamily="34" charset="-122"/>
                <a:ea typeface="微软雅黑" panose="020B0503020204020204" pitchFamily="34" charset="-122"/>
              </a:rPr>
              <a:t> ·</a:t>
            </a:r>
            <a:r>
              <a:rPr sz="7000" b="1" dirty="0">
                <a:solidFill>
                  <a:srgbClr val="FFFFFF"/>
                </a:solidFill>
                <a:latin typeface="微软雅黑" panose="020B0503020204020204" pitchFamily="34" charset="-122"/>
                <a:ea typeface="微软雅黑" panose="020B0503020204020204" pitchFamily="34" charset="-122"/>
              </a:rPr>
              <a:t> </a:t>
            </a:r>
            <a:r>
              <a:rPr lang="en-US" altLang="zh-CN" sz="7000" b="1" dirty="0">
                <a:solidFill>
                  <a:schemeClr val="tx1"/>
                </a:solidFill>
                <a:latin typeface="微软雅黑" panose="020B0503020204020204" pitchFamily="34" charset="-122"/>
                <a:ea typeface="微软雅黑" panose="020B0503020204020204" pitchFamily="34" charset="-122"/>
              </a:rPr>
              <a:t>Interaction</a:t>
            </a:r>
            <a:endParaRPr sz="7000" b="1" dirty="0">
              <a:solidFill>
                <a:schemeClr val="tx1"/>
              </a:solidFill>
              <a:latin typeface="微软雅黑" panose="020B0503020204020204" pitchFamily="34" charset="-122"/>
              <a:ea typeface="微软雅黑" panose="020B0503020204020204" pitchFamily="34" charset="-122"/>
            </a:endParaRPr>
          </a:p>
        </p:txBody>
      </p:sp>
      <p:pic>
        <p:nvPicPr>
          <p:cNvPr id="689" name="pasted-image.png" descr="pasted-image.pn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876652" y="1012722"/>
            <a:ext cx="1400055" cy="145137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7" y="0"/>
                  <a:pt x="0" y="4839"/>
                  <a:pt x="0" y="10803"/>
                </a:cubicBezTo>
                <a:cubicBezTo>
                  <a:pt x="0" y="16767"/>
                  <a:pt x="4837" y="21600"/>
                  <a:pt x="10800" y="21600"/>
                </a:cubicBezTo>
                <a:cubicBezTo>
                  <a:pt x="16763" y="21600"/>
                  <a:pt x="21600" y="16767"/>
                  <a:pt x="21600" y="10803"/>
                </a:cubicBezTo>
                <a:cubicBezTo>
                  <a:pt x="21600" y="4839"/>
                  <a:pt x="16763" y="0"/>
                  <a:pt x="10800" y="0"/>
                </a:cubicBezTo>
                <a:close/>
              </a:path>
            </a:pathLst>
          </a:custGeom>
          <a:ln w="12700">
            <a:solidFill>
              <a:srgbClr val="FFFFFF"/>
            </a:solidFill>
            <a:miter/>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00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4"/>
                                        </p:tgtEl>
                                      </p:cBhvr>
                                    </p:cmd>
                                  </p:childTnLst>
                                </p:cTn>
                              </p:par>
                            </p:childTnLst>
                          </p:cTn>
                        </p:par>
                      </p:childTnLst>
                    </p:cTn>
                  </p:par>
                </p:childTnLst>
              </p:cTn>
              <p:nextCondLst>
                <p:cond evt="onClick" delay="0">
                  <p:tgtEl>
                    <p:spTgt spid="14"/>
                  </p:tgtEl>
                </p:cond>
              </p:nextCondLst>
            </p:seq>
            <p:video>
              <p:cMediaNode vol="80000">
                <p:cTn id="12" fill="hold" display="0">
                  <p:stCondLst>
                    <p:cond delay="indefinite"/>
                  </p:stCondLst>
                </p:cTn>
                <p:tgtEl>
                  <p:spTgt spid="14"/>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id="{CEB56EB8-729F-4162-A71D-BA2795C58D62}"/>
              </a:ext>
            </a:extLst>
          </p:cNvPr>
          <p:cNvPicPr>
            <a:picLocks noChangeAspect="1"/>
          </p:cNvPicPr>
          <p:nvPr/>
        </p:nvPicPr>
        <p:blipFill rotWithShape="1">
          <a:blip r:embed="rId3">
            <a:extLst>
              <a:ext uri="{28A0092B-C50C-407E-A947-70E740481C1C}">
                <a14:useLocalDpi xmlns:a14="http://schemas.microsoft.com/office/drawing/2010/main" val="0"/>
              </a:ext>
            </a:extLst>
          </a:blip>
          <a:srcRect t="11531" b="4110"/>
          <a:stretch/>
        </p:blipFill>
        <p:spPr>
          <a:xfrm>
            <a:off x="0" y="-1"/>
            <a:ext cx="24384000" cy="13716001"/>
          </a:xfrm>
          <a:prstGeom prst="rect">
            <a:avLst/>
          </a:prstGeom>
        </p:spPr>
      </p:pic>
      <p:sp>
        <p:nvSpPr>
          <p:cNvPr id="23" name="矩形 22">
            <a:extLst>
              <a:ext uri="{FF2B5EF4-FFF2-40B4-BE49-F238E27FC236}">
                <a16:creationId xmlns:a16="http://schemas.microsoft.com/office/drawing/2014/main" id="{C45EE843-0535-42AA-ADA5-3CE71F63FC94}"/>
              </a:ext>
            </a:extLst>
          </p:cNvPr>
          <p:cNvSpPr/>
          <p:nvPr/>
        </p:nvSpPr>
        <p:spPr>
          <a:xfrm>
            <a:off x="0" y="0"/>
            <a:ext cx="24384001" cy="13716000"/>
          </a:xfrm>
          <a:prstGeom prst="rect">
            <a:avLst/>
          </a:prstGeom>
          <a:solidFill>
            <a:schemeClr val="bg1">
              <a:alpha val="7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717" name="海顿-包装图-ProductRender-绿-预览图.jpg" descr="海顿-包装图-ProductRender-绿-预览图.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21564974">
            <a:off x="5208493" y="8400706"/>
            <a:ext cx="3369516" cy="4311602"/>
          </a:xfrm>
          <a:custGeom>
            <a:avLst/>
            <a:gdLst/>
            <a:ahLst/>
            <a:cxnLst>
              <a:cxn ang="0">
                <a:pos x="wd2" y="hd2"/>
              </a:cxn>
              <a:cxn ang="5400000">
                <a:pos x="wd2" y="hd2"/>
              </a:cxn>
              <a:cxn ang="10800000">
                <a:pos x="wd2" y="hd2"/>
              </a:cxn>
              <a:cxn ang="16200000">
                <a:pos x="wd2" y="hd2"/>
              </a:cxn>
            </a:cxnLst>
            <a:rect l="0" t="0" r="r" b="b"/>
            <a:pathLst>
              <a:path w="21488" h="21594" extrusionOk="0">
                <a:moveTo>
                  <a:pt x="16773" y="1"/>
                </a:moveTo>
                <a:cubicBezTo>
                  <a:pt x="16476" y="6"/>
                  <a:pt x="16167" y="34"/>
                  <a:pt x="15920" y="84"/>
                </a:cubicBezTo>
                <a:cubicBezTo>
                  <a:pt x="15054" y="260"/>
                  <a:pt x="13761" y="841"/>
                  <a:pt x="12864" y="1458"/>
                </a:cubicBezTo>
                <a:cubicBezTo>
                  <a:pt x="12634" y="1616"/>
                  <a:pt x="12421" y="1735"/>
                  <a:pt x="12391" y="1721"/>
                </a:cubicBezTo>
                <a:cubicBezTo>
                  <a:pt x="12362" y="1706"/>
                  <a:pt x="12281" y="1591"/>
                  <a:pt x="12210" y="1465"/>
                </a:cubicBezTo>
                <a:cubicBezTo>
                  <a:pt x="12095" y="1261"/>
                  <a:pt x="12058" y="1236"/>
                  <a:pt x="11865" y="1237"/>
                </a:cubicBezTo>
                <a:cubicBezTo>
                  <a:pt x="11573" y="1238"/>
                  <a:pt x="10834" y="1448"/>
                  <a:pt x="10390" y="1656"/>
                </a:cubicBezTo>
                <a:cubicBezTo>
                  <a:pt x="9869" y="1899"/>
                  <a:pt x="9326" y="2311"/>
                  <a:pt x="8996" y="2708"/>
                </a:cubicBezTo>
                <a:lnTo>
                  <a:pt x="8710" y="3053"/>
                </a:lnTo>
                <a:lnTo>
                  <a:pt x="8710" y="3824"/>
                </a:lnTo>
                <a:cubicBezTo>
                  <a:pt x="8711" y="4720"/>
                  <a:pt x="8791" y="5035"/>
                  <a:pt x="9100" y="5354"/>
                </a:cubicBezTo>
                <a:cubicBezTo>
                  <a:pt x="9718" y="5989"/>
                  <a:pt x="11266" y="6558"/>
                  <a:pt x="12242" y="6509"/>
                </a:cubicBezTo>
                <a:cubicBezTo>
                  <a:pt x="12563" y="6493"/>
                  <a:pt x="12563" y="6493"/>
                  <a:pt x="12661" y="6254"/>
                </a:cubicBezTo>
                <a:cubicBezTo>
                  <a:pt x="12715" y="6122"/>
                  <a:pt x="12780" y="5998"/>
                  <a:pt x="12805" y="5979"/>
                </a:cubicBezTo>
                <a:cubicBezTo>
                  <a:pt x="12829" y="5959"/>
                  <a:pt x="12940" y="5994"/>
                  <a:pt x="13049" y="6055"/>
                </a:cubicBezTo>
                <a:cubicBezTo>
                  <a:pt x="13356" y="6226"/>
                  <a:pt x="14150" y="6500"/>
                  <a:pt x="14621" y="6597"/>
                </a:cubicBezTo>
                <a:cubicBezTo>
                  <a:pt x="15225" y="6721"/>
                  <a:pt x="15811" y="6678"/>
                  <a:pt x="16583" y="6450"/>
                </a:cubicBezTo>
                <a:cubicBezTo>
                  <a:pt x="16922" y="6350"/>
                  <a:pt x="17222" y="6286"/>
                  <a:pt x="17251" y="6309"/>
                </a:cubicBezTo>
                <a:cubicBezTo>
                  <a:pt x="17280" y="6331"/>
                  <a:pt x="17007" y="7120"/>
                  <a:pt x="16644" y="8063"/>
                </a:cubicBezTo>
                <a:cubicBezTo>
                  <a:pt x="15616" y="10731"/>
                  <a:pt x="15482" y="11248"/>
                  <a:pt x="15681" y="11770"/>
                </a:cubicBezTo>
                <a:cubicBezTo>
                  <a:pt x="15784" y="12041"/>
                  <a:pt x="16212" y="12380"/>
                  <a:pt x="16584" y="12483"/>
                </a:cubicBezTo>
                <a:cubicBezTo>
                  <a:pt x="17371" y="12701"/>
                  <a:pt x="17883" y="12516"/>
                  <a:pt x="18305" y="11859"/>
                </a:cubicBezTo>
                <a:cubicBezTo>
                  <a:pt x="18468" y="11607"/>
                  <a:pt x="19908" y="8018"/>
                  <a:pt x="21086" y="4929"/>
                </a:cubicBezTo>
                <a:cubicBezTo>
                  <a:pt x="21431" y="4026"/>
                  <a:pt x="21488" y="3820"/>
                  <a:pt x="21489" y="3467"/>
                </a:cubicBezTo>
                <a:cubicBezTo>
                  <a:pt x="21491" y="2807"/>
                  <a:pt x="21282" y="2550"/>
                  <a:pt x="20612" y="2387"/>
                </a:cubicBezTo>
                <a:cubicBezTo>
                  <a:pt x="20116" y="2266"/>
                  <a:pt x="19824" y="2070"/>
                  <a:pt x="19719" y="1791"/>
                </a:cubicBezTo>
                <a:cubicBezTo>
                  <a:pt x="19582" y="1428"/>
                  <a:pt x="19188" y="883"/>
                  <a:pt x="18895" y="653"/>
                </a:cubicBezTo>
                <a:cubicBezTo>
                  <a:pt x="18587" y="411"/>
                  <a:pt x="18000" y="147"/>
                  <a:pt x="17562" y="56"/>
                </a:cubicBezTo>
                <a:cubicBezTo>
                  <a:pt x="17357" y="13"/>
                  <a:pt x="17070" y="-4"/>
                  <a:pt x="16773" y="1"/>
                </a:cubicBezTo>
                <a:close/>
                <a:moveTo>
                  <a:pt x="3580" y="9205"/>
                </a:moveTo>
                <a:cubicBezTo>
                  <a:pt x="3376" y="9210"/>
                  <a:pt x="3181" y="9227"/>
                  <a:pt x="2998" y="9258"/>
                </a:cubicBezTo>
                <a:cubicBezTo>
                  <a:pt x="1105" y="9573"/>
                  <a:pt x="-109" y="10844"/>
                  <a:pt x="8" y="12387"/>
                </a:cubicBezTo>
                <a:cubicBezTo>
                  <a:pt x="76" y="13273"/>
                  <a:pt x="528" y="14046"/>
                  <a:pt x="1329" y="14648"/>
                </a:cubicBezTo>
                <a:lnTo>
                  <a:pt x="1738" y="14956"/>
                </a:lnTo>
                <a:lnTo>
                  <a:pt x="2274" y="16803"/>
                </a:lnTo>
                <a:cubicBezTo>
                  <a:pt x="3395" y="20662"/>
                  <a:pt x="3507" y="20962"/>
                  <a:pt x="3932" y="21278"/>
                </a:cubicBezTo>
                <a:cubicBezTo>
                  <a:pt x="4045" y="21363"/>
                  <a:pt x="4226" y="21469"/>
                  <a:pt x="4334" y="21514"/>
                </a:cubicBezTo>
                <a:cubicBezTo>
                  <a:pt x="4470" y="21570"/>
                  <a:pt x="4687" y="21596"/>
                  <a:pt x="4914" y="21594"/>
                </a:cubicBezTo>
                <a:cubicBezTo>
                  <a:pt x="5142" y="21592"/>
                  <a:pt x="5380" y="21561"/>
                  <a:pt x="5554" y="21502"/>
                </a:cubicBezTo>
                <a:cubicBezTo>
                  <a:pt x="5900" y="21386"/>
                  <a:pt x="6346" y="21016"/>
                  <a:pt x="6456" y="20755"/>
                </a:cubicBezTo>
                <a:cubicBezTo>
                  <a:pt x="6618" y="20368"/>
                  <a:pt x="6508" y="19739"/>
                  <a:pt x="5949" y="17854"/>
                </a:cubicBezTo>
                <a:cubicBezTo>
                  <a:pt x="5661" y="16881"/>
                  <a:pt x="5414" y="16028"/>
                  <a:pt x="5401" y="15959"/>
                </a:cubicBezTo>
                <a:cubicBezTo>
                  <a:pt x="5380" y="15844"/>
                  <a:pt x="5410" y="15828"/>
                  <a:pt x="5771" y="15770"/>
                </a:cubicBezTo>
                <a:cubicBezTo>
                  <a:pt x="5987" y="15735"/>
                  <a:pt x="6308" y="15669"/>
                  <a:pt x="6486" y="15622"/>
                </a:cubicBezTo>
                <a:lnTo>
                  <a:pt x="6810" y="15534"/>
                </a:lnTo>
                <a:lnTo>
                  <a:pt x="6944" y="15661"/>
                </a:lnTo>
                <a:cubicBezTo>
                  <a:pt x="7176" y="15882"/>
                  <a:pt x="7357" y="15925"/>
                  <a:pt x="8057" y="15921"/>
                </a:cubicBezTo>
                <a:cubicBezTo>
                  <a:pt x="9882" y="15910"/>
                  <a:pt x="11187" y="15112"/>
                  <a:pt x="11590" y="13762"/>
                </a:cubicBezTo>
                <a:cubicBezTo>
                  <a:pt x="11782" y="13119"/>
                  <a:pt x="11578" y="12489"/>
                  <a:pt x="10969" y="11853"/>
                </a:cubicBezTo>
                <a:cubicBezTo>
                  <a:pt x="10279" y="11134"/>
                  <a:pt x="8940" y="10596"/>
                  <a:pt x="8459" y="10843"/>
                </a:cubicBezTo>
                <a:cubicBezTo>
                  <a:pt x="8309" y="10921"/>
                  <a:pt x="8294" y="10914"/>
                  <a:pt x="7952" y="10640"/>
                </a:cubicBezTo>
                <a:cubicBezTo>
                  <a:pt x="6857" y="9763"/>
                  <a:pt x="5006" y="9175"/>
                  <a:pt x="3580" y="9205"/>
                </a:cubicBezTo>
                <a:close/>
              </a:path>
            </a:pathLst>
          </a:custGeom>
          <a:ln w="12700" cap="flat">
            <a:noFill/>
            <a:miter lim="400000"/>
          </a:ln>
          <a:effectLst/>
        </p:spPr>
      </p:pic>
      <p:pic>
        <p:nvPicPr>
          <p:cNvPr id="721" name="海顿_产品图Product-images_白色white_关盖背45度左_back45left_rgb.jpg" descr="海顿_产品图Product-images_白色white_关盖背45度左_back45left_rgb.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273566" y="2751454"/>
            <a:ext cx="3223883" cy="3325308"/>
          </a:xfrm>
          <a:custGeom>
            <a:avLst/>
            <a:gdLst/>
            <a:ahLst/>
            <a:cxnLst>
              <a:cxn ang="0">
                <a:pos x="wd2" y="hd2"/>
              </a:cxn>
              <a:cxn ang="5400000">
                <a:pos x="wd2" y="hd2"/>
              </a:cxn>
              <a:cxn ang="10800000">
                <a:pos x="wd2" y="hd2"/>
              </a:cxn>
              <a:cxn ang="16200000">
                <a:pos x="wd2" y="hd2"/>
              </a:cxn>
            </a:cxnLst>
            <a:rect l="0" t="0" r="r" b="b"/>
            <a:pathLst>
              <a:path w="21577" h="21552" extrusionOk="0">
                <a:moveTo>
                  <a:pt x="14626" y="4"/>
                </a:moveTo>
                <a:cubicBezTo>
                  <a:pt x="12942" y="55"/>
                  <a:pt x="11036" y="620"/>
                  <a:pt x="8728" y="1723"/>
                </a:cubicBezTo>
                <a:cubicBezTo>
                  <a:pt x="6624" y="2728"/>
                  <a:pt x="4901" y="3865"/>
                  <a:pt x="3708" y="5036"/>
                </a:cubicBezTo>
                <a:cubicBezTo>
                  <a:pt x="1849" y="6863"/>
                  <a:pt x="616" y="9069"/>
                  <a:pt x="191" y="11328"/>
                </a:cubicBezTo>
                <a:cubicBezTo>
                  <a:pt x="29" y="12189"/>
                  <a:pt x="0" y="12554"/>
                  <a:pt x="0" y="13686"/>
                </a:cubicBezTo>
                <a:cubicBezTo>
                  <a:pt x="0" y="14626"/>
                  <a:pt x="8" y="14796"/>
                  <a:pt x="73" y="15218"/>
                </a:cubicBezTo>
                <a:cubicBezTo>
                  <a:pt x="289" y="16642"/>
                  <a:pt x="665" y="17723"/>
                  <a:pt x="1239" y="18578"/>
                </a:cubicBezTo>
                <a:cubicBezTo>
                  <a:pt x="1934" y="19614"/>
                  <a:pt x="2786" y="20357"/>
                  <a:pt x="3893" y="20893"/>
                </a:cubicBezTo>
                <a:cubicBezTo>
                  <a:pt x="4588" y="21230"/>
                  <a:pt x="5183" y="21399"/>
                  <a:pt x="6166" y="21540"/>
                </a:cubicBezTo>
                <a:cubicBezTo>
                  <a:pt x="6398" y="21573"/>
                  <a:pt x="7916" y="21532"/>
                  <a:pt x="8221" y="21484"/>
                </a:cubicBezTo>
                <a:cubicBezTo>
                  <a:pt x="9038" y="21356"/>
                  <a:pt x="9972" y="21089"/>
                  <a:pt x="10751" y="20761"/>
                </a:cubicBezTo>
                <a:cubicBezTo>
                  <a:pt x="12320" y="20101"/>
                  <a:pt x="14375" y="18921"/>
                  <a:pt x="15937" y="17780"/>
                </a:cubicBezTo>
                <a:cubicBezTo>
                  <a:pt x="17882" y="16360"/>
                  <a:pt x="19402" y="14600"/>
                  <a:pt x="20340" y="12680"/>
                </a:cubicBezTo>
                <a:cubicBezTo>
                  <a:pt x="21020" y="11287"/>
                  <a:pt x="21325" y="10266"/>
                  <a:pt x="21506" y="8784"/>
                </a:cubicBezTo>
                <a:cubicBezTo>
                  <a:pt x="21575" y="8221"/>
                  <a:pt x="21600" y="6897"/>
                  <a:pt x="21554" y="6311"/>
                </a:cubicBezTo>
                <a:cubicBezTo>
                  <a:pt x="21403" y="4400"/>
                  <a:pt x="20813" y="3021"/>
                  <a:pt x="19640" y="1836"/>
                </a:cubicBezTo>
                <a:cubicBezTo>
                  <a:pt x="19061" y="1250"/>
                  <a:pt x="18320" y="784"/>
                  <a:pt x="17457" y="461"/>
                </a:cubicBezTo>
                <a:cubicBezTo>
                  <a:pt x="16567" y="128"/>
                  <a:pt x="15636" y="-27"/>
                  <a:pt x="14626" y="4"/>
                </a:cubicBezTo>
                <a:close/>
              </a:path>
            </a:pathLst>
          </a:custGeom>
          <a:ln w="12700">
            <a:miter lim="400000"/>
          </a:ln>
        </p:spPr>
      </p:pic>
      <p:pic>
        <p:nvPicPr>
          <p:cNvPr id="722" name="海顿_产品图Product-images_黑色black_关盖背45度左_back45left_rgb.jpg" descr="海顿_产品图Product-images_黑色black_关盖背45度左_back45left_rgb.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649715" y="2751454"/>
            <a:ext cx="3230920" cy="3325421"/>
          </a:xfrm>
          <a:custGeom>
            <a:avLst/>
            <a:gdLst/>
            <a:ahLst/>
            <a:cxnLst>
              <a:cxn ang="0">
                <a:pos x="wd2" y="hd2"/>
              </a:cxn>
              <a:cxn ang="5400000">
                <a:pos x="wd2" y="hd2"/>
              </a:cxn>
              <a:cxn ang="10800000">
                <a:pos x="wd2" y="hd2"/>
              </a:cxn>
              <a:cxn ang="16200000">
                <a:pos x="wd2" y="hd2"/>
              </a:cxn>
            </a:cxnLst>
            <a:rect l="0" t="0" r="r" b="b"/>
            <a:pathLst>
              <a:path w="21511" h="21588" extrusionOk="0">
                <a:moveTo>
                  <a:pt x="14871" y="0"/>
                </a:moveTo>
                <a:cubicBezTo>
                  <a:pt x="13792" y="-8"/>
                  <a:pt x="12624" y="210"/>
                  <a:pt x="11294" y="654"/>
                </a:cubicBezTo>
                <a:cubicBezTo>
                  <a:pt x="8808" y="1484"/>
                  <a:pt x="6135" y="2946"/>
                  <a:pt x="4318" y="4469"/>
                </a:cubicBezTo>
                <a:cubicBezTo>
                  <a:pt x="2449" y="6034"/>
                  <a:pt x="876" y="8507"/>
                  <a:pt x="334" y="10730"/>
                </a:cubicBezTo>
                <a:cubicBezTo>
                  <a:pt x="18" y="12024"/>
                  <a:pt x="-88" y="13868"/>
                  <a:pt x="77" y="15187"/>
                </a:cubicBezTo>
                <a:cubicBezTo>
                  <a:pt x="412" y="17870"/>
                  <a:pt x="1739" y="19894"/>
                  <a:pt x="3822" y="20898"/>
                </a:cubicBezTo>
                <a:cubicBezTo>
                  <a:pt x="4495" y="21222"/>
                  <a:pt x="4772" y="21319"/>
                  <a:pt x="5464" y="21464"/>
                </a:cubicBezTo>
                <a:cubicBezTo>
                  <a:pt x="5831" y="21542"/>
                  <a:pt x="6341" y="21582"/>
                  <a:pt x="6868" y="21587"/>
                </a:cubicBezTo>
                <a:cubicBezTo>
                  <a:pt x="7395" y="21592"/>
                  <a:pt x="7937" y="21560"/>
                  <a:pt x="8367" y="21490"/>
                </a:cubicBezTo>
                <a:cubicBezTo>
                  <a:pt x="9777" y="21260"/>
                  <a:pt x="11461" y="20566"/>
                  <a:pt x="13446" y="19398"/>
                </a:cubicBezTo>
                <a:cubicBezTo>
                  <a:pt x="17006" y="17302"/>
                  <a:pt x="18887" y="15431"/>
                  <a:pt x="20288" y="12592"/>
                </a:cubicBezTo>
                <a:cubicBezTo>
                  <a:pt x="20952" y="11248"/>
                  <a:pt x="21281" y="10102"/>
                  <a:pt x="21438" y="8594"/>
                </a:cubicBezTo>
                <a:cubicBezTo>
                  <a:pt x="21487" y="8113"/>
                  <a:pt x="21512" y="7649"/>
                  <a:pt x="21511" y="7203"/>
                </a:cubicBezTo>
                <a:cubicBezTo>
                  <a:pt x="21505" y="4075"/>
                  <a:pt x="20264" y="1814"/>
                  <a:pt x="17912" y="702"/>
                </a:cubicBezTo>
                <a:cubicBezTo>
                  <a:pt x="16938" y="241"/>
                  <a:pt x="15949" y="8"/>
                  <a:pt x="14871" y="0"/>
                </a:cubicBezTo>
                <a:close/>
              </a:path>
            </a:pathLst>
          </a:custGeom>
          <a:ln w="12700">
            <a:miter lim="400000"/>
          </a:ln>
        </p:spPr>
      </p:pic>
      <p:pic>
        <p:nvPicPr>
          <p:cNvPr id="723" name="海顿_产品图Product-images_绿色green_关盖背45度左_back45left_rgb.jpg" descr="海顿_产品图Product-images_绿色green_关盖背45度左_back45left_rgb.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5063021" y="2751454"/>
            <a:ext cx="3227152" cy="3325308"/>
          </a:xfrm>
          <a:custGeom>
            <a:avLst/>
            <a:gdLst/>
            <a:ahLst/>
            <a:cxnLst>
              <a:cxn ang="0">
                <a:pos x="wd2" y="hd2"/>
              </a:cxn>
              <a:cxn ang="5400000">
                <a:pos x="wd2" y="hd2"/>
              </a:cxn>
              <a:cxn ang="10800000">
                <a:pos x="wd2" y="hd2"/>
              </a:cxn>
              <a:cxn ang="16200000">
                <a:pos x="wd2" y="hd2"/>
              </a:cxn>
            </a:cxnLst>
            <a:rect l="0" t="0" r="r" b="b"/>
            <a:pathLst>
              <a:path w="21564" h="21539" extrusionOk="0">
                <a:moveTo>
                  <a:pt x="14751" y="1"/>
                </a:moveTo>
                <a:cubicBezTo>
                  <a:pt x="12998" y="31"/>
                  <a:pt x="10991" y="621"/>
                  <a:pt x="8562" y="1800"/>
                </a:cubicBezTo>
                <a:cubicBezTo>
                  <a:pt x="5201" y="3432"/>
                  <a:pt x="3111" y="5195"/>
                  <a:pt x="1631" y="7647"/>
                </a:cubicBezTo>
                <a:cubicBezTo>
                  <a:pt x="499" y="9523"/>
                  <a:pt x="-1" y="11376"/>
                  <a:pt x="0" y="13693"/>
                </a:cubicBezTo>
                <a:cubicBezTo>
                  <a:pt x="1" y="15723"/>
                  <a:pt x="461" y="17445"/>
                  <a:pt x="1354" y="18753"/>
                </a:cubicBezTo>
                <a:cubicBezTo>
                  <a:pt x="2288" y="20122"/>
                  <a:pt x="3913" y="21148"/>
                  <a:pt x="5656" y="21470"/>
                </a:cubicBezTo>
                <a:cubicBezTo>
                  <a:pt x="6297" y="21588"/>
                  <a:pt x="8022" y="21550"/>
                  <a:pt x="8723" y="21403"/>
                </a:cubicBezTo>
                <a:cubicBezTo>
                  <a:pt x="11222" y="20877"/>
                  <a:pt x="15154" y="18676"/>
                  <a:pt x="17462" y="16510"/>
                </a:cubicBezTo>
                <a:cubicBezTo>
                  <a:pt x="19702" y="14408"/>
                  <a:pt x="21093" y="11825"/>
                  <a:pt x="21466" y="9066"/>
                </a:cubicBezTo>
                <a:cubicBezTo>
                  <a:pt x="21582" y="8204"/>
                  <a:pt x="21599" y="6379"/>
                  <a:pt x="21497" y="5683"/>
                </a:cubicBezTo>
                <a:cubicBezTo>
                  <a:pt x="21097" y="2953"/>
                  <a:pt x="19523" y="1073"/>
                  <a:pt x="16999" y="305"/>
                </a:cubicBezTo>
                <a:cubicBezTo>
                  <a:pt x="16292" y="90"/>
                  <a:pt x="15548" y="-12"/>
                  <a:pt x="14751" y="1"/>
                </a:cubicBezTo>
                <a:close/>
              </a:path>
            </a:pathLst>
          </a:custGeom>
          <a:ln w="12700">
            <a:miter lim="400000"/>
          </a:ln>
        </p:spPr>
      </p:pic>
      <p:sp>
        <p:nvSpPr>
          <p:cNvPr id="2" name="文本框 1">
            <a:extLst>
              <a:ext uri="{FF2B5EF4-FFF2-40B4-BE49-F238E27FC236}">
                <a16:creationId xmlns:a16="http://schemas.microsoft.com/office/drawing/2014/main" id="{EA37868D-F7AF-40BA-96AA-C6C4638C8DD3}"/>
              </a:ext>
            </a:extLst>
          </p:cNvPr>
          <p:cNvSpPr txBox="1"/>
          <p:nvPr/>
        </p:nvSpPr>
        <p:spPr>
          <a:xfrm>
            <a:off x="2172144" y="6559780"/>
            <a:ext cx="1122102"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altLang="zh-CN" sz="28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rPr>
              <a:t>White</a:t>
            </a:r>
            <a:endParaRPr kumimoji="0" lang="zh-CN" altLang="en-US" sz="28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endParaRPr>
          </a:p>
        </p:txBody>
      </p:sp>
      <p:sp>
        <p:nvSpPr>
          <p:cNvPr id="3" name="文本框 2">
            <a:extLst>
              <a:ext uri="{FF2B5EF4-FFF2-40B4-BE49-F238E27FC236}">
                <a16:creationId xmlns:a16="http://schemas.microsoft.com/office/drawing/2014/main" id="{30D8865A-CC28-49F8-8A52-F9B88918867E}"/>
              </a:ext>
            </a:extLst>
          </p:cNvPr>
          <p:cNvSpPr txBox="1"/>
          <p:nvPr/>
        </p:nvSpPr>
        <p:spPr>
          <a:xfrm>
            <a:off x="4150286" y="6559779"/>
            <a:ext cx="998671"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altLang="zh-CN" sz="28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rPr>
              <a:t>Black</a:t>
            </a:r>
            <a:endParaRPr kumimoji="0" lang="zh-CN" altLang="en-US" sz="28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endParaRPr>
          </a:p>
        </p:txBody>
      </p:sp>
      <p:sp>
        <p:nvSpPr>
          <p:cNvPr id="4" name="文本框 3">
            <a:extLst>
              <a:ext uri="{FF2B5EF4-FFF2-40B4-BE49-F238E27FC236}">
                <a16:creationId xmlns:a16="http://schemas.microsoft.com/office/drawing/2014/main" id="{F7ABD63D-77EB-4CCC-8228-511DAE74F28A}"/>
              </a:ext>
            </a:extLst>
          </p:cNvPr>
          <p:cNvSpPr txBox="1"/>
          <p:nvPr/>
        </p:nvSpPr>
        <p:spPr>
          <a:xfrm>
            <a:off x="5998105" y="6559778"/>
            <a:ext cx="1136529"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altLang="zh-CN" sz="28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rPr>
              <a:t>Green</a:t>
            </a:r>
            <a:endParaRPr kumimoji="0" lang="zh-CN" altLang="en-US" sz="28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endParaRPr>
          </a:p>
        </p:txBody>
      </p:sp>
      <p:cxnSp>
        <p:nvCxnSpPr>
          <p:cNvPr id="6" name="直接连接符 5">
            <a:extLst>
              <a:ext uri="{FF2B5EF4-FFF2-40B4-BE49-F238E27FC236}">
                <a16:creationId xmlns:a16="http://schemas.microsoft.com/office/drawing/2014/main" id="{7D884699-D78A-4DA2-A0B6-06F0A4C95010}"/>
              </a:ext>
            </a:extLst>
          </p:cNvPr>
          <p:cNvCxnSpPr>
            <a:cxnSpLocks/>
          </p:cNvCxnSpPr>
          <p:nvPr/>
        </p:nvCxnSpPr>
        <p:spPr>
          <a:xfrm flipH="1" flipV="1">
            <a:off x="5368968" y="5263285"/>
            <a:ext cx="3239773" cy="2"/>
          </a:xfrm>
          <a:prstGeom prst="line">
            <a:avLst/>
          </a:prstGeom>
          <a:ln>
            <a:solidFill>
              <a:schemeClr val="tx1"/>
            </a:solidFill>
          </a:ln>
        </p:spPr>
        <p:style>
          <a:lnRef idx="3">
            <a:schemeClr val="dk1"/>
          </a:lnRef>
          <a:fillRef idx="0">
            <a:schemeClr val="dk1"/>
          </a:fillRef>
          <a:effectRef idx="2">
            <a:schemeClr val="dk1"/>
          </a:effectRef>
          <a:fontRef idx="minor">
            <a:schemeClr val="tx1"/>
          </a:fontRef>
        </p:style>
      </p:cxnSp>
      <p:sp>
        <p:nvSpPr>
          <p:cNvPr id="7" name="文本框 6">
            <a:extLst>
              <a:ext uri="{FF2B5EF4-FFF2-40B4-BE49-F238E27FC236}">
                <a16:creationId xmlns:a16="http://schemas.microsoft.com/office/drawing/2014/main" id="{43C5D42D-8F47-4E88-B7D9-0986FBACE728}"/>
              </a:ext>
            </a:extLst>
          </p:cNvPr>
          <p:cNvSpPr txBox="1"/>
          <p:nvPr/>
        </p:nvSpPr>
        <p:spPr>
          <a:xfrm>
            <a:off x="7739778" y="5339514"/>
            <a:ext cx="479458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altLang="zh-CN" sz="4000" dirty="0">
                <a:latin typeface="微软雅黑" panose="020B0503020204020204" pitchFamily="34" charset="-122"/>
                <a:ea typeface="微软雅黑" panose="020B0503020204020204" pitchFamily="34" charset="-122"/>
              </a:rPr>
              <a:t>C</a:t>
            </a:r>
            <a:r>
              <a:rPr kumimoji="0" lang="en-US" altLang="zh-CN" sz="40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rPr>
              <a:t>onnection pairing</a:t>
            </a:r>
            <a:endParaRPr kumimoji="0" lang="zh-CN" altLang="en-US" sz="40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endParaRPr>
          </a:p>
        </p:txBody>
      </p:sp>
      <p:sp>
        <p:nvSpPr>
          <p:cNvPr id="10" name="文本框 9">
            <a:extLst>
              <a:ext uri="{FF2B5EF4-FFF2-40B4-BE49-F238E27FC236}">
                <a16:creationId xmlns:a16="http://schemas.microsoft.com/office/drawing/2014/main" id="{C418DFB0-E672-4015-9116-C800E60E695D}"/>
              </a:ext>
            </a:extLst>
          </p:cNvPr>
          <p:cNvSpPr txBox="1"/>
          <p:nvPr/>
        </p:nvSpPr>
        <p:spPr>
          <a:xfrm>
            <a:off x="6860367" y="12357335"/>
            <a:ext cx="3093797"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altLang="zh-CN" sz="4000" dirty="0">
                <a:latin typeface="微软雅黑" panose="020B0503020204020204" pitchFamily="34" charset="-122"/>
                <a:ea typeface="微软雅黑" panose="020B0503020204020204" pitchFamily="34" charset="-122"/>
              </a:rPr>
              <a:t>Microphone</a:t>
            </a:r>
            <a:endParaRPr kumimoji="0" lang="zh-CN" altLang="en-US" sz="40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endParaRPr>
          </a:p>
        </p:txBody>
      </p:sp>
      <p:cxnSp>
        <p:nvCxnSpPr>
          <p:cNvPr id="11" name="直接连接符 10">
            <a:extLst>
              <a:ext uri="{FF2B5EF4-FFF2-40B4-BE49-F238E27FC236}">
                <a16:creationId xmlns:a16="http://schemas.microsoft.com/office/drawing/2014/main" id="{931997A9-B7D0-487A-8382-584876FABB10}"/>
              </a:ext>
            </a:extLst>
          </p:cNvPr>
          <p:cNvCxnSpPr>
            <a:cxnSpLocks/>
          </p:cNvCxnSpPr>
          <p:nvPr/>
        </p:nvCxnSpPr>
        <p:spPr>
          <a:xfrm>
            <a:off x="4717854" y="10898896"/>
            <a:ext cx="799842" cy="1017"/>
          </a:xfrm>
          <a:prstGeom prst="line">
            <a:avLst/>
          </a:prstGeom>
          <a:ln>
            <a:solidFill>
              <a:schemeClr val="tx1"/>
            </a:solidFill>
          </a:ln>
        </p:spPr>
        <p:style>
          <a:lnRef idx="3">
            <a:schemeClr val="dk1"/>
          </a:lnRef>
          <a:fillRef idx="0">
            <a:schemeClr val="dk1"/>
          </a:fillRef>
          <a:effectRef idx="2">
            <a:schemeClr val="dk1"/>
          </a:effectRef>
          <a:fontRef idx="minor">
            <a:schemeClr val="tx1"/>
          </a:fontRef>
        </p:style>
      </p:cxnSp>
      <p:cxnSp>
        <p:nvCxnSpPr>
          <p:cNvPr id="12" name="直接连接符 11">
            <a:extLst>
              <a:ext uri="{FF2B5EF4-FFF2-40B4-BE49-F238E27FC236}">
                <a16:creationId xmlns:a16="http://schemas.microsoft.com/office/drawing/2014/main" id="{8C2BFDAD-F09B-4A9A-B64C-88A642A3B6D2}"/>
              </a:ext>
            </a:extLst>
          </p:cNvPr>
          <p:cNvCxnSpPr>
            <a:cxnSpLocks/>
          </p:cNvCxnSpPr>
          <p:nvPr/>
        </p:nvCxnSpPr>
        <p:spPr>
          <a:xfrm>
            <a:off x="7763793" y="10787230"/>
            <a:ext cx="0" cy="1353841"/>
          </a:xfrm>
          <a:prstGeom prst="line">
            <a:avLst/>
          </a:prstGeom>
          <a:ln>
            <a:solidFill>
              <a:schemeClr val="tx1"/>
            </a:solidFill>
          </a:ln>
        </p:spPr>
        <p:style>
          <a:lnRef idx="3">
            <a:schemeClr val="dk1"/>
          </a:lnRef>
          <a:fillRef idx="0">
            <a:schemeClr val="dk1"/>
          </a:fillRef>
          <a:effectRef idx="2">
            <a:schemeClr val="dk1"/>
          </a:effectRef>
          <a:fontRef idx="minor">
            <a:schemeClr val="tx1"/>
          </a:fontRef>
        </p:style>
      </p:cxnSp>
      <p:sp>
        <p:nvSpPr>
          <p:cNvPr id="15" name="文本框 14">
            <a:extLst>
              <a:ext uri="{FF2B5EF4-FFF2-40B4-BE49-F238E27FC236}">
                <a16:creationId xmlns:a16="http://schemas.microsoft.com/office/drawing/2014/main" id="{EA9E01DB-CA02-4D61-A4AC-6836E73FD3DA}"/>
              </a:ext>
            </a:extLst>
          </p:cNvPr>
          <p:cNvSpPr txBox="1"/>
          <p:nvPr/>
        </p:nvSpPr>
        <p:spPr>
          <a:xfrm>
            <a:off x="1596626" y="10540840"/>
            <a:ext cx="3093797"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altLang="zh-CN" sz="4000" dirty="0">
                <a:latin typeface="微软雅黑" panose="020B0503020204020204" pitchFamily="34" charset="-122"/>
                <a:ea typeface="微软雅黑" panose="020B0503020204020204" pitchFamily="34" charset="-122"/>
              </a:rPr>
              <a:t>Microphone</a:t>
            </a:r>
            <a:endParaRPr kumimoji="0" lang="zh-CN" altLang="en-US" sz="40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endParaRPr>
          </a:p>
        </p:txBody>
      </p:sp>
      <p:cxnSp>
        <p:nvCxnSpPr>
          <p:cNvPr id="16" name="直接连接符 15">
            <a:extLst>
              <a:ext uri="{FF2B5EF4-FFF2-40B4-BE49-F238E27FC236}">
                <a16:creationId xmlns:a16="http://schemas.microsoft.com/office/drawing/2014/main" id="{67A2E431-C569-42CC-BBA3-043D66F50AE6}"/>
              </a:ext>
            </a:extLst>
          </p:cNvPr>
          <p:cNvCxnSpPr>
            <a:cxnSpLocks/>
          </p:cNvCxnSpPr>
          <p:nvPr/>
        </p:nvCxnSpPr>
        <p:spPr>
          <a:xfrm flipV="1">
            <a:off x="5346708" y="9198839"/>
            <a:ext cx="1200198" cy="6454"/>
          </a:xfrm>
          <a:prstGeom prst="line">
            <a:avLst/>
          </a:prstGeom>
          <a:ln>
            <a:solidFill>
              <a:schemeClr val="tx1"/>
            </a:solidFill>
          </a:ln>
        </p:spPr>
        <p:style>
          <a:lnRef idx="3">
            <a:schemeClr val="dk1"/>
          </a:lnRef>
          <a:fillRef idx="0">
            <a:schemeClr val="dk1"/>
          </a:fillRef>
          <a:effectRef idx="2">
            <a:schemeClr val="dk1"/>
          </a:effectRef>
          <a:fontRef idx="minor">
            <a:schemeClr val="tx1"/>
          </a:fontRef>
        </p:style>
      </p:cxnSp>
      <p:sp>
        <p:nvSpPr>
          <p:cNvPr id="18" name="文本框 17">
            <a:extLst>
              <a:ext uri="{FF2B5EF4-FFF2-40B4-BE49-F238E27FC236}">
                <a16:creationId xmlns:a16="http://schemas.microsoft.com/office/drawing/2014/main" id="{2216072B-53D1-45E3-B037-CAED45C18296}"/>
              </a:ext>
            </a:extLst>
          </p:cNvPr>
          <p:cNvSpPr txBox="1"/>
          <p:nvPr/>
        </p:nvSpPr>
        <p:spPr>
          <a:xfrm>
            <a:off x="2153292" y="8846220"/>
            <a:ext cx="3093797"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altLang="zh-CN" sz="4000" dirty="0">
                <a:latin typeface="微软雅黑" panose="020B0503020204020204" pitchFamily="34" charset="-122"/>
                <a:ea typeface="微软雅黑" panose="020B0503020204020204" pitchFamily="34" charset="-122"/>
              </a:rPr>
              <a:t>Microphone</a:t>
            </a:r>
            <a:endParaRPr kumimoji="0" lang="zh-CN" altLang="en-US" sz="40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endParaRPr>
          </a:p>
        </p:txBody>
      </p:sp>
      <p:sp>
        <p:nvSpPr>
          <p:cNvPr id="20" name="矩形">
            <a:extLst>
              <a:ext uri="{FF2B5EF4-FFF2-40B4-BE49-F238E27FC236}">
                <a16:creationId xmlns:a16="http://schemas.microsoft.com/office/drawing/2014/main" id="{DEDE6955-4836-4DE6-A499-2DAA9CCFD765}"/>
              </a:ext>
            </a:extLst>
          </p:cNvPr>
          <p:cNvSpPr/>
          <p:nvPr/>
        </p:nvSpPr>
        <p:spPr>
          <a:xfrm>
            <a:off x="597536" y="1537032"/>
            <a:ext cx="8968219" cy="237895"/>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21" name="竞品攻防">
            <a:extLst>
              <a:ext uri="{FF2B5EF4-FFF2-40B4-BE49-F238E27FC236}">
                <a16:creationId xmlns:a16="http://schemas.microsoft.com/office/drawing/2014/main" id="{7B6DF5FE-B1A4-4383-A076-84177966AEA1}"/>
              </a:ext>
            </a:extLst>
          </p:cNvPr>
          <p:cNvSpPr txBox="1"/>
          <p:nvPr/>
        </p:nvSpPr>
        <p:spPr>
          <a:xfrm>
            <a:off x="-139291" y="616478"/>
            <a:ext cx="10447452" cy="1025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defRPr sz="7000">
                <a:latin typeface="HYYaKuHeiW Regular"/>
                <a:ea typeface="HYYaKuHeiW Regular"/>
                <a:cs typeface="HYYaKuHeiW Regular"/>
                <a:sym typeface="HYYaKuHeiW Regular"/>
              </a:defRPr>
            </a:lvl1pPr>
          </a:lstStyle>
          <a:p>
            <a:r>
              <a:rPr lang="en-US" altLang="zh-CN" sz="6000" dirty="0"/>
              <a:t>Colors and parameters</a:t>
            </a:r>
            <a:endParaRPr sz="6000" dirty="0"/>
          </a:p>
        </p:txBody>
      </p:sp>
      <p:graphicFrame>
        <p:nvGraphicFramePr>
          <p:cNvPr id="17" name="表格 18">
            <a:extLst>
              <a:ext uri="{FF2B5EF4-FFF2-40B4-BE49-F238E27FC236}">
                <a16:creationId xmlns:a16="http://schemas.microsoft.com/office/drawing/2014/main" id="{32BF152D-2AF0-4E1E-8B4C-D686B63B5FFF}"/>
              </a:ext>
            </a:extLst>
          </p:cNvPr>
          <p:cNvGraphicFramePr>
            <a:graphicFrameLocks noGrp="1"/>
          </p:cNvGraphicFramePr>
          <p:nvPr>
            <p:extLst>
              <p:ext uri="{D42A27DB-BD31-4B8C-83A1-F6EECF244321}">
                <p14:modId xmlns:p14="http://schemas.microsoft.com/office/powerpoint/2010/main" val="2709712561"/>
              </p:ext>
            </p:extLst>
          </p:nvPr>
        </p:nvGraphicFramePr>
        <p:xfrm>
          <a:off x="13095128" y="1421183"/>
          <a:ext cx="8968220" cy="10873632"/>
        </p:xfrm>
        <a:graphic>
          <a:graphicData uri="http://schemas.openxmlformats.org/drawingml/2006/table">
            <a:tbl>
              <a:tblPr firstRow="1" bandRow="1">
                <a:tableStyleId>{5940675A-B579-460E-94D1-54222C63F5DA}</a:tableStyleId>
              </a:tblPr>
              <a:tblGrid>
                <a:gridCol w="4484110">
                  <a:extLst>
                    <a:ext uri="{9D8B030D-6E8A-4147-A177-3AD203B41FA5}">
                      <a16:colId xmlns:a16="http://schemas.microsoft.com/office/drawing/2014/main" val="4280533380"/>
                    </a:ext>
                  </a:extLst>
                </a:gridCol>
                <a:gridCol w="4484110">
                  <a:extLst>
                    <a:ext uri="{9D8B030D-6E8A-4147-A177-3AD203B41FA5}">
                      <a16:colId xmlns:a16="http://schemas.microsoft.com/office/drawing/2014/main" val="94252021"/>
                    </a:ext>
                  </a:extLst>
                </a:gridCol>
              </a:tblGrid>
              <a:tr h="1553192">
                <a:tc>
                  <a:txBody>
                    <a:bodyPr/>
                    <a:lstStyle/>
                    <a:p>
                      <a:r>
                        <a:rPr lang="en-US" altLang="zh-CN" sz="2400" dirty="0"/>
                        <a:t>Bluetooth version</a:t>
                      </a:r>
                      <a:endParaRPr lang="zh-CN" altLang="en-US" sz="2400" dirty="0"/>
                    </a:p>
                  </a:txBody>
                  <a:tcPr anchor="ctr"/>
                </a:tc>
                <a:tc>
                  <a:txBody>
                    <a:bodyPr/>
                    <a:lstStyle/>
                    <a:p>
                      <a:r>
                        <a:rPr lang="en-US" altLang="zh-CN" sz="2400" dirty="0"/>
                        <a:t>5.2</a:t>
                      </a:r>
                      <a:endParaRPr lang="zh-CN" altLang="en-US" sz="2400" dirty="0"/>
                    </a:p>
                  </a:txBody>
                  <a:tcPr anchor="ctr"/>
                </a:tc>
                <a:extLst>
                  <a:ext uri="{0D108BD9-81ED-4DB2-BD59-A6C34878D82A}">
                    <a16:rowId xmlns:a16="http://schemas.microsoft.com/office/drawing/2014/main" val="4136345227"/>
                  </a:ext>
                </a:extLst>
              </a:tr>
              <a:tr h="1553192">
                <a:tc>
                  <a:txBody>
                    <a:bodyPr/>
                    <a:lstStyle/>
                    <a:p>
                      <a:r>
                        <a:rPr lang="en-US" altLang="zh-CN" sz="2400" dirty="0"/>
                        <a:t>Bluetooth effective distance</a:t>
                      </a:r>
                      <a:endParaRPr lang="zh-CN" altLang="en-US" sz="2400" dirty="0"/>
                    </a:p>
                  </a:txBody>
                  <a:tcPr anchor="ctr"/>
                </a:tc>
                <a:tc>
                  <a:txBody>
                    <a:bodyPr/>
                    <a:lstStyle/>
                    <a:p>
                      <a:r>
                        <a:rPr lang="en-US" altLang="zh-CN" sz="2400" dirty="0"/>
                        <a:t>10m</a:t>
                      </a:r>
                      <a:endParaRPr lang="zh-CN" altLang="en-US" sz="2400" dirty="0"/>
                    </a:p>
                  </a:txBody>
                  <a:tcPr anchor="ctr"/>
                </a:tc>
                <a:extLst>
                  <a:ext uri="{0D108BD9-81ED-4DB2-BD59-A6C34878D82A}">
                    <a16:rowId xmlns:a16="http://schemas.microsoft.com/office/drawing/2014/main" val="3936604759"/>
                  </a:ext>
                </a:extLst>
              </a:tr>
              <a:tr h="1553192">
                <a:tc>
                  <a:txBody>
                    <a:bodyPr/>
                    <a:lstStyle/>
                    <a:p>
                      <a:r>
                        <a:rPr lang="en-US" altLang="zh-CN" sz="2400" dirty="0"/>
                        <a:t>Battery</a:t>
                      </a:r>
                      <a:endParaRPr lang="zh-CN" altLang="en-US" sz="2400" dirty="0"/>
                    </a:p>
                  </a:txBody>
                  <a:tcPr anchor="ctr"/>
                </a:tc>
                <a:tc>
                  <a:txBody>
                    <a:bodyPr/>
                    <a:lstStyle/>
                    <a:p>
                      <a:r>
                        <a:rPr lang="en-US" altLang="zh-CN" sz="2400" dirty="0"/>
                        <a:t>44mAh(earphone)</a:t>
                      </a:r>
                    </a:p>
                    <a:p>
                      <a:r>
                        <a:rPr lang="en-US" altLang="zh-CN" sz="2400" dirty="0"/>
                        <a:t>535mAh(box)</a:t>
                      </a:r>
                      <a:endParaRPr lang="zh-CN" altLang="en-US" sz="2400" dirty="0"/>
                    </a:p>
                  </a:txBody>
                  <a:tcPr anchor="ctr"/>
                </a:tc>
                <a:extLst>
                  <a:ext uri="{0D108BD9-81ED-4DB2-BD59-A6C34878D82A}">
                    <a16:rowId xmlns:a16="http://schemas.microsoft.com/office/drawing/2014/main" val="1067299409"/>
                  </a:ext>
                </a:extLst>
              </a:tr>
              <a:tr h="1553192">
                <a:tc>
                  <a:txBody>
                    <a:bodyPr/>
                    <a:lstStyle/>
                    <a:p>
                      <a:r>
                        <a:rPr lang="en-US" altLang="zh-CN" sz="2400" dirty="0"/>
                        <a:t>Music playing time(50%</a:t>
                      </a:r>
                      <a:r>
                        <a:rPr lang="zh-CN" altLang="en-US" sz="2400" dirty="0"/>
                        <a:t> </a:t>
                      </a:r>
                      <a:r>
                        <a:rPr lang="en-US" altLang="zh-CN" sz="2400" dirty="0"/>
                        <a:t>volume)</a:t>
                      </a:r>
                      <a:endParaRPr lang="zh-CN" altLang="en-US" sz="2400" dirty="0"/>
                    </a:p>
                  </a:txBody>
                  <a:tcPr anchor="ctr"/>
                </a:tc>
                <a:tc>
                  <a:txBody>
                    <a:bodyPr/>
                    <a:lstStyle/>
                    <a:p>
                      <a:r>
                        <a:rPr lang="en-US" altLang="zh-CN" sz="2400" dirty="0">
                          <a:latin typeface="微软雅黑" panose="020B0503020204020204" pitchFamily="34" charset="-122"/>
                          <a:ea typeface="微软雅黑" panose="020B0503020204020204" pitchFamily="34" charset="-122"/>
                        </a:rPr>
                        <a:t>Max noise cancellation mode</a:t>
                      </a:r>
                      <a:r>
                        <a:rPr lang="zh-CN" altLang="en-US" sz="2400" dirty="0"/>
                        <a:t>：</a:t>
                      </a:r>
                      <a:r>
                        <a:rPr lang="en-US" altLang="zh-CN" sz="2400" dirty="0"/>
                        <a:t>4 h (earphone) / 20 h (with box)</a:t>
                      </a:r>
                    </a:p>
                    <a:p>
                      <a:r>
                        <a:rPr lang="en-US" altLang="zh-CN" sz="2400" dirty="0"/>
                        <a:t>Normal mode</a:t>
                      </a:r>
                      <a:r>
                        <a:rPr lang="zh-CN" altLang="en-US" sz="2400" dirty="0"/>
                        <a:t>：</a:t>
                      </a:r>
                      <a:r>
                        <a:rPr lang="en-US" altLang="zh-CN" sz="2400" dirty="0"/>
                        <a:t>5.5 h (earphone) / 25 h (with box)</a:t>
                      </a:r>
                      <a:endParaRPr lang="zh-CN" altLang="en-US" sz="2400" dirty="0"/>
                    </a:p>
                  </a:txBody>
                  <a:tcPr anchor="ctr"/>
                </a:tc>
                <a:extLst>
                  <a:ext uri="{0D108BD9-81ED-4DB2-BD59-A6C34878D82A}">
                    <a16:rowId xmlns:a16="http://schemas.microsoft.com/office/drawing/2014/main" val="3908659117"/>
                  </a:ext>
                </a:extLst>
              </a:tr>
              <a:tr h="1553192">
                <a:tc>
                  <a:txBody>
                    <a:bodyPr/>
                    <a:lstStyle/>
                    <a:p>
                      <a:r>
                        <a:rPr lang="en-US" altLang="zh-CN" sz="2400" dirty="0"/>
                        <a:t>Charging port</a:t>
                      </a:r>
                      <a:endParaRPr lang="zh-CN" altLang="en-US" sz="2400" dirty="0"/>
                    </a:p>
                  </a:txBody>
                  <a:tcPr anchor="ctr"/>
                </a:tc>
                <a:tc>
                  <a:txBody>
                    <a:bodyPr/>
                    <a:lstStyle/>
                    <a:p>
                      <a:r>
                        <a:rPr lang="en-US" altLang="zh-CN" sz="2400" dirty="0"/>
                        <a:t>USB Type-C</a:t>
                      </a:r>
                      <a:endParaRPr lang="zh-CN" altLang="en-US" sz="2400" dirty="0"/>
                    </a:p>
                  </a:txBody>
                  <a:tcPr anchor="ctr"/>
                </a:tc>
                <a:extLst>
                  <a:ext uri="{0D108BD9-81ED-4DB2-BD59-A6C34878D82A}">
                    <a16:rowId xmlns:a16="http://schemas.microsoft.com/office/drawing/2014/main" val="3864651934"/>
                  </a:ext>
                </a:extLst>
              </a:tr>
              <a:tr h="1553192">
                <a:tc>
                  <a:txBody>
                    <a:bodyPr/>
                    <a:lstStyle/>
                    <a:p>
                      <a:r>
                        <a:rPr lang="en-US" altLang="zh-CN" sz="2400" dirty="0"/>
                        <a:t>Waterproof and dustproof class</a:t>
                      </a:r>
                      <a:endParaRPr lang="zh-CN" altLang="en-US" sz="2400" dirty="0"/>
                    </a:p>
                  </a:txBody>
                  <a:tcPr anchor="ctr"/>
                </a:tc>
                <a:tc>
                  <a:txBody>
                    <a:bodyPr/>
                    <a:lstStyle/>
                    <a:p>
                      <a:r>
                        <a:rPr lang="en-US" altLang="zh-CN" sz="2400" dirty="0"/>
                        <a:t>IP54</a:t>
                      </a:r>
                      <a:endParaRPr lang="zh-CN" altLang="en-US" sz="2400" dirty="0"/>
                    </a:p>
                  </a:txBody>
                  <a:tcPr anchor="ctr"/>
                </a:tc>
                <a:extLst>
                  <a:ext uri="{0D108BD9-81ED-4DB2-BD59-A6C34878D82A}">
                    <a16:rowId xmlns:a16="http://schemas.microsoft.com/office/drawing/2014/main" val="1645930202"/>
                  </a:ext>
                </a:extLst>
              </a:tr>
              <a:tr h="1553192">
                <a:tc>
                  <a:txBody>
                    <a:bodyPr/>
                    <a:lstStyle/>
                    <a:p>
                      <a:r>
                        <a:rPr lang="en-US" altLang="zh-CN" sz="2400" dirty="0"/>
                        <a:t>Audio transmission format</a:t>
                      </a:r>
                      <a:endParaRPr lang="zh-CN" altLang="en-US" sz="2400" dirty="0"/>
                    </a:p>
                  </a:txBody>
                  <a:tcPr anchor="ctr"/>
                </a:tc>
                <a:tc>
                  <a:txBody>
                    <a:bodyPr/>
                    <a:lstStyle/>
                    <a:p>
                      <a:r>
                        <a:rPr lang="en-US" altLang="zh-CN" sz="2400" dirty="0"/>
                        <a:t>LHDC/AAC/SBC</a:t>
                      </a:r>
                      <a:endParaRPr lang="zh-CN" altLang="en-US" sz="2400" dirty="0"/>
                    </a:p>
                  </a:txBody>
                  <a:tcPr anchor="ctr"/>
                </a:tc>
                <a:extLst>
                  <a:ext uri="{0D108BD9-81ED-4DB2-BD59-A6C34878D82A}">
                    <a16:rowId xmlns:a16="http://schemas.microsoft.com/office/drawing/2014/main" val="2009640613"/>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887068A8-DCD8-4676-ACE2-833877C2676D}"/>
              </a:ext>
            </a:extLst>
          </p:cNvPr>
          <p:cNvPicPr>
            <a:picLocks noChangeAspect="1"/>
          </p:cNvPicPr>
          <p:nvPr/>
        </p:nvPicPr>
        <p:blipFill rotWithShape="1">
          <a:blip r:embed="rId3">
            <a:extLst>
              <a:ext uri="{28A0092B-C50C-407E-A947-70E740481C1C}">
                <a14:useLocalDpi xmlns:a14="http://schemas.microsoft.com/office/drawing/2010/main" val="0"/>
              </a:ext>
            </a:extLst>
          </a:blip>
          <a:srcRect t="7821" b="7821"/>
          <a:stretch/>
        </p:blipFill>
        <p:spPr>
          <a:xfrm>
            <a:off x="0" y="1"/>
            <a:ext cx="24384000" cy="13716000"/>
          </a:xfrm>
          <a:prstGeom prst="rect">
            <a:avLst/>
          </a:prstGeom>
        </p:spPr>
      </p:pic>
      <p:sp>
        <p:nvSpPr>
          <p:cNvPr id="23" name="矩形 22">
            <a:extLst>
              <a:ext uri="{FF2B5EF4-FFF2-40B4-BE49-F238E27FC236}">
                <a16:creationId xmlns:a16="http://schemas.microsoft.com/office/drawing/2014/main" id="{C45EE843-0535-42AA-ADA5-3CE71F63FC94}"/>
              </a:ext>
            </a:extLst>
          </p:cNvPr>
          <p:cNvSpPr/>
          <p:nvPr/>
        </p:nvSpPr>
        <p:spPr>
          <a:xfrm>
            <a:off x="0" y="1"/>
            <a:ext cx="24384001" cy="13716000"/>
          </a:xfrm>
          <a:prstGeom prst="rect">
            <a:avLst/>
          </a:prstGeom>
          <a:solidFill>
            <a:schemeClr val="bg1">
              <a:alpha val="7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20" name="矩形">
            <a:extLst>
              <a:ext uri="{FF2B5EF4-FFF2-40B4-BE49-F238E27FC236}">
                <a16:creationId xmlns:a16="http://schemas.microsoft.com/office/drawing/2014/main" id="{DEDE6955-4836-4DE6-A499-2DAA9CCFD765}"/>
              </a:ext>
            </a:extLst>
          </p:cNvPr>
          <p:cNvSpPr/>
          <p:nvPr/>
        </p:nvSpPr>
        <p:spPr>
          <a:xfrm>
            <a:off x="597537" y="1537032"/>
            <a:ext cx="6483334" cy="203649"/>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21" name="竞品攻防">
            <a:extLst>
              <a:ext uri="{FF2B5EF4-FFF2-40B4-BE49-F238E27FC236}">
                <a16:creationId xmlns:a16="http://schemas.microsoft.com/office/drawing/2014/main" id="{7B6DF5FE-B1A4-4383-A076-84177966AEA1}"/>
              </a:ext>
            </a:extLst>
          </p:cNvPr>
          <p:cNvSpPr txBox="1"/>
          <p:nvPr/>
        </p:nvSpPr>
        <p:spPr>
          <a:xfrm>
            <a:off x="625554" y="451043"/>
            <a:ext cx="6413646" cy="11798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7000">
                <a:latin typeface="HYYaKuHeiW Regular"/>
                <a:ea typeface="HYYaKuHeiW Regular"/>
                <a:cs typeface="HYYaKuHeiW Regular"/>
                <a:sym typeface="HYYaKuHeiW Regular"/>
              </a:defRPr>
            </a:lvl1pPr>
          </a:lstStyle>
          <a:p>
            <a:r>
              <a:rPr lang="en-US" altLang="zh-CN" dirty="0"/>
              <a:t>Sales Process</a:t>
            </a:r>
            <a:endParaRPr dirty="0"/>
          </a:p>
        </p:txBody>
      </p:sp>
      <p:sp>
        <p:nvSpPr>
          <p:cNvPr id="9" name="文本框 8">
            <a:extLst>
              <a:ext uri="{FF2B5EF4-FFF2-40B4-BE49-F238E27FC236}">
                <a16:creationId xmlns:a16="http://schemas.microsoft.com/office/drawing/2014/main" id="{8CC7076B-9FB6-4F39-9711-FC1D3774B190}"/>
              </a:ext>
            </a:extLst>
          </p:cNvPr>
          <p:cNvSpPr txBox="1"/>
          <p:nvPr/>
        </p:nvSpPr>
        <p:spPr>
          <a:xfrm>
            <a:off x="5425591" y="2601739"/>
            <a:ext cx="5203348"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altLang="zh-CN" sz="5400" b="1" dirty="0">
                <a:solidFill>
                  <a:srgbClr val="2DC84D"/>
                </a:solidFill>
                <a:latin typeface="微软雅黑" panose="020B0503020204020204" pitchFamily="34" charset="-122"/>
                <a:ea typeface="微软雅黑" panose="020B0503020204020204" pitchFamily="34" charset="-122"/>
              </a:rPr>
              <a:t>Feel the sound</a:t>
            </a:r>
            <a:endParaRPr kumimoji="0" lang="zh-CN" altLang="en-US" sz="5400" b="1" i="0" u="none" strike="noStrike" cap="none" spc="0" normalizeH="0" baseline="0" dirty="0">
              <a:ln>
                <a:noFill/>
              </a:ln>
              <a:solidFill>
                <a:srgbClr val="2DC84D"/>
              </a:solidFill>
              <a:effectLst/>
              <a:uFillTx/>
              <a:latin typeface="微软雅黑" panose="020B0503020204020204" pitchFamily="34" charset="-122"/>
              <a:ea typeface="微软雅黑" panose="020B0503020204020204" pitchFamily="34" charset="-122"/>
              <a:sym typeface="Helvetica Neue"/>
            </a:endParaRPr>
          </a:p>
        </p:txBody>
      </p:sp>
      <p:sp>
        <p:nvSpPr>
          <p:cNvPr id="13" name="文本框 12">
            <a:extLst>
              <a:ext uri="{FF2B5EF4-FFF2-40B4-BE49-F238E27FC236}">
                <a16:creationId xmlns:a16="http://schemas.microsoft.com/office/drawing/2014/main" id="{188587BB-D2C8-45FE-A82C-BA72CCDB2C1D}"/>
              </a:ext>
            </a:extLst>
          </p:cNvPr>
          <p:cNvSpPr txBox="1"/>
          <p:nvPr/>
        </p:nvSpPr>
        <p:spPr>
          <a:xfrm>
            <a:off x="5447431" y="5322691"/>
            <a:ext cx="8600111"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altLang="zh-CN" sz="5400" b="1" dirty="0">
                <a:solidFill>
                  <a:srgbClr val="2DC84D"/>
                </a:solidFill>
                <a:latin typeface="微软雅黑" panose="020B0503020204020204" pitchFamily="34" charset="-122"/>
                <a:ea typeface="微软雅黑" panose="020B0503020204020204" pitchFamily="34" charset="-122"/>
              </a:rPr>
              <a:t>Feel the noise cancelling</a:t>
            </a:r>
            <a:endParaRPr kumimoji="0" lang="zh-CN" altLang="en-US" sz="5400" b="1" i="0" u="none" strike="noStrike" cap="none" spc="0" normalizeH="0" baseline="0" dirty="0">
              <a:ln>
                <a:noFill/>
              </a:ln>
              <a:solidFill>
                <a:srgbClr val="2DC84D"/>
              </a:solidFill>
              <a:effectLst/>
              <a:uFillTx/>
              <a:latin typeface="微软雅黑" panose="020B0503020204020204" pitchFamily="34" charset="-122"/>
              <a:ea typeface="微软雅黑" panose="020B0503020204020204" pitchFamily="34" charset="-122"/>
              <a:sym typeface="Helvetica Neue"/>
            </a:endParaRPr>
          </a:p>
        </p:txBody>
      </p:sp>
      <p:sp>
        <p:nvSpPr>
          <p:cNvPr id="14" name="文本框 13">
            <a:extLst>
              <a:ext uri="{FF2B5EF4-FFF2-40B4-BE49-F238E27FC236}">
                <a16:creationId xmlns:a16="http://schemas.microsoft.com/office/drawing/2014/main" id="{9D08ACA4-08B1-4BB9-BB04-2D2B3CA9EA5A}"/>
              </a:ext>
            </a:extLst>
          </p:cNvPr>
          <p:cNvSpPr txBox="1"/>
          <p:nvPr/>
        </p:nvSpPr>
        <p:spPr>
          <a:xfrm>
            <a:off x="5483975" y="8095531"/>
            <a:ext cx="4021935"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altLang="zh-CN" sz="5400" b="1" i="0" u="none" strike="noStrike" cap="none" spc="0" normalizeH="0" baseline="0" dirty="0">
                <a:ln>
                  <a:noFill/>
                </a:ln>
                <a:solidFill>
                  <a:srgbClr val="2DC84D"/>
                </a:solidFill>
                <a:effectLst/>
                <a:uFillTx/>
                <a:latin typeface="微软雅黑" panose="020B0503020204020204" pitchFamily="34" charset="-122"/>
                <a:ea typeface="微软雅黑" panose="020B0503020204020204" pitchFamily="34" charset="-122"/>
                <a:sym typeface="Helvetica Neue"/>
              </a:rPr>
              <a:t>Make a call</a:t>
            </a:r>
            <a:endParaRPr kumimoji="0" lang="zh-CN" altLang="en-US" sz="5400" b="1" i="0" u="none" strike="noStrike" cap="none" spc="0" normalizeH="0" baseline="0" dirty="0">
              <a:ln>
                <a:noFill/>
              </a:ln>
              <a:solidFill>
                <a:srgbClr val="2DC84D"/>
              </a:solidFill>
              <a:effectLst/>
              <a:uFillTx/>
              <a:latin typeface="微软雅黑" panose="020B0503020204020204" pitchFamily="34" charset="-122"/>
              <a:ea typeface="微软雅黑" panose="020B0503020204020204" pitchFamily="34" charset="-122"/>
              <a:sym typeface="Helvetica Neue"/>
            </a:endParaRPr>
          </a:p>
        </p:txBody>
      </p:sp>
      <p:sp>
        <p:nvSpPr>
          <p:cNvPr id="17" name="文本框 16">
            <a:extLst>
              <a:ext uri="{FF2B5EF4-FFF2-40B4-BE49-F238E27FC236}">
                <a16:creationId xmlns:a16="http://schemas.microsoft.com/office/drawing/2014/main" id="{3B2FFC68-3DE2-41AD-9C55-A4EE111E015D}"/>
              </a:ext>
            </a:extLst>
          </p:cNvPr>
          <p:cNvSpPr txBox="1"/>
          <p:nvPr/>
        </p:nvSpPr>
        <p:spPr>
          <a:xfrm>
            <a:off x="5527029" y="10937597"/>
            <a:ext cx="6567504"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altLang="zh-CN" sz="5400" b="1" i="0" u="none" strike="noStrike" cap="none" spc="0" normalizeH="0" baseline="0" dirty="0">
                <a:ln>
                  <a:noFill/>
                </a:ln>
                <a:solidFill>
                  <a:srgbClr val="2DC84D"/>
                </a:solidFill>
                <a:effectLst/>
                <a:uFillTx/>
                <a:latin typeface="微软雅黑" panose="020B0503020204020204" pitchFamily="34" charset="-122"/>
                <a:ea typeface="微软雅黑" panose="020B0503020204020204" pitchFamily="34" charset="-122"/>
                <a:sym typeface="Helvetica Neue"/>
              </a:rPr>
              <a:t>Try the interaction</a:t>
            </a:r>
            <a:endParaRPr kumimoji="0" lang="zh-CN" altLang="en-US" sz="5400" b="1" i="0" u="none" strike="noStrike" cap="none" spc="0" normalizeH="0" baseline="0" dirty="0">
              <a:ln>
                <a:noFill/>
              </a:ln>
              <a:solidFill>
                <a:srgbClr val="2DC84D"/>
              </a:solidFill>
              <a:effectLst/>
              <a:uFillTx/>
              <a:latin typeface="微软雅黑" panose="020B0503020204020204" pitchFamily="34" charset="-122"/>
              <a:ea typeface="微软雅黑" panose="020B0503020204020204" pitchFamily="34" charset="-122"/>
              <a:sym typeface="Helvetica Neue"/>
            </a:endParaRPr>
          </a:p>
        </p:txBody>
      </p:sp>
      <p:sp>
        <p:nvSpPr>
          <p:cNvPr id="19" name="矩形 18">
            <a:extLst>
              <a:ext uri="{FF2B5EF4-FFF2-40B4-BE49-F238E27FC236}">
                <a16:creationId xmlns:a16="http://schemas.microsoft.com/office/drawing/2014/main" id="{A6B07124-BFD5-496C-BF3C-937544AA1E86}"/>
              </a:ext>
            </a:extLst>
          </p:cNvPr>
          <p:cNvSpPr/>
          <p:nvPr/>
        </p:nvSpPr>
        <p:spPr>
          <a:xfrm>
            <a:off x="4795024" y="2788351"/>
            <a:ext cx="111512" cy="1806498"/>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24" name="文本框 23">
            <a:extLst>
              <a:ext uri="{FF2B5EF4-FFF2-40B4-BE49-F238E27FC236}">
                <a16:creationId xmlns:a16="http://schemas.microsoft.com/office/drawing/2014/main" id="{4CEE7263-F21E-457C-98B6-A70A9C1ACAAF}"/>
              </a:ext>
            </a:extLst>
          </p:cNvPr>
          <p:cNvSpPr txBox="1"/>
          <p:nvPr/>
        </p:nvSpPr>
        <p:spPr>
          <a:xfrm>
            <a:off x="5411881" y="3410655"/>
            <a:ext cx="12608490"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spcBef>
                <a:spcPts val="0"/>
              </a:spcBef>
              <a:spcAft>
                <a:spcPts val="0"/>
              </a:spcAft>
              <a:buClrTx/>
              <a:buSzTx/>
              <a:buFontTx/>
              <a:buNone/>
              <a:tabLst/>
            </a:pPr>
            <a:r>
              <a:rPr lang="en-US" altLang="zh-CN" sz="4400" dirty="0">
                <a:latin typeface="微软雅黑" panose="020B0503020204020204" pitchFamily="34" charset="-122"/>
                <a:ea typeface="微软雅黑" panose="020B0503020204020204" pitchFamily="34" charset="-122"/>
              </a:rPr>
              <a:t>Listen to music, experience excellent sound quality and learn about </a:t>
            </a:r>
            <a:r>
              <a:rPr lang="en-US" altLang="zh-CN" sz="4400" dirty="0" err="1"/>
              <a:t>Dynaudio</a:t>
            </a:r>
            <a:r>
              <a:rPr lang="en-US" altLang="zh-CN" sz="4400" dirty="0">
                <a:latin typeface="微软雅黑" panose="020B0503020204020204" pitchFamily="34" charset="-122"/>
                <a:ea typeface="微软雅黑" panose="020B0503020204020204" pitchFamily="34" charset="-122"/>
              </a:rPr>
              <a:t> co-branding</a:t>
            </a:r>
          </a:p>
        </p:txBody>
      </p:sp>
      <p:sp>
        <p:nvSpPr>
          <p:cNvPr id="25" name="矩形 24">
            <a:extLst>
              <a:ext uri="{FF2B5EF4-FFF2-40B4-BE49-F238E27FC236}">
                <a16:creationId xmlns:a16="http://schemas.microsoft.com/office/drawing/2014/main" id="{4356B41D-0075-45E1-851C-FDB5BE108A19}"/>
              </a:ext>
            </a:extLst>
          </p:cNvPr>
          <p:cNvSpPr/>
          <p:nvPr/>
        </p:nvSpPr>
        <p:spPr>
          <a:xfrm>
            <a:off x="4795024" y="5556070"/>
            <a:ext cx="111512" cy="1806498"/>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26" name="文本框 25">
            <a:extLst>
              <a:ext uri="{FF2B5EF4-FFF2-40B4-BE49-F238E27FC236}">
                <a16:creationId xmlns:a16="http://schemas.microsoft.com/office/drawing/2014/main" id="{4C767A33-17D5-4EF7-B583-7286234827E0}"/>
              </a:ext>
            </a:extLst>
          </p:cNvPr>
          <p:cNvSpPr txBox="1"/>
          <p:nvPr/>
        </p:nvSpPr>
        <p:spPr>
          <a:xfrm>
            <a:off x="5411881" y="6129595"/>
            <a:ext cx="14177095"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spcBef>
                <a:spcPts val="0"/>
              </a:spcBef>
              <a:spcAft>
                <a:spcPts val="0"/>
              </a:spcAft>
              <a:buClrTx/>
              <a:buSzTx/>
              <a:buFontTx/>
              <a:buNone/>
              <a:tabLst/>
            </a:pPr>
            <a:r>
              <a:rPr lang="en-US" altLang="zh-CN" sz="4400" dirty="0">
                <a:latin typeface="微软雅黑" panose="020B0503020204020204" pitchFamily="34" charset="-122"/>
                <a:ea typeface="微软雅黑" panose="020B0503020204020204" pitchFamily="34" charset="-122"/>
              </a:rPr>
              <a:t>Let customers experience the noise reduction effect and explain the triple noise reduction principle</a:t>
            </a:r>
            <a:endParaRPr kumimoji="0" lang="zh-CN" altLang="en-US" sz="44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endParaRPr>
          </a:p>
        </p:txBody>
      </p:sp>
      <p:sp>
        <p:nvSpPr>
          <p:cNvPr id="28" name="矩形 27">
            <a:extLst>
              <a:ext uri="{FF2B5EF4-FFF2-40B4-BE49-F238E27FC236}">
                <a16:creationId xmlns:a16="http://schemas.microsoft.com/office/drawing/2014/main" id="{BF82E421-9322-4D8F-B438-5408C649AB5E}"/>
              </a:ext>
            </a:extLst>
          </p:cNvPr>
          <p:cNvSpPr/>
          <p:nvPr/>
        </p:nvSpPr>
        <p:spPr>
          <a:xfrm>
            <a:off x="4795024" y="8298724"/>
            <a:ext cx="111512" cy="1806498"/>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30" name="文本框 29">
            <a:extLst>
              <a:ext uri="{FF2B5EF4-FFF2-40B4-BE49-F238E27FC236}">
                <a16:creationId xmlns:a16="http://schemas.microsoft.com/office/drawing/2014/main" id="{038C8715-DFD4-4CAD-A9EC-D3FEAECEE01E}"/>
              </a:ext>
            </a:extLst>
          </p:cNvPr>
          <p:cNvSpPr txBox="1"/>
          <p:nvPr/>
        </p:nvSpPr>
        <p:spPr>
          <a:xfrm>
            <a:off x="5411881" y="8956335"/>
            <a:ext cx="16807218"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spcBef>
                <a:spcPts val="0"/>
              </a:spcBef>
              <a:spcAft>
                <a:spcPts val="0"/>
              </a:spcAft>
              <a:buClrTx/>
              <a:buSzTx/>
              <a:buFontTx/>
              <a:buNone/>
              <a:tabLst/>
            </a:pPr>
            <a:r>
              <a:rPr kumimoji="0" lang="en-US" altLang="zh-CN" sz="44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rPr>
              <a:t>Identify 3 microphones, explain call noise cancellation, and let customers experience making a call with </a:t>
            </a:r>
            <a:r>
              <a:rPr kumimoji="0" lang="en-US" altLang="zh-CN" sz="4400" b="0" i="0" u="none" strike="noStrike" cap="none" spc="0" normalizeH="0" baseline="0" dirty="0" err="1">
                <a:ln>
                  <a:noFill/>
                </a:ln>
                <a:solidFill>
                  <a:srgbClr val="FFFFFF"/>
                </a:solidFill>
                <a:effectLst/>
                <a:uFillTx/>
                <a:latin typeface="微软雅黑" panose="020B0503020204020204" pitchFamily="34" charset="-122"/>
                <a:ea typeface="微软雅黑" panose="020B0503020204020204" pitchFamily="34" charset="-122"/>
                <a:sym typeface="Helvetica Neue"/>
              </a:rPr>
              <a:t>Enco</a:t>
            </a:r>
            <a:r>
              <a:rPr kumimoji="0" lang="en-US" altLang="zh-CN" sz="44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rPr>
              <a:t> X</a:t>
            </a:r>
          </a:p>
        </p:txBody>
      </p:sp>
      <p:sp>
        <p:nvSpPr>
          <p:cNvPr id="32" name="矩形 31">
            <a:extLst>
              <a:ext uri="{FF2B5EF4-FFF2-40B4-BE49-F238E27FC236}">
                <a16:creationId xmlns:a16="http://schemas.microsoft.com/office/drawing/2014/main" id="{073A3F78-EF4D-41A2-9317-C856917A3162}"/>
              </a:ext>
            </a:extLst>
          </p:cNvPr>
          <p:cNvSpPr/>
          <p:nvPr/>
        </p:nvSpPr>
        <p:spPr>
          <a:xfrm>
            <a:off x="4795024" y="11101750"/>
            <a:ext cx="111512" cy="1806498"/>
          </a:xfrm>
          <a:prstGeom prst="rect">
            <a:avLst/>
          </a:prstGeom>
          <a:solidFill>
            <a:schemeClr val="accent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33" name="文本框 32">
            <a:extLst>
              <a:ext uri="{FF2B5EF4-FFF2-40B4-BE49-F238E27FC236}">
                <a16:creationId xmlns:a16="http://schemas.microsoft.com/office/drawing/2014/main" id="{0EFE8D78-FAF9-400F-8BD1-846AD3CDCCC5}"/>
              </a:ext>
            </a:extLst>
          </p:cNvPr>
          <p:cNvSpPr txBox="1"/>
          <p:nvPr/>
        </p:nvSpPr>
        <p:spPr>
          <a:xfrm>
            <a:off x="5411881" y="11822358"/>
            <a:ext cx="15240178"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spcBef>
                <a:spcPts val="0"/>
              </a:spcBef>
              <a:spcAft>
                <a:spcPts val="0"/>
              </a:spcAft>
              <a:buClrTx/>
              <a:buSzTx/>
              <a:buFontTx/>
              <a:buNone/>
              <a:tabLst/>
            </a:pPr>
            <a:r>
              <a:rPr lang="en-US" altLang="zh-CN" sz="4400" dirty="0">
                <a:latin typeface="微软雅黑" panose="020B0503020204020204" pitchFamily="34" charset="-122"/>
                <a:ea typeface="微软雅黑" panose="020B0503020204020204" pitchFamily="34" charset="-122"/>
              </a:rPr>
              <a:t>Let customers experience different interactions such as tapping, long press and sliding.</a:t>
            </a:r>
            <a:endParaRPr kumimoji="0" lang="zh-CN" altLang="en-US" sz="4400" b="0" i="0" u="none" strike="noStrike" cap="none" spc="0" normalizeH="0" baseline="0" dirty="0">
              <a:ln>
                <a:noFill/>
              </a:ln>
              <a:solidFill>
                <a:srgbClr val="FFFFFF"/>
              </a:solidFill>
              <a:effectLst/>
              <a:uFillTx/>
              <a:latin typeface="微软雅黑" panose="020B0503020204020204" pitchFamily="34" charset="-122"/>
              <a:ea typeface="微软雅黑" panose="020B0503020204020204" pitchFamily="34" charset="-122"/>
              <a:sym typeface="Helvetica Neue"/>
            </a:endParaRPr>
          </a:p>
        </p:txBody>
      </p:sp>
      <p:sp>
        <p:nvSpPr>
          <p:cNvPr id="2" name="椭圆 1">
            <a:extLst>
              <a:ext uri="{FF2B5EF4-FFF2-40B4-BE49-F238E27FC236}">
                <a16:creationId xmlns:a16="http://schemas.microsoft.com/office/drawing/2014/main" id="{83EEE12C-D1E9-4F24-9B2A-40EC603B70DF}"/>
              </a:ext>
            </a:extLst>
          </p:cNvPr>
          <p:cNvSpPr>
            <a:spLocks noChangeAspect="1"/>
          </p:cNvSpPr>
          <p:nvPr/>
        </p:nvSpPr>
        <p:spPr>
          <a:xfrm>
            <a:off x="2259358" y="2809207"/>
            <a:ext cx="1764786" cy="1764786"/>
          </a:xfrm>
          <a:prstGeom prst="ellipse">
            <a:avLst/>
          </a:prstGeom>
          <a:noFill/>
          <a:ln w="12700" cap="flat">
            <a:solidFill>
              <a:srgbClr val="2DC84D"/>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4" name="椭圆 3">
            <a:extLst>
              <a:ext uri="{FF2B5EF4-FFF2-40B4-BE49-F238E27FC236}">
                <a16:creationId xmlns:a16="http://schemas.microsoft.com/office/drawing/2014/main" id="{49E65E61-6F28-4087-9426-9556AB822796}"/>
              </a:ext>
            </a:extLst>
          </p:cNvPr>
          <p:cNvSpPr>
            <a:spLocks noChangeAspect="1"/>
          </p:cNvSpPr>
          <p:nvPr/>
        </p:nvSpPr>
        <p:spPr>
          <a:xfrm>
            <a:off x="2411758" y="2961607"/>
            <a:ext cx="1764786" cy="1764786"/>
          </a:xfrm>
          <a:prstGeom prst="ellipse">
            <a:avLst/>
          </a:prstGeom>
          <a:noFill/>
          <a:ln w="12700" cap="flat">
            <a:solidFill>
              <a:srgbClr val="2DC84D"/>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5" name="文本框 4">
            <a:extLst>
              <a:ext uri="{FF2B5EF4-FFF2-40B4-BE49-F238E27FC236}">
                <a16:creationId xmlns:a16="http://schemas.microsoft.com/office/drawing/2014/main" id="{D431294F-5E2E-41A6-91F5-47439E2027AE}"/>
              </a:ext>
            </a:extLst>
          </p:cNvPr>
          <p:cNvSpPr txBox="1"/>
          <p:nvPr/>
        </p:nvSpPr>
        <p:spPr>
          <a:xfrm>
            <a:off x="2770750" y="3024751"/>
            <a:ext cx="620363"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altLang="zh-CN" sz="8000" b="1" i="1" u="none" strike="noStrike" cap="none" spc="0" normalizeH="0" baseline="0" dirty="0">
                <a:ln>
                  <a:noFill/>
                </a:ln>
                <a:solidFill>
                  <a:srgbClr val="FFFFFF"/>
                </a:solidFill>
                <a:effectLst/>
                <a:uFillTx/>
                <a:latin typeface="黑体" panose="02010609060101010101" pitchFamily="49" charset="-122"/>
                <a:ea typeface="黑体" panose="02010609060101010101" pitchFamily="49" charset="-122"/>
                <a:sym typeface="Helvetica Neue"/>
              </a:rPr>
              <a:t>1</a:t>
            </a:r>
            <a:endParaRPr kumimoji="0" lang="zh-CN" altLang="en-US" sz="8000" b="1" i="1" u="none" strike="noStrike" cap="none" spc="0" normalizeH="0" baseline="0" dirty="0">
              <a:ln>
                <a:noFill/>
              </a:ln>
              <a:solidFill>
                <a:srgbClr val="FFFFFF"/>
              </a:solidFill>
              <a:effectLst/>
              <a:uFillTx/>
              <a:latin typeface="黑体" panose="02010609060101010101" pitchFamily="49" charset="-122"/>
              <a:ea typeface="黑体" panose="02010609060101010101" pitchFamily="49" charset="-122"/>
              <a:sym typeface="Helvetica Neue"/>
            </a:endParaRPr>
          </a:p>
        </p:txBody>
      </p:sp>
      <p:sp>
        <p:nvSpPr>
          <p:cNvPr id="6" name="椭圆 5">
            <a:extLst>
              <a:ext uri="{FF2B5EF4-FFF2-40B4-BE49-F238E27FC236}">
                <a16:creationId xmlns:a16="http://schemas.microsoft.com/office/drawing/2014/main" id="{75E7CD22-033E-4793-A2D4-559F9890A8A2}"/>
              </a:ext>
            </a:extLst>
          </p:cNvPr>
          <p:cNvSpPr>
            <a:spLocks noChangeAspect="1"/>
          </p:cNvSpPr>
          <p:nvPr/>
        </p:nvSpPr>
        <p:spPr>
          <a:xfrm>
            <a:off x="2259358" y="5575184"/>
            <a:ext cx="1764786" cy="1764786"/>
          </a:xfrm>
          <a:prstGeom prst="ellipse">
            <a:avLst/>
          </a:prstGeom>
          <a:noFill/>
          <a:ln w="12700" cap="flat">
            <a:solidFill>
              <a:srgbClr val="2DC84D"/>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7" name="椭圆 6">
            <a:extLst>
              <a:ext uri="{FF2B5EF4-FFF2-40B4-BE49-F238E27FC236}">
                <a16:creationId xmlns:a16="http://schemas.microsoft.com/office/drawing/2014/main" id="{51C56426-29AA-424A-B779-8BB872E44D85}"/>
              </a:ext>
            </a:extLst>
          </p:cNvPr>
          <p:cNvSpPr>
            <a:spLocks noChangeAspect="1"/>
          </p:cNvSpPr>
          <p:nvPr/>
        </p:nvSpPr>
        <p:spPr>
          <a:xfrm>
            <a:off x="2411758" y="5727584"/>
            <a:ext cx="1764786" cy="1764786"/>
          </a:xfrm>
          <a:prstGeom prst="ellipse">
            <a:avLst/>
          </a:prstGeom>
          <a:noFill/>
          <a:ln w="12700" cap="flat">
            <a:solidFill>
              <a:srgbClr val="2DC84D"/>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0" name="文本框 9">
            <a:extLst>
              <a:ext uri="{FF2B5EF4-FFF2-40B4-BE49-F238E27FC236}">
                <a16:creationId xmlns:a16="http://schemas.microsoft.com/office/drawing/2014/main" id="{823D78F5-62C7-4E94-8E0A-65A66583CB8E}"/>
              </a:ext>
            </a:extLst>
          </p:cNvPr>
          <p:cNvSpPr txBox="1"/>
          <p:nvPr/>
        </p:nvSpPr>
        <p:spPr>
          <a:xfrm>
            <a:off x="2770750" y="5790728"/>
            <a:ext cx="620363"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altLang="zh-CN" sz="8000" b="1" i="1" dirty="0">
                <a:latin typeface="黑体" panose="02010609060101010101" pitchFamily="49" charset="-122"/>
                <a:ea typeface="黑体" panose="02010609060101010101" pitchFamily="49" charset="-122"/>
              </a:rPr>
              <a:t>2</a:t>
            </a:r>
            <a:endParaRPr kumimoji="0" lang="zh-CN" altLang="en-US" sz="8000" b="1" i="1" u="none" strike="noStrike" cap="none" spc="0" normalizeH="0" baseline="0" dirty="0">
              <a:ln>
                <a:noFill/>
              </a:ln>
              <a:solidFill>
                <a:srgbClr val="FFFFFF"/>
              </a:solidFill>
              <a:effectLst/>
              <a:uFillTx/>
              <a:latin typeface="黑体" panose="02010609060101010101" pitchFamily="49" charset="-122"/>
              <a:ea typeface="黑体" panose="02010609060101010101" pitchFamily="49" charset="-122"/>
              <a:sym typeface="Helvetica Neue"/>
            </a:endParaRPr>
          </a:p>
        </p:txBody>
      </p:sp>
      <p:sp>
        <p:nvSpPr>
          <p:cNvPr id="11" name="椭圆 10">
            <a:extLst>
              <a:ext uri="{FF2B5EF4-FFF2-40B4-BE49-F238E27FC236}">
                <a16:creationId xmlns:a16="http://schemas.microsoft.com/office/drawing/2014/main" id="{1E8C22E1-7869-4B15-B326-98AC8EBD46D7}"/>
              </a:ext>
            </a:extLst>
          </p:cNvPr>
          <p:cNvSpPr>
            <a:spLocks noChangeAspect="1"/>
          </p:cNvSpPr>
          <p:nvPr/>
        </p:nvSpPr>
        <p:spPr>
          <a:xfrm>
            <a:off x="2259358" y="8259658"/>
            <a:ext cx="1764786" cy="1764786"/>
          </a:xfrm>
          <a:prstGeom prst="ellipse">
            <a:avLst/>
          </a:prstGeom>
          <a:noFill/>
          <a:ln w="12700" cap="flat">
            <a:solidFill>
              <a:srgbClr val="2DC84D"/>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2" name="椭圆 11">
            <a:extLst>
              <a:ext uri="{FF2B5EF4-FFF2-40B4-BE49-F238E27FC236}">
                <a16:creationId xmlns:a16="http://schemas.microsoft.com/office/drawing/2014/main" id="{80AF92BD-810F-48D5-9A8D-66F83C64A95C}"/>
              </a:ext>
            </a:extLst>
          </p:cNvPr>
          <p:cNvSpPr>
            <a:spLocks noChangeAspect="1"/>
          </p:cNvSpPr>
          <p:nvPr/>
        </p:nvSpPr>
        <p:spPr>
          <a:xfrm>
            <a:off x="2411758" y="8412058"/>
            <a:ext cx="1764786" cy="1764786"/>
          </a:xfrm>
          <a:prstGeom prst="ellipse">
            <a:avLst/>
          </a:prstGeom>
          <a:noFill/>
          <a:ln w="12700" cap="flat">
            <a:solidFill>
              <a:srgbClr val="2DC84D"/>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5" name="文本框 14">
            <a:extLst>
              <a:ext uri="{FF2B5EF4-FFF2-40B4-BE49-F238E27FC236}">
                <a16:creationId xmlns:a16="http://schemas.microsoft.com/office/drawing/2014/main" id="{D1D74DCD-651E-4728-868E-FA97640B8E53}"/>
              </a:ext>
            </a:extLst>
          </p:cNvPr>
          <p:cNvSpPr txBox="1"/>
          <p:nvPr/>
        </p:nvSpPr>
        <p:spPr>
          <a:xfrm>
            <a:off x="2770750" y="8475202"/>
            <a:ext cx="620363"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altLang="zh-CN" sz="8000" b="1" i="1" dirty="0">
                <a:latin typeface="黑体" panose="02010609060101010101" pitchFamily="49" charset="-122"/>
                <a:ea typeface="黑体" panose="02010609060101010101" pitchFamily="49" charset="-122"/>
              </a:rPr>
              <a:t>3</a:t>
            </a:r>
            <a:endParaRPr kumimoji="0" lang="zh-CN" altLang="en-US" sz="8000" b="1" i="1" u="none" strike="noStrike" cap="none" spc="0" normalizeH="0" baseline="0" dirty="0">
              <a:ln>
                <a:noFill/>
              </a:ln>
              <a:solidFill>
                <a:srgbClr val="FFFFFF"/>
              </a:solidFill>
              <a:effectLst/>
              <a:uFillTx/>
              <a:latin typeface="黑体" panose="02010609060101010101" pitchFamily="49" charset="-122"/>
              <a:ea typeface="黑体" panose="02010609060101010101" pitchFamily="49" charset="-122"/>
              <a:sym typeface="Helvetica Neue"/>
            </a:endParaRPr>
          </a:p>
        </p:txBody>
      </p:sp>
      <p:sp>
        <p:nvSpPr>
          <p:cNvPr id="16" name="椭圆 15">
            <a:extLst>
              <a:ext uri="{FF2B5EF4-FFF2-40B4-BE49-F238E27FC236}">
                <a16:creationId xmlns:a16="http://schemas.microsoft.com/office/drawing/2014/main" id="{27856FC3-97DA-4E03-85A6-0784924E19E7}"/>
              </a:ext>
            </a:extLst>
          </p:cNvPr>
          <p:cNvSpPr>
            <a:spLocks noChangeAspect="1"/>
          </p:cNvSpPr>
          <p:nvPr/>
        </p:nvSpPr>
        <p:spPr>
          <a:xfrm>
            <a:off x="2259358" y="10991062"/>
            <a:ext cx="1764786" cy="1764786"/>
          </a:xfrm>
          <a:prstGeom prst="ellipse">
            <a:avLst/>
          </a:prstGeom>
          <a:noFill/>
          <a:ln w="12700" cap="flat">
            <a:solidFill>
              <a:srgbClr val="2DC84D"/>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8" name="椭圆 17">
            <a:extLst>
              <a:ext uri="{FF2B5EF4-FFF2-40B4-BE49-F238E27FC236}">
                <a16:creationId xmlns:a16="http://schemas.microsoft.com/office/drawing/2014/main" id="{FF4AD82E-7ABD-4287-A49F-82C49E0A40A6}"/>
              </a:ext>
            </a:extLst>
          </p:cNvPr>
          <p:cNvSpPr>
            <a:spLocks noChangeAspect="1"/>
          </p:cNvSpPr>
          <p:nvPr/>
        </p:nvSpPr>
        <p:spPr>
          <a:xfrm>
            <a:off x="2411758" y="11143462"/>
            <a:ext cx="1764786" cy="1764786"/>
          </a:xfrm>
          <a:prstGeom prst="ellipse">
            <a:avLst/>
          </a:prstGeom>
          <a:noFill/>
          <a:ln w="12700" cap="flat">
            <a:solidFill>
              <a:srgbClr val="2DC84D"/>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40" name="文本框 39">
            <a:extLst>
              <a:ext uri="{FF2B5EF4-FFF2-40B4-BE49-F238E27FC236}">
                <a16:creationId xmlns:a16="http://schemas.microsoft.com/office/drawing/2014/main" id="{B92EE81A-1EB2-4473-8CD4-8546B9B09690}"/>
              </a:ext>
            </a:extLst>
          </p:cNvPr>
          <p:cNvSpPr txBox="1"/>
          <p:nvPr/>
        </p:nvSpPr>
        <p:spPr>
          <a:xfrm>
            <a:off x="2770750" y="11206606"/>
            <a:ext cx="620363"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lang="en-US" altLang="zh-CN" sz="8000" b="1" i="1" dirty="0">
                <a:latin typeface="黑体" panose="02010609060101010101" pitchFamily="49" charset="-122"/>
                <a:ea typeface="黑体" panose="02010609060101010101" pitchFamily="49" charset="-122"/>
              </a:rPr>
              <a:t>4</a:t>
            </a:r>
            <a:endParaRPr kumimoji="0" lang="zh-CN" altLang="en-US" sz="8000" b="1" i="1" u="none" strike="noStrike" cap="none" spc="0" normalizeH="0" baseline="0" dirty="0">
              <a:ln>
                <a:noFill/>
              </a:ln>
              <a:solidFill>
                <a:srgbClr val="FFFFFF"/>
              </a:solidFill>
              <a:effectLst/>
              <a:uFillTx/>
              <a:latin typeface="黑体" panose="02010609060101010101" pitchFamily="49" charset="-122"/>
              <a:ea typeface="黑体" panose="02010609060101010101" pitchFamily="49" charset="-122"/>
              <a:sym typeface="Helvetica Neue"/>
            </a:endParaRPr>
          </a:p>
        </p:txBody>
      </p:sp>
    </p:spTree>
    <p:extLst>
      <p:ext uri="{BB962C8B-B14F-4D97-AF65-F5344CB8AC3E}">
        <p14:creationId xmlns:p14="http://schemas.microsoft.com/office/powerpoint/2010/main" val="3892555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 name="图像" descr="图像"/>
          <p:cNvPicPr>
            <a:picLocks noChangeAspect="1"/>
          </p:cNvPicPr>
          <p:nvPr/>
        </p:nvPicPr>
        <p:blipFill>
          <a:blip r:embed="rId3"/>
          <a:stretch>
            <a:fillRect/>
          </a:stretch>
        </p:blipFill>
        <p:spPr>
          <a:xfrm>
            <a:off x="368886" y="3882743"/>
            <a:ext cx="8568512" cy="5608480"/>
          </a:xfrm>
          <a:prstGeom prst="rect">
            <a:avLst/>
          </a:prstGeom>
          <a:ln w="12700">
            <a:miter lim="400000"/>
          </a:ln>
        </p:spPr>
      </p:pic>
      <p:sp>
        <p:nvSpPr>
          <p:cNvPr id="728" name="友商 D…"/>
          <p:cNvSpPr txBox="1"/>
          <p:nvPr/>
        </p:nvSpPr>
        <p:spPr>
          <a:xfrm>
            <a:off x="2361863" y="10613545"/>
            <a:ext cx="4582558" cy="964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5600">
                <a:latin typeface="OPPOSans R"/>
                <a:ea typeface="OPPOSans R"/>
                <a:cs typeface="OPPOSans R"/>
                <a:sym typeface="OPPOSans R"/>
              </a:defRPr>
            </a:pPr>
            <a:r>
              <a:rPr dirty="0" err="1"/>
              <a:t>AirPods</a:t>
            </a:r>
            <a:r>
              <a:rPr dirty="0"/>
              <a:t> Pro</a:t>
            </a:r>
          </a:p>
        </p:txBody>
      </p:sp>
      <p:sp>
        <p:nvSpPr>
          <p:cNvPr id="729" name="¥1999"/>
          <p:cNvSpPr txBox="1"/>
          <p:nvPr/>
        </p:nvSpPr>
        <p:spPr>
          <a:xfrm>
            <a:off x="3454716" y="7711308"/>
            <a:ext cx="2396851" cy="1041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5600">
                <a:solidFill>
                  <a:srgbClr val="000000"/>
                </a:solidFill>
                <a:latin typeface="OPPOSans R"/>
                <a:ea typeface="OPPOSans R"/>
                <a:cs typeface="OPPOSans R"/>
                <a:sym typeface="OPPOSans R"/>
              </a:defRPr>
            </a:lvl1pPr>
          </a:lstStyle>
          <a:p>
            <a:r>
              <a:rPr dirty="0"/>
              <a:t>¥1999</a:t>
            </a:r>
          </a:p>
        </p:txBody>
      </p:sp>
      <p:sp>
        <p:nvSpPr>
          <p:cNvPr id="730" name="它有的我们都有"/>
          <p:cNvSpPr txBox="1"/>
          <p:nvPr/>
        </p:nvSpPr>
        <p:spPr>
          <a:xfrm>
            <a:off x="8225224" y="2132346"/>
            <a:ext cx="8568512" cy="964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5600">
                <a:solidFill>
                  <a:srgbClr val="EFBC40"/>
                </a:solidFill>
                <a:latin typeface="OPPOSans R"/>
                <a:ea typeface="OPPOSans R"/>
                <a:cs typeface="OPPOSans R"/>
                <a:sym typeface="OPPOSans R"/>
              </a:defRPr>
            </a:lvl1pPr>
          </a:lstStyle>
          <a:p>
            <a:r>
              <a:rPr lang="en-US" dirty="0"/>
              <a:t>We all have what it has</a:t>
            </a:r>
            <a:endParaRPr dirty="0"/>
          </a:p>
        </p:txBody>
      </p:sp>
      <p:sp>
        <p:nvSpPr>
          <p:cNvPr id="731" name="友商 D 这款产品以音乐降噪与通透模式深入人心，而我们的 Enco X 本次在音乐降噪上与 AirPods Pro 保持一致，也搭载了真无线耳机少有的通透模式，安静又安全！"/>
          <p:cNvSpPr txBox="1"/>
          <p:nvPr/>
        </p:nvSpPr>
        <p:spPr>
          <a:xfrm>
            <a:off x="8393222" y="3096713"/>
            <a:ext cx="14282236" cy="31803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4000">
                <a:latin typeface="OPPOSans-M"/>
                <a:ea typeface="OPPOSans-M"/>
                <a:cs typeface="OPPOSans-M"/>
                <a:sym typeface="OPPOSans-M"/>
              </a:defRPr>
            </a:lvl1pPr>
          </a:lstStyle>
          <a:p>
            <a:r>
              <a:rPr lang="en-US" dirty="0"/>
              <a:t>While </a:t>
            </a:r>
            <a:r>
              <a:rPr lang="en-US" dirty="0" err="1"/>
              <a:t>AirPods</a:t>
            </a:r>
            <a:r>
              <a:rPr lang="en-US" dirty="0"/>
              <a:t> Pro is well known for its noise cancellation and </a:t>
            </a:r>
            <a:r>
              <a:rPr lang="en-US" altLang="zh-CN" dirty="0"/>
              <a:t>Transparency mode</a:t>
            </a:r>
            <a:r>
              <a:rPr lang="en-US" dirty="0"/>
              <a:t>, </a:t>
            </a:r>
            <a:r>
              <a:rPr lang="en-US" dirty="0" err="1"/>
              <a:t>Enco</a:t>
            </a:r>
            <a:r>
              <a:rPr lang="en-US" dirty="0"/>
              <a:t> X is in line with the </a:t>
            </a:r>
            <a:r>
              <a:rPr lang="en-US" dirty="0" err="1"/>
              <a:t>AirPods</a:t>
            </a:r>
            <a:r>
              <a:rPr lang="en-US" dirty="0"/>
              <a:t> Pro in terms of noise cancellation and also features a </a:t>
            </a:r>
            <a:r>
              <a:rPr lang="en-US" altLang="zh-CN" dirty="0"/>
              <a:t>Transparency mode </a:t>
            </a:r>
            <a:r>
              <a:rPr lang="en-US" dirty="0"/>
              <a:t>that's rare with </a:t>
            </a:r>
            <a:r>
              <a:rPr lang="en-US" altLang="zh-CN" dirty="0"/>
              <a:t>TWS ear</a:t>
            </a:r>
            <a:r>
              <a:rPr lang="en-US" dirty="0"/>
              <a:t>phones, it's quiet and safe!</a:t>
            </a:r>
            <a:endParaRPr dirty="0"/>
          </a:p>
        </p:txBody>
      </p:sp>
      <p:sp>
        <p:nvSpPr>
          <p:cNvPr id="732" name="我们的音质更好"/>
          <p:cNvSpPr txBox="1"/>
          <p:nvPr/>
        </p:nvSpPr>
        <p:spPr>
          <a:xfrm>
            <a:off x="7991742" y="6605318"/>
            <a:ext cx="8400515" cy="964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5600">
                <a:solidFill>
                  <a:srgbClr val="EFBC40"/>
                </a:solidFill>
                <a:latin typeface="OPPOSans R"/>
                <a:ea typeface="OPPOSans R"/>
                <a:cs typeface="OPPOSans R"/>
                <a:sym typeface="OPPOSans R"/>
              </a:defRPr>
            </a:lvl1pPr>
          </a:lstStyle>
          <a:p>
            <a:r>
              <a:rPr lang="en-US" altLang="zh-CN" dirty="0"/>
              <a:t>We have better sound</a:t>
            </a:r>
            <a:endParaRPr dirty="0"/>
          </a:p>
        </p:txBody>
      </p:sp>
      <p:sp>
        <p:nvSpPr>
          <p:cNvPr id="733" name="友商 D 的音质一直被吐槽为白开水。而我们这款 Enco X 与欧洲知名发烧音乐厂商丹拿联合打造，耳机三频均衡，低音澎湃、人声清晰、高音通透，而且听音乐有非常多的细节。"/>
          <p:cNvSpPr txBox="1"/>
          <p:nvPr/>
        </p:nvSpPr>
        <p:spPr>
          <a:xfrm>
            <a:off x="8393221" y="7607545"/>
            <a:ext cx="14282236" cy="25648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4000">
                <a:latin typeface="OPPOSans-M"/>
                <a:ea typeface="OPPOSans-M"/>
                <a:cs typeface="OPPOSans-M"/>
                <a:sym typeface="OPPOSans-M"/>
              </a:defRPr>
            </a:lvl1pPr>
          </a:lstStyle>
          <a:p>
            <a:r>
              <a:rPr lang="en-US" dirty="0" err="1"/>
              <a:t>Enco</a:t>
            </a:r>
            <a:r>
              <a:rPr lang="en-US" dirty="0"/>
              <a:t> X is a joint effort with </a:t>
            </a:r>
            <a:r>
              <a:rPr lang="en-US" altLang="zh-CN" sz="4000" dirty="0" err="1"/>
              <a:t>Dynaudio</a:t>
            </a:r>
            <a:r>
              <a:rPr lang="en-US" dirty="0"/>
              <a:t>, Europe's leading audiophile music manufacturer, and it’s triple-band balanced, with surging bass, clear vocals, transparent treble, and a great deal of detail in listening to music.</a:t>
            </a:r>
          </a:p>
        </p:txBody>
      </p:sp>
      <p:sp>
        <p:nvSpPr>
          <p:cNvPr id="734" name="我们价格更便宜"/>
          <p:cNvSpPr txBox="1"/>
          <p:nvPr/>
        </p:nvSpPr>
        <p:spPr>
          <a:xfrm>
            <a:off x="7857927" y="10586388"/>
            <a:ext cx="12102719" cy="964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5600">
                <a:solidFill>
                  <a:srgbClr val="EFBC40"/>
                </a:solidFill>
                <a:latin typeface="OPPOSans R"/>
                <a:ea typeface="OPPOSans R"/>
                <a:cs typeface="OPPOSans R"/>
                <a:sym typeface="OPPOSans R"/>
              </a:defRPr>
            </a:lvl1pPr>
          </a:lstStyle>
          <a:p>
            <a:r>
              <a:rPr lang="en-US" altLang="zh-CN" dirty="0"/>
              <a:t>We have a more attractive price</a:t>
            </a:r>
            <a:endParaRPr dirty="0"/>
          </a:p>
        </p:txBody>
      </p:sp>
      <p:sp>
        <p:nvSpPr>
          <p:cNvPr id="735" name="以友商 D 一半不到的价格，拥有比友商 D 更好的音质与一样的功能。而且我们有多种颜色进行选择，更符合时尚、潮流、有个性的你！"/>
          <p:cNvSpPr txBox="1"/>
          <p:nvPr/>
        </p:nvSpPr>
        <p:spPr>
          <a:xfrm>
            <a:off x="8370918" y="11583654"/>
            <a:ext cx="14282236"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a:defRPr sz="4000">
                <a:latin typeface="OPPOSans-M"/>
                <a:ea typeface="OPPOSans-M"/>
                <a:cs typeface="OPPOSans-M"/>
                <a:sym typeface="OPPOSans-M"/>
              </a:defRPr>
            </a:lvl1pPr>
          </a:lstStyle>
          <a:p>
            <a:r>
              <a:rPr lang="en-US" altLang="zh-CN" dirty="0"/>
              <a:t>Our price is more attractive</a:t>
            </a:r>
            <a:r>
              <a:rPr lang="zh-CN" altLang="en-US" dirty="0"/>
              <a:t>，</a:t>
            </a:r>
            <a:r>
              <a:rPr lang="en-US" altLang="zh-CN" dirty="0"/>
              <a:t>and we have more options on colors.</a:t>
            </a:r>
            <a:endParaRPr dirty="0"/>
          </a:p>
        </p:txBody>
      </p:sp>
      <p:sp>
        <p:nvSpPr>
          <p:cNvPr id="736" name="矩形"/>
          <p:cNvSpPr/>
          <p:nvPr/>
        </p:nvSpPr>
        <p:spPr>
          <a:xfrm>
            <a:off x="597536" y="1537031"/>
            <a:ext cx="5914775" cy="292343"/>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737" name="竞品攻防"/>
          <p:cNvSpPr txBox="1"/>
          <p:nvPr/>
        </p:nvSpPr>
        <p:spPr>
          <a:xfrm>
            <a:off x="597537" y="262738"/>
            <a:ext cx="5914775" cy="22570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7000">
                <a:latin typeface="HYYaKuHeiW Regular"/>
                <a:ea typeface="HYYaKuHeiW Regular"/>
                <a:cs typeface="HYYaKuHeiW Regular"/>
                <a:sym typeface="HYYaKuHeiW Regular"/>
              </a:defRPr>
            </a:lvl1pPr>
          </a:lstStyle>
          <a:p>
            <a:r>
              <a:rPr lang="en-US" altLang="zh-CN" dirty="0"/>
              <a:t>Competition comparison</a:t>
            </a: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 name="正方形"/>
          <p:cNvSpPr/>
          <p:nvPr/>
        </p:nvSpPr>
        <p:spPr>
          <a:xfrm>
            <a:off x="1431566" y="1763418"/>
            <a:ext cx="2175951" cy="2175613"/>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pic>
        <p:nvPicPr>
          <p:cNvPr id="766" name="图像" descr="图像"/>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49457" y="824978"/>
            <a:ext cx="3659860" cy="3659860"/>
          </a:xfrm>
          <a:prstGeom prst="rect">
            <a:avLst/>
          </a:prstGeom>
          <a:ln w="12700">
            <a:miter lim="400000"/>
          </a:ln>
        </p:spPr>
      </p:pic>
      <p:pic>
        <p:nvPicPr>
          <p:cNvPr id="767" name="图像" descr="图像"/>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621016" y="824978"/>
            <a:ext cx="3659860" cy="3659860"/>
          </a:xfrm>
          <a:prstGeom prst="rect">
            <a:avLst/>
          </a:prstGeom>
          <a:ln w="12700">
            <a:miter lim="400000"/>
          </a:ln>
        </p:spPr>
      </p:pic>
      <p:pic>
        <p:nvPicPr>
          <p:cNvPr id="768" name="特殊角度图-耳机&amp;耳机盒.png" descr="特殊角度图-耳机&amp;耳机盒.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292574" y="615502"/>
            <a:ext cx="3659860" cy="3860103"/>
          </a:xfrm>
          <a:prstGeom prst="rect">
            <a:avLst/>
          </a:prstGeom>
          <a:ln w="12700">
            <a:miter lim="400000"/>
          </a:ln>
        </p:spPr>
      </p:pic>
      <p:sp>
        <p:nvSpPr>
          <p:cNvPr id="772" name="形态"/>
          <p:cNvSpPr txBox="1"/>
          <p:nvPr/>
        </p:nvSpPr>
        <p:spPr>
          <a:xfrm>
            <a:off x="1596504" y="5928753"/>
            <a:ext cx="1846072"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4000">
                <a:solidFill>
                  <a:srgbClr val="2DC84D"/>
                </a:solidFill>
                <a:latin typeface="OPPOSans R"/>
                <a:ea typeface="OPPOSans R"/>
                <a:cs typeface="OPPOSans R"/>
                <a:sym typeface="OPPOSans R"/>
              </a:defRPr>
            </a:lvl1pPr>
          </a:lstStyle>
          <a:p>
            <a:r>
              <a:rPr lang="en-US" altLang="zh-CN" dirty="0"/>
              <a:t>Shape</a:t>
            </a:r>
            <a:endParaRPr dirty="0"/>
          </a:p>
        </p:txBody>
      </p:sp>
      <p:sp>
        <p:nvSpPr>
          <p:cNvPr id="774" name="柄状"/>
          <p:cNvSpPr txBox="1"/>
          <p:nvPr/>
        </p:nvSpPr>
        <p:spPr>
          <a:xfrm>
            <a:off x="6349733" y="5900475"/>
            <a:ext cx="1516192"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stick</a:t>
            </a:r>
            <a:endParaRPr dirty="0"/>
          </a:p>
        </p:txBody>
      </p:sp>
      <p:sp>
        <p:nvSpPr>
          <p:cNvPr id="775" name="柄状"/>
          <p:cNvSpPr txBox="1"/>
          <p:nvPr/>
        </p:nvSpPr>
        <p:spPr>
          <a:xfrm>
            <a:off x="11021291" y="5900475"/>
            <a:ext cx="1516193"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stick</a:t>
            </a:r>
          </a:p>
        </p:txBody>
      </p:sp>
      <p:sp>
        <p:nvSpPr>
          <p:cNvPr id="776" name="柄状"/>
          <p:cNvSpPr txBox="1"/>
          <p:nvPr/>
        </p:nvSpPr>
        <p:spPr>
          <a:xfrm>
            <a:off x="15692849" y="5900475"/>
            <a:ext cx="1516193"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stick</a:t>
            </a:r>
          </a:p>
        </p:txBody>
      </p:sp>
      <p:sp>
        <p:nvSpPr>
          <p:cNvPr id="777" name="豆状"/>
          <p:cNvSpPr txBox="1"/>
          <p:nvPr/>
        </p:nvSpPr>
        <p:spPr>
          <a:xfrm>
            <a:off x="20364408" y="5900475"/>
            <a:ext cx="1516192"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buds</a:t>
            </a:r>
            <a:endParaRPr dirty="0"/>
          </a:p>
        </p:txBody>
      </p:sp>
      <p:sp>
        <p:nvSpPr>
          <p:cNvPr id="778" name="降噪"/>
          <p:cNvSpPr txBox="1"/>
          <p:nvPr/>
        </p:nvSpPr>
        <p:spPr>
          <a:xfrm>
            <a:off x="1214624" y="7294582"/>
            <a:ext cx="2609833"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4000">
                <a:solidFill>
                  <a:srgbClr val="2DC84D"/>
                </a:solidFill>
                <a:latin typeface="OPPOSans R"/>
                <a:ea typeface="OPPOSans R"/>
                <a:cs typeface="OPPOSans R"/>
                <a:sym typeface="OPPOSans R"/>
              </a:defRPr>
            </a:lvl1pPr>
          </a:lstStyle>
          <a:p>
            <a:r>
              <a:rPr lang="en-US" altLang="zh-CN" dirty="0"/>
              <a:t>Noise cancelling</a:t>
            </a:r>
            <a:endParaRPr dirty="0"/>
          </a:p>
        </p:txBody>
      </p:sp>
      <p:sp>
        <p:nvSpPr>
          <p:cNvPr id="779" name="三重音乐降噪…"/>
          <p:cNvSpPr txBox="1"/>
          <p:nvPr/>
        </p:nvSpPr>
        <p:spPr>
          <a:xfrm>
            <a:off x="5428518" y="6679029"/>
            <a:ext cx="3358622" cy="25648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4000">
                <a:latin typeface="OPPOSans R"/>
                <a:ea typeface="OPPOSans R"/>
                <a:cs typeface="OPPOSans R"/>
                <a:sym typeface="OPPOSans R"/>
              </a:defRPr>
            </a:pPr>
            <a:r>
              <a:rPr lang="en-US" dirty="0"/>
              <a:t>Triple-mic noise control</a:t>
            </a:r>
          </a:p>
          <a:p>
            <a:pPr>
              <a:defRPr sz="4000">
                <a:latin typeface="OPPOSans R"/>
                <a:ea typeface="OPPOSans R"/>
                <a:cs typeface="OPPOSans R"/>
                <a:sym typeface="OPPOSans R"/>
              </a:defRPr>
            </a:pPr>
            <a:r>
              <a:rPr lang="en-US" altLang="zh-CN" dirty="0">
                <a:solidFill>
                  <a:srgbClr val="2DC84D"/>
                </a:solidFill>
              </a:rPr>
              <a:t>Noise cancelling</a:t>
            </a:r>
            <a:endParaRPr dirty="0">
              <a:solidFill>
                <a:srgbClr val="2DC84D"/>
              </a:solidFill>
            </a:endParaRPr>
          </a:p>
        </p:txBody>
      </p:sp>
      <p:sp>
        <p:nvSpPr>
          <p:cNvPr id="780" name="三重音乐降噪"/>
          <p:cNvSpPr txBox="1"/>
          <p:nvPr/>
        </p:nvSpPr>
        <p:spPr>
          <a:xfrm>
            <a:off x="10100076" y="7345382"/>
            <a:ext cx="3358622"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dirty="0"/>
              <a:t>Triple-mic noise control</a:t>
            </a:r>
            <a:endParaRPr dirty="0"/>
          </a:p>
        </p:txBody>
      </p:sp>
      <p:sp>
        <p:nvSpPr>
          <p:cNvPr id="781" name="入耳式…"/>
          <p:cNvSpPr txBox="1"/>
          <p:nvPr/>
        </p:nvSpPr>
        <p:spPr>
          <a:xfrm>
            <a:off x="14771634" y="7345382"/>
            <a:ext cx="3659860"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defRPr sz="4000">
                <a:latin typeface="OPPOSans R"/>
                <a:ea typeface="OPPOSans R"/>
                <a:cs typeface="OPPOSans R"/>
                <a:sym typeface="OPPOSans R"/>
              </a:defRPr>
            </a:pPr>
            <a:r>
              <a:rPr lang="en-US" dirty="0"/>
              <a:t>Physical Noise Reduction</a:t>
            </a:r>
            <a:endParaRPr dirty="0"/>
          </a:p>
        </p:txBody>
      </p:sp>
      <p:sp>
        <p:nvSpPr>
          <p:cNvPr id="782" name="入耳式…"/>
          <p:cNvSpPr txBox="1"/>
          <p:nvPr/>
        </p:nvSpPr>
        <p:spPr>
          <a:xfrm>
            <a:off x="19443192" y="7345382"/>
            <a:ext cx="3726183"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defRPr sz="4000">
                <a:latin typeface="OPPOSans R"/>
                <a:ea typeface="OPPOSans R"/>
                <a:cs typeface="OPPOSans R"/>
                <a:sym typeface="OPPOSans R"/>
              </a:defRPr>
            </a:pPr>
            <a:r>
              <a:rPr lang="en-US" dirty="0"/>
              <a:t>Physical Noise Reduction</a:t>
            </a:r>
            <a:endParaRPr dirty="0"/>
          </a:p>
        </p:txBody>
      </p:sp>
      <p:sp>
        <p:nvSpPr>
          <p:cNvPr id="783" name="通话"/>
          <p:cNvSpPr txBox="1"/>
          <p:nvPr/>
        </p:nvSpPr>
        <p:spPr>
          <a:xfrm>
            <a:off x="1761445" y="9527267"/>
            <a:ext cx="1516193"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solidFill>
                  <a:srgbClr val="2DC84D"/>
                </a:solidFill>
                <a:latin typeface="OPPOSans R"/>
                <a:ea typeface="OPPOSans R"/>
                <a:cs typeface="OPPOSans R"/>
                <a:sym typeface="OPPOSans R"/>
              </a:defRPr>
            </a:lvl1pPr>
          </a:lstStyle>
          <a:p>
            <a:r>
              <a:rPr lang="en-US" altLang="zh-CN" dirty="0"/>
              <a:t>Call</a:t>
            </a:r>
            <a:endParaRPr dirty="0"/>
          </a:p>
        </p:txBody>
      </p:sp>
      <p:sp>
        <p:nvSpPr>
          <p:cNvPr id="784" name="最清通话 V1.5"/>
          <p:cNvSpPr txBox="1"/>
          <p:nvPr/>
        </p:nvSpPr>
        <p:spPr>
          <a:xfrm>
            <a:off x="5277899" y="9219491"/>
            <a:ext cx="3659860"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Triple-mic noise control</a:t>
            </a:r>
          </a:p>
        </p:txBody>
      </p:sp>
      <p:sp>
        <p:nvSpPr>
          <p:cNvPr id="785" name="最清通话 V1.0"/>
          <p:cNvSpPr txBox="1"/>
          <p:nvPr/>
        </p:nvSpPr>
        <p:spPr>
          <a:xfrm>
            <a:off x="9949457" y="9219491"/>
            <a:ext cx="3659860"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Triple-mic noise control</a:t>
            </a:r>
          </a:p>
        </p:txBody>
      </p:sp>
      <p:sp>
        <p:nvSpPr>
          <p:cNvPr id="786" name="双麦通话降噪"/>
          <p:cNvSpPr txBox="1"/>
          <p:nvPr/>
        </p:nvSpPr>
        <p:spPr>
          <a:xfrm>
            <a:off x="14621016" y="9219491"/>
            <a:ext cx="3659860"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Dual-mic noise control</a:t>
            </a:r>
          </a:p>
        </p:txBody>
      </p:sp>
      <p:sp>
        <p:nvSpPr>
          <p:cNvPr id="787" name="双麦通话降噪"/>
          <p:cNvSpPr txBox="1"/>
          <p:nvPr/>
        </p:nvSpPr>
        <p:spPr>
          <a:xfrm>
            <a:off x="19292574" y="9219491"/>
            <a:ext cx="3659860"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Dual-mic noise control</a:t>
            </a:r>
          </a:p>
        </p:txBody>
      </p:sp>
      <p:sp>
        <p:nvSpPr>
          <p:cNvPr id="788" name="交互"/>
          <p:cNvSpPr txBox="1"/>
          <p:nvPr/>
        </p:nvSpPr>
        <p:spPr>
          <a:xfrm>
            <a:off x="1114262" y="11015833"/>
            <a:ext cx="2810555"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4000">
                <a:solidFill>
                  <a:srgbClr val="2DC84D"/>
                </a:solidFill>
                <a:latin typeface="OPPOSans R"/>
                <a:ea typeface="OPPOSans R"/>
                <a:cs typeface="OPPOSans R"/>
                <a:sym typeface="OPPOSans R"/>
              </a:defRPr>
            </a:lvl1pPr>
          </a:lstStyle>
          <a:p>
            <a:r>
              <a:rPr lang="en-US" altLang="zh-CN" dirty="0"/>
              <a:t>Interaction</a:t>
            </a:r>
            <a:endParaRPr dirty="0"/>
          </a:p>
        </p:txBody>
      </p:sp>
      <p:sp>
        <p:nvSpPr>
          <p:cNvPr id="789" name="滑动 + 敲击"/>
          <p:cNvSpPr txBox="1"/>
          <p:nvPr/>
        </p:nvSpPr>
        <p:spPr>
          <a:xfrm>
            <a:off x="5277899" y="11056048"/>
            <a:ext cx="365986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Slide</a:t>
            </a:r>
            <a:r>
              <a:rPr dirty="0"/>
              <a:t> + </a:t>
            </a:r>
            <a:r>
              <a:rPr lang="en-US" altLang="zh-CN" dirty="0"/>
              <a:t>click</a:t>
            </a:r>
            <a:endParaRPr dirty="0"/>
          </a:p>
        </p:txBody>
      </p:sp>
      <p:sp>
        <p:nvSpPr>
          <p:cNvPr id="790" name="敲击"/>
          <p:cNvSpPr txBox="1"/>
          <p:nvPr/>
        </p:nvSpPr>
        <p:spPr>
          <a:xfrm>
            <a:off x="9949457" y="11056048"/>
            <a:ext cx="365986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Click</a:t>
            </a:r>
            <a:endParaRPr dirty="0"/>
          </a:p>
        </p:txBody>
      </p:sp>
      <p:sp>
        <p:nvSpPr>
          <p:cNvPr id="791" name="敲击"/>
          <p:cNvSpPr txBox="1"/>
          <p:nvPr/>
        </p:nvSpPr>
        <p:spPr>
          <a:xfrm>
            <a:off x="14621016" y="11056048"/>
            <a:ext cx="365986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Click</a:t>
            </a:r>
          </a:p>
        </p:txBody>
      </p:sp>
      <p:sp>
        <p:nvSpPr>
          <p:cNvPr id="792" name="敲击"/>
          <p:cNvSpPr txBox="1"/>
          <p:nvPr/>
        </p:nvSpPr>
        <p:spPr>
          <a:xfrm>
            <a:off x="19292574" y="11056048"/>
            <a:ext cx="365986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Click</a:t>
            </a:r>
          </a:p>
        </p:txBody>
      </p:sp>
      <p:sp>
        <p:nvSpPr>
          <p:cNvPr id="793" name="充电"/>
          <p:cNvSpPr txBox="1"/>
          <p:nvPr/>
        </p:nvSpPr>
        <p:spPr>
          <a:xfrm>
            <a:off x="1267161" y="12255950"/>
            <a:ext cx="2504755" cy="1333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4000">
                <a:solidFill>
                  <a:srgbClr val="2DC84D"/>
                </a:solidFill>
                <a:latin typeface="OPPOSans R"/>
                <a:ea typeface="OPPOSans R"/>
                <a:cs typeface="OPPOSans R"/>
                <a:sym typeface="OPPOSans R"/>
              </a:defRPr>
            </a:lvl1pPr>
          </a:lstStyle>
          <a:p>
            <a:r>
              <a:rPr lang="en-US" altLang="zh-CN" dirty="0"/>
              <a:t>Wireless Charging</a:t>
            </a:r>
            <a:endParaRPr dirty="0"/>
          </a:p>
        </p:txBody>
      </p:sp>
      <p:sp>
        <p:nvSpPr>
          <p:cNvPr id="794" name="无线充电"/>
          <p:cNvSpPr txBox="1"/>
          <p:nvPr/>
        </p:nvSpPr>
        <p:spPr>
          <a:xfrm>
            <a:off x="5277899" y="12535448"/>
            <a:ext cx="365986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Yes</a:t>
            </a:r>
            <a:endParaRPr dirty="0"/>
          </a:p>
        </p:txBody>
      </p:sp>
      <p:sp>
        <p:nvSpPr>
          <p:cNvPr id="795" name="无线充电"/>
          <p:cNvSpPr txBox="1"/>
          <p:nvPr/>
        </p:nvSpPr>
        <p:spPr>
          <a:xfrm>
            <a:off x="9949457" y="12584829"/>
            <a:ext cx="365986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Yes</a:t>
            </a:r>
            <a:endParaRPr dirty="0"/>
          </a:p>
        </p:txBody>
      </p:sp>
      <p:sp>
        <p:nvSpPr>
          <p:cNvPr id="796" name="有线充电"/>
          <p:cNvSpPr txBox="1"/>
          <p:nvPr/>
        </p:nvSpPr>
        <p:spPr>
          <a:xfrm>
            <a:off x="14621016" y="12584829"/>
            <a:ext cx="365986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No</a:t>
            </a:r>
            <a:endParaRPr dirty="0"/>
          </a:p>
        </p:txBody>
      </p:sp>
      <p:sp>
        <p:nvSpPr>
          <p:cNvPr id="797" name="有线充电"/>
          <p:cNvSpPr txBox="1"/>
          <p:nvPr/>
        </p:nvSpPr>
        <p:spPr>
          <a:xfrm>
            <a:off x="19292574" y="12584829"/>
            <a:ext cx="365986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No</a:t>
            </a:r>
            <a:endParaRPr dirty="0"/>
          </a:p>
        </p:txBody>
      </p:sp>
      <p:pic>
        <p:nvPicPr>
          <p:cNvPr id="798" name="海顿_产品图Product-images_白色white_特殊角度耳机盒开盖_front_rgb.jpg" descr="海顿_产品图Product-images_白色white_特殊角度耳机盒开盖_front_rgb.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795896" y="1438531"/>
            <a:ext cx="2829364" cy="2432753"/>
          </a:xfrm>
          <a:custGeom>
            <a:avLst/>
            <a:gdLst/>
            <a:ahLst/>
            <a:cxnLst>
              <a:cxn ang="0">
                <a:pos x="wd2" y="hd2"/>
              </a:cxn>
              <a:cxn ang="5400000">
                <a:pos x="wd2" y="hd2"/>
              </a:cxn>
              <a:cxn ang="10800000">
                <a:pos x="wd2" y="hd2"/>
              </a:cxn>
              <a:cxn ang="16200000">
                <a:pos x="wd2" y="hd2"/>
              </a:cxn>
            </a:cxnLst>
            <a:rect l="0" t="0" r="r" b="b"/>
            <a:pathLst>
              <a:path w="21597" h="21576" extrusionOk="0">
                <a:moveTo>
                  <a:pt x="15041" y="0"/>
                </a:moveTo>
                <a:cubicBezTo>
                  <a:pt x="14467" y="10"/>
                  <a:pt x="13916" y="327"/>
                  <a:pt x="13559" y="884"/>
                </a:cubicBezTo>
                <a:lnTo>
                  <a:pt x="13474" y="1017"/>
                </a:lnTo>
                <a:lnTo>
                  <a:pt x="12408" y="975"/>
                </a:lnTo>
                <a:cubicBezTo>
                  <a:pt x="11233" y="929"/>
                  <a:pt x="8047" y="993"/>
                  <a:pt x="7210" y="1081"/>
                </a:cubicBezTo>
                <a:cubicBezTo>
                  <a:pt x="4553" y="1359"/>
                  <a:pt x="2705" y="1996"/>
                  <a:pt x="1633" y="3003"/>
                </a:cubicBezTo>
                <a:cubicBezTo>
                  <a:pt x="938" y="3655"/>
                  <a:pt x="564" y="4692"/>
                  <a:pt x="630" y="5773"/>
                </a:cubicBezTo>
                <a:cubicBezTo>
                  <a:pt x="692" y="6783"/>
                  <a:pt x="1082" y="7672"/>
                  <a:pt x="1730" y="8279"/>
                </a:cubicBezTo>
                <a:cubicBezTo>
                  <a:pt x="1901" y="8439"/>
                  <a:pt x="2025" y="8587"/>
                  <a:pt x="2005" y="8606"/>
                </a:cubicBezTo>
                <a:cubicBezTo>
                  <a:pt x="1986" y="8626"/>
                  <a:pt x="1860" y="8671"/>
                  <a:pt x="1727" y="8705"/>
                </a:cubicBezTo>
                <a:cubicBezTo>
                  <a:pt x="1593" y="8739"/>
                  <a:pt x="1439" y="8815"/>
                  <a:pt x="1384" y="8874"/>
                </a:cubicBezTo>
                <a:cubicBezTo>
                  <a:pt x="1330" y="8933"/>
                  <a:pt x="1139" y="9036"/>
                  <a:pt x="960" y="9106"/>
                </a:cubicBezTo>
                <a:cubicBezTo>
                  <a:pt x="515" y="9280"/>
                  <a:pt x="368" y="9421"/>
                  <a:pt x="282" y="9754"/>
                </a:cubicBezTo>
                <a:cubicBezTo>
                  <a:pt x="110" y="10417"/>
                  <a:pt x="3" y="11502"/>
                  <a:pt x="0" y="12471"/>
                </a:cubicBezTo>
                <a:cubicBezTo>
                  <a:pt x="-1" y="12794"/>
                  <a:pt x="10" y="13105"/>
                  <a:pt x="33" y="13383"/>
                </a:cubicBezTo>
                <a:cubicBezTo>
                  <a:pt x="211" y="15506"/>
                  <a:pt x="807" y="17141"/>
                  <a:pt x="1872" y="18434"/>
                </a:cubicBezTo>
                <a:cubicBezTo>
                  <a:pt x="2503" y="19200"/>
                  <a:pt x="3176" y="19751"/>
                  <a:pt x="4129" y="20278"/>
                </a:cubicBezTo>
                <a:cubicBezTo>
                  <a:pt x="5545" y="21061"/>
                  <a:pt x="7127" y="21433"/>
                  <a:pt x="9630" y="21566"/>
                </a:cubicBezTo>
                <a:cubicBezTo>
                  <a:pt x="10204" y="21597"/>
                  <a:pt x="12436" y="21549"/>
                  <a:pt x="13035" y="21492"/>
                </a:cubicBezTo>
                <a:cubicBezTo>
                  <a:pt x="16028" y="21211"/>
                  <a:pt x="18110" y="20275"/>
                  <a:pt x="19582" y="18557"/>
                </a:cubicBezTo>
                <a:cubicBezTo>
                  <a:pt x="20466" y="17525"/>
                  <a:pt x="20922" y="16583"/>
                  <a:pt x="21311" y="14984"/>
                </a:cubicBezTo>
                <a:cubicBezTo>
                  <a:pt x="21527" y="14098"/>
                  <a:pt x="21592" y="13532"/>
                  <a:pt x="21596" y="12499"/>
                </a:cubicBezTo>
                <a:cubicBezTo>
                  <a:pt x="21599" y="11819"/>
                  <a:pt x="21579" y="11434"/>
                  <a:pt x="21520" y="11056"/>
                </a:cubicBezTo>
                <a:cubicBezTo>
                  <a:pt x="21386" y="10184"/>
                  <a:pt x="21273" y="9626"/>
                  <a:pt x="21202" y="9500"/>
                </a:cubicBezTo>
                <a:cubicBezTo>
                  <a:pt x="21125" y="9363"/>
                  <a:pt x="20809" y="9165"/>
                  <a:pt x="20515" y="9067"/>
                </a:cubicBezTo>
                <a:cubicBezTo>
                  <a:pt x="20405" y="9031"/>
                  <a:pt x="20264" y="8949"/>
                  <a:pt x="20203" y="8884"/>
                </a:cubicBezTo>
                <a:cubicBezTo>
                  <a:pt x="20141" y="8819"/>
                  <a:pt x="19979" y="8739"/>
                  <a:pt x="19845" y="8705"/>
                </a:cubicBezTo>
                <a:cubicBezTo>
                  <a:pt x="19711" y="8671"/>
                  <a:pt x="19586" y="8626"/>
                  <a:pt x="19566" y="8606"/>
                </a:cubicBezTo>
                <a:cubicBezTo>
                  <a:pt x="19547" y="8586"/>
                  <a:pt x="19662" y="8450"/>
                  <a:pt x="19821" y="8304"/>
                </a:cubicBezTo>
                <a:cubicBezTo>
                  <a:pt x="20501" y="7675"/>
                  <a:pt x="20885" y="6780"/>
                  <a:pt x="20942" y="5695"/>
                </a:cubicBezTo>
                <a:cubicBezTo>
                  <a:pt x="20973" y="5095"/>
                  <a:pt x="20884" y="4596"/>
                  <a:pt x="20642" y="4020"/>
                </a:cubicBezTo>
                <a:cubicBezTo>
                  <a:pt x="20482" y="3639"/>
                  <a:pt x="20392" y="3508"/>
                  <a:pt x="19963" y="3024"/>
                </a:cubicBezTo>
                <a:cubicBezTo>
                  <a:pt x="19210" y="2174"/>
                  <a:pt x="18636" y="1762"/>
                  <a:pt x="18406" y="1904"/>
                </a:cubicBezTo>
                <a:cubicBezTo>
                  <a:pt x="18317" y="1960"/>
                  <a:pt x="18255" y="1954"/>
                  <a:pt x="17997" y="1855"/>
                </a:cubicBezTo>
                <a:cubicBezTo>
                  <a:pt x="17738" y="1756"/>
                  <a:pt x="17641" y="1679"/>
                  <a:pt x="17337" y="1341"/>
                </a:cubicBezTo>
                <a:cubicBezTo>
                  <a:pt x="16780" y="724"/>
                  <a:pt x="16190" y="298"/>
                  <a:pt x="15616" y="95"/>
                </a:cubicBezTo>
                <a:cubicBezTo>
                  <a:pt x="15426" y="28"/>
                  <a:pt x="15232" y="-3"/>
                  <a:pt x="15041" y="0"/>
                </a:cubicBezTo>
                <a:close/>
              </a:path>
            </a:pathLst>
          </a:custGeom>
          <a:ln w="12700">
            <a:miter lim="400000"/>
          </a:ln>
        </p:spPr>
      </p:pic>
      <p:sp>
        <p:nvSpPr>
          <p:cNvPr id="2" name="形态">
            <a:extLst>
              <a:ext uri="{FF2B5EF4-FFF2-40B4-BE49-F238E27FC236}">
                <a16:creationId xmlns:a16="http://schemas.microsoft.com/office/drawing/2014/main" id="{964720A5-6410-4BE5-8EB7-8B30B3F72CEB}"/>
              </a:ext>
            </a:extLst>
          </p:cNvPr>
          <p:cNvSpPr txBox="1"/>
          <p:nvPr/>
        </p:nvSpPr>
        <p:spPr>
          <a:xfrm>
            <a:off x="1596504" y="4586715"/>
            <a:ext cx="1849789"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defRPr sz="4000">
                <a:solidFill>
                  <a:srgbClr val="2DC84D"/>
                </a:solidFill>
                <a:latin typeface="OPPOSans R"/>
                <a:ea typeface="OPPOSans R"/>
                <a:cs typeface="OPPOSans R"/>
                <a:sym typeface="OPPOSans R"/>
              </a:defRPr>
            </a:lvl1pPr>
          </a:lstStyle>
          <a:p>
            <a:r>
              <a:rPr lang="en-US" altLang="zh-CN" dirty="0"/>
              <a:t>Model</a:t>
            </a:r>
            <a:endParaRPr dirty="0"/>
          </a:p>
        </p:txBody>
      </p:sp>
      <p:sp>
        <p:nvSpPr>
          <p:cNvPr id="3" name="柄状">
            <a:extLst>
              <a:ext uri="{FF2B5EF4-FFF2-40B4-BE49-F238E27FC236}">
                <a16:creationId xmlns:a16="http://schemas.microsoft.com/office/drawing/2014/main" id="{0F8EE506-7BF7-4E83-BCC3-4D5F5AF03A42}"/>
              </a:ext>
            </a:extLst>
          </p:cNvPr>
          <p:cNvSpPr txBox="1"/>
          <p:nvPr/>
        </p:nvSpPr>
        <p:spPr>
          <a:xfrm>
            <a:off x="6122993" y="4603220"/>
            <a:ext cx="1883584"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defRPr sz="4000">
                <a:latin typeface="OPPOSans R"/>
                <a:ea typeface="OPPOSans R"/>
                <a:cs typeface="OPPOSans R"/>
                <a:sym typeface="OPPOSans R"/>
              </a:defRPr>
            </a:lvl1pPr>
          </a:lstStyle>
          <a:p>
            <a:r>
              <a:rPr lang="en-US" altLang="zh-CN" dirty="0" err="1"/>
              <a:t>Enco</a:t>
            </a:r>
            <a:r>
              <a:rPr lang="en-US" altLang="zh-CN" dirty="0"/>
              <a:t> X</a:t>
            </a:r>
            <a:endParaRPr dirty="0"/>
          </a:p>
        </p:txBody>
      </p:sp>
      <p:sp>
        <p:nvSpPr>
          <p:cNvPr id="4" name="柄状">
            <a:extLst>
              <a:ext uri="{FF2B5EF4-FFF2-40B4-BE49-F238E27FC236}">
                <a16:creationId xmlns:a16="http://schemas.microsoft.com/office/drawing/2014/main" id="{ADF82F5B-1CA1-45C2-ADF7-172DF4360117}"/>
              </a:ext>
            </a:extLst>
          </p:cNvPr>
          <p:cNvSpPr txBox="1"/>
          <p:nvPr/>
        </p:nvSpPr>
        <p:spPr>
          <a:xfrm>
            <a:off x="11017574" y="4603220"/>
            <a:ext cx="1516193"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W51</a:t>
            </a:r>
            <a:endParaRPr dirty="0"/>
          </a:p>
        </p:txBody>
      </p:sp>
      <p:sp>
        <p:nvSpPr>
          <p:cNvPr id="5" name="柄状">
            <a:extLst>
              <a:ext uri="{FF2B5EF4-FFF2-40B4-BE49-F238E27FC236}">
                <a16:creationId xmlns:a16="http://schemas.microsoft.com/office/drawing/2014/main" id="{D62E3E7C-88DA-4825-8F24-75C486A21309}"/>
              </a:ext>
            </a:extLst>
          </p:cNvPr>
          <p:cNvSpPr txBox="1"/>
          <p:nvPr/>
        </p:nvSpPr>
        <p:spPr>
          <a:xfrm>
            <a:off x="15689132" y="4603220"/>
            <a:ext cx="1516193"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W31</a:t>
            </a:r>
            <a:endParaRPr dirty="0"/>
          </a:p>
        </p:txBody>
      </p:sp>
      <p:sp>
        <p:nvSpPr>
          <p:cNvPr id="6" name="豆状">
            <a:extLst>
              <a:ext uri="{FF2B5EF4-FFF2-40B4-BE49-F238E27FC236}">
                <a16:creationId xmlns:a16="http://schemas.microsoft.com/office/drawing/2014/main" id="{3017C4E5-6A4E-4D8E-B6DC-6F9CFAC45228}"/>
              </a:ext>
            </a:extLst>
          </p:cNvPr>
          <p:cNvSpPr txBox="1"/>
          <p:nvPr/>
        </p:nvSpPr>
        <p:spPr>
          <a:xfrm>
            <a:off x="20360691" y="4603220"/>
            <a:ext cx="1516192"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4000">
                <a:latin typeface="OPPOSans R"/>
                <a:ea typeface="OPPOSans R"/>
                <a:cs typeface="OPPOSans R"/>
                <a:sym typeface="OPPOSans R"/>
              </a:defRPr>
            </a:lvl1pPr>
          </a:lstStyle>
          <a:p>
            <a:r>
              <a:rPr lang="en-US" altLang="zh-CN" dirty="0"/>
              <a:t>W11</a:t>
            </a: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4" name="成组"/>
          <p:cNvGrpSpPr/>
          <p:nvPr/>
        </p:nvGrpSpPr>
        <p:grpSpPr>
          <a:xfrm>
            <a:off x="13668838" y="5217026"/>
            <a:ext cx="2966236" cy="2760981"/>
            <a:chOff x="0" y="0"/>
            <a:chExt cx="2966235" cy="2760979"/>
          </a:xfrm>
        </p:grpSpPr>
        <p:sp>
          <p:nvSpPr>
            <p:cNvPr id="802" name="Enco W51"/>
            <p:cNvSpPr/>
            <p:nvPr/>
          </p:nvSpPr>
          <p:spPr>
            <a:xfrm>
              <a:off x="0" y="2760979"/>
              <a:ext cx="2966236"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000">
                  <a:latin typeface="OPPOSans R"/>
                  <a:ea typeface="OPPOSans R"/>
                  <a:cs typeface="OPPOSans R"/>
                  <a:sym typeface="OPPOSans R"/>
                </a:defRPr>
              </a:lvl1pPr>
            </a:lstStyle>
            <a:p>
              <a:r>
                <a:t>Enco W51</a:t>
              </a:r>
            </a:p>
          </p:txBody>
        </p:sp>
        <p:pic>
          <p:nvPicPr>
            <p:cNvPr id="803" name="图像" descr="图像"/>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1227" y="0"/>
              <a:ext cx="2303781" cy="2303780"/>
            </a:xfrm>
            <a:prstGeom prst="rect">
              <a:avLst/>
            </a:prstGeom>
            <a:ln w="12700" cap="flat">
              <a:noFill/>
              <a:miter lim="400000"/>
            </a:ln>
            <a:effectLst/>
          </p:spPr>
        </p:pic>
      </p:grpSp>
      <p:sp>
        <p:nvSpPr>
          <p:cNvPr id="806" name="矩形"/>
          <p:cNvSpPr/>
          <p:nvPr/>
        </p:nvSpPr>
        <p:spPr>
          <a:xfrm>
            <a:off x="2280127" y="9126174"/>
            <a:ext cx="7194860" cy="4589827"/>
          </a:xfrm>
          <a:prstGeom prst="rect">
            <a:avLst/>
          </a:prstGeom>
          <a:solidFill>
            <a:srgbClr val="FFFFFF"/>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807" name="矩形"/>
          <p:cNvSpPr/>
          <p:nvPr/>
        </p:nvSpPr>
        <p:spPr>
          <a:xfrm>
            <a:off x="2280127" y="4536349"/>
            <a:ext cx="7194860" cy="4589827"/>
          </a:xfrm>
          <a:prstGeom prst="rect">
            <a:avLst/>
          </a:prstGeom>
          <a:solidFill>
            <a:srgbClr val="EBEBEB"/>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808" name="矩形"/>
          <p:cNvSpPr/>
          <p:nvPr/>
        </p:nvSpPr>
        <p:spPr>
          <a:xfrm>
            <a:off x="2280127" y="-1"/>
            <a:ext cx="7194860" cy="4536351"/>
          </a:xfrm>
          <a:prstGeom prst="rect">
            <a:avLst/>
          </a:prstGeom>
          <a:solidFill>
            <a:srgbClr val="2DC84D"/>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809" name="年度主推爆品"/>
          <p:cNvSpPr txBox="1"/>
          <p:nvPr/>
        </p:nvSpPr>
        <p:spPr>
          <a:xfrm>
            <a:off x="1986327" y="6065168"/>
            <a:ext cx="7769834" cy="15980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nSpc>
                <a:spcPct val="70000"/>
              </a:lnSpc>
              <a:defRPr sz="7000">
                <a:solidFill>
                  <a:srgbClr val="000000"/>
                </a:solidFill>
                <a:latin typeface="HYYaKuHeiW Regular"/>
                <a:ea typeface="HYYaKuHeiW Regular"/>
                <a:cs typeface="HYYaKuHeiW Regular"/>
                <a:sym typeface="HYYaKuHeiW Regular"/>
              </a:defRPr>
            </a:lvl1pPr>
          </a:lstStyle>
          <a:p>
            <a:r>
              <a:rPr lang="en-US" sz="6600" dirty="0"/>
              <a:t>Main recommendation</a:t>
            </a:r>
            <a:endParaRPr sz="6600" dirty="0"/>
          </a:p>
        </p:txBody>
      </p:sp>
      <p:sp>
        <p:nvSpPr>
          <p:cNvPr id="810" name="声学旗舰"/>
          <p:cNvSpPr txBox="1"/>
          <p:nvPr/>
        </p:nvSpPr>
        <p:spPr>
          <a:xfrm>
            <a:off x="2945329" y="1827637"/>
            <a:ext cx="5856814" cy="9345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70000"/>
              </a:lnSpc>
              <a:defRPr sz="7000">
                <a:solidFill>
                  <a:srgbClr val="000000"/>
                </a:solidFill>
                <a:latin typeface="HYYaKuHeiW Regular"/>
                <a:ea typeface="HYYaKuHeiW Regular"/>
                <a:cs typeface="HYYaKuHeiW Regular"/>
                <a:sym typeface="HYYaKuHeiW Regular"/>
              </a:defRPr>
            </a:lvl1pPr>
          </a:lstStyle>
          <a:p>
            <a:r>
              <a:rPr lang="en-US" altLang="zh-CN" dirty="0"/>
              <a:t>Flagship</a:t>
            </a:r>
            <a:endParaRPr dirty="0"/>
          </a:p>
        </p:txBody>
      </p:sp>
      <p:sp>
        <p:nvSpPr>
          <p:cNvPr id="811" name="真无线首选"/>
          <p:cNvSpPr txBox="1"/>
          <p:nvPr/>
        </p:nvSpPr>
        <p:spPr>
          <a:xfrm>
            <a:off x="3379478" y="10585654"/>
            <a:ext cx="4988516" cy="16886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70000"/>
              </a:lnSpc>
              <a:defRPr sz="7000">
                <a:solidFill>
                  <a:srgbClr val="000000"/>
                </a:solidFill>
                <a:latin typeface="HYYaKuHeiW Regular"/>
                <a:ea typeface="HYYaKuHeiW Regular"/>
                <a:cs typeface="HYYaKuHeiW Regular"/>
                <a:sym typeface="HYYaKuHeiW Regular"/>
              </a:defRPr>
            </a:lvl1pPr>
          </a:lstStyle>
          <a:p>
            <a:r>
              <a:rPr lang="en-US" altLang="zh-CN" dirty="0"/>
              <a:t>B</a:t>
            </a:r>
            <a:r>
              <a:rPr lang="en-US" dirty="0"/>
              <a:t>asic </a:t>
            </a:r>
            <a:r>
              <a:rPr lang="en-US" altLang="zh-CN" dirty="0"/>
              <a:t>model</a:t>
            </a:r>
            <a:endParaRPr dirty="0"/>
          </a:p>
        </p:txBody>
      </p:sp>
      <p:sp>
        <p:nvSpPr>
          <p:cNvPr id="812" name="箭头"/>
          <p:cNvSpPr/>
          <p:nvPr/>
        </p:nvSpPr>
        <p:spPr>
          <a:xfrm rot="16200000">
            <a:off x="10772020" y="4225332"/>
            <a:ext cx="1599784" cy="625284"/>
          </a:xfrm>
          <a:prstGeom prst="rightArrow">
            <a:avLst>
              <a:gd name="adj1" fmla="val 37732"/>
              <a:gd name="adj2" fmla="val 96991"/>
            </a:avLst>
          </a:prstGeom>
          <a:solidFill>
            <a:srgbClr val="FFFFFF"/>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813" name="圆形"/>
          <p:cNvSpPr/>
          <p:nvPr/>
        </p:nvSpPr>
        <p:spPr>
          <a:xfrm>
            <a:off x="11359989" y="6647701"/>
            <a:ext cx="423847" cy="423847"/>
          </a:xfrm>
          <a:prstGeom prst="ellipse">
            <a:avLst/>
          </a:prstGeom>
          <a:solidFill>
            <a:srgbClr val="FFFFFF"/>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814" name="箭头"/>
          <p:cNvSpPr/>
          <p:nvPr/>
        </p:nvSpPr>
        <p:spPr>
          <a:xfrm rot="5400000">
            <a:off x="10772020" y="8865384"/>
            <a:ext cx="1599784" cy="625284"/>
          </a:xfrm>
          <a:prstGeom prst="rightArrow">
            <a:avLst>
              <a:gd name="adj1" fmla="val 37732"/>
              <a:gd name="adj2" fmla="val 96991"/>
            </a:avLst>
          </a:prstGeom>
          <a:solidFill>
            <a:srgbClr val="FFFFFF"/>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grpSp>
        <p:nvGrpSpPr>
          <p:cNvPr id="819" name="成组"/>
          <p:cNvGrpSpPr/>
          <p:nvPr/>
        </p:nvGrpSpPr>
        <p:grpSpPr>
          <a:xfrm>
            <a:off x="13137368" y="9707343"/>
            <a:ext cx="4029178" cy="3283329"/>
            <a:chOff x="0" y="0"/>
            <a:chExt cx="4029177" cy="3283327"/>
          </a:xfrm>
        </p:grpSpPr>
        <p:grpSp>
          <p:nvGrpSpPr>
            <p:cNvPr id="817" name="成组"/>
            <p:cNvGrpSpPr/>
            <p:nvPr/>
          </p:nvGrpSpPr>
          <p:grpSpPr>
            <a:xfrm>
              <a:off x="0" y="0"/>
              <a:ext cx="4029177" cy="2467055"/>
              <a:chOff x="0" y="0"/>
              <a:chExt cx="4029176" cy="2467054"/>
            </a:xfrm>
          </p:grpSpPr>
          <p:pic>
            <p:nvPicPr>
              <p:cNvPr id="815" name="图像" descr="图像"/>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63274"/>
                <a:ext cx="2303781" cy="2303781"/>
              </a:xfrm>
              <a:prstGeom prst="rect">
                <a:avLst/>
              </a:prstGeom>
              <a:ln w="12700" cap="flat">
                <a:noFill/>
                <a:miter lim="400000"/>
              </a:ln>
              <a:effectLst/>
            </p:spPr>
          </p:pic>
          <p:pic>
            <p:nvPicPr>
              <p:cNvPr id="816" name="特殊角度图-耳机&amp;耳机盒.png" descr="特殊角度图-耳机&amp;耳机盒.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25396" y="0"/>
                <a:ext cx="2303781" cy="2429828"/>
              </a:xfrm>
              <a:prstGeom prst="rect">
                <a:avLst/>
              </a:prstGeom>
              <a:ln w="12700" cap="flat">
                <a:noFill/>
                <a:miter lim="400000"/>
              </a:ln>
              <a:effectLst/>
            </p:spPr>
          </p:pic>
        </p:grpSp>
        <p:sp>
          <p:nvSpPr>
            <p:cNvPr id="818" name="W31/灵动版"/>
            <p:cNvSpPr/>
            <p:nvPr/>
          </p:nvSpPr>
          <p:spPr>
            <a:xfrm>
              <a:off x="463955" y="2565182"/>
              <a:ext cx="3101267" cy="718145"/>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000">
                  <a:latin typeface="OPPOSans R"/>
                  <a:ea typeface="OPPOSans R"/>
                  <a:cs typeface="OPPOSans R"/>
                  <a:sym typeface="OPPOSans R"/>
                </a:defRPr>
              </a:lvl1pPr>
            </a:lstStyle>
            <a:p>
              <a:r>
                <a:rPr dirty="0"/>
                <a:t>W31/</a:t>
              </a:r>
              <a:r>
                <a:rPr lang="en-US" altLang="zh-CN" dirty="0"/>
                <a:t>W11</a:t>
              </a:r>
              <a:endParaRPr dirty="0"/>
            </a:p>
          </p:txBody>
        </p:sp>
      </p:grpSp>
      <p:sp>
        <p:nvSpPr>
          <p:cNvPr id="820" name="三重音乐降噪…"/>
          <p:cNvSpPr txBox="1"/>
          <p:nvPr/>
        </p:nvSpPr>
        <p:spPr>
          <a:xfrm>
            <a:off x="17389594" y="5851490"/>
            <a:ext cx="6765073"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defRPr sz="4000">
                <a:latin typeface="OPPOSans R"/>
                <a:ea typeface="OPPOSans R"/>
                <a:cs typeface="OPPOSans R"/>
                <a:sym typeface="OPPOSans R"/>
              </a:defRPr>
            </a:pPr>
            <a:r>
              <a:rPr lang="en-US" altLang="zh-CN" dirty="0"/>
              <a:t>Noise cancelling</a:t>
            </a:r>
          </a:p>
          <a:p>
            <a:pPr>
              <a:defRPr sz="4000">
                <a:latin typeface="OPPOSans R"/>
                <a:ea typeface="OPPOSans R"/>
                <a:cs typeface="OPPOSans R"/>
                <a:sym typeface="OPPOSans R"/>
              </a:defRPr>
            </a:pPr>
            <a:r>
              <a:rPr lang="en-US" altLang="zh-CN" dirty="0"/>
              <a:t>Triple-mic noise control</a:t>
            </a:r>
          </a:p>
          <a:p>
            <a:pPr>
              <a:defRPr sz="4000">
                <a:latin typeface="OPPOSans R"/>
                <a:ea typeface="OPPOSans R"/>
                <a:cs typeface="OPPOSans R"/>
                <a:sym typeface="OPPOSans R"/>
              </a:defRPr>
            </a:pPr>
            <a:r>
              <a:rPr lang="en-US" altLang="zh-CN" dirty="0"/>
              <a:t>Wireless charging</a:t>
            </a:r>
          </a:p>
        </p:txBody>
      </p:sp>
      <p:sp>
        <p:nvSpPr>
          <p:cNvPr id="821" name="最好音质体验…"/>
          <p:cNvSpPr txBox="1"/>
          <p:nvPr/>
        </p:nvSpPr>
        <p:spPr>
          <a:xfrm>
            <a:off x="17861654" y="1257479"/>
            <a:ext cx="5820954"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defRPr sz="4000">
                <a:latin typeface="OPPOSans R"/>
                <a:ea typeface="OPPOSans R"/>
                <a:cs typeface="OPPOSans R"/>
                <a:sym typeface="OPPOSans R"/>
              </a:defRPr>
            </a:pPr>
            <a:r>
              <a:rPr lang="en-US" altLang="zh-CN" dirty="0"/>
              <a:t>Best sound</a:t>
            </a:r>
          </a:p>
          <a:p>
            <a:pPr>
              <a:defRPr sz="4000">
                <a:latin typeface="OPPOSans R"/>
                <a:ea typeface="OPPOSans R"/>
                <a:cs typeface="OPPOSans R"/>
                <a:sym typeface="OPPOSans R"/>
              </a:defRPr>
            </a:pPr>
            <a:r>
              <a:rPr lang="en-US" altLang="zh-CN" dirty="0"/>
              <a:t>Noise cancelling</a:t>
            </a:r>
          </a:p>
          <a:p>
            <a:pPr>
              <a:defRPr sz="4000">
                <a:latin typeface="OPPOSans R"/>
                <a:ea typeface="OPPOSans R"/>
                <a:cs typeface="OPPOSans R"/>
                <a:sym typeface="OPPOSans R"/>
              </a:defRPr>
            </a:pPr>
            <a:r>
              <a:rPr lang="en-US" altLang="zh-CN" dirty="0"/>
              <a:t>Triple-mic noise control</a:t>
            </a:r>
          </a:p>
        </p:txBody>
      </p:sp>
      <p:sp>
        <p:nvSpPr>
          <p:cNvPr id="822" name="可玩性更高…"/>
          <p:cNvSpPr txBox="1"/>
          <p:nvPr/>
        </p:nvSpPr>
        <p:spPr>
          <a:xfrm>
            <a:off x="18942201" y="10423445"/>
            <a:ext cx="3659861" cy="1949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4000">
                <a:latin typeface="OPPOSans R"/>
                <a:ea typeface="OPPOSans R"/>
                <a:cs typeface="OPPOSans R"/>
                <a:sym typeface="OPPOSans R"/>
              </a:defRPr>
            </a:pPr>
            <a:r>
              <a:rPr lang="en-US" dirty="0"/>
              <a:t>Affordable</a:t>
            </a:r>
          </a:p>
          <a:p>
            <a:pPr>
              <a:defRPr sz="4000">
                <a:latin typeface="OPPOSans R"/>
                <a:ea typeface="OPPOSans R"/>
                <a:cs typeface="OPPOSans R"/>
                <a:sym typeface="OPPOSans R"/>
              </a:defRPr>
            </a:pPr>
            <a:r>
              <a:rPr lang="en-US" altLang="zh-CN" dirty="0"/>
              <a:t>Convenient</a:t>
            </a:r>
          </a:p>
          <a:p>
            <a:pPr>
              <a:defRPr sz="4000">
                <a:latin typeface="OPPOSans R"/>
                <a:ea typeface="OPPOSans R"/>
                <a:cs typeface="OPPOSans R"/>
                <a:sym typeface="OPPOSans R"/>
              </a:defRPr>
            </a:pPr>
            <a:r>
              <a:rPr lang="en-US" altLang="zh-CN" dirty="0"/>
              <a:t>Fun</a:t>
            </a:r>
            <a:endParaRPr dirty="0"/>
          </a:p>
        </p:txBody>
      </p:sp>
      <p:grpSp>
        <p:nvGrpSpPr>
          <p:cNvPr id="826" name="成组"/>
          <p:cNvGrpSpPr/>
          <p:nvPr/>
        </p:nvGrpSpPr>
        <p:grpSpPr>
          <a:xfrm>
            <a:off x="13952256" y="967529"/>
            <a:ext cx="2399400" cy="2601275"/>
            <a:chOff x="0" y="-16"/>
            <a:chExt cx="2399398" cy="2601273"/>
          </a:xfrm>
        </p:grpSpPr>
        <p:sp>
          <p:nvSpPr>
            <p:cNvPr id="824" name="Enco X"/>
            <p:cNvSpPr txBox="1"/>
            <p:nvPr/>
          </p:nvSpPr>
          <p:spPr>
            <a:xfrm>
              <a:off x="0" y="1826557"/>
              <a:ext cx="2399399" cy="7747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4000">
                  <a:latin typeface="OPPOSans R"/>
                  <a:ea typeface="OPPOSans R"/>
                  <a:cs typeface="OPPOSans R"/>
                  <a:sym typeface="OPPOSans R"/>
                </a:defRPr>
              </a:lvl1pPr>
            </a:lstStyle>
            <a:p>
              <a:r>
                <a:t>Enco X</a:t>
              </a:r>
            </a:p>
          </p:txBody>
        </p:sp>
        <p:pic>
          <p:nvPicPr>
            <p:cNvPr id="825" name="海顿_产品图Product-images_白色white_特殊角度耳机盒开盖_front_rgb.jpg" descr="海顿_产品图Product-images_白色white_特殊角度耳机盒开盖_front_rgb.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27527" y="-17"/>
              <a:ext cx="1962578" cy="1687462"/>
            </a:xfrm>
            <a:custGeom>
              <a:avLst/>
              <a:gdLst/>
              <a:ahLst/>
              <a:cxnLst>
                <a:cxn ang="0">
                  <a:pos x="wd2" y="hd2"/>
                </a:cxn>
                <a:cxn ang="5400000">
                  <a:pos x="wd2" y="hd2"/>
                </a:cxn>
                <a:cxn ang="10800000">
                  <a:pos x="wd2" y="hd2"/>
                </a:cxn>
                <a:cxn ang="16200000">
                  <a:pos x="wd2" y="hd2"/>
                </a:cxn>
              </a:cxnLst>
              <a:rect l="0" t="0" r="r" b="b"/>
              <a:pathLst>
                <a:path w="21597" h="21576" extrusionOk="0">
                  <a:moveTo>
                    <a:pt x="15041" y="0"/>
                  </a:moveTo>
                  <a:cubicBezTo>
                    <a:pt x="14467" y="10"/>
                    <a:pt x="13917" y="326"/>
                    <a:pt x="13560" y="883"/>
                  </a:cubicBezTo>
                  <a:lnTo>
                    <a:pt x="13473" y="1015"/>
                  </a:lnTo>
                  <a:lnTo>
                    <a:pt x="12407" y="974"/>
                  </a:lnTo>
                  <a:cubicBezTo>
                    <a:pt x="11232" y="928"/>
                    <a:pt x="8048" y="993"/>
                    <a:pt x="7210" y="1081"/>
                  </a:cubicBezTo>
                  <a:cubicBezTo>
                    <a:pt x="4553" y="1359"/>
                    <a:pt x="2706" y="1998"/>
                    <a:pt x="1633" y="3004"/>
                  </a:cubicBezTo>
                  <a:cubicBezTo>
                    <a:pt x="939" y="3656"/>
                    <a:pt x="563" y="4694"/>
                    <a:pt x="629" y="5775"/>
                  </a:cubicBezTo>
                  <a:cubicBezTo>
                    <a:pt x="691" y="6785"/>
                    <a:pt x="1082" y="7675"/>
                    <a:pt x="1729" y="8282"/>
                  </a:cubicBezTo>
                  <a:cubicBezTo>
                    <a:pt x="1900" y="8442"/>
                    <a:pt x="2024" y="8587"/>
                    <a:pt x="2005" y="8606"/>
                  </a:cubicBezTo>
                  <a:cubicBezTo>
                    <a:pt x="1985" y="8626"/>
                    <a:pt x="1859" y="8669"/>
                    <a:pt x="1725" y="8703"/>
                  </a:cubicBezTo>
                  <a:cubicBezTo>
                    <a:pt x="1591" y="8737"/>
                    <a:pt x="1439" y="8816"/>
                    <a:pt x="1384" y="8875"/>
                  </a:cubicBezTo>
                  <a:cubicBezTo>
                    <a:pt x="1330" y="8934"/>
                    <a:pt x="1139" y="9039"/>
                    <a:pt x="961" y="9109"/>
                  </a:cubicBezTo>
                  <a:cubicBezTo>
                    <a:pt x="516" y="9282"/>
                    <a:pt x="366" y="9421"/>
                    <a:pt x="279" y="9753"/>
                  </a:cubicBezTo>
                  <a:cubicBezTo>
                    <a:pt x="107" y="10417"/>
                    <a:pt x="3" y="11504"/>
                    <a:pt x="0" y="12473"/>
                  </a:cubicBezTo>
                  <a:cubicBezTo>
                    <a:pt x="-1" y="12796"/>
                    <a:pt x="12" y="13104"/>
                    <a:pt x="35" y="13381"/>
                  </a:cubicBezTo>
                  <a:cubicBezTo>
                    <a:pt x="213" y="15504"/>
                    <a:pt x="808" y="17142"/>
                    <a:pt x="1873" y="18435"/>
                  </a:cubicBezTo>
                  <a:cubicBezTo>
                    <a:pt x="2505" y="19201"/>
                    <a:pt x="3178" y="19750"/>
                    <a:pt x="4131" y="20277"/>
                  </a:cubicBezTo>
                  <a:cubicBezTo>
                    <a:pt x="5547" y="21061"/>
                    <a:pt x="7126" y="21433"/>
                    <a:pt x="9630" y="21566"/>
                  </a:cubicBezTo>
                  <a:cubicBezTo>
                    <a:pt x="10204" y="21597"/>
                    <a:pt x="12437" y="21546"/>
                    <a:pt x="13036" y="21490"/>
                  </a:cubicBezTo>
                  <a:cubicBezTo>
                    <a:pt x="16029" y="21209"/>
                    <a:pt x="18111" y="20276"/>
                    <a:pt x="19583" y="18557"/>
                  </a:cubicBezTo>
                  <a:cubicBezTo>
                    <a:pt x="20467" y="17525"/>
                    <a:pt x="20923" y="16583"/>
                    <a:pt x="21312" y="14985"/>
                  </a:cubicBezTo>
                  <a:cubicBezTo>
                    <a:pt x="21528" y="14099"/>
                    <a:pt x="21592" y="13532"/>
                    <a:pt x="21596" y="12498"/>
                  </a:cubicBezTo>
                  <a:cubicBezTo>
                    <a:pt x="21599" y="11818"/>
                    <a:pt x="21580" y="11435"/>
                    <a:pt x="21522" y="11057"/>
                  </a:cubicBezTo>
                  <a:cubicBezTo>
                    <a:pt x="21388" y="10185"/>
                    <a:pt x="21274" y="9625"/>
                    <a:pt x="21203" y="9499"/>
                  </a:cubicBezTo>
                  <a:cubicBezTo>
                    <a:pt x="21126" y="9363"/>
                    <a:pt x="20808" y="9165"/>
                    <a:pt x="20513" y="9068"/>
                  </a:cubicBezTo>
                  <a:cubicBezTo>
                    <a:pt x="20403" y="9032"/>
                    <a:pt x="20264" y="8951"/>
                    <a:pt x="20203" y="8885"/>
                  </a:cubicBezTo>
                  <a:cubicBezTo>
                    <a:pt x="20141" y="8820"/>
                    <a:pt x="19983" y="8737"/>
                    <a:pt x="19849" y="8703"/>
                  </a:cubicBezTo>
                  <a:cubicBezTo>
                    <a:pt x="19715" y="8669"/>
                    <a:pt x="19585" y="8626"/>
                    <a:pt x="19565" y="8606"/>
                  </a:cubicBezTo>
                  <a:cubicBezTo>
                    <a:pt x="19545" y="8587"/>
                    <a:pt x="19660" y="8449"/>
                    <a:pt x="19819" y="8302"/>
                  </a:cubicBezTo>
                  <a:cubicBezTo>
                    <a:pt x="20499" y="7674"/>
                    <a:pt x="20884" y="6778"/>
                    <a:pt x="20941" y="5694"/>
                  </a:cubicBezTo>
                  <a:cubicBezTo>
                    <a:pt x="20972" y="5093"/>
                    <a:pt x="20887" y="4595"/>
                    <a:pt x="20644" y="4019"/>
                  </a:cubicBezTo>
                  <a:cubicBezTo>
                    <a:pt x="20484" y="3638"/>
                    <a:pt x="20392" y="3509"/>
                    <a:pt x="19963" y="3024"/>
                  </a:cubicBezTo>
                  <a:cubicBezTo>
                    <a:pt x="19209" y="2174"/>
                    <a:pt x="18638" y="1760"/>
                    <a:pt x="18408" y="1903"/>
                  </a:cubicBezTo>
                  <a:cubicBezTo>
                    <a:pt x="18319" y="1958"/>
                    <a:pt x="18255" y="1951"/>
                    <a:pt x="17997" y="1852"/>
                  </a:cubicBezTo>
                  <a:cubicBezTo>
                    <a:pt x="17738" y="1753"/>
                    <a:pt x="17643" y="1677"/>
                    <a:pt x="17338" y="1340"/>
                  </a:cubicBezTo>
                  <a:cubicBezTo>
                    <a:pt x="16781" y="723"/>
                    <a:pt x="16191" y="299"/>
                    <a:pt x="15617" y="97"/>
                  </a:cubicBezTo>
                  <a:cubicBezTo>
                    <a:pt x="15427" y="29"/>
                    <a:pt x="15232" y="-3"/>
                    <a:pt x="15041" y="0"/>
                  </a:cubicBezTo>
                  <a:close/>
                </a:path>
              </a:pathLst>
            </a:custGeom>
            <a:ln w="12700" cap="flat">
              <a:noFill/>
              <a:miter lim="400000"/>
            </a:ln>
            <a:effectLst/>
          </p:spPr>
        </p:pic>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0" name="黑色美图.jpg" descr="黑色美图.jpg"/>
          <p:cNvPicPr>
            <a:picLocks noChangeAspect="1"/>
          </p:cNvPicPr>
          <p:nvPr/>
        </p:nvPicPr>
        <p:blipFill>
          <a:blip r:embed="rId3" cstate="screen">
            <a:alphaModFix amt="23307"/>
            <a:extLst>
              <a:ext uri="{28A0092B-C50C-407E-A947-70E740481C1C}">
                <a14:useLocalDpi xmlns:a14="http://schemas.microsoft.com/office/drawing/2010/main"/>
              </a:ext>
            </a:extLst>
          </a:blip>
          <a:stretch>
            <a:fillRect/>
          </a:stretch>
        </p:blipFill>
        <p:spPr>
          <a:xfrm>
            <a:off x="-1" y="-1"/>
            <a:ext cx="24384001" cy="16256001"/>
          </a:xfrm>
          <a:prstGeom prst="rect">
            <a:avLst/>
          </a:prstGeom>
          <a:ln w="12700">
            <a:miter lim="400000"/>
          </a:ln>
        </p:spPr>
      </p:pic>
      <p:sp>
        <p:nvSpPr>
          <p:cNvPr id="831" name="OPPO Enco X 真无线降噪耳机"/>
          <p:cNvSpPr txBox="1"/>
          <p:nvPr/>
        </p:nvSpPr>
        <p:spPr>
          <a:xfrm>
            <a:off x="5112434" y="3647208"/>
            <a:ext cx="14159133" cy="11336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6700">
                <a:latin typeface="OPPOSans H"/>
                <a:ea typeface="OPPOSans H"/>
                <a:cs typeface="OPPOSans H"/>
                <a:sym typeface="OPPOSans H"/>
              </a:defRPr>
            </a:lvl1pPr>
          </a:lstStyle>
          <a:p>
            <a:r>
              <a:rPr dirty="0"/>
              <a:t>OPPO </a:t>
            </a:r>
            <a:r>
              <a:rPr dirty="0" err="1"/>
              <a:t>Enco</a:t>
            </a:r>
            <a:r>
              <a:rPr dirty="0"/>
              <a:t> X </a:t>
            </a:r>
            <a:r>
              <a:rPr lang="en-US" altLang="zh-CN" dirty="0"/>
              <a:t>TWS Earphone</a:t>
            </a:r>
            <a:endParaRPr dirty="0"/>
          </a:p>
        </p:txBody>
      </p:sp>
      <p:sp>
        <p:nvSpPr>
          <p:cNvPr id="841" name="2000 元以下价位"/>
          <p:cNvSpPr txBox="1"/>
          <p:nvPr/>
        </p:nvSpPr>
        <p:spPr>
          <a:xfrm>
            <a:off x="7395695" y="6234643"/>
            <a:ext cx="9592611" cy="11798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7000">
                <a:latin typeface="HYYaKuHeiW Regular"/>
                <a:ea typeface="HYYaKuHeiW Regular"/>
                <a:cs typeface="HYYaKuHeiW Regular"/>
                <a:sym typeface="HYYaKuHeiW Regular"/>
              </a:defRPr>
            </a:lvl1pPr>
          </a:lstStyle>
          <a:p>
            <a:r>
              <a:rPr lang="en-US" altLang="zh-CN" dirty="0"/>
              <a:t>Thousand yuan price</a:t>
            </a:r>
          </a:p>
        </p:txBody>
      </p:sp>
      <p:grpSp>
        <p:nvGrpSpPr>
          <p:cNvPr id="17" name="成组">
            <a:extLst>
              <a:ext uri="{FF2B5EF4-FFF2-40B4-BE49-F238E27FC236}">
                <a16:creationId xmlns:a16="http://schemas.microsoft.com/office/drawing/2014/main" id="{C46C4A3E-1B2E-4F7C-9E8B-A71B55A160C4}"/>
              </a:ext>
            </a:extLst>
          </p:cNvPr>
          <p:cNvGrpSpPr/>
          <p:nvPr/>
        </p:nvGrpSpPr>
        <p:grpSpPr>
          <a:xfrm>
            <a:off x="12030322" y="9296209"/>
            <a:ext cx="4697455" cy="1579920"/>
            <a:chOff x="0" y="-91460"/>
            <a:chExt cx="4697454" cy="1579919"/>
          </a:xfrm>
        </p:grpSpPr>
        <p:sp>
          <p:nvSpPr>
            <p:cNvPr id="18" name="矩形">
              <a:extLst>
                <a:ext uri="{FF2B5EF4-FFF2-40B4-BE49-F238E27FC236}">
                  <a16:creationId xmlns:a16="http://schemas.microsoft.com/office/drawing/2014/main" id="{59CE1405-DF59-4E5F-B3DE-CB2482E924AE}"/>
                </a:ext>
              </a:extLst>
            </p:cNvPr>
            <p:cNvSpPr/>
            <p:nvPr/>
          </p:nvSpPr>
          <p:spPr>
            <a:xfrm>
              <a:off x="174828" y="1052032"/>
              <a:ext cx="4347797" cy="270984"/>
            </a:xfrm>
            <a:prstGeom prst="rect">
              <a:avLst/>
            </a:prstGeom>
            <a:solidFill>
              <a:srgbClr val="2DC84D"/>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19" name="通话最清晰">
              <a:extLst>
                <a:ext uri="{FF2B5EF4-FFF2-40B4-BE49-F238E27FC236}">
                  <a16:creationId xmlns:a16="http://schemas.microsoft.com/office/drawing/2014/main" id="{75C9E480-E5C4-4122-A116-535E6D437DA9}"/>
                </a:ext>
              </a:extLst>
            </p:cNvPr>
            <p:cNvSpPr txBox="1"/>
            <p:nvPr/>
          </p:nvSpPr>
          <p:spPr>
            <a:xfrm>
              <a:off x="0" y="-91460"/>
              <a:ext cx="4697454" cy="15799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7000">
                  <a:latin typeface="HYYaKuHeiW Regular"/>
                  <a:ea typeface="HYYaKuHeiW Regular"/>
                  <a:cs typeface="HYYaKuHeiW Regular"/>
                  <a:sym typeface="HYYaKuHeiW Regular"/>
                </a:defRPr>
              </a:lvl1pPr>
            </a:lstStyle>
            <a:p>
              <a:r>
                <a:rPr lang="en-US" altLang="zh-CN" sz="4800" b="1" dirty="0">
                  <a:latin typeface="微软雅黑" panose="020B0503020204020204" pitchFamily="34" charset="-122"/>
                  <a:ea typeface="微软雅黑" panose="020B0503020204020204" pitchFamily="34" charset="-122"/>
                </a:rPr>
                <a:t>Best Call quality</a:t>
              </a:r>
              <a:endParaRPr sz="4800" b="1" dirty="0">
                <a:latin typeface="微软雅黑" panose="020B0503020204020204" pitchFamily="34" charset="-122"/>
                <a:ea typeface="微软雅黑" panose="020B0503020204020204" pitchFamily="34" charset="-122"/>
              </a:endParaRPr>
            </a:p>
          </p:txBody>
        </p:sp>
      </p:grpSp>
      <p:grpSp>
        <p:nvGrpSpPr>
          <p:cNvPr id="20" name="成组">
            <a:extLst>
              <a:ext uri="{FF2B5EF4-FFF2-40B4-BE49-F238E27FC236}">
                <a16:creationId xmlns:a16="http://schemas.microsoft.com/office/drawing/2014/main" id="{2CBD17FE-7A9A-4BC6-A3A3-06E488B78A32}"/>
              </a:ext>
            </a:extLst>
          </p:cNvPr>
          <p:cNvGrpSpPr/>
          <p:nvPr/>
        </p:nvGrpSpPr>
        <p:grpSpPr>
          <a:xfrm>
            <a:off x="18415044" y="9296209"/>
            <a:ext cx="4697456" cy="1579920"/>
            <a:chOff x="0" y="-91461"/>
            <a:chExt cx="4697454" cy="1579919"/>
          </a:xfrm>
        </p:grpSpPr>
        <p:sp>
          <p:nvSpPr>
            <p:cNvPr id="21" name="矩形">
              <a:extLst>
                <a:ext uri="{FF2B5EF4-FFF2-40B4-BE49-F238E27FC236}">
                  <a16:creationId xmlns:a16="http://schemas.microsoft.com/office/drawing/2014/main" id="{73E3241A-98AE-4089-9990-250A77D42D89}"/>
                </a:ext>
              </a:extLst>
            </p:cNvPr>
            <p:cNvSpPr/>
            <p:nvPr/>
          </p:nvSpPr>
          <p:spPr>
            <a:xfrm>
              <a:off x="246231" y="1052032"/>
              <a:ext cx="4204994" cy="270984"/>
            </a:xfrm>
            <a:prstGeom prst="rect">
              <a:avLst/>
            </a:prstGeom>
            <a:solidFill>
              <a:srgbClr val="2DC84D"/>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22" name="交互最丰富">
              <a:extLst>
                <a:ext uri="{FF2B5EF4-FFF2-40B4-BE49-F238E27FC236}">
                  <a16:creationId xmlns:a16="http://schemas.microsoft.com/office/drawing/2014/main" id="{ABC4647F-F398-4A57-BAEF-CED3026B2C9D}"/>
                </a:ext>
              </a:extLst>
            </p:cNvPr>
            <p:cNvSpPr txBox="1"/>
            <p:nvPr/>
          </p:nvSpPr>
          <p:spPr>
            <a:xfrm>
              <a:off x="0" y="-91461"/>
              <a:ext cx="4697454" cy="15799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7000">
                  <a:latin typeface="HYYaKuHeiW Regular"/>
                  <a:ea typeface="HYYaKuHeiW Regular"/>
                  <a:cs typeface="HYYaKuHeiW Regular"/>
                  <a:sym typeface="HYYaKuHeiW Regular"/>
                </a:defRPr>
              </a:lvl1pPr>
            </a:lstStyle>
            <a:p>
              <a:r>
                <a:rPr lang="en-US" altLang="zh-CN" sz="4800" b="1" dirty="0">
                  <a:latin typeface="微软雅黑" panose="020B0503020204020204" pitchFamily="34" charset="-122"/>
                  <a:ea typeface="微软雅黑" panose="020B0503020204020204" pitchFamily="34" charset="-122"/>
                </a:rPr>
                <a:t>Best Interaction</a:t>
              </a:r>
              <a:endParaRPr sz="4800" b="1" dirty="0">
                <a:latin typeface="微软雅黑" panose="020B0503020204020204" pitchFamily="34" charset="-122"/>
                <a:ea typeface="微软雅黑" panose="020B0503020204020204" pitchFamily="34" charset="-122"/>
              </a:endParaRPr>
            </a:p>
          </p:txBody>
        </p:sp>
      </p:grpSp>
      <p:grpSp>
        <p:nvGrpSpPr>
          <p:cNvPr id="23" name="成组">
            <a:extLst>
              <a:ext uri="{FF2B5EF4-FFF2-40B4-BE49-F238E27FC236}">
                <a16:creationId xmlns:a16="http://schemas.microsoft.com/office/drawing/2014/main" id="{C01B9EA9-5B25-4F1A-8876-86A4553CFDCF}"/>
              </a:ext>
            </a:extLst>
          </p:cNvPr>
          <p:cNvGrpSpPr/>
          <p:nvPr/>
        </p:nvGrpSpPr>
        <p:grpSpPr>
          <a:xfrm>
            <a:off x="6650911" y="9296209"/>
            <a:ext cx="3692143" cy="1579920"/>
            <a:chOff x="0" y="-91461"/>
            <a:chExt cx="3692141" cy="1579919"/>
          </a:xfrm>
        </p:grpSpPr>
        <p:sp>
          <p:nvSpPr>
            <p:cNvPr id="24" name="矩形">
              <a:extLst>
                <a:ext uri="{FF2B5EF4-FFF2-40B4-BE49-F238E27FC236}">
                  <a16:creationId xmlns:a16="http://schemas.microsoft.com/office/drawing/2014/main" id="{86E75CDA-03DA-4AC3-9D07-FF9F02F211C8}"/>
                </a:ext>
              </a:extLst>
            </p:cNvPr>
            <p:cNvSpPr/>
            <p:nvPr/>
          </p:nvSpPr>
          <p:spPr>
            <a:xfrm>
              <a:off x="0" y="1052032"/>
              <a:ext cx="3692141" cy="270984"/>
            </a:xfrm>
            <a:prstGeom prst="rect">
              <a:avLst/>
            </a:prstGeom>
            <a:solidFill>
              <a:srgbClr val="2DC84D"/>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25" name="降噪最强">
              <a:extLst>
                <a:ext uri="{FF2B5EF4-FFF2-40B4-BE49-F238E27FC236}">
                  <a16:creationId xmlns:a16="http://schemas.microsoft.com/office/drawing/2014/main" id="{7E70D2B0-5862-4BCC-88BF-C70F172C78F5}"/>
                </a:ext>
              </a:extLst>
            </p:cNvPr>
            <p:cNvSpPr txBox="1"/>
            <p:nvPr/>
          </p:nvSpPr>
          <p:spPr>
            <a:xfrm>
              <a:off x="0" y="-91461"/>
              <a:ext cx="3692141" cy="15799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7000">
                  <a:latin typeface="HYYaKuHeiW Regular"/>
                  <a:ea typeface="HYYaKuHeiW Regular"/>
                  <a:cs typeface="HYYaKuHeiW Regular"/>
                  <a:sym typeface="HYYaKuHeiW Regular"/>
                </a:defRPr>
              </a:lvl1pPr>
            </a:lstStyle>
            <a:p>
              <a:r>
                <a:rPr lang="en-US" altLang="zh-CN" sz="4800" b="1" dirty="0">
                  <a:latin typeface="微软雅黑" panose="020B0503020204020204" pitchFamily="34" charset="-122"/>
                  <a:ea typeface="微软雅黑" panose="020B0503020204020204" pitchFamily="34" charset="-122"/>
                </a:rPr>
                <a:t>Best Noise cancelling</a:t>
              </a:r>
              <a:endParaRPr sz="4800" b="1" dirty="0">
                <a:latin typeface="微软雅黑" panose="020B0503020204020204" pitchFamily="34" charset="-122"/>
                <a:ea typeface="微软雅黑" panose="020B0503020204020204" pitchFamily="34" charset="-122"/>
              </a:endParaRPr>
            </a:p>
          </p:txBody>
        </p:sp>
      </p:grpSp>
      <p:grpSp>
        <p:nvGrpSpPr>
          <p:cNvPr id="26" name="成组">
            <a:extLst>
              <a:ext uri="{FF2B5EF4-FFF2-40B4-BE49-F238E27FC236}">
                <a16:creationId xmlns:a16="http://schemas.microsoft.com/office/drawing/2014/main" id="{63C18BA7-6B81-43CB-8C58-22ACF11E8654}"/>
              </a:ext>
            </a:extLst>
          </p:cNvPr>
          <p:cNvGrpSpPr/>
          <p:nvPr/>
        </p:nvGrpSpPr>
        <p:grpSpPr>
          <a:xfrm>
            <a:off x="1271500" y="9322871"/>
            <a:ext cx="3692143" cy="1579920"/>
            <a:chOff x="0" y="-91461"/>
            <a:chExt cx="3692141" cy="1579918"/>
          </a:xfrm>
        </p:grpSpPr>
        <p:sp>
          <p:nvSpPr>
            <p:cNvPr id="27" name="矩形">
              <a:extLst>
                <a:ext uri="{FF2B5EF4-FFF2-40B4-BE49-F238E27FC236}">
                  <a16:creationId xmlns:a16="http://schemas.microsoft.com/office/drawing/2014/main" id="{F3ABC5A5-B044-452D-8825-894988E626BF}"/>
                </a:ext>
              </a:extLst>
            </p:cNvPr>
            <p:cNvSpPr/>
            <p:nvPr/>
          </p:nvSpPr>
          <p:spPr>
            <a:xfrm>
              <a:off x="0" y="1025369"/>
              <a:ext cx="3692141" cy="270984"/>
            </a:xfrm>
            <a:prstGeom prst="rect">
              <a:avLst/>
            </a:prstGeom>
            <a:solidFill>
              <a:srgbClr val="2DC84D"/>
            </a:solidFill>
            <a:ln w="12700" cap="flat">
              <a:noFill/>
              <a:miter lim="400000"/>
            </a:ln>
            <a:effectLst/>
          </p:spPr>
          <p:txBody>
            <a:bodyPr wrap="square" lIns="50800" tIns="50800" rIns="50800" bIns="50800" numCol="1" anchor="ctr">
              <a:noAutofit/>
            </a:bodyPr>
            <a:lstStyle/>
            <a:p>
              <a:pPr defTabSz="825500">
                <a:defRPr sz="3200">
                  <a:solidFill>
                    <a:srgbClr val="000000"/>
                  </a:solidFill>
                  <a:latin typeface="Helvetica Neue Medium"/>
                  <a:ea typeface="Helvetica Neue Medium"/>
                  <a:cs typeface="Helvetica Neue Medium"/>
                  <a:sym typeface="Helvetica Neue Medium"/>
                </a:defRPr>
              </a:pPr>
              <a:endParaRPr dirty="0">
                <a:latin typeface="OPPOSans Medium" pitchFamily="18" charset="-122"/>
                <a:ea typeface="OPPOSans Medium" pitchFamily="18" charset="-122"/>
                <a:cs typeface="OPPOSans Medium" pitchFamily="18" charset="-122"/>
              </a:endParaRPr>
            </a:p>
          </p:txBody>
        </p:sp>
        <p:sp>
          <p:nvSpPr>
            <p:cNvPr id="28" name="音质最好">
              <a:extLst>
                <a:ext uri="{FF2B5EF4-FFF2-40B4-BE49-F238E27FC236}">
                  <a16:creationId xmlns:a16="http://schemas.microsoft.com/office/drawing/2014/main" id="{4EEAAF2B-98EC-4C7C-9F33-D971E10ED2EA}"/>
                </a:ext>
              </a:extLst>
            </p:cNvPr>
            <p:cNvSpPr txBox="1"/>
            <p:nvPr/>
          </p:nvSpPr>
          <p:spPr>
            <a:xfrm>
              <a:off x="0" y="-91461"/>
              <a:ext cx="3692141" cy="157991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defRPr sz="7000">
                  <a:latin typeface="HYYaKuHeiW Regular"/>
                  <a:ea typeface="HYYaKuHeiW Regular"/>
                  <a:cs typeface="HYYaKuHeiW Regular"/>
                  <a:sym typeface="HYYaKuHeiW Regular"/>
                </a:defRPr>
              </a:lvl1pPr>
            </a:lstStyle>
            <a:p>
              <a:r>
                <a:rPr lang="en-US" altLang="zh-CN" sz="4800" b="1" dirty="0">
                  <a:latin typeface="微软雅黑" panose="020B0503020204020204" pitchFamily="34" charset="-122"/>
                  <a:ea typeface="微软雅黑" panose="020B0503020204020204" pitchFamily="34" charset="-122"/>
                </a:rPr>
                <a:t>Best Sound quality</a:t>
              </a:r>
              <a:endParaRPr sz="48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 name="黑色美图.jpg" descr="黑色美图.jpg"/>
          <p:cNvPicPr>
            <a:picLocks noChangeAspect="1"/>
          </p:cNvPicPr>
          <p:nvPr/>
        </p:nvPicPr>
        <p:blipFill>
          <a:blip r:embed="rId2" cstate="screen">
            <a:alphaModFix amt="42849"/>
            <a:extLst>
              <a:ext uri="{28A0092B-C50C-407E-A947-70E740481C1C}">
                <a14:useLocalDpi xmlns:a14="http://schemas.microsoft.com/office/drawing/2010/main"/>
              </a:ext>
            </a:extLst>
          </a:blip>
          <a:srcRect/>
          <a:stretch>
            <a:fillRect/>
          </a:stretch>
        </p:blipFill>
        <p:spPr>
          <a:xfrm>
            <a:off x="8128000" y="0"/>
            <a:ext cx="8128001" cy="13716001"/>
          </a:xfrm>
          <a:prstGeom prst="rect">
            <a:avLst/>
          </a:prstGeom>
          <a:ln w="12700">
            <a:miter lim="400000"/>
          </a:ln>
        </p:spPr>
      </p:pic>
      <p:pic>
        <p:nvPicPr>
          <p:cNvPr id="850" name="白色静物美图.jpg" descr="白色静物美图.jpg"/>
          <p:cNvPicPr>
            <a:picLocks noChangeAspect="1"/>
          </p:cNvPicPr>
          <p:nvPr/>
        </p:nvPicPr>
        <p:blipFill>
          <a:blip r:embed="rId3" cstate="screen">
            <a:alphaModFix amt="42849"/>
            <a:extLst>
              <a:ext uri="{28A0092B-C50C-407E-A947-70E740481C1C}">
                <a14:useLocalDpi xmlns:a14="http://schemas.microsoft.com/office/drawing/2010/main"/>
              </a:ext>
            </a:extLst>
          </a:blip>
          <a:srcRect/>
          <a:stretch>
            <a:fillRect/>
          </a:stretch>
        </p:blipFill>
        <p:spPr>
          <a:xfrm>
            <a:off x="0" y="0"/>
            <a:ext cx="8128001" cy="13716000"/>
          </a:xfrm>
          <a:prstGeom prst="rect">
            <a:avLst/>
          </a:prstGeom>
          <a:ln w="12700">
            <a:miter lim="400000"/>
          </a:ln>
        </p:spPr>
      </p:pic>
      <p:pic>
        <p:nvPicPr>
          <p:cNvPr id="851" name="绿色美图.jpg" descr="绿色美图.jpg"/>
          <p:cNvPicPr>
            <a:picLocks noChangeAspect="1"/>
          </p:cNvPicPr>
          <p:nvPr/>
        </p:nvPicPr>
        <p:blipFill>
          <a:blip r:embed="rId4" cstate="screen">
            <a:alphaModFix amt="42849"/>
            <a:extLst>
              <a:ext uri="{28A0092B-C50C-407E-A947-70E740481C1C}">
                <a14:useLocalDpi xmlns:a14="http://schemas.microsoft.com/office/drawing/2010/main"/>
              </a:ext>
            </a:extLst>
          </a:blip>
          <a:srcRect/>
          <a:stretch>
            <a:fillRect/>
          </a:stretch>
        </p:blipFill>
        <p:spPr>
          <a:xfrm>
            <a:off x="16256000" y="0"/>
            <a:ext cx="8128001" cy="13716001"/>
          </a:xfrm>
          <a:prstGeom prst="rect">
            <a:avLst/>
          </a:prstGeom>
          <a:ln w="12700">
            <a:miter lim="400000"/>
          </a:ln>
        </p:spPr>
      </p:pic>
      <p:sp>
        <p:nvSpPr>
          <p:cNvPr id="852" name="Thanks"/>
          <p:cNvSpPr txBox="1"/>
          <p:nvPr/>
        </p:nvSpPr>
        <p:spPr>
          <a:xfrm>
            <a:off x="17184500" y="5474391"/>
            <a:ext cx="6271000" cy="2540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70000"/>
              </a:lnSpc>
              <a:defRPr sz="12100" b="1">
                <a:latin typeface="OPPOSans R"/>
                <a:ea typeface="OPPOSans R"/>
                <a:cs typeface="OPPOSans R"/>
                <a:sym typeface="OPPOSans R"/>
              </a:defRPr>
            </a:lvl1pPr>
          </a:lstStyle>
          <a:p>
            <a:r>
              <a:t>Thanks</a:t>
            </a:r>
          </a:p>
        </p:txBody>
      </p:sp>
      <p:sp>
        <p:nvSpPr>
          <p:cNvPr id="853" name="线条"/>
          <p:cNvSpPr/>
          <p:nvPr/>
        </p:nvSpPr>
        <p:spPr>
          <a:xfrm>
            <a:off x="18349106" y="8338409"/>
            <a:ext cx="5007732" cy="1"/>
          </a:xfrm>
          <a:prstGeom prst="line">
            <a:avLst/>
          </a:prstGeom>
          <a:ln w="76200">
            <a:solidFill>
              <a:srgbClr val="FFFFFF"/>
            </a:solidFill>
            <a:miter lim="400000"/>
          </a:ln>
        </p:spPr>
        <p:txBody>
          <a:bodyPr lIns="50800" tIns="50800" rIns="50800" bIns="50800" anchor="ctr"/>
          <a:lstStyle/>
          <a:p>
            <a:endParaRPr dirty="0">
              <a:latin typeface="OPPOSans Medium" pitchFamily="18" charset="-122"/>
              <a:ea typeface="OPPOSans Medium" pitchFamily="18" charset="-122"/>
              <a:cs typeface="OPPOSans Medium" pitchFamily="18"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Neue"/>
        <a:ea typeface="Helvetica Neue"/>
        <a:cs typeface="Helvetica Neue"/>
      </a:majorFont>
      <a:minorFont>
        <a:latin typeface="Helvetica Neue"/>
        <a:ea typeface="Helvetica Neue"/>
        <a:cs typeface="Helvetica Neue"/>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Neue"/>
        <a:ea typeface="Helvetica Neue"/>
        <a:cs typeface="Helvetica Neue"/>
      </a:majorFont>
      <a:minorFont>
        <a:latin typeface="Helvetica Neue"/>
        <a:ea typeface="Helvetica Neue"/>
        <a:cs typeface="Helvetica Neue"/>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2574</TotalTime>
  <Words>1545</Words>
  <Application>Microsoft Office PowerPoint</Application>
  <PresentationFormat>自定义</PresentationFormat>
  <Paragraphs>298</Paragraphs>
  <Slides>24</Slides>
  <Notes>23</Notes>
  <HiddenSlides>0</HiddenSlides>
  <MMClips>5</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HYYaKuHeiW Regular</vt:lpstr>
      <vt:lpstr>OPPOSans R</vt:lpstr>
      <vt:lpstr>等线 Light</vt:lpstr>
      <vt:lpstr>OPPOSans-M</vt:lpstr>
      <vt:lpstr>Arial</vt:lpstr>
      <vt:lpstr>Helvetica Neue Medium</vt:lpstr>
      <vt:lpstr>OPPOSans H</vt:lpstr>
      <vt:lpstr>OPPOSans Medium</vt:lpstr>
      <vt:lpstr>OPPOSans-S</vt:lpstr>
      <vt:lpstr>Helvetica Neue</vt:lpstr>
      <vt:lpstr>微软雅黑</vt:lpstr>
      <vt:lpstr>黑体</vt:lpstr>
      <vt:lpstr>等线 Light</vt:lpstr>
      <vt:lpstr>20_BasicBlack</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杨振文(Logan)</cp:lastModifiedBy>
  <cp:revision>46</cp:revision>
  <dcterms:modified xsi:type="dcterms:W3CDTF">2020-10-22T07:03:51Z</dcterms:modified>
</cp:coreProperties>
</file>