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62" r:id="rId3"/>
    <p:sldId id="317" r:id="rId4"/>
    <p:sldId id="318" r:id="rId5"/>
    <p:sldId id="319" r:id="rId6"/>
    <p:sldId id="320" r:id="rId7"/>
    <p:sldId id="321" r:id="rId8"/>
    <p:sldId id="323" r:id="rId9"/>
    <p:sldId id="295" r:id="rId10"/>
    <p:sldId id="343" r:id="rId11"/>
    <p:sldId id="325" r:id="rId12"/>
    <p:sldId id="327" r:id="rId13"/>
    <p:sldId id="328" r:id="rId14"/>
    <p:sldId id="329" r:id="rId15"/>
    <p:sldId id="344" r:id="rId16"/>
    <p:sldId id="259" r:id="rId17"/>
    <p:sldId id="261" r:id="rId18"/>
    <p:sldId id="263" r:id="rId19"/>
    <p:sldId id="331" r:id="rId20"/>
    <p:sldId id="345" r:id="rId21"/>
    <p:sldId id="307" r:id="rId22"/>
    <p:sldId id="306" r:id="rId23"/>
    <p:sldId id="308" r:id="rId24"/>
    <p:sldId id="346" r:id="rId25"/>
    <p:sldId id="296" r:id="rId26"/>
    <p:sldId id="297" r:id="rId27"/>
    <p:sldId id="298" r:id="rId28"/>
    <p:sldId id="299" r:id="rId29"/>
    <p:sldId id="347" r:id="rId30"/>
    <p:sldId id="271" r:id="rId31"/>
    <p:sldId id="311" r:id="rId32"/>
    <p:sldId id="335" r:id="rId33"/>
    <p:sldId id="312" r:id="rId34"/>
    <p:sldId id="305" r:id="rId35"/>
    <p:sldId id="313" r:id="rId36"/>
    <p:sldId id="348" r:id="rId37"/>
    <p:sldId id="277" r:id="rId38"/>
    <p:sldId id="302" r:id="rId39"/>
    <p:sldId id="303" r:id="rId40"/>
    <p:sldId id="349" r:id="rId41"/>
    <p:sldId id="273" r:id="rId42"/>
    <p:sldId id="274"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06" autoAdjust="0"/>
    <p:restoredTop sz="94291" autoAdjust="0"/>
  </p:normalViewPr>
  <p:slideViewPr>
    <p:cSldViewPr snapToGrid="0">
      <p:cViewPr varScale="1">
        <p:scale>
          <a:sx n="65" d="100"/>
          <a:sy n="65" d="100"/>
        </p:scale>
        <p:origin x="97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5B253-79FD-46B1-9343-46DC3E970DA2}" type="datetimeFigureOut">
              <a:rPr lang="zh-CN" altLang="en-US" smtClean="0"/>
              <a:t>2020/2/20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89CAE2-0967-48BC-A8A5-D380002A2B20}" type="slidenum">
              <a:rPr lang="zh-CN" altLang="en-US" smtClean="0"/>
              <a:t>‹#›</a:t>
            </a:fld>
            <a:endParaRPr lang="zh-CN" altLang="en-US"/>
          </a:p>
        </p:txBody>
      </p:sp>
    </p:spTree>
    <p:extLst>
      <p:ext uri="{BB962C8B-B14F-4D97-AF65-F5344CB8AC3E}">
        <p14:creationId xmlns:p14="http://schemas.microsoft.com/office/powerpoint/2010/main" val="4272128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xfrm>
            <a:off x="381000" y="685800"/>
            <a:ext cx="6096000" cy="3429000"/>
          </a:xfrm>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pPr defTabSz="457200">
              <a:lnSpc>
                <a:spcPct val="118000"/>
              </a:lnSpc>
              <a:defRPr sz="1700" b="1" spc="170">
                <a:latin typeface="微软雅黑" panose="020B0702040204020203" charset="-122"/>
                <a:ea typeface="微软雅黑" panose="020B0702040204020203" charset="-122"/>
                <a:cs typeface="微软雅黑" panose="020B0702040204020203" charset="-122"/>
                <a:sym typeface="微软雅黑" panose="020B0702040204020203" charset="-122"/>
              </a:defRPr>
            </a:pPr>
            <a:endParaRPr dirty="0"/>
          </a:p>
        </p:txBody>
      </p:sp>
    </p:spTree>
    <p:extLst>
      <p:ext uri="{BB962C8B-B14F-4D97-AF65-F5344CB8AC3E}">
        <p14:creationId xmlns:p14="http://schemas.microsoft.com/office/powerpoint/2010/main" val="2237582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Secondly, we talk about the appearance of this product. We explain from its screen to its back cover.</a:t>
            </a:r>
          </a:p>
          <a:p>
            <a:r>
              <a:rPr lang="en-US" altLang="zh-CN" dirty="0"/>
              <a:t>1. 6.5-inch </a:t>
            </a:r>
            <a:r>
              <a:rPr lang="en-US" altLang="zh-CN" dirty="0" err="1"/>
              <a:t>Waterdrop</a:t>
            </a:r>
            <a:r>
              <a:rPr lang="en-US" altLang="zh-CN" dirty="0"/>
              <a:t> Eye Protection Screen </a:t>
            </a:r>
          </a:p>
          <a:p>
            <a:r>
              <a:rPr lang="en-US" altLang="zh-CN" dirty="0"/>
              <a:t>2. 3D Aesthetic Design</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10</a:t>
            </a:fld>
            <a:endParaRPr lang="zh-CN" altLang="en-US"/>
          </a:p>
        </p:txBody>
      </p:sp>
    </p:spTree>
    <p:extLst>
      <p:ext uri="{BB962C8B-B14F-4D97-AF65-F5344CB8AC3E}">
        <p14:creationId xmlns:p14="http://schemas.microsoft.com/office/powerpoint/2010/main" val="3403181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128GB large memory and 3-Card Slot</a:t>
            </a:r>
          </a:p>
          <a:p>
            <a:r>
              <a:rPr lang="zh-CN" altLang="en-US" dirty="0"/>
              <a:t>（</a:t>
            </a:r>
            <a:r>
              <a:rPr lang="en-US" altLang="zh-CN" dirty="0"/>
              <a:t>Dual </a:t>
            </a:r>
            <a:r>
              <a:rPr lang="en-US" altLang="zh-CN" dirty="0" err="1"/>
              <a:t>Sim</a:t>
            </a:r>
            <a:r>
              <a:rPr lang="en-US" altLang="zh-CN" dirty="0"/>
              <a:t> + </a:t>
            </a:r>
            <a:r>
              <a:rPr lang="en-US" altLang="zh-CN" dirty="0" err="1"/>
              <a:t>MicroSD</a:t>
            </a:r>
            <a:r>
              <a:rPr lang="en-US" altLang="zh-CN" dirty="0"/>
              <a:t> for up to 256GB Extra Memory</a:t>
            </a:r>
            <a:r>
              <a:rPr lang="zh-CN" altLang="en-US" dirty="0"/>
              <a:t>）</a:t>
            </a:r>
          </a:p>
          <a:p>
            <a:r>
              <a:rPr lang="en-US" altLang="zh-CN" dirty="0"/>
              <a:t>Feel free to take more photos, download more videos and save more music.</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11</a:t>
            </a:fld>
            <a:endParaRPr lang="zh-CN" altLang="en-US"/>
          </a:p>
        </p:txBody>
      </p:sp>
    </p:spTree>
    <p:extLst>
      <p:ext uri="{BB962C8B-B14F-4D97-AF65-F5344CB8AC3E}">
        <p14:creationId xmlns:p14="http://schemas.microsoft.com/office/powerpoint/2010/main" val="208292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128GB large memory and 3-Card Slot</a:t>
            </a:r>
          </a:p>
          <a:p>
            <a:r>
              <a:rPr lang="zh-CN" altLang="en-US" dirty="0"/>
              <a:t>（</a:t>
            </a:r>
            <a:r>
              <a:rPr lang="en-US" altLang="zh-CN" dirty="0"/>
              <a:t>Dual </a:t>
            </a:r>
            <a:r>
              <a:rPr lang="en-US" altLang="zh-CN" dirty="0" err="1"/>
              <a:t>Sim</a:t>
            </a:r>
            <a:r>
              <a:rPr lang="en-US" altLang="zh-CN" dirty="0"/>
              <a:t> + </a:t>
            </a:r>
            <a:r>
              <a:rPr lang="en-US" altLang="zh-CN" dirty="0" err="1"/>
              <a:t>MicroSD</a:t>
            </a:r>
            <a:r>
              <a:rPr lang="en-US" altLang="zh-CN" dirty="0"/>
              <a:t> for up to 256GB Extra Memory</a:t>
            </a:r>
            <a:r>
              <a:rPr lang="zh-CN" altLang="en-US" dirty="0"/>
              <a:t>）</a:t>
            </a:r>
          </a:p>
          <a:p>
            <a:r>
              <a:rPr lang="en-US" altLang="zh-CN" dirty="0"/>
              <a:t>Feel free to take more photos, download more videos and save more music.</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12</a:t>
            </a:fld>
            <a:endParaRPr lang="zh-CN" altLang="en-US"/>
          </a:p>
        </p:txBody>
      </p:sp>
    </p:spTree>
    <p:extLst>
      <p:ext uri="{BB962C8B-B14F-4D97-AF65-F5344CB8AC3E}">
        <p14:creationId xmlns:p14="http://schemas.microsoft.com/office/powerpoint/2010/main" val="959786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Octa-Core Processor</a:t>
            </a:r>
          </a:p>
          <a:p>
            <a:r>
              <a:rPr lang="en-US" altLang="zh-CN" dirty="0"/>
              <a:t>Featuring a 2.3GHz Octa-Core Processor, OPPO A31 not only runs smoothly during games and video playback, but also requires lower power consumption.</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13</a:t>
            </a:fld>
            <a:endParaRPr lang="zh-CN" altLang="en-US"/>
          </a:p>
        </p:txBody>
      </p:sp>
    </p:spTree>
    <p:extLst>
      <p:ext uri="{BB962C8B-B14F-4D97-AF65-F5344CB8AC3E}">
        <p14:creationId xmlns:p14="http://schemas.microsoft.com/office/powerpoint/2010/main" val="2819761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dirty="0"/>
              <a:t>ColorOS 6.1</a:t>
            </a:r>
          </a:p>
          <a:p>
            <a:r>
              <a:rPr lang="en-US" altLang="zh-CN" dirty="0"/>
              <a:t>Presenting an all-new UI design, ColorOS 6.1 offers intelligent, smooth navigation for a smoother experience. </a:t>
            </a:r>
          </a:p>
          <a:p>
            <a:r>
              <a:rPr lang="en-US" altLang="zh-CN" dirty="0"/>
              <a:t>Facial Unlock</a:t>
            </a:r>
          </a:p>
          <a:p>
            <a:r>
              <a:rPr lang="en-US" altLang="zh-CN" dirty="0"/>
              <a:t>Smart Assistant</a:t>
            </a:r>
          </a:p>
          <a:p>
            <a:r>
              <a:rPr lang="en-US" altLang="zh-CN" dirty="0"/>
              <a:t>Smart Sidebar</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14</a:t>
            </a:fld>
            <a:endParaRPr lang="zh-CN" altLang="en-US"/>
          </a:p>
        </p:txBody>
      </p:sp>
    </p:spTree>
    <p:extLst>
      <p:ext uri="{BB962C8B-B14F-4D97-AF65-F5344CB8AC3E}">
        <p14:creationId xmlns:p14="http://schemas.microsoft.com/office/powerpoint/2010/main" val="2855564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230972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729580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901394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560166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19</a:t>
            </a:fld>
            <a:endParaRPr lang="zh-CN" altLang="en-US"/>
          </a:p>
        </p:txBody>
      </p:sp>
    </p:spTree>
    <p:extLst>
      <p:ext uri="{BB962C8B-B14F-4D97-AF65-F5344CB8AC3E}">
        <p14:creationId xmlns:p14="http://schemas.microsoft.com/office/powerpoint/2010/main" val="256790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639469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724507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21</a:t>
            </a:fld>
            <a:endParaRPr lang="zh-CN" altLang="en-US"/>
          </a:p>
        </p:txBody>
      </p:sp>
    </p:spTree>
    <p:extLst>
      <p:ext uri="{BB962C8B-B14F-4D97-AF65-F5344CB8AC3E}">
        <p14:creationId xmlns:p14="http://schemas.microsoft.com/office/powerpoint/2010/main" val="106564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22</a:t>
            </a:fld>
            <a:endParaRPr lang="zh-CN" altLang="en-US"/>
          </a:p>
        </p:txBody>
      </p:sp>
    </p:spTree>
    <p:extLst>
      <p:ext uri="{BB962C8B-B14F-4D97-AF65-F5344CB8AC3E}">
        <p14:creationId xmlns:p14="http://schemas.microsoft.com/office/powerpoint/2010/main" val="537728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23</a:t>
            </a:fld>
            <a:endParaRPr lang="zh-CN" altLang="en-US"/>
          </a:p>
        </p:txBody>
      </p:sp>
    </p:spTree>
    <p:extLst>
      <p:ext uri="{BB962C8B-B14F-4D97-AF65-F5344CB8AC3E}">
        <p14:creationId xmlns:p14="http://schemas.microsoft.com/office/powerpoint/2010/main" val="3285965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675274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25</a:t>
            </a:fld>
            <a:endParaRPr lang="zh-CN" altLang="en-US"/>
          </a:p>
        </p:txBody>
      </p:sp>
    </p:spTree>
    <p:extLst>
      <p:ext uri="{BB962C8B-B14F-4D97-AF65-F5344CB8AC3E}">
        <p14:creationId xmlns:p14="http://schemas.microsoft.com/office/powerpoint/2010/main" val="668697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27</a:t>
            </a:fld>
            <a:endParaRPr lang="zh-CN" altLang="en-US"/>
          </a:p>
        </p:txBody>
      </p:sp>
    </p:spTree>
    <p:extLst>
      <p:ext uri="{BB962C8B-B14F-4D97-AF65-F5344CB8AC3E}">
        <p14:creationId xmlns:p14="http://schemas.microsoft.com/office/powerpoint/2010/main" val="373172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541945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30</a:t>
            </a:fld>
            <a:endParaRPr lang="zh-CN" altLang="en-US"/>
          </a:p>
        </p:txBody>
      </p:sp>
    </p:spTree>
    <p:extLst>
      <p:ext uri="{BB962C8B-B14F-4D97-AF65-F5344CB8AC3E}">
        <p14:creationId xmlns:p14="http://schemas.microsoft.com/office/powerpoint/2010/main" val="183648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31</a:t>
            </a:fld>
            <a:endParaRPr lang="zh-CN" altLang="en-US"/>
          </a:p>
        </p:txBody>
      </p:sp>
    </p:spTree>
    <p:extLst>
      <p:ext uri="{BB962C8B-B14F-4D97-AF65-F5344CB8AC3E}">
        <p14:creationId xmlns:p14="http://schemas.microsoft.com/office/powerpoint/2010/main" val="306485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Word to attract customers</a:t>
            </a:r>
            <a:r>
              <a:rPr lang="zh-CN" altLang="en-US" dirty="0"/>
              <a:t>：</a:t>
            </a:r>
            <a:r>
              <a:rPr lang="en-US" altLang="zh-CN" dirty="0"/>
              <a:t>Triple Camera</a:t>
            </a:r>
            <a:r>
              <a:rPr lang="zh-CN" altLang="en-US" dirty="0"/>
              <a:t>，</a:t>
            </a:r>
            <a:r>
              <a:rPr lang="en-US" altLang="zh-CN" dirty="0"/>
              <a:t>Big Display on a Phone with Entry-level Price.</a:t>
            </a:r>
          </a:p>
          <a:p>
            <a:r>
              <a:rPr lang="en-US" altLang="zh-CN" dirty="0"/>
              <a:t>We will explain OPPO A31 from three aspects, including camera, appearance and experience.</a:t>
            </a:r>
          </a:p>
          <a:p>
            <a:r>
              <a:rPr lang="en-US" altLang="zh-CN" dirty="0"/>
              <a:t>Firstly, we talk about the function of camera. </a:t>
            </a:r>
          </a:p>
          <a:p>
            <a:r>
              <a:rPr lang="en-US" altLang="zh-CN" dirty="0"/>
              <a:t>Camera: Multifunctional Photography, OPPO A31’s three lenses inspire you to capture images in more ways than ever before.</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a:t>
            </a:fld>
            <a:endParaRPr lang="zh-CN" altLang="en-US"/>
          </a:p>
        </p:txBody>
      </p:sp>
    </p:spTree>
    <p:extLst>
      <p:ext uri="{BB962C8B-B14F-4D97-AF65-F5344CB8AC3E}">
        <p14:creationId xmlns:p14="http://schemas.microsoft.com/office/powerpoint/2010/main" val="13405211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32</a:t>
            </a:fld>
            <a:endParaRPr lang="zh-CN" altLang="en-US"/>
          </a:p>
        </p:txBody>
      </p:sp>
    </p:spTree>
    <p:extLst>
      <p:ext uri="{BB962C8B-B14F-4D97-AF65-F5344CB8AC3E}">
        <p14:creationId xmlns:p14="http://schemas.microsoft.com/office/powerpoint/2010/main" val="19369622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33</a:t>
            </a:fld>
            <a:endParaRPr lang="zh-CN" altLang="en-US"/>
          </a:p>
        </p:txBody>
      </p:sp>
    </p:spTree>
    <p:extLst>
      <p:ext uri="{BB962C8B-B14F-4D97-AF65-F5344CB8AC3E}">
        <p14:creationId xmlns:p14="http://schemas.microsoft.com/office/powerpoint/2010/main" val="17702258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7988688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37</a:t>
            </a:fld>
            <a:endParaRPr lang="zh-CN" altLang="en-US"/>
          </a:p>
        </p:txBody>
      </p:sp>
    </p:spTree>
    <p:extLst>
      <p:ext uri="{BB962C8B-B14F-4D97-AF65-F5344CB8AC3E}">
        <p14:creationId xmlns:p14="http://schemas.microsoft.com/office/powerpoint/2010/main" val="27720243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38</a:t>
            </a:fld>
            <a:endParaRPr lang="zh-CN" altLang="en-US"/>
          </a:p>
        </p:txBody>
      </p:sp>
    </p:spTree>
    <p:extLst>
      <p:ext uri="{BB962C8B-B14F-4D97-AF65-F5344CB8AC3E}">
        <p14:creationId xmlns:p14="http://schemas.microsoft.com/office/powerpoint/2010/main" val="3685652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39</a:t>
            </a:fld>
            <a:endParaRPr lang="zh-CN" altLang="en-US"/>
          </a:p>
        </p:txBody>
      </p:sp>
    </p:spTree>
    <p:extLst>
      <p:ext uri="{BB962C8B-B14F-4D97-AF65-F5344CB8AC3E}">
        <p14:creationId xmlns:p14="http://schemas.microsoft.com/office/powerpoint/2010/main" val="19369606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894151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940258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latin typeface="微软雅黑" panose="020B0503020204020204" pitchFamily="34" charset="-122"/>
                <a:ea typeface="微软雅黑" panose="020B0503020204020204" pitchFamily="34" charset="-122"/>
              </a:rPr>
              <a:t>OPPO A31’s three lenses inspire you to capture images in more ways than ever before.</a:t>
            </a:r>
          </a:p>
          <a:p>
            <a:r>
              <a:rPr lang="en-US" altLang="zh-CN" dirty="0">
                <a:latin typeface="微软雅黑" panose="020B0503020204020204" pitchFamily="34" charset="-122"/>
                <a:ea typeface="微软雅黑" panose="020B0503020204020204" pitchFamily="34" charset="-122"/>
              </a:rPr>
              <a:t>A 12MP main camera lets you focus clearly on the big picture,  </a:t>
            </a:r>
          </a:p>
          <a:p>
            <a:r>
              <a:rPr lang="en-US" altLang="zh-CN" dirty="0">
                <a:latin typeface="微软雅黑" panose="020B0503020204020204" pitchFamily="34" charset="-122"/>
                <a:ea typeface="微软雅黑" panose="020B0503020204020204" pitchFamily="34" charset="-122"/>
              </a:rPr>
              <a:t>while a macro lens lets you zoom in on even the tiniest details. </a:t>
            </a:r>
          </a:p>
          <a:p>
            <a:r>
              <a:rPr lang="en-US" altLang="zh-CN" dirty="0">
                <a:latin typeface="微软雅黑" panose="020B0503020204020204" pitchFamily="34" charset="-122"/>
                <a:ea typeface="微软雅黑" panose="020B0503020204020204" pitchFamily="34" charset="-122"/>
              </a:rPr>
              <a:t>Plus, a depth lens helps create more stunning portraits.</a:t>
            </a:r>
            <a:endParaRPr lang="zh-CN" altLang="en-US"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289CAE2-0967-48BC-A8A5-D380002A2B20}" type="slidenum">
              <a:rPr lang="zh-CN" altLang="en-US" smtClean="0"/>
              <a:t>4</a:t>
            </a:fld>
            <a:endParaRPr lang="zh-CN" altLang="en-US"/>
          </a:p>
        </p:txBody>
      </p:sp>
    </p:spTree>
    <p:extLst>
      <p:ext uri="{BB962C8B-B14F-4D97-AF65-F5344CB8AC3E}">
        <p14:creationId xmlns:p14="http://schemas.microsoft.com/office/powerpoint/2010/main" val="311970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latinLnBrk="1"/>
            <a:r>
              <a:rPr lang="en-US" altLang="zh-CN" sz="1200" dirty="0">
                <a:latin typeface="Myriad Pro" panose="020B0503030403020204" pitchFamily="34" charset="0"/>
                <a:ea typeface="微软雅黑" panose="020B0503020204020204" pitchFamily="34" charset="-122"/>
              </a:rPr>
              <a:t>OPPO A31 has powerful camera functions covering AI Beautification Camera</a:t>
            </a:r>
            <a:r>
              <a:rPr lang="zh-CN" altLang="en-US" sz="1200" dirty="0">
                <a:latin typeface="Myriad Pro" panose="020B0503030403020204" pitchFamily="34" charset="0"/>
                <a:ea typeface="微软雅黑" panose="020B0503020204020204" pitchFamily="34" charset="-122"/>
              </a:rPr>
              <a:t>，</a:t>
            </a:r>
            <a:r>
              <a:rPr lang="en-US" altLang="zh-CN" sz="1200" dirty="0">
                <a:latin typeface="Myriad Pro" panose="020B0503030403020204" pitchFamily="34" charset="0"/>
                <a:ea typeface="微软雅黑" panose="020B0503020204020204" pitchFamily="34" charset="-122"/>
              </a:rPr>
              <a:t>Dazzle Color Mode</a:t>
            </a:r>
            <a:r>
              <a:rPr lang="zh-CN" altLang="en-US" sz="1200" dirty="0">
                <a:latin typeface="Myriad Pro" panose="020B0503030403020204" pitchFamily="34" charset="0"/>
                <a:ea typeface="微软雅黑" panose="020B0503020204020204" pitchFamily="34" charset="-122"/>
              </a:rPr>
              <a:t>，</a:t>
            </a:r>
            <a:r>
              <a:rPr lang="en-US" altLang="zh-CN" sz="1200" dirty="0">
                <a:latin typeface="Myriad Pro" panose="020B0503030403020204" pitchFamily="34" charset="0"/>
                <a:ea typeface="微软雅黑" panose="020B0503020204020204" pitchFamily="34" charset="-122"/>
              </a:rPr>
              <a:t>Macro Lens</a:t>
            </a:r>
            <a:r>
              <a:rPr lang="zh-CN" altLang="en-US" sz="1200" dirty="0">
                <a:latin typeface="Myriad Pro" panose="020B0503030403020204" pitchFamily="34" charset="0"/>
                <a:ea typeface="微软雅黑" panose="020B0503020204020204" pitchFamily="34" charset="-122"/>
              </a:rPr>
              <a:t>，</a:t>
            </a:r>
            <a:r>
              <a:rPr lang="en-US" altLang="zh-CN" sz="1200" dirty="0">
                <a:latin typeface="Myriad Pro" panose="020B0503030403020204" pitchFamily="34" charset="0"/>
                <a:ea typeface="微软雅黑" panose="020B0503020204020204" pitchFamily="34" charset="-122"/>
              </a:rPr>
              <a:t>Portrait </a:t>
            </a:r>
            <a:r>
              <a:rPr lang="en-US" altLang="zh-CN" sz="1200" dirty="0" err="1">
                <a:latin typeface="Myriad Pro" panose="020B0503030403020204" pitchFamily="34" charset="0"/>
                <a:ea typeface="微软雅黑" panose="020B0503020204020204" pitchFamily="34" charset="-122"/>
              </a:rPr>
              <a:t>Bokeh</a:t>
            </a:r>
            <a:endParaRPr lang="en-US" altLang="zh-CN" sz="1200" dirty="0">
              <a:latin typeface="Myriad Pro" panose="020B0503030403020204" pitchFamily="34" charset="0"/>
              <a:ea typeface="微软雅黑" panose="020B0503020204020204" pitchFamily="34" charset="-122"/>
            </a:endParaRPr>
          </a:p>
          <a:p>
            <a:pPr marL="0" indent="0" algn="l" latinLnBrk="1">
              <a:buNone/>
            </a:pPr>
            <a:r>
              <a:rPr lang="en-US" altLang="zh-CN" sz="1200" b="1" dirty="0">
                <a:latin typeface="Myriad Pro" panose="020B0503030403020204" pitchFamily="34" charset="0"/>
                <a:ea typeface="微软雅黑" panose="020B0503020204020204" pitchFamily="34" charset="-122"/>
              </a:rPr>
              <a:t>1.8MP Front AI Beautification Camera </a:t>
            </a:r>
            <a:r>
              <a:rPr lang="en-US" altLang="zh-CN" sz="1200" dirty="0">
                <a:latin typeface="Myriad Pro" panose="020B0503030403020204" pitchFamily="34" charset="0"/>
                <a:ea typeface="微软雅黑" panose="020B0503020204020204" pitchFamily="34" charset="-122"/>
              </a:rPr>
              <a:t>OPPO A31 automatically identifies age and gender to create more customized and natural </a:t>
            </a:r>
            <a:r>
              <a:rPr lang="en-US" altLang="zh-CN" sz="1200" dirty="0" err="1">
                <a:latin typeface="Myriad Pro" panose="020B0503030403020204" pitchFamily="34" charset="0"/>
                <a:ea typeface="微软雅黑" panose="020B0503020204020204" pitchFamily="34" charset="-122"/>
              </a:rPr>
              <a:t>selfies</a:t>
            </a:r>
            <a:r>
              <a:rPr lang="en-US" altLang="zh-CN" sz="1200" dirty="0">
                <a:latin typeface="Myriad Pro" panose="020B0503030403020204" pitchFamily="34" charset="0"/>
                <a:ea typeface="微软雅黑" panose="020B0503020204020204" pitchFamily="34" charset="-122"/>
              </a:rPr>
              <a:t> with more refined and beautiful</a:t>
            </a:r>
            <a:r>
              <a:rPr lang="en-US" altLang="zh-CN" sz="1200" baseline="0" dirty="0">
                <a:latin typeface="Myriad Pro" panose="020B0503030403020204" pitchFamily="34" charset="0"/>
                <a:ea typeface="微软雅黑" panose="020B0503020204020204" pitchFamily="34" charset="-122"/>
              </a:rPr>
              <a:t> skin</a:t>
            </a:r>
          </a:p>
          <a:p>
            <a:pPr marL="0" indent="0" algn="l" latinLnBrk="1">
              <a:buNone/>
            </a:pPr>
            <a:r>
              <a:rPr lang="en-US" altLang="zh-CN" sz="1200" b="1" dirty="0">
                <a:latin typeface="Myriad Pro" panose="020B0503030403020204" pitchFamily="34" charset="0"/>
                <a:ea typeface="微软雅黑" panose="020B0503020204020204" pitchFamily="34" charset="-122"/>
              </a:rPr>
              <a:t>2. Dazzle Color Mode </a:t>
            </a:r>
            <a:r>
              <a:rPr lang="en-US" altLang="zh-CN" sz="1200" dirty="0">
                <a:latin typeface="Myriad Pro" panose="020B0503030403020204" pitchFamily="34" charset="0"/>
                <a:ea typeface="微软雅黑" panose="020B0503020204020204" pitchFamily="34" charset="-122"/>
              </a:rPr>
              <a:t>OPPO A31’s pixel-mapping color algorithm helps bring out the color in photos. In Dazzle Color Mode, flowers  will look more appealing through enhanced colors. You can also take pictures of food and you will get a photo of delicious food.</a:t>
            </a:r>
          </a:p>
          <a:p>
            <a:pPr latinLnBrk="1"/>
            <a:r>
              <a:rPr lang="en-US" altLang="zh-CN" sz="1200" b="1" dirty="0">
                <a:latin typeface="Myriad Pro" panose="020B0503030403020204" pitchFamily="34" charset="0"/>
                <a:ea typeface="微软雅黑" panose="020B0503020204020204" pitchFamily="34" charset="-122"/>
              </a:rPr>
              <a:t>3. Macro Lens </a:t>
            </a:r>
            <a:r>
              <a:rPr lang="en-US" altLang="zh-CN" sz="1200" dirty="0">
                <a:latin typeface="Myriad Pro" panose="020B0503030403020204" pitchFamily="34" charset="0"/>
                <a:ea typeface="微软雅黑" panose="020B0503020204020204" pitchFamily="34" charset="-122"/>
              </a:rPr>
              <a:t>From morning dew to blooming flowers, OPPO A31 makes it easy to reveal the hidden gems of everyday life. Exploring the micro world 4 cm before the </a:t>
            </a:r>
            <a:r>
              <a:rPr lang="en-US" altLang="zh-CN" sz="1200" dirty="0" err="1">
                <a:latin typeface="Myriad Pro" panose="020B0503030403020204" pitchFamily="34" charset="0"/>
                <a:ea typeface="微软雅黑" panose="020B0503020204020204" pitchFamily="34" charset="-122"/>
              </a:rPr>
              <a:t>lens.Small</a:t>
            </a:r>
            <a:r>
              <a:rPr lang="en-US" altLang="zh-CN" sz="1200" dirty="0">
                <a:latin typeface="Myriad Pro" panose="020B0503030403020204" pitchFamily="34" charset="0"/>
                <a:ea typeface="微软雅黑" panose="020B0503020204020204" pitchFamily="34" charset="-122"/>
              </a:rPr>
              <a:t> world is wonderful.</a:t>
            </a:r>
          </a:p>
          <a:p>
            <a:pPr latinLnBrk="1"/>
            <a:r>
              <a:rPr lang="en-US" altLang="zh-CN" sz="1200" b="1" dirty="0">
                <a:latin typeface="Myriad Pro" panose="020B0503030403020204" pitchFamily="34" charset="0"/>
                <a:ea typeface="微软雅黑" panose="020B0503020204020204" pitchFamily="34" charset="-122"/>
              </a:rPr>
              <a:t>Portrait </a:t>
            </a:r>
            <a:r>
              <a:rPr lang="en-US" altLang="zh-CN" sz="1200" b="1" dirty="0" err="1">
                <a:latin typeface="Myriad Pro" panose="020B0503030403020204" pitchFamily="34" charset="0"/>
                <a:ea typeface="微软雅黑" panose="020B0503020204020204" pitchFamily="34" charset="-122"/>
              </a:rPr>
              <a:t>Bokeh</a:t>
            </a:r>
            <a:r>
              <a:rPr lang="en-US" altLang="zh-CN" sz="1200" b="1" dirty="0">
                <a:latin typeface="Myriad Pro" panose="020B0503030403020204" pitchFamily="34" charset="0"/>
                <a:ea typeface="微软雅黑" panose="020B0503020204020204" pitchFamily="34" charset="-122"/>
              </a:rPr>
              <a:t> </a:t>
            </a:r>
            <a:r>
              <a:rPr lang="en-US" altLang="zh-CN" sz="1200" dirty="0">
                <a:latin typeface="Myriad Pro" panose="020B0503030403020204" pitchFamily="34" charset="0"/>
                <a:ea typeface="微软雅黑" panose="020B0503020204020204" pitchFamily="34" charset="-122"/>
              </a:rPr>
              <a:t>With hardware level Portrait </a:t>
            </a:r>
            <a:r>
              <a:rPr lang="en-US" altLang="zh-CN" sz="1200" dirty="0" err="1">
                <a:latin typeface="Myriad Pro" panose="020B0503030403020204" pitchFamily="34" charset="0"/>
                <a:ea typeface="微软雅黑" panose="020B0503020204020204" pitchFamily="34" charset="-122"/>
              </a:rPr>
              <a:t>Bokeh</a:t>
            </a:r>
            <a:r>
              <a:rPr lang="en-US" altLang="zh-CN" sz="1200" dirty="0">
                <a:latin typeface="Myriad Pro" panose="020B0503030403020204" pitchFamily="34" charset="0"/>
                <a:ea typeface="微软雅黑" panose="020B0503020204020204" pitchFamily="34" charset="-122"/>
              </a:rPr>
              <a:t> effects, bring the subject of your photo quickly into focus with a blurred background effect.</a:t>
            </a:r>
            <a:endParaRPr lang="zh-CN" altLang="en-US" sz="1200" dirty="0">
              <a:latin typeface="Myriad Pro" panose="020B0503030403020204" pitchFamily="34" charset="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B289CAE2-0967-48BC-A8A5-D380002A2B20}" type="slidenum">
              <a:rPr lang="zh-CN" altLang="en-US" smtClean="0"/>
              <a:t>5</a:t>
            </a:fld>
            <a:endParaRPr lang="zh-CN" altLang="en-US"/>
          </a:p>
        </p:txBody>
      </p:sp>
    </p:spTree>
    <p:extLst>
      <p:ext uri="{BB962C8B-B14F-4D97-AF65-F5344CB8AC3E}">
        <p14:creationId xmlns:p14="http://schemas.microsoft.com/office/powerpoint/2010/main" val="55658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Secondly, we talk about the appearance of this product. We explain from its screen to its back cover.</a:t>
            </a:r>
          </a:p>
          <a:p>
            <a:r>
              <a:rPr lang="en-US" altLang="zh-CN" dirty="0"/>
              <a:t>1. 6.5-inch </a:t>
            </a:r>
            <a:r>
              <a:rPr lang="en-US" altLang="zh-CN" dirty="0" err="1"/>
              <a:t>Waterdrop</a:t>
            </a:r>
            <a:r>
              <a:rPr lang="en-US" altLang="zh-CN" dirty="0"/>
              <a:t> Eye Protection Screen </a:t>
            </a:r>
          </a:p>
          <a:p>
            <a:r>
              <a:rPr lang="en-US" altLang="zh-CN" dirty="0"/>
              <a:t>2. 3D Aesthetic Design</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6</a:t>
            </a:fld>
            <a:endParaRPr lang="zh-CN" altLang="en-US"/>
          </a:p>
        </p:txBody>
      </p:sp>
    </p:spTree>
    <p:extLst>
      <p:ext uri="{BB962C8B-B14F-4D97-AF65-F5344CB8AC3E}">
        <p14:creationId xmlns:p14="http://schemas.microsoft.com/office/powerpoint/2010/main" val="4030023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As shown, we need to introduce some features of the screen to customers.</a:t>
            </a:r>
          </a:p>
          <a:p>
            <a:r>
              <a:rPr lang="en-US" altLang="zh-CN" b="1" dirty="0"/>
              <a:t>6.5-inch </a:t>
            </a:r>
            <a:r>
              <a:rPr lang="en-US" altLang="zh-CN" b="1" dirty="0" err="1"/>
              <a:t>waterdrop</a:t>
            </a:r>
            <a:r>
              <a:rPr lang="en-US" altLang="zh-CN" b="1" dirty="0"/>
              <a:t> screen</a:t>
            </a:r>
          </a:p>
          <a:p>
            <a:r>
              <a:rPr lang="en-US" altLang="zh-CN" b="1" dirty="0"/>
              <a:t>Screen-to-body ratio: 89%</a:t>
            </a:r>
          </a:p>
          <a:p>
            <a:r>
              <a:rPr lang="en-US" altLang="zh-CN" b="1" dirty="0"/>
              <a:t>Display resolution: 1600×720 (HD+)</a:t>
            </a:r>
          </a:p>
          <a:p>
            <a:r>
              <a:rPr lang="en-US" altLang="zh-CN" b="1" dirty="0"/>
              <a:t>Eye Protection Mode</a:t>
            </a:r>
          </a:p>
          <a:p>
            <a:r>
              <a:rPr lang="en-US" altLang="zh-CN" dirty="0"/>
              <a:t>The size of notch down by 31.4% compared with the last generation. Get more fun from larger-screen video. Blue light filtered to reduce eye fatigue and protect eyesight</a:t>
            </a:r>
            <a:endParaRPr lang="zh-CN" altLang="en-US"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7</a:t>
            </a:fld>
            <a:endParaRPr lang="zh-CN" altLang="en-US"/>
          </a:p>
        </p:txBody>
      </p:sp>
    </p:spTree>
    <p:extLst>
      <p:ext uri="{BB962C8B-B14F-4D97-AF65-F5344CB8AC3E}">
        <p14:creationId xmlns:p14="http://schemas.microsoft.com/office/powerpoint/2010/main" val="1906133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On this page we talk about product appearance, the weight and thickness of OPPO A31.</a:t>
            </a:r>
          </a:p>
          <a:p>
            <a:r>
              <a:rPr lang="en-US" altLang="zh-CN" b="1" dirty="0"/>
              <a:t>1.With its 3D ergonomic design and one-handed grip, everything about it just feels right.</a:t>
            </a:r>
          </a:p>
          <a:p>
            <a:r>
              <a:rPr lang="en-US" altLang="zh-CN" b="1" dirty="0"/>
              <a:t>2.Thickness is about  8.3mm and Weight is about 180g. At the same time, the aspect ratio of the machine is 20: 9. </a:t>
            </a:r>
            <a:r>
              <a:rPr lang="en-US" altLang="zh-CN" b="0" dirty="0"/>
              <a:t>Light and slim: The display size and aspect ratio, which comply with ergonomics, and the one-body design, which ensures thinness and smoothness, combine to create the just right feel for one-hand holding.</a:t>
            </a:r>
          </a:p>
          <a:p>
            <a:r>
              <a:rPr lang="en-US" altLang="zh-CN" b="1" dirty="0"/>
              <a:t>3.Rear fingerprint scanner.</a:t>
            </a:r>
          </a:p>
          <a:p>
            <a:r>
              <a:rPr lang="en-US" altLang="zh-CN" b="0" dirty="0"/>
              <a:t>When the network is off, the average unlocking time of the fingerprint is 0.47s when the desktop is resting.</a:t>
            </a:r>
          </a:p>
          <a:p>
            <a:r>
              <a:rPr lang="en-US" altLang="zh-CN" b="0" dirty="0"/>
              <a:t>When the network is off, the average unlocking time of the fingerprint under the bright screen is 0.36s.</a:t>
            </a:r>
          </a:p>
          <a:p>
            <a:r>
              <a:rPr lang="en-US" altLang="zh-CN" b="0" dirty="0"/>
              <a:t>The fingerprint scanner is better shaped to fit in. Better experience from the scanner shape. Faster fingerprint unlocking.</a:t>
            </a:r>
            <a:endParaRPr lang="zh-CN" altLang="en-US" b="0" dirty="0"/>
          </a:p>
        </p:txBody>
      </p:sp>
      <p:sp>
        <p:nvSpPr>
          <p:cNvPr id="4" name="灯片编号占位符 3"/>
          <p:cNvSpPr>
            <a:spLocks noGrp="1"/>
          </p:cNvSpPr>
          <p:nvPr>
            <p:ph type="sldNum" sz="quarter" idx="10"/>
          </p:nvPr>
        </p:nvSpPr>
        <p:spPr/>
        <p:txBody>
          <a:bodyPr/>
          <a:lstStyle/>
          <a:p>
            <a:fld id="{B289CAE2-0967-48BC-A8A5-D380002A2B20}" type="slidenum">
              <a:rPr lang="zh-CN" altLang="en-US" smtClean="0"/>
              <a:t>8</a:t>
            </a:fld>
            <a:endParaRPr lang="zh-CN" altLang="en-US"/>
          </a:p>
        </p:txBody>
      </p:sp>
    </p:spTree>
    <p:extLst>
      <p:ext uri="{BB962C8B-B14F-4D97-AF65-F5344CB8AC3E}">
        <p14:creationId xmlns:p14="http://schemas.microsoft.com/office/powerpoint/2010/main" val="402405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p:cNvSpPr>
            <a:spLocks noGrp="1" noRot="1" noChangeAspect="1" noChangeArrowheads="1" noTextEdit="1"/>
          </p:cNvSpPr>
          <p:nvPr>
            <p:ph type="sldImg" idx="4294967295"/>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These are the three colors of our phone.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Mystery </a:t>
            </a:r>
            <a:r>
              <a:rPr lang="en-US" altLang="zh-CN" b="1" dirty="0" err="1"/>
              <a:t>Blcak</a:t>
            </a:r>
            <a:r>
              <a:rPr lang="en-US" altLang="zh-CN" b="1" dirty="0"/>
              <a:t>: </a:t>
            </a:r>
            <a:r>
              <a:rPr lang="en-US" altLang="zh-CN" dirty="0"/>
              <a:t>Designed to create the feel and effect of ceramics</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Lake Green: </a:t>
            </a:r>
            <a:r>
              <a:rPr lang="en-US" altLang="zh-CN" dirty="0"/>
              <a:t>Inspired by a vast </a:t>
            </a:r>
            <a:r>
              <a:rPr lang="en-US" altLang="zh-CN" dirty="0" err="1"/>
              <a:t>shola,the</a:t>
            </a:r>
            <a:r>
              <a:rPr lang="en-US" altLang="zh-CN" dirty="0"/>
              <a:t> traditional Chinese technique, Dian-cui, which is used to inlay kingfisher's feathers into artworks, and also by the dark green tiles of temples in Kyoto;</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Fantasy White: </a:t>
            </a:r>
            <a:r>
              <a:rPr lang="en-US" altLang="zh-CN" dirty="0"/>
              <a:t>Inspired by Ru Ware, a famous and extremely rare type of Chinese pottery from the Song dynasty</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Back cover: Matte: metal-like or frosted; glossy: glass-like or ceramic</a:t>
            </a:r>
            <a:endParaRPr lang="zh-CN" altLang="en-US" dirty="0"/>
          </a:p>
        </p:txBody>
      </p:sp>
      <p:sp>
        <p:nvSpPr>
          <p:cNvPr id="3277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827067F7-45F4-4B4B-8A2A-17B5BFB38CAD}" type="slidenum">
              <a:rPr lang="zh-CN" altLang="en-US" smtClean="0"/>
              <a:pPr>
                <a:buFont typeface="Arial" panose="020B0604020202020204" pitchFamily="34" charset="0"/>
                <a:buNone/>
              </a:pPr>
              <a:t>9</a:t>
            </a:fld>
            <a:endParaRPr lang="zh-CN" altLang="en-US"/>
          </a:p>
        </p:txBody>
      </p:sp>
    </p:spTree>
    <p:extLst>
      <p:ext uri="{BB962C8B-B14F-4D97-AF65-F5344CB8AC3E}">
        <p14:creationId xmlns:p14="http://schemas.microsoft.com/office/powerpoint/2010/main" val="3732864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1894905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257047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1699129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417861540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1703463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25002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17797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951750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24100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3702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3531701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t>2020/2/20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4202728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209A7-DFEC-49EC-82C7-53CBC738BA25}" type="datetimeFigureOut">
              <a:rPr lang="zh-CN" altLang="en-US" smtClean="0"/>
              <a:t>2020/2/20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84F95-5E4B-4346-BCB3-E88A223DD690}" type="slidenum">
              <a:rPr lang="zh-CN" altLang="en-US" smtClean="0"/>
              <a:t>‹#›</a:t>
            </a:fld>
            <a:endParaRPr lang="zh-CN" altLang="en-US"/>
          </a:p>
        </p:txBody>
      </p:sp>
    </p:spTree>
    <p:extLst>
      <p:ext uri="{BB962C8B-B14F-4D97-AF65-F5344CB8AC3E}">
        <p14:creationId xmlns:p14="http://schemas.microsoft.com/office/powerpoint/2010/main" val="3210724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video" Target="../media/media1.mp4"/><Relationship Id="rId7" Type="http://schemas.openxmlformats.org/officeDocument/2006/relationships/notesSlide" Target="../notesSlides/notesSlide21.xml"/><Relationship Id="rId2" Type="http://schemas.microsoft.com/office/2007/relationships/media" Target="../media/media1.mp4"/><Relationship Id="rId1" Type="http://schemas.openxmlformats.org/officeDocument/2006/relationships/themeOverride" Target="../theme/themeOverride1.xml"/><Relationship Id="rId6" Type="http://schemas.openxmlformats.org/officeDocument/2006/relationships/slideLayout" Target="../slideLayouts/slideLayout12.xml"/><Relationship Id="rId5" Type="http://schemas.openxmlformats.org/officeDocument/2006/relationships/video" Target="../media/media2.mp4"/><Relationship Id="rId4" Type="http://schemas.microsoft.com/office/2007/relationships/media" Target="../media/media2.mp4"/><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4.mp4"/><Relationship Id="rId7" Type="http://schemas.openxmlformats.org/officeDocument/2006/relationships/image" Target="../media/image2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22.xml"/><Relationship Id="rId5" Type="http://schemas.openxmlformats.org/officeDocument/2006/relationships/slideLayout" Target="../slideLayouts/slideLayout12.xml"/><Relationship Id="rId4" Type="http://schemas.openxmlformats.org/officeDocument/2006/relationships/video" Target="../media/media4.mp4"/><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microsoft.com/office/2007/relationships/media" Target="../media/media6.mp4"/><Relationship Id="rId7" Type="http://schemas.openxmlformats.org/officeDocument/2006/relationships/slideLayout" Target="../slideLayouts/slideLayout1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video" Target="../media/media7.mp4"/><Relationship Id="rId11" Type="http://schemas.openxmlformats.org/officeDocument/2006/relationships/image" Target="../media/image34.png"/><Relationship Id="rId5" Type="http://schemas.microsoft.com/office/2007/relationships/media" Target="../media/media7.mp4"/><Relationship Id="rId10" Type="http://schemas.openxmlformats.org/officeDocument/2006/relationships/image" Target="../media/image33.png"/><Relationship Id="rId4" Type="http://schemas.openxmlformats.org/officeDocument/2006/relationships/video" Target="../media/media6.mp4"/><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44.pn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45.png"/><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46.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07/relationships/media" Target="../media/media12.mp4"/><Relationship Id="rId7" Type="http://schemas.openxmlformats.org/officeDocument/2006/relationships/image" Target="../media/image47.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notesSlide" Target="../notesSlides/notesSlide31.xml"/><Relationship Id="rId5" Type="http://schemas.openxmlformats.org/officeDocument/2006/relationships/slideLayout" Target="../slideLayouts/slideLayout12.xml"/><Relationship Id="rId4" Type="http://schemas.openxmlformats.org/officeDocument/2006/relationships/video" Target="../media/media12.mp4"/></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tpic.myoas.com/g5/M00/A5/E5/rBAoL13p-VaAVcZkAAREP6iJ3rE373.png?w=879&amp;h=1125&amp;s=2796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653" y="3121"/>
            <a:ext cx="5625600" cy="720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40000">
            <a:off x="1187788" y="-139186"/>
            <a:ext cx="5724522" cy="7325357"/>
          </a:xfrm>
          <a:prstGeom prst="rect">
            <a:avLst/>
          </a:prstGeom>
        </p:spPr>
      </p:pic>
      <p:sp>
        <p:nvSpPr>
          <p:cNvPr id="264" name="OPPO Reno2"/>
          <p:cNvSpPr txBox="1"/>
          <p:nvPr/>
        </p:nvSpPr>
        <p:spPr>
          <a:xfrm>
            <a:off x="6076964" y="1260078"/>
            <a:ext cx="5240857" cy="789960"/>
          </a:xfrm>
          <a:prstGeom prst="rect">
            <a:avLst/>
          </a:prstGeom>
          <a:ln w="3175">
            <a:miter lim="400000"/>
          </a:ln>
        </p:spPr>
        <p:txBody>
          <a:bodyPr wrap="none" lIns="25400" tIns="25400" rIns="25400" bIns="25400" anchor="ctr">
            <a:spAutoFit/>
          </a:bodyPr>
          <a:lstStyle>
            <a:lvl1pPr algn="ctr" defTabSz="412750">
              <a:defRPr sz="4800" b="1" spc="480">
                <a:solidFill>
                  <a:srgbClr val="74F7FA"/>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dirty="0">
                <a:latin typeface="OPPOSans R" panose="00020600040101010101" pitchFamily="18" charset="-122"/>
                <a:ea typeface="OPPOSans R" panose="00020600040101010101" pitchFamily="18" charset="-122"/>
              </a:rPr>
              <a:t>OPPO </a:t>
            </a:r>
            <a:r>
              <a:rPr lang="en-US" dirty="0">
                <a:latin typeface="OPPOSans R" panose="00020600040101010101" pitchFamily="18" charset="-122"/>
                <a:ea typeface="OPPOSans R" panose="00020600040101010101" pitchFamily="18" charset="-122"/>
              </a:rPr>
              <a:t>A31&amp;A8</a:t>
            </a:r>
            <a:endParaRPr dirty="0">
              <a:latin typeface="OPPOSans R" panose="00020600040101010101" pitchFamily="18" charset="-122"/>
              <a:ea typeface="OPPOSans R" panose="00020600040101010101" pitchFamily="18" charset="-122"/>
            </a:endParaRPr>
          </a:p>
        </p:txBody>
      </p:sp>
      <p:sp>
        <p:nvSpPr>
          <p:cNvPr id="265" name="变焦四摄 远近都清晰"/>
          <p:cNvSpPr txBox="1"/>
          <p:nvPr/>
        </p:nvSpPr>
        <p:spPr>
          <a:xfrm>
            <a:off x="6020859" y="4751840"/>
            <a:ext cx="6019865" cy="666849"/>
          </a:xfrm>
          <a:prstGeom prst="rect">
            <a:avLst/>
          </a:prstGeom>
          <a:ln w="3175">
            <a:miter lim="400000"/>
          </a:ln>
        </p:spPr>
        <p:txBody>
          <a:bodyPr wrap="square" lIns="25400" tIns="25400" rIns="25400" bIns="25400" anchor="ctr">
            <a:spAutoFit/>
          </a:bodyPr>
          <a:lstStyle>
            <a:lvl1pPr algn="ctr" defTabSz="412750">
              <a:defRPr sz="2400" spc="192">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2000" dirty="0">
                <a:latin typeface="OPPOSans R" panose="00020600040101010101" pitchFamily="18" charset="-122"/>
                <a:ea typeface="OPPOSans R" panose="00020600040101010101" pitchFamily="18" charset="-122"/>
              </a:rPr>
              <a:t>3 </a:t>
            </a:r>
            <a:r>
              <a:rPr lang="en-US" altLang="zh-CN" sz="2000" dirty="0" err="1">
                <a:latin typeface="OPPOSans R" panose="00020600040101010101" pitchFamily="18" charset="-122"/>
                <a:ea typeface="OPPOSans R" panose="00020600040101010101" pitchFamily="18" charset="-122"/>
              </a:rPr>
              <a:t>Kamera</a:t>
            </a:r>
            <a:r>
              <a:rPr lang="en-US" altLang="zh-CN" sz="2000" dirty="0">
                <a:latin typeface="OPPOSans R" panose="00020600040101010101" pitchFamily="18" charset="-122"/>
                <a:ea typeface="OPPOSans R" panose="00020600040101010101" pitchFamily="18" charset="-122"/>
              </a:rPr>
              <a:t> AI, </a:t>
            </a:r>
            <a:r>
              <a:rPr lang="en-US" altLang="zh-CN" sz="2000" dirty="0" err="1">
                <a:latin typeface="OPPOSans R" panose="00020600040101010101" pitchFamily="18" charset="-122"/>
                <a:ea typeface="OPPOSans R" panose="00020600040101010101" pitchFamily="18" charset="-122"/>
              </a:rPr>
              <a:t>Tangkap</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Momen</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Berharga</a:t>
            </a:r>
            <a:r>
              <a:rPr lang="en-US" altLang="zh-CN" sz="2000" dirty="0">
                <a:latin typeface="OPPOSans R" panose="00020600040101010101" pitchFamily="18" charset="-122"/>
                <a:ea typeface="OPPOSans R" panose="00020600040101010101" pitchFamily="18" charset="-122"/>
              </a:rPr>
              <a:t> Anda</a:t>
            </a:r>
          </a:p>
        </p:txBody>
      </p:sp>
      <p:grpSp>
        <p:nvGrpSpPr>
          <p:cNvPr id="269" name="成组"/>
          <p:cNvGrpSpPr/>
          <p:nvPr/>
        </p:nvGrpSpPr>
        <p:grpSpPr>
          <a:xfrm>
            <a:off x="5698593" y="6292297"/>
            <a:ext cx="5800026" cy="1270001"/>
            <a:chOff x="-154081" y="158750"/>
            <a:chExt cx="3926162" cy="1270000"/>
          </a:xfrm>
        </p:grpSpPr>
        <p:sp>
          <p:nvSpPr>
            <p:cNvPr id="266" name="OPPO中国区 市场培训部"/>
            <p:cNvSpPr/>
            <p:nvPr/>
          </p:nvSpPr>
          <p:spPr>
            <a:xfrm>
              <a:off x="1845172" y="158750"/>
              <a:ext cx="1270001" cy="1270000"/>
            </a:xfrm>
            <a:prstGeom prst="line">
              <a:avLst/>
            </a:prstGeom>
            <a:noFill/>
            <a:ln w="3175" cap="flat">
              <a:noFill/>
              <a:miter lim="400000"/>
            </a:ln>
            <a:effectLst/>
          </p:spPr>
          <p:txBody>
            <a:bodyPr wrap="none" lIns="25400" tIns="25400" rIns="25400" bIns="25400" numCol="1" anchor="ctr">
              <a:spAutoFit/>
            </a:bodyPr>
            <a:lstStyle>
              <a:lvl1pPr algn="ctr" defTabSz="412750">
                <a:defRPr sz="1600" spc="128">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en-US" altLang="zh-CN" dirty="0" err="1">
                  <a:latin typeface="OPPOSans R" panose="00020600040101010101" pitchFamily="18" charset="-122"/>
                  <a:ea typeface="OPPOSans R" panose="00020600040101010101" pitchFamily="18" charset="-122"/>
                </a:rPr>
                <a:t>Departemen</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Layanan</a:t>
              </a:r>
              <a:r>
                <a:rPr lang="en-US" altLang="zh-CN" dirty="0">
                  <a:latin typeface="OPPOSans R" panose="00020600040101010101" pitchFamily="18" charset="-122"/>
                  <a:ea typeface="OPPOSans R" panose="00020600040101010101" pitchFamily="18" charset="-122"/>
                </a:rPr>
                <a:t> Global OPPO</a:t>
              </a:r>
              <a:endParaRPr dirty="0">
                <a:latin typeface="OPPOSans R" panose="00020600040101010101" pitchFamily="18" charset="-122"/>
                <a:ea typeface="OPPOSans R" panose="00020600040101010101" pitchFamily="18" charset="-122"/>
              </a:endParaRPr>
            </a:p>
          </p:txBody>
        </p:sp>
        <p:sp>
          <p:nvSpPr>
            <p:cNvPr id="267" name="线条"/>
            <p:cNvSpPr/>
            <p:nvPr/>
          </p:nvSpPr>
          <p:spPr>
            <a:xfrm>
              <a:off x="3234055" y="158750"/>
              <a:ext cx="538026" cy="0"/>
            </a:xfrm>
            <a:prstGeom prst="line">
              <a:avLst/>
            </a:prstGeom>
            <a:noFill/>
            <a:ln w="12700"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sp>
          <p:nvSpPr>
            <p:cNvPr id="268" name="线条"/>
            <p:cNvSpPr/>
            <p:nvPr/>
          </p:nvSpPr>
          <p:spPr>
            <a:xfrm>
              <a:off x="-154081" y="158750"/>
              <a:ext cx="538026" cy="0"/>
            </a:xfrm>
            <a:prstGeom prst="line">
              <a:avLst/>
            </a:prstGeom>
            <a:noFill/>
            <a:ln w="12700"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OPPOSans R" panose="00020600040101010101" pitchFamily="18" charset="-122"/>
                <a:ea typeface="OPPOSans R" panose="00020600040101010101" pitchFamily="18" charset="-122"/>
              </a:endParaRPr>
            </a:p>
          </p:txBody>
        </p:sp>
      </p:grpSp>
      <p:sp>
        <p:nvSpPr>
          <p:cNvPr id="13" name="变焦四摄 远近都清晰"/>
          <p:cNvSpPr txBox="1"/>
          <p:nvPr/>
        </p:nvSpPr>
        <p:spPr>
          <a:xfrm>
            <a:off x="6020860" y="2419370"/>
            <a:ext cx="5833090" cy="1897955"/>
          </a:xfrm>
          <a:prstGeom prst="rect">
            <a:avLst/>
          </a:prstGeom>
          <a:ln w="3175">
            <a:miter lim="400000"/>
          </a:ln>
        </p:spPr>
        <p:txBody>
          <a:bodyPr wrap="square" lIns="25400" tIns="25400" rIns="25400" bIns="25400" anchor="ctr">
            <a:spAutoFit/>
          </a:bodyPr>
          <a:lstStyle>
            <a:lvl1pPr algn="ctr" defTabSz="412750">
              <a:defRPr sz="2400" spc="192">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chemeClr val="bg1"/>
                </a:solidFill>
                <a:latin typeface="OPPOSans R" panose="00020600040101010101" pitchFamily="18" charset="-122"/>
                <a:ea typeface="OPPOSans R" panose="00020600040101010101" pitchFamily="18" charset="-122"/>
              </a:rPr>
              <a:t>A31: CPH2015</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(Region lain)</a:t>
            </a:r>
          </a:p>
          <a:p>
            <a:pPr algn="l"/>
            <a:r>
              <a:rPr lang="en-US" altLang="zh-CN" dirty="0">
                <a:solidFill>
                  <a:schemeClr val="bg1"/>
                </a:solidFill>
                <a:latin typeface="OPPOSans R" panose="00020600040101010101" pitchFamily="18" charset="-122"/>
                <a:ea typeface="OPPOSans R" panose="00020600040101010101" pitchFamily="18" charset="-122"/>
              </a:rPr>
              <a:t>CPH2073/CPH2081</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(Vietnam</a:t>
            </a:r>
            <a:r>
              <a:rPr lang="zh-CN" altLang="en-US" dirty="0">
                <a:solidFill>
                  <a:schemeClr val="bg1"/>
                </a:solidFill>
                <a:latin typeface="OPPOSans R" panose="00020600040101010101" pitchFamily="18" charset="-122"/>
                <a:ea typeface="OPPOSans R" panose="00020600040101010101" pitchFamily="18" charset="-122"/>
              </a:rPr>
              <a:t>）</a:t>
            </a:r>
            <a:endParaRPr lang="en-US" altLang="zh-CN" dirty="0">
              <a:solidFill>
                <a:schemeClr val="bg1"/>
              </a:solidFill>
              <a:latin typeface="OPPOSans R" panose="00020600040101010101" pitchFamily="18" charset="-122"/>
              <a:ea typeface="OPPOSans R" panose="00020600040101010101" pitchFamily="18" charset="-122"/>
            </a:endParaRPr>
          </a:p>
          <a:p>
            <a:pPr algn="l"/>
            <a:r>
              <a:rPr lang="en-US" altLang="zh-CN" dirty="0">
                <a:solidFill>
                  <a:schemeClr val="bg1"/>
                </a:solidFill>
                <a:latin typeface="OPPOSans R" panose="00020600040101010101" pitchFamily="18" charset="-122"/>
                <a:ea typeface="OPPOSans R" panose="00020600040101010101" pitchFamily="18" charset="-122"/>
              </a:rPr>
              <a:t>CPH2019/CPH2031</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(Bangladesh</a:t>
            </a:r>
            <a:r>
              <a:rPr lang="zh-CN" altLang="en-US" dirty="0">
                <a:solidFill>
                  <a:schemeClr val="bg1"/>
                </a:solidFill>
                <a:latin typeface="OPPOSans R" panose="00020600040101010101" pitchFamily="18" charset="-122"/>
                <a:ea typeface="OPPOSans R" panose="00020600040101010101" pitchFamily="18" charset="-122"/>
              </a:rPr>
              <a:t>）</a:t>
            </a:r>
            <a:endParaRPr lang="en-US" altLang="zh-CN" dirty="0">
              <a:solidFill>
                <a:schemeClr val="bg1"/>
              </a:solidFill>
              <a:latin typeface="OPPOSans R" panose="00020600040101010101" pitchFamily="18" charset="-122"/>
              <a:ea typeface="OPPOSans R" panose="00020600040101010101" pitchFamily="18" charset="-122"/>
            </a:endParaRPr>
          </a:p>
          <a:p>
            <a:pPr algn="l"/>
            <a:endParaRPr lang="en-US" altLang="zh-CN" dirty="0">
              <a:solidFill>
                <a:schemeClr val="bg1"/>
              </a:solidFill>
              <a:latin typeface="OPPOSans R" panose="00020600040101010101" pitchFamily="18" charset="-122"/>
              <a:ea typeface="OPPOSans R" panose="00020600040101010101" pitchFamily="18" charset="-122"/>
            </a:endParaRPr>
          </a:p>
          <a:p>
            <a:pPr algn="l"/>
            <a:r>
              <a:rPr lang="en-US" altLang="zh-CN" dirty="0">
                <a:solidFill>
                  <a:schemeClr val="bg1"/>
                </a:solidFill>
                <a:latin typeface="OPPOSans R" panose="00020600040101010101" pitchFamily="18" charset="-122"/>
                <a:ea typeface="OPPOSans R" panose="00020600040101010101" pitchFamily="18" charset="-122"/>
              </a:rPr>
              <a:t>A8:</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latin typeface="OPPOSans R" panose="00020600040101010101" pitchFamily="18" charset="-122"/>
                <a:ea typeface="OPPOSans R" panose="00020600040101010101" pitchFamily="18" charset="-122"/>
              </a:rPr>
              <a:t>PDBM00</a:t>
            </a:r>
            <a:r>
              <a:rPr lang="zh-CN" altLang="en-US" dirty="0">
                <a:latin typeface="OPPOSans R" panose="00020600040101010101" pitchFamily="18" charset="-122"/>
                <a:ea typeface="OPPOSans R" panose="00020600040101010101" pitchFamily="18" charset="-122"/>
              </a:rPr>
              <a:t>（</a:t>
            </a:r>
            <a:r>
              <a:rPr lang="en-US" altLang="zh-CN" dirty="0">
                <a:latin typeface="OPPOSans R" panose="00020600040101010101" pitchFamily="18" charset="-122"/>
                <a:ea typeface="OPPOSans R" panose="00020600040101010101" pitchFamily="18" charset="-122"/>
              </a:rPr>
              <a:t>China</a:t>
            </a:r>
            <a:r>
              <a:rPr lang="zh-CN" altLang="en-US" dirty="0">
                <a:latin typeface="OPPOSans R" panose="00020600040101010101" pitchFamily="18" charset="-122"/>
                <a:ea typeface="OPPOSans R" panose="00020600040101010101" pitchFamily="18" charset="-122"/>
              </a:rPr>
              <a:t>）</a:t>
            </a:r>
            <a:endParaRPr lang="zh-CN" altLang="en-US" dirty="0">
              <a:solidFill>
                <a:schemeClr val="bg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25643904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70116" y="154078"/>
            <a:ext cx="891032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altLang="zh-CN" dirty="0" err="1">
                <a:latin typeface="OPPOSans B" panose="00020600040101010101" pitchFamily="18" charset="-122"/>
                <a:ea typeface="OPPOSans B" panose="00020600040101010101" pitchFamily="18" charset="-122"/>
              </a:rPr>
              <a:t>Poin</a:t>
            </a:r>
            <a:r>
              <a:rPr lang="en-US" altLang="zh-CN" dirty="0">
                <a:latin typeface="OPPOSans B" panose="00020600040101010101" pitchFamily="18" charset="-122"/>
                <a:ea typeface="OPPOSans B" panose="00020600040101010101" pitchFamily="18" charset="-122"/>
              </a:rPr>
              <a:t> Utama </a:t>
            </a:r>
            <a:r>
              <a:rPr lang="en-US" altLang="zh-CN" dirty="0" err="1">
                <a:latin typeface="OPPOSans B" panose="00020600040101010101" pitchFamily="18" charset="-122"/>
                <a:ea typeface="OPPOSans B" panose="00020600040101010101" pitchFamily="18" charset="-122"/>
              </a:rPr>
              <a:t>Penjualan</a:t>
            </a:r>
            <a:r>
              <a:rPr lang="en-US" altLang="zh-CN" dirty="0">
                <a:latin typeface="OPPOSans B" panose="00020600040101010101" pitchFamily="18" charset="-122"/>
                <a:ea typeface="OPPOSans B" panose="00020600040101010101" pitchFamily="18" charset="-122"/>
              </a:rPr>
              <a:t> OPPO A31</a:t>
            </a:r>
            <a:endParaRPr lang="zh-CN" altLang="en-US" dirty="0">
              <a:latin typeface="OPPOSans B" panose="00020600040101010101" pitchFamily="18" charset="-122"/>
              <a:ea typeface="OPPOSans B" panose="00020600040101010101" pitchFamily="18" charset="-122"/>
            </a:endParaRPr>
          </a:p>
        </p:txBody>
      </p:sp>
      <p:cxnSp>
        <p:nvCxnSpPr>
          <p:cNvPr id="4" name="直接连接符 3"/>
          <p:cNvCxnSpPr/>
          <p:nvPr/>
        </p:nvCxnSpPr>
        <p:spPr>
          <a:xfrm>
            <a:off x="508000" y="848935"/>
            <a:ext cx="11328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08000" y="1097280"/>
            <a:ext cx="3982720" cy="792480"/>
          </a:xfrm>
          <a:prstGeom prst="rect">
            <a:avLst/>
          </a:prstGeom>
          <a:no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6" name="圆角矩形 5"/>
          <p:cNvSpPr/>
          <p:nvPr/>
        </p:nvSpPr>
        <p:spPr>
          <a:xfrm>
            <a:off x="873760" y="1229360"/>
            <a:ext cx="3332480" cy="497840"/>
          </a:xfrm>
          <a:prstGeom prst="roundRect">
            <a:avLst>
              <a:gd name="adj" fmla="val 50000"/>
            </a:avLst>
          </a:prstGeom>
          <a:solidFill>
            <a:srgbClr val="00FDFF"/>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chemeClr val="tx1"/>
                </a:solidFill>
                <a:latin typeface="OPPOSans R" panose="00020600040101010101" pitchFamily="18" charset="-122"/>
                <a:ea typeface="OPPOSans R" panose="00020600040101010101" pitchFamily="18" charset="-122"/>
              </a:rPr>
              <a:t>Daya</a:t>
            </a:r>
            <a:r>
              <a:rPr lang="en-US" altLang="zh-CN" dirty="0">
                <a:solidFill>
                  <a:schemeClr val="tx1"/>
                </a:solidFill>
                <a:latin typeface="OPPOSans R" panose="00020600040101010101" pitchFamily="18" charset="-122"/>
                <a:ea typeface="OPPOSans R" panose="00020600040101010101" pitchFamily="18" charset="-122"/>
              </a:rPr>
              <a:t> Tarik </a:t>
            </a:r>
            <a:r>
              <a:rPr lang="en-US" altLang="zh-CN" dirty="0" err="1">
                <a:solidFill>
                  <a:schemeClr val="tx1"/>
                </a:solidFill>
                <a:latin typeface="OPPOSans R" panose="00020600040101010101" pitchFamily="18" charset="-122"/>
                <a:ea typeface="OPPOSans R" panose="00020600040101010101" pitchFamily="18" charset="-122"/>
              </a:rPr>
              <a:t>untuk</a:t>
            </a:r>
            <a:r>
              <a:rPr lang="en-US" altLang="zh-CN" dirty="0">
                <a:solidFill>
                  <a:schemeClr val="tx1"/>
                </a:solidFill>
                <a:latin typeface="OPPOSans R" panose="00020600040101010101" pitchFamily="18" charset="-122"/>
                <a:ea typeface="OPPOSans R" panose="00020600040101010101" pitchFamily="18" charset="-122"/>
              </a:rPr>
              <a:t> </a:t>
            </a:r>
            <a:r>
              <a:rPr lang="en-US" altLang="zh-CN" dirty="0" err="1">
                <a:solidFill>
                  <a:schemeClr val="tx1"/>
                </a:solidFill>
                <a:latin typeface="OPPOSans R" panose="00020600040101010101" pitchFamily="18" charset="-122"/>
                <a:ea typeface="OPPOSans R" panose="00020600040101010101" pitchFamily="18" charset="-122"/>
              </a:rPr>
              <a:t>Konsumen</a:t>
            </a:r>
            <a:endParaRPr lang="zh-CN" altLang="en-US" dirty="0">
              <a:solidFill>
                <a:schemeClr val="tx1"/>
              </a:solidFill>
              <a:latin typeface="OPPOSans R" panose="00020600040101010101" pitchFamily="18" charset="-122"/>
              <a:ea typeface="OPPOSans R" panose="00020600040101010101" pitchFamily="18" charset="-122"/>
            </a:endParaRPr>
          </a:p>
        </p:txBody>
      </p:sp>
      <p:sp>
        <p:nvSpPr>
          <p:cNvPr id="7" name="矩形 6"/>
          <p:cNvSpPr/>
          <p:nvPr/>
        </p:nvSpPr>
        <p:spPr>
          <a:xfrm>
            <a:off x="4632960" y="1097280"/>
            <a:ext cx="720344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000" dirty="0" err="1">
                <a:latin typeface="OPPOSans R" panose="00020600040101010101" pitchFamily="18" charset="-122"/>
                <a:ea typeface="OPPOSans R" panose="00020600040101010101" pitchFamily="18" charset="-122"/>
              </a:rPr>
              <a:t>Ponsel</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dengan</a:t>
            </a:r>
            <a:r>
              <a:rPr lang="en-US" altLang="zh-CN" sz="2000" dirty="0">
                <a:latin typeface="OPPOSans R" panose="00020600040101010101" pitchFamily="18" charset="-122"/>
                <a:ea typeface="OPPOSans R" panose="00020600040101010101" pitchFamily="18" charset="-122"/>
              </a:rPr>
              <a:t> 3 </a:t>
            </a:r>
            <a:r>
              <a:rPr lang="en-US" altLang="zh-CN" sz="2000" dirty="0" err="1">
                <a:latin typeface="OPPOSans R" panose="00020600040101010101" pitchFamily="18" charset="-122"/>
                <a:ea typeface="OPPOSans R" panose="00020600040101010101" pitchFamily="18" charset="-122"/>
              </a:rPr>
              <a:t>Kamera</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Layar</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Besar</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untuk</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Rentang</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Harga</a:t>
            </a:r>
            <a:r>
              <a:rPr lang="en-US" altLang="zh-CN" sz="2000" dirty="0">
                <a:latin typeface="OPPOSans R" panose="00020600040101010101" pitchFamily="18" charset="-122"/>
                <a:ea typeface="OPPOSans R" panose="00020600040101010101" pitchFamily="18" charset="-122"/>
              </a:rPr>
              <a:t> yang </a:t>
            </a:r>
            <a:r>
              <a:rPr lang="en-US" altLang="zh-CN" sz="2000" dirty="0" err="1">
                <a:latin typeface="OPPOSans R" panose="00020600040101010101" pitchFamily="18" charset="-122"/>
                <a:ea typeface="OPPOSans R" panose="00020600040101010101" pitchFamily="18" charset="-122"/>
              </a:rPr>
              <a:t>Tidak</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Terlalu</a:t>
            </a:r>
            <a:r>
              <a:rPr lang="en-US" altLang="zh-CN" sz="2000" dirty="0">
                <a:latin typeface="OPPOSans R" panose="00020600040101010101" pitchFamily="18" charset="-122"/>
                <a:ea typeface="OPPOSans R" panose="00020600040101010101" pitchFamily="18" charset="-122"/>
              </a:rPr>
              <a:t> Mahal  </a:t>
            </a:r>
            <a:endParaRPr lang="zh-CN" altLang="en-US" sz="2000" dirty="0">
              <a:latin typeface="OPPOSans R" panose="00020600040101010101" pitchFamily="18" charset="-122"/>
              <a:ea typeface="OPPOSans R" panose="00020600040101010101" pitchFamily="18" charset="-122"/>
            </a:endParaRPr>
          </a:p>
        </p:txBody>
      </p:sp>
      <p:sp>
        <p:nvSpPr>
          <p:cNvPr id="8" name="圆角矩形 7"/>
          <p:cNvSpPr/>
          <p:nvPr/>
        </p:nvSpPr>
        <p:spPr>
          <a:xfrm>
            <a:off x="508000" y="2092960"/>
            <a:ext cx="11328400" cy="4419600"/>
          </a:xfrm>
          <a:prstGeom prst="roundRect">
            <a:avLst>
              <a:gd name="adj" fmla="val 540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4" name="矩形 13"/>
          <p:cNvSpPr/>
          <p:nvPr/>
        </p:nvSpPr>
        <p:spPr>
          <a:xfrm>
            <a:off x="553730" y="4126872"/>
            <a:ext cx="3576320" cy="2065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a:r>
              <a:rPr lang="en-US" altLang="zh-CN" dirty="0" err="1">
                <a:solidFill>
                  <a:srgbClr val="00FDFF"/>
                </a:solidFill>
                <a:latin typeface="OPPOSans R" panose="00020600040101010101" pitchFamily="18" charset="-122"/>
                <a:ea typeface="OPPOSans R" panose="00020600040101010101" pitchFamily="18" charset="-122"/>
              </a:rPr>
              <a:t>Berbagai</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Macam</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Fungsi</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untuk</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Pengambilan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Foto</a:t>
            </a:r>
            <a:endParaRPr lang="en-US" altLang="zh-CN" dirty="0">
              <a:solidFill>
                <a:srgbClr val="00FDFF"/>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en-US" altLang="zh-CN" dirty="0">
                <a:latin typeface="OPPOSans R" panose="00020600040101010101" pitchFamily="18" charset="-122"/>
                <a:ea typeface="OPPOSans R" panose="00020600040101010101" pitchFamily="18" charset="-122"/>
              </a:rPr>
              <a:t>3 </a:t>
            </a:r>
            <a:r>
              <a:rPr lang="en-US" altLang="zh-CN" dirty="0" err="1">
                <a:latin typeface="OPPOSans R" panose="00020600040101010101" pitchFamily="18" charset="-122"/>
                <a:ea typeface="OPPOSans R" panose="00020600040101010101" pitchFamily="18" charset="-122"/>
              </a:rPr>
              <a:t>lensa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kamera</a:t>
            </a:r>
            <a:r>
              <a:rPr lang="en-US" altLang="zh-CN" dirty="0">
                <a:latin typeface="OPPOSans R" panose="00020600040101010101" pitchFamily="18" charset="-122"/>
                <a:ea typeface="OPPOSans R" panose="00020600040101010101" pitchFamily="18" charset="-122"/>
              </a:rPr>
              <a:t> OPPO A31 </a:t>
            </a:r>
            <a:r>
              <a:rPr lang="en-US" altLang="zh-CN" dirty="0" err="1">
                <a:latin typeface="OPPOSans R" panose="00020600040101010101" pitchFamily="18" charset="-122"/>
                <a:ea typeface="OPPOSans R" panose="00020600040101010101" pitchFamily="18" charset="-122"/>
              </a:rPr>
              <a:t>membuat</a:t>
            </a:r>
            <a:r>
              <a:rPr lang="en-US" altLang="zh-CN" dirty="0">
                <a:latin typeface="OPPOSans R" panose="00020600040101010101" pitchFamily="18" charset="-122"/>
                <a:ea typeface="OPPOSans R" panose="00020600040101010101" pitchFamily="18" charset="-122"/>
              </a:rPr>
              <a:t> Anda </a:t>
            </a:r>
            <a:r>
              <a:rPr lang="en-US" altLang="zh-CN" dirty="0" err="1">
                <a:latin typeface="OPPOSans R" panose="00020600040101010101" pitchFamily="18" charset="-122"/>
                <a:ea typeface="OPPOSans R" panose="00020600040101010101" pitchFamily="18" charset="-122"/>
              </a:rPr>
              <a:t>dapat</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mengambil</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foto</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dengan</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berbagai</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cara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lebih</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banyak</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dari</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sebelumnya</a:t>
            </a:r>
            <a:r>
              <a:rPr lang="en-US" altLang="zh-CN" dirty="0">
                <a:latin typeface="OPPOSans R" panose="00020600040101010101" pitchFamily="18" charset="-122"/>
                <a:ea typeface="OPPOSans R" panose="00020600040101010101" pitchFamily="18" charset="-122"/>
              </a:rPr>
              <a:t>.</a:t>
            </a:r>
            <a:endParaRPr lang="zh-CN" altLang="en-US" dirty="0">
              <a:latin typeface="OPPOSans R" panose="00020600040101010101" pitchFamily="18" charset="-122"/>
              <a:ea typeface="OPPOSans R" panose="00020600040101010101" pitchFamily="18" charset="-122"/>
            </a:endParaRPr>
          </a:p>
        </p:txBody>
      </p:sp>
      <p:sp>
        <p:nvSpPr>
          <p:cNvPr id="16" name="矩形 15"/>
          <p:cNvSpPr/>
          <p:nvPr/>
        </p:nvSpPr>
        <p:spPr>
          <a:xfrm>
            <a:off x="4363730" y="4251044"/>
            <a:ext cx="3098794" cy="1941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a:r>
              <a:rPr lang="en-US" altLang="zh-CN" dirty="0" err="1">
                <a:solidFill>
                  <a:srgbClr val="00FDFF"/>
                </a:solidFill>
                <a:latin typeface="OPPOSans R" panose="00020600040101010101" pitchFamily="18" charset="-122"/>
                <a:ea typeface="OPPOSans R" panose="00020600040101010101" pitchFamily="18" charset="-122"/>
              </a:rPr>
              <a:t>Bodi</a:t>
            </a:r>
            <a:r>
              <a:rPr lang="en-US" altLang="zh-CN" dirty="0">
                <a:solidFill>
                  <a:srgbClr val="00FDFF"/>
                </a:solidFill>
                <a:latin typeface="OPPOSans R" panose="00020600040101010101" pitchFamily="18" charset="-122"/>
                <a:ea typeface="OPPOSans R" panose="00020600040101010101" pitchFamily="18" charset="-122"/>
              </a:rPr>
              <a:t> Tipis </a:t>
            </a:r>
            <a:r>
              <a:rPr lang="en-US" altLang="zh-CN" dirty="0" err="1">
                <a:solidFill>
                  <a:srgbClr val="00FDFF"/>
                </a:solidFill>
                <a:latin typeface="OPPOSans R" panose="00020600040101010101" pitchFamily="18" charset="-122"/>
                <a:ea typeface="OPPOSans R" panose="00020600040101010101" pitchFamily="18" charset="-122"/>
              </a:rPr>
              <a:t>Melengkung</a:t>
            </a:r>
            <a:endParaRPr lang="en-US" altLang="zh-CN" dirty="0">
              <a:solidFill>
                <a:srgbClr val="00FDFF"/>
              </a:solidFill>
              <a:latin typeface="OPPOSans R" panose="00020600040101010101" pitchFamily="18" charset="-122"/>
              <a:ea typeface="OPPOSans R" panose="00020600040101010101" pitchFamily="18" charset="-122"/>
            </a:endParaRPr>
          </a:p>
          <a:p>
            <a:pPr marL="266700" indent="-266700">
              <a:buFont typeface="Wingdings" panose="05000000000000000000" pitchFamily="2" charset="2"/>
              <a:buChar char="l"/>
            </a:pPr>
            <a:r>
              <a:rPr lang="en-US" altLang="zh-CN" dirty="0" err="1">
                <a:latin typeface="OPPOSans R" panose="00020600040101010101" pitchFamily="18" charset="-122"/>
                <a:ea typeface="OPPOSans R" panose="00020600040101010101" pitchFamily="18" charset="-122"/>
              </a:rPr>
              <a:t>Layar</a:t>
            </a:r>
            <a:r>
              <a:rPr lang="en-US" altLang="zh-CN" dirty="0">
                <a:latin typeface="OPPOSans R" panose="00020600040101010101" pitchFamily="18" charset="-122"/>
                <a:ea typeface="OPPOSans R" panose="00020600040101010101" pitchFamily="18" charset="-122"/>
              </a:rPr>
              <a:t> </a:t>
            </a:r>
            <a:r>
              <a:rPr lang="en-US" altLang="zh-CN" i="1" dirty="0">
                <a:latin typeface="OPPOSans R" panose="00020600040101010101" pitchFamily="18" charset="-122"/>
                <a:ea typeface="OPPOSans R" panose="00020600040101010101" pitchFamily="18" charset="-122"/>
              </a:rPr>
              <a:t>Waterdrop </a:t>
            </a:r>
            <a:r>
              <a:rPr lang="en-US" altLang="zh-CN" dirty="0">
                <a:latin typeface="OPPOSans R" panose="00020600040101010101" pitchFamily="18" charset="-122"/>
                <a:ea typeface="OPPOSans R" panose="00020600040101010101" pitchFamily="18" charset="-122"/>
              </a:rPr>
              <a:t>6.5 </a:t>
            </a:r>
            <a:r>
              <a:rPr lang="en-US" altLang="zh-CN" dirty="0" err="1">
                <a:latin typeface="OPPOSans R" panose="00020600040101010101" pitchFamily="18" charset="-122"/>
                <a:ea typeface="OPPOSans R" panose="00020600040101010101" pitchFamily="18" charset="-122"/>
              </a:rPr>
              <a:t>inci</a:t>
            </a:r>
            <a:endParaRPr lang="en-US" altLang="zh-CN" i="1" dirty="0">
              <a:latin typeface="OPPOSans R" panose="00020600040101010101" pitchFamily="18" charset="-122"/>
              <a:ea typeface="OPPOSans R" panose="00020600040101010101" pitchFamily="18" charset="-122"/>
            </a:endParaRPr>
          </a:p>
          <a:p>
            <a:pPr marL="266700" indent="-266700">
              <a:buFont typeface="Wingdings" panose="05000000000000000000" pitchFamily="2" charset="2"/>
              <a:buChar char="l"/>
            </a:pPr>
            <a:r>
              <a:rPr lang="en-US" altLang="zh-CN" dirty="0" err="1">
                <a:latin typeface="OPPOSans R" panose="00020600040101010101" pitchFamily="18" charset="-122"/>
                <a:ea typeface="OPPOSans R" panose="00020600040101010101" pitchFamily="18" charset="-122"/>
              </a:rPr>
              <a:t>Layar</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dengan</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Perlindungan</a:t>
            </a:r>
            <a:r>
              <a:rPr lang="en-US" altLang="zh-CN" dirty="0">
                <a:latin typeface="OPPOSans R" panose="00020600040101010101" pitchFamily="18" charset="-122"/>
                <a:ea typeface="OPPOSans R" panose="00020600040101010101" pitchFamily="18" charset="-122"/>
              </a:rPr>
              <a:t> Mata</a:t>
            </a:r>
          </a:p>
          <a:p>
            <a:pPr marL="266700" indent="-266700">
              <a:buFont typeface="Wingdings" panose="05000000000000000000" pitchFamily="2" charset="2"/>
              <a:buChar char="l"/>
            </a:pPr>
            <a:r>
              <a:rPr lang="en-US" altLang="zh-CN" dirty="0" err="1">
                <a:latin typeface="OPPOSans R" panose="00020600040101010101" pitchFamily="18" charset="-122"/>
                <a:ea typeface="OPPOSans R" panose="00020600040101010101" pitchFamily="18" charset="-122"/>
              </a:rPr>
              <a:t>Desain</a:t>
            </a:r>
            <a:r>
              <a:rPr lang="en-US" altLang="zh-CN" dirty="0">
                <a:latin typeface="OPPOSans R" panose="00020600040101010101" pitchFamily="18" charset="-122"/>
                <a:ea typeface="OPPOSans R" panose="00020600040101010101" pitchFamily="18" charset="-122"/>
              </a:rPr>
              <a:t> 3D </a:t>
            </a:r>
            <a:r>
              <a:rPr lang="en-US" altLang="zh-CN" dirty="0" err="1">
                <a:latin typeface="OPPOSans R" panose="00020600040101010101" pitchFamily="18" charset="-122"/>
                <a:ea typeface="OPPOSans R" panose="00020600040101010101" pitchFamily="18" charset="-122"/>
              </a:rPr>
              <a:t>Penuh</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Estetika</a:t>
            </a:r>
            <a:endParaRPr lang="zh-CN" altLang="en-US" dirty="0">
              <a:latin typeface="OPPOSans R" panose="00020600040101010101" pitchFamily="18" charset="-122"/>
              <a:ea typeface="OPPOSans R" panose="00020600040101010101" pitchFamily="18" charset="-122"/>
            </a:endParaRPr>
          </a:p>
        </p:txBody>
      </p:sp>
      <p:sp>
        <p:nvSpPr>
          <p:cNvPr id="20" name="文本框 8">
            <a:extLst>
              <a:ext uri="{FF2B5EF4-FFF2-40B4-BE49-F238E27FC236}">
                <a16:creationId xmlns:a16="http://schemas.microsoft.com/office/drawing/2014/main" id="{814458E8-5C7E-4B3A-A676-8F21795F584D}"/>
              </a:ext>
            </a:extLst>
          </p:cNvPr>
          <p:cNvSpPr txBox="1"/>
          <p:nvPr/>
        </p:nvSpPr>
        <p:spPr>
          <a:xfrm>
            <a:off x="1315720" y="2412710"/>
            <a:ext cx="2397760" cy="646331"/>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Kamera</a:t>
            </a:r>
            <a:endParaRPr lang="zh-CN" altLang="en-US" sz="3600" dirty="0">
              <a:solidFill>
                <a:srgbClr val="00FDFF"/>
              </a:solidFill>
              <a:latin typeface="OPPOSans R" panose="00020600040101010101" pitchFamily="18" charset="-122"/>
              <a:ea typeface="OPPOSans R" panose="00020600040101010101" pitchFamily="18" charset="-122"/>
            </a:endParaRPr>
          </a:p>
        </p:txBody>
      </p:sp>
      <p:sp>
        <p:nvSpPr>
          <p:cNvPr id="21" name="文本框 9">
            <a:extLst>
              <a:ext uri="{FF2B5EF4-FFF2-40B4-BE49-F238E27FC236}">
                <a16:creationId xmlns:a16="http://schemas.microsoft.com/office/drawing/2014/main" id="{F48D0DD4-750B-478C-A1A2-F6CCA236D14C}"/>
              </a:ext>
            </a:extLst>
          </p:cNvPr>
          <p:cNvSpPr txBox="1"/>
          <p:nvPr/>
        </p:nvSpPr>
        <p:spPr>
          <a:xfrm>
            <a:off x="4340860" y="2372072"/>
            <a:ext cx="3098795" cy="1200329"/>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Tampilan</a:t>
            </a:r>
            <a:r>
              <a:rPr lang="en-US" altLang="zh-CN" sz="3600" dirty="0">
                <a:solidFill>
                  <a:srgbClr val="00FDFF"/>
                </a:solidFill>
                <a:latin typeface="OPPOSans R" panose="00020600040101010101" pitchFamily="18" charset="-122"/>
                <a:ea typeface="OPPOSans R" panose="00020600040101010101" pitchFamily="18" charset="-122"/>
              </a:rPr>
              <a:t> </a:t>
            </a:r>
            <a:r>
              <a:rPr lang="en-US" altLang="zh-CN" sz="3600" dirty="0" err="1">
                <a:solidFill>
                  <a:srgbClr val="00FDFF"/>
                </a:solidFill>
                <a:latin typeface="OPPOSans R" panose="00020600040101010101" pitchFamily="18" charset="-122"/>
                <a:ea typeface="OPPOSans R" panose="00020600040101010101" pitchFamily="18" charset="-122"/>
              </a:rPr>
              <a:t>Eksterior</a:t>
            </a:r>
            <a:endParaRPr lang="zh-CN" altLang="en-US" sz="3600" dirty="0">
              <a:solidFill>
                <a:srgbClr val="00FDFF"/>
              </a:solidFill>
              <a:latin typeface="OPPOSans R" panose="00020600040101010101" pitchFamily="18" charset="-122"/>
              <a:ea typeface="OPPOSans R" panose="00020600040101010101" pitchFamily="18" charset="-122"/>
            </a:endParaRPr>
          </a:p>
        </p:txBody>
      </p:sp>
      <p:sp>
        <p:nvSpPr>
          <p:cNvPr id="22" name="文本框 10">
            <a:extLst>
              <a:ext uri="{FF2B5EF4-FFF2-40B4-BE49-F238E27FC236}">
                <a16:creationId xmlns:a16="http://schemas.microsoft.com/office/drawing/2014/main" id="{AE76C78A-CB96-44F0-B780-0CF041BACDDE}"/>
              </a:ext>
            </a:extLst>
          </p:cNvPr>
          <p:cNvSpPr txBox="1"/>
          <p:nvPr/>
        </p:nvSpPr>
        <p:spPr>
          <a:xfrm>
            <a:off x="8142768" y="2372072"/>
            <a:ext cx="3296925" cy="1200329"/>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Pengalaman</a:t>
            </a:r>
            <a:r>
              <a:rPr lang="en-US" altLang="zh-CN" sz="3600" dirty="0">
                <a:solidFill>
                  <a:srgbClr val="00FDFF"/>
                </a:solidFill>
                <a:latin typeface="OPPOSans R" panose="00020600040101010101" pitchFamily="18" charset="-122"/>
                <a:ea typeface="OPPOSans R" panose="00020600040101010101" pitchFamily="18" charset="-122"/>
              </a:rPr>
              <a:t> </a:t>
            </a:r>
            <a:r>
              <a:rPr lang="en-US" altLang="zh-CN" sz="3600" dirty="0" err="1">
                <a:solidFill>
                  <a:srgbClr val="00FDFF"/>
                </a:solidFill>
                <a:latin typeface="OPPOSans R" panose="00020600040101010101" pitchFamily="18" charset="-122"/>
                <a:ea typeface="OPPOSans R" panose="00020600040101010101" pitchFamily="18" charset="-122"/>
              </a:rPr>
              <a:t>Penggunaan</a:t>
            </a:r>
            <a:endParaRPr lang="zh-CN" altLang="en-US" sz="3600" dirty="0">
              <a:solidFill>
                <a:srgbClr val="00FDFF"/>
              </a:solidFill>
              <a:latin typeface="OPPOSans R" panose="00020600040101010101" pitchFamily="18" charset="-122"/>
              <a:ea typeface="OPPOSans R" panose="00020600040101010101" pitchFamily="18" charset="-122"/>
            </a:endParaRPr>
          </a:p>
        </p:txBody>
      </p:sp>
      <p:cxnSp>
        <p:nvCxnSpPr>
          <p:cNvPr id="23" name="直接连接符 12">
            <a:extLst>
              <a:ext uri="{FF2B5EF4-FFF2-40B4-BE49-F238E27FC236}">
                <a16:creationId xmlns:a16="http://schemas.microsoft.com/office/drawing/2014/main" id="{ACD5BE32-2AE2-4B76-82CA-F1A6B48FB410}"/>
              </a:ext>
            </a:extLst>
          </p:cNvPr>
          <p:cNvCxnSpPr/>
          <p:nvPr/>
        </p:nvCxnSpPr>
        <p:spPr>
          <a:xfrm>
            <a:off x="2291311" y="3059041"/>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接连接符 12">
            <a:extLst>
              <a:ext uri="{FF2B5EF4-FFF2-40B4-BE49-F238E27FC236}">
                <a16:creationId xmlns:a16="http://schemas.microsoft.com/office/drawing/2014/main" id="{2A83A8B6-ACC2-4C4A-B765-CE0972DDAF59}"/>
              </a:ext>
            </a:extLst>
          </p:cNvPr>
          <p:cNvCxnSpPr>
            <a:cxnSpLocks/>
          </p:cNvCxnSpPr>
          <p:nvPr/>
        </p:nvCxnSpPr>
        <p:spPr>
          <a:xfrm>
            <a:off x="5580611" y="3572401"/>
            <a:ext cx="0" cy="6448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4E2D2DC-DC26-4B56-A8C8-4F40A670D998}"/>
              </a:ext>
            </a:extLst>
          </p:cNvPr>
          <p:cNvSpPr/>
          <p:nvPr/>
        </p:nvSpPr>
        <p:spPr>
          <a:xfrm>
            <a:off x="7855306" y="4246532"/>
            <a:ext cx="3685530" cy="2031325"/>
          </a:xfrm>
          <a:prstGeom prst="rect">
            <a:avLst/>
          </a:prstGeom>
        </p:spPr>
        <p:txBody>
          <a:bodyPr wrap="square">
            <a:spAutoFit/>
          </a:bodyPr>
          <a:lstStyle/>
          <a:p>
            <a:pPr algn="just"/>
            <a:r>
              <a:rPr lang="en-US" altLang="zh-CN" dirty="0">
                <a:solidFill>
                  <a:srgbClr val="00FDFF"/>
                </a:solidFill>
                <a:latin typeface="OPPOSans R" panose="00020600040101010101" pitchFamily="18" charset="-122"/>
                <a:ea typeface="OPPOSans R" panose="00020600040101010101" pitchFamily="18" charset="-122"/>
              </a:rPr>
              <a:t> </a:t>
            </a:r>
            <a:r>
              <a:rPr lang="id-ID" altLang="zh-CN" dirty="0">
                <a:solidFill>
                  <a:srgbClr val="00FDFF"/>
                </a:solidFill>
                <a:latin typeface="OPPOSans R" panose="00020600040101010101" pitchFamily="18" charset="-122"/>
                <a:ea typeface="OPPOSans R" panose="00020600040101010101" pitchFamily="18" charset="-122"/>
              </a:rPr>
              <a:t>Pemakaian Nyaman</a:t>
            </a:r>
            <a:endParaRPr lang="en-US" altLang="zh-CN" dirty="0">
              <a:solidFill>
                <a:srgbClr val="00FDFF"/>
              </a:solidFill>
              <a:latin typeface="OPPOSans R" panose="00020600040101010101" pitchFamily="18" charset="-122"/>
              <a:ea typeface="OPPOSans R" panose="00020600040101010101" pitchFamily="18" charset="-122"/>
            </a:endParaRPr>
          </a:p>
          <a:p>
            <a:pPr marL="285750" indent="-285750" algn="just">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Penyimpanan besar dengan 3 slot kartu (2 kartu SIM &amp; 1 kartu SD)</a:t>
            </a: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lgn="just">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Baterai </a:t>
            </a:r>
            <a:r>
              <a:rPr lang="en-US" altLang="zh-CN" dirty="0">
                <a:solidFill>
                  <a:schemeClr val="bg1"/>
                </a:solidFill>
                <a:latin typeface="OPPOSans R" panose="00020600040101010101" pitchFamily="18" charset="-122"/>
                <a:ea typeface="OPPOSans R" panose="00020600040101010101" pitchFamily="18" charset="-122"/>
              </a:rPr>
              <a:t>4230mAh </a:t>
            </a:r>
          </a:p>
          <a:p>
            <a:pPr marL="285750" indent="-285750" algn="just">
              <a:buFont typeface="Wingdings" panose="05000000000000000000" pitchFamily="2" charset="2"/>
              <a:buChar char="l"/>
            </a:pPr>
            <a:r>
              <a:rPr lang="en-US" altLang="zh-CN" dirty="0">
                <a:solidFill>
                  <a:schemeClr val="bg1"/>
                </a:solidFill>
                <a:latin typeface="OPPOSans R" panose="00020600040101010101" pitchFamily="18" charset="-122"/>
                <a:ea typeface="OPPOSans R" panose="00020600040101010101" pitchFamily="18" charset="-122"/>
              </a:rPr>
              <a:t>Pro</a:t>
            </a:r>
            <a:r>
              <a:rPr lang="id-ID" altLang="zh-CN" dirty="0">
                <a:solidFill>
                  <a:schemeClr val="bg1"/>
                </a:solidFill>
                <a:latin typeface="OPPOSans R" panose="00020600040101010101" pitchFamily="18" charset="-122"/>
                <a:ea typeface="OPPOSans R" panose="00020600040101010101" pitchFamily="18" charset="-122"/>
              </a:rPr>
              <a:t>s</a:t>
            </a:r>
            <a:r>
              <a:rPr lang="en-US" altLang="zh-CN" dirty="0" err="1">
                <a:solidFill>
                  <a:schemeClr val="bg1"/>
                </a:solidFill>
                <a:latin typeface="OPPOSans R" panose="00020600040101010101" pitchFamily="18" charset="-122"/>
                <a:ea typeface="OPPOSans R" panose="00020600040101010101" pitchFamily="18" charset="-122"/>
              </a:rPr>
              <a:t>esor</a:t>
            </a:r>
            <a:r>
              <a:rPr lang="id-ID"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Octa-Core</a:t>
            </a:r>
          </a:p>
          <a:p>
            <a:pPr marL="285750" indent="-285750" algn="just">
              <a:buFont typeface="Wingdings" panose="05000000000000000000" pitchFamily="2" charset="2"/>
              <a:buChar char="l"/>
            </a:pPr>
            <a:r>
              <a:rPr lang="en-US" altLang="zh-CN" dirty="0">
                <a:solidFill>
                  <a:schemeClr val="bg1"/>
                </a:solidFill>
                <a:latin typeface="OPPOSans R" panose="00020600040101010101" pitchFamily="18" charset="-122"/>
                <a:ea typeface="OPPOSans R" panose="00020600040101010101" pitchFamily="18" charset="-122"/>
              </a:rPr>
              <a:t>Android 9.0</a:t>
            </a:r>
            <a:r>
              <a:rPr lang="id-ID"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ColorOS</a:t>
            </a:r>
            <a:r>
              <a:rPr lang="en-US" altLang="zh-CN" dirty="0">
                <a:solidFill>
                  <a:schemeClr val="bg1"/>
                </a:solidFill>
                <a:latin typeface="OPPOSans R" panose="00020600040101010101" pitchFamily="18" charset="-122"/>
                <a:ea typeface="OPPOSans R" panose="00020600040101010101" pitchFamily="18" charset="-122"/>
              </a:rPr>
              <a:t> 6.1</a:t>
            </a:r>
            <a:endParaRPr lang="id-ID" dirty="0">
              <a:solidFill>
                <a:schemeClr val="bg1"/>
              </a:solidFill>
            </a:endParaRPr>
          </a:p>
        </p:txBody>
      </p:sp>
      <p:cxnSp>
        <p:nvCxnSpPr>
          <p:cNvPr id="17" name="直接连接符 12">
            <a:extLst>
              <a:ext uri="{FF2B5EF4-FFF2-40B4-BE49-F238E27FC236}">
                <a16:creationId xmlns:a16="http://schemas.microsoft.com/office/drawing/2014/main" id="{1EE6D629-FC20-45C1-ACD0-872F6D7466EA}"/>
              </a:ext>
            </a:extLst>
          </p:cNvPr>
          <p:cNvCxnSpPr>
            <a:cxnSpLocks/>
          </p:cNvCxnSpPr>
          <p:nvPr/>
        </p:nvCxnSpPr>
        <p:spPr>
          <a:xfrm>
            <a:off x="9709154" y="3556881"/>
            <a:ext cx="0" cy="6448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36249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41440" y="242466"/>
            <a:ext cx="11812015" cy="1077218"/>
          </a:xfrm>
          <a:prstGeom prst="rect">
            <a:avLst/>
          </a:prstGeom>
        </p:spPr>
        <p:txBody>
          <a:bodyPr wrap="squar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B" panose="00020600040101010101" pitchFamily="18" charset="-122"/>
                <a:ea typeface="OPPOSans B" panose="00020600040101010101" pitchFamily="18" charset="-122"/>
              </a:rPr>
              <a:t>Pemakaian Nyaman – </a:t>
            </a:r>
            <a:r>
              <a:rPr lang="id-ID" altLang="zh-CN" b="0" dirty="0">
                <a:solidFill>
                  <a:schemeClr val="bg1"/>
                </a:solidFill>
                <a:latin typeface="OPPOSans B" panose="00020600040101010101" pitchFamily="18" charset="-122"/>
                <a:ea typeface="OPPOSans B" panose="00020600040101010101" pitchFamily="18" charset="-122"/>
              </a:rPr>
              <a:t>Penyimpanan Besar dan </a:t>
            </a:r>
            <a:r>
              <a:rPr lang="en-US" altLang="zh-CN" b="0" dirty="0">
                <a:solidFill>
                  <a:schemeClr val="bg1"/>
                </a:solidFill>
                <a:latin typeface="OPPOSans B" panose="00020600040101010101" pitchFamily="18" charset="-122"/>
                <a:ea typeface="OPPOSans B" panose="00020600040101010101" pitchFamily="18" charset="-122"/>
              </a:rPr>
              <a:t>3</a:t>
            </a:r>
            <a:r>
              <a:rPr lang="id-ID" altLang="zh-CN" b="0" dirty="0">
                <a:solidFill>
                  <a:schemeClr val="bg1"/>
                </a:solidFill>
                <a:latin typeface="OPPOSans B" panose="00020600040101010101" pitchFamily="18" charset="-122"/>
                <a:ea typeface="OPPOSans B" panose="00020600040101010101" pitchFamily="18" charset="-122"/>
              </a:rPr>
              <a:t> Slot Kartu</a:t>
            </a:r>
            <a:endParaRPr lang="zh-CN" altLang="en-US" b="0" dirty="0">
              <a:solidFill>
                <a:schemeClr val="bg1"/>
              </a:solidFill>
              <a:latin typeface="OPPOSans B" panose="00020600040101010101" pitchFamily="18" charset="-122"/>
              <a:ea typeface="OPPOSans B" panose="00020600040101010101" pitchFamily="18" charset="-122"/>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4864" t="2426" r="3267" b="3239"/>
          <a:stretch>
            <a:fillRect/>
          </a:stretch>
        </p:blipFill>
        <p:spPr>
          <a:xfrm>
            <a:off x="699911" y="1473710"/>
            <a:ext cx="2867378" cy="4583289"/>
          </a:xfrm>
          <a:custGeom>
            <a:avLst/>
            <a:gdLst>
              <a:gd name="connsiteX0" fmla="*/ 421476 w 2867378"/>
              <a:gd name="connsiteY0" fmla="*/ 0 h 4583289"/>
              <a:gd name="connsiteX1" fmla="*/ 2445902 w 2867378"/>
              <a:gd name="connsiteY1" fmla="*/ 0 h 4583289"/>
              <a:gd name="connsiteX2" fmla="*/ 2867378 w 2867378"/>
              <a:gd name="connsiteY2" fmla="*/ 421476 h 4583289"/>
              <a:gd name="connsiteX3" fmla="*/ 2867378 w 2867378"/>
              <a:gd name="connsiteY3" fmla="*/ 4161813 h 4583289"/>
              <a:gd name="connsiteX4" fmla="*/ 2445902 w 2867378"/>
              <a:gd name="connsiteY4" fmla="*/ 4583289 h 4583289"/>
              <a:gd name="connsiteX5" fmla="*/ 421476 w 2867378"/>
              <a:gd name="connsiteY5" fmla="*/ 4583289 h 4583289"/>
              <a:gd name="connsiteX6" fmla="*/ 0 w 2867378"/>
              <a:gd name="connsiteY6" fmla="*/ 4161813 h 4583289"/>
              <a:gd name="connsiteX7" fmla="*/ 0 w 2867378"/>
              <a:gd name="connsiteY7" fmla="*/ 421476 h 4583289"/>
              <a:gd name="connsiteX8" fmla="*/ 421476 w 2867378"/>
              <a:gd name="connsiteY8" fmla="*/ 0 h 458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7378" h="4583289">
                <a:moveTo>
                  <a:pt x="421476" y="0"/>
                </a:moveTo>
                <a:lnTo>
                  <a:pt x="2445902" y="0"/>
                </a:lnTo>
                <a:cubicBezTo>
                  <a:pt x="2678677" y="0"/>
                  <a:pt x="2867378" y="188701"/>
                  <a:pt x="2867378" y="421476"/>
                </a:cubicBezTo>
                <a:lnTo>
                  <a:pt x="2867378" y="4161813"/>
                </a:lnTo>
                <a:cubicBezTo>
                  <a:pt x="2867378" y="4394588"/>
                  <a:pt x="2678677" y="4583289"/>
                  <a:pt x="2445902" y="4583289"/>
                </a:cubicBezTo>
                <a:lnTo>
                  <a:pt x="421476" y="4583289"/>
                </a:lnTo>
                <a:cubicBezTo>
                  <a:pt x="188701" y="4583289"/>
                  <a:pt x="0" y="4394588"/>
                  <a:pt x="0" y="4161813"/>
                </a:cubicBezTo>
                <a:lnTo>
                  <a:pt x="0" y="421476"/>
                </a:lnTo>
                <a:cubicBezTo>
                  <a:pt x="0" y="188701"/>
                  <a:pt x="188701" y="0"/>
                  <a:pt x="421476" y="0"/>
                </a:cubicBezTo>
                <a:close/>
              </a:path>
            </a:pathLst>
          </a:custGeom>
        </p:spPr>
      </p:pic>
      <p:sp>
        <p:nvSpPr>
          <p:cNvPr id="16" name="文本框 15"/>
          <p:cNvSpPr txBox="1"/>
          <p:nvPr/>
        </p:nvSpPr>
        <p:spPr>
          <a:xfrm>
            <a:off x="4131733" y="1360820"/>
            <a:ext cx="5260623" cy="584775"/>
          </a:xfrm>
          <a:prstGeom prst="rect">
            <a:avLst/>
          </a:prstGeom>
          <a:noFill/>
        </p:spPr>
        <p:txBody>
          <a:bodyPr wrap="square" rtlCol="0">
            <a:spAutoFit/>
          </a:bodyPr>
          <a:lstStyle>
            <a:defPPr>
              <a:defRPr lang="zh-CN"/>
            </a:defPPr>
            <a:lvl1pPr algn="just">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R" panose="00020600040101010101" pitchFamily="18" charset="-122"/>
                <a:ea typeface="OPPOSans R" panose="00020600040101010101" pitchFamily="18" charset="-122"/>
              </a:rPr>
              <a:t>Pengalaman Buruk</a:t>
            </a:r>
            <a:r>
              <a:rPr lang="en-GB" altLang="zh-CN" b="0" dirty="0">
                <a:latin typeface="OPPOSans R" panose="00020600040101010101" pitchFamily="18" charset="-122"/>
                <a:ea typeface="OPPOSans R" panose="00020600040101010101" pitchFamily="18" charset="-122"/>
              </a:rPr>
              <a:t>:</a:t>
            </a:r>
            <a:endParaRPr lang="zh-CN" altLang="en-US" b="0" dirty="0">
              <a:latin typeface="OPPOSans R" panose="00020600040101010101" pitchFamily="18" charset="-122"/>
              <a:ea typeface="OPPOSans R" panose="00020600040101010101" pitchFamily="18" charset="-122"/>
            </a:endParaRPr>
          </a:p>
        </p:txBody>
      </p:sp>
      <p:sp>
        <p:nvSpPr>
          <p:cNvPr id="17" name="文本框 16"/>
          <p:cNvSpPr txBox="1"/>
          <p:nvPr/>
        </p:nvSpPr>
        <p:spPr>
          <a:xfrm>
            <a:off x="4131731" y="2340216"/>
            <a:ext cx="6106778"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Penyimpanan tidak cukup</a:t>
            </a:r>
            <a:endParaRPr lang="zh-CN" altLang="en-US" dirty="0">
              <a:latin typeface="OPPOSans R" panose="00020600040101010101" pitchFamily="18" charset="-122"/>
              <a:ea typeface="OPPOSans R" panose="00020600040101010101" pitchFamily="18" charset="-122"/>
            </a:endParaRPr>
          </a:p>
        </p:txBody>
      </p:sp>
      <p:sp>
        <p:nvSpPr>
          <p:cNvPr id="18" name="文本框 17"/>
          <p:cNvSpPr txBox="1"/>
          <p:nvPr/>
        </p:nvSpPr>
        <p:spPr>
          <a:xfrm>
            <a:off x="4131732" y="3319613"/>
            <a:ext cx="6965759"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Hanya ada 1 slot kartu (</a:t>
            </a:r>
            <a:r>
              <a:rPr lang="id-ID" altLang="zh-CN" i="1" dirty="0">
                <a:latin typeface="OPPOSans R" panose="00020600040101010101" pitchFamily="18" charset="-122"/>
                <a:ea typeface="OPPOSans R" panose="00020600040101010101" pitchFamily="18" charset="-122"/>
              </a:rPr>
              <a:t>hybrid)</a:t>
            </a:r>
            <a:endParaRPr lang="zh-CN" altLang="en-US" dirty="0">
              <a:latin typeface="OPPOSans R" panose="00020600040101010101" pitchFamily="18" charset="-122"/>
              <a:ea typeface="OPPOSans R" panose="00020600040101010101" pitchFamily="18" charset="-122"/>
            </a:endParaRPr>
          </a:p>
        </p:txBody>
      </p:sp>
      <p:sp>
        <p:nvSpPr>
          <p:cNvPr id="19" name="右箭头 18"/>
          <p:cNvSpPr/>
          <p:nvPr/>
        </p:nvSpPr>
        <p:spPr>
          <a:xfrm rot="5400000">
            <a:off x="5824036" y="4065201"/>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20" name="圆角矩形 19"/>
          <p:cNvSpPr/>
          <p:nvPr/>
        </p:nvSpPr>
        <p:spPr>
          <a:xfrm>
            <a:off x="4131730" y="4546583"/>
            <a:ext cx="6468535" cy="1782561"/>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21" name="文本框 20"/>
          <p:cNvSpPr txBox="1"/>
          <p:nvPr/>
        </p:nvSpPr>
        <p:spPr>
          <a:xfrm>
            <a:off x="4227686" y="4610562"/>
            <a:ext cx="6276622" cy="1754326"/>
          </a:xfrm>
          <a:prstGeom prst="rect">
            <a:avLst/>
          </a:prstGeom>
          <a:noFill/>
        </p:spPr>
        <p:txBody>
          <a:bodyPr wrap="square" rtlCol="0">
            <a:spAutoFit/>
          </a:bodyPr>
          <a:lstStyle/>
          <a:p>
            <a:r>
              <a:rPr lang="id-ID" altLang="zh-CN" dirty="0">
                <a:solidFill>
                  <a:srgbClr val="00FDFF"/>
                </a:solidFill>
                <a:latin typeface="OPPOSans R" panose="00020600040101010101" pitchFamily="18" charset="-122"/>
                <a:ea typeface="OPPOSans R" panose="00020600040101010101" pitchFamily="18" charset="-122"/>
              </a:rPr>
              <a:t>Penyimpanan besar </a:t>
            </a:r>
            <a:r>
              <a:rPr lang="en-US" altLang="zh-CN" dirty="0">
                <a:solidFill>
                  <a:srgbClr val="00FDFF"/>
                </a:solidFill>
                <a:latin typeface="OPPOSans R" panose="00020600040101010101" pitchFamily="18" charset="-122"/>
                <a:ea typeface="OPPOSans R" panose="00020600040101010101" pitchFamily="18" charset="-122"/>
              </a:rPr>
              <a:t>128GB d</a:t>
            </a:r>
            <a:r>
              <a:rPr lang="id-ID" altLang="zh-CN" dirty="0">
                <a:solidFill>
                  <a:srgbClr val="00FDFF"/>
                </a:solidFill>
                <a:latin typeface="OPPOSans R" panose="00020600040101010101" pitchFamily="18" charset="-122"/>
                <a:ea typeface="OPPOSans R" panose="00020600040101010101" pitchFamily="18" charset="-122"/>
              </a:rPr>
              <a:t>an</a:t>
            </a:r>
            <a:r>
              <a:rPr lang="en-US" altLang="zh-CN" dirty="0">
                <a:solidFill>
                  <a:srgbClr val="00FDFF"/>
                </a:solidFill>
                <a:latin typeface="OPPOSans R" panose="00020600040101010101" pitchFamily="18" charset="-122"/>
                <a:ea typeface="OPPOSans R" panose="00020600040101010101" pitchFamily="18" charset="-122"/>
              </a:rPr>
              <a:t> 3</a:t>
            </a:r>
            <a:r>
              <a:rPr lang="id-ID" altLang="zh-CN" dirty="0">
                <a:solidFill>
                  <a:srgbClr val="00FDFF"/>
                </a:solidFill>
                <a:latin typeface="OPPOSans R" panose="00020600040101010101" pitchFamily="18" charset="-122"/>
                <a:ea typeface="OPPOSans R" panose="00020600040101010101" pitchFamily="18" charset="-122"/>
              </a:rPr>
              <a:t> s</a:t>
            </a:r>
            <a:r>
              <a:rPr lang="en-US" altLang="zh-CN" dirty="0">
                <a:solidFill>
                  <a:srgbClr val="00FDFF"/>
                </a:solidFill>
                <a:latin typeface="OPPOSans R" panose="00020600040101010101" pitchFamily="18" charset="-122"/>
                <a:ea typeface="OPPOSans R" panose="00020600040101010101" pitchFamily="18" charset="-122"/>
              </a:rPr>
              <a:t>lot</a:t>
            </a:r>
            <a:r>
              <a:rPr lang="id-ID" altLang="zh-CN" dirty="0">
                <a:solidFill>
                  <a:srgbClr val="00FDFF"/>
                </a:solidFill>
                <a:latin typeface="OPPOSans R" panose="00020600040101010101" pitchFamily="18" charset="-122"/>
                <a:ea typeface="OPPOSans R" panose="00020600040101010101" pitchFamily="18" charset="-122"/>
              </a:rPr>
              <a:t> kartu</a:t>
            </a:r>
            <a:endParaRPr lang="en-US" altLang="zh-CN" dirty="0">
              <a:solidFill>
                <a:srgbClr val="00FDFF"/>
              </a:solidFill>
              <a:latin typeface="OPPOSans R" panose="00020600040101010101" pitchFamily="18" charset="-122"/>
              <a:ea typeface="OPPOSans R" panose="00020600040101010101" pitchFamily="18" charset="-122"/>
            </a:endParaRPr>
          </a:p>
          <a:p>
            <a:r>
              <a:rPr lang="id-ID" altLang="zh-CN" dirty="0">
                <a:solidFill>
                  <a:schemeClr val="bg1"/>
                </a:solidFill>
                <a:latin typeface="OPPOSans R" panose="00020600040101010101" pitchFamily="18" charset="-122"/>
                <a:ea typeface="OPPOSans R" panose="00020600040101010101" pitchFamily="18" charset="-122"/>
              </a:rPr>
              <a:t>(</a:t>
            </a:r>
            <a:r>
              <a:rPr lang="en-US" altLang="zh-CN" i="1" dirty="0">
                <a:solidFill>
                  <a:schemeClr val="bg1"/>
                </a:solidFill>
                <a:latin typeface="OPPOSans R" panose="00020600040101010101" pitchFamily="18" charset="-122"/>
                <a:ea typeface="OPPOSans R" panose="00020600040101010101" pitchFamily="18" charset="-122"/>
              </a:rPr>
              <a:t>Dual</a:t>
            </a:r>
            <a:r>
              <a:rPr lang="en-US" altLang="zh-CN" dirty="0">
                <a:solidFill>
                  <a:schemeClr val="bg1"/>
                </a:solidFill>
                <a:latin typeface="OPPOSans R" panose="00020600040101010101" pitchFamily="18" charset="-122"/>
                <a:ea typeface="OPPOSans R" panose="00020600040101010101" pitchFamily="18" charset="-122"/>
              </a:rPr>
              <a:t> S</a:t>
            </a:r>
            <a:r>
              <a:rPr lang="id-ID" altLang="zh-CN" dirty="0">
                <a:solidFill>
                  <a:schemeClr val="bg1"/>
                </a:solidFill>
                <a:latin typeface="OPPOSans R" panose="00020600040101010101" pitchFamily="18" charset="-122"/>
                <a:ea typeface="OPPOSans R" panose="00020600040101010101" pitchFamily="18" charset="-122"/>
              </a:rPr>
              <a:t>IM</a:t>
            </a:r>
            <a:r>
              <a:rPr lang="en-US" altLang="zh-CN" dirty="0">
                <a:solidFill>
                  <a:schemeClr val="bg1"/>
                </a:solidFill>
                <a:latin typeface="OPPOSans R" panose="00020600040101010101" pitchFamily="18" charset="-122"/>
                <a:ea typeface="OPPOSans R" panose="00020600040101010101" pitchFamily="18" charset="-122"/>
              </a:rPr>
              <a:t> + MicroSD </a:t>
            </a:r>
            <a:r>
              <a:rPr lang="id-ID" altLang="zh-CN" dirty="0">
                <a:solidFill>
                  <a:schemeClr val="bg1"/>
                </a:solidFill>
                <a:latin typeface="OPPOSans R" panose="00020600040101010101" pitchFamily="18" charset="-122"/>
                <a:ea typeface="OPPOSans R" panose="00020600040101010101" pitchFamily="18" charset="-122"/>
              </a:rPr>
              <a:t>sampai dengan </a:t>
            </a:r>
            <a:r>
              <a:rPr lang="en-US" altLang="zh-CN" dirty="0">
                <a:solidFill>
                  <a:schemeClr val="bg1"/>
                </a:solidFill>
                <a:latin typeface="OPPOSans R" panose="00020600040101010101" pitchFamily="18" charset="-122"/>
                <a:ea typeface="OPPOSans R" panose="00020600040101010101" pitchFamily="18" charset="-122"/>
              </a:rPr>
              <a:t>256GB </a:t>
            </a:r>
            <a:r>
              <a:rPr lang="id-ID" altLang="zh-CN" dirty="0">
                <a:solidFill>
                  <a:schemeClr val="bg1"/>
                </a:solidFill>
                <a:latin typeface="OPPOSans R" panose="00020600040101010101" pitchFamily="18" charset="-122"/>
                <a:ea typeface="OPPOSans R" panose="00020600040101010101" pitchFamily="18" charset="-122"/>
              </a:rPr>
              <a:t>untuk penyimpanan tambahan</a:t>
            </a:r>
            <a:r>
              <a:rPr lang="zh-CN" altLang="en-US" dirty="0">
                <a:solidFill>
                  <a:schemeClr val="bg1"/>
                </a:solidFill>
                <a:latin typeface="OPPOSans R" panose="00020600040101010101" pitchFamily="18" charset="-122"/>
                <a:ea typeface="OPPOSans R" panose="00020600040101010101" pitchFamily="18" charset="-122"/>
              </a:rPr>
              <a:t>）</a:t>
            </a:r>
          </a:p>
          <a:p>
            <a:r>
              <a:rPr lang="id-ID" altLang="zh-CN" dirty="0">
                <a:solidFill>
                  <a:schemeClr val="bg1"/>
                </a:solidFill>
                <a:latin typeface="OPPOSans R" panose="00020600040101010101" pitchFamily="18" charset="-122"/>
                <a:ea typeface="OPPOSans R" panose="00020600040101010101" pitchFamily="18" charset="-122"/>
              </a:rPr>
              <a:t>Bebas untuk mengambil banyak foto, mengunduh berbagai video, dan menyimpan lagu yang disukai sesuka hati tanpa khawatir penyimpanan habis</a:t>
            </a:r>
            <a:endParaRPr lang="zh-CN" altLang="en-US" dirty="0">
              <a:solidFill>
                <a:schemeClr val="bg1"/>
              </a:solidFill>
              <a:latin typeface="OPPOSans R" panose="00020600040101010101" pitchFamily="18" charset="-122"/>
              <a:ea typeface="OPPOSans R" panose="00020600040101010101" pitchFamily="18" charset="-122"/>
            </a:endParaRPr>
          </a:p>
        </p:txBody>
      </p:sp>
      <p:sp>
        <p:nvSpPr>
          <p:cNvPr id="22" name="文本框 21"/>
          <p:cNvSpPr txBox="1"/>
          <p:nvPr/>
        </p:nvSpPr>
        <p:spPr>
          <a:xfrm>
            <a:off x="6636327" y="6482821"/>
            <a:ext cx="5555673" cy="276999"/>
          </a:xfrm>
          <a:prstGeom prst="rect">
            <a:avLst/>
          </a:prstGeom>
          <a:noFill/>
        </p:spPr>
        <p:txBody>
          <a:bodyPr wrap="square" rtlCol="0">
            <a:spAutoFit/>
          </a:bodyPr>
          <a:lstStyle/>
          <a:p>
            <a:r>
              <a:rPr lang="en-US" altLang="zh-CN" sz="1200" dirty="0">
                <a:solidFill>
                  <a:schemeClr val="bg1"/>
                </a:solidFill>
                <a:latin typeface="OPPOSans R" panose="00020600040101010101" pitchFamily="18" charset="-122"/>
                <a:ea typeface="OPPOSans R" panose="00020600040101010101" pitchFamily="18" charset="-122"/>
              </a:rPr>
              <a:t>*Note: </a:t>
            </a:r>
            <a:r>
              <a:rPr lang="id-ID" altLang="zh-CN" sz="1200" dirty="0">
                <a:solidFill>
                  <a:schemeClr val="bg1"/>
                </a:solidFill>
                <a:latin typeface="OPPOSans R" panose="00020600040101010101" pitchFamily="18" charset="-122"/>
                <a:ea typeface="OPPOSans R" panose="00020600040101010101" pitchFamily="18" charset="-122"/>
              </a:rPr>
              <a:t>Unit 3 slot kartu ini hanya untuk region Indonesia dan India</a:t>
            </a:r>
            <a:endParaRPr lang="zh-CN" altLang="en-US" sz="1200" dirty="0">
              <a:solidFill>
                <a:schemeClr val="bg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0389531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9256060"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B" panose="00020600040101010101" pitchFamily="18" charset="-122"/>
                <a:ea typeface="OPPOSans B" panose="00020600040101010101" pitchFamily="18" charset="-122"/>
              </a:rPr>
              <a:t>Pemakaian Nyaman – </a:t>
            </a:r>
            <a:r>
              <a:rPr lang="id-ID" altLang="zh-CN" b="0" dirty="0">
                <a:solidFill>
                  <a:schemeClr val="bg1"/>
                </a:solidFill>
                <a:latin typeface="OPPOSans B" panose="00020600040101010101" pitchFamily="18" charset="-122"/>
                <a:ea typeface="OPPOSans B" panose="00020600040101010101" pitchFamily="18" charset="-122"/>
              </a:rPr>
              <a:t>Baterai 4230 mAh</a:t>
            </a:r>
            <a:endParaRPr lang="zh-CN" altLang="en-US" b="0" dirty="0">
              <a:solidFill>
                <a:schemeClr val="bg1"/>
              </a:solidFill>
              <a:latin typeface="OPPOSans B" panose="00020600040101010101" pitchFamily="18" charset="-122"/>
              <a:ea typeface="OPPOSans B" panose="00020600040101010101" pitchFamily="18" charset="-122"/>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文本框 15"/>
          <p:cNvSpPr txBox="1"/>
          <p:nvPr/>
        </p:nvSpPr>
        <p:spPr>
          <a:xfrm>
            <a:off x="4131733" y="1360820"/>
            <a:ext cx="5260623" cy="584775"/>
          </a:xfrm>
          <a:prstGeom prst="rect">
            <a:avLst/>
          </a:prstGeom>
          <a:noFill/>
        </p:spPr>
        <p:txBody>
          <a:bodyPr wrap="square" rtlCol="0">
            <a:spAutoFit/>
          </a:bodyPr>
          <a:lstStyle>
            <a:defPPr>
              <a:defRPr lang="zh-CN"/>
            </a:defPPr>
            <a:lvl1pPr algn="just">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R" panose="00020600040101010101" pitchFamily="18" charset="-122"/>
                <a:ea typeface="OPPOSans R" panose="00020600040101010101" pitchFamily="18" charset="-122"/>
              </a:rPr>
              <a:t>Pengalaman Buruk</a:t>
            </a:r>
            <a:r>
              <a:rPr lang="en-GB" altLang="zh-CN" b="0" dirty="0">
                <a:latin typeface="OPPOSans R" panose="00020600040101010101" pitchFamily="18" charset="-122"/>
                <a:ea typeface="OPPOSans R" panose="00020600040101010101" pitchFamily="18" charset="-122"/>
              </a:rPr>
              <a:t>:</a:t>
            </a:r>
            <a:endParaRPr lang="zh-CN" altLang="en-US" b="0" dirty="0">
              <a:latin typeface="OPPOSans R" panose="00020600040101010101" pitchFamily="18" charset="-122"/>
              <a:ea typeface="OPPOSans R" panose="00020600040101010101" pitchFamily="18" charset="-122"/>
            </a:endParaRPr>
          </a:p>
        </p:txBody>
      </p:sp>
      <p:sp>
        <p:nvSpPr>
          <p:cNvPr id="17" name="文本框 16"/>
          <p:cNvSpPr txBox="1"/>
          <p:nvPr/>
        </p:nvSpPr>
        <p:spPr>
          <a:xfrm>
            <a:off x="4120441" y="1948329"/>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Kapasitas baterai kecil</a:t>
            </a:r>
            <a:endParaRPr lang="zh-CN" altLang="en-US" dirty="0">
              <a:latin typeface="OPPOSans R" panose="00020600040101010101" pitchFamily="18" charset="-122"/>
              <a:ea typeface="OPPOSans R" panose="00020600040101010101" pitchFamily="18" charset="-122"/>
            </a:endParaRPr>
          </a:p>
        </p:txBody>
      </p:sp>
      <p:sp>
        <p:nvSpPr>
          <p:cNvPr id="18" name="文本框 17"/>
          <p:cNvSpPr txBox="1"/>
          <p:nvPr/>
        </p:nvSpPr>
        <p:spPr>
          <a:xfrm>
            <a:off x="4131733" y="2535838"/>
            <a:ext cx="6702522"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pPr algn="l"/>
            <a:r>
              <a:rPr lang="en-GB"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Daya tahan baterai rendah</a:t>
            </a:r>
            <a:endParaRPr lang="zh-CN" altLang="en-US" dirty="0">
              <a:latin typeface="OPPOSans R" panose="00020600040101010101" pitchFamily="18" charset="-122"/>
              <a:ea typeface="OPPOSans R" panose="00020600040101010101" pitchFamily="18" charset="-122"/>
            </a:endParaRPr>
          </a:p>
        </p:txBody>
      </p:sp>
      <p:sp>
        <p:nvSpPr>
          <p:cNvPr id="19" name="右箭头 18"/>
          <p:cNvSpPr/>
          <p:nvPr/>
        </p:nvSpPr>
        <p:spPr>
          <a:xfrm rot="5400000">
            <a:off x="5763775" y="3876580"/>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20" name="圆角矩形 19"/>
          <p:cNvSpPr/>
          <p:nvPr/>
        </p:nvSpPr>
        <p:spPr>
          <a:xfrm>
            <a:off x="4131731" y="4407770"/>
            <a:ext cx="6468535" cy="2105752"/>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21" name="文本框 20"/>
          <p:cNvSpPr txBox="1"/>
          <p:nvPr/>
        </p:nvSpPr>
        <p:spPr>
          <a:xfrm>
            <a:off x="4227687" y="4622829"/>
            <a:ext cx="6276622" cy="1631216"/>
          </a:xfrm>
          <a:prstGeom prst="rect">
            <a:avLst/>
          </a:prstGeom>
          <a:noFill/>
        </p:spPr>
        <p:txBody>
          <a:bodyPr wrap="square" rtlCol="0">
            <a:spAutoFit/>
          </a:bodyPr>
          <a:lstStyle/>
          <a:p>
            <a:r>
              <a:rPr lang="en-US" altLang="zh-CN" sz="2000" dirty="0">
                <a:solidFill>
                  <a:srgbClr val="00FDFF"/>
                </a:solidFill>
                <a:latin typeface="OPPOSans R" panose="00020600040101010101" pitchFamily="18" charset="-122"/>
                <a:ea typeface="OPPOSans R" panose="00020600040101010101" pitchFamily="18" charset="-122"/>
              </a:rPr>
              <a:t>4230mAh battery </a:t>
            </a:r>
          </a:p>
          <a:p>
            <a:r>
              <a:rPr lang="id-ID" altLang="zh-CN" sz="2000" dirty="0">
                <a:solidFill>
                  <a:schemeClr val="bg1"/>
                </a:solidFill>
                <a:latin typeface="OPPOSans R" panose="00020600040101010101" pitchFamily="18" charset="-122"/>
                <a:ea typeface="OPPOSans R" panose="00020600040101010101" pitchFamily="18" charset="-122"/>
              </a:rPr>
              <a:t>Dengan kapasitas baterai besar </a:t>
            </a:r>
            <a:r>
              <a:rPr lang="en-US" altLang="zh-CN" sz="2000" dirty="0">
                <a:solidFill>
                  <a:schemeClr val="bg1"/>
                </a:solidFill>
                <a:latin typeface="OPPOSans R" panose="00020600040101010101" pitchFamily="18" charset="-122"/>
                <a:ea typeface="OPPOSans R" panose="00020600040101010101" pitchFamily="18" charset="-122"/>
              </a:rPr>
              <a:t>4230mAh</a:t>
            </a:r>
          </a:p>
          <a:p>
            <a:r>
              <a:rPr lang="id-ID" altLang="zh-CN" sz="2000" i="1" dirty="0">
                <a:solidFill>
                  <a:schemeClr val="bg1"/>
                </a:solidFill>
                <a:latin typeface="OPPOSans R" panose="00020600040101010101" pitchFamily="18" charset="-122"/>
                <a:ea typeface="OPPOSans R" panose="00020600040101010101" pitchFamily="18" charset="-122"/>
              </a:rPr>
              <a:t>Streaming </a:t>
            </a:r>
            <a:r>
              <a:rPr lang="id-ID" altLang="zh-CN" sz="2000" dirty="0">
                <a:solidFill>
                  <a:schemeClr val="bg1"/>
                </a:solidFill>
                <a:latin typeface="OPPOSans R" panose="00020600040101010101" pitchFamily="18" charset="-122"/>
                <a:ea typeface="OPPOSans R" panose="00020600040101010101" pitchFamily="18" charset="-122"/>
              </a:rPr>
              <a:t>video sampai dengan </a:t>
            </a:r>
            <a:r>
              <a:rPr lang="en-US" altLang="zh-CN" sz="2000" dirty="0">
                <a:solidFill>
                  <a:schemeClr val="bg1"/>
                </a:solidFill>
                <a:latin typeface="OPPOSans R" panose="00020600040101010101" pitchFamily="18" charset="-122"/>
                <a:ea typeface="OPPOSans R" panose="00020600040101010101" pitchFamily="18" charset="-122"/>
              </a:rPr>
              <a:t>14 </a:t>
            </a:r>
            <a:r>
              <a:rPr lang="id-ID" altLang="zh-CN" sz="2000" dirty="0">
                <a:solidFill>
                  <a:schemeClr val="bg1"/>
                </a:solidFill>
                <a:latin typeface="OPPOSans R" panose="00020600040101010101" pitchFamily="18" charset="-122"/>
                <a:ea typeface="OPPOSans R" panose="00020600040101010101" pitchFamily="18" charset="-122"/>
              </a:rPr>
              <a:t>jam</a:t>
            </a:r>
            <a:endParaRPr lang="en-US" altLang="zh-CN" sz="2000" dirty="0">
              <a:solidFill>
                <a:schemeClr val="bg1"/>
              </a:solidFill>
              <a:latin typeface="OPPOSans R" panose="00020600040101010101" pitchFamily="18" charset="-122"/>
              <a:ea typeface="OPPOSans R" panose="00020600040101010101" pitchFamily="18" charset="-122"/>
            </a:endParaRPr>
          </a:p>
          <a:p>
            <a:r>
              <a:rPr lang="id-ID" altLang="zh-CN" sz="2000" dirty="0">
                <a:solidFill>
                  <a:schemeClr val="bg1"/>
                </a:solidFill>
                <a:latin typeface="OPPOSans R" panose="00020600040101010101" pitchFamily="18" charset="-122"/>
                <a:ea typeface="OPPOSans R" panose="00020600040101010101" pitchFamily="18" charset="-122"/>
              </a:rPr>
              <a:t>Bermain </a:t>
            </a:r>
            <a:r>
              <a:rPr lang="id-ID" altLang="zh-CN" sz="2000" i="1" dirty="0">
                <a:solidFill>
                  <a:schemeClr val="bg1"/>
                </a:solidFill>
                <a:latin typeface="OPPOSans R" panose="00020600040101010101" pitchFamily="18" charset="-122"/>
                <a:ea typeface="OPPOSans R" panose="00020600040101010101" pitchFamily="18" charset="-122"/>
              </a:rPr>
              <a:t>game online </a:t>
            </a:r>
            <a:r>
              <a:rPr lang="id-ID" altLang="zh-CN" sz="2000" dirty="0">
                <a:solidFill>
                  <a:schemeClr val="bg1"/>
                </a:solidFill>
                <a:latin typeface="OPPOSans R" panose="00020600040101010101" pitchFamily="18" charset="-122"/>
                <a:ea typeface="OPPOSans R" panose="00020600040101010101" pitchFamily="18" charset="-122"/>
              </a:rPr>
              <a:t>sampai dengan </a:t>
            </a:r>
            <a:r>
              <a:rPr lang="en-US" altLang="zh-CN" sz="2000" dirty="0">
                <a:solidFill>
                  <a:schemeClr val="bg1"/>
                </a:solidFill>
                <a:latin typeface="OPPOSans R" panose="00020600040101010101" pitchFamily="18" charset="-122"/>
                <a:ea typeface="OPPOSans R" panose="00020600040101010101" pitchFamily="18" charset="-122"/>
              </a:rPr>
              <a:t>7 </a:t>
            </a:r>
            <a:r>
              <a:rPr lang="id-ID" altLang="zh-CN" sz="2000" dirty="0">
                <a:solidFill>
                  <a:schemeClr val="bg1"/>
                </a:solidFill>
                <a:latin typeface="OPPOSans R" panose="00020600040101010101" pitchFamily="18" charset="-122"/>
                <a:ea typeface="OPPOSans R" panose="00020600040101010101" pitchFamily="18" charset="-122"/>
              </a:rPr>
              <a:t>jam</a:t>
            </a:r>
            <a:endParaRPr lang="en-US" altLang="zh-CN" sz="2000" dirty="0">
              <a:solidFill>
                <a:schemeClr val="bg1"/>
              </a:solidFill>
              <a:latin typeface="OPPOSans R" panose="00020600040101010101" pitchFamily="18" charset="-122"/>
              <a:ea typeface="OPPOSans R" panose="00020600040101010101" pitchFamily="18" charset="-122"/>
            </a:endParaRPr>
          </a:p>
          <a:p>
            <a:r>
              <a:rPr lang="id-ID" altLang="zh-CN" sz="2000" dirty="0">
                <a:solidFill>
                  <a:schemeClr val="bg1"/>
                </a:solidFill>
                <a:latin typeface="OPPOSans R" panose="00020600040101010101" pitchFamily="18" charset="-122"/>
                <a:ea typeface="OPPOSans R" panose="00020600040101010101" pitchFamily="18" charset="-122"/>
              </a:rPr>
              <a:t>Memutar musik sampai dengan </a:t>
            </a:r>
            <a:r>
              <a:rPr lang="en-US" altLang="zh-CN" sz="2000" dirty="0">
                <a:solidFill>
                  <a:schemeClr val="bg1"/>
                </a:solidFill>
                <a:latin typeface="OPPOSans R" panose="00020600040101010101" pitchFamily="18" charset="-122"/>
                <a:ea typeface="OPPOSans R" panose="00020600040101010101" pitchFamily="18" charset="-122"/>
              </a:rPr>
              <a:t>111 </a:t>
            </a:r>
            <a:r>
              <a:rPr lang="id-ID" altLang="zh-CN" sz="2000" dirty="0">
                <a:solidFill>
                  <a:schemeClr val="bg1"/>
                </a:solidFill>
                <a:latin typeface="OPPOSans R" panose="00020600040101010101" pitchFamily="18" charset="-122"/>
                <a:ea typeface="OPPOSans R" panose="00020600040101010101" pitchFamily="18" charset="-122"/>
              </a:rPr>
              <a:t>jam</a:t>
            </a:r>
            <a:endParaRPr lang="zh-CN" altLang="en-US" sz="2000" dirty="0">
              <a:solidFill>
                <a:schemeClr val="bg1"/>
              </a:solidFill>
              <a:latin typeface="OPPOSans R" panose="00020600040101010101" pitchFamily="18" charset="-122"/>
              <a:ea typeface="OPPOSans R" panose="00020600040101010101" pitchFamily="18" charset="-122"/>
            </a:endParaRPr>
          </a:p>
        </p:txBody>
      </p:sp>
      <p:pic>
        <p:nvPicPr>
          <p:cNvPr id="15" name="图片 14"/>
          <p:cNvPicPr>
            <a:picLocks noChangeAspect="1"/>
          </p:cNvPicPr>
          <p:nvPr/>
        </p:nvPicPr>
        <p:blipFill>
          <a:blip r:embed="rId4">
            <a:extLst>
              <a:ext uri="{28A0092B-C50C-407E-A947-70E740481C1C}">
                <a14:useLocalDpi xmlns:a14="http://schemas.microsoft.com/office/drawing/2010/main" val="0"/>
              </a:ext>
            </a:extLst>
          </a:blip>
          <a:srcRect l="4367" t="1320" r="3214" b="2681"/>
          <a:stretch>
            <a:fillRect/>
          </a:stretch>
        </p:blipFill>
        <p:spPr>
          <a:xfrm>
            <a:off x="835378" y="1004712"/>
            <a:ext cx="3002844" cy="5249333"/>
          </a:xfrm>
          <a:custGeom>
            <a:avLst/>
            <a:gdLst>
              <a:gd name="connsiteX0" fmla="*/ 500484 w 3002844"/>
              <a:gd name="connsiteY0" fmla="*/ 0 h 5249333"/>
              <a:gd name="connsiteX1" fmla="*/ 2502360 w 3002844"/>
              <a:gd name="connsiteY1" fmla="*/ 0 h 5249333"/>
              <a:gd name="connsiteX2" fmla="*/ 3002844 w 3002844"/>
              <a:gd name="connsiteY2" fmla="*/ 500484 h 5249333"/>
              <a:gd name="connsiteX3" fmla="*/ 3002844 w 3002844"/>
              <a:gd name="connsiteY3" fmla="*/ 4748849 h 5249333"/>
              <a:gd name="connsiteX4" fmla="*/ 2502360 w 3002844"/>
              <a:gd name="connsiteY4" fmla="*/ 5249333 h 5249333"/>
              <a:gd name="connsiteX5" fmla="*/ 500484 w 3002844"/>
              <a:gd name="connsiteY5" fmla="*/ 5249333 h 5249333"/>
              <a:gd name="connsiteX6" fmla="*/ 0 w 3002844"/>
              <a:gd name="connsiteY6" fmla="*/ 4748849 h 5249333"/>
              <a:gd name="connsiteX7" fmla="*/ 0 w 3002844"/>
              <a:gd name="connsiteY7" fmla="*/ 500484 h 5249333"/>
              <a:gd name="connsiteX8" fmla="*/ 500484 w 3002844"/>
              <a:gd name="connsiteY8" fmla="*/ 0 h 524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44" h="5249333">
                <a:moveTo>
                  <a:pt x="500484" y="0"/>
                </a:moveTo>
                <a:lnTo>
                  <a:pt x="2502360" y="0"/>
                </a:lnTo>
                <a:cubicBezTo>
                  <a:pt x="2778770" y="0"/>
                  <a:pt x="3002844" y="224074"/>
                  <a:pt x="3002844" y="500484"/>
                </a:cubicBezTo>
                <a:lnTo>
                  <a:pt x="3002844" y="4748849"/>
                </a:lnTo>
                <a:cubicBezTo>
                  <a:pt x="3002844" y="5025259"/>
                  <a:pt x="2778770" y="5249333"/>
                  <a:pt x="2502360" y="5249333"/>
                </a:cubicBezTo>
                <a:lnTo>
                  <a:pt x="500484" y="5249333"/>
                </a:lnTo>
                <a:cubicBezTo>
                  <a:pt x="224074" y="5249333"/>
                  <a:pt x="0" y="5025259"/>
                  <a:pt x="0" y="4748849"/>
                </a:cubicBezTo>
                <a:lnTo>
                  <a:pt x="0" y="500484"/>
                </a:lnTo>
                <a:cubicBezTo>
                  <a:pt x="0" y="224074"/>
                  <a:pt x="224074" y="0"/>
                  <a:pt x="500484" y="0"/>
                </a:cubicBezTo>
                <a:close/>
              </a:path>
            </a:pathLst>
          </a:custGeom>
        </p:spPr>
      </p:pic>
      <p:sp>
        <p:nvSpPr>
          <p:cNvPr id="23" name="文本框 22"/>
          <p:cNvSpPr txBox="1"/>
          <p:nvPr/>
        </p:nvSpPr>
        <p:spPr>
          <a:xfrm>
            <a:off x="4120440" y="3123348"/>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Baterai cepat habis</a:t>
            </a:r>
            <a:endParaRPr lang="zh-CN" altLang="en-US"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4790656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9579867"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B" panose="00020600040101010101" pitchFamily="18" charset="-122"/>
                <a:ea typeface="OPPOSans B" panose="00020600040101010101" pitchFamily="18" charset="-122"/>
              </a:rPr>
              <a:t>Pemakaian Nyaman – </a:t>
            </a:r>
            <a:r>
              <a:rPr lang="id-ID" altLang="zh-CN" b="0" dirty="0">
                <a:solidFill>
                  <a:schemeClr val="bg1"/>
                </a:solidFill>
                <a:latin typeface="OPPOSans B" panose="00020600040101010101" pitchFamily="18" charset="-122"/>
                <a:ea typeface="OPPOSans B" panose="00020600040101010101" pitchFamily="18" charset="-122"/>
              </a:rPr>
              <a:t>Prosesor </a:t>
            </a:r>
            <a:r>
              <a:rPr lang="id-ID" altLang="zh-CN" b="0" i="1" dirty="0">
                <a:solidFill>
                  <a:schemeClr val="bg1"/>
                </a:solidFill>
                <a:latin typeface="OPPOSans B" panose="00020600040101010101" pitchFamily="18" charset="-122"/>
                <a:ea typeface="OPPOSans B" panose="00020600040101010101" pitchFamily="18" charset="-122"/>
              </a:rPr>
              <a:t>Octa-Core</a:t>
            </a:r>
            <a:endParaRPr lang="zh-CN" altLang="en-US" b="0" dirty="0">
              <a:solidFill>
                <a:schemeClr val="bg1"/>
              </a:solidFill>
              <a:latin typeface="OPPOSans B" panose="00020600040101010101" pitchFamily="18" charset="-122"/>
              <a:ea typeface="OPPOSans B" panose="00020600040101010101" pitchFamily="18" charset="-122"/>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文本框 15"/>
          <p:cNvSpPr txBox="1"/>
          <p:nvPr/>
        </p:nvSpPr>
        <p:spPr>
          <a:xfrm>
            <a:off x="4131733" y="1360820"/>
            <a:ext cx="5260623" cy="584775"/>
          </a:xfrm>
          <a:prstGeom prst="rect">
            <a:avLst/>
          </a:prstGeom>
          <a:noFill/>
        </p:spPr>
        <p:txBody>
          <a:bodyPr wrap="square" rtlCol="0">
            <a:spAutoFit/>
          </a:bodyPr>
          <a:lstStyle>
            <a:defPPr>
              <a:defRPr lang="zh-CN"/>
            </a:defPPr>
            <a:lvl1pPr algn="just">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R" panose="00020600040101010101" pitchFamily="18" charset="-122"/>
                <a:ea typeface="OPPOSans R" panose="00020600040101010101" pitchFamily="18" charset="-122"/>
              </a:rPr>
              <a:t>Pengalaman Buruk</a:t>
            </a:r>
            <a:r>
              <a:rPr lang="en-GB" altLang="zh-CN" b="0" dirty="0">
                <a:latin typeface="OPPOSans R" panose="00020600040101010101" pitchFamily="18" charset="-122"/>
                <a:ea typeface="OPPOSans R" panose="00020600040101010101" pitchFamily="18" charset="-122"/>
              </a:rPr>
              <a:t>:</a:t>
            </a:r>
            <a:endParaRPr lang="zh-CN" altLang="en-US" b="0" dirty="0">
              <a:latin typeface="OPPOSans R" panose="00020600040101010101" pitchFamily="18" charset="-122"/>
              <a:ea typeface="OPPOSans R" panose="00020600040101010101" pitchFamily="18" charset="-122"/>
            </a:endParaRPr>
          </a:p>
        </p:txBody>
      </p:sp>
      <p:sp>
        <p:nvSpPr>
          <p:cNvPr id="17" name="文本框 16"/>
          <p:cNvSpPr txBox="1"/>
          <p:nvPr/>
        </p:nvSpPr>
        <p:spPr>
          <a:xfrm>
            <a:off x="4131731" y="2143002"/>
            <a:ext cx="5260623" cy="584775"/>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GB"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Ponsel lambat</a:t>
            </a:r>
            <a:endParaRPr lang="zh-CN" altLang="en-US" dirty="0">
              <a:latin typeface="OPPOSans R" panose="00020600040101010101" pitchFamily="18" charset="-122"/>
              <a:ea typeface="OPPOSans R" panose="00020600040101010101" pitchFamily="18" charset="-122"/>
            </a:endParaRPr>
          </a:p>
        </p:txBody>
      </p:sp>
      <p:sp>
        <p:nvSpPr>
          <p:cNvPr id="18" name="文本框 17"/>
          <p:cNvSpPr txBox="1"/>
          <p:nvPr/>
        </p:nvSpPr>
        <p:spPr>
          <a:xfrm>
            <a:off x="4131731" y="2791943"/>
            <a:ext cx="6186311" cy="1077218"/>
          </a:xfrm>
          <a:prstGeom prst="rect">
            <a:avLst/>
          </a:prstGeom>
          <a:noFill/>
        </p:spPr>
        <p:txBody>
          <a:bodyPr wrap="square" rtlCol="0">
            <a:spAutoFit/>
          </a:bodyPr>
          <a:lstStyle>
            <a:defPPr>
              <a:defRPr lang="zh-CN"/>
            </a:defPPr>
            <a:lvl1pPr algn="just">
              <a:defRPr sz="3200" b="0">
                <a:solidFill>
                  <a:schemeClr val="bg1"/>
                </a:solidFill>
                <a:latin typeface="微软雅黑" panose="020B0503020204020204" pitchFamily="34" charset="-122"/>
                <a:ea typeface="微软雅黑" panose="020B0503020204020204" pitchFamily="34" charset="-122"/>
              </a:defRPr>
            </a:lvl1pPr>
          </a:lstStyle>
          <a:p>
            <a:r>
              <a:rPr lang="en-US" altLang="zh-CN" dirty="0">
                <a:latin typeface="OPPOSans R" panose="00020600040101010101" pitchFamily="18" charset="-122"/>
                <a:ea typeface="OPPOSans R" panose="00020600040101010101" pitchFamily="18" charset="-122"/>
              </a:rPr>
              <a:t>-</a:t>
            </a:r>
            <a:r>
              <a:rPr lang="id-ID" altLang="zh-CN" dirty="0">
                <a:latin typeface="OPPOSans R" panose="00020600040101010101" pitchFamily="18" charset="-122"/>
                <a:ea typeface="OPPOSans R" panose="00020600040101010101" pitchFamily="18" charset="-122"/>
              </a:rPr>
              <a:t> Pengalaman bermain tidak lancar dan patah-patah</a:t>
            </a:r>
            <a:endParaRPr lang="zh-CN" altLang="en-US" dirty="0">
              <a:latin typeface="OPPOSans R" panose="00020600040101010101" pitchFamily="18" charset="-122"/>
              <a:ea typeface="OPPOSans R" panose="00020600040101010101" pitchFamily="18" charset="-122"/>
            </a:endParaRPr>
          </a:p>
        </p:txBody>
      </p:sp>
      <p:sp>
        <p:nvSpPr>
          <p:cNvPr id="19" name="右箭头 18"/>
          <p:cNvSpPr/>
          <p:nvPr/>
        </p:nvSpPr>
        <p:spPr>
          <a:xfrm rot="5400000">
            <a:off x="5763775" y="3933025"/>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20" name="圆角矩形 19"/>
          <p:cNvSpPr/>
          <p:nvPr/>
        </p:nvSpPr>
        <p:spPr>
          <a:xfrm>
            <a:off x="4131731" y="4407769"/>
            <a:ext cx="5914954" cy="2311685"/>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21" name="文本框 20"/>
          <p:cNvSpPr txBox="1"/>
          <p:nvPr/>
        </p:nvSpPr>
        <p:spPr>
          <a:xfrm>
            <a:off x="4267409" y="4525806"/>
            <a:ext cx="5914954" cy="1938992"/>
          </a:xfrm>
          <a:prstGeom prst="rect">
            <a:avLst/>
          </a:prstGeom>
          <a:noFill/>
        </p:spPr>
        <p:txBody>
          <a:bodyPr wrap="square" rtlCol="0">
            <a:spAutoFit/>
          </a:bodyPr>
          <a:lstStyle/>
          <a:p>
            <a:r>
              <a:rPr lang="id-ID" altLang="zh-CN" sz="2000" dirty="0">
                <a:solidFill>
                  <a:srgbClr val="00FDFF"/>
                </a:solidFill>
                <a:latin typeface="OPPOSans R" panose="00020600040101010101" pitchFamily="18" charset="-122"/>
                <a:ea typeface="OPPOSans R" panose="00020600040101010101" pitchFamily="18" charset="-122"/>
              </a:rPr>
              <a:t>Prosesor </a:t>
            </a:r>
            <a:r>
              <a:rPr lang="id-ID" altLang="zh-CN" sz="2000" i="1" dirty="0">
                <a:solidFill>
                  <a:srgbClr val="00FDFF"/>
                </a:solidFill>
                <a:latin typeface="OPPOSans R" panose="00020600040101010101" pitchFamily="18" charset="-122"/>
                <a:ea typeface="OPPOSans R" panose="00020600040101010101" pitchFamily="18" charset="-122"/>
              </a:rPr>
              <a:t>Octa-Core</a:t>
            </a:r>
            <a:endParaRPr lang="en-US" altLang="zh-CN" sz="2000" i="1" dirty="0">
              <a:solidFill>
                <a:srgbClr val="00FDFF"/>
              </a:solidFill>
              <a:latin typeface="OPPOSans R" panose="00020600040101010101" pitchFamily="18" charset="-122"/>
              <a:ea typeface="OPPOSans R" panose="00020600040101010101" pitchFamily="18" charset="-122"/>
            </a:endParaRPr>
          </a:p>
          <a:p>
            <a:r>
              <a:rPr lang="id-ID" altLang="zh-CN" sz="2000" dirty="0">
                <a:solidFill>
                  <a:schemeClr val="bg1"/>
                </a:solidFill>
                <a:latin typeface="OPPOSans R" panose="00020600040101010101" pitchFamily="18" charset="-122"/>
                <a:ea typeface="OPPOSans R" panose="00020600040101010101" pitchFamily="18" charset="-122"/>
              </a:rPr>
              <a:t>Penggunaan prosesor </a:t>
            </a:r>
            <a:r>
              <a:rPr lang="id-ID" altLang="zh-CN" sz="2000" i="1" dirty="0">
                <a:solidFill>
                  <a:schemeClr val="bg1"/>
                </a:solidFill>
                <a:latin typeface="OPPOSans R" panose="00020600040101010101" pitchFamily="18" charset="-122"/>
                <a:ea typeface="OPPOSans R" panose="00020600040101010101" pitchFamily="18" charset="-122"/>
              </a:rPr>
              <a:t>octa-core </a:t>
            </a:r>
            <a:r>
              <a:rPr lang="en-US" altLang="zh-CN" sz="2000" dirty="0">
                <a:solidFill>
                  <a:schemeClr val="bg1"/>
                </a:solidFill>
                <a:latin typeface="OPPOSans R" panose="00020600040101010101" pitchFamily="18" charset="-122"/>
                <a:ea typeface="OPPOSans R" panose="00020600040101010101" pitchFamily="18" charset="-122"/>
              </a:rPr>
              <a:t>2.3GHz</a:t>
            </a:r>
            <a:r>
              <a:rPr lang="id-ID" altLang="zh-CN" sz="2000" dirty="0">
                <a:solidFill>
                  <a:schemeClr val="bg1"/>
                </a:solidFill>
                <a:latin typeface="OPPOSans R" panose="00020600040101010101" pitchFamily="18" charset="-122"/>
                <a:ea typeface="OPPOSans R" panose="00020600040101010101" pitchFamily="18" charset="-122"/>
              </a:rPr>
              <a:t>, dengan </a:t>
            </a:r>
            <a:r>
              <a:rPr lang="en-US" altLang="zh-CN" sz="2000" dirty="0">
                <a:solidFill>
                  <a:schemeClr val="bg1"/>
                </a:solidFill>
                <a:latin typeface="OPPOSans R" panose="00020600040101010101" pitchFamily="18" charset="-122"/>
                <a:ea typeface="OPPOSans R" panose="00020600040101010101" pitchFamily="18" charset="-122"/>
              </a:rPr>
              <a:t>OPPO A31 </a:t>
            </a:r>
            <a:r>
              <a:rPr lang="id-ID" altLang="zh-CN" sz="2000" dirty="0">
                <a:solidFill>
                  <a:schemeClr val="bg1"/>
                </a:solidFill>
                <a:latin typeface="OPPOSans R" panose="00020600040101010101" pitchFamily="18" charset="-122"/>
                <a:ea typeface="OPPOSans R" panose="00020600040101010101" pitchFamily="18" charset="-122"/>
              </a:rPr>
              <a:t>pengoperasian saat bermain </a:t>
            </a:r>
            <a:r>
              <a:rPr lang="id-ID" altLang="zh-CN" sz="2000" i="1" dirty="0">
                <a:solidFill>
                  <a:schemeClr val="bg1"/>
                </a:solidFill>
                <a:latin typeface="OPPOSans R" panose="00020600040101010101" pitchFamily="18" charset="-122"/>
                <a:ea typeface="OPPOSans R" panose="00020600040101010101" pitchFamily="18" charset="-122"/>
              </a:rPr>
              <a:t>game</a:t>
            </a:r>
            <a:r>
              <a:rPr lang="id-ID" altLang="zh-CN" sz="2000" dirty="0">
                <a:solidFill>
                  <a:schemeClr val="bg1"/>
                </a:solidFill>
                <a:latin typeface="OPPOSans R" panose="00020600040101010101" pitchFamily="18" charset="-122"/>
                <a:ea typeface="OPPOSans R" panose="00020600040101010101" pitchFamily="18" charset="-122"/>
              </a:rPr>
              <a:t> dan menonton video tidak hanya nyaman saja tetapi konsumsi daya juga rendah.</a:t>
            </a:r>
            <a:endParaRPr lang="zh-CN" altLang="en-US" sz="2000" dirty="0">
              <a:solidFill>
                <a:schemeClr val="bg1"/>
              </a:solidFill>
              <a:latin typeface="OPPOSans R" panose="00020600040101010101" pitchFamily="18" charset="-122"/>
              <a:ea typeface="OPPOSans R" panose="00020600040101010101" pitchFamily="18" charset="-122"/>
            </a:endParaRPr>
          </a:p>
        </p:txBody>
      </p:sp>
      <p:pic>
        <p:nvPicPr>
          <p:cNvPr id="24" name="图片 23"/>
          <p:cNvPicPr>
            <a:picLocks noChangeAspect="1"/>
          </p:cNvPicPr>
          <p:nvPr/>
        </p:nvPicPr>
        <p:blipFill>
          <a:blip r:embed="rId4">
            <a:extLst>
              <a:ext uri="{28A0092B-C50C-407E-A947-70E740481C1C}">
                <a14:useLocalDpi xmlns:a14="http://schemas.microsoft.com/office/drawing/2010/main" val="0"/>
              </a:ext>
            </a:extLst>
          </a:blip>
          <a:srcRect l="4664" t="1511" r="3177" b="2903"/>
          <a:stretch>
            <a:fillRect/>
          </a:stretch>
        </p:blipFill>
        <p:spPr>
          <a:xfrm>
            <a:off x="838658" y="1151468"/>
            <a:ext cx="2797774" cy="4865511"/>
          </a:xfrm>
          <a:custGeom>
            <a:avLst/>
            <a:gdLst>
              <a:gd name="connsiteX0" fmla="*/ 466305 w 2797774"/>
              <a:gd name="connsiteY0" fmla="*/ 0 h 4865511"/>
              <a:gd name="connsiteX1" fmla="*/ 2331469 w 2797774"/>
              <a:gd name="connsiteY1" fmla="*/ 0 h 4865511"/>
              <a:gd name="connsiteX2" fmla="*/ 2797774 w 2797774"/>
              <a:gd name="connsiteY2" fmla="*/ 466305 h 4865511"/>
              <a:gd name="connsiteX3" fmla="*/ 2797774 w 2797774"/>
              <a:gd name="connsiteY3" fmla="*/ 4399206 h 4865511"/>
              <a:gd name="connsiteX4" fmla="*/ 2331469 w 2797774"/>
              <a:gd name="connsiteY4" fmla="*/ 4865511 h 4865511"/>
              <a:gd name="connsiteX5" fmla="*/ 466305 w 2797774"/>
              <a:gd name="connsiteY5" fmla="*/ 4865511 h 4865511"/>
              <a:gd name="connsiteX6" fmla="*/ 0 w 2797774"/>
              <a:gd name="connsiteY6" fmla="*/ 4399206 h 4865511"/>
              <a:gd name="connsiteX7" fmla="*/ 0 w 2797774"/>
              <a:gd name="connsiteY7" fmla="*/ 466305 h 4865511"/>
              <a:gd name="connsiteX8" fmla="*/ 466305 w 2797774"/>
              <a:gd name="connsiteY8" fmla="*/ 0 h 486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7774" h="4865511">
                <a:moveTo>
                  <a:pt x="466305" y="0"/>
                </a:moveTo>
                <a:lnTo>
                  <a:pt x="2331469" y="0"/>
                </a:lnTo>
                <a:cubicBezTo>
                  <a:pt x="2589002" y="0"/>
                  <a:pt x="2797774" y="208772"/>
                  <a:pt x="2797774" y="466305"/>
                </a:cubicBezTo>
                <a:lnTo>
                  <a:pt x="2797774" y="4399206"/>
                </a:lnTo>
                <a:cubicBezTo>
                  <a:pt x="2797774" y="4656739"/>
                  <a:pt x="2589002" y="4865511"/>
                  <a:pt x="2331469" y="4865511"/>
                </a:cubicBezTo>
                <a:lnTo>
                  <a:pt x="466305" y="4865511"/>
                </a:lnTo>
                <a:cubicBezTo>
                  <a:pt x="208772" y="4865511"/>
                  <a:pt x="0" y="4656739"/>
                  <a:pt x="0" y="4399206"/>
                </a:cubicBezTo>
                <a:lnTo>
                  <a:pt x="0" y="466305"/>
                </a:lnTo>
                <a:cubicBezTo>
                  <a:pt x="0" y="208772"/>
                  <a:pt x="208772" y="0"/>
                  <a:pt x="466305" y="0"/>
                </a:cubicBezTo>
                <a:close/>
              </a:path>
            </a:pathLst>
          </a:custGeom>
        </p:spPr>
      </p:pic>
    </p:spTree>
    <p:extLst>
      <p:ext uri="{BB962C8B-B14F-4D97-AF65-F5344CB8AC3E}">
        <p14:creationId xmlns:p14="http://schemas.microsoft.com/office/powerpoint/2010/main" val="9636108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74133" y="293512"/>
            <a:ext cx="10206640" cy="584775"/>
          </a:xfrm>
          <a:prstGeom prst="rect">
            <a:avLst/>
          </a:prstGeom>
        </p:spPr>
        <p:txBody>
          <a:bodyPr wrap="none">
            <a:spAutoFit/>
          </a:bodyPr>
          <a:lstStyle>
            <a:defPPr>
              <a:defRPr lang="zh-CN"/>
            </a:defPPr>
            <a:lvl1pPr>
              <a:defRPr sz="3200" b="1">
                <a:solidFill>
                  <a:srgbClr val="00FDFF"/>
                </a:solidFill>
                <a:latin typeface="微软雅黑" panose="020B0503020204020204" pitchFamily="34" charset="-122"/>
                <a:ea typeface="微软雅黑" panose="020B0503020204020204" pitchFamily="34" charset="-122"/>
              </a:defRPr>
            </a:lvl1pPr>
          </a:lstStyle>
          <a:p>
            <a:r>
              <a:rPr lang="id-ID" altLang="zh-CN" b="0" dirty="0">
                <a:latin typeface="OPPOSans B" panose="00020600040101010101" pitchFamily="18" charset="-122"/>
                <a:ea typeface="OPPOSans B" panose="00020600040101010101" pitchFamily="18" charset="-122"/>
              </a:rPr>
              <a:t>Pemakaian Nyaman – </a:t>
            </a:r>
            <a:r>
              <a:rPr lang="id-ID" altLang="zh-CN" b="0" dirty="0">
                <a:solidFill>
                  <a:schemeClr val="bg1"/>
                </a:solidFill>
                <a:latin typeface="OPPOSans B" panose="00020600040101010101" pitchFamily="18" charset="-122"/>
                <a:ea typeface="OPPOSans B" panose="00020600040101010101" pitchFamily="18" charset="-122"/>
              </a:rPr>
              <a:t>Android 9, ColorOS 6.1</a:t>
            </a:r>
            <a:endParaRPr lang="zh-CN" altLang="en-US" b="0" dirty="0">
              <a:solidFill>
                <a:schemeClr val="bg1"/>
              </a:solidFill>
              <a:latin typeface="OPPOSans B" panose="00020600040101010101" pitchFamily="18" charset="-122"/>
              <a:ea typeface="OPPOSans B" panose="00020600040101010101" pitchFamily="18" charset="-122"/>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759" t="1756" r="81494" b="2632"/>
          <a:stretch>
            <a:fillRect/>
          </a:stretch>
        </p:blipFill>
        <p:spPr>
          <a:xfrm>
            <a:off x="2610556" y="1473710"/>
            <a:ext cx="531530" cy="4926922"/>
          </a:xfrm>
          <a:custGeom>
            <a:avLst/>
            <a:gdLst>
              <a:gd name="connsiteX0" fmla="*/ 531529 w 531530"/>
              <a:gd name="connsiteY0" fmla="*/ 0 h 4926922"/>
              <a:gd name="connsiteX1" fmla="*/ 531530 w 531530"/>
              <a:gd name="connsiteY1" fmla="*/ 0 h 4926922"/>
              <a:gd name="connsiteX2" fmla="*/ 1 w 531530"/>
              <a:gd name="connsiteY2" fmla="*/ 531529 h 4926922"/>
              <a:gd name="connsiteX3" fmla="*/ 1 w 531530"/>
              <a:gd name="connsiteY3" fmla="*/ 4395393 h 4926922"/>
              <a:gd name="connsiteX4" fmla="*/ 531530 w 531530"/>
              <a:gd name="connsiteY4" fmla="*/ 4926922 h 4926922"/>
              <a:gd name="connsiteX5" fmla="*/ 531529 w 531530"/>
              <a:gd name="connsiteY5" fmla="*/ 4926922 h 4926922"/>
              <a:gd name="connsiteX6" fmla="*/ 0 w 531530"/>
              <a:gd name="connsiteY6" fmla="*/ 4395393 h 4926922"/>
              <a:gd name="connsiteX7" fmla="*/ 0 w 531530"/>
              <a:gd name="connsiteY7" fmla="*/ 531529 h 4926922"/>
              <a:gd name="connsiteX8" fmla="*/ 531529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531529" y="0"/>
                </a:moveTo>
                <a:lnTo>
                  <a:pt x="531530" y="0"/>
                </a:lnTo>
                <a:cubicBezTo>
                  <a:pt x="237975" y="0"/>
                  <a:pt x="1" y="237974"/>
                  <a:pt x="1" y="531529"/>
                </a:cubicBezTo>
                <a:lnTo>
                  <a:pt x="1" y="4395393"/>
                </a:lnTo>
                <a:cubicBezTo>
                  <a:pt x="1" y="4688948"/>
                  <a:pt x="237975" y="4926922"/>
                  <a:pt x="531530" y="4926922"/>
                </a:cubicBezTo>
                <a:lnTo>
                  <a:pt x="531529" y="4926922"/>
                </a:lnTo>
                <a:cubicBezTo>
                  <a:pt x="237974" y="4926922"/>
                  <a:pt x="0" y="4688948"/>
                  <a:pt x="0" y="4395393"/>
                </a:cubicBezTo>
                <a:lnTo>
                  <a:pt x="0" y="531529"/>
                </a:lnTo>
                <a:cubicBezTo>
                  <a:pt x="0" y="237974"/>
                  <a:pt x="237974" y="0"/>
                  <a:pt x="531529"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rcRect l="81494" t="1756" r="2759" b="2632"/>
          <a:stretch>
            <a:fillRect/>
          </a:stretch>
        </p:blipFill>
        <p:spPr>
          <a:xfrm>
            <a:off x="5268138" y="1473710"/>
            <a:ext cx="531530" cy="4926922"/>
          </a:xfrm>
          <a:custGeom>
            <a:avLst/>
            <a:gdLst>
              <a:gd name="connsiteX0" fmla="*/ 0 w 531530"/>
              <a:gd name="connsiteY0" fmla="*/ 0 h 4926922"/>
              <a:gd name="connsiteX1" fmla="*/ 1 w 531530"/>
              <a:gd name="connsiteY1" fmla="*/ 0 h 4926922"/>
              <a:gd name="connsiteX2" fmla="*/ 531530 w 531530"/>
              <a:gd name="connsiteY2" fmla="*/ 531529 h 4926922"/>
              <a:gd name="connsiteX3" fmla="*/ 531530 w 531530"/>
              <a:gd name="connsiteY3" fmla="*/ 4395393 h 4926922"/>
              <a:gd name="connsiteX4" fmla="*/ 1 w 531530"/>
              <a:gd name="connsiteY4" fmla="*/ 4926922 h 4926922"/>
              <a:gd name="connsiteX5" fmla="*/ 0 w 531530"/>
              <a:gd name="connsiteY5" fmla="*/ 4926922 h 4926922"/>
              <a:gd name="connsiteX6" fmla="*/ 531529 w 531530"/>
              <a:gd name="connsiteY6" fmla="*/ 4395393 h 4926922"/>
              <a:gd name="connsiteX7" fmla="*/ 531529 w 531530"/>
              <a:gd name="connsiteY7" fmla="*/ 531529 h 4926922"/>
              <a:gd name="connsiteX8" fmla="*/ 0 w 531530"/>
              <a:gd name="connsiteY8" fmla="*/ 0 h 492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30" h="4926922">
                <a:moveTo>
                  <a:pt x="0" y="0"/>
                </a:moveTo>
                <a:lnTo>
                  <a:pt x="1" y="0"/>
                </a:lnTo>
                <a:cubicBezTo>
                  <a:pt x="293556" y="0"/>
                  <a:pt x="531530" y="237974"/>
                  <a:pt x="531530" y="531529"/>
                </a:cubicBezTo>
                <a:lnTo>
                  <a:pt x="531530" y="4395393"/>
                </a:lnTo>
                <a:cubicBezTo>
                  <a:pt x="531530" y="4688948"/>
                  <a:pt x="293556" y="4926922"/>
                  <a:pt x="1" y="4926922"/>
                </a:cubicBezTo>
                <a:lnTo>
                  <a:pt x="0" y="4926922"/>
                </a:lnTo>
                <a:cubicBezTo>
                  <a:pt x="293555" y="4926922"/>
                  <a:pt x="531529" y="4688948"/>
                  <a:pt x="531529" y="4395393"/>
                </a:cubicBezTo>
                <a:lnTo>
                  <a:pt x="531529" y="531529"/>
                </a:lnTo>
                <a:cubicBezTo>
                  <a:pt x="531529" y="237974"/>
                  <a:pt x="293555" y="0"/>
                  <a:pt x="0" y="0"/>
                </a:cubicBezTo>
                <a:close/>
              </a:path>
            </a:pathLst>
          </a:cu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圆角矩形 19"/>
          <p:cNvSpPr/>
          <p:nvPr/>
        </p:nvSpPr>
        <p:spPr>
          <a:xfrm>
            <a:off x="6096000" y="1566260"/>
            <a:ext cx="5125159" cy="3151183"/>
          </a:xfrm>
          <a:prstGeom prst="roundRect">
            <a:avLst>
              <a:gd name="adj" fmla="val 892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6225822" y="1710690"/>
            <a:ext cx="4865514" cy="2862322"/>
          </a:xfrm>
          <a:prstGeom prst="rect">
            <a:avLst/>
          </a:prstGeom>
          <a:noFill/>
        </p:spPr>
        <p:txBody>
          <a:bodyPr wrap="square" rtlCol="0">
            <a:spAutoFit/>
          </a:bodyPr>
          <a:lstStyle/>
          <a:p>
            <a:r>
              <a:rPr lang="en-US" altLang="zh-CN" sz="2000" dirty="0">
                <a:solidFill>
                  <a:srgbClr val="00FDFF"/>
                </a:solidFill>
                <a:latin typeface="OPPOSans R" panose="00020600040101010101" pitchFamily="18" charset="-122"/>
                <a:ea typeface="OPPOSans R" panose="00020600040101010101" pitchFamily="18" charset="-122"/>
              </a:rPr>
              <a:t>ColorOS 6.1</a:t>
            </a:r>
          </a:p>
          <a:p>
            <a:r>
              <a:rPr lang="id-ID" altLang="zh-CN" sz="2000" dirty="0">
                <a:solidFill>
                  <a:schemeClr val="bg1"/>
                </a:solidFill>
                <a:latin typeface="OPPOSans R" panose="00020600040101010101" pitchFamily="18" charset="-122"/>
                <a:ea typeface="OPPOSans R" panose="00020600040101010101" pitchFamily="18" charset="-122"/>
              </a:rPr>
              <a:t>Menghadirkan desain baru</a:t>
            </a:r>
            <a:r>
              <a:rPr lang="en-US" altLang="zh-CN" sz="2000" dirty="0">
                <a:solidFill>
                  <a:schemeClr val="bg1"/>
                </a:solidFill>
                <a:latin typeface="OPPOSans R" panose="00020600040101010101" pitchFamily="18" charset="-122"/>
                <a:ea typeface="OPPOSans R" panose="00020600040101010101" pitchFamily="18" charset="-122"/>
              </a:rPr>
              <a:t> UI</a:t>
            </a:r>
            <a:r>
              <a:rPr lang="id-ID" altLang="zh-CN" sz="2000" dirty="0">
                <a:solidFill>
                  <a:schemeClr val="bg1"/>
                </a:solidFill>
                <a:latin typeface="OPPOSans R" panose="00020600040101010101" pitchFamily="18" charset="-122"/>
                <a:ea typeface="OPPOSans R" panose="00020600040101010101" pitchFamily="18" charset="-122"/>
              </a:rPr>
              <a:t>,</a:t>
            </a:r>
            <a:r>
              <a:rPr lang="en-US" altLang="zh-CN" sz="2000" dirty="0">
                <a:solidFill>
                  <a:schemeClr val="bg1"/>
                </a:solidFill>
                <a:latin typeface="OPPOSans R" panose="00020600040101010101" pitchFamily="18" charset="-122"/>
                <a:ea typeface="OPPOSans R" panose="00020600040101010101" pitchFamily="18" charset="-122"/>
              </a:rPr>
              <a:t> </a:t>
            </a:r>
            <a:r>
              <a:rPr lang="en-US" altLang="zh-CN" sz="2000" dirty="0" err="1">
                <a:solidFill>
                  <a:schemeClr val="bg1"/>
                </a:solidFill>
                <a:latin typeface="OPPOSans R" panose="00020600040101010101" pitchFamily="18" charset="-122"/>
                <a:ea typeface="OPPOSans R" panose="00020600040101010101" pitchFamily="18" charset="-122"/>
              </a:rPr>
              <a:t>ColorOS</a:t>
            </a:r>
            <a:r>
              <a:rPr lang="en-US" altLang="zh-CN" sz="2000" dirty="0">
                <a:solidFill>
                  <a:schemeClr val="bg1"/>
                </a:solidFill>
                <a:latin typeface="OPPOSans R" panose="00020600040101010101" pitchFamily="18" charset="-122"/>
                <a:ea typeface="OPPOSans R" panose="00020600040101010101" pitchFamily="18" charset="-122"/>
              </a:rPr>
              <a:t> 6.1 </a:t>
            </a:r>
            <a:r>
              <a:rPr lang="id-ID" altLang="zh-CN" sz="2000" dirty="0">
                <a:solidFill>
                  <a:schemeClr val="bg1"/>
                </a:solidFill>
                <a:latin typeface="OPPOSans R" panose="00020600040101010101" pitchFamily="18" charset="-122"/>
                <a:ea typeface="OPPOSans R" panose="00020600040101010101" pitchFamily="18" charset="-122"/>
              </a:rPr>
              <a:t>menampilkan navigasi pintar dan lancar untuk kenyamanan pemakaian.</a:t>
            </a:r>
            <a:endParaRPr lang="en-US" altLang="zh-CN" sz="2000" dirty="0">
              <a:solidFill>
                <a:schemeClr val="bg1"/>
              </a:solidFill>
              <a:latin typeface="OPPOSans R" panose="00020600040101010101" pitchFamily="18" charset="-122"/>
              <a:ea typeface="OPPOSans R" panose="00020600040101010101" pitchFamily="18" charset="-122"/>
            </a:endParaRPr>
          </a:p>
          <a:p>
            <a:r>
              <a:rPr lang="id-ID" altLang="zh-CN" sz="2000" dirty="0">
                <a:solidFill>
                  <a:schemeClr val="bg1"/>
                </a:solidFill>
                <a:latin typeface="OPPOSans R" panose="00020600040101010101" pitchFamily="18" charset="-122"/>
                <a:ea typeface="OPPOSans R" panose="00020600040101010101" pitchFamily="18" charset="-122"/>
              </a:rPr>
              <a:t>Buka kunci dengan pengenalan wajah</a:t>
            </a:r>
            <a:endParaRPr lang="en-US" altLang="zh-CN" sz="2000" dirty="0">
              <a:solidFill>
                <a:schemeClr val="bg1"/>
              </a:solidFill>
              <a:latin typeface="OPPOSans R" panose="00020600040101010101" pitchFamily="18" charset="-122"/>
              <a:ea typeface="OPPOSans R" panose="00020600040101010101" pitchFamily="18" charset="-122"/>
            </a:endParaRPr>
          </a:p>
          <a:p>
            <a:r>
              <a:rPr lang="id-ID" altLang="zh-CN" sz="2000" dirty="0">
                <a:solidFill>
                  <a:schemeClr val="bg1"/>
                </a:solidFill>
                <a:latin typeface="OPPOSans R" panose="00020600040101010101" pitchFamily="18" charset="-122"/>
                <a:ea typeface="OPPOSans R" panose="00020600040101010101" pitchFamily="18" charset="-122"/>
              </a:rPr>
              <a:t>Asisten Cerdas</a:t>
            </a:r>
            <a:endParaRPr lang="en-US" altLang="zh-CN" sz="2000" dirty="0">
              <a:solidFill>
                <a:schemeClr val="bg1"/>
              </a:solidFill>
              <a:latin typeface="OPPOSans R" panose="00020600040101010101" pitchFamily="18" charset="-122"/>
              <a:ea typeface="OPPOSans R" panose="00020600040101010101" pitchFamily="18" charset="-122"/>
            </a:endParaRPr>
          </a:p>
          <a:p>
            <a:r>
              <a:rPr lang="id-ID" altLang="zh-CN" sz="2000" dirty="0">
                <a:solidFill>
                  <a:schemeClr val="bg1"/>
                </a:solidFill>
                <a:latin typeface="OPPOSans R" panose="00020600040101010101" pitchFamily="18" charset="-122"/>
                <a:ea typeface="OPPOSans R" panose="00020600040101010101" pitchFamily="18" charset="-122"/>
              </a:rPr>
              <a:t>Bilah Sisi</a:t>
            </a:r>
            <a:endParaRPr lang="zh-CN" altLang="en-US" sz="2000" dirty="0">
              <a:solidFill>
                <a:schemeClr val="bg1"/>
              </a:solidFill>
              <a:latin typeface="OPPOSans R" panose="00020600040101010101" pitchFamily="18" charset="-122"/>
              <a:ea typeface="OPPOSans R" panose="00020600040101010101" pitchFamily="18" charset="-122"/>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00" y="1566260"/>
            <a:ext cx="5669771" cy="3267739"/>
          </a:xfrm>
          <a:prstGeom prst="rect">
            <a:avLst/>
          </a:prstGeom>
        </p:spPr>
      </p:pic>
    </p:spTree>
    <p:extLst>
      <p:ext uri="{BB962C8B-B14F-4D97-AF65-F5344CB8AC3E}">
        <p14:creationId xmlns:p14="http://schemas.microsoft.com/office/powerpoint/2010/main" val="198188252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31875" y="1736537"/>
            <a:ext cx="3123023" cy="1661079"/>
            <a:chOff x="262691" y="2445739"/>
            <a:chExt cx="1845881" cy="1661077"/>
          </a:xfrm>
        </p:grpSpPr>
        <p:sp>
          <p:nvSpPr>
            <p:cNvPr id="98" name="线条"/>
            <p:cNvSpPr/>
            <p:nvPr/>
          </p:nvSpPr>
          <p:spPr>
            <a:xfrm flipH="1" flipV="1">
              <a:off x="649929" y="3501735"/>
              <a:ext cx="1617" cy="605081"/>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600" dirty="0">
                <a:latin typeface="OPPOSans R" panose="00020600040101010101" pitchFamily="18" charset="-122"/>
                <a:ea typeface="OPPOSans R" panose="00020600040101010101" pitchFamily="18" charset="-122"/>
              </a:endParaRPr>
            </a:p>
          </p:txBody>
        </p:sp>
        <p:sp>
          <p:nvSpPr>
            <p:cNvPr id="97" name="文本框 1"/>
            <p:cNvSpPr txBox="1"/>
            <p:nvPr/>
          </p:nvSpPr>
          <p:spPr>
            <a:xfrm>
              <a:off x="262691" y="2445739"/>
              <a:ext cx="1845881"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
        <p:nvSpPr>
          <p:cNvPr id="2" name="Rectangle 1">
            <a:extLst>
              <a:ext uri="{FF2B5EF4-FFF2-40B4-BE49-F238E27FC236}">
                <a16:creationId xmlns:a16="http://schemas.microsoft.com/office/drawing/2014/main" id="{C508FC7D-1CA0-4F56-8625-7ECE8D7A7E50}"/>
              </a:ext>
            </a:extLst>
          </p:cNvPr>
          <p:cNvSpPr/>
          <p:nvPr/>
        </p:nvSpPr>
        <p:spPr>
          <a:xfrm>
            <a:off x="1393387" y="5865464"/>
            <a:ext cx="4758577"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2.1 </a:t>
            </a:r>
            <a:r>
              <a:rPr lang="id-ID" altLang="zh-CN" sz="1600" dirty="0">
                <a:solidFill>
                  <a:schemeClr val="bg1"/>
                </a:solidFill>
                <a:latin typeface="OPPOSans R" panose="00020600040101010101" pitchFamily="18" charset="-122"/>
                <a:ea typeface="OPPOSans R" panose="00020600040101010101" pitchFamily="18" charset="-122"/>
              </a:rPr>
              <a:t>Parameter Tampilan</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2.2 </a:t>
            </a:r>
            <a:r>
              <a:rPr lang="id-ID" altLang="zh-CN" sz="1600" dirty="0">
                <a:solidFill>
                  <a:schemeClr val="bg1"/>
                </a:solidFill>
                <a:latin typeface="OPPOSans R" panose="00020600040101010101" pitchFamily="18" charset="-122"/>
                <a:ea typeface="OPPOSans R" panose="00020600040101010101" pitchFamily="18" charset="-122"/>
              </a:rPr>
              <a:t>Parameter Konfigurasi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2.3 </a:t>
            </a:r>
            <a:r>
              <a:rPr lang="id-ID" altLang="zh-CN" sz="1600" dirty="0">
                <a:solidFill>
                  <a:schemeClr val="bg1"/>
                </a:solidFill>
                <a:latin typeface="OPPOSans R" panose="00020600040101010101" pitchFamily="18" charset="-122"/>
                <a:ea typeface="OPPOSans R" panose="00020600040101010101" pitchFamily="18" charset="-122"/>
              </a:rPr>
              <a:t>P</a:t>
            </a:r>
            <a:r>
              <a:rPr lang="en-US" altLang="zh-CN" sz="1600" dirty="0" err="1">
                <a:solidFill>
                  <a:schemeClr val="bg1"/>
                </a:solidFill>
                <a:latin typeface="OPPOSans R" panose="00020600040101010101" pitchFamily="18" charset="-122"/>
                <a:ea typeface="OPPOSans R" panose="00020600040101010101" pitchFamily="18" charset="-122"/>
              </a:rPr>
              <a:t>arameters</a:t>
            </a:r>
            <a:r>
              <a:rPr lang="id-ID" altLang="zh-CN" sz="1600" dirty="0">
                <a:solidFill>
                  <a:schemeClr val="bg1"/>
                </a:solidFill>
                <a:latin typeface="OPPOSans R" panose="00020600040101010101" pitchFamily="18" charset="-122"/>
                <a:ea typeface="OPPOSans R" panose="00020600040101010101" pitchFamily="18" charset="-122"/>
              </a:rPr>
              <a:t> Fungsi Umum Lainnya</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3" name="线条">
            <a:extLst>
              <a:ext uri="{FF2B5EF4-FFF2-40B4-BE49-F238E27FC236}">
                <a16:creationId xmlns:a16="http://schemas.microsoft.com/office/drawing/2014/main" id="{B6E570AB-D8D8-4AE8-8542-DFD926EC5750}"/>
              </a:ext>
            </a:extLst>
          </p:cNvPr>
          <p:cNvSpPr/>
          <p:nvPr/>
        </p:nvSpPr>
        <p:spPr>
          <a:xfrm flipH="1" flipV="1">
            <a:off x="3238588" y="5308621"/>
            <a:ext cx="6510" cy="6099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859509924"/>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191" y="740732"/>
            <a:ext cx="4217852" cy="5397354"/>
          </a:xfrm>
          <a:prstGeom prst="rect">
            <a:avLst/>
          </a:prstGeom>
        </p:spPr>
      </p:pic>
      <p:sp>
        <p:nvSpPr>
          <p:cNvPr id="20" name="2019，OPPO 发布过的黑科技"/>
          <p:cNvSpPr txBox="1"/>
          <p:nvPr/>
        </p:nvSpPr>
        <p:spPr>
          <a:xfrm>
            <a:off x="152876" y="196993"/>
            <a:ext cx="5875006" cy="543739"/>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lvl="1"/>
            <a:r>
              <a:rPr lang="en-US" altLang="zh-CN" sz="3200" dirty="0">
                <a:solidFill>
                  <a:srgbClr val="00FDFF"/>
                </a:solidFill>
                <a:latin typeface="OPPOSans B" panose="00020600040101010101" pitchFamily="18" charset="-122"/>
                <a:ea typeface="OPPOSans B" panose="00020600040101010101" pitchFamily="18" charset="-122"/>
              </a:rPr>
              <a:t>2.1 </a:t>
            </a:r>
            <a:r>
              <a:rPr lang="id-ID" altLang="zh-CN" sz="3200" dirty="0">
                <a:solidFill>
                  <a:srgbClr val="00FDFF"/>
                </a:solidFill>
                <a:latin typeface="OPPOSans B" panose="00020600040101010101" pitchFamily="18" charset="-122"/>
                <a:ea typeface="OPPOSans B" panose="00020600040101010101" pitchFamily="18" charset="-122"/>
              </a:rPr>
              <a:t>Parameter Tampilan</a:t>
            </a:r>
            <a:endParaRPr sz="3200" dirty="0">
              <a:solidFill>
                <a:srgbClr val="00FDFF"/>
              </a:solidFill>
              <a:latin typeface="OPPOSans B" panose="00020600040101010101" pitchFamily="18" charset="-122"/>
              <a:ea typeface="OPPOSans B" panose="00020600040101010101" pitchFamily="18" charset="-122"/>
            </a:endParaRPr>
          </a:p>
        </p:txBody>
      </p:sp>
      <p:sp>
        <p:nvSpPr>
          <p:cNvPr id="5" name="深海夜光"/>
          <p:cNvSpPr txBox="1"/>
          <p:nvPr/>
        </p:nvSpPr>
        <p:spPr>
          <a:xfrm>
            <a:off x="572456" y="5854610"/>
            <a:ext cx="1968809" cy="295594"/>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altLang="zh-CN" dirty="0" err="1">
                <a:latin typeface="OPPOSans B" panose="00020600040101010101" pitchFamily="18" charset="-122"/>
                <a:ea typeface="OPPOSans B" panose="00020600040101010101" pitchFamily="18" charset="-122"/>
              </a:rPr>
              <a:t>Putih</a:t>
            </a:r>
            <a:r>
              <a:rPr lang="en-US" altLang="zh-CN" dirty="0">
                <a:latin typeface="OPPOSans B" panose="00020600040101010101" pitchFamily="18" charset="-122"/>
                <a:ea typeface="OPPOSans B" panose="00020600040101010101" pitchFamily="18" charset="-122"/>
              </a:rPr>
              <a:t> </a:t>
            </a:r>
            <a:r>
              <a:rPr lang="en-US" altLang="zh-CN" dirty="0" err="1">
                <a:latin typeface="OPPOSans B" panose="00020600040101010101" pitchFamily="18" charset="-122"/>
                <a:ea typeface="OPPOSans B" panose="00020600040101010101" pitchFamily="18" charset="-122"/>
              </a:rPr>
              <a:t>Fantasi</a:t>
            </a:r>
            <a:endParaRPr dirty="0">
              <a:latin typeface="OPPOSans B" panose="00020600040101010101" pitchFamily="18" charset="-122"/>
              <a:ea typeface="OPPOSans B" panose="00020600040101010101" pitchFamily="18" charset="-122"/>
            </a:endParaRPr>
          </a:p>
        </p:txBody>
      </p:sp>
      <p:graphicFrame>
        <p:nvGraphicFramePr>
          <p:cNvPr id="6" name="表格 5"/>
          <p:cNvGraphicFramePr>
            <a:graphicFrameLocks noGrp="1"/>
          </p:cNvGraphicFramePr>
          <p:nvPr>
            <p:extLst>
              <p:ext uri="{D42A27DB-BD31-4B8C-83A1-F6EECF244321}">
                <p14:modId xmlns:p14="http://schemas.microsoft.com/office/powerpoint/2010/main" val="2229261903"/>
              </p:ext>
            </p:extLst>
          </p:nvPr>
        </p:nvGraphicFramePr>
        <p:xfrm>
          <a:off x="2801405" y="1400796"/>
          <a:ext cx="8826151" cy="4453815"/>
        </p:xfrm>
        <a:graphic>
          <a:graphicData uri="http://schemas.openxmlformats.org/drawingml/2006/table">
            <a:tbl>
              <a:tblPr>
                <a:tableStyleId>{5C22544A-7EE6-4342-B048-85BDC9FD1C3A}</a:tableStyleId>
              </a:tblPr>
              <a:tblGrid>
                <a:gridCol w="1668995">
                  <a:extLst>
                    <a:ext uri="{9D8B030D-6E8A-4147-A177-3AD203B41FA5}">
                      <a16:colId xmlns:a16="http://schemas.microsoft.com/office/drawing/2014/main" val="20000"/>
                    </a:ext>
                  </a:extLst>
                </a:gridCol>
                <a:gridCol w="3556977">
                  <a:extLst>
                    <a:ext uri="{9D8B030D-6E8A-4147-A177-3AD203B41FA5}">
                      <a16:colId xmlns:a16="http://schemas.microsoft.com/office/drawing/2014/main" val="20001"/>
                    </a:ext>
                  </a:extLst>
                </a:gridCol>
                <a:gridCol w="3600179">
                  <a:extLst>
                    <a:ext uri="{9D8B030D-6E8A-4147-A177-3AD203B41FA5}">
                      <a16:colId xmlns:a16="http://schemas.microsoft.com/office/drawing/2014/main" val="20002"/>
                    </a:ext>
                  </a:extLst>
                </a:gridCol>
              </a:tblGrid>
              <a:tr h="4787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Model</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sz="1800" b="0" i="0" kern="1200" dirty="0">
                          <a:solidFill>
                            <a:schemeClr val="bg1"/>
                          </a:solidFill>
                          <a:effectLst/>
                          <a:latin typeface="OPPOSans R" panose="00020600040101010101" pitchFamily="18" charset="-122"/>
                          <a:ea typeface="OPPOSans R" panose="00020600040101010101" pitchFamily="18" charset="-122"/>
                          <a:cs typeface="+mn-cs"/>
                        </a:rPr>
                        <a:t>CPH2015</a:t>
                      </a: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CPH1809</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659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Dimensi</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sz="1800" b="0" i="0" kern="1200" dirty="0">
                          <a:solidFill>
                            <a:schemeClr val="bg1"/>
                          </a:solidFill>
                          <a:effectLst/>
                          <a:latin typeface="OPPOSans R" panose="00020600040101010101" pitchFamily="18" charset="-122"/>
                          <a:ea typeface="OPPOSans R" panose="00020600040101010101" pitchFamily="18" charset="-122"/>
                          <a:cs typeface="+mn-cs"/>
                        </a:rPr>
                        <a:t>163.9mm×75.5mm×8.3mm</a:t>
                      </a: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156.2mm×75.6mm×8.2mm</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659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Berat</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180</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g</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ram</a:t>
                      </a:r>
                      <a:endParaRPr lang="zh-CN" alt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170</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g</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ram</a:t>
                      </a:r>
                      <a:endParaRPr lang="zh-CN" alt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659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Ukuran layar</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6.5</a:t>
                      </a:r>
                      <a:r>
                        <a:rPr lang="zh-CN" altLang="en-US"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err="1">
                          <a:solidFill>
                            <a:schemeClr val="bg1"/>
                          </a:solidFill>
                          <a:effectLst/>
                          <a:latin typeface="OPPOSans R" panose="00020600040101010101" pitchFamily="18" charset="-122"/>
                          <a:ea typeface="OPPOSans R" panose="00020600040101010101" pitchFamily="18" charset="-122"/>
                          <a:cs typeface="+mn-cs"/>
                        </a:rPr>
                        <a:t>inc</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i</a:t>
                      </a:r>
                      <a:endParaRPr lang="zh-CN" alt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6.2</a:t>
                      </a:r>
                      <a:r>
                        <a:rPr lang="zh-CN" altLang="en-US"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err="1">
                          <a:solidFill>
                            <a:schemeClr val="bg1"/>
                          </a:solidFill>
                          <a:effectLst/>
                          <a:latin typeface="OPPOSans R" panose="00020600040101010101" pitchFamily="18" charset="-122"/>
                          <a:ea typeface="OPPOSans R" panose="00020600040101010101" pitchFamily="18" charset="-122"/>
                          <a:cs typeface="+mn-cs"/>
                        </a:rPr>
                        <a:t>inc</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i</a:t>
                      </a:r>
                      <a:endParaRPr lang="zh-CN" alt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659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Resolusi layar</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1600*720</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(HD+) </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1520*720</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659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Rasio layar</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89% </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87.8%</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65965">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Jenis kaca</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altLang="zh-CN" sz="1800" b="0" i="1" kern="1200" dirty="0">
                          <a:solidFill>
                            <a:schemeClr val="bg1"/>
                          </a:solidFill>
                          <a:effectLst/>
                          <a:latin typeface="OPPOSans R" panose="00020600040101010101" pitchFamily="18" charset="-122"/>
                          <a:ea typeface="OPPOSans R" panose="00020600040101010101" pitchFamily="18" charset="-122"/>
                          <a:cs typeface="+mn-cs"/>
                        </a:rPr>
                        <a:t>Gorilla Glass </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3</a:t>
                      </a:r>
                      <a:endParaRPr lang="en-US" altLang="zh-CN"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altLang="zh-CN" sz="1800" b="0" i="1" kern="1200" dirty="0">
                          <a:solidFill>
                            <a:schemeClr val="bg1"/>
                          </a:solidFill>
                          <a:effectLst/>
                          <a:latin typeface="OPPOSans R" panose="00020600040101010101" pitchFamily="18" charset="-122"/>
                          <a:ea typeface="OPPOSans R" panose="00020600040101010101" pitchFamily="18" charset="-122"/>
                          <a:cs typeface="+mn-cs"/>
                        </a:rPr>
                        <a:t>Gorilla Glass </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3</a:t>
                      </a:r>
                      <a:endParaRPr lang="en-US" altLang="zh-CN"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79260">
                <a:tc>
                  <a:txBody>
                    <a:bodyPr/>
                    <a:lstStyle/>
                    <a:p>
                      <a:pPr marL="0" algn="l" defTabSz="914400" rtl="0" eaLnBrk="1" fontAlgn="ctr" latinLnBrk="0" hangingPunct="1"/>
                      <a:r>
                        <a:rPr lang="id-ID" altLang="zh-CN" sz="1800" b="0" i="0" kern="1200" dirty="0">
                          <a:solidFill>
                            <a:srgbClr val="00FDFF"/>
                          </a:solidFill>
                          <a:effectLst/>
                          <a:latin typeface="OPPOSans R" panose="00020600040101010101" pitchFamily="18" charset="-122"/>
                          <a:ea typeface="OPPOSans R" panose="00020600040101010101" pitchFamily="18" charset="-122"/>
                          <a:cs typeface="+mn-cs"/>
                        </a:rPr>
                        <a:t>Warna</a:t>
                      </a:r>
                      <a:endParaRPr lang="zh-CN" altLang="en-US" sz="1800" b="0" i="0"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1" kern="1200" dirty="0">
                          <a:solidFill>
                            <a:schemeClr val="bg1"/>
                          </a:solidFill>
                          <a:effectLst/>
                          <a:latin typeface="OPPOSans R" panose="00020600040101010101" pitchFamily="18" charset="-122"/>
                          <a:ea typeface="OPPOSans R" panose="00020600040101010101" pitchFamily="18" charset="-122"/>
                          <a:cs typeface="+mn-cs"/>
                        </a:rPr>
                        <a:t>Mystery </a:t>
                      </a:r>
                      <a:r>
                        <a:rPr lang="id-ID" altLang="zh-CN" sz="1800" b="0" i="1" kern="1200" dirty="0">
                          <a:solidFill>
                            <a:schemeClr val="bg1"/>
                          </a:solidFill>
                          <a:effectLst/>
                          <a:latin typeface="OPPOSans R" panose="00020600040101010101" pitchFamily="18" charset="-122"/>
                          <a:ea typeface="OPPOSans R" panose="00020600040101010101" pitchFamily="18" charset="-122"/>
                          <a:cs typeface="+mn-cs"/>
                        </a:rPr>
                        <a:t>B</a:t>
                      </a:r>
                      <a:r>
                        <a:rPr lang="en-US" altLang="zh-CN" sz="1800" b="0" i="1" kern="1200" dirty="0">
                          <a:solidFill>
                            <a:schemeClr val="bg1"/>
                          </a:solidFill>
                          <a:effectLst/>
                          <a:latin typeface="OPPOSans R" panose="00020600040101010101" pitchFamily="18" charset="-122"/>
                          <a:ea typeface="OPPOSans R" panose="00020600040101010101" pitchFamily="18" charset="-122"/>
                          <a:cs typeface="+mn-cs"/>
                        </a:rPr>
                        <a:t>lack, Lake</a:t>
                      </a:r>
                      <a:r>
                        <a:rPr lang="en-US" altLang="zh-CN" sz="1800" b="0" i="1" kern="1200" baseline="0" dirty="0">
                          <a:solidFill>
                            <a:schemeClr val="bg1"/>
                          </a:solidFill>
                          <a:effectLst/>
                          <a:latin typeface="OPPOSans R" panose="00020600040101010101" pitchFamily="18" charset="-122"/>
                          <a:ea typeface="OPPOSans R" panose="00020600040101010101" pitchFamily="18" charset="-122"/>
                          <a:cs typeface="+mn-cs"/>
                        </a:rPr>
                        <a:t> </a:t>
                      </a:r>
                      <a:r>
                        <a:rPr lang="id-ID" altLang="zh-CN" sz="1800" b="0" i="1" kern="1200" baseline="0" dirty="0">
                          <a:solidFill>
                            <a:schemeClr val="bg1"/>
                          </a:solidFill>
                          <a:effectLst/>
                          <a:latin typeface="OPPOSans R" panose="00020600040101010101" pitchFamily="18" charset="-122"/>
                          <a:ea typeface="OPPOSans R" panose="00020600040101010101" pitchFamily="18" charset="-122"/>
                          <a:cs typeface="+mn-cs"/>
                        </a:rPr>
                        <a:t>G</a:t>
                      </a:r>
                      <a:r>
                        <a:rPr lang="en-US" altLang="zh-CN" sz="1800" b="0" i="1" kern="1200" baseline="0" dirty="0" err="1">
                          <a:solidFill>
                            <a:schemeClr val="bg1"/>
                          </a:solidFill>
                          <a:effectLst/>
                          <a:latin typeface="OPPOSans R" panose="00020600040101010101" pitchFamily="18" charset="-122"/>
                          <a:ea typeface="OPPOSans R" panose="00020600040101010101" pitchFamily="18" charset="-122"/>
                          <a:cs typeface="+mn-cs"/>
                        </a:rPr>
                        <a:t>reen</a:t>
                      </a:r>
                      <a:r>
                        <a:rPr lang="en-US" altLang="zh-CN" sz="1800" b="0" i="1" kern="1200" baseline="0" dirty="0">
                          <a:solidFill>
                            <a:schemeClr val="bg1"/>
                          </a:solidFill>
                          <a:effectLst/>
                          <a:latin typeface="OPPOSans R" panose="00020600040101010101" pitchFamily="18" charset="-122"/>
                          <a:ea typeface="OPPOSans R" panose="00020600040101010101" pitchFamily="18" charset="-122"/>
                          <a:cs typeface="+mn-cs"/>
                        </a:rPr>
                        <a:t>, Fantasy </a:t>
                      </a:r>
                      <a:r>
                        <a:rPr lang="id-ID" altLang="zh-CN" sz="1800" b="0" i="1" kern="1200" baseline="0" dirty="0">
                          <a:solidFill>
                            <a:schemeClr val="bg1"/>
                          </a:solidFill>
                          <a:effectLst/>
                          <a:latin typeface="OPPOSans R" panose="00020600040101010101" pitchFamily="18" charset="-122"/>
                          <a:ea typeface="OPPOSans R" panose="00020600040101010101" pitchFamily="18" charset="-122"/>
                          <a:cs typeface="+mn-cs"/>
                        </a:rPr>
                        <a:t>W</a:t>
                      </a:r>
                      <a:r>
                        <a:rPr lang="en-US" altLang="zh-CN" sz="1800" b="0" i="1" kern="1200" baseline="0" dirty="0" err="1">
                          <a:solidFill>
                            <a:schemeClr val="bg1"/>
                          </a:solidFill>
                          <a:effectLst/>
                          <a:latin typeface="OPPOSans R" panose="00020600040101010101" pitchFamily="18" charset="-122"/>
                          <a:ea typeface="OPPOSans R" panose="00020600040101010101" pitchFamily="18" charset="-122"/>
                          <a:cs typeface="+mn-cs"/>
                        </a:rPr>
                        <a:t>hite</a:t>
                      </a:r>
                      <a:endParaRPr lang="en-US" sz="1800" b="0" i="1"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marL="0" algn="ctr" defTabSz="914400" rtl="0" eaLnBrk="1" fontAlgn="ctr" latinLnBrk="0" hangingPunct="1"/>
                      <a:r>
                        <a:rPr lang="en-US" altLang="zh-CN" sz="1800" b="0" i="1" kern="1200" dirty="0">
                          <a:solidFill>
                            <a:schemeClr val="bg1"/>
                          </a:solidFill>
                          <a:effectLst/>
                          <a:latin typeface="OPPOSans R" panose="00020600040101010101" pitchFamily="18" charset="-122"/>
                          <a:ea typeface="OPPOSans R" panose="00020600040101010101" pitchFamily="18" charset="-122"/>
                          <a:cs typeface="+mn-cs"/>
                        </a:rPr>
                        <a:t>Diamond </a:t>
                      </a:r>
                      <a:r>
                        <a:rPr lang="id-ID" altLang="zh-CN" sz="1800" b="0" i="1" kern="1200" dirty="0">
                          <a:solidFill>
                            <a:schemeClr val="bg1"/>
                          </a:solidFill>
                          <a:effectLst/>
                          <a:latin typeface="OPPOSans R" panose="00020600040101010101" pitchFamily="18" charset="-122"/>
                          <a:ea typeface="OPPOSans R" panose="00020600040101010101" pitchFamily="18" charset="-122"/>
                          <a:cs typeface="+mn-cs"/>
                        </a:rPr>
                        <a:t>R</a:t>
                      </a:r>
                      <a:r>
                        <a:rPr lang="en-US" altLang="zh-CN" sz="1800" b="0" i="1" kern="1200" dirty="0">
                          <a:solidFill>
                            <a:schemeClr val="bg1"/>
                          </a:solidFill>
                          <a:effectLst/>
                          <a:latin typeface="OPPOSans R" panose="00020600040101010101" pitchFamily="18" charset="-122"/>
                          <a:ea typeface="OPPOSans R" panose="00020600040101010101" pitchFamily="18" charset="-122"/>
                          <a:cs typeface="+mn-cs"/>
                        </a:rPr>
                        <a:t>ed, Diamond </a:t>
                      </a:r>
                      <a:r>
                        <a:rPr lang="id-ID" altLang="zh-CN" sz="1800" b="0" i="1" kern="1200" dirty="0">
                          <a:solidFill>
                            <a:schemeClr val="bg1"/>
                          </a:solidFill>
                          <a:effectLst/>
                          <a:latin typeface="OPPOSans R" panose="00020600040101010101" pitchFamily="18" charset="-122"/>
                          <a:ea typeface="OPPOSans R" panose="00020600040101010101" pitchFamily="18" charset="-122"/>
                          <a:cs typeface="+mn-cs"/>
                        </a:rPr>
                        <a:t>B</a:t>
                      </a:r>
                      <a:r>
                        <a:rPr lang="en-US" altLang="zh-CN" sz="1800" b="0" i="1" kern="1200" dirty="0" err="1">
                          <a:solidFill>
                            <a:schemeClr val="bg1"/>
                          </a:solidFill>
                          <a:effectLst/>
                          <a:latin typeface="OPPOSans R" panose="00020600040101010101" pitchFamily="18" charset="-122"/>
                          <a:ea typeface="OPPOSans R" panose="00020600040101010101" pitchFamily="18" charset="-122"/>
                          <a:cs typeface="+mn-cs"/>
                        </a:rPr>
                        <a:t>lue</a:t>
                      </a:r>
                      <a:endParaRPr lang="en-US" sz="1800" b="0" i="1"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sp>
        <p:nvSpPr>
          <p:cNvPr id="14" name="2019，OPPO 发布过的黑科技"/>
          <p:cNvSpPr txBox="1"/>
          <p:nvPr/>
        </p:nvSpPr>
        <p:spPr>
          <a:xfrm>
            <a:off x="5773646" y="868998"/>
            <a:ext cx="508473" cy="295594"/>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R" panose="00020600040101010101" pitchFamily="18" charset="-122"/>
                <a:ea typeface="OPPOSans R" panose="00020600040101010101" pitchFamily="18" charset="-122"/>
              </a:rPr>
              <a:t>A31</a:t>
            </a:r>
            <a:endParaRPr dirty="0">
              <a:latin typeface="OPPOSans R" panose="00020600040101010101" pitchFamily="18" charset="-122"/>
              <a:ea typeface="OPPOSans R" panose="00020600040101010101" pitchFamily="18" charset="-122"/>
            </a:endParaRPr>
          </a:p>
        </p:txBody>
      </p:sp>
      <p:sp>
        <p:nvSpPr>
          <p:cNvPr id="15" name="2019，OPPO 发布过的黑科技"/>
          <p:cNvSpPr txBox="1"/>
          <p:nvPr/>
        </p:nvSpPr>
        <p:spPr>
          <a:xfrm>
            <a:off x="9628023" y="868998"/>
            <a:ext cx="369973" cy="295594"/>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R" panose="00020600040101010101" pitchFamily="18" charset="-122"/>
                <a:ea typeface="OPPOSans R" panose="00020600040101010101" pitchFamily="18" charset="-122"/>
              </a:rPr>
              <a:t>A5</a:t>
            </a: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86326298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990" y="781157"/>
            <a:ext cx="4156724" cy="5319132"/>
          </a:xfrm>
          <a:prstGeom prst="rect">
            <a:avLst/>
          </a:prstGeom>
        </p:spPr>
      </p:pic>
      <p:sp>
        <p:nvSpPr>
          <p:cNvPr id="5" name="海洋之心"/>
          <p:cNvSpPr txBox="1"/>
          <p:nvPr/>
        </p:nvSpPr>
        <p:spPr>
          <a:xfrm>
            <a:off x="460450" y="5952492"/>
            <a:ext cx="2004075" cy="295594"/>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r>
              <a:rPr lang="en-US" altLang="zh-CN" dirty="0" err="1">
                <a:solidFill>
                  <a:srgbClr val="00FDFF"/>
                </a:solidFill>
                <a:latin typeface="OPPOSans B" panose="00020600040101010101" pitchFamily="18" charset="-122"/>
                <a:ea typeface="OPPOSans B" panose="00020600040101010101" pitchFamily="18" charset="-122"/>
              </a:rPr>
              <a:t>Hitam</a:t>
            </a:r>
            <a:r>
              <a:rPr lang="en-US" altLang="zh-CN" dirty="0">
                <a:solidFill>
                  <a:srgbClr val="00FDFF"/>
                </a:solidFill>
                <a:latin typeface="OPPOSans B" panose="00020600040101010101" pitchFamily="18" charset="-122"/>
                <a:ea typeface="OPPOSans B" panose="00020600040101010101" pitchFamily="18" charset="-122"/>
              </a:rPr>
              <a:t> </a:t>
            </a:r>
            <a:r>
              <a:rPr lang="en-US" altLang="zh-CN" dirty="0" err="1">
                <a:solidFill>
                  <a:srgbClr val="00FDFF"/>
                </a:solidFill>
                <a:latin typeface="OPPOSans B" panose="00020600040101010101" pitchFamily="18" charset="-122"/>
                <a:ea typeface="OPPOSans B" panose="00020600040101010101" pitchFamily="18" charset="-122"/>
              </a:rPr>
              <a:t>Misteri</a:t>
            </a:r>
            <a:endParaRPr dirty="0">
              <a:solidFill>
                <a:srgbClr val="00FDFF"/>
              </a:solidFill>
              <a:latin typeface="OPPOSans B" panose="00020600040101010101" pitchFamily="18" charset="-122"/>
              <a:ea typeface="OPPOSans B" panose="00020600040101010101" pitchFamily="18" charset="-122"/>
            </a:endParaRPr>
          </a:p>
        </p:txBody>
      </p:sp>
      <p:sp>
        <p:nvSpPr>
          <p:cNvPr id="4" name="2019，OPPO 发布过的黑科技"/>
          <p:cNvSpPr txBox="1"/>
          <p:nvPr/>
        </p:nvSpPr>
        <p:spPr>
          <a:xfrm>
            <a:off x="241603" y="109441"/>
            <a:ext cx="6982681" cy="576825"/>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sz="3200" b="0" dirty="0">
                <a:latin typeface="OPPOSans B" panose="00020600040101010101" pitchFamily="18" charset="-122"/>
                <a:ea typeface="OPPOSans B" panose="00020600040101010101" pitchFamily="18" charset="-122"/>
              </a:rPr>
              <a:t>2.2 </a:t>
            </a:r>
            <a:r>
              <a:rPr lang="id-ID" altLang="zh-CN" sz="3200" b="0" dirty="0">
                <a:latin typeface="OPPOSans B" panose="00020600040101010101" pitchFamily="18" charset="-122"/>
                <a:ea typeface="OPPOSans B" panose="00020600040101010101" pitchFamily="18" charset="-122"/>
              </a:rPr>
              <a:t>Parameter Konfigurasi</a:t>
            </a:r>
            <a:endParaRPr sz="3200" b="0" dirty="0">
              <a:latin typeface="OPPOSans B" panose="00020600040101010101" pitchFamily="18" charset="-122"/>
              <a:ea typeface="OPPOSans B" panose="00020600040101010101" pitchFamily="18" charset="-122"/>
            </a:endParaRPr>
          </a:p>
        </p:txBody>
      </p:sp>
      <p:graphicFrame>
        <p:nvGraphicFramePr>
          <p:cNvPr id="7" name="表格 6"/>
          <p:cNvGraphicFramePr>
            <a:graphicFrameLocks noGrp="1"/>
          </p:cNvGraphicFramePr>
          <p:nvPr>
            <p:extLst>
              <p:ext uri="{D42A27DB-BD31-4B8C-83A1-F6EECF244321}">
                <p14:modId xmlns:p14="http://schemas.microsoft.com/office/powerpoint/2010/main" val="601956412"/>
              </p:ext>
            </p:extLst>
          </p:nvPr>
        </p:nvGraphicFramePr>
        <p:xfrm>
          <a:off x="2772383" y="1378744"/>
          <a:ext cx="8903802" cy="5324832"/>
        </p:xfrm>
        <a:graphic>
          <a:graphicData uri="http://schemas.openxmlformats.org/drawingml/2006/table">
            <a:tbl>
              <a:tblPr>
                <a:tableStyleId>{5C22544A-7EE6-4342-B048-85BDC9FD1C3A}</a:tableStyleId>
              </a:tblPr>
              <a:tblGrid>
                <a:gridCol w="1785762">
                  <a:extLst>
                    <a:ext uri="{9D8B030D-6E8A-4147-A177-3AD203B41FA5}">
                      <a16:colId xmlns:a16="http://schemas.microsoft.com/office/drawing/2014/main" val="20000"/>
                    </a:ext>
                  </a:extLst>
                </a:gridCol>
                <a:gridCol w="3486817">
                  <a:extLst>
                    <a:ext uri="{9D8B030D-6E8A-4147-A177-3AD203B41FA5}">
                      <a16:colId xmlns:a16="http://schemas.microsoft.com/office/drawing/2014/main" val="20001"/>
                    </a:ext>
                  </a:extLst>
                </a:gridCol>
                <a:gridCol w="3631223">
                  <a:extLst>
                    <a:ext uri="{9D8B030D-6E8A-4147-A177-3AD203B41FA5}">
                      <a16:colId xmlns:a16="http://schemas.microsoft.com/office/drawing/2014/main" val="20002"/>
                    </a:ext>
                  </a:extLst>
                </a:gridCol>
              </a:tblGrid>
              <a:tr h="518537">
                <a:tc>
                  <a:txBody>
                    <a:bodyPr/>
                    <a:lstStyle/>
                    <a:p>
                      <a:pPr algn="l" fontAlgn="ctr"/>
                      <a:r>
                        <a:rPr lang="en-US" altLang="zh-CN" sz="1800" b="0" i="0" u="none" strike="noStrike" dirty="0">
                          <a:solidFill>
                            <a:srgbClr val="00FDFF"/>
                          </a:solidFill>
                          <a:effectLst/>
                          <a:latin typeface="OPPOSans R" panose="00020600040101010101" pitchFamily="18" charset="-122"/>
                          <a:ea typeface="OPPOSans R" panose="00020600040101010101" pitchFamily="18" charset="-122"/>
                        </a:rPr>
                        <a:t>CPU</a:t>
                      </a:r>
                    </a:p>
                  </a:txBody>
                  <a:tcPr marL="6350" marR="6350" marT="6350" marB="0" anchor="ctr">
                    <a:solidFill>
                      <a:schemeClr val="accent1">
                        <a:tint val="20000"/>
                        <a:alpha val="0"/>
                      </a:schemeClr>
                    </a:solidFill>
                  </a:tcPr>
                </a:tc>
                <a:tc>
                  <a:txBody>
                    <a:bodyPr/>
                    <a:lstStyle/>
                    <a:p>
                      <a:pPr algn="ctr" fontAlgn="ctr"/>
                      <a:r>
                        <a:rPr lang="en-US" sz="1800" b="0" i="0" kern="1200" dirty="0">
                          <a:solidFill>
                            <a:schemeClr val="bg1"/>
                          </a:solidFill>
                          <a:effectLst/>
                          <a:latin typeface="OPPOSans R" panose="00020600040101010101" pitchFamily="18" charset="-122"/>
                          <a:ea typeface="OPPOSans R" panose="00020600040101010101" pitchFamily="18" charset="-122"/>
                          <a:cs typeface="+mn-cs"/>
                        </a:rPr>
                        <a:t>MT6765V/CB</a:t>
                      </a:r>
                    </a:p>
                  </a:txBody>
                  <a:tcPr marL="6350" marR="6350" marT="6350" marB="0" anchor="ctr">
                    <a:solidFill>
                      <a:schemeClr val="accent1">
                        <a:tint val="20000"/>
                        <a:alpha val="0"/>
                      </a:schemeClr>
                    </a:solidFill>
                  </a:tcPr>
                </a:tc>
                <a:tc>
                  <a:txBody>
                    <a:bodyPr/>
                    <a:lstStyle/>
                    <a:p>
                      <a:pPr algn="ctr" fontAlgn="ct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Qualcomm</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SDM450B</a:t>
                      </a:r>
                      <a:endParaRPr lang="en-US" sz="1800" b="0" i="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18537">
                <a:tc>
                  <a:txBody>
                    <a:bodyPr/>
                    <a:lstStyle/>
                    <a:p>
                      <a:pPr algn="l" fontAlgn="ctr"/>
                      <a:r>
                        <a:rPr lang="id-ID" altLang="zh-CN" sz="1800" b="0" i="0" u="none" strike="noStrike" dirty="0">
                          <a:solidFill>
                            <a:srgbClr val="00FDFF"/>
                          </a:solidFill>
                          <a:effectLst/>
                          <a:latin typeface="OPPOSans R" panose="00020600040101010101" pitchFamily="18" charset="-122"/>
                          <a:ea typeface="OPPOSans R" panose="00020600040101010101" pitchFamily="18" charset="-122"/>
                        </a:rPr>
                        <a:t>Jumlah inti</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OPPOSans R" panose="00020600040101010101" pitchFamily="18" charset="-122"/>
                          <a:ea typeface="OPPOSans R" panose="00020600040101010101" pitchFamily="18" charset="-122"/>
                        </a:rPr>
                        <a:t>8</a:t>
                      </a: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8</a:t>
                      </a: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18537">
                <a:tc>
                  <a:txBody>
                    <a:bodyPr/>
                    <a:lstStyle/>
                    <a:p>
                      <a:pPr algn="l" fontAlgn="ctr"/>
                      <a:r>
                        <a:rPr lang="en-US" sz="1800" b="0" u="none" strike="noStrike" dirty="0">
                          <a:solidFill>
                            <a:srgbClr val="00FDFF"/>
                          </a:solidFill>
                          <a:effectLst/>
                          <a:latin typeface="OPPOSans R" panose="00020600040101010101" pitchFamily="18" charset="-122"/>
                          <a:ea typeface="OPPOSans R" panose="00020600040101010101" pitchFamily="18" charset="-122"/>
                        </a:rPr>
                        <a:t>F</a:t>
                      </a:r>
                      <a:r>
                        <a:rPr lang="id-ID" sz="1800" b="0" u="none" strike="noStrike" dirty="0">
                          <a:solidFill>
                            <a:srgbClr val="00FDFF"/>
                          </a:solidFill>
                          <a:effectLst/>
                          <a:latin typeface="OPPOSans R" panose="00020600040101010101" pitchFamily="18" charset="-122"/>
                          <a:ea typeface="OPPOSans R" panose="00020600040101010101" pitchFamily="18" charset="-122"/>
                        </a:rPr>
                        <a:t>rekuensi GPU</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OPPOSans R" panose="00020600040101010101" pitchFamily="18" charset="-122"/>
                          <a:ea typeface="OPPOSans R" panose="00020600040101010101" pitchFamily="18" charset="-122"/>
                        </a:rPr>
                        <a:t>4*1.8GHz+4*2.3GHz</a:t>
                      </a: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1.8GHz</a:t>
                      </a:r>
                      <a:endParaRPr lang="en-US" altLang="zh-CN"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18537">
                <a:tc>
                  <a:txBody>
                    <a:bodyPr/>
                    <a:lstStyle/>
                    <a:p>
                      <a:pPr algn="l" fontAlgn="ctr"/>
                      <a:r>
                        <a:rPr lang="en-US" sz="1800" b="0" u="none" strike="noStrike" dirty="0">
                          <a:solidFill>
                            <a:srgbClr val="00FDFF"/>
                          </a:solidFill>
                          <a:effectLst/>
                          <a:latin typeface="OPPOSans R" panose="00020600040101010101" pitchFamily="18" charset="-122"/>
                          <a:ea typeface="OPPOSans R" panose="00020600040101010101" pitchFamily="18" charset="-122"/>
                        </a:rPr>
                        <a:t>RAM</a:t>
                      </a:r>
                      <a:r>
                        <a:rPr lang="id-ID" sz="1800" b="0" u="none" strike="noStrike" dirty="0">
                          <a:solidFill>
                            <a:srgbClr val="00FDFF"/>
                          </a:solidFill>
                          <a:effectLst/>
                          <a:latin typeface="OPPOSans R" panose="00020600040101010101" pitchFamily="18" charset="-122"/>
                          <a:ea typeface="OPPOSans R" panose="00020600040101010101" pitchFamily="18" charset="-122"/>
                        </a:rPr>
                        <a:t> </a:t>
                      </a: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a:t>
                      </a:r>
                      <a:r>
                        <a:rPr lang="id-ID" altLang="zh-CN" sz="1800" b="0" u="none" strike="noStrike" dirty="0">
                          <a:solidFill>
                            <a:srgbClr val="00FDFF"/>
                          </a:solidFill>
                          <a:effectLst/>
                          <a:latin typeface="OPPOSans R" panose="00020600040101010101" pitchFamily="18" charset="-122"/>
                          <a:ea typeface="OPPOSans R" panose="00020600040101010101" pitchFamily="18" charset="-122"/>
                        </a:rPr>
                        <a:t> </a:t>
                      </a:r>
                      <a:r>
                        <a:rPr lang="en-US" sz="1800" b="0" u="none" strike="noStrike" dirty="0">
                          <a:solidFill>
                            <a:srgbClr val="00FDFF"/>
                          </a:solidFill>
                          <a:effectLst/>
                          <a:latin typeface="OPPOSans R" panose="00020600040101010101" pitchFamily="18" charset="-122"/>
                          <a:ea typeface="OPPOSans R" panose="00020600040101010101" pitchFamily="18" charset="-122"/>
                        </a:rPr>
                        <a:t>ROM</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a:r>
                        <a:rPr lang="en-US" altLang="zh-CN" sz="1800" b="0" kern="1200" dirty="0">
                          <a:solidFill>
                            <a:schemeClr val="bg1"/>
                          </a:solidFill>
                          <a:effectLst/>
                          <a:latin typeface="OPPOSans R" panose="00020600040101010101" pitchFamily="18" charset="-122"/>
                          <a:ea typeface="OPPOSans R" panose="00020600040101010101" pitchFamily="18" charset="-122"/>
                          <a:cs typeface="+mn-cs"/>
                        </a:rPr>
                        <a:t>6GB+128GB</a:t>
                      </a:r>
                      <a:r>
                        <a:rPr lang="id-ID" altLang="zh-CN" sz="1800" b="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kern="1200" dirty="0">
                          <a:solidFill>
                            <a:schemeClr val="bg1"/>
                          </a:solidFill>
                          <a:effectLst/>
                          <a:latin typeface="OPPOSans R" panose="00020600040101010101" pitchFamily="18" charset="-122"/>
                          <a:ea typeface="OPPOSans R" panose="00020600040101010101" pitchFamily="18" charset="-122"/>
                          <a:cs typeface="+mn-cs"/>
                        </a:rPr>
                        <a:t>4GB+128GB</a:t>
                      </a:r>
                      <a:endParaRPr lang="zh-CN" altLang="zh-CN" sz="1800" b="0" kern="1200" dirty="0">
                        <a:solidFill>
                          <a:schemeClr val="bg1"/>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algn="ctr" fontAlgn="ctr"/>
                      <a:r>
                        <a:rPr lang="en-US" altLang="zh-CN" sz="1800" b="0" kern="1200" dirty="0">
                          <a:solidFill>
                            <a:schemeClr val="bg1"/>
                          </a:solidFill>
                          <a:effectLst/>
                          <a:latin typeface="OPPOSans R" panose="00020600040101010101" pitchFamily="18" charset="-122"/>
                          <a:ea typeface="OPPOSans R" panose="00020600040101010101" pitchFamily="18" charset="-122"/>
                          <a:cs typeface="+mn-cs"/>
                        </a:rPr>
                        <a:t>4GB+32GB</a:t>
                      </a:r>
                      <a:r>
                        <a:rPr lang="id-ID" altLang="zh-CN" sz="1800" b="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kern="1200" dirty="0">
                          <a:solidFill>
                            <a:schemeClr val="bg1"/>
                          </a:solidFill>
                          <a:effectLst/>
                          <a:latin typeface="OPPOSans R" panose="00020600040101010101" pitchFamily="18" charset="-122"/>
                          <a:ea typeface="OPPOSans R" panose="00020600040101010101" pitchFamily="18" charset="-122"/>
                          <a:cs typeface="+mn-cs"/>
                        </a:rPr>
                        <a:t>4GB+64GB </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18537">
                <a:tc>
                  <a:txBody>
                    <a:bodyPr/>
                    <a:lstStyle/>
                    <a:p>
                      <a:pPr algn="l" fontAlgn="ctr"/>
                      <a:r>
                        <a:rPr lang="id-ID" altLang="zh-CN" sz="1800" b="0" i="0" u="none" strike="noStrike" kern="1200" dirty="0">
                          <a:solidFill>
                            <a:srgbClr val="00FDFF"/>
                          </a:solidFill>
                          <a:effectLst/>
                          <a:latin typeface="OPPOSans R" panose="00020600040101010101" pitchFamily="18" charset="-122"/>
                          <a:ea typeface="OPPOSans R" panose="00020600040101010101" pitchFamily="18" charset="-122"/>
                          <a:cs typeface="+mn-cs"/>
                        </a:rPr>
                        <a:t>Penambahan memori</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OPPOSans R" panose="00020600040101010101" pitchFamily="18" charset="-122"/>
                          <a:ea typeface="OPPOSans R" panose="00020600040101010101" pitchFamily="18" charset="-122"/>
                        </a:rPr>
                        <a:t>256GB</a:t>
                      </a: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256GB</a:t>
                      </a: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d-ID" altLang="zh-CN" sz="1800" b="0" u="none" strike="noStrike" dirty="0">
                          <a:solidFill>
                            <a:srgbClr val="00FDFF"/>
                          </a:solidFill>
                          <a:effectLst/>
                          <a:latin typeface="OPPOSans R" panose="00020600040101010101" pitchFamily="18" charset="-122"/>
                          <a:ea typeface="OPPOSans R" panose="00020600040101010101" pitchFamily="18" charset="-122"/>
                        </a:rPr>
                        <a:t>Kamera depan</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OPPOSans R" panose="00020600040101010101" pitchFamily="18" charset="-122"/>
                          <a:ea typeface="OPPOSans R" panose="00020600040101010101" pitchFamily="18" charset="-122"/>
                        </a:rPr>
                        <a:t>8</a:t>
                      </a:r>
                      <a:r>
                        <a:rPr lang="id-ID" sz="1800" b="0" i="0" u="none" strike="noStrike" dirty="0">
                          <a:solidFill>
                            <a:schemeClr val="bg1"/>
                          </a:solidFill>
                          <a:effectLst/>
                          <a:latin typeface="OPPOSans R" panose="00020600040101010101" pitchFamily="18" charset="-122"/>
                          <a:ea typeface="OPPOSans R" panose="00020600040101010101" pitchFamily="18" charset="-122"/>
                        </a:rPr>
                        <a:t> MP</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8</a:t>
                      </a: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 MP</a:t>
                      </a:r>
                      <a:endParaRPr lang="en-US" altLang="zh-CN"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d-ID" altLang="zh-CN" sz="1800" b="0" u="none" strike="noStrike" dirty="0">
                          <a:solidFill>
                            <a:srgbClr val="00FDFF"/>
                          </a:solidFill>
                          <a:effectLst/>
                          <a:latin typeface="OPPOSans R" panose="00020600040101010101" pitchFamily="18" charset="-122"/>
                          <a:ea typeface="OPPOSans R" panose="00020600040101010101" pitchFamily="18" charset="-122"/>
                        </a:rPr>
                        <a:t>Kamera belakang</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12MP </a:t>
                      </a: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kamera utama</a:t>
                      </a: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+2MP </a:t>
                      </a: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lensa makro</a:t>
                      </a: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+2MP </a:t>
                      </a: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lensa potret</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13MP</a:t>
                      </a: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 kamera utama</a:t>
                      </a: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+2MP </a:t>
                      </a: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lensa makro</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d-ID" altLang="zh-CN" sz="1800" b="0" i="0" u="none" strike="noStrike" dirty="0">
                          <a:solidFill>
                            <a:srgbClr val="00FDFF"/>
                          </a:solidFill>
                          <a:effectLst/>
                          <a:latin typeface="OPPOSans R" panose="00020600040101010101" pitchFamily="18" charset="-122"/>
                          <a:ea typeface="OPPOSans R" panose="00020600040101010101" pitchFamily="18" charset="-122"/>
                        </a:rPr>
                        <a:t>Baterai</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zh-CN" altLang="zh-CN" sz="1800" b="0" dirty="0">
                          <a:solidFill>
                            <a:schemeClr val="bg1"/>
                          </a:solidFill>
                          <a:latin typeface="OPPOSans R" panose="00020600040101010101" pitchFamily="18" charset="-122"/>
                          <a:ea typeface="OPPOSans R" panose="00020600040101010101" pitchFamily="18" charset="-122"/>
                        </a:rPr>
                        <a:t>4230mAh</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zh-CN" sz="1800" b="0" dirty="0">
                          <a:solidFill>
                            <a:schemeClr val="bg1"/>
                          </a:solidFill>
                          <a:latin typeface="OPPOSans R" panose="00020600040101010101" pitchFamily="18" charset="-122"/>
                          <a:ea typeface="OPPOSans R" panose="00020600040101010101" pitchFamily="18" charset="-122"/>
                        </a:rPr>
                        <a:t>4230mAh</a:t>
                      </a:r>
                      <a:endParaRPr lang="en-US" altLang="zh-CN"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d-ID" altLang="zh-CN" sz="1800" b="0" u="none" strike="noStrike" dirty="0">
                          <a:solidFill>
                            <a:srgbClr val="00FDFF"/>
                          </a:solidFill>
                          <a:effectLst/>
                          <a:latin typeface="OPPOSans R" panose="00020600040101010101" pitchFamily="18" charset="-122"/>
                          <a:ea typeface="OPPOSans R" panose="00020600040101010101" pitchFamily="18" charset="-122"/>
                        </a:rPr>
                        <a:t>Waktu pengisian daya</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3 jam</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2</a:t>
                      </a:r>
                      <a:r>
                        <a:rPr lang="id-ID" altLang="zh-CN" sz="1800" b="0" i="0" kern="1200" dirty="0">
                          <a:solidFill>
                            <a:schemeClr val="bg1"/>
                          </a:solidFill>
                          <a:effectLst/>
                          <a:latin typeface="OPPOSans R" panose="00020600040101010101" pitchFamily="18" charset="-122"/>
                          <a:ea typeface="OPPOSans R" panose="00020600040101010101" pitchFamily="18" charset="-122"/>
                          <a:cs typeface="+mn-cs"/>
                        </a:rPr>
                        <a:t> jam </a:t>
                      </a:r>
                      <a:r>
                        <a:rPr lang="en-US" altLang="zh-CN" sz="1800" b="0" i="0" kern="1200" baseline="0" dirty="0">
                          <a:solidFill>
                            <a:schemeClr val="bg1"/>
                          </a:solidFill>
                          <a:effectLst/>
                          <a:latin typeface="OPPOSans R" panose="00020600040101010101" pitchFamily="18" charset="-122"/>
                          <a:ea typeface="OPPOSans R" panose="00020600040101010101" pitchFamily="18" charset="-122"/>
                          <a:cs typeface="+mn-cs"/>
                        </a:rPr>
                        <a:t>30</a:t>
                      </a:r>
                      <a:r>
                        <a:rPr lang="id-ID" altLang="zh-CN" sz="1800" b="0" i="0" kern="1200" baseline="0" dirty="0">
                          <a:solidFill>
                            <a:schemeClr val="bg1"/>
                          </a:solidFill>
                          <a:effectLst/>
                          <a:latin typeface="OPPOSans R" panose="00020600040101010101" pitchFamily="18" charset="-122"/>
                          <a:ea typeface="OPPOSans R" panose="00020600040101010101" pitchFamily="18" charset="-122"/>
                          <a:cs typeface="+mn-cs"/>
                        </a:rPr>
                        <a:t> menit</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8"/>
                  </a:ext>
                </a:extLst>
              </a:tr>
            </a:tbl>
          </a:graphicData>
        </a:graphic>
      </p:graphicFrame>
      <p:sp>
        <p:nvSpPr>
          <p:cNvPr id="14" name="2019，OPPO 发布过的黑科技"/>
          <p:cNvSpPr txBox="1"/>
          <p:nvPr/>
        </p:nvSpPr>
        <p:spPr>
          <a:xfrm>
            <a:off x="5828140" y="781157"/>
            <a:ext cx="529312" cy="295594"/>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A31</a:t>
            </a:r>
            <a:endParaRPr dirty="0">
              <a:latin typeface="OPPOSans B" panose="00020600040101010101" pitchFamily="18" charset="-122"/>
              <a:ea typeface="OPPOSans B" panose="00020600040101010101" pitchFamily="18" charset="-122"/>
            </a:endParaRPr>
          </a:p>
        </p:txBody>
      </p:sp>
      <p:sp>
        <p:nvSpPr>
          <p:cNvPr id="15" name="2019，OPPO 发布过的黑科技"/>
          <p:cNvSpPr txBox="1"/>
          <p:nvPr/>
        </p:nvSpPr>
        <p:spPr>
          <a:xfrm>
            <a:off x="9527408" y="781157"/>
            <a:ext cx="387607" cy="295594"/>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A5</a:t>
            </a:r>
            <a:endParaRPr dirty="0">
              <a:latin typeface="OPPOSans B" panose="00020600040101010101" pitchFamily="18" charset="-122"/>
              <a:ea typeface="OPPOSans B" panose="00020600040101010101" pitchFamily="18" charset="-122"/>
            </a:endParaRPr>
          </a:p>
        </p:txBody>
      </p:sp>
    </p:spTree>
    <p:extLst>
      <p:ext uri="{BB962C8B-B14F-4D97-AF65-F5344CB8AC3E}">
        <p14:creationId xmlns:p14="http://schemas.microsoft.com/office/powerpoint/2010/main" val="233463148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08" y="849757"/>
            <a:ext cx="4156565" cy="5320800"/>
          </a:xfrm>
          <a:prstGeom prst="rect">
            <a:avLst/>
          </a:prstGeom>
          <a:ln w="12700">
            <a:miter lim="400000"/>
          </a:ln>
        </p:spPr>
      </p:pic>
      <p:sp>
        <p:nvSpPr>
          <p:cNvPr id="6" name="2019，OPPO 发布过的黑科技"/>
          <p:cNvSpPr txBox="1"/>
          <p:nvPr/>
        </p:nvSpPr>
        <p:spPr>
          <a:xfrm>
            <a:off x="220857" y="149712"/>
            <a:ext cx="6176563" cy="457561"/>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dirty="0"/>
              <a:t>2.3 </a:t>
            </a:r>
            <a:r>
              <a:rPr lang="en-GB" altLang="zh-CN" dirty="0"/>
              <a:t>Frequently used parameters</a:t>
            </a:r>
            <a:endParaRPr dirty="0"/>
          </a:p>
        </p:txBody>
      </p:sp>
      <p:graphicFrame>
        <p:nvGraphicFramePr>
          <p:cNvPr id="2" name="表格 1"/>
          <p:cNvGraphicFramePr>
            <a:graphicFrameLocks noGrp="1"/>
          </p:cNvGraphicFramePr>
          <p:nvPr>
            <p:extLst>
              <p:ext uri="{D42A27DB-BD31-4B8C-83A1-F6EECF244321}">
                <p14:modId xmlns:p14="http://schemas.microsoft.com/office/powerpoint/2010/main" val="1708172152"/>
              </p:ext>
            </p:extLst>
          </p:nvPr>
        </p:nvGraphicFramePr>
        <p:xfrm>
          <a:off x="2743200" y="1446182"/>
          <a:ext cx="8889023" cy="5019698"/>
        </p:xfrm>
        <a:graphic>
          <a:graphicData uri="http://schemas.openxmlformats.org/drawingml/2006/table">
            <a:tbl>
              <a:tblPr>
                <a:tableStyleId>{5C22544A-7EE6-4342-B048-85BDC9FD1C3A}</a:tableStyleId>
              </a:tblPr>
              <a:tblGrid>
                <a:gridCol w="1776046">
                  <a:extLst>
                    <a:ext uri="{9D8B030D-6E8A-4147-A177-3AD203B41FA5}">
                      <a16:colId xmlns:a16="http://schemas.microsoft.com/office/drawing/2014/main" val="20000"/>
                    </a:ext>
                  </a:extLst>
                </a:gridCol>
                <a:gridCol w="3508131">
                  <a:extLst>
                    <a:ext uri="{9D8B030D-6E8A-4147-A177-3AD203B41FA5}">
                      <a16:colId xmlns:a16="http://schemas.microsoft.com/office/drawing/2014/main" val="20001"/>
                    </a:ext>
                  </a:extLst>
                </a:gridCol>
                <a:gridCol w="3604846">
                  <a:extLst>
                    <a:ext uri="{9D8B030D-6E8A-4147-A177-3AD203B41FA5}">
                      <a16:colId xmlns:a16="http://schemas.microsoft.com/office/drawing/2014/main" val="20002"/>
                    </a:ext>
                  </a:extLst>
                </a:gridCol>
              </a:tblGrid>
              <a:tr h="419429">
                <a:tc>
                  <a:txBody>
                    <a:bodyPr/>
                    <a:lstStyle/>
                    <a:p>
                      <a:pPr algn="l" fontAlgn="ctr"/>
                      <a:r>
                        <a:rPr lang="en-US" sz="1800" b="0" u="none" strike="noStrike" dirty="0">
                          <a:solidFill>
                            <a:srgbClr val="00FDFF"/>
                          </a:solidFill>
                          <a:effectLst/>
                          <a:latin typeface="OPPOSans R" panose="00020600040101010101" pitchFamily="18" charset="-122"/>
                          <a:ea typeface="OPPOSans R" panose="00020600040101010101" pitchFamily="18" charset="-122"/>
                        </a:rPr>
                        <a:t>USB</a:t>
                      </a:r>
                      <a:r>
                        <a:rPr lang="zh-CN" altLang="en-US" sz="1800" b="0" u="none" strike="noStrike" dirty="0">
                          <a:solidFill>
                            <a:srgbClr val="00FDFF"/>
                          </a:solidFill>
                          <a:effectLst/>
                          <a:latin typeface="OPPOSans R" panose="00020600040101010101" pitchFamily="18" charset="-122"/>
                          <a:ea typeface="OPPOSans R" panose="00020600040101010101" pitchFamily="18" charset="-122"/>
                        </a:rPr>
                        <a:t> </a:t>
                      </a: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type</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Micro-USB</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Micro USB</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468320">
                <a:tc>
                  <a:txBody>
                    <a:bodyPr/>
                    <a:lstStyle/>
                    <a:p>
                      <a:pPr algn="l" fontAlgn="ct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USB</a:t>
                      </a:r>
                      <a:r>
                        <a:rPr lang="en-US" altLang="zh-CN" sz="1800" b="0" u="none" strike="noStrike" baseline="0" dirty="0">
                          <a:solidFill>
                            <a:srgbClr val="00FDFF"/>
                          </a:solidFill>
                          <a:effectLst/>
                          <a:latin typeface="OPPOSans R" panose="00020600040101010101" pitchFamily="18" charset="-122"/>
                          <a:ea typeface="OPPOSans R" panose="00020600040101010101" pitchFamily="18" charset="-122"/>
                        </a:rPr>
                        <a:t> transfer protocol</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Micro 2.0</a:t>
                      </a:r>
                      <a:endParaRPr lang="en-US" altLang="zh-CN"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Micro 2.0</a:t>
                      </a:r>
                      <a:endParaRPr 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419429">
                <a:tc>
                  <a:txBody>
                    <a:bodyPr/>
                    <a:lstStyle/>
                    <a:p>
                      <a:pPr algn="l" fontAlgn="ctr"/>
                      <a:r>
                        <a:rPr lang="en-US" altLang="zh-CN" sz="1800" b="0" i="0" u="none" strike="noStrike" dirty="0">
                          <a:solidFill>
                            <a:srgbClr val="00FDFF"/>
                          </a:solidFill>
                          <a:effectLst/>
                          <a:latin typeface="OPPOSans R" panose="00020600040101010101" pitchFamily="18" charset="-122"/>
                          <a:ea typeface="OPPOSans R" panose="00020600040101010101" pitchFamily="18" charset="-122"/>
                        </a:rPr>
                        <a:t>Earphone</a:t>
                      </a:r>
                      <a:r>
                        <a:rPr lang="en-US" altLang="zh-CN" sz="1800" b="0" i="0" u="none" strike="noStrike" baseline="0" dirty="0">
                          <a:solidFill>
                            <a:srgbClr val="00FDFF"/>
                          </a:solidFill>
                          <a:effectLst/>
                          <a:latin typeface="OPPOSans R" panose="00020600040101010101" pitchFamily="18" charset="-122"/>
                          <a:ea typeface="OPPOSans R" panose="00020600040101010101" pitchFamily="18" charset="-122"/>
                        </a:rPr>
                        <a:t> jack</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3.5mm</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3.5mm</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Speaker QTY</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1</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1</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3274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4G+</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a:t>
                      </a: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 4G+</a:t>
                      </a:r>
                      <a:r>
                        <a:rPr lang="zh-CN" altLang="en-US" sz="1800" b="0" i="0" kern="1200" dirty="0">
                          <a:solidFill>
                            <a:schemeClr val="bg1"/>
                          </a:solidFill>
                          <a:effectLst/>
                          <a:latin typeface="OPPOSans R" panose="00020600040101010101" pitchFamily="18" charset="-122"/>
                          <a:ea typeface="OPPOSans R" panose="00020600040101010101" pitchFamily="18" charset="-122"/>
                          <a:cs typeface="+mn-cs"/>
                        </a:rPr>
                        <a:t>：</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TD-LTE  B38C/B39C/B40C/B41C</a:t>
                      </a:r>
                      <a:br>
                        <a:rPr lang="en-US" altLang="zh-CN" sz="1800" b="0" dirty="0">
                          <a:solidFill>
                            <a:schemeClr val="bg1"/>
                          </a:solidFill>
                          <a:latin typeface="OPPOSans R" panose="00020600040101010101" pitchFamily="18" charset="-122"/>
                          <a:ea typeface="OPPOSans R" panose="00020600040101010101" pitchFamily="18" charset="-122"/>
                        </a:rPr>
                      </a:b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 4G+</a:t>
                      </a:r>
                      <a:r>
                        <a:rPr lang="zh-CN" altLang="en-US" sz="1800" b="0" i="0" kern="1200" dirty="0">
                          <a:solidFill>
                            <a:schemeClr val="bg1"/>
                          </a:solidFill>
                          <a:effectLst/>
                          <a:latin typeface="OPPOSans R" panose="00020600040101010101" pitchFamily="18" charset="-122"/>
                          <a:ea typeface="OPPOSans R" panose="00020600040101010101" pitchFamily="18" charset="-122"/>
                          <a:cs typeface="+mn-cs"/>
                        </a:rPr>
                        <a:t>：</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LTE FDD  B1C/B3C/B7C</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4194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b="0" i="0" u="none" strike="noStrike" kern="1200" dirty="0">
                          <a:solidFill>
                            <a:srgbClr val="00FDFF"/>
                          </a:solidFill>
                          <a:effectLst/>
                          <a:latin typeface="OPPOSans R" panose="00020600040101010101" pitchFamily="18" charset="-122"/>
                          <a:ea typeface="OPPOSans R" panose="00020600040101010101" pitchFamily="18" charset="-122"/>
                          <a:cs typeface="+mn-cs"/>
                        </a:rPr>
                        <a:t>Bluetooth transfer protocol</a:t>
                      </a:r>
                      <a:endParaRPr lang="zh-CN" altLang="en-US" sz="1800" b="0" i="0" u="none" strike="noStrike" kern="1200" dirty="0">
                        <a:solidFill>
                          <a:srgbClr val="00FDFF"/>
                        </a:solidFill>
                        <a:effectLst/>
                        <a:latin typeface="OPPOSans R" panose="00020600040101010101" pitchFamily="18" charset="-122"/>
                        <a:ea typeface="OPPOSans R" panose="00020600040101010101" pitchFamily="18" charset="-122"/>
                        <a:cs typeface="+mn-cs"/>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Bluetooth 5.0</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Bluetooth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4.2</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NFC</a:t>
                      </a:r>
                      <a:endParaRPr lang="en-US" altLang="zh-CN"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id-ID" altLang="zh-CN" sz="1800" b="0" i="0" u="none" strike="noStrike" dirty="0">
                          <a:solidFill>
                            <a:schemeClr val="bg1"/>
                          </a:solidFill>
                          <a:effectLst/>
                          <a:latin typeface="OPPOSans R" panose="00020600040101010101" pitchFamily="18" charset="-122"/>
                          <a:ea typeface="OPPOSans R" panose="00020600040101010101" pitchFamily="18" charset="-122"/>
                        </a:rPr>
                        <a:t>-</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7338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ColorOS version</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a:solidFill>
                            <a:schemeClr val="bg1"/>
                          </a:solidFill>
                          <a:effectLst/>
                          <a:latin typeface="OPPOSans R" panose="00020600040101010101" pitchFamily="18" charset="-122"/>
                          <a:ea typeface="OPPOSans R" panose="00020600040101010101" pitchFamily="18" charset="-122"/>
                        </a:rPr>
                        <a:t>ColorOS 6.1.2</a:t>
                      </a:r>
                    </a:p>
                  </a:txBody>
                  <a:tcPr marL="7620" marR="7620" marT="7620" marB="0" anchor="ctr">
                    <a:solidFill>
                      <a:schemeClr val="accent1">
                        <a:tint val="20000"/>
                        <a:alpha val="0"/>
                      </a:schemeClr>
                    </a:solidFill>
                  </a:tcPr>
                </a:tc>
                <a:tc>
                  <a:txBody>
                    <a:bodyPr/>
                    <a:lstStyle/>
                    <a:p>
                      <a:pPr algn="ctr" fontAlgn="ctr"/>
                      <a:r>
                        <a:rPr lang="pt-BR" altLang="zh-CN" sz="1800" b="0" i="0" kern="1200" dirty="0">
                          <a:solidFill>
                            <a:schemeClr val="bg1"/>
                          </a:solidFill>
                          <a:effectLst/>
                          <a:latin typeface="OPPOSans R" panose="00020600040101010101" pitchFamily="18" charset="-122"/>
                          <a:ea typeface="OPPOSans R" panose="00020600040101010101" pitchFamily="18" charset="-122"/>
                          <a:cs typeface="+mn-cs"/>
                        </a:rPr>
                        <a:t>ColorOS 5.1</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800" b="0" u="none" strike="noStrike" dirty="0">
                          <a:solidFill>
                            <a:srgbClr val="00FDFF"/>
                          </a:solidFill>
                          <a:effectLst/>
                          <a:latin typeface="OPPOSans R" panose="00020600040101010101" pitchFamily="18" charset="-122"/>
                          <a:ea typeface="OPPOSans R" panose="00020600040101010101" pitchFamily="18" charset="-122"/>
                        </a:rPr>
                        <a:t>Android version</a:t>
                      </a:r>
                      <a:endParaRPr lang="zh-CN" altLang="en-US" sz="1800" b="0" i="0" u="none" strike="noStrike" dirty="0">
                        <a:solidFill>
                          <a:srgbClr val="00FDFF"/>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u="none" strike="noStrike" dirty="0">
                          <a:solidFill>
                            <a:schemeClr val="bg1"/>
                          </a:solidFill>
                          <a:effectLst/>
                          <a:latin typeface="OPPOSans R" panose="00020600040101010101" pitchFamily="18" charset="-122"/>
                          <a:ea typeface="OPPOSans R" panose="00020600040101010101" pitchFamily="18" charset="-122"/>
                        </a:rPr>
                        <a:t>Android 9</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Android 8.1</a:t>
                      </a:r>
                      <a:endParaRPr lang="zh-CN" altLang="en-US" sz="1800" b="0" i="0" u="none" strike="noStrike" dirty="0">
                        <a:solidFill>
                          <a:schemeClr val="bg1"/>
                        </a:solidFill>
                        <a:effectLst/>
                        <a:latin typeface="OPPOSans R" panose="00020600040101010101" pitchFamily="18" charset="-122"/>
                        <a:ea typeface="OPPOSans R" panose="00020600040101010101" pitchFamily="18"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8"/>
                  </a:ext>
                </a:extLst>
              </a:tr>
            </a:tbl>
          </a:graphicData>
        </a:graphic>
      </p:graphicFrame>
      <p:sp>
        <p:nvSpPr>
          <p:cNvPr id="14" name="2019，OPPO 发布过的黑科技"/>
          <p:cNvSpPr txBox="1"/>
          <p:nvPr/>
        </p:nvSpPr>
        <p:spPr>
          <a:xfrm>
            <a:off x="5828140" y="781157"/>
            <a:ext cx="500458"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t>A31</a:t>
            </a:r>
            <a:endParaRPr dirty="0"/>
          </a:p>
        </p:txBody>
      </p:sp>
      <p:sp>
        <p:nvSpPr>
          <p:cNvPr id="15" name="2019，OPPO 发布过的黑科技"/>
          <p:cNvSpPr txBox="1"/>
          <p:nvPr/>
        </p:nvSpPr>
        <p:spPr>
          <a:xfrm>
            <a:off x="9527408" y="781157"/>
            <a:ext cx="342723" cy="304699"/>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a:t>A5</a:t>
            </a:r>
            <a:endParaRPr dirty="0"/>
          </a:p>
        </p:txBody>
      </p:sp>
      <p:sp>
        <p:nvSpPr>
          <p:cNvPr id="8" name="海洋之心"/>
          <p:cNvSpPr txBox="1"/>
          <p:nvPr/>
        </p:nvSpPr>
        <p:spPr>
          <a:xfrm>
            <a:off x="705302" y="5903023"/>
            <a:ext cx="1611660" cy="283476"/>
          </a:xfrm>
          <a:prstGeom prst="rect">
            <a:avLst/>
          </a:prstGeom>
          <a:ln w="12700">
            <a:miter lim="400000"/>
          </a:ln>
        </p:spPr>
        <p:txBody>
          <a:bodyPr wrap="none" lIns="0" tIns="0" rIns="0" bIns="0">
            <a:spAutoFit/>
          </a:bodyPr>
          <a:lstStyle>
            <a:defPPr>
              <a:defRPr lang="zh-CN"/>
            </a:defPPr>
            <a:lvl1pPr>
              <a:lnSpc>
                <a:spcPct val="110000"/>
              </a:lnSpc>
              <a:defRPr spc="180">
                <a:solidFill>
                  <a:srgbClr val="00FDFF"/>
                </a:solidFill>
                <a:latin typeface="微软雅黑" panose="020B0702040204020203" charset="-122"/>
                <a:ea typeface="微软雅黑" panose="020B0702040204020203" charset="-122"/>
                <a:cs typeface="微软雅黑" panose="020B0702040204020203" charset="-122"/>
              </a:defRPr>
            </a:lvl1pPr>
          </a:lstStyle>
          <a:p>
            <a:r>
              <a:rPr lang="en-US" dirty="0" err="1"/>
              <a:t>Hijau</a:t>
            </a:r>
            <a:r>
              <a:rPr lang="en-US" dirty="0"/>
              <a:t> </a:t>
            </a:r>
            <a:r>
              <a:rPr lang="en-US" dirty="0" err="1"/>
              <a:t>Danau</a:t>
            </a:r>
            <a:endParaRPr dirty="0"/>
          </a:p>
        </p:txBody>
      </p:sp>
    </p:spTree>
    <p:extLst>
      <p:ext uri="{BB962C8B-B14F-4D97-AF65-F5344CB8AC3E}">
        <p14:creationId xmlns:p14="http://schemas.microsoft.com/office/powerpoint/2010/main" val="152732966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9167" y="116216"/>
            <a:ext cx="10955243" cy="576825"/>
          </a:xfrm>
          <a:prstGeom prst="rect">
            <a:avLst/>
          </a:prstGeom>
          <a:ln w="12700">
            <a:miter lim="400000"/>
          </a:ln>
        </p:spPr>
        <p:txBody>
          <a:bodyPr wrap="none" lIns="25400" tIns="25400" rIns="25400" bIns="25400" anchor="ctr">
            <a:spAutoFit/>
          </a:bodyPr>
          <a:lstStyle>
            <a:defPPr>
              <a:defRPr lang="zh-CN"/>
            </a:defPPr>
            <a:lvl1pPr algn="ctr">
              <a:lnSpc>
                <a:spcPct val="110000"/>
              </a:lnSpc>
              <a:defRPr sz="3200" b="1" spc="320">
                <a:solidFill>
                  <a:prstClr val="white"/>
                </a:solidFill>
                <a:latin typeface="微软雅黑" panose="020B0503020204020204" charset="-122"/>
                <a:ea typeface="微软雅黑" panose="020B0503020204020204" charset="-122"/>
              </a:defRPr>
            </a:lvl1pPr>
          </a:lstStyle>
          <a:p>
            <a:r>
              <a:rPr lang="en-US" altLang="zh-CN" b="0" dirty="0" err="1">
                <a:latin typeface="OPPOSans B" panose="00020600040101010101" pitchFamily="18" charset="-122"/>
                <a:ea typeface="OPPOSans B" panose="00020600040101010101" pitchFamily="18" charset="-122"/>
              </a:rPr>
              <a:t>Perbandingan</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dengan</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Produk</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Kompetitor</a:t>
            </a:r>
            <a:endParaRPr lang="zh-CN" altLang="en-US" b="0" dirty="0">
              <a:latin typeface="OPPOSans B" panose="00020600040101010101" pitchFamily="18" charset="-122"/>
              <a:ea typeface="OPPOSans B" panose="00020600040101010101" pitchFamily="18"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982" y="600323"/>
            <a:ext cx="1842247" cy="2357423"/>
          </a:xfrm>
          <a:prstGeom prst="rect">
            <a:avLst/>
          </a:prstGeom>
        </p:spPr>
      </p:pic>
      <p:pic>
        <p:nvPicPr>
          <p:cNvPr id="4" name="Picture 2" descr="https://ttpic.myoas.com/g5/M00/A5/E5/rBAoL13p-VaAVcZkAAREP6iJ3rE373.png?w=879&amp;h=1125&amp;s=2796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9264" y="627409"/>
            <a:ext cx="1857301" cy="2377092"/>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6717" y="706863"/>
            <a:ext cx="1588720" cy="2198630"/>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3373" y="732915"/>
            <a:ext cx="1442532" cy="2118570"/>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86640" y="747754"/>
            <a:ext cx="1275954" cy="1952019"/>
          </a:xfrm>
          <a:prstGeom prst="rect">
            <a:avLst/>
          </a:prstGeom>
        </p:spPr>
      </p:pic>
      <p:pic>
        <p:nvPicPr>
          <p:cNvPr id="8" name="图片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84959" y="645694"/>
            <a:ext cx="1149306" cy="2054079"/>
          </a:xfrm>
          <a:prstGeom prst="rect">
            <a:avLst/>
          </a:prstGeom>
        </p:spPr>
      </p:pic>
      <p:pic>
        <p:nvPicPr>
          <p:cNvPr id="9" name="图片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74460" y="550963"/>
            <a:ext cx="2081687" cy="2151594"/>
          </a:xfrm>
          <a:prstGeom prst="rect">
            <a:avLst/>
          </a:prstGeom>
        </p:spPr>
      </p:pic>
      <p:pic>
        <p:nvPicPr>
          <p:cNvPr id="10" name="图片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56147" y="747754"/>
            <a:ext cx="1650962" cy="1952019"/>
          </a:xfrm>
          <a:prstGeom prst="rect">
            <a:avLst/>
          </a:prstGeom>
        </p:spPr>
      </p:pic>
      <p:sp>
        <p:nvSpPr>
          <p:cNvPr id="11" name="圆角矩形 10"/>
          <p:cNvSpPr/>
          <p:nvPr/>
        </p:nvSpPr>
        <p:spPr>
          <a:xfrm>
            <a:off x="152399" y="2824432"/>
            <a:ext cx="11887203" cy="3954127"/>
          </a:xfrm>
          <a:prstGeom prst="roundRect">
            <a:avLst>
              <a:gd name="adj" fmla="val 638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graphicFrame>
        <p:nvGraphicFramePr>
          <p:cNvPr id="14" name="表格 13"/>
          <p:cNvGraphicFramePr>
            <a:graphicFrameLocks noGrp="1"/>
          </p:cNvGraphicFramePr>
          <p:nvPr>
            <p:extLst>
              <p:ext uri="{D42A27DB-BD31-4B8C-83A1-F6EECF244321}">
                <p14:modId xmlns:p14="http://schemas.microsoft.com/office/powerpoint/2010/main" val="846171956"/>
              </p:ext>
            </p:extLst>
          </p:nvPr>
        </p:nvGraphicFramePr>
        <p:xfrm>
          <a:off x="152397" y="2536790"/>
          <a:ext cx="11887203" cy="4204995"/>
        </p:xfrm>
        <a:graphic>
          <a:graphicData uri="http://schemas.openxmlformats.org/drawingml/2006/table">
            <a:tbl>
              <a:tblPr>
                <a:tableStyleId>{5C22544A-7EE6-4342-B048-85BDC9FD1C3A}</a:tableStyleId>
              </a:tblPr>
              <a:tblGrid>
                <a:gridCol w="1676403">
                  <a:extLst>
                    <a:ext uri="{9D8B030D-6E8A-4147-A177-3AD203B41FA5}">
                      <a16:colId xmlns:a16="http://schemas.microsoft.com/office/drawing/2014/main" val="20000"/>
                    </a:ext>
                  </a:extLst>
                </a:gridCol>
                <a:gridCol w="2136350">
                  <a:extLst>
                    <a:ext uri="{9D8B030D-6E8A-4147-A177-3AD203B41FA5}">
                      <a16:colId xmlns:a16="http://schemas.microsoft.com/office/drawing/2014/main" val="20001"/>
                    </a:ext>
                  </a:extLst>
                </a:gridCol>
                <a:gridCol w="2054142">
                  <a:extLst>
                    <a:ext uri="{9D8B030D-6E8A-4147-A177-3AD203B41FA5}">
                      <a16:colId xmlns:a16="http://schemas.microsoft.com/office/drawing/2014/main" val="20002"/>
                    </a:ext>
                  </a:extLst>
                </a:gridCol>
                <a:gridCol w="2054141">
                  <a:extLst>
                    <a:ext uri="{9D8B030D-6E8A-4147-A177-3AD203B41FA5}">
                      <a16:colId xmlns:a16="http://schemas.microsoft.com/office/drawing/2014/main" val="20003"/>
                    </a:ext>
                  </a:extLst>
                </a:gridCol>
                <a:gridCol w="2041221">
                  <a:extLst>
                    <a:ext uri="{9D8B030D-6E8A-4147-A177-3AD203B41FA5}">
                      <a16:colId xmlns:a16="http://schemas.microsoft.com/office/drawing/2014/main" val="20004"/>
                    </a:ext>
                  </a:extLst>
                </a:gridCol>
                <a:gridCol w="1924946">
                  <a:extLst>
                    <a:ext uri="{9D8B030D-6E8A-4147-A177-3AD203B41FA5}">
                      <a16:colId xmlns:a16="http://schemas.microsoft.com/office/drawing/2014/main" val="20005"/>
                    </a:ext>
                  </a:extLst>
                </a:gridCol>
              </a:tblGrid>
              <a:tr h="389548">
                <a:tc>
                  <a:txBody>
                    <a:bodyPr/>
                    <a:lstStyle/>
                    <a:p>
                      <a:pPr algn="l" fontAlgn="t"/>
                      <a:endParaRPr lang="zh-CN" altLang="en-US" sz="8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OPPO A31</a:t>
                      </a:r>
                    </a:p>
                    <a:p>
                      <a:pPr algn="ctr" rtl="0" fontAlgn="ct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A10s</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A20s</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Y12</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Y15</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80347">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Kecepatan</a:t>
                      </a:r>
                      <a:r>
                        <a:rPr lang="en-GB" sz="1200" b="0" u="none" strike="noStrike" dirty="0">
                          <a:solidFill>
                            <a:srgbClr val="00FDFF"/>
                          </a:solidFill>
                          <a:effectLst/>
                          <a:latin typeface="OPPOSans R" panose="00020600040101010101" pitchFamily="18" charset="-122"/>
                          <a:ea typeface="OPPOSans R" panose="00020600040101010101" pitchFamily="18" charset="-122"/>
                        </a:rPr>
                        <a:t> CPU</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MTK6765 (P35) </a:t>
                      </a:r>
                      <a:r>
                        <a:rPr lang="en-US" altLang="zh-CN" sz="1200" b="0" i="0" u="none" strike="noStrike" dirty="0" err="1">
                          <a:solidFill>
                            <a:schemeClr val="bg1"/>
                          </a:solidFill>
                          <a:effectLst/>
                          <a:latin typeface="OPPOSans R" panose="00020600040101010101" pitchFamily="18" charset="-122"/>
                          <a:ea typeface="OPPOSans R" panose="00020600040101010101" pitchFamily="18" charset="-122"/>
                        </a:rPr>
                        <a:t>prosesor</a:t>
                      </a: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US" altLang="zh-CN" sz="1200" b="0" i="1" u="none" strike="noStrike" dirty="0">
                          <a:solidFill>
                            <a:schemeClr val="bg1"/>
                          </a:solidFill>
                          <a:effectLst/>
                          <a:latin typeface="OPPOSans R" panose="00020600040101010101" pitchFamily="18" charset="-122"/>
                          <a:ea typeface="OPPOSans R" panose="00020600040101010101" pitchFamily="18" charset="-122"/>
                        </a:rPr>
                        <a:t>eight </a:t>
                      </a:r>
                    </a:p>
                    <a:p>
                      <a:pPr algn="ctr" fontAlgn="t"/>
                      <a:r>
                        <a:rPr lang="en-US" altLang="zh-CN" sz="1200" b="0" i="1" u="none" strike="noStrike" dirty="0">
                          <a:solidFill>
                            <a:schemeClr val="bg1"/>
                          </a:solidFill>
                          <a:effectLst/>
                          <a:latin typeface="OPPOSans R" panose="00020600040101010101" pitchFamily="18" charset="-122"/>
                          <a:ea typeface="OPPOSans R" panose="00020600040101010101" pitchFamily="18" charset="-122"/>
                        </a:rPr>
                        <a:t>core</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Exynos 7884</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1.8GHz Octa-Core</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Mediatek HelioP22 Octa-core 2.0 GHz</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Mediatek HelioP22 Octa-core 2.0 GHz</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89548">
                <a:tc>
                  <a:txBody>
                    <a:bodyPr/>
                    <a:lstStyle/>
                    <a:p>
                      <a:pPr algn="l"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RAM+ROM</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4GB+64GB </a:t>
                      </a: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t>
                      </a:r>
                      <a:r>
                        <a:rPr lang="en-US" altLang="zh-CN" sz="1200" b="0" i="0" u="none" strike="noStrike" baseline="0"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4GB/6GB+128GB</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2+32GB</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4GB+64GB</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3+32GB/4+64GB</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4+64GB</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23265">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Dimensi</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163.9mm×75.5mm×8.3mm</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156.9×75.8×7.8 mm</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163.3 × 77.5 ×8.0mm</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159.4×76.8 ×8.9 mm</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159.4×76.8 × 8.9 mm</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23265">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Ukuran</a:t>
                      </a:r>
                      <a:r>
                        <a:rPr lang="en-GB" sz="1200" b="0" u="none" strike="noStrike" dirty="0">
                          <a:solidFill>
                            <a:srgbClr val="00FDFF"/>
                          </a:solidFill>
                          <a:effectLst/>
                          <a:latin typeface="OPPOSans R" panose="00020600040101010101" pitchFamily="18" charset="-122"/>
                          <a:ea typeface="OPPOSans R" panose="00020600040101010101" pitchFamily="18" charset="-122"/>
                        </a:rPr>
                        <a:t> </a:t>
                      </a:r>
                      <a:r>
                        <a:rPr lang="en-GB" sz="1200" b="0" u="none" strike="noStrike" dirty="0" err="1">
                          <a:solidFill>
                            <a:srgbClr val="00FDFF"/>
                          </a:solidFill>
                          <a:effectLst/>
                          <a:latin typeface="OPPOSans R" panose="00020600040101010101" pitchFamily="18" charset="-122"/>
                          <a:ea typeface="OPPOSans R" panose="00020600040101010101" pitchFamily="18" charset="-122"/>
                        </a:rPr>
                        <a:t>layar</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6.5 "1600×720(HD+)</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6.2'' 720×1520</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6.5 " 720×1560 (HD+)</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6.35" 720×1544</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6.35" 720×1544</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23354">
                <a:tc>
                  <a:txBody>
                    <a:bodyPr/>
                    <a:lstStyle/>
                    <a:p>
                      <a:pPr algn="l" rtl="0" fontAlgn="ctr"/>
                      <a:r>
                        <a:rPr lang="en-GB" sz="1200" b="0" i="0" u="none" strike="noStrike" dirty="0" err="1">
                          <a:solidFill>
                            <a:srgbClr val="00FDFF"/>
                          </a:solidFill>
                          <a:effectLst/>
                          <a:latin typeface="OPPOSans R" panose="00020600040101010101" pitchFamily="18" charset="-122"/>
                          <a:ea typeface="OPPOSans R" panose="00020600040101010101" pitchFamily="18" charset="-122"/>
                        </a:rPr>
                        <a:t>Jenis</a:t>
                      </a:r>
                      <a:r>
                        <a:rPr lang="en-GB" sz="1200" b="0" i="0" u="none" strike="noStrike" dirty="0">
                          <a:solidFill>
                            <a:srgbClr val="00FDFF"/>
                          </a:solidFill>
                          <a:effectLst/>
                          <a:latin typeface="OPPOSans R" panose="00020600040101010101" pitchFamily="18" charset="-122"/>
                          <a:ea typeface="OPPOSans R" panose="00020600040101010101" pitchFamily="18" charset="-122"/>
                        </a:rPr>
                        <a:t> </a:t>
                      </a:r>
                      <a:r>
                        <a:rPr lang="en-GB" sz="1200" b="0" i="0" u="none" strike="noStrike" dirty="0" err="1">
                          <a:solidFill>
                            <a:srgbClr val="00FDFF"/>
                          </a:solidFill>
                          <a:effectLst/>
                          <a:latin typeface="OPPOSans R" panose="00020600040101010101" pitchFamily="18" charset="-122"/>
                          <a:ea typeface="OPPOSans R" panose="00020600040101010101" pitchFamily="18" charset="-122"/>
                        </a:rPr>
                        <a:t>layar</a:t>
                      </a:r>
                      <a:r>
                        <a:rPr lang="en-GB" sz="1200" b="0" i="0" u="none" strike="noStrike" dirty="0">
                          <a:solidFill>
                            <a:srgbClr val="00FDFF"/>
                          </a:solidFill>
                          <a:effectLst/>
                          <a:latin typeface="OPPOSans R" panose="00020600040101010101" pitchFamily="18" charset="-122"/>
                          <a:ea typeface="OPPOSans R" panose="00020600040101010101" pitchFamily="18" charset="-122"/>
                        </a:rPr>
                        <a:t> </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1" u="none" strike="noStrike" dirty="0">
                          <a:solidFill>
                            <a:schemeClr val="bg1"/>
                          </a:solidFill>
                          <a:effectLst/>
                          <a:latin typeface="OPPOSans R" panose="00020600040101010101" pitchFamily="18" charset="-122"/>
                          <a:ea typeface="OPPOSans R" panose="00020600040101010101" pitchFamily="18" charset="-122"/>
                        </a:rPr>
                        <a:t>WaterDrop</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1" u="none" strike="noStrike" dirty="0">
                          <a:solidFill>
                            <a:schemeClr val="bg1"/>
                          </a:solidFill>
                          <a:effectLst/>
                          <a:latin typeface="OPPOSans R" panose="00020600040101010101" pitchFamily="18" charset="-122"/>
                          <a:ea typeface="OPPOSans R" panose="00020600040101010101" pitchFamily="18" charset="-122"/>
                        </a:rPr>
                        <a:t>WaterDrop</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1" u="none" strike="noStrike" dirty="0">
                          <a:solidFill>
                            <a:schemeClr val="bg1"/>
                          </a:solidFill>
                          <a:effectLst/>
                          <a:latin typeface="OPPOSans R" panose="00020600040101010101" pitchFamily="18" charset="-122"/>
                          <a:ea typeface="OPPOSans R" panose="00020600040101010101" pitchFamily="18" charset="-122"/>
                        </a:rPr>
                        <a:t>WaterDrop</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1" u="none" strike="noStrike" dirty="0">
                          <a:solidFill>
                            <a:schemeClr val="bg1"/>
                          </a:solidFill>
                          <a:effectLst/>
                          <a:latin typeface="OPPOSans R" panose="00020600040101010101" pitchFamily="18" charset="-122"/>
                          <a:ea typeface="OPPOSans R" panose="00020600040101010101" pitchFamily="18" charset="-122"/>
                        </a:rPr>
                        <a:t>WaterDrop</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1" u="none" strike="noStrike" dirty="0" err="1">
                          <a:solidFill>
                            <a:schemeClr val="bg1"/>
                          </a:solidFill>
                          <a:effectLst/>
                          <a:latin typeface="OPPOSans R" panose="00020600040101010101" pitchFamily="18" charset="-122"/>
                          <a:ea typeface="OPPOSans R" panose="00020600040101010101" pitchFamily="18" charset="-122"/>
                        </a:rPr>
                        <a:t>WaterDrop</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23265">
                <a:tc>
                  <a:txBody>
                    <a:bodyPr/>
                    <a:lstStyle/>
                    <a:p>
                      <a:pPr algn="l"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Material </a:t>
                      </a:r>
                      <a:r>
                        <a:rPr lang="en-GB" sz="1200" b="0" u="none" strike="noStrike" dirty="0" err="1">
                          <a:solidFill>
                            <a:srgbClr val="00FDFF"/>
                          </a:solidFill>
                          <a:effectLst/>
                          <a:latin typeface="OPPOSans R" panose="00020600040101010101" pitchFamily="18" charset="-122"/>
                          <a:ea typeface="OPPOSans R" panose="00020600040101010101" pitchFamily="18" charset="-122"/>
                        </a:rPr>
                        <a:t>layar</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TFT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IPS</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TFT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IPS</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IPS</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23265">
                <a:tc>
                  <a:txBody>
                    <a:bodyPr/>
                    <a:lstStyle/>
                    <a:p>
                      <a:pPr algn="l"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PPI</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269</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271</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270</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270</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23265">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Kamera</a:t>
                      </a:r>
                      <a:r>
                        <a:rPr lang="en-GB" sz="1200" b="0" u="none" strike="noStrike" dirty="0">
                          <a:solidFill>
                            <a:srgbClr val="00FDFF"/>
                          </a:solidFill>
                          <a:effectLst/>
                          <a:latin typeface="OPPOSans R" panose="00020600040101010101" pitchFamily="18" charset="-122"/>
                          <a:ea typeface="OPPOSans R" panose="00020600040101010101" pitchFamily="18" charset="-122"/>
                        </a:rPr>
                        <a:t> </a:t>
                      </a:r>
                      <a:r>
                        <a:rPr lang="en-GB" sz="1200" b="0" u="none" strike="noStrike" dirty="0" err="1">
                          <a:solidFill>
                            <a:srgbClr val="00FDFF"/>
                          </a:solidFill>
                          <a:effectLst/>
                          <a:latin typeface="OPPOSans R" panose="00020600040101010101" pitchFamily="18" charset="-122"/>
                          <a:ea typeface="OPPOSans R" panose="00020600040101010101" pitchFamily="18" charset="-122"/>
                        </a:rPr>
                        <a:t>depan</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8MP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8MP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8MP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8MP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16MP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23265">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Kamera</a:t>
                      </a:r>
                      <a:r>
                        <a:rPr lang="en-GB" sz="1200" b="0" u="none" strike="noStrike" dirty="0">
                          <a:solidFill>
                            <a:srgbClr val="00FDFF"/>
                          </a:solidFill>
                          <a:effectLst/>
                          <a:latin typeface="OPPOSans R" panose="00020600040101010101" pitchFamily="18" charset="-122"/>
                          <a:ea typeface="OPPOSans R" panose="00020600040101010101" pitchFamily="18" charset="-122"/>
                        </a:rPr>
                        <a:t> </a:t>
                      </a:r>
                      <a:r>
                        <a:rPr lang="en-GB" sz="1200" b="0" u="none" strike="noStrike" dirty="0" err="1">
                          <a:solidFill>
                            <a:srgbClr val="00FDFF"/>
                          </a:solidFill>
                          <a:effectLst/>
                          <a:latin typeface="OPPOSans R" panose="00020600040101010101" pitchFamily="18" charset="-122"/>
                          <a:ea typeface="OPPOSans R" panose="00020600040101010101" pitchFamily="18" charset="-122"/>
                        </a:rPr>
                        <a:t>belakang</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12MP+2MP+2MP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13MP+2MP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13MP+8MP+5MP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13MP+8MP+2MP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13MP+8MP+2MP</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23265">
                <a:tc>
                  <a:txBody>
                    <a:bodyPr/>
                    <a:lstStyle/>
                    <a:p>
                      <a:pPr algn="l" rtl="0" fontAlgn="ctr"/>
                      <a:r>
                        <a:rPr lang="en-GB" sz="1200" b="0" i="0" u="none" strike="noStrike" dirty="0" err="1">
                          <a:solidFill>
                            <a:srgbClr val="00FDFF"/>
                          </a:solidFill>
                          <a:effectLst/>
                          <a:latin typeface="OPPOSans R" panose="00020600040101010101" pitchFamily="18" charset="-122"/>
                          <a:ea typeface="OPPOSans R" panose="00020600040101010101" pitchFamily="18" charset="-122"/>
                        </a:rPr>
                        <a:t>Sidik</a:t>
                      </a:r>
                      <a:r>
                        <a:rPr lang="en-GB" sz="1200" b="0" i="0" u="none" strike="noStrike" dirty="0">
                          <a:solidFill>
                            <a:srgbClr val="00FDFF"/>
                          </a:solidFill>
                          <a:effectLst/>
                          <a:latin typeface="OPPOSans R" panose="00020600040101010101" pitchFamily="18" charset="-122"/>
                          <a:ea typeface="OPPOSans R" panose="00020600040101010101" pitchFamily="18" charset="-122"/>
                        </a:rPr>
                        <a:t> </a:t>
                      </a:r>
                      <a:r>
                        <a:rPr lang="en-GB" sz="1200" b="0" i="0" u="none" strike="noStrike" dirty="0" err="1">
                          <a:solidFill>
                            <a:srgbClr val="00FDFF"/>
                          </a:solidFill>
                          <a:effectLst/>
                          <a:latin typeface="OPPOSans R" panose="00020600040101010101" pitchFamily="18" charset="-122"/>
                          <a:ea typeface="OPPOSans R" panose="00020600040101010101" pitchFamily="18" charset="-122"/>
                        </a:rPr>
                        <a:t>jari</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Bagian</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belakang</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ponsel</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Bagian</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belakang</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ponsel</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Bagian</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belakang</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ponsel</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Bagian</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belakang</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ponsel</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Bagian</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belakang</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 </a:t>
                      </a:r>
                      <a:r>
                        <a:rPr lang="en-GB" altLang="zh-CN" sz="1200" b="0" i="0" u="none" strike="noStrike" dirty="0" err="1">
                          <a:solidFill>
                            <a:schemeClr val="bg1"/>
                          </a:solidFill>
                          <a:effectLst/>
                          <a:latin typeface="OPPOSans R" panose="00020600040101010101" pitchFamily="18" charset="-122"/>
                          <a:ea typeface="OPPOSans R" panose="00020600040101010101" pitchFamily="18" charset="-122"/>
                        </a:rPr>
                        <a:t>ponsel</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23265">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Pengenalan</a:t>
                      </a:r>
                      <a:r>
                        <a:rPr lang="en-GB" sz="1200" b="0" u="none" strike="noStrike" dirty="0">
                          <a:solidFill>
                            <a:srgbClr val="00FDFF"/>
                          </a:solidFill>
                          <a:effectLst/>
                          <a:latin typeface="OPPOSans R" panose="00020600040101010101" pitchFamily="18" charset="-122"/>
                          <a:ea typeface="OPPOSans R" panose="00020600040101010101" pitchFamily="18" charset="-122"/>
                        </a:rPr>
                        <a:t> </a:t>
                      </a:r>
                      <a:r>
                        <a:rPr lang="en-GB" sz="1200" b="0" u="none" strike="noStrike" dirty="0" err="1">
                          <a:solidFill>
                            <a:srgbClr val="00FDFF"/>
                          </a:solidFill>
                          <a:effectLst/>
                          <a:latin typeface="OPPOSans R" panose="00020600040101010101" pitchFamily="18" charset="-122"/>
                          <a:ea typeface="OPPOSans R" panose="00020600040101010101" pitchFamily="18" charset="-122"/>
                        </a:rPr>
                        <a:t>wajah</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Ada</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Ada</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Ada</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Ada</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Ada</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23265">
                <a:tc>
                  <a:txBody>
                    <a:bodyPr/>
                    <a:lstStyle/>
                    <a:p>
                      <a:pPr algn="l" rtl="0" fontAlgn="ctr"/>
                      <a:r>
                        <a:rPr lang="en-GB" sz="1200" b="0" u="none" strike="noStrike" dirty="0">
                          <a:solidFill>
                            <a:srgbClr val="00FDFF"/>
                          </a:solidFill>
                          <a:effectLst/>
                          <a:latin typeface="OPPOSans R" panose="00020600040101010101" pitchFamily="18" charset="-122"/>
                          <a:ea typeface="OPPOSans R" panose="00020600040101010101" pitchFamily="18" charset="-122"/>
                        </a:rPr>
                        <a:t>Slot </a:t>
                      </a:r>
                      <a:r>
                        <a:rPr lang="en-GB" sz="1200" b="0" u="none" strike="noStrike" dirty="0" err="1">
                          <a:solidFill>
                            <a:srgbClr val="00FDFF"/>
                          </a:solidFill>
                          <a:effectLst/>
                          <a:latin typeface="OPPOSans R" panose="00020600040101010101" pitchFamily="18" charset="-122"/>
                          <a:ea typeface="OPPOSans R" panose="00020600040101010101" pitchFamily="18" charset="-122"/>
                        </a:rPr>
                        <a:t>kartu</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3 slot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1" u="none" strike="noStrike" dirty="0">
                          <a:solidFill>
                            <a:schemeClr val="bg1"/>
                          </a:solidFill>
                          <a:effectLst/>
                          <a:latin typeface="OPPOSans R" panose="00020600040101010101" pitchFamily="18" charset="-122"/>
                          <a:ea typeface="OPPOSans R" panose="00020600040101010101" pitchFamily="18" charset="-122"/>
                        </a:rPr>
                        <a:t>Dual SIM</a:t>
                      </a:r>
                      <a:endParaRPr lang="zh-CN" altLang="en-US" sz="1200" b="0" i="1"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3 slot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3 slot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3 slot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23265">
                <a:tc>
                  <a:txBody>
                    <a:bodyPr/>
                    <a:lstStyle/>
                    <a:p>
                      <a:pPr algn="l" rtl="0" fontAlgn="ctr"/>
                      <a:r>
                        <a:rPr lang="en-GB" sz="1200" b="0" u="none" strike="noStrike" dirty="0" err="1">
                          <a:solidFill>
                            <a:srgbClr val="00FDFF"/>
                          </a:solidFill>
                          <a:effectLst/>
                          <a:latin typeface="OPPOSans R" panose="00020600040101010101" pitchFamily="18" charset="-122"/>
                          <a:ea typeface="OPPOSans R" panose="00020600040101010101" pitchFamily="18" charset="-122"/>
                        </a:rPr>
                        <a:t>Baterai</a:t>
                      </a:r>
                      <a:endParaRPr lang="en-GB"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4230mAh (</a:t>
                      </a:r>
                      <a:r>
                        <a:rPr lang="en-GB" altLang="zh-CN" sz="1200" b="0" i="1" u="none" strike="noStrike" dirty="0">
                          <a:solidFill>
                            <a:schemeClr val="bg1"/>
                          </a:solidFill>
                          <a:effectLst/>
                          <a:latin typeface="OPPOSans R" panose="00020600040101010101" pitchFamily="18" charset="-122"/>
                          <a:ea typeface="OPPOSans R" panose="00020600040101010101" pitchFamily="18" charset="-122"/>
                        </a:rPr>
                        <a:t>typical value</a:t>
                      </a:r>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4000mAh</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4000mAh</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5000mAh</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altLang="zh-CN" sz="1200" b="0" i="0" u="none" strike="noStrike" dirty="0">
                          <a:solidFill>
                            <a:schemeClr val="bg1"/>
                          </a:solidFill>
                          <a:effectLst/>
                          <a:latin typeface="OPPOSans R" panose="00020600040101010101" pitchFamily="18" charset="-122"/>
                          <a:ea typeface="OPPOSans R" panose="00020600040101010101" pitchFamily="18" charset="-122"/>
                        </a:rPr>
                        <a:t>5000mAh</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389548">
                <a:tc>
                  <a:txBody>
                    <a:bodyPr/>
                    <a:lstStyle/>
                    <a:p>
                      <a:pPr algn="l" fontAlgn="b"/>
                      <a:r>
                        <a:rPr lang="en-US" altLang="zh-CN" sz="1200" b="0" i="0" u="none" strike="noStrike" dirty="0" err="1">
                          <a:solidFill>
                            <a:srgbClr val="00FDFF"/>
                          </a:solidFill>
                          <a:effectLst/>
                          <a:latin typeface="OPPOSans R" panose="00020600040101010101" pitchFamily="18" charset="-122"/>
                          <a:ea typeface="OPPOSans R" panose="00020600040101010101" pitchFamily="18" charset="-122"/>
                        </a:rPr>
                        <a:t>Teknologi</a:t>
                      </a:r>
                      <a:r>
                        <a:rPr lang="en-US" altLang="zh-CN" sz="1200" b="0" i="0" u="none" strike="noStrike" dirty="0">
                          <a:solidFill>
                            <a:srgbClr val="00FDFF"/>
                          </a:solidFill>
                          <a:effectLst/>
                          <a:latin typeface="OPPOSans R" panose="00020600040101010101" pitchFamily="18" charset="-122"/>
                          <a:ea typeface="OPPOSans R" panose="00020600040101010101" pitchFamily="18" charset="-122"/>
                        </a:rPr>
                        <a:t> </a:t>
                      </a:r>
                      <a:r>
                        <a:rPr lang="en-US" altLang="zh-CN" sz="1200" b="0" i="0" u="none" strike="noStrike" dirty="0" err="1">
                          <a:solidFill>
                            <a:srgbClr val="00FDFF"/>
                          </a:solidFill>
                          <a:effectLst/>
                          <a:latin typeface="OPPOSans R" panose="00020600040101010101" pitchFamily="18" charset="-122"/>
                          <a:ea typeface="OPPOSans R" panose="00020600040101010101" pitchFamily="18" charset="-122"/>
                        </a:rPr>
                        <a:t>pengisian</a:t>
                      </a:r>
                      <a:r>
                        <a:rPr lang="en-US" altLang="zh-CN" sz="1200" b="0" i="0" u="none" strike="noStrike" dirty="0">
                          <a:solidFill>
                            <a:srgbClr val="00FDFF"/>
                          </a:solidFill>
                          <a:effectLst/>
                          <a:latin typeface="OPPOSans R" panose="00020600040101010101" pitchFamily="18" charset="-122"/>
                          <a:ea typeface="OPPOSans R" panose="00020600040101010101" pitchFamily="18" charset="-122"/>
                        </a:rPr>
                        <a:t> </a:t>
                      </a:r>
                      <a:r>
                        <a:rPr lang="en-US" altLang="zh-CN" sz="1200" b="0" i="0" u="none" strike="noStrike" dirty="0" err="1">
                          <a:solidFill>
                            <a:srgbClr val="00FDFF"/>
                          </a:solidFill>
                          <a:effectLst/>
                          <a:latin typeface="OPPOSans R" panose="00020600040101010101" pitchFamily="18" charset="-122"/>
                          <a:ea typeface="OPPOSans R" panose="00020600040101010101" pitchFamily="18" charset="-122"/>
                        </a:rPr>
                        <a:t>daya</a:t>
                      </a:r>
                      <a:endParaRPr lang="zh-CN" altLang="en-US" sz="1200" b="0" i="0" u="none" strike="noStrike" dirty="0">
                        <a:solidFill>
                          <a:srgbClr val="00FDFF"/>
                        </a:solidFill>
                        <a:effectLst/>
                        <a:latin typeface="OPPOSans R" panose="00020600040101010101" pitchFamily="18" charset="-122"/>
                        <a:ea typeface="OPPOSans R" panose="00020600040101010101" pitchFamily="18"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10W</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15W</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15W</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10W</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altLang="zh-CN" sz="1200" b="0" i="0" u="none" strike="noStrike" dirty="0">
                          <a:solidFill>
                            <a:schemeClr val="bg1"/>
                          </a:solidFill>
                          <a:effectLst/>
                          <a:latin typeface="OPPOSans R" panose="00020600040101010101" pitchFamily="18" charset="-122"/>
                          <a:ea typeface="OPPOSans R" panose="00020600040101010101" pitchFamily="18" charset="-122"/>
                        </a:rPr>
                        <a:t>10W</a:t>
                      </a:r>
                      <a:endParaRPr lang="zh-CN" altLang="en-US" sz="1200" b="0" i="0" u="none" strike="noStrike" dirty="0">
                        <a:solidFill>
                          <a:schemeClr val="bg1"/>
                        </a:solidFill>
                        <a:effectLst/>
                        <a:latin typeface="OPPOSans R" panose="00020600040101010101" pitchFamily="18" charset="-122"/>
                        <a:ea typeface="OPPOSans R" panose="00020600040101010101" pitchFamily="18" charset="-122"/>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8606819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68569" y="1591856"/>
            <a:ext cx="3049635" cy="1705625"/>
            <a:chOff x="284379" y="2301059"/>
            <a:chExt cx="1802505" cy="1705623"/>
          </a:xfrm>
        </p:grpSpPr>
        <p:sp>
          <p:nvSpPr>
            <p:cNvPr id="98" name="线条"/>
            <p:cNvSpPr/>
            <p:nvPr/>
          </p:nvSpPr>
          <p:spPr>
            <a:xfrm flipV="1">
              <a:off x="655298" y="3401600"/>
              <a:ext cx="518" cy="605082"/>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97" name="文本框 1"/>
            <p:cNvSpPr txBox="1"/>
            <p:nvPr/>
          </p:nvSpPr>
          <p:spPr>
            <a:xfrm>
              <a:off x="284379" y="2301059"/>
              <a:ext cx="1802505"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Tree>
    <p:extLst>
      <p:ext uri="{BB962C8B-B14F-4D97-AF65-F5344CB8AC3E}">
        <p14:creationId xmlns:p14="http://schemas.microsoft.com/office/powerpoint/2010/main" val="1249807870"/>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34092" y="1406520"/>
            <a:ext cx="2830690" cy="1890963"/>
            <a:chOff x="264001" y="2115722"/>
            <a:chExt cx="1673096" cy="1890960"/>
          </a:xfrm>
        </p:grpSpPr>
        <p:sp>
          <p:nvSpPr>
            <p:cNvPr id="98" name="线条"/>
            <p:cNvSpPr/>
            <p:nvPr/>
          </p:nvSpPr>
          <p:spPr>
            <a:xfrm flipH="1" flipV="1">
              <a:off x="654315" y="3406679"/>
              <a:ext cx="983" cy="60000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97" name="文本框 1"/>
            <p:cNvSpPr txBox="1"/>
            <p:nvPr/>
          </p:nvSpPr>
          <p:spPr>
            <a:xfrm>
              <a:off x="264001" y="2115722"/>
              <a:ext cx="1673096"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
        <p:nvSpPr>
          <p:cNvPr id="2" name="Rectangle 1">
            <a:extLst>
              <a:ext uri="{FF2B5EF4-FFF2-40B4-BE49-F238E27FC236}">
                <a16:creationId xmlns:a16="http://schemas.microsoft.com/office/drawing/2014/main" id="{C508FC7D-1CA0-4F56-8625-7ECE8D7A7E50}"/>
              </a:ext>
            </a:extLst>
          </p:cNvPr>
          <p:cNvSpPr/>
          <p:nvPr/>
        </p:nvSpPr>
        <p:spPr>
          <a:xfrm>
            <a:off x="1393387" y="5865464"/>
            <a:ext cx="4758577"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2.1 </a:t>
            </a:r>
            <a:r>
              <a:rPr lang="id-ID" altLang="zh-CN" sz="1600" dirty="0">
                <a:solidFill>
                  <a:schemeClr val="bg1"/>
                </a:solidFill>
                <a:latin typeface="OPPOSans R" panose="00020600040101010101" pitchFamily="18" charset="-122"/>
                <a:ea typeface="OPPOSans R" panose="00020600040101010101" pitchFamily="18" charset="-122"/>
              </a:rPr>
              <a:t>Parameter Tampilan</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2.2 </a:t>
            </a:r>
            <a:r>
              <a:rPr lang="id-ID" altLang="zh-CN" sz="1600" dirty="0">
                <a:solidFill>
                  <a:schemeClr val="bg1"/>
                </a:solidFill>
                <a:latin typeface="OPPOSans R" panose="00020600040101010101" pitchFamily="18" charset="-122"/>
                <a:ea typeface="OPPOSans R" panose="00020600040101010101" pitchFamily="18" charset="-122"/>
              </a:rPr>
              <a:t>Parameter Konfigurasi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2.3 </a:t>
            </a:r>
            <a:r>
              <a:rPr lang="id-ID" altLang="zh-CN" sz="1600" dirty="0">
                <a:solidFill>
                  <a:schemeClr val="bg1"/>
                </a:solidFill>
                <a:latin typeface="OPPOSans R" panose="00020600040101010101" pitchFamily="18" charset="-122"/>
                <a:ea typeface="OPPOSans R" panose="00020600040101010101" pitchFamily="18" charset="-122"/>
              </a:rPr>
              <a:t>P</a:t>
            </a:r>
            <a:r>
              <a:rPr lang="en-US" altLang="zh-CN" sz="1600" dirty="0" err="1">
                <a:solidFill>
                  <a:schemeClr val="bg1"/>
                </a:solidFill>
                <a:latin typeface="OPPOSans R" panose="00020600040101010101" pitchFamily="18" charset="-122"/>
                <a:ea typeface="OPPOSans R" panose="00020600040101010101" pitchFamily="18" charset="-122"/>
              </a:rPr>
              <a:t>arameters</a:t>
            </a:r>
            <a:r>
              <a:rPr lang="id-ID" altLang="zh-CN" sz="1600" dirty="0">
                <a:solidFill>
                  <a:schemeClr val="bg1"/>
                </a:solidFill>
                <a:latin typeface="OPPOSans R" panose="00020600040101010101" pitchFamily="18" charset="-122"/>
                <a:ea typeface="OPPOSans R" panose="00020600040101010101" pitchFamily="18" charset="-122"/>
              </a:rPr>
              <a:t> Fungsi Umum Lainnya</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3" name="线条">
            <a:extLst>
              <a:ext uri="{FF2B5EF4-FFF2-40B4-BE49-F238E27FC236}">
                <a16:creationId xmlns:a16="http://schemas.microsoft.com/office/drawing/2014/main" id="{B6E570AB-D8D8-4AE8-8542-DFD926EC5750}"/>
              </a:ext>
            </a:extLst>
          </p:cNvPr>
          <p:cNvSpPr/>
          <p:nvPr/>
        </p:nvSpPr>
        <p:spPr>
          <a:xfrm flipH="1" flipV="1">
            <a:off x="3230880" y="5255539"/>
            <a:ext cx="6510" cy="6099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4" name="Rectangle 3">
            <a:extLst>
              <a:ext uri="{FF2B5EF4-FFF2-40B4-BE49-F238E27FC236}">
                <a16:creationId xmlns:a16="http://schemas.microsoft.com/office/drawing/2014/main" id="{2B9D16FE-8988-4D44-81B2-E479E5B4AC74}"/>
              </a:ext>
            </a:extLst>
          </p:cNvPr>
          <p:cNvSpPr/>
          <p:nvPr/>
        </p:nvSpPr>
        <p:spPr>
          <a:xfrm>
            <a:off x="3950949" y="1320582"/>
            <a:ext cx="3161027" cy="1323439"/>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3.1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pPr indent="-720000"/>
            <a:r>
              <a:rPr lang="en-US" altLang="zh-CN" sz="1600" dirty="0">
                <a:solidFill>
                  <a:schemeClr val="bg1"/>
                </a:solidFill>
                <a:latin typeface="OPPOSans R" panose="00020600040101010101" pitchFamily="18" charset="-122"/>
                <a:ea typeface="OPPOSans R" panose="00020600040101010101" pitchFamily="18" charset="-122"/>
              </a:rPr>
              <a:t>3.2 </a:t>
            </a:r>
            <a:r>
              <a:rPr lang="en-US" altLang="zh-CN" sz="1600" dirty="0" err="1">
                <a:solidFill>
                  <a:schemeClr val="bg1"/>
                </a:solidFill>
                <a:latin typeface="OPPOSans R" panose="00020600040101010101" pitchFamily="18" charset="-122"/>
                <a:ea typeface="OPPOSans R" panose="00020600040101010101" pitchFamily="18" charset="-122"/>
              </a:rPr>
              <a:t>Heningkan</a:t>
            </a:r>
            <a:r>
              <a:rPr lang="en-US" altLang="zh-CN" sz="1600" dirty="0">
                <a:solidFill>
                  <a:schemeClr val="bg1"/>
                </a:solidFill>
                <a:latin typeface="OPPOSans R" panose="00020600040101010101" pitchFamily="18" charset="-122"/>
                <a:ea typeface="OPPOSans R" panose="00020600040101010101" pitchFamily="18" charset="-122"/>
              </a:rPr>
              <a:t> Media </a:t>
            </a:r>
            <a:r>
              <a:rPr lang="en-US" altLang="zh-CN" sz="1600" dirty="0" err="1">
                <a:solidFill>
                  <a:schemeClr val="bg1"/>
                </a:solidFill>
                <a:latin typeface="OPPOSans R" panose="00020600040101010101" pitchFamily="18" charset="-122"/>
                <a:ea typeface="OPPOSans R" panose="00020600040101010101" pitchFamily="18" charset="-122"/>
              </a:rPr>
              <a:t>Ketika</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3.3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Dibolehkan</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5" name="线条">
            <a:extLst>
              <a:ext uri="{FF2B5EF4-FFF2-40B4-BE49-F238E27FC236}">
                <a16:creationId xmlns:a16="http://schemas.microsoft.com/office/drawing/2014/main" id="{6CBBBD94-8BFA-42E0-990B-0A246825577F}"/>
              </a:ext>
            </a:extLst>
          </p:cNvPr>
          <p:cNvSpPr/>
          <p:nvPr/>
        </p:nvSpPr>
        <p:spPr>
          <a:xfrm flipH="1" flipV="1">
            <a:off x="5078656" y="2780393"/>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697157007"/>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文本框 1"/>
          <p:cNvSpPr txBox="1"/>
          <p:nvPr/>
        </p:nvSpPr>
        <p:spPr>
          <a:xfrm>
            <a:off x="250023" y="168847"/>
            <a:ext cx="4408899"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pPr algn="l"/>
            <a:r>
              <a:rPr lang="en-US" altLang="zh-CN" b="0" dirty="0">
                <a:latin typeface="OPPOSans B" panose="00020600040101010101" pitchFamily="18" charset="-122"/>
                <a:ea typeface="OPPOSans B" panose="00020600040101010101" pitchFamily="18" charset="-122"/>
              </a:rPr>
              <a:t>3.1 “</a:t>
            </a:r>
            <a:r>
              <a:rPr lang="en-US" altLang="zh-CN" b="0" dirty="0" err="1">
                <a:latin typeface="OPPOSans B" panose="00020600040101010101" pitchFamily="18" charset="-122"/>
                <a:ea typeface="OPPOSans B" panose="00020600040101010101" pitchFamily="18" charset="-122"/>
              </a:rPr>
              <a:t>Jangan</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Ganggu</a:t>
            </a:r>
            <a:r>
              <a:rPr lang="en-US" altLang="zh-CN" b="0" dirty="0">
                <a:latin typeface="OPPOSans B" panose="00020600040101010101" pitchFamily="18" charset="-122"/>
                <a:ea typeface="OPPOSans B" panose="00020600040101010101" pitchFamily="18" charset="-122"/>
              </a:rPr>
              <a:t>”</a:t>
            </a:r>
          </a:p>
        </p:txBody>
      </p:sp>
      <p:sp>
        <p:nvSpPr>
          <p:cNvPr id="4" name="文本框 3"/>
          <p:cNvSpPr txBox="1"/>
          <p:nvPr/>
        </p:nvSpPr>
        <p:spPr>
          <a:xfrm>
            <a:off x="6603116" y="2521059"/>
            <a:ext cx="1959751" cy="1815882"/>
          </a:xfrm>
          <a:prstGeom prst="rect">
            <a:avLst/>
          </a:prstGeom>
          <a:noFill/>
        </p:spPr>
        <p:txBody>
          <a:bodyPr wrap="square" rtlCol="0">
            <a:spAutoFit/>
          </a:bodyPr>
          <a:lstStyle/>
          <a:p>
            <a:r>
              <a:rPr lang="en-US" altLang="zh-CN" sz="1400" dirty="0">
                <a:solidFill>
                  <a:schemeClr val="bg1"/>
                </a:solidFill>
                <a:latin typeface="OPPOSans R" panose="00020600040101010101" pitchFamily="18" charset="-122"/>
                <a:ea typeface="OPPOSans R" panose="00020600040101010101" pitchFamily="18" charset="-122"/>
              </a:rPr>
              <a:t>Setelah </a:t>
            </a:r>
            <a:r>
              <a:rPr lang="en-US" altLang="zh-CN" sz="1400" dirty="0" err="1">
                <a:solidFill>
                  <a:schemeClr val="bg1"/>
                </a:solidFill>
                <a:latin typeface="OPPOSans R" panose="00020600040101010101" pitchFamily="18" charset="-122"/>
                <a:ea typeface="OPPOSans R" panose="00020600040101010101" pitchFamily="18" charset="-122"/>
              </a:rPr>
              <a:t>mengaktifkan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fitur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Jangan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Ganggu</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tidak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ada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kotak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i="1" dirty="0">
                <a:solidFill>
                  <a:schemeClr val="bg1"/>
                </a:solidFill>
                <a:latin typeface="OPPOSans R" panose="00020600040101010101" pitchFamily="18" charset="-122"/>
                <a:ea typeface="OPPOSans R" panose="00020600040101010101" pitchFamily="18" charset="-122"/>
              </a:rPr>
              <a:t>prompt</a:t>
            </a:r>
            <a:r>
              <a:rPr lang="en-US" altLang="zh-CN" sz="1400" dirty="0">
                <a:solidFill>
                  <a:schemeClr val="bg1"/>
                </a:solidFill>
                <a:latin typeface="OPPOSans R" panose="00020600040101010101" pitchFamily="18" charset="-122"/>
                <a:ea typeface="OPPOSans R" panose="00020600040101010101" pitchFamily="18" charset="-122"/>
              </a:rPr>
              <a:t>  yang </a:t>
            </a:r>
            <a:r>
              <a:rPr lang="en-US" altLang="zh-CN" sz="1400" dirty="0" err="1">
                <a:solidFill>
                  <a:schemeClr val="bg1"/>
                </a:solidFill>
                <a:latin typeface="OPPOSans R" panose="00020600040101010101" pitchFamily="18" charset="-122"/>
                <a:ea typeface="OPPOSans R" panose="00020600040101010101" pitchFamily="18" charset="-122"/>
              </a:rPr>
              <a:t>muncul</a:t>
            </a:r>
            <a:r>
              <a:rPr lang="en-US" altLang="zh-CN" sz="1400" dirty="0">
                <a:solidFill>
                  <a:schemeClr val="bg1"/>
                </a:solidFill>
                <a:latin typeface="OPPOSans R" panose="00020600040101010101" pitchFamily="18" charset="-122"/>
                <a:ea typeface="OPPOSans R" panose="00020600040101010101" pitchFamily="18" charset="-122"/>
              </a:rPr>
              <a:t> pada </a:t>
            </a:r>
            <a:r>
              <a:rPr lang="en-US" altLang="zh-CN" sz="1400" dirty="0" err="1">
                <a:solidFill>
                  <a:schemeClr val="bg1"/>
                </a:solidFill>
                <a:latin typeface="OPPOSans R" panose="00020600040101010101" pitchFamily="18" charset="-122"/>
                <a:ea typeface="OPPOSans R" panose="00020600040101010101" pitchFamily="18" charset="-122"/>
              </a:rPr>
              <a:t>bagian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atas</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layar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ponsel</a:t>
            </a:r>
            <a:r>
              <a:rPr lang="en-US" altLang="zh-CN" sz="1400" dirty="0">
                <a:solidFill>
                  <a:schemeClr val="bg1"/>
                </a:solidFill>
                <a:latin typeface="OPPOSans R" panose="00020600040101010101" pitchFamily="18" charset="-122"/>
                <a:ea typeface="OPPOSans R" panose="00020600040101010101" pitchFamily="18" charset="-122"/>
              </a:rPr>
              <a:t>.</a:t>
            </a:r>
            <a:endParaRPr lang="zh-CN" altLang="en-US" sz="1400" dirty="0">
              <a:solidFill>
                <a:schemeClr val="bg1"/>
              </a:solidFill>
              <a:latin typeface="OPPOSans R" panose="00020600040101010101" pitchFamily="18" charset="-122"/>
              <a:ea typeface="OPPOSans R" panose="00020600040101010101" pitchFamily="18" charset="-122"/>
            </a:endParaRPr>
          </a:p>
        </p:txBody>
      </p:sp>
      <p:sp>
        <p:nvSpPr>
          <p:cNvPr id="6" name="文本框 5"/>
          <p:cNvSpPr txBox="1"/>
          <p:nvPr/>
        </p:nvSpPr>
        <p:spPr>
          <a:xfrm>
            <a:off x="794317" y="1981336"/>
            <a:ext cx="1937132" cy="3323987"/>
          </a:xfrm>
          <a:prstGeom prst="rect">
            <a:avLst/>
          </a:prstGeom>
          <a:noFill/>
        </p:spPr>
        <p:txBody>
          <a:bodyPr wrap="square" rtlCol="0">
            <a:spAutoFit/>
          </a:bodyPr>
          <a:lstStyle/>
          <a:p>
            <a:r>
              <a:rPr lang="en-US" altLang="zh-CN" sz="1400" dirty="0">
                <a:solidFill>
                  <a:schemeClr val="bg1"/>
                </a:solidFill>
                <a:latin typeface="OPPOSans R" panose="00020600040101010101" pitchFamily="18" charset="-122"/>
                <a:ea typeface="OPPOSans R" panose="00020600040101010101" pitchFamily="18" charset="-122"/>
              </a:rPr>
              <a:t>Setelah </a:t>
            </a:r>
            <a:r>
              <a:rPr lang="en-US" altLang="zh-CN" sz="1400" dirty="0" err="1">
                <a:solidFill>
                  <a:schemeClr val="bg1"/>
                </a:solidFill>
                <a:latin typeface="OPPOSans R" panose="00020600040101010101" pitchFamily="18" charset="-122"/>
                <a:ea typeface="OPPOSans R" panose="00020600040101010101" pitchFamily="18" charset="-122"/>
              </a:rPr>
              <a:t>mengaktifkan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fitur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Jangan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Ganggu</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sebuah</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kotak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i="1" dirty="0">
                <a:solidFill>
                  <a:schemeClr val="bg1"/>
                </a:solidFill>
                <a:latin typeface="OPPOSans R" panose="00020600040101010101" pitchFamily="18" charset="-122"/>
                <a:ea typeface="OPPOSans R" panose="00020600040101010101" pitchFamily="18" charset="-122"/>
              </a:rPr>
              <a:t>prompt</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akan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muncul</a:t>
            </a:r>
            <a:r>
              <a:rPr lang="en-US" altLang="zh-CN" sz="1400" dirty="0">
                <a:solidFill>
                  <a:schemeClr val="bg1"/>
                </a:solidFill>
                <a:latin typeface="OPPOSans R" panose="00020600040101010101" pitchFamily="18" charset="-122"/>
                <a:ea typeface="OPPOSans R" panose="00020600040101010101" pitchFamily="18" charset="-122"/>
              </a:rPr>
              <a:t> dan </a:t>
            </a:r>
            <a:r>
              <a:rPr lang="en-US" altLang="zh-CN" sz="1400" dirty="0" err="1">
                <a:solidFill>
                  <a:schemeClr val="bg1"/>
                </a:solidFill>
                <a:latin typeface="OPPOSans R" panose="00020600040101010101" pitchFamily="18" charset="-122"/>
                <a:ea typeface="OPPOSans R" panose="00020600040101010101" pitchFamily="18" charset="-122"/>
              </a:rPr>
              <a:t>menginformasikan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bahwa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fitur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Jangan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Ganggu</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sedang</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aktif</a:t>
            </a:r>
            <a:r>
              <a:rPr lang="en-US" altLang="zh-CN" sz="1400" dirty="0">
                <a:solidFill>
                  <a:schemeClr val="bg1"/>
                </a:solidFill>
                <a:latin typeface="OPPOSans R" panose="00020600040101010101" pitchFamily="18" charset="-122"/>
                <a:ea typeface="OPPOSans R" panose="00020600040101010101" pitchFamily="18" charset="-122"/>
              </a:rPr>
              <a:t>” pada </a:t>
            </a:r>
            <a:r>
              <a:rPr lang="en-US" altLang="zh-CN" sz="1400" dirty="0" err="1">
                <a:solidFill>
                  <a:schemeClr val="bg1"/>
                </a:solidFill>
                <a:latin typeface="OPPOSans R" panose="00020600040101010101" pitchFamily="18" charset="-122"/>
                <a:ea typeface="OPPOSans R" panose="00020600040101010101" pitchFamily="18" charset="-122"/>
              </a:rPr>
              <a:t>bagian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atas</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layar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ponsel</a:t>
            </a:r>
            <a:r>
              <a:rPr lang="en-US" altLang="zh-CN" sz="1400" dirty="0">
                <a:solidFill>
                  <a:schemeClr val="bg1"/>
                </a:solidFill>
                <a:latin typeface="OPPOSans R" panose="00020600040101010101" pitchFamily="18" charset="-122"/>
                <a:ea typeface="OPPOSans R" panose="00020600040101010101" pitchFamily="18" charset="-122"/>
              </a:rPr>
              <a:t>, dan </a:t>
            </a:r>
            <a:r>
              <a:rPr lang="en-US" altLang="zh-CN" sz="1400" dirty="0" err="1">
                <a:solidFill>
                  <a:schemeClr val="bg1"/>
                </a:solidFill>
                <a:latin typeface="OPPOSans R" panose="00020600040101010101" pitchFamily="18" charset="-122"/>
                <a:ea typeface="OPPOSans R" panose="00020600040101010101" pitchFamily="18" charset="-122"/>
              </a:rPr>
              <a:t>pemberitahuan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ini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akan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hilang</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setelah</a:t>
            </a:r>
            <a:r>
              <a:rPr lang="en-US" altLang="zh-CN" sz="1400" dirty="0">
                <a:solidFill>
                  <a:schemeClr val="bg1"/>
                </a:solidFill>
                <a:latin typeface="OPPOSans R" panose="00020600040101010101" pitchFamily="18" charset="-122"/>
                <a:ea typeface="OPPOSans R" panose="00020600040101010101" pitchFamily="18" charset="-122"/>
              </a:rPr>
              <a:t> 5 </a:t>
            </a:r>
            <a:r>
              <a:rPr lang="en-US" altLang="zh-CN" sz="1400" dirty="0" err="1">
                <a:solidFill>
                  <a:schemeClr val="bg1"/>
                </a:solidFill>
                <a:latin typeface="OPPOSans R" panose="00020600040101010101" pitchFamily="18" charset="-122"/>
                <a:ea typeface="OPPOSans R" panose="00020600040101010101" pitchFamily="18" charset="-122"/>
              </a:rPr>
              <a:t>detik</a:t>
            </a:r>
            <a:endParaRPr lang="zh-CN" altLang="en-US" sz="1400" dirty="0">
              <a:solidFill>
                <a:schemeClr val="bg1"/>
              </a:solidFill>
              <a:latin typeface="OPPOSans R" panose="00020600040101010101" pitchFamily="18" charset="-122"/>
              <a:ea typeface="OPPOSans R" panose="00020600040101010101" pitchFamily="18" charset="-122"/>
            </a:endParaRPr>
          </a:p>
        </p:txBody>
      </p:sp>
      <p:sp>
        <p:nvSpPr>
          <p:cNvPr id="13" name="文本框 1"/>
          <p:cNvSpPr txBox="1"/>
          <p:nvPr/>
        </p:nvSpPr>
        <p:spPr>
          <a:xfrm>
            <a:off x="1961550" y="6144785"/>
            <a:ext cx="2319656" cy="404134"/>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rgbClr val="00FDFF"/>
                </a:solidFill>
                <a:latin typeface="OPPOSans R" panose="00020600040101010101" pitchFamily="18" charset="-122"/>
                <a:ea typeface="OPPOSans R" panose="00020600040101010101" pitchFamily="18" charset="-122"/>
              </a:rPr>
              <a:t>ColorOS 6.1.2</a:t>
            </a:r>
          </a:p>
        </p:txBody>
      </p:sp>
      <p:sp>
        <p:nvSpPr>
          <p:cNvPr id="7" name="圆角矩形 6"/>
          <p:cNvSpPr/>
          <p:nvPr/>
        </p:nvSpPr>
        <p:spPr>
          <a:xfrm>
            <a:off x="451556" y="737740"/>
            <a:ext cx="5339644" cy="581118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0" name="圆角矩形 9"/>
          <p:cNvSpPr/>
          <p:nvPr/>
        </p:nvSpPr>
        <p:spPr>
          <a:xfrm>
            <a:off x="6322424" y="720338"/>
            <a:ext cx="5339644" cy="5828581"/>
          </a:xfrm>
          <a:prstGeom prst="roundRect">
            <a:avLst>
              <a:gd name="adj" fmla="val 6308"/>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1" name="文本框 1"/>
          <p:cNvSpPr txBox="1"/>
          <p:nvPr/>
        </p:nvSpPr>
        <p:spPr>
          <a:xfrm>
            <a:off x="8037230" y="6144785"/>
            <a:ext cx="2319656" cy="404134"/>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dirty="0">
                <a:solidFill>
                  <a:srgbClr val="00FDFF"/>
                </a:solidFill>
                <a:latin typeface="OPPOSans R" panose="00020600040101010101" pitchFamily="18" charset="-122"/>
                <a:ea typeface="OPPOSans R" panose="00020600040101010101" pitchFamily="18" charset="-122"/>
              </a:rPr>
              <a:t>ColorOS 6.1</a:t>
            </a:r>
          </a:p>
        </p:txBody>
      </p:sp>
      <p:pic>
        <p:nvPicPr>
          <p:cNvPr id="2" name="7a2339697c58f0a5cb1d31be55844516">
            <a:hlinkClick r:id="" action="ppaction://media"/>
            <a:extLst>
              <a:ext uri="{FF2B5EF4-FFF2-40B4-BE49-F238E27FC236}">
                <a16:creationId xmlns:a16="http://schemas.microsoft.com/office/drawing/2014/main" id="{E89A2A02-8CA2-4B49-985A-FC8DCCC41D0C}"/>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8935972" y="1143000"/>
            <a:ext cx="2286000" cy="4572000"/>
          </a:xfrm>
          <a:prstGeom prst="rect">
            <a:avLst/>
          </a:prstGeom>
        </p:spPr>
      </p:pic>
      <p:pic>
        <p:nvPicPr>
          <p:cNvPr id="12" name="26e780b20d6311e5bc49471182d698f1">
            <a:hlinkClick r:id="" action="ppaction://media"/>
            <a:extLst>
              <a:ext uri="{FF2B5EF4-FFF2-40B4-BE49-F238E27FC236}">
                <a16:creationId xmlns:a16="http://schemas.microsoft.com/office/drawing/2014/main" id="{EFC2C7F2-E927-40EC-BABE-37A185052F47}"/>
              </a:ext>
            </a:extLst>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3252506" y="1155263"/>
            <a:ext cx="2057400" cy="4572000"/>
          </a:xfrm>
          <a:prstGeom prst="rect">
            <a:avLst/>
          </a:prstGeom>
        </p:spPr>
      </p:pic>
    </p:spTree>
    <p:extLst>
      <p:ext uri="{BB962C8B-B14F-4D97-AF65-F5344CB8AC3E}">
        <p14:creationId xmlns:p14="http://schemas.microsoft.com/office/powerpoint/2010/main" val="1655416593"/>
      </p:ext>
    </p:extLst>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1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17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128233" y="85829"/>
            <a:ext cx="11860567" cy="731673"/>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sz="2400" b="0" dirty="0">
                <a:latin typeface="OPPOSans B" panose="00020600040101010101" pitchFamily="18" charset="-122"/>
                <a:ea typeface="OPPOSans B" panose="00020600040101010101" pitchFamily="18" charset="-122"/>
              </a:rPr>
              <a:t>3.2 </a:t>
            </a:r>
            <a:r>
              <a:rPr lang="en-US" altLang="zh-CN" sz="2400" b="0" dirty="0" err="1">
                <a:latin typeface="OPPOSans B" panose="00020600040101010101" pitchFamily="18" charset="-122"/>
                <a:ea typeface="OPPOSans B" panose="00020600040101010101" pitchFamily="18" charset="-122"/>
              </a:rPr>
              <a:t>Heningkan</a:t>
            </a:r>
            <a:r>
              <a:rPr lang="en-US" altLang="zh-CN" sz="2400" b="0" dirty="0">
                <a:latin typeface="OPPOSans B" panose="00020600040101010101" pitchFamily="18" charset="-122"/>
                <a:ea typeface="OPPOSans B" panose="00020600040101010101" pitchFamily="18" charset="-122"/>
              </a:rPr>
              <a:t> Media </a:t>
            </a:r>
            <a:r>
              <a:rPr lang="en-US" altLang="zh-CN" sz="2400" b="0" dirty="0" err="1">
                <a:latin typeface="OPPOSans B" panose="00020600040101010101" pitchFamily="18" charset="-122"/>
                <a:ea typeface="OPPOSans B" panose="00020600040101010101" pitchFamily="18" charset="-122"/>
              </a:rPr>
              <a:t>Ketika</a:t>
            </a:r>
            <a:r>
              <a:rPr lang="en-US" altLang="zh-CN" sz="2400" b="0" dirty="0">
                <a:latin typeface="OPPOSans B" panose="00020600040101010101" pitchFamily="18" charset="-122"/>
                <a:ea typeface="OPPOSans B" panose="00020600040101010101" pitchFamily="18" charset="-122"/>
              </a:rPr>
              <a:t> di </a:t>
            </a:r>
            <a:r>
              <a:rPr lang="en-US" altLang="zh-CN" sz="2400" b="0" dirty="0" err="1">
                <a:latin typeface="OPPOSans B" panose="00020600040101010101" pitchFamily="18" charset="-122"/>
                <a:ea typeface="OPPOSans B" panose="00020600040101010101" pitchFamily="18" charset="-122"/>
              </a:rPr>
              <a:t>Jangan</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Ganggu</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Perbandingan</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dengan</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ColorOS</a:t>
            </a:r>
            <a:r>
              <a:rPr lang="en-US" altLang="zh-CN" sz="2400" b="0" dirty="0">
                <a:latin typeface="OPPOSans B" panose="00020600040101010101" pitchFamily="18" charset="-122"/>
                <a:ea typeface="OPPOSans B" panose="00020600040101010101" pitchFamily="18" charset="-122"/>
              </a:rPr>
              <a:t> 6.1)</a:t>
            </a:r>
          </a:p>
        </p:txBody>
      </p:sp>
      <p:sp>
        <p:nvSpPr>
          <p:cNvPr id="4" name="文本框 3"/>
          <p:cNvSpPr txBox="1"/>
          <p:nvPr/>
        </p:nvSpPr>
        <p:spPr>
          <a:xfrm>
            <a:off x="8339602" y="2541208"/>
            <a:ext cx="1152210" cy="1754326"/>
          </a:xfrm>
          <a:prstGeom prst="rect">
            <a:avLst/>
          </a:prstGeom>
          <a:noFill/>
        </p:spPr>
        <p:txBody>
          <a:bodyPr wrap="square" rtlCol="0">
            <a:spAutoFit/>
          </a:bodyPr>
          <a:lstStyle/>
          <a:p>
            <a:r>
              <a:rPr lang="en-US" altLang="zh-CN" sz="1200" dirty="0" err="1">
                <a:solidFill>
                  <a:schemeClr val="bg1"/>
                </a:solidFill>
                <a:latin typeface="OPPOSans R" panose="00020600040101010101" pitchFamily="18" charset="-122"/>
                <a:ea typeface="OPPOSans R" panose="00020600040101010101" pitchFamily="18" charset="-122"/>
              </a:rPr>
              <a:t>Tidak</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ada</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fitur</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Heningkan</a:t>
            </a:r>
            <a:r>
              <a:rPr lang="en-US" altLang="zh-CN" sz="1200" dirty="0">
                <a:solidFill>
                  <a:schemeClr val="bg1"/>
                </a:solidFill>
                <a:latin typeface="OPPOSans R" panose="00020600040101010101" pitchFamily="18" charset="-122"/>
                <a:ea typeface="OPPOSans R" panose="00020600040101010101" pitchFamily="18" charset="-122"/>
              </a:rPr>
              <a:t> Media </a:t>
            </a:r>
            <a:r>
              <a:rPr lang="en-US" altLang="zh-CN" sz="1200" dirty="0" err="1">
                <a:solidFill>
                  <a:schemeClr val="bg1"/>
                </a:solidFill>
                <a:latin typeface="OPPOSans R" panose="00020600040101010101" pitchFamily="18" charset="-122"/>
                <a:ea typeface="OPPOSans R" panose="00020600040101010101" pitchFamily="18" charset="-122"/>
              </a:rPr>
              <a:t>Ketika</a:t>
            </a:r>
            <a:r>
              <a:rPr lang="en-US" altLang="zh-CN" sz="1200" dirty="0">
                <a:solidFill>
                  <a:schemeClr val="bg1"/>
                </a:solidFill>
                <a:latin typeface="OPPOSans R" panose="00020600040101010101" pitchFamily="18" charset="-122"/>
                <a:ea typeface="OPPOSans R" panose="00020600040101010101" pitchFamily="18" charset="-122"/>
              </a:rPr>
              <a:t> di </a:t>
            </a:r>
            <a:r>
              <a:rPr lang="en-US" altLang="zh-CN" sz="1200" dirty="0" err="1">
                <a:solidFill>
                  <a:schemeClr val="bg1"/>
                </a:solidFill>
                <a:latin typeface="OPPOSans R" panose="00020600040101010101" pitchFamily="18" charset="-122"/>
                <a:ea typeface="OPPOSans R" panose="00020600040101010101" pitchFamily="18" charset="-122"/>
              </a:rPr>
              <a:t>Jangan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Ganggu</a:t>
            </a:r>
            <a:r>
              <a:rPr lang="en-US" altLang="zh-CN" sz="1200" dirty="0">
                <a:solidFill>
                  <a:schemeClr val="bg1"/>
                </a:solidFill>
                <a:latin typeface="OPPOSans R" panose="00020600040101010101" pitchFamily="18" charset="-122"/>
                <a:ea typeface="OPPOSans R" panose="00020600040101010101" pitchFamily="18" charset="-122"/>
              </a:rPr>
              <a:t>” pada </a:t>
            </a:r>
            <a:r>
              <a:rPr lang="en-US" altLang="zh-CN" sz="1200" dirty="0" err="1">
                <a:solidFill>
                  <a:schemeClr val="bg1"/>
                </a:solidFill>
                <a:latin typeface="OPPOSans R" panose="00020600040101010101" pitchFamily="18" charset="-122"/>
                <a:ea typeface="OPPOSans R" panose="00020600040101010101" pitchFamily="18" charset="-122"/>
              </a:rPr>
              <a:t>ColorOS</a:t>
            </a:r>
            <a:r>
              <a:rPr lang="en-US" altLang="zh-CN" sz="1200" dirty="0">
                <a:solidFill>
                  <a:schemeClr val="bg1"/>
                </a:solidFill>
                <a:latin typeface="OPPOSans R" panose="00020600040101010101" pitchFamily="18" charset="-122"/>
                <a:ea typeface="OPPOSans R" panose="00020600040101010101" pitchFamily="18" charset="-122"/>
              </a:rPr>
              <a:t> 6.1</a:t>
            </a:r>
            <a:endParaRPr lang="zh-CN" altLang="en-US" sz="1200" dirty="0">
              <a:solidFill>
                <a:schemeClr val="bg1"/>
              </a:solidFill>
              <a:latin typeface="OPPOSans R" panose="00020600040101010101" pitchFamily="18" charset="-122"/>
              <a:ea typeface="OPPOSans R" panose="00020600040101010101" pitchFamily="18" charset="-122"/>
            </a:endParaRPr>
          </a:p>
        </p:txBody>
      </p:sp>
      <p:sp>
        <p:nvSpPr>
          <p:cNvPr id="6" name="文本框 5"/>
          <p:cNvSpPr txBox="1"/>
          <p:nvPr/>
        </p:nvSpPr>
        <p:spPr>
          <a:xfrm>
            <a:off x="286832" y="1802545"/>
            <a:ext cx="1485954" cy="3785652"/>
          </a:xfrm>
          <a:prstGeom prst="rect">
            <a:avLst/>
          </a:prstGeom>
          <a:noFill/>
        </p:spPr>
        <p:txBody>
          <a:bodyPr wrap="square" rtlCol="0">
            <a:spAutoFit/>
          </a:bodyPr>
          <a:lstStyle/>
          <a:p>
            <a:r>
              <a:rPr lang="en-US" altLang="zh-CN" sz="1200" dirty="0" err="1">
                <a:solidFill>
                  <a:schemeClr val="bg1"/>
                </a:solidFill>
                <a:latin typeface="OPPOSans R" panose="00020600040101010101" pitchFamily="18" charset="-122"/>
                <a:ea typeface="OPPOSans R" panose="00020600040101010101" pitchFamily="18" charset="-122"/>
              </a:rPr>
              <a:t>Ponsel</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tidak</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akan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masuk</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ke</a:t>
            </a:r>
            <a:r>
              <a:rPr lang="en-US" altLang="zh-CN" sz="1200" dirty="0">
                <a:solidFill>
                  <a:schemeClr val="bg1"/>
                </a:solidFill>
                <a:latin typeface="OPPOSans R" panose="00020600040101010101" pitchFamily="18" charset="-122"/>
                <a:ea typeface="OPPOSans R" panose="00020600040101010101" pitchFamily="18" charset="-122"/>
              </a:rPr>
              <a:t> mode Diam </a:t>
            </a:r>
            <a:r>
              <a:rPr lang="en-US" altLang="zh-CN" sz="1200" dirty="0" err="1">
                <a:solidFill>
                  <a:schemeClr val="bg1"/>
                </a:solidFill>
                <a:latin typeface="OPPOSans R" panose="00020600040101010101" pitchFamily="18" charset="-122"/>
                <a:ea typeface="OPPOSans R" panose="00020600040101010101" pitchFamily="18" charset="-122"/>
              </a:rPr>
              <a:t>ketika</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mengaktifkan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fitur</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Heningkan</a:t>
            </a:r>
            <a:r>
              <a:rPr lang="en-US" altLang="zh-CN" sz="1200" dirty="0">
                <a:solidFill>
                  <a:schemeClr val="bg1"/>
                </a:solidFill>
                <a:latin typeface="OPPOSans R" panose="00020600040101010101" pitchFamily="18" charset="-122"/>
                <a:ea typeface="OPPOSans R" panose="00020600040101010101" pitchFamily="18" charset="-122"/>
              </a:rPr>
              <a:t> Media </a:t>
            </a:r>
            <a:r>
              <a:rPr lang="en-US" altLang="zh-CN" sz="1200" dirty="0" err="1">
                <a:solidFill>
                  <a:schemeClr val="bg1"/>
                </a:solidFill>
                <a:latin typeface="OPPOSans R" panose="00020600040101010101" pitchFamily="18" charset="-122"/>
                <a:ea typeface="OPPOSans R" panose="00020600040101010101" pitchFamily="18" charset="-122"/>
              </a:rPr>
              <a:t>Ketika</a:t>
            </a:r>
            <a:r>
              <a:rPr lang="en-US" altLang="zh-CN" sz="1200" dirty="0">
                <a:solidFill>
                  <a:schemeClr val="bg1"/>
                </a:solidFill>
                <a:latin typeface="OPPOSans R" panose="00020600040101010101" pitchFamily="18" charset="-122"/>
                <a:ea typeface="OPPOSans R" panose="00020600040101010101" pitchFamily="18" charset="-122"/>
              </a:rPr>
              <a:t> di </a:t>
            </a:r>
            <a:r>
              <a:rPr lang="en-US" altLang="zh-CN" sz="1200" dirty="0" err="1">
                <a:solidFill>
                  <a:schemeClr val="bg1"/>
                </a:solidFill>
                <a:latin typeface="OPPOSans R" panose="00020600040101010101" pitchFamily="18" charset="-122"/>
                <a:ea typeface="OPPOSans R" panose="00020600040101010101" pitchFamily="18" charset="-122"/>
              </a:rPr>
              <a:t>Jangan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Ganggu</a:t>
            </a:r>
            <a:r>
              <a:rPr lang="en-US" altLang="zh-CN" sz="1200" dirty="0">
                <a:solidFill>
                  <a:schemeClr val="bg1"/>
                </a:solidFill>
                <a:latin typeface="OPPOSans R" panose="00020600040101010101" pitchFamily="18" charset="-122"/>
                <a:ea typeface="OPPOSans R" panose="00020600040101010101" pitchFamily="18" charset="-122"/>
              </a:rPr>
              <a:t>” pada </a:t>
            </a:r>
            <a:r>
              <a:rPr lang="en-US" altLang="zh-CN" sz="1200" dirty="0" err="1">
                <a:solidFill>
                  <a:schemeClr val="bg1"/>
                </a:solidFill>
                <a:latin typeface="OPPOSans R" panose="00020600040101010101" pitchFamily="18" charset="-122"/>
                <a:ea typeface="OPPOSans R" panose="00020600040101010101" pitchFamily="18" charset="-122"/>
              </a:rPr>
              <a:t>tampilan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muka</a:t>
            </a:r>
            <a:r>
              <a:rPr lang="en-US" altLang="zh-CN" sz="1200" dirty="0">
                <a:solidFill>
                  <a:schemeClr val="bg1"/>
                </a:solidFill>
                <a:latin typeface="OPPOSans R" panose="00020600040101010101" pitchFamily="18" charset="-122"/>
                <a:ea typeface="OPPOSans R" panose="00020600040101010101" pitchFamily="18" charset="-122"/>
              </a:rPr>
              <a:t> DND, </a:t>
            </a:r>
            <a:r>
              <a:rPr lang="en-US" altLang="zh-CN" sz="1200" dirty="0" err="1">
                <a:solidFill>
                  <a:schemeClr val="bg1"/>
                </a:solidFill>
                <a:latin typeface="OPPOSans R" panose="00020600040101010101" pitchFamily="18" charset="-122"/>
                <a:ea typeface="OPPOSans R" panose="00020600040101010101" pitchFamily="18" charset="-122"/>
              </a:rPr>
              <a:t>harus</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mengaktifkan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Jangan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Ganggu</a:t>
            </a:r>
            <a:r>
              <a:rPr lang="en-US" altLang="zh-CN" sz="1200" dirty="0">
                <a:solidFill>
                  <a:schemeClr val="bg1"/>
                </a:solidFill>
                <a:latin typeface="OPPOSans R" panose="00020600040101010101" pitchFamily="18" charset="-122"/>
                <a:ea typeface="OPPOSans R" panose="00020600040101010101" pitchFamily="18" charset="-122"/>
              </a:rPr>
              <a:t>” dan “</a:t>
            </a:r>
            <a:r>
              <a:rPr lang="en-US" altLang="zh-CN" sz="1200" dirty="0" err="1">
                <a:solidFill>
                  <a:schemeClr val="bg1"/>
                </a:solidFill>
                <a:latin typeface="OPPOSans R" panose="00020600040101010101" pitchFamily="18" charset="-122"/>
                <a:ea typeface="OPPOSans R" panose="00020600040101010101" pitchFamily="18" charset="-122"/>
              </a:rPr>
              <a:t>Heningkan</a:t>
            </a:r>
            <a:r>
              <a:rPr lang="en-US" altLang="zh-CN" sz="1200" dirty="0">
                <a:solidFill>
                  <a:schemeClr val="bg1"/>
                </a:solidFill>
                <a:latin typeface="OPPOSans R" panose="00020600040101010101" pitchFamily="18" charset="-122"/>
                <a:ea typeface="OPPOSans R" panose="00020600040101010101" pitchFamily="18" charset="-122"/>
              </a:rPr>
              <a:t> Media </a:t>
            </a:r>
            <a:r>
              <a:rPr lang="en-US" altLang="zh-CN" sz="1200" dirty="0" err="1">
                <a:solidFill>
                  <a:schemeClr val="bg1"/>
                </a:solidFill>
                <a:latin typeface="OPPOSans R" panose="00020600040101010101" pitchFamily="18" charset="-122"/>
                <a:ea typeface="OPPOSans R" panose="00020600040101010101" pitchFamily="18" charset="-122"/>
              </a:rPr>
              <a:t>Ketika</a:t>
            </a:r>
            <a:r>
              <a:rPr lang="en-US" altLang="zh-CN" sz="1200" dirty="0">
                <a:solidFill>
                  <a:schemeClr val="bg1"/>
                </a:solidFill>
                <a:latin typeface="OPPOSans R" panose="00020600040101010101" pitchFamily="18" charset="-122"/>
                <a:ea typeface="OPPOSans R" panose="00020600040101010101" pitchFamily="18" charset="-122"/>
              </a:rPr>
              <a:t> di </a:t>
            </a:r>
            <a:r>
              <a:rPr lang="en-US" altLang="zh-CN" sz="1200" dirty="0" err="1">
                <a:solidFill>
                  <a:schemeClr val="bg1"/>
                </a:solidFill>
                <a:latin typeface="OPPOSans R" panose="00020600040101010101" pitchFamily="18" charset="-122"/>
                <a:ea typeface="OPPOSans R" panose="00020600040101010101" pitchFamily="18" charset="-122"/>
              </a:rPr>
              <a:t>Jangan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Ganggu</a:t>
            </a:r>
            <a:r>
              <a:rPr lang="en-US" altLang="zh-CN" sz="1200" dirty="0">
                <a:solidFill>
                  <a:schemeClr val="bg1"/>
                </a:solidFill>
                <a:latin typeface="OPPOSans R" panose="00020600040101010101" pitchFamily="18" charset="-122"/>
                <a:ea typeface="OPPOSans R" panose="00020600040101010101" pitchFamily="18" charset="-122"/>
              </a:rPr>
              <a:t>” agar </a:t>
            </a:r>
            <a:r>
              <a:rPr lang="en-US" altLang="zh-CN" sz="1200" dirty="0" err="1">
                <a:solidFill>
                  <a:schemeClr val="bg1"/>
                </a:solidFill>
                <a:latin typeface="OPPOSans R" panose="00020600040101010101" pitchFamily="18" charset="-122"/>
                <a:ea typeface="OPPOSans R" panose="00020600040101010101" pitchFamily="18" charset="-122"/>
              </a:rPr>
              <a:t>ponsel</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dapat</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masuk</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ke</a:t>
            </a:r>
            <a:r>
              <a:rPr lang="en-US" altLang="zh-CN" sz="1200" dirty="0">
                <a:solidFill>
                  <a:schemeClr val="bg1"/>
                </a:solidFill>
                <a:latin typeface="OPPOSans R" panose="00020600040101010101" pitchFamily="18" charset="-122"/>
                <a:ea typeface="OPPOSans R" panose="00020600040101010101" pitchFamily="18" charset="-122"/>
              </a:rPr>
              <a:t> mode Diam.</a:t>
            </a:r>
            <a:endParaRPr lang="zh-CN" altLang="en-US" sz="1200" dirty="0">
              <a:solidFill>
                <a:schemeClr val="bg1"/>
              </a:solidFill>
              <a:latin typeface="OPPOSans R" panose="00020600040101010101" pitchFamily="18" charset="-122"/>
              <a:ea typeface="OPPOSans R" panose="00020600040101010101" pitchFamily="18" charset="-122"/>
            </a:endParaRPr>
          </a:p>
        </p:txBody>
      </p:sp>
      <p:sp>
        <p:nvSpPr>
          <p:cNvPr id="11" name="文本框 1"/>
          <p:cNvSpPr txBox="1"/>
          <p:nvPr/>
        </p:nvSpPr>
        <p:spPr>
          <a:xfrm>
            <a:off x="2987897" y="5965999"/>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R" panose="00020600040101010101" pitchFamily="18" charset="-122"/>
                <a:ea typeface="OPPOSans R" panose="00020600040101010101" pitchFamily="18" charset="-122"/>
              </a:rPr>
              <a:t>ColorOS 6.1.2</a:t>
            </a:r>
          </a:p>
        </p:txBody>
      </p:sp>
      <p:sp>
        <p:nvSpPr>
          <p:cNvPr id="12" name="文本框 1"/>
          <p:cNvSpPr txBox="1"/>
          <p:nvPr/>
        </p:nvSpPr>
        <p:spPr>
          <a:xfrm>
            <a:off x="9082557" y="5948500"/>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R" panose="00020600040101010101" pitchFamily="18" charset="-122"/>
                <a:ea typeface="OPPOSans R" panose="00020600040101010101" pitchFamily="18" charset="-122"/>
              </a:rPr>
              <a:t>ColorOS 6.1</a:t>
            </a:r>
          </a:p>
        </p:txBody>
      </p:sp>
      <p:sp>
        <p:nvSpPr>
          <p:cNvPr id="10" name="圆角矩形 9"/>
          <p:cNvSpPr/>
          <p:nvPr/>
        </p:nvSpPr>
        <p:spPr>
          <a:xfrm>
            <a:off x="258516" y="1078212"/>
            <a:ext cx="7621792" cy="5255332"/>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5" name="圆角矩形 14"/>
          <p:cNvSpPr/>
          <p:nvPr/>
        </p:nvSpPr>
        <p:spPr>
          <a:xfrm>
            <a:off x="8104492" y="1078212"/>
            <a:ext cx="3795324" cy="522959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6" name="文本框 15"/>
          <p:cNvSpPr txBox="1"/>
          <p:nvPr/>
        </p:nvSpPr>
        <p:spPr>
          <a:xfrm>
            <a:off x="4147725" y="2356543"/>
            <a:ext cx="1433351" cy="2123658"/>
          </a:xfrm>
          <a:prstGeom prst="rect">
            <a:avLst/>
          </a:prstGeom>
          <a:noFill/>
        </p:spPr>
        <p:txBody>
          <a:bodyPr wrap="square" rtlCol="0">
            <a:spAutoFit/>
          </a:bodyPr>
          <a:lstStyle/>
          <a:p>
            <a:r>
              <a:rPr lang="en-US" altLang="zh-CN" sz="1200" dirty="0" err="1">
                <a:solidFill>
                  <a:schemeClr val="bg1"/>
                </a:solidFill>
                <a:latin typeface="OPPOSans R" panose="00020600040101010101" pitchFamily="18" charset="-122"/>
                <a:ea typeface="OPPOSans R" panose="00020600040101010101" pitchFamily="18" charset="-122"/>
              </a:rPr>
              <a:t>Jika</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menekan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tombol</a:t>
            </a:r>
            <a:r>
              <a:rPr lang="en-US" altLang="zh-CN" sz="1200" dirty="0">
                <a:solidFill>
                  <a:schemeClr val="bg1"/>
                </a:solidFill>
                <a:latin typeface="OPPOSans R" panose="00020600040101010101" pitchFamily="18" charset="-122"/>
                <a:ea typeface="OPPOSans R" panose="00020600040101010101" pitchFamily="18" charset="-122"/>
              </a:rPr>
              <a:t> "volume +" </a:t>
            </a:r>
            <a:r>
              <a:rPr lang="en-US" altLang="zh-CN" sz="1200" dirty="0" err="1">
                <a:solidFill>
                  <a:schemeClr val="bg1"/>
                </a:solidFill>
                <a:latin typeface="OPPOSans R" panose="00020600040101010101" pitchFamily="18" charset="-122"/>
                <a:ea typeface="OPPOSans R" panose="00020600040101010101" pitchFamily="18" charset="-122"/>
              </a:rPr>
              <a:t>maka</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fitur</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Heningkan</a:t>
            </a:r>
            <a:r>
              <a:rPr lang="en-US" altLang="zh-CN" sz="1200" dirty="0">
                <a:solidFill>
                  <a:schemeClr val="bg1"/>
                </a:solidFill>
                <a:latin typeface="OPPOSans R" panose="00020600040101010101" pitchFamily="18" charset="-122"/>
                <a:ea typeface="OPPOSans R" panose="00020600040101010101" pitchFamily="18" charset="-122"/>
              </a:rPr>
              <a:t> Media </a:t>
            </a:r>
            <a:r>
              <a:rPr lang="en-US" altLang="zh-CN" sz="1200" dirty="0" err="1">
                <a:solidFill>
                  <a:schemeClr val="bg1"/>
                </a:solidFill>
                <a:latin typeface="OPPOSans R" panose="00020600040101010101" pitchFamily="18" charset="-122"/>
                <a:ea typeface="OPPOSans R" panose="00020600040101010101" pitchFamily="18" charset="-122"/>
              </a:rPr>
              <a:t>Ketika</a:t>
            </a:r>
            <a:r>
              <a:rPr lang="en-US" altLang="zh-CN" sz="1200" dirty="0">
                <a:solidFill>
                  <a:schemeClr val="bg1"/>
                </a:solidFill>
                <a:latin typeface="OPPOSans R" panose="00020600040101010101" pitchFamily="18" charset="-122"/>
                <a:ea typeface="OPPOSans R" panose="00020600040101010101" pitchFamily="18" charset="-122"/>
              </a:rPr>
              <a:t> di </a:t>
            </a:r>
            <a:r>
              <a:rPr lang="en-US" altLang="zh-CN" sz="1200" dirty="0" err="1">
                <a:solidFill>
                  <a:schemeClr val="bg1"/>
                </a:solidFill>
                <a:latin typeface="OPPOSans R" panose="00020600040101010101" pitchFamily="18" charset="-122"/>
                <a:ea typeface="OPPOSans R" panose="00020600040101010101" pitchFamily="18" charset="-122"/>
              </a:rPr>
              <a:t>Jangan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Ganggu</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secara</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otomatis</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akan</a:t>
            </a:r>
            <a:r>
              <a:rPr lang="en-US" altLang="zh-CN" sz="1200" dirty="0">
                <a:solidFill>
                  <a:schemeClr val="bg1"/>
                </a:solidFill>
                <a:latin typeface="OPPOSans R" panose="00020600040101010101" pitchFamily="18" charset="-122"/>
                <a:ea typeface="OPPOSans R" panose="00020600040101010101" pitchFamily="18" charset="-122"/>
              </a:rPr>
              <a:t> </a:t>
            </a:r>
            <a:r>
              <a:rPr lang="en-US" altLang="zh-CN" sz="1200" dirty="0" err="1">
                <a:solidFill>
                  <a:schemeClr val="bg1"/>
                </a:solidFill>
                <a:latin typeface="OPPOSans R" panose="00020600040101010101" pitchFamily="18" charset="-122"/>
                <a:ea typeface="OPPOSans R" panose="00020600040101010101" pitchFamily="18" charset="-122"/>
              </a:rPr>
              <a:t>nonaktif</a:t>
            </a:r>
            <a:r>
              <a:rPr lang="en-US" altLang="zh-CN" sz="1200" dirty="0">
                <a:solidFill>
                  <a:schemeClr val="bg1"/>
                </a:solidFill>
                <a:latin typeface="OPPOSans R" panose="00020600040101010101" pitchFamily="18" charset="-122"/>
                <a:ea typeface="OPPOSans R" panose="00020600040101010101" pitchFamily="18" charset="-122"/>
              </a:rPr>
              <a:t>.</a:t>
            </a:r>
            <a:endParaRPr lang="zh-CN" altLang="en-US" sz="1200" dirty="0">
              <a:solidFill>
                <a:schemeClr val="bg1"/>
              </a:solidFill>
              <a:latin typeface="OPPOSans R" panose="00020600040101010101" pitchFamily="18" charset="-122"/>
              <a:ea typeface="OPPOSans R" panose="00020600040101010101" pitchFamily="18" charset="-122"/>
            </a:endParaRPr>
          </a:p>
        </p:txBody>
      </p:sp>
      <p:cxnSp>
        <p:nvCxnSpPr>
          <p:cNvPr id="8" name="直接连接符 7"/>
          <p:cNvCxnSpPr>
            <a:cxnSpLocks/>
          </p:cNvCxnSpPr>
          <p:nvPr/>
        </p:nvCxnSpPr>
        <p:spPr>
          <a:xfrm>
            <a:off x="4033520" y="1207788"/>
            <a:ext cx="0" cy="4735812"/>
          </a:xfrm>
          <a:prstGeom prst="line">
            <a:avLst/>
          </a:prstGeom>
          <a:ln w="28575">
            <a:solidFill>
              <a:srgbClr val="00FDFF"/>
            </a:solidFill>
            <a:prstDash val="dash"/>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7480E17-0530-46C5-B844-8E763D63BF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91812" y="1218008"/>
            <a:ext cx="2121917" cy="4715371"/>
          </a:xfrm>
          <a:prstGeom prst="rect">
            <a:avLst/>
          </a:prstGeom>
        </p:spPr>
      </p:pic>
      <p:pic>
        <p:nvPicPr>
          <p:cNvPr id="14" name="2fc4b427a61e153adcf8d1b1d058dc08">
            <a:hlinkClick r:id="" action="ppaction://media"/>
            <a:extLst>
              <a:ext uri="{FF2B5EF4-FFF2-40B4-BE49-F238E27FC236}">
                <a16:creationId xmlns:a16="http://schemas.microsoft.com/office/drawing/2014/main" id="{063110AE-4801-46C1-A16C-3E268CCD24C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772786" y="1252355"/>
            <a:ext cx="2087185" cy="4677056"/>
          </a:xfrm>
          <a:prstGeom prst="rect">
            <a:avLst/>
          </a:prstGeom>
        </p:spPr>
      </p:pic>
      <p:pic>
        <p:nvPicPr>
          <p:cNvPr id="17" name="f0e74f4f93adb347cf305154c7676150">
            <a:hlinkClick r:id="" action="ppaction://media"/>
            <a:extLst>
              <a:ext uri="{FF2B5EF4-FFF2-40B4-BE49-F238E27FC236}">
                <a16:creationId xmlns:a16="http://schemas.microsoft.com/office/drawing/2014/main" id="{438EC99B-9680-4702-8834-BA0B3D1134CF}"/>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5485749" y="1252354"/>
            <a:ext cx="2121140" cy="4713645"/>
          </a:xfrm>
          <a:prstGeom prst="rect">
            <a:avLst/>
          </a:prstGeom>
        </p:spPr>
      </p:pic>
    </p:spTree>
    <p:extLst>
      <p:ext uri="{BB962C8B-B14F-4D97-AF65-F5344CB8AC3E}">
        <p14:creationId xmlns:p14="http://schemas.microsoft.com/office/powerpoint/2010/main" val="6414919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49"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062"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4"/>
                </p:tgtEl>
              </p:cMediaNode>
            </p:video>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4"/>
                                        </p:tgtEl>
                                      </p:cBhvr>
                                    </p:cmd>
                                  </p:childTnLst>
                                </p:cTn>
                              </p:par>
                            </p:childTnLst>
                          </p:cTn>
                        </p:par>
                      </p:childTnLst>
                    </p:cTn>
                  </p:par>
                </p:childTnLst>
              </p:cTn>
              <p:nextCondLst>
                <p:cond evt="onClick" delay="0">
                  <p:tgtEl>
                    <p:spTgt spid="14"/>
                  </p:tgtEl>
                </p:cond>
              </p:nextCondLst>
            </p:seq>
            <p:video>
              <p:cMediaNode vol="80000">
                <p:cTn id="17" fill="hold" display="0">
                  <p:stCondLst>
                    <p:cond delay="indefinite"/>
                  </p:stCondLst>
                </p:cTn>
                <p:tgtEl>
                  <p:spTgt spid="17"/>
                </p:tgtEl>
              </p:cMediaNode>
            </p:video>
            <p:seq concurrent="1" nextAc="seek">
              <p:cTn id="18" restart="whenNotActive" fill="hold" evtFilter="cancelBubble" nodeType="interactiveSeq">
                <p:stCondLst>
                  <p:cond evt="onClick" delay="0">
                    <p:tgtEl>
                      <p:spTgt spid="1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314580" y="2829542"/>
            <a:ext cx="1440933" cy="2062103"/>
          </a:xfrm>
          <a:prstGeom prst="rect">
            <a:avLst/>
          </a:prstGeom>
          <a:noFill/>
        </p:spPr>
        <p:txBody>
          <a:bodyPr wrap="square" rtlCol="0">
            <a:spAutoFit/>
          </a:bodyPr>
          <a:lstStyle/>
          <a:p>
            <a:r>
              <a:rPr lang="en-US" altLang="zh-CN" sz="1600" dirty="0">
                <a:solidFill>
                  <a:schemeClr val="bg1"/>
                </a:solidFill>
                <a:latin typeface="OPPOSans R" panose="00020600040101010101" pitchFamily="18" charset="-122"/>
                <a:ea typeface="OPPOSans R" panose="00020600040101010101" pitchFamily="18" charset="-122"/>
              </a:rPr>
              <a:t>Pada </a:t>
            </a:r>
            <a:r>
              <a:rPr lang="en-US" altLang="zh-CN" sz="1600" dirty="0" err="1">
                <a:solidFill>
                  <a:schemeClr val="bg1"/>
                </a:solidFill>
                <a:latin typeface="OPPOSans R" panose="00020600040101010101" pitchFamily="18" charset="-122"/>
                <a:ea typeface="OPPOSans R" panose="00020600040101010101" pitchFamily="18" charset="-122"/>
              </a:rPr>
              <a:t>ColorOS</a:t>
            </a:r>
            <a:r>
              <a:rPr lang="en-US" altLang="zh-CN" sz="1600" dirty="0">
                <a:solidFill>
                  <a:schemeClr val="bg1"/>
                </a:solidFill>
                <a:latin typeface="OPPOSans R" panose="00020600040101010101" pitchFamily="18" charset="-122"/>
                <a:ea typeface="OPPOSans R" panose="00020600040101010101" pitchFamily="18" charset="-122"/>
              </a:rPr>
              <a:t> 6.1 </a:t>
            </a:r>
            <a:r>
              <a:rPr lang="en-US" altLang="zh-CN" sz="1600" dirty="0" err="1">
                <a:solidFill>
                  <a:schemeClr val="bg1"/>
                </a:solidFill>
                <a:latin typeface="OPPOSans R" panose="00020600040101010101" pitchFamily="18" charset="-122"/>
                <a:ea typeface="OPPOSans R" panose="00020600040101010101" pitchFamily="18" charset="-122"/>
              </a:rPr>
              <a:t>tidak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ada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pilihan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maupun</a:t>
            </a:r>
            <a:r>
              <a:rPr lang="en-US" altLang="zh-CN" sz="1600" dirty="0">
                <a:solidFill>
                  <a:schemeClr val="bg1"/>
                </a:solidFill>
                <a:latin typeface="OPPOSans R" panose="00020600040101010101" pitchFamily="18" charset="-122"/>
                <a:ea typeface="OPPOSans R" panose="00020600040101010101" pitchFamily="18" charset="-122"/>
              </a:rPr>
              <a:t> sub-</a:t>
            </a:r>
            <a:r>
              <a:rPr lang="en-US" altLang="zh-CN" sz="1600" dirty="0" err="1">
                <a:solidFill>
                  <a:schemeClr val="bg1"/>
                </a:solidFill>
                <a:latin typeface="OPPOSans R" panose="00020600040101010101" pitchFamily="18" charset="-122"/>
                <a:ea typeface="OPPOSans R" panose="00020600040101010101" pitchFamily="18" charset="-122"/>
              </a:rPr>
              <a:t>kategori</a:t>
            </a:r>
            <a:endParaRPr lang="zh-CN" altLang="en-US" sz="1600" dirty="0">
              <a:solidFill>
                <a:schemeClr val="bg1"/>
              </a:solidFill>
              <a:latin typeface="OPPOSans R" panose="00020600040101010101" pitchFamily="18" charset="-122"/>
              <a:ea typeface="OPPOSans R" panose="00020600040101010101" pitchFamily="18" charset="-122"/>
            </a:endParaRPr>
          </a:p>
        </p:txBody>
      </p:sp>
      <p:sp>
        <p:nvSpPr>
          <p:cNvPr id="6" name="文本框 5"/>
          <p:cNvSpPr txBox="1"/>
          <p:nvPr/>
        </p:nvSpPr>
        <p:spPr>
          <a:xfrm>
            <a:off x="593376" y="1930557"/>
            <a:ext cx="2585306" cy="3785652"/>
          </a:xfrm>
          <a:prstGeom prst="rect">
            <a:avLst/>
          </a:prstGeom>
          <a:noFill/>
        </p:spPr>
        <p:txBody>
          <a:bodyPr wrap="square" rtlCol="0">
            <a:spAutoFit/>
          </a:bodyPr>
          <a:lstStyle/>
          <a:p>
            <a:r>
              <a:rPr lang="en-US" altLang="zh-CN" sz="1600" dirty="0">
                <a:solidFill>
                  <a:schemeClr val="bg1"/>
                </a:solidFill>
                <a:latin typeface="OPPOSans R" panose="00020600040101010101" pitchFamily="18" charset="-122"/>
                <a:ea typeface="OPPOSans R" panose="00020600040101010101" pitchFamily="18" charset="-122"/>
              </a:rPr>
              <a:t>Pada </a:t>
            </a:r>
            <a:r>
              <a:rPr lang="en-US" altLang="zh-CN" sz="1600" dirty="0" err="1">
                <a:solidFill>
                  <a:schemeClr val="bg1"/>
                </a:solidFill>
                <a:latin typeface="OPPOSans R" panose="00020600040101010101" pitchFamily="18" charset="-122"/>
                <a:ea typeface="OPPOSans R" panose="00020600040101010101" pitchFamily="18" charset="-122"/>
              </a:rPr>
              <a:t>ColorOS</a:t>
            </a:r>
            <a:r>
              <a:rPr lang="en-US" altLang="zh-CN" sz="1600" dirty="0">
                <a:solidFill>
                  <a:schemeClr val="bg1"/>
                </a:solidFill>
                <a:latin typeface="OPPOSans R" panose="00020600040101010101" pitchFamily="18" charset="-122"/>
                <a:ea typeface="OPPOSans R" panose="00020600040101010101" pitchFamily="18" charset="-122"/>
              </a:rPr>
              <a:t> 6.1.2  </a:t>
            </a:r>
            <a:r>
              <a:rPr lang="en-US" altLang="zh-CN" sz="1600" dirty="0" err="1">
                <a:solidFill>
                  <a:schemeClr val="bg1"/>
                </a:solidFill>
                <a:latin typeface="OPPOSans R" panose="00020600040101010101" pitchFamily="18" charset="-122"/>
                <a:ea typeface="OPPOSans R" panose="00020600040101010101" pitchFamily="18" charset="-122"/>
              </a:rPr>
              <a:t>fitur</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Izinkan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Pemberitahuan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diubah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menjadi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Dibolehkan</a:t>
            </a:r>
            <a:r>
              <a:rPr lang="en-US" altLang="zh-CN" sz="1600" dirty="0">
                <a:solidFill>
                  <a:schemeClr val="bg1"/>
                </a:solidFill>
                <a:latin typeface="OPPOSans R" panose="00020600040101010101" pitchFamily="18" charset="-122"/>
                <a:ea typeface="OPPOSans R" panose="00020600040101010101" pitchFamily="18" charset="-122"/>
              </a:rPr>
              <a:t>” dan </a:t>
            </a:r>
            <a:r>
              <a:rPr lang="en-US" altLang="zh-CN" sz="1600" dirty="0" err="1">
                <a:solidFill>
                  <a:schemeClr val="bg1"/>
                </a:solidFill>
                <a:latin typeface="OPPOSans R" panose="00020600040101010101" pitchFamily="18" charset="-122"/>
                <a:ea typeface="OPPOSans R" panose="00020600040101010101" pitchFamily="18" charset="-122"/>
              </a:rPr>
              <a:t>menambahkan</a:t>
            </a:r>
            <a:r>
              <a:rPr lang="en-US" altLang="zh-CN" sz="1600" dirty="0">
                <a:solidFill>
                  <a:schemeClr val="bg1"/>
                </a:solidFill>
                <a:latin typeface="OPPOSans R" panose="00020600040101010101" pitchFamily="18" charset="-122"/>
                <a:ea typeface="OPPOSans R" panose="00020600040101010101" pitchFamily="18" charset="-122"/>
              </a:rPr>
              <a:t> 3 sub-</a:t>
            </a:r>
            <a:r>
              <a:rPr lang="en-US" altLang="zh-CN" sz="1600" dirty="0" err="1">
                <a:solidFill>
                  <a:schemeClr val="bg1"/>
                </a:solidFill>
                <a:latin typeface="OPPOSans R" panose="00020600040101010101" pitchFamily="18" charset="-122"/>
                <a:ea typeface="OPPOSans R" panose="00020600040101010101" pitchFamily="18" charset="-122"/>
              </a:rPr>
              <a:t>kategori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Bilah</a:t>
            </a:r>
            <a:r>
              <a:rPr lang="en-US" altLang="zh-CN" sz="1600" dirty="0">
                <a:solidFill>
                  <a:schemeClr val="bg1"/>
                </a:solidFill>
                <a:latin typeface="OPPOSans R" panose="00020600040101010101" pitchFamily="18" charset="-122"/>
                <a:ea typeface="OPPOSans R" panose="00020600040101010101" pitchFamily="18" charset="-122"/>
              </a:rPr>
              <a:t> Status“, “</a:t>
            </a:r>
            <a:r>
              <a:rPr lang="en-US" altLang="zh-CN" sz="1600" dirty="0" err="1">
                <a:solidFill>
                  <a:schemeClr val="bg1"/>
                </a:solidFill>
                <a:latin typeface="OPPOSans R" panose="00020600040101010101" pitchFamily="18" charset="-122"/>
                <a:ea typeface="OPPOSans R" panose="00020600040101010101" pitchFamily="18" charset="-122"/>
              </a:rPr>
              <a:t>Spanduk</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Bagian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Atas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Layar</a:t>
            </a:r>
            <a:r>
              <a:rPr lang="en-US" altLang="zh-CN" sz="1600" dirty="0">
                <a:solidFill>
                  <a:schemeClr val="bg1"/>
                </a:solidFill>
                <a:latin typeface="OPPOSans R" panose="00020600040101010101" pitchFamily="18" charset="-122"/>
                <a:ea typeface="OPPOSans R" panose="00020600040101010101" pitchFamily="18" charset="-122"/>
              </a:rPr>
              <a:t>“,d an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Layar</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Kunci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dapat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mengatur</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sesuai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keinginan</a:t>
            </a:r>
            <a:r>
              <a:rPr lang="en-US" altLang="zh-CN" sz="1600" dirty="0">
                <a:solidFill>
                  <a:schemeClr val="bg1"/>
                </a:solidFill>
                <a:latin typeface="OPPOSans R" panose="00020600040101010101" pitchFamily="18" charset="-122"/>
                <a:ea typeface="OPPOSans R" panose="00020600040101010101" pitchFamily="18" charset="-122"/>
              </a:rPr>
              <a:t>.</a:t>
            </a:r>
            <a:endParaRPr lang="zh-CN" altLang="en-US" sz="1600" dirty="0">
              <a:solidFill>
                <a:schemeClr val="bg1"/>
              </a:solidFill>
              <a:latin typeface="OPPOSans R" panose="00020600040101010101" pitchFamily="18" charset="-122"/>
              <a:ea typeface="OPPOSans R" panose="00020600040101010101" pitchFamily="18" charset="-122"/>
            </a:endParaRPr>
          </a:p>
        </p:txBody>
      </p:sp>
      <p:sp>
        <p:nvSpPr>
          <p:cNvPr id="13" name="圆角矩形 12"/>
          <p:cNvSpPr/>
          <p:nvPr/>
        </p:nvSpPr>
        <p:spPr>
          <a:xfrm>
            <a:off x="8122589" y="1038348"/>
            <a:ext cx="3795324" cy="5570071"/>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5" name="圆角矩形 14"/>
          <p:cNvSpPr/>
          <p:nvPr/>
        </p:nvSpPr>
        <p:spPr>
          <a:xfrm>
            <a:off x="276613" y="1062692"/>
            <a:ext cx="7621792" cy="5595804"/>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6" name="文本框 1"/>
          <p:cNvSpPr txBox="1"/>
          <p:nvPr/>
        </p:nvSpPr>
        <p:spPr>
          <a:xfrm>
            <a:off x="3364316" y="6102509"/>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R" panose="00020600040101010101" pitchFamily="18" charset="-122"/>
                <a:ea typeface="OPPOSans R" panose="00020600040101010101" pitchFamily="18" charset="-122"/>
              </a:rPr>
              <a:t>ColorOS 6.1.2</a:t>
            </a:r>
          </a:p>
        </p:txBody>
      </p:sp>
      <p:sp>
        <p:nvSpPr>
          <p:cNvPr id="17" name="文本框 1"/>
          <p:cNvSpPr txBox="1"/>
          <p:nvPr/>
        </p:nvSpPr>
        <p:spPr>
          <a:xfrm>
            <a:off x="9035047" y="5910956"/>
            <a:ext cx="2319656" cy="404134"/>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R" panose="00020600040101010101" pitchFamily="18" charset="-122"/>
                <a:ea typeface="OPPOSans R" panose="00020600040101010101" pitchFamily="18" charset="-122"/>
              </a:rPr>
              <a:t>ColorOS 6.1</a:t>
            </a:r>
          </a:p>
        </p:txBody>
      </p:sp>
      <p:sp>
        <p:nvSpPr>
          <p:cNvPr id="18" name="文本框 1"/>
          <p:cNvSpPr txBox="1"/>
          <p:nvPr/>
        </p:nvSpPr>
        <p:spPr>
          <a:xfrm>
            <a:off x="128233" y="85829"/>
            <a:ext cx="11426458" cy="464361"/>
          </a:xfrm>
          <a:prstGeom prst="rect">
            <a:avLst/>
          </a:prstGeom>
          <a:noFill/>
          <a:ln w="12700" cap="flat">
            <a:noFill/>
            <a:miter lim="400000"/>
          </a:ln>
          <a:effectLst/>
        </p:spPr>
        <p:txBody>
          <a:bodyPr wrap="square" lIns="45719" tIns="45719" rIns="45719" bIns="45719" numCol="1" anchor="t">
            <a:noAutofit/>
          </a:bodyPr>
          <a:lstStyle>
            <a:defPPr>
              <a:defRPr lang="zh-CN"/>
            </a:defPPr>
            <a:lvl1pPr>
              <a:defRPr b="1" spc="144">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sz="2400" b="0" dirty="0">
                <a:latin typeface="OPPOSans B" panose="00020600040101010101" pitchFamily="18" charset="-122"/>
                <a:ea typeface="OPPOSans B" panose="00020600040101010101" pitchFamily="18" charset="-122"/>
              </a:rPr>
              <a:t>3.3 </a:t>
            </a:r>
            <a:r>
              <a:rPr lang="en-US" altLang="zh-CN" sz="2400" b="0" dirty="0" err="1">
                <a:latin typeface="OPPOSans B" panose="00020600040101010101" pitchFamily="18" charset="-122"/>
                <a:ea typeface="OPPOSans B" panose="00020600040101010101" pitchFamily="18" charset="-122"/>
              </a:rPr>
              <a:t>Jenis</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Notifikasi</a:t>
            </a:r>
            <a:r>
              <a:rPr lang="en-US" altLang="zh-CN" sz="2400" b="0" dirty="0">
                <a:latin typeface="OPPOSans B" panose="00020600040101010101" pitchFamily="18" charset="-122"/>
                <a:ea typeface="OPPOSans B" panose="00020600040101010101" pitchFamily="18" charset="-122"/>
              </a:rPr>
              <a:t> yang </a:t>
            </a:r>
            <a:r>
              <a:rPr lang="en-US" altLang="zh-CN" sz="2400" b="0" dirty="0" err="1">
                <a:latin typeface="OPPOSans B" panose="00020600040101010101" pitchFamily="18" charset="-122"/>
                <a:ea typeface="OPPOSans B" panose="00020600040101010101" pitchFamily="18" charset="-122"/>
              </a:rPr>
              <a:t>Dibolehkan</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Perbandingan</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dengan</a:t>
            </a:r>
            <a:r>
              <a:rPr lang="en-US" altLang="zh-CN" sz="2400" b="0" dirty="0">
                <a:latin typeface="OPPOSans B" panose="00020600040101010101" pitchFamily="18" charset="-122"/>
                <a:ea typeface="OPPOSans B" panose="00020600040101010101" pitchFamily="18" charset="-122"/>
              </a:rPr>
              <a:t> </a:t>
            </a:r>
            <a:r>
              <a:rPr lang="en-US" altLang="zh-CN" sz="2400" b="0" dirty="0" err="1">
                <a:latin typeface="OPPOSans B" panose="00020600040101010101" pitchFamily="18" charset="-122"/>
                <a:ea typeface="OPPOSans B" panose="00020600040101010101" pitchFamily="18" charset="-122"/>
              </a:rPr>
              <a:t>ColorOS</a:t>
            </a:r>
            <a:r>
              <a:rPr lang="en-US" altLang="zh-CN" sz="2400" b="0" dirty="0">
                <a:latin typeface="OPPOSans B" panose="00020600040101010101" pitchFamily="18" charset="-122"/>
                <a:ea typeface="OPPOSans B" panose="00020600040101010101" pitchFamily="18" charset="-122"/>
              </a:rPr>
              <a:t> 6.1)</a:t>
            </a:r>
          </a:p>
        </p:txBody>
      </p:sp>
      <p:pic>
        <p:nvPicPr>
          <p:cNvPr id="3" name="608cf017a0cc4b3ad63584be602be4e8">
            <a:hlinkClick r:id="" action="ppaction://media"/>
            <a:extLst>
              <a:ext uri="{FF2B5EF4-FFF2-40B4-BE49-F238E27FC236}">
                <a16:creationId xmlns:a16="http://schemas.microsoft.com/office/drawing/2014/main" id="{CB8AF305-5798-470D-B6B7-BE9C7DC84A21}"/>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5693691" y="1364289"/>
            <a:ext cx="2063866" cy="4586368"/>
          </a:xfrm>
          <a:prstGeom prst="rect">
            <a:avLst/>
          </a:prstGeom>
        </p:spPr>
      </p:pic>
      <p:pic>
        <p:nvPicPr>
          <p:cNvPr id="7" name="3b2bf884d50c6fe06c09f41af31741ba">
            <a:hlinkClick r:id="" action="ppaction://media"/>
            <a:extLst>
              <a:ext uri="{FF2B5EF4-FFF2-40B4-BE49-F238E27FC236}">
                <a16:creationId xmlns:a16="http://schemas.microsoft.com/office/drawing/2014/main" id="{3CB5EE6F-876E-41A5-892C-4915EAC90012}"/>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3405641" y="1364288"/>
            <a:ext cx="2063866" cy="4586369"/>
          </a:xfrm>
          <a:prstGeom prst="rect">
            <a:avLst/>
          </a:prstGeom>
        </p:spPr>
      </p:pic>
      <p:pic>
        <p:nvPicPr>
          <p:cNvPr id="9" name="ba7ec276285838321091da6695b06ff0">
            <a:hlinkClick r:id="" action="ppaction://media"/>
            <a:extLst>
              <a:ext uri="{FF2B5EF4-FFF2-40B4-BE49-F238E27FC236}">
                <a16:creationId xmlns:a16="http://schemas.microsoft.com/office/drawing/2014/main" id="{5352BC0F-2FD1-49F8-9E0D-D3C75E277EEE}"/>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9578838" y="1271644"/>
            <a:ext cx="2319656" cy="4639312"/>
          </a:xfrm>
          <a:prstGeom prst="rect">
            <a:avLst/>
          </a:prstGeom>
        </p:spPr>
      </p:pic>
    </p:spTree>
    <p:extLst>
      <p:ext uri="{BB962C8B-B14F-4D97-AF65-F5344CB8AC3E}">
        <p14:creationId xmlns:p14="http://schemas.microsoft.com/office/powerpoint/2010/main" val="15106804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9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8139" fill="hold"/>
                                        <p:tgtEl>
                                          <p:spTgt spid="7"/>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856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video>
              <p:cMediaNode vol="80000">
                <p:cTn id="21" fill="hold" display="0">
                  <p:stCondLst>
                    <p:cond delay="indefinite"/>
                  </p:stCondLst>
                </p:cTn>
                <p:tgtEl>
                  <p:spTgt spid="7"/>
                </p:tgtEl>
              </p:cMediaNode>
            </p:vide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7"/>
                                        </p:tgtEl>
                                      </p:cBhvr>
                                    </p:cmd>
                                  </p:childTnLst>
                                </p:cTn>
                              </p:par>
                            </p:childTnLst>
                          </p:cTn>
                        </p:par>
                      </p:childTnLst>
                    </p:cTn>
                  </p:par>
                </p:childTnLst>
              </p:cTn>
              <p:nextCondLst>
                <p:cond evt="onClick" delay="0">
                  <p:tgtEl>
                    <p:spTgt spid="7"/>
                  </p:tgtEl>
                </p:cond>
              </p:nextCondLst>
            </p:seq>
            <p:video>
              <p:cMediaNode vol="80000">
                <p:cTn id="27" fill="hold" display="0">
                  <p:stCondLst>
                    <p:cond delay="indefinite"/>
                  </p:stCondLst>
                </p:cTn>
                <p:tgtEl>
                  <p:spTgt spid="9"/>
                </p:tgtEl>
              </p:cMediaNode>
            </p:video>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34092" y="1406520"/>
            <a:ext cx="2830690" cy="1890963"/>
            <a:chOff x="264001" y="2115722"/>
            <a:chExt cx="1673096" cy="1890960"/>
          </a:xfrm>
        </p:grpSpPr>
        <p:sp>
          <p:nvSpPr>
            <p:cNvPr id="98" name="线条"/>
            <p:cNvSpPr/>
            <p:nvPr/>
          </p:nvSpPr>
          <p:spPr>
            <a:xfrm flipH="1" flipV="1">
              <a:off x="654315" y="3406679"/>
              <a:ext cx="983" cy="60000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97" name="文本框 1"/>
            <p:cNvSpPr txBox="1"/>
            <p:nvPr/>
          </p:nvSpPr>
          <p:spPr>
            <a:xfrm>
              <a:off x="264001" y="2115722"/>
              <a:ext cx="1673096"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
        <p:nvSpPr>
          <p:cNvPr id="2" name="Rectangle 1">
            <a:extLst>
              <a:ext uri="{FF2B5EF4-FFF2-40B4-BE49-F238E27FC236}">
                <a16:creationId xmlns:a16="http://schemas.microsoft.com/office/drawing/2014/main" id="{C508FC7D-1CA0-4F56-8625-7ECE8D7A7E50}"/>
              </a:ext>
            </a:extLst>
          </p:cNvPr>
          <p:cNvSpPr/>
          <p:nvPr/>
        </p:nvSpPr>
        <p:spPr>
          <a:xfrm>
            <a:off x="1393387" y="5865464"/>
            <a:ext cx="4758577"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2.1 </a:t>
            </a:r>
            <a:r>
              <a:rPr lang="id-ID" altLang="zh-CN" sz="1600" dirty="0">
                <a:solidFill>
                  <a:schemeClr val="bg1"/>
                </a:solidFill>
                <a:latin typeface="OPPOSans R" panose="00020600040101010101" pitchFamily="18" charset="-122"/>
                <a:ea typeface="OPPOSans R" panose="00020600040101010101" pitchFamily="18" charset="-122"/>
              </a:rPr>
              <a:t>Parameter Tampilan</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2.2 </a:t>
            </a:r>
            <a:r>
              <a:rPr lang="id-ID" altLang="zh-CN" sz="1600" dirty="0">
                <a:solidFill>
                  <a:schemeClr val="bg1"/>
                </a:solidFill>
                <a:latin typeface="OPPOSans R" panose="00020600040101010101" pitchFamily="18" charset="-122"/>
                <a:ea typeface="OPPOSans R" panose="00020600040101010101" pitchFamily="18" charset="-122"/>
              </a:rPr>
              <a:t>Parameter Konfigurasi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2.3 </a:t>
            </a:r>
            <a:r>
              <a:rPr lang="id-ID" altLang="zh-CN" sz="1600" dirty="0">
                <a:solidFill>
                  <a:schemeClr val="bg1"/>
                </a:solidFill>
                <a:latin typeface="OPPOSans R" panose="00020600040101010101" pitchFamily="18" charset="-122"/>
                <a:ea typeface="OPPOSans R" panose="00020600040101010101" pitchFamily="18" charset="-122"/>
              </a:rPr>
              <a:t>P</a:t>
            </a:r>
            <a:r>
              <a:rPr lang="en-US" altLang="zh-CN" sz="1600" dirty="0" err="1">
                <a:solidFill>
                  <a:schemeClr val="bg1"/>
                </a:solidFill>
                <a:latin typeface="OPPOSans R" panose="00020600040101010101" pitchFamily="18" charset="-122"/>
                <a:ea typeface="OPPOSans R" panose="00020600040101010101" pitchFamily="18" charset="-122"/>
              </a:rPr>
              <a:t>arameters</a:t>
            </a:r>
            <a:r>
              <a:rPr lang="id-ID" altLang="zh-CN" sz="1600" dirty="0">
                <a:solidFill>
                  <a:schemeClr val="bg1"/>
                </a:solidFill>
                <a:latin typeface="OPPOSans R" panose="00020600040101010101" pitchFamily="18" charset="-122"/>
                <a:ea typeface="OPPOSans R" panose="00020600040101010101" pitchFamily="18" charset="-122"/>
              </a:rPr>
              <a:t> Fungsi Umum Lainnya</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3" name="线条">
            <a:extLst>
              <a:ext uri="{FF2B5EF4-FFF2-40B4-BE49-F238E27FC236}">
                <a16:creationId xmlns:a16="http://schemas.microsoft.com/office/drawing/2014/main" id="{B6E570AB-D8D8-4AE8-8542-DFD926EC5750}"/>
              </a:ext>
            </a:extLst>
          </p:cNvPr>
          <p:cNvSpPr/>
          <p:nvPr/>
        </p:nvSpPr>
        <p:spPr>
          <a:xfrm flipH="1" flipV="1">
            <a:off x="3230880" y="5255539"/>
            <a:ext cx="6510" cy="6099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4" name="Rectangle 3">
            <a:extLst>
              <a:ext uri="{FF2B5EF4-FFF2-40B4-BE49-F238E27FC236}">
                <a16:creationId xmlns:a16="http://schemas.microsoft.com/office/drawing/2014/main" id="{2B9D16FE-8988-4D44-81B2-E479E5B4AC74}"/>
              </a:ext>
            </a:extLst>
          </p:cNvPr>
          <p:cNvSpPr/>
          <p:nvPr/>
        </p:nvSpPr>
        <p:spPr>
          <a:xfrm>
            <a:off x="3950949" y="1320582"/>
            <a:ext cx="3161027" cy="1323439"/>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3.1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pPr indent="-720000"/>
            <a:r>
              <a:rPr lang="en-US" altLang="zh-CN" sz="1600" dirty="0">
                <a:solidFill>
                  <a:schemeClr val="bg1"/>
                </a:solidFill>
                <a:latin typeface="OPPOSans R" panose="00020600040101010101" pitchFamily="18" charset="-122"/>
                <a:ea typeface="OPPOSans R" panose="00020600040101010101" pitchFamily="18" charset="-122"/>
              </a:rPr>
              <a:t>3.2 </a:t>
            </a:r>
            <a:r>
              <a:rPr lang="en-US" altLang="zh-CN" sz="1600" dirty="0" err="1">
                <a:solidFill>
                  <a:schemeClr val="bg1"/>
                </a:solidFill>
                <a:latin typeface="OPPOSans R" panose="00020600040101010101" pitchFamily="18" charset="-122"/>
                <a:ea typeface="OPPOSans R" panose="00020600040101010101" pitchFamily="18" charset="-122"/>
              </a:rPr>
              <a:t>Heningkan</a:t>
            </a:r>
            <a:r>
              <a:rPr lang="en-US" altLang="zh-CN" sz="1600" dirty="0">
                <a:solidFill>
                  <a:schemeClr val="bg1"/>
                </a:solidFill>
                <a:latin typeface="OPPOSans R" panose="00020600040101010101" pitchFamily="18" charset="-122"/>
                <a:ea typeface="OPPOSans R" panose="00020600040101010101" pitchFamily="18" charset="-122"/>
              </a:rPr>
              <a:t> Media </a:t>
            </a:r>
            <a:r>
              <a:rPr lang="en-US" altLang="zh-CN" sz="1600" dirty="0" err="1">
                <a:solidFill>
                  <a:schemeClr val="bg1"/>
                </a:solidFill>
                <a:latin typeface="OPPOSans R" panose="00020600040101010101" pitchFamily="18" charset="-122"/>
                <a:ea typeface="OPPOSans R" panose="00020600040101010101" pitchFamily="18" charset="-122"/>
              </a:rPr>
              <a:t>Ketika</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3.3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Dibolehkan</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5" name="线条">
            <a:extLst>
              <a:ext uri="{FF2B5EF4-FFF2-40B4-BE49-F238E27FC236}">
                <a16:creationId xmlns:a16="http://schemas.microsoft.com/office/drawing/2014/main" id="{6CBBBD94-8BFA-42E0-990B-0A246825577F}"/>
              </a:ext>
            </a:extLst>
          </p:cNvPr>
          <p:cNvSpPr/>
          <p:nvPr/>
        </p:nvSpPr>
        <p:spPr>
          <a:xfrm flipH="1" flipV="1">
            <a:off x="5078656" y="2780393"/>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5" name="Rectangle 4">
            <a:extLst>
              <a:ext uri="{FF2B5EF4-FFF2-40B4-BE49-F238E27FC236}">
                <a16:creationId xmlns:a16="http://schemas.microsoft.com/office/drawing/2014/main" id="{2B330AAD-9C76-4D5B-8655-0FAB4AB21511}"/>
              </a:ext>
            </a:extLst>
          </p:cNvPr>
          <p:cNvSpPr/>
          <p:nvPr/>
        </p:nvSpPr>
        <p:spPr>
          <a:xfrm>
            <a:off x="5873844" y="5708073"/>
            <a:ext cx="3770348"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4.1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a:p>
            <a:r>
              <a:rPr lang="en-US" altLang="zh-CN" sz="1600" dirty="0">
                <a:solidFill>
                  <a:schemeClr val="bg1"/>
                </a:solidFill>
                <a:latin typeface="OPPOSans R" panose="00020600040101010101" pitchFamily="18" charset="-122"/>
                <a:ea typeface="OPPOSans R" panose="00020600040101010101" pitchFamily="18" charset="-122"/>
              </a:rPr>
              <a:t>4.2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4.3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4.4 </a:t>
            </a:r>
            <a:r>
              <a:rPr lang="en-US" altLang="zh-CN" sz="1600" dirty="0" err="1">
                <a:solidFill>
                  <a:schemeClr val="bg1"/>
                </a:solidFill>
                <a:latin typeface="OPPOSans R" panose="00020600040101010101" pitchFamily="18" charset="-122"/>
                <a:ea typeface="OPPOSans R" panose="00020600040101010101" pitchFamily="18" charset="-122"/>
              </a:rPr>
              <a:t>Memasang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p:txBody>
      </p:sp>
      <p:sp>
        <p:nvSpPr>
          <p:cNvPr id="17" name="线条">
            <a:extLst>
              <a:ext uri="{FF2B5EF4-FFF2-40B4-BE49-F238E27FC236}">
                <a16:creationId xmlns:a16="http://schemas.microsoft.com/office/drawing/2014/main" id="{2E0C8667-7ED1-40AE-9577-D29FD0A746CE}"/>
              </a:ext>
            </a:extLst>
          </p:cNvPr>
          <p:cNvSpPr/>
          <p:nvPr/>
        </p:nvSpPr>
        <p:spPr>
          <a:xfrm flipH="1" flipV="1">
            <a:off x="6911424" y="5338767"/>
            <a:ext cx="0" cy="369306"/>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12331652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720708" y="136171"/>
            <a:ext cx="6102953"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4.1Melepaskan </a:t>
            </a:r>
            <a:r>
              <a:rPr lang="en-US" altLang="zh-CN" b="0" dirty="0" err="1">
                <a:latin typeface="OPPOSans B" panose="00020600040101010101" pitchFamily="18" charset="-122"/>
                <a:ea typeface="OPPOSans B" panose="00020600040101010101" pitchFamily="18" charset="-122"/>
              </a:rPr>
              <a:t>Baterai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Cover</a:t>
            </a:r>
          </a:p>
        </p:txBody>
      </p:sp>
      <p:sp>
        <p:nvSpPr>
          <p:cNvPr id="4" name="文本框 3"/>
          <p:cNvSpPr txBox="1"/>
          <p:nvPr/>
        </p:nvSpPr>
        <p:spPr>
          <a:xfrm>
            <a:off x="6229678" y="906173"/>
            <a:ext cx="5000040" cy="2308324"/>
          </a:xfrm>
          <a:prstGeom prst="rect">
            <a:avLst/>
          </a:prstGeom>
          <a:noFill/>
        </p:spPr>
        <p:txBody>
          <a:bodyPr wrap="square" rtlCol="0">
            <a:spAutoFit/>
          </a:bodyPr>
          <a:lstStyle/>
          <a:p>
            <a:r>
              <a:rPr lang="en-US" altLang="zh-CN" sz="1600" dirty="0">
                <a:solidFill>
                  <a:schemeClr val="bg1"/>
                </a:solidFill>
                <a:latin typeface="OPPOSans R" panose="00020600040101010101" pitchFamily="18" charset="-122"/>
                <a:ea typeface="OPPOSans R" panose="00020600040101010101" pitchFamily="18" charset="-122"/>
              </a:rPr>
              <a:t>Pada </a:t>
            </a:r>
            <a:r>
              <a:rPr lang="en-US" altLang="zh-CN" sz="1600" dirty="0" err="1">
                <a:solidFill>
                  <a:schemeClr val="bg1"/>
                </a:solidFill>
                <a:latin typeface="OPPOSans R" panose="00020600040101010101" pitchFamily="18" charset="-122"/>
                <a:ea typeface="OPPOSans R" panose="00020600040101010101" pitchFamily="18" charset="-122"/>
              </a:rPr>
              <a:t>bagian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antara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dan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terdapat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perekat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double-sided</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modul</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tidak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menyatu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a:t>
            </a:r>
            <a:r>
              <a:rPr lang="en-US" altLang="zh-CN" sz="1600" dirty="0" err="1">
                <a:solidFill>
                  <a:schemeClr val="bg1"/>
                </a:solidFill>
                <a:latin typeface="OPPOSans R" panose="00020600040101010101" pitchFamily="18" charset="-122"/>
                <a:ea typeface="OPPOSans R" panose="00020600040101010101" pitchFamily="18" charset="-122"/>
              </a:rPr>
              <a:t>terletak</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bagian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bawah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bracket </a:t>
            </a:r>
            <a:r>
              <a:rPr lang="en-US" altLang="zh-CN" sz="1600" dirty="0">
                <a:solidFill>
                  <a:schemeClr val="bg1"/>
                </a:solidFill>
                <a:latin typeface="OPPOSans R" panose="00020600040101010101" pitchFamily="18" charset="-122"/>
                <a:ea typeface="OPPOSans R" panose="00020600040101010101" pitchFamily="18" charset="-122"/>
              </a:rPr>
              <a:t>PCB </a:t>
            </a:r>
            <a:r>
              <a:rPr lang="en-US" altLang="zh-CN" sz="1600" dirty="0" err="1">
                <a:solidFill>
                  <a:schemeClr val="bg1"/>
                </a:solidFill>
                <a:latin typeface="OPPOSans R" panose="00020600040101010101" pitchFamily="18" charset="-122"/>
                <a:ea typeface="OPPOSans R" panose="00020600040101010101" pitchFamily="18" charset="-122"/>
              </a:rPr>
              <a:t>Atas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Jadi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saat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Anda </a:t>
            </a:r>
            <a:r>
              <a:rPr lang="en-US" altLang="zh-CN" sz="1600" dirty="0" err="1">
                <a:solidFill>
                  <a:schemeClr val="bg1"/>
                </a:solidFill>
                <a:latin typeface="OPPOSans R" panose="00020600040101010101" pitchFamily="18" charset="-122"/>
                <a:ea typeface="OPPOSans R" panose="00020600040101010101" pitchFamily="18" charset="-122"/>
              </a:rPr>
              <a:t>harus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menekan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modul</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baru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a:t>
            </a:r>
            <a:r>
              <a:rPr lang="en-US" altLang="zh-CN" sz="1600" dirty="0" err="1">
                <a:solidFill>
                  <a:schemeClr val="bg1"/>
                </a:solidFill>
                <a:latin typeface="OPPOSans R" panose="00020600040101010101" pitchFamily="18" charset="-122"/>
                <a:ea typeface="OPPOSans R" panose="00020600040101010101" pitchFamily="18" charset="-122"/>
              </a:rPr>
              <a:t>untuk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mencegah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lempeng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besi</a:t>
            </a:r>
            <a:r>
              <a:rPr lang="en-US" altLang="zh-CN" sz="1600" dirty="0">
                <a:solidFill>
                  <a:schemeClr val="bg1"/>
                </a:solidFill>
                <a:latin typeface="OPPOSans R" panose="00020600040101010101" pitchFamily="18" charset="-122"/>
                <a:ea typeface="OPPOSans R" panose="00020600040101010101" pitchFamily="18" charset="-122"/>
              </a:rPr>
              <a:t> pada </a:t>
            </a:r>
            <a:r>
              <a:rPr lang="en-US" altLang="zh-CN" sz="1600" dirty="0" err="1">
                <a:solidFill>
                  <a:schemeClr val="bg1"/>
                </a:solidFill>
                <a:latin typeface="OPPOSans R" panose="00020600040101010101" pitchFamily="18" charset="-122"/>
                <a:ea typeface="OPPOSans R" panose="00020600040101010101" pitchFamily="18" charset="-122"/>
              </a:rPr>
              <a:t>modul</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berubah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bentuk</a:t>
            </a:r>
            <a:r>
              <a:rPr lang="en-US" altLang="zh-CN" sz="1600" dirty="0">
                <a:solidFill>
                  <a:schemeClr val="bg1"/>
                </a:solidFill>
                <a:latin typeface="OPPOSans R" panose="00020600040101010101" pitchFamily="18" charset="-122"/>
                <a:ea typeface="OPPOSans R" panose="00020600040101010101" pitchFamily="18" charset="-122"/>
              </a:rPr>
              <a:t>.</a:t>
            </a:r>
            <a:endParaRPr lang="zh-CN" altLang="en-US" sz="1600" dirty="0">
              <a:solidFill>
                <a:schemeClr val="bg1"/>
              </a:solidFill>
              <a:latin typeface="OPPOSans R" panose="00020600040101010101" pitchFamily="18" charset="-122"/>
              <a:ea typeface="OPPOSans R" panose="00020600040101010101" pitchFamily="18" charset="-122"/>
            </a:endParaRPr>
          </a:p>
        </p:txBody>
      </p:sp>
      <p:pic>
        <p:nvPicPr>
          <p:cNvPr id="5" name="图片 4"/>
          <p:cNvPicPr>
            <a:picLocks noChangeAspect="1"/>
          </p:cNvPicPr>
          <p:nvPr/>
        </p:nvPicPr>
        <p:blipFill>
          <a:blip r:embed="rId3"/>
          <a:stretch>
            <a:fillRect/>
          </a:stretch>
        </p:blipFill>
        <p:spPr>
          <a:xfrm>
            <a:off x="1056640" y="3320937"/>
            <a:ext cx="3110816" cy="2663399"/>
          </a:xfrm>
          <a:prstGeom prst="rect">
            <a:avLst/>
          </a:prstGeom>
        </p:spPr>
      </p:pic>
      <p:sp>
        <p:nvSpPr>
          <p:cNvPr id="6" name="文本框 5"/>
          <p:cNvSpPr txBox="1"/>
          <p:nvPr/>
        </p:nvSpPr>
        <p:spPr>
          <a:xfrm>
            <a:off x="1056640" y="1367905"/>
            <a:ext cx="3706204" cy="1815882"/>
          </a:xfrm>
          <a:prstGeom prst="rect">
            <a:avLst/>
          </a:prstGeom>
          <a:noFill/>
        </p:spPr>
        <p:txBody>
          <a:bodyPr wrap="square" rtlCol="0">
            <a:spAutoFit/>
          </a:bodyPr>
          <a:lstStyle/>
          <a:p>
            <a:r>
              <a:rPr lang="en-US" altLang="zh-CN" sz="1600" dirty="0" err="1">
                <a:solidFill>
                  <a:schemeClr val="bg1"/>
                </a:solidFill>
                <a:latin typeface="OPPOSans R" panose="00020600040101010101" pitchFamily="18" charset="-122"/>
                <a:ea typeface="OPPOSans R" panose="00020600040101010101" pitchFamily="18" charset="-122"/>
              </a:rPr>
              <a:t>Posisi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dari</a:t>
            </a:r>
            <a:r>
              <a:rPr lang="en-US" altLang="zh-CN" sz="1600" dirty="0">
                <a:solidFill>
                  <a:schemeClr val="bg1"/>
                </a:solidFill>
                <a:latin typeface="OPPOSans R" panose="00020600040101010101" pitchFamily="18" charset="-122"/>
                <a:ea typeface="OPPOSans R" panose="00020600040101010101" pitchFamily="18" charset="-122"/>
              </a:rPr>
              <a:t> slot SIM </a:t>
            </a:r>
            <a:r>
              <a:rPr lang="en-US" altLang="zh-CN" sz="1600" dirty="0" err="1">
                <a:solidFill>
                  <a:schemeClr val="bg1"/>
                </a:solidFill>
                <a:latin typeface="OPPOSans R" panose="00020600040101010101" pitchFamily="18" charset="-122"/>
                <a:ea typeface="OPPOSans R" panose="00020600040101010101" pitchFamily="18" charset="-122"/>
              </a:rPr>
              <a:t>agak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rentan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Saat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a:t>
            </a:r>
            <a:r>
              <a:rPr lang="en-US" altLang="zh-CN" sz="1600" dirty="0" err="1">
                <a:solidFill>
                  <a:schemeClr val="bg1"/>
                </a:solidFill>
                <a:latin typeface="OPPOSans R" panose="00020600040101010101" pitchFamily="18" charset="-122"/>
                <a:ea typeface="OPPOSans R" panose="00020600040101010101" pitchFamily="18" charset="-122"/>
              </a:rPr>
              <a:t>hati-hati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menggunakan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tenaga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terlalu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kuat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karena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menyebabkan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perubahan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bentuk</a:t>
            </a:r>
            <a:r>
              <a:rPr lang="en-US" altLang="zh-CN" sz="1600" dirty="0">
                <a:solidFill>
                  <a:schemeClr val="bg1"/>
                </a:solidFill>
                <a:latin typeface="OPPOSans R" panose="00020600040101010101" pitchFamily="18" charset="-122"/>
                <a:ea typeface="OPPOSans R" panose="00020600040101010101" pitchFamily="18" charset="-122"/>
              </a:rPr>
              <a:t> pada </a:t>
            </a:r>
            <a:r>
              <a:rPr lang="en-US" altLang="zh-CN" sz="1600" dirty="0" err="1">
                <a:solidFill>
                  <a:schemeClr val="bg1"/>
                </a:solidFill>
                <a:latin typeface="OPPOSans R" panose="00020600040101010101" pitchFamily="18" charset="-122"/>
                <a:ea typeface="OPPOSans R" panose="00020600040101010101" pitchFamily="18" charset="-122"/>
              </a:rPr>
              <a:t>bagian</a:t>
            </a:r>
            <a:r>
              <a:rPr lang="en-US" altLang="zh-CN" sz="1600" dirty="0">
                <a:solidFill>
                  <a:schemeClr val="bg1"/>
                </a:solidFill>
                <a:latin typeface="OPPOSans R" panose="00020600040101010101" pitchFamily="18" charset="-122"/>
                <a:ea typeface="OPPOSans R" panose="00020600040101010101" pitchFamily="18" charset="-122"/>
              </a:rPr>
              <a:t> slot</a:t>
            </a:r>
            <a:endParaRPr lang="zh-CN" altLang="en-US" sz="1600" dirty="0">
              <a:solidFill>
                <a:schemeClr val="bg1"/>
              </a:solidFill>
              <a:latin typeface="OPPOSans R" panose="00020600040101010101" pitchFamily="18" charset="-122"/>
              <a:ea typeface="OPPOSans R" panose="00020600040101010101" pitchFamily="18" charset="-122"/>
            </a:endParaRPr>
          </a:p>
        </p:txBody>
      </p:sp>
      <p:pic>
        <p:nvPicPr>
          <p:cNvPr id="7" name="图片 6"/>
          <p:cNvPicPr>
            <a:picLocks noChangeAspect="1"/>
          </p:cNvPicPr>
          <p:nvPr/>
        </p:nvPicPr>
        <p:blipFill>
          <a:blip r:embed="rId4"/>
          <a:stretch>
            <a:fillRect/>
          </a:stretch>
        </p:blipFill>
        <p:spPr>
          <a:xfrm>
            <a:off x="6493266" y="3318107"/>
            <a:ext cx="3706204" cy="2671170"/>
          </a:xfrm>
          <a:prstGeom prst="rect">
            <a:avLst/>
          </a:prstGeom>
        </p:spPr>
      </p:pic>
      <p:sp>
        <p:nvSpPr>
          <p:cNvPr id="10" name="圆角矩形 9"/>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1" name="圆角矩形 10"/>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2721323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451556" y="116363"/>
            <a:ext cx="4616648"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4.2 </a:t>
            </a:r>
            <a:r>
              <a:rPr lang="en-US" altLang="zh-CN" b="0" dirty="0" err="1">
                <a:latin typeface="OPPOSans B" panose="00020600040101010101" pitchFamily="18" charset="-122"/>
                <a:ea typeface="OPPOSans B" panose="00020600040101010101" pitchFamily="18" charset="-122"/>
              </a:rPr>
              <a:t>Perbaikan</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Kamera</a:t>
            </a:r>
            <a:endParaRPr lang="en-US" altLang="zh-CN" b="0" dirty="0">
              <a:latin typeface="OPPOSans B" panose="00020600040101010101" pitchFamily="18" charset="-122"/>
              <a:ea typeface="OPPOSans B" panose="00020600040101010101" pitchFamily="18" charset="-122"/>
            </a:endParaRPr>
          </a:p>
        </p:txBody>
      </p:sp>
      <p:sp>
        <p:nvSpPr>
          <p:cNvPr id="4" name="文本框 3"/>
          <p:cNvSpPr txBox="1"/>
          <p:nvPr/>
        </p:nvSpPr>
        <p:spPr>
          <a:xfrm>
            <a:off x="6504071" y="1154813"/>
            <a:ext cx="4441020" cy="2062103"/>
          </a:xfrm>
          <a:prstGeom prst="rect">
            <a:avLst/>
          </a:prstGeom>
          <a:noFill/>
        </p:spPr>
        <p:txBody>
          <a:bodyPr wrap="square" rtlCol="0">
            <a:spAutoFit/>
          </a:bodyPr>
          <a:lstStyle/>
          <a:p>
            <a:r>
              <a:rPr lang="en-US" altLang="zh-CN" sz="1600" dirty="0" err="1">
                <a:solidFill>
                  <a:schemeClr val="bg1"/>
                </a:solidFill>
                <a:latin typeface="OPPOSans R" panose="00020600040101010101" pitchFamily="18" charset="-122"/>
                <a:ea typeface="OPPOSans R" panose="00020600040101010101" pitchFamily="18" charset="-122"/>
              </a:rPr>
              <a:t>Saat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melakukan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pergantian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kamera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atau</a:t>
            </a:r>
            <a:r>
              <a:rPr lang="en-US" altLang="zh-CN" sz="1600" dirty="0">
                <a:solidFill>
                  <a:schemeClr val="bg1"/>
                </a:solidFill>
                <a:latin typeface="OPPOSans R" panose="00020600040101010101" pitchFamily="18" charset="-122"/>
                <a:ea typeface="OPPOSans R" panose="00020600040101010101" pitchFamily="18" charset="-122"/>
              </a:rPr>
              <a:t> PCB </a:t>
            </a:r>
            <a:r>
              <a:rPr lang="en-US" altLang="zh-CN" sz="1600" dirty="0" err="1">
                <a:solidFill>
                  <a:schemeClr val="bg1"/>
                </a:solidFill>
                <a:latin typeface="OPPOSans R" panose="00020600040101010101" pitchFamily="18" charset="-122"/>
                <a:ea typeface="OPPOSans R" panose="00020600040101010101" pitchFamily="18" charset="-122"/>
              </a:rPr>
              <a:t>Atas</a:t>
            </a:r>
            <a:r>
              <a:rPr lang="en-US" altLang="zh-CN" sz="1600" dirty="0">
                <a:solidFill>
                  <a:schemeClr val="bg1"/>
                </a:solidFill>
                <a:latin typeface="OPPOSans R" panose="00020600040101010101" pitchFamily="18" charset="-122"/>
                <a:ea typeface="OPPOSans R" panose="00020600040101010101" pitchFamily="18" charset="-122"/>
              </a:rPr>
              <a:t>, material </a:t>
            </a:r>
            <a:r>
              <a:rPr lang="en-US" altLang="zh-CN" sz="1600" dirty="0" err="1">
                <a:solidFill>
                  <a:schemeClr val="bg1"/>
                </a:solidFill>
                <a:latin typeface="OPPOSans R" panose="00020600040101010101" pitchFamily="18" charset="-122"/>
                <a:ea typeface="OPPOSans R" panose="00020600040101010101" pitchFamily="18" charset="-122"/>
              </a:rPr>
              <a:t>pendukung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bawaan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harus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digantikan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baru</a:t>
            </a:r>
            <a:r>
              <a:rPr lang="en-US" altLang="zh-CN" sz="1600" dirty="0">
                <a:solidFill>
                  <a:schemeClr val="bg1"/>
                </a:solidFill>
                <a:latin typeface="OPPOSans R" panose="00020600040101010101" pitchFamily="18" charset="-122"/>
                <a:ea typeface="OPPOSans R" panose="00020600040101010101" pitchFamily="18" charset="-122"/>
              </a:rPr>
              <a:t>. Material </a:t>
            </a:r>
            <a:r>
              <a:rPr lang="en-US" altLang="zh-CN" sz="1600" dirty="0" err="1">
                <a:solidFill>
                  <a:schemeClr val="bg1"/>
                </a:solidFill>
                <a:latin typeface="OPPOSans R" panose="00020600040101010101" pitchFamily="18" charset="-122"/>
                <a:ea typeface="OPPOSans R" panose="00020600040101010101" pitchFamily="18" charset="-122"/>
              </a:rPr>
              <a:t>pendukung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harus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bagian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ujung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untuk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menghindari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terjadinya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kerusakan</a:t>
            </a:r>
            <a:r>
              <a:rPr lang="en-US" altLang="zh-CN" sz="1600" dirty="0">
                <a:solidFill>
                  <a:schemeClr val="bg1"/>
                </a:solidFill>
                <a:latin typeface="OPPOSans R" panose="00020600040101010101" pitchFamily="18" charset="-122"/>
                <a:ea typeface="OPPOSans R" panose="00020600040101010101" pitchFamily="18" charset="-122"/>
              </a:rPr>
              <a:t> pada </a:t>
            </a:r>
            <a:r>
              <a:rPr lang="en-US" altLang="zh-CN" sz="1600" dirty="0" err="1">
                <a:solidFill>
                  <a:schemeClr val="bg1"/>
                </a:solidFill>
                <a:latin typeface="OPPOSans R" panose="00020600040101010101" pitchFamily="18" charset="-122"/>
                <a:ea typeface="OPPOSans R" panose="00020600040101010101" pitchFamily="18" charset="-122"/>
              </a:rPr>
              <a:t>lempengan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tembaga</a:t>
            </a:r>
            <a:r>
              <a:rPr lang="en-US" altLang="zh-CN" sz="1600" dirty="0">
                <a:solidFill>
                  <a:schemeClr val="bg1"/>
                </a:solidFill>
                <a:latin typeface="OPPOSans R" panose="00020600040101010101" pitchFamily="18" charset="-122"/>
                <a:ea typeface="OPPOSans R" panose="00020600040101010101" pitchFamily="18" charset="-122"/>
              </a:rPr>
              <a:t> PCB </a:t>
            </a:r>
            <a:r>
              <a:rPr lang="en-US" altLang="zh-CN" sz="1600" dirty="0" err="1">
                <a:solidFill>
                  <a:schemeClr val="bg1"/>
                </a:solidFill>
                <a:latin typeface="OPPOSans R" panose="00020600040101010101" pitchFamily="18" charset="-122"/>
                <a:ea typeface="OPPOSans R" panose="00020600040101010101" pitchFamily="18" charset="-122"/>
              </a:rPr>
              <a:t>Atas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saat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pembongkaran</a:t>
            </a:r>
            <a:r>
              <a:rPr lang="en-US" altLang="zh-CN" sz="1600" dirty="0">
                <a:solidFill>
                  <a:schemeClr val="bg1"/>
                </a:solidFill>
                <a:latin typeface="OPPOSans R" panose="00020600040101010101" pitchFamily="18" charset="-122"/>
                <a:ea typeface="OPPOSans R" panose="00020600040101010101" pitchFamily="18" charset="-122"/>
              </a:rPr>
              <a:t>.</a:t>
            </a:r>
            <a:endParaRPr lang="zh-CN" altLang="en-US" sz="1600" dirty="0">
              <a:solidFill>
                <a:schemeClr val="bg1"/>
              </a:solidFill>
              <a:latin typeface="OPPOSans R" panose="00020600040101010101" pitchFamily="18" charset="-122"/>
              <a:ea typeface="OPPOSans R" panose="00020600040101010101" pitchFamily="18" charset="-122"/>
            </a:endParaRPr>
          </a:p>
        </p:txBody>
      </p:sp>
      <p:sp>
        <p:nvSpPr>
          <p:cNvPr id="6" name="文本框 5"/>
          <p:cNvSpPr txBox="1"/>
          <p:nvPr/>
        </p:nvSpPr>
        <p:spPr>
          <a:xfrm>
            <a:off x="881098" y="1031702"/>
            <a:ext cx="4605302" cy="2308324"/>
          </a:xfrm>
          <a:prstGeom prst="rect">
            <a:avLst/>
          </a:prstGeom>
          <a:noFill/>
        </p:spPr>
        <p:txBody>
          <a:bodyPr wrap="square" rtlCol="0">
            <a:spAutoFit/>
          </a:bodyPr>
          <a:lstStyle/>
          <a:p>
            <a:r>
              <a:rPr lang="en-US" altLang="zh-CN" sz="1600" dirty="0" err="1">
                <a:solidFill>
                  <a:schemeClr val="bg1"/>
                </a:solidFill>
                <a:latin typeface="OPPOSans R" panose="00020600040101010101" pitchFamily="18" charset="-122"/>
                <a:ea typeface="OPPOSans R" panose="00020600040101010101" pitchFamily="18" charset="-122"/>
              </a:rPr>
              <a:t>Harap</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diingat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ponsel</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tipe</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berikut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mempunyai</a:t>
            </a:r>
            <a:r>
              <a:rPr lang="en-US" altLang="zh-CN" sz="1600" dirty="0">
                <a:solidFill>
                  <a:schemeClr val="bg1"/>
                </a:solidFill>
                <a:latin typeface="OPPOSans R" panose="00020600040101010101" pitchFamily="18" charset="-122"/>
                <a:ea typeface="OPPOSans R" panose="00020600040101010101" pitchFamily="18" charset="-122"/>
              </a:rPr>
              <a:t> 2 </a:t>
            </a:r>
            <a:r>
              <a:rPr lang="en-US" altLang="zh-CN" sz="1600" dirty="0" err="1">
                <a:solidFill>
                  <a:schemeClr val="bg1"/>
                </a:solidFill>
                <a:latin typeface="OPPOSans R" panose="00020600040101010101" pitchFamily="18" charset="-122"/>
                <a:ea typeface="OPPOSans R" panose="00020600040101010101" pitchFamily="18" charset="-122"/>
              </a:rPr>
              <a:t>buah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kamera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nomor</a:t>
            </a:r>
            <a:r>
              <a:rPr lang="en-US" altLang="zh-CN" sz="1600" dirty="0">
                <a:solidFill>
                  <a:schemeClr val="bg1"/>
                </a:solidFill>
                <a:latin typeface="OPPOSans R" panose="00020600040101010101" pitchFamily="18" charset="-122"/>
                <a:ea typeface="OPPOSans R" panose="00020600040101010101" pitchFamily="18" charset="-122"/>
              </a:rPr>
              <a:t> pin dan </a:t>
            </a:r>
            <a:r>
              <a:rPr lang="en-US" altLang="zh-CN" sz="1600" dirty="0" err="1">
                <a:solidFill>
                  <a:schemeClr val="bg1"/>
                </a:solidFill>
                <a:latin typeface="OPPOSans R" panose="00020600040101010101" pitchFamily="18" charset="-122"/>
                <a:ea typeface="OPPOSans R" panose="00020600040101010101" pitchFamily="18" charset="-122"/>
              </a:rPr>
              <a:t>ukuran</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sama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hal</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ini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mungkin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membuat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bingung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saat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melakukan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pemasangan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Untuk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memastikan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apakah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sudah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terpasang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bena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atau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tidak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dapat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dibedakan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melalui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warna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atau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silkscreen </a:t>
            </a:r>
            <a:r>
              <a:rPr lang="en-US" altLang="zh-CN" sz="1600" dirty="0">
                <a:solidFill>
                  <a:schemeClr val="bg1"/>
                </a:solidFill>
                <a:latin typeface="OPPOSans R" panose="00020600040101010101" pitchFamily="18" charset="-122"/>
                <a:ea typeface="OPPOSans R" panose="00020600040101010101" pitchFamily="18" charset="-122"/>
              </a:rPr>
              <a:t>pada FPC.</a:t>
            </a:r>
            <a:endParaRPr lang="zh-CN" altLang="en-US" sz="1600" dirty="0">
              <a:solidFill>
                <a:schemeClr val="bg1"/>
              </a:solidFill>
              <a:latin typeface="OPPOSans R" panose="00020600040101010101" pitchFamily="18" charset="-122"/>
              <a:ea typeface="OPPOSans R" panose="00020600040101010101" pitchFamily="18" charset="-122"/>
            </a:endParaRPr>
          </a:p>
        </p:txBody>
      </p:sp>
      <p:sp>
        <p:nvSpPr>
          <p:cNvPr id="7" name="圆角矩形 6"/>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9" name="圆角矩形 8"/>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pic>
        <p:nvPicPr>
          <p:cNvPr id="5" name="图片 4"/>
          <p:cNvPicPr>
            <a:picLocks noChangeAspect="1"/>
          </p:cNvPicPr>
          <p:nvPr/>
        </p:nvPicPr>
        <p:blipFill>
          <a:blip r:embed="rId2"/>
          <a:stretch>
            <a:fillRect/>
          </a:stretch>
        </p:blipFill>
        <p:spPr>
          <a:xfrm>
            <a:off x="929397" y="3688229"/>
            <a:ext cx="3867909" cy="2742264"/>
          </a:xfrm>
          <a:prstGeom prst="rect">
            <a:avLst/>
          </a:prstGeom>
        </p:spPr>
      </p:pic>
      <p:pic>
        <p:nvPicPr>
          <p:cNvPr id="10" name="图片 9"/>
          <p:cNvPicPr>
            <a:picLocks noChangeAspect="1"/>
          </p:cNvPicPr>
          <p:nvPr/>
        </p:nvPicPr>
        <p:blipFill>
          <a:blip r:embed="rId3"/>
          <a:stretch>
            <a:fillRect/>
          </a:stretch>
        </p:blipFill>
        <p:spPr>
          <a:xfrm>
            <a:off x="6504071" y="3569530"/>
            <a:ext cx="3757529" cy="2742264"/>
          </a:xfrm>
          <a:prstGeom prst="rect">
            <a:avLst/>
          </a:prstGeom>
        </p:spPr>
      </p:pic>
      <p:sp>
        <p:nvSpPr>
          <p:cNvPr id="2" name="Rectangle 1">
            <a:extLst>
              <a:ext uri="{FF2B5EF4-FFF2-40B4-BE49-F238E27FC236}">
                <a16:creationId xmlns:a16="http://schemas.microsoft.com/office/drawing/2014/main" id="{0C1B1E35-CBAA-47A6-B716-5ABD4597FD22}"/>
              </a:ext>
            </a:extLst>
          </p:cNvPr>
          <p:cNvSpPr/>
          <p:nvPr/>
        </p:nvSpPr>
        <p:spPr>
          <a:xfrm>
            <a:off x="929396" y="4373391"/>
            <a:ext cx="1222381" cy="6429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latin typeface="OPPOSans R" panose="00020600040101010101" pitchFamily="18" charset="-122"/>
                <a:ea typeface="OPPOSans R" panose="00020600040101010101" pitchFamily="18" charset="-122"/>
              </a:rPr>
              <a:t>Lensa</a:t>
            </a:r>
            <a:r>
              <a:rPr lang="en-US" sz="1400" dirty="0">
                <a:solidFill>
                  <a:schemeClr val="tx1"/>
                </a:solidFill>
                <a:latin typeface="OPPOSans R" panose="00020600040101010101" pitchFamily="18" charset="-122"/>
                <a:ea typeface="OPPOSans R" panose="00020600040101010101" pitchFamily="18" charset="-122"/>
              </a:rPr>
              <a:t> </a:t>
            </a:r>
            <a:r>
              <a:rPr lang="en-US" sz="1400" dirty="0" err="1">
                <a:solidFill>
                  <a:schemeClr val="tx1"/>
                </a:solidFill>
                <a:latin typeface="OPPOSans R" panose="00020600040101010101" pitchFamily="18" charset="-122"/>
                <a:ea typeface="OPPOSans R" panose="00020600040101010101" pitchFamily="18" charset="-122"/>
              </a:rPr>
              <a:t>makro</a:t>
            </a:r>
            <a:r>
              <a:rPr lang="en-US" sz="1400" dirty="0">
                <a:solidFill>
                  <a:schemeClr val="tx1"/>
                </a:solidFill>
                <a:latin typeface="OPPOSans R" panose="00020600040101010101" pitchFamily="18" charset="-122"/>
                <a:ea typeface="OPPOSans R" panose="00020600040101010101" pitchFamily="18" charset="-122"/>
              </a:rPr>
              <a:t>/FPC </a:t>
            </a:r>
            <a:r>
              <a:rPr lang="en-US" sz="1400" dirty="0" err="1">
                <a:solidFill>
                  <a:schemeClr val="tx1"/>
                </a:solidFill>
                <a:latin typeface="OPPOSans R" panose="00020600040101010101" pitchFamily="18" charset="-122"/>
                <a:ea typeface="OPPOSans R" panose="00020600040101010101" pitchFamily="18" charset="-122"/>
              </a:rPr>
              <a:t>hitam</a:t>
            </a:r>
            <a:endParaRPr lang="id-ID" sz="1400" dirty="0">
              <a:solidFill>
                <a:schemeClr val="tx1"/>
              </a:solidFill>
              <a:latin typeface="OPPOSans R" panose="00020600040101010101" pitchFamily="18" charset="-122"/>
              <a:ea typeface="OPPOSans R" panose="00020600040101010101" pitchFamily="18" charset="-122"/>
            </a:endParaRPr>
          </a:p>
        </p:txBody>
      </p:sp>
      <p:sp>
        <p:nvSpPr>
          <p:cNvPr id="11" name="Rectangle 10">
            <a:extLst>
              <a:ext uri="{FF2B5EF4-FFF2-40B4-BE49-F238E27FC236}">
                <a16:creationId xmlns:a16="http://schemas.microsoft.com/office/drawing/2014/main" id="{9C6E955E-ABCB-43D8-A10D-ECDC8181F6FC}"/>
              </a:ext>
            </a:extLst>
          </p:cNvPr>
          <p:cNvSpPr/>
          <p:nvPr/>
        </p:nvSpPr>
        <p:spPr>
          <a:xfrm>
            <a:off x="929396" y="5510661"/>
            <a:ext cx="1222381" cy="6429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latin typeface="OPPOSans R" panose="00020600040101010101" pitchFamily="18" charset="-122"/>
                <a:ea typeface="OPPOSans R" panose="00020600040101010101" pitchFamily="18" charset="-122"/>
              </a:rPr>
              <a:t>Lensa</a:t>
            </a:r>
            <a:r>
              <a:rPr lang="en-US" sz="1400" dirty="0">
                <a:solidFill>
                  <a:schemeClr val="tx1"/>
                </a:solidFill>
                <a:latin typeface="OPPOSans R" panose="00020600040101010101" pitchFamily="18" charset="-122"/>
                <a:ea typeface="OPPOSans R" panose="00020600040101010101" pitchFamily="18" charset="-122"/>
              </a:rPr>
              <a:t> </a:t>
            </a:r>
            <a:r>
              <a:rPr lang="en-US" sz="1400" dirty="0" err="1">
                <a:solidFill>
                  <a:schemeClr val="tx1"/>
                </a:solidFill>
                <a:latin typeface="OPPOSans R" panose="00020600040101010101" pitchFamily="18" charset="-122"/>
                <a:ea typeface="OPPOSans R" panose="00020600040101010101" pitchFamily="18" charset="-122"/>
              </a:rPr>
              <a:t>potret</a:t>
            </a:r>
            <a:r>
              <a:rPr lang="en-US" sz="1400" dirty="0">
                <a:solidFill>
                  <a:schemeClr val="tx1"/>
                </a:solidFill>
                <a:latin typeface="OPPOSans R" panose="00020600040101010101" pitchFamily="18" charset="-122"/>
                <a:ea typeface="OPPOSans R" panose="00020600040101010101" pitchFamily="18" charset="-122"/>
              </a:rPr>
              <a:t>/FPC </a:t>
            </a:r>
            <a:r>
              <a:rPr lang="en-US" sz="1400" dirty="0" err="1">
                <a:solidFill>
                  <a:schemeClr val="tx1"/>
                </a:solidFill>
                <a:latin typeface="OPPOSans R" panose="00020600040101010101" pitchFamily="18" charset="-122"/>
                <a:ea typeface="OPPOSans R" panose="00020600040101010101" pitchFamily="18" charset="-122"/>
              </a:rPr>
              <a:t>kuning</a:t>
            </a:r>
            <a:endParaRPr lang="id-ID" sz="1400" dirty="0">
              <a:solidFill>
                <a:schemeClr val="tx1"/>
              </a:solidFill>
              <a:latin typeface="OPPOSans R" panose="00020600040101010101" pitchFamily="18" charset="-122"/>
              <a:ea typeface="OPPOSans R" panose="00020600040101010101" pitchFamily="18" charset="-122"/>
            </a:endParaRPr>
          </a:p>
        </p:txBody>
      </p:sp>
      <p:sp>
        <p:nvSpPr>
          <p:cNvPr id="12" name="Rectangle 11">
            <a:extLst>
              <a:ext uri="{FF2B5EF4-FFF2-40B4-BE49-F238E27FC236}">
                <a16:creationId xmlns:a16="http://schemas.microsoft.com/office/drawing/2014/main" id="{DC409C2A-898E-483D-B04D-4041C0BB2DB5}"/>
              </a:ext>
            </a:extLst>
          </p:cNvPr>
          <p:cNvSpPr/>
          <p:nvPr/>
        </p:nvSpPr>
        <p:spPr>
          <a:xfrm>
            <a:off x="7703186" y="5381726"/>
            <a:ext cx="1359297" cy="6429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latin typeface="OPPOSans R" panose="00020600040101010101" pitchFamily="18" charset="-122"/>
                <a:ea typeface="OPPOSans R" panose="00020600040101010101" pitchFamily="18" charset="-122"/>
              </a:rPr>
              <a:t>Lepaskan</a:t>
            </a:r>
            <a:r>
              <a:rPr lang="en-US" sz="1400" dirty="0">
                <a:solidFill>
                  <a:schemeClr val="tx1"/>
                </a:solidFill>
                <a:latin typeface="OPPOSans R" panose="00020600040101010101" pitchFamily="18" charset="-122"/>
                <a:ea typeface="OPPOSans R" panose="00020600040101010101" pitchFamily="18" charset="-122"/>
              </a:rPr>
              <a:t> </a:t>
            </a:r>
            <a:r>
              <a:rPr lang="en-US" sz="1400" dirty="0" err="1">
                <a:solidFill>
                  <a:schemeClr val="tx1"/>
                </a:solidFill>
                <a:latin typeface="OPPOSans R" panose="00020600040101010101" pitchFamily="18" charset="-122"/>
                <a:ea typeface="OPPOSans R" panose="00020600040101010101" pitchFamily="18" charset="-122"/>
              </a:rPr>
              <a:t>dari</a:t>
            </a:r>
            <a:r>
              <a:rPr lang="en-US" sz="1400" dirty="0">
                <a:solidFill>
                  <a:schemeClr val="tx1"/>
                </a:solidFill>
                <a:latin typeface="OPPOSans R" panose="00020600040101010101" pitchFamily="18" charset="-122"/>
                <a:ea typeface="OPPOSans R" panose="00020600040101010101" pitchFamily="18" charset="-122"/>
              </a:rPr>
              <a:t> </a:t>
            </a:r>
            <a:r>
              <a:rPr lang="en-US" sz="1400" dirty="0" err="1">
                <a:solidFill>
                  <a:schemeClr val="tx1"/>
                </a:solidFill>
                <a:latin typeface="OPPOSans R" panose="00020600040101010101" pitchFamily="18" charset="-122"/>
                <a:ea typeface="OPPOSans R" panose="00020600040101010101" pitchFamily="18" charset="-122"/>
              </a:rPr>
              <a:t>ujung</a:t>
            </a:r>
            <a:r>
              <a:rPr lang="en-US" sz="1400" dirty="0">
                <a:solidFill>
                  <a:schemeClr val="tx1"/>
                </a:solidFill>
                <a:latin typeface="OPPOSans R" panose="00020600040101010101" pitchFamily="18" charset="-122"/>
                <a:ea typeface="OPPOSans R" panose="00020600040101010101" pitchFamily="18" charset="-122"/>
              </a:rPr>
              <a:t> PCB </a:t>
            </a:r>
            <a:r>
              <a:rPr lang="en-US" sz="1400" dirty="0" err="1">
                <a:solidFill>
                  <a:schemeClr val="tx1"/>
                </a:solidFill>
                <a:latin typeface="OPPOSans R" panose="00020600040101010101" pitchFamily="18" charset="-122"/>
                <a:ea typeface="OPPOSans R" panose="00020600040101010101" pitchFamily="18" charset="-122"/>
              </a:rPr>
              <a:t>Atas</a:t>
            </a:r>
            <a:endParaRPr lang="id-ID" sz="1400" dirty="0">
              <a:solidFill>
                <a:schemeClr val="tx1"/>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8763105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445871" y="107014"/>
            <a:ext cx="4979569"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4.3 </a:t>
            </a:r>
            <a:r>
              <a:rPr lang="en-US" altLang="zh-CN" b="0" dirty="0" err="1">
                <a:latin typeface="OPPOSans B" panose="00020600040101010101" pitchFamily="18" charset="-122"/>
                <a:ea typeface="OPPOSans B" panose="00020600040101010101" pitchFamily="18" charset="-122"/>
              </a:rPr>
              <a:t>Perbaikan</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Sidik</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Jari</a:t>
            </a:r>
            <a:endParaRPr lang="en-US" altLang="zh-CN" b="0" dirty="0">
              <a:latin typeface="OPPOSans B" panose="00020600040101010101" pitchFamily="18" charset="-122"/>
              <a:ea typeface="OPPOSans B" panose="00020600040101010101" pitchFamily="18" charset="-122"/>
            </a:endParaRPr>
          </a:p>
        </p:txBody>
      </p:sp>
      <p:sp>
        <p:nvSpPr>
          <p:cNvPr id="4" name="文本框 3"/>
          <p:cNvSpPr txBox="1"/>
          <p:nvPr/>
        </p:nvSpPr>
        <p:spPr>
          <a:xfrm>
            <a:off x="6146800" y="1076960"/>
            <a:ext cx="4947920" cy="2062103"/>
          </a:xfrm>
          <a:prstGeom prst="rect">
            <a:avLst/>
          </a:prstGeom>
          <a:noFill/>
        </p:spPr>
        <p:txBody>
          <a:bodyPr wrap="square" rtlCol="0">
            <a:spAutoFit/>
          </a:bodyPr>
          <a:lstStyle/>
          <a:p>
            <a:r>
              <a:rPr lang="en-US" altLang="zh-CN" sz="1600" dirty="0" err="1">
                <a:solidFill>
                  <a:schemeClr val="bg1"/>
                </a:solidFill>
                <a:latin typeface="OPPOSans R" panose="00020600040101010101" pitchFamily="18" charset="-122"/>
                <a:ea typeface="OPPOSans R" panose="00020600040101010101" pitchFamily="18" charset="-122"/>
              </a:rPr>
              <a:t>Saat</a:t>
            </a:r>
            <a:r>
              <a:rPr lang="en-US" altLang="zh-CN" sz="1600" dirty="0">
                <a:solidFill>
                  <a:schemeClr val="bg1"/>
                </a:solidFill>
                <a:latin typeface="OPPOSans R" panose="00020600040101010101" pitchFamily="18" charset="-122"/>
                <a:ea typeface="OPPOSans R" panose="00020600040101010101" pitchFamily="18" charset="-122"/>
              </a:rPr>
              <a:t> proses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jika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ada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pembongkaran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a:t>
            </a:r>
            <a:r>
              <a:rPr lang="en-US" altLang="zh-CN" sz="1600" dirty="0" err="1">
                <a:solidFill>
                  <a:schemeClr val="bg1"/>
                </a:solidFill>
                <a:latin typeface="OPPOSans R" panose="00020600040101010101" pitchFamily="18" charset="-122"/>
                <a:ea typeface="OPPOSans R" panose="00020600040101010101" pitchFamily="18" charset="-122"/>
              </a:rPr>
              <a:t>perekat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double-sided </a:t>
            </a:r>
            <a:r>
              <a:rPr lang="en-US" altLang="zh-CN" sz="1600" dirty="0" err="1">
                <a:solidFill>
                  <a:schemeClr val="bg1"/>
                </a:solidFill>
                <a:latin typeface="OPPOSans R" panose="00020600040101010101" pitchFamily="18" charset="-122"/>
                <a:ea typeface="OPPOSans R" panose="00020600040101010101" pitchFamily="18" charset="-122"/>
              </a:rPr>
              <a:t>harus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diganti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baru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Jika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tidak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digantikan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baru</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maka</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akan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menyebabkan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masalah</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cover </a:t>
            </a:r>
            <a:r>
              <a:rPr lang="en-US" altLang="zh-CN" sz="1600" dirty="0" err="1">
                <a:solidFill>
                  <a:schemeClr val="bg1"/>
                </a:solidFill>
                <a:latin typeface="OPPOSans R" panose="00020600040101010101" pitchFamily="18" charset="-122"/>
                <a:ea typeface="OPPOSans R" panose="00020600040101010101" pitchFamily="18" charset="-122"/>
              </a:rPr>
              <a:t>longgar</a:t>
            </a:r>
            <a:r>
              <a:rPr lang="en-US" altLang="zh-CN" sz="1600" dirty="0">
                <a:solidFill>
                  <a:schemeClr val="bg1"/>
                </a:solidFill>
                <a:latin typeface="OPPOSans R" panose="00020600040101010101" pitchFamily="18" charset="-122"/>
                <a:ea typeface="OPPOSans R" panose="00020600040101010101" pitchFamily="18" charset="-122"/>
              </a:rPr>
              <a:t> dan </a:t>
            </a:r>
            <a:r>
              <a:rPr lang="en-US" altLang="zh-CN" sz="1600" dirty="0" err="1">
                <a:solidFill>
                  <a:schemeClr val="bg1"/>
                </a:solidFill>
                <a:latin typeface="OPPOSans R" panose="00020600040101010101" pitchFamily="18" charset="-122"/>
                <a:ea typeface="OPPOSans R" panose="00020600040101010101" pitchFamily="18" charset="-122"/>
              </a:rPr>
              <a:t>suara</a:t>
            </a:r>
            <a:r>
              <a:rPr lang="en-US" altLang="zh-CN" sz="1600" dirty="0">
                <a:solidFill>
                  <a:schemeClr val="bg1"/>
                </a:solidFill>
                <a:latin typeface="OPPOSans R" panose="00020600040101010101" pitchFamily="18" charset="-122"/>
                <a:ea typeface="OPPOSans R" panose="00020600040101010101" pitchFamily="18" charset="-122"/>
              </a:rPr>
              <a:t> abnormal. (</a:t>
            </a:r>
            <a:r>
              <a:rPr lang="en-US" altLang="zh-CN" sz="1600" dirty="0" err="1">
                <a:solidFill>
                  <a:schemeClr val="bg1"/>
                </a:solidFill>
                <a:latin typeface="OPPOSans R" panose="00020600040101010101" pitchFamily="18" charset="-122"/>
                <a:ea typeface="OPPOSans R" panose="00020600040101010101" pitchFamily="18" charset="-122"/>
              </a:rPr>
              <a:t>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perekat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double-sided </a:t>
            </a:r>
            <a:r>
              <a:rPr lang="en-US" altLang="zh-CN" sz="1600" dirty="0">
                <a:solidFill>
                  <a:schemeClr val="bg1"/>
                </a:solidFill>
                <a:latin typeface="OPPOSans R" panose="00020600040101010101" pitchFamily="18" charset="-122"/>
                <a:ea typeface="OPPOSans R" panose="00020600040101010101" pitchFamily="18" charset="-122"/>
              </a:rPr>
              <a:t>lama </a:t>
            </a:r>
            <a:r>
              <a:rPr lang="en-US" altLang="zh-CN" sz="1600" dirty="0" err="1">
                <a:solidFill>
                  <a:schemeClr val="bg1"/>
                </a:solidFill>
                <a:latin typeface="OPPOSans R" panose="00020600040101010101" pitchFamily="18" charset="-122"/>
                <a:ea typeface="OPPOSans R" panose="00020600040101010101" pitchFamily="18" charset="-122"/>
              </a:rPr>
              <a:t>sebelum</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digantikan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dengan</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baru</a:t>
            </a:r>
            <a:r>
              <a:rPr lang="en-US" altLang="zh-CN" sz="1600" dirty="0">
                <a:solidFill>
                  <a:schemeClr val="bg1"/>
                </a:solidFill>
                <a:latin typeface="OPPOSans R" panose="00020600040101010101" pitchFamily="18" charset="-122"/>
                <a:ea typeface="OPPOSans R" panose="00020600040101010101" pitchFamily="18" charset="-122"/>
              </a:rPr>
              <a:t>)</a:t>
            </a:r>
            <a:endParaRPr lang="zh-CN" altLang="en-US" sz="1600" dirty="0">
              <a:solidFill>
                <a:schemeClr val="bg1"/>
              </a:solidFill>
              <a:latin typeface="OPPOSans R" panose="00020600040101010101" pitchFamily="18" charset="-122"/>
              <a:ea typeface="OPPOSans R" panose="00020600040101010101" pitchFamily="18" charset="-122"/>
            </a:endParaRPr>
          </a:p>
        </p:txBody>
      </p:sp>
      <p:sp>
        <p:nvSpPr>
          <p:cNvPr id="6" name="文本框 5"/>
          <p:cNvSpPr txBox="1"/>
          <p:nvPr/>
        </p:nvSpPr>
        <p:spPr>
          <a:xfrm>
            <a:off x="762000" y="1076960"/>
            <a:ext cx="4663440" cy="1077218"/>
          </a:xfrm>
          <a:prstGeom prst="rect">
            <a:avLst/>
          </a:prstGeom>
          <a:noFill/>
        </p:spPr>
        <p:txBody>
          <a:bodyPr wrap="square" rtlCol="0">
            <a:spAutoFit/>
          </a:bodyPr>
          <a:lstStyle/>
          <a:p>
            <a:r>
              <a:rPr lang="en-US" altLang="zh-CN" sz="1600" dirty="0">
                <a:solidFill>
                  <a:schemeClr val="bg1"/>
                </a:solidFill>
                <a:latin typeface="OPPOSans R" panose="00020600040101010101" pitchFamily="18" charset="-122"/>
                <a:ea typeface="OPPOSans R" panose="00020600040101010101" pitchFamily="18" charset="-122"/>
              </a:rPr>
              <a:t>Pada </a:t>
            </a:r>
            <a:r>
              <a:rPr lang="en-US" altLang="zh-CN" sz="1600" dirty="0" err="1">
                <a:solidFill>
                  <a:schemeClr val="bg1"/>
                </a:solidFill>
                <a:latin typeface="OPPOSans R" panose="00020600040101010101" pitchFamily="18" charset="-122"/>
                <a:ea typeface="OPPOSans R" panose="00020600040101010101" pitchFamily="18" charset="-122"/>
              </a:rPr>
              <a:t>bagian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tengah</a:t>
            </a:r>
            <a:r>
              <a:rPr lang="en-US" altLang="zh-CN" sz="1600" dirty="0">
                <a:solidFill>
                  <a:schemeClr val="bg1"/>
                </a:solidFill>
                <a:latin typeface="OPPOSans R" panose="00020600040101010101" pitchFamily="18" charset="-122"/>
                <a:ea typeface="OPPOSans R" panose="00020600040101010101" pitchFamily="18" charset="-122"/>
              </a:rPr>
              <a:t> FPC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terdapat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perekat</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double-sided</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Saat</a:t>
            </a:r>
            <a:r>
              <a:rPr lang="zh-CN" altLang="en-US"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FPC, </a:t>
            </a:r>
            <a:r>
              <a:rPr lang="en-US" altLang="zh-CN" sz="1600" dirty="0" err="1">
                <a:solidFill>
                  <a:schemeClr val="bg1"/>
                </a:solidFill>
                <a:latin typeface="OPPOSans R" panose="00020600040101010101" pitchFamily="18" charset="-122"/>
                <a:ea typeface="OPPOSans R" panose="00020600040101010101" pitchFamily="18" charset="-122"/>
              </a:rPr>
              <a:t>hati-hati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sampai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merusak</a:t>
            </a:r>
            <a:r>
              <a:rPr lang="en-US" altLang="zh-CN" sz="1600" dirty="0">
                <a:solidFill>
                  <a:schemeClr val="bg1"/>
                </a:solidFill>
                <a:latin typeface="OPPOSans R" panose="00020600040101010101" pitchFamily="18" charset="-122"/>
                <a:ea typeface="OPPOSans R" panose="00020600040101010101" pitchFamily="18" charset="-122"/>
              </a:rPr>
              <a:t> FPC</a:t>
            </a:r>
            <a:endParaRPr lang="zh-CN" altLang="en-US" sz="1600" dirty="0">
              <a:solidFill>
                <a:schemeClr val="bg1"/>
              </a:solidFill>
              <a:latin typeface="OPPOSans R" panose="00020600040101010101" pitchFamily="18" charset="-122"/>
              <a:ea typeface="OPPOSans R" panose="00020600040101010101" pitchFamily="18" charset="-122"/>
            </a:endParaRPr>
          </a:p>
        </p:txBody>
      </p:sp>
      <p:pic>
        <p:nvPicPr>
          <p:cNvPr id="5" name="图片 4"/>
          <p:cNvPicPr>
            <a:picLocks noChangeAspect="1"/>
          </p:cNvPicPr>
          <p:nvPr/>
        </p:nvPicPr>
        <p:blipFill>
          <a:blip r:embed="rId3"/>
          <a:stretch>
            <a:fillRect/>
          </a:stretch>
        </p:blipFill>
        <p:spPr>
          <a:xfrm>
            <a:off x="847432" y="2574608"/>
            <a:ext cx="3457655" cy="2728912"/>
          </a:xfrm>
          <a:prstGeom prst="rect">
            <a:avLst/>
          </a:prstGeom>
        </p:spPr>
      </p:pic>
      <p:pic>
        <p:nvPicPr>
          <p:cNvPr id="7" name="图片 6"/>
          <p:cNvPicPr>
            <a:picLocks noChangeAspect="1"/>
          </p:cNvPicPr>
          <p:nvPr/>
        </p:nvPicPr>
        <p:blipFill>
          <a:blip r:embed="rId4"/>
          <a:stretch>
            <a:fillRect/>
          </a:stretch>
        </p:blipFill>
        <p:spPr>
          <a:xfrm>
            <a:off x="6258561" y="3502287"/>
            <a:ext cx="2362200" cy="1788208"/>
          </a:xfrm>
          <a:prstGeom prst="rect">
            <a:avLst/>
          </a:prstGeom>
        </p:spPr>
      </p:pic>
      <p:pic>
        <p:nvPicPr>
          <p:cNvPr id="10" name="图片 9"/>
          <p:cNvPicPr>
            <a:picLocks noChangeAspect="1"/>
          </p:cNvPicPr>
          <p:nvPr/>
        </p:nvPicPr>
        <p:blipFill>
          <a:blip r:embed="rId5"/>
          <a:stretch>
            <a:fillRect/>
          </a:stretch>
        </p:blipFill>
        <p:spPr>
          <a:xfrm>
            <a:off x="8729698" y="3502287"/>
            <a:ext cx="2235893" cy="1801233"/>
          </a:xfrm>
          <a:prstGeom prst="rect">
            <a:avLst/>
          </a:prstGeom>
        </p:spPr>
      </p:pic>
      <p:sp>
        <p:nvSpPr>
          <p:cNvPr id="11" name="圆角矩形 10"/>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2" name="圆角矩形 11"/>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9379645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240031" y="107014"/>
            <a:ext cx="6033063"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4.4 </a:t>
            </a:r>
            <a:r>
              <a:rPr lang="en-US" altLang="zh-CN" b="0" dirty="0" err="1">
                <a:latin typeface="OPPOSans B" panose="00020600040101010101" pitchFamily="18" charset="-122"/>
                <a:ea typeface="OPPOSans B" panose="00020600040101010101" pitchFamily="18" charset="-122"/>
              </a:rPr>
              <a:t>Memasang</a:t>
            </a:r>
            <a:r>
              <a:rPr lang="en-US" altLang="zh-CN" b="0" dirty="0">
                <a:latin typeface="OPPOSans B" panose="00020600040101010101" pitchFamily="18" charset="-122"/>
                <a:ea typeface="OPPOSans B" panose="00020600040101010101" pitchFamily="18" charset="-122"/>
              </a:rPr>
              <a:t> </a:t>
            </a:r>
            <a:r>
              <a:rPr lang="en-US" altLang="zh-CN" b="0" dirty="0" err="1">
                <a:latin typeface="OPPOSans B" panose="00020600040101010101" pitchFamily="18" charset="-122"/>
                <a:ea typeface="OPPOSans B" panose="00020600040101010101" pitchFamily="18" charset="-122"/>
              </a:rPr>
              <a:t>Baterai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Cover</a:t>
            </a:r>
          </a:p>
        </p:txBody>
      </p:sp>
      <p:sp>
        <p:nvSpPr>
          <p:cNvPr id="4" name="文本框 3"/>
          <p:cNvSpPr txBox="1"/>
          <p:nvPr/>
        </p:nvSpPr>
        <p:spPr>
          <a:xfrm>
            <a:off x="6273094" y="921251"/>
            <a:ext cx="4947920" cy="1754326"/>
          </a:xfrm>
          <a:prstGeom prst="rect">
            <a:avLst/>
          </a:prstGeom>
          <a:noFill/>
        </p:spPr>
        <p:txBody>
          <a:bodyPr wrap="square" rtlCol="0">
            <a:spAutoFit/>
          </a:bodyPr>
          <a:lstStyle/>
          <a:p>
            <a:r>
              <a:rPr lang="en-US" altLang="zh-CN" dirty="0" err="1">
                <a:solidFill>
                  <a:schemeClr val="bg1"/>
                </a:solidFill>
                <a:latin typeface="OPPOSans R" panose="00020600040101010101" pitchFamily="18" charset="-122"/>
                <a:ea typeface="OPPOSans R" panose="00020600040101010101" pitchFamily="18" charset="-122"/>
              </a:rPr>
              <a:t>Pasang</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baterai</a:t>
            </a:r>
            <a:r>
              <a:rPr lang="en-US" altLang="zh-CN" dirty="0">
                <a:solidFill>
                  <a:schemeClr val="bg1"/>
                </a:solidFill>
                <a:latin typeface="OPPOSans R" panose="00020600040101010101" pitchFamily="18" charset="-122"/>
                <a:ea typeface="OPPOSans R" panose="00020600040101010101" pitchFamily="18" charset="-122"/>
              </a:rPr>
              <a:t> cover, </a:t>
            </a:r>
            <a:r>
              <a:rPr lang="en-US" altLang="zh-CN" dirty="0" err="1">
                <a:solidFill>
                  <a:schemeClr val="bg1"/>
                </a:solidFill>
                <a:latin typeface="OPPOSans R" panose="00020600040101010101" pitchFamily="18" charset="-122"/>
                <a:ea typeface="OPPOSans R" panose="00020600040101010101" pitchFamily="18" charset="-122"/>
              </a:rPr>
              <a:t>terlebih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dahulu</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tekan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keempat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sudut</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untuk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merekatkan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kemudian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tekan</a:t>
            </a:r>
            <a:r>
              <a:rPr lang="en-US" altLang="zh-CN" dirty="0">
                <a:solidFill>
                  <a:schemeClr val="bg1"/>
                </a:solidFill>
                <a:latin typeface="OPPOSans R" panose="00020600040101010101" pitchFamily="18" charset="-122"/>
                <a:ea typeface="OPPOSans R" panose="00020600040101010101" pitchFamily="18" charset="-122"/>
              </a:rPr>
              <a:t> area </a:t>
            </a:r>
            <a:r>
              <a:rPr lang="en-US" altLang="zh-CN" dirty="0" err="1">
                <a:solidFill>
                  <a:schemeClr val="bg1"/>
                </a:solidFill>
                <a:latin typeface="OPPOSans R" panose="00020600040101010101" pitchFamily="18" charset="-122"/>
                <a:ea typeface="OPPOSans R" panose="00020600040101010101" pitchFamily="18" charset="-122"/>
              </a:rPr>
              <a:t>sidik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jari</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supaya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perekat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double-sided</a:t>
            </a:r>
            <a:r>
              <a:rPr lang="en-US" altLang="zh-CN" dirty="0">
                <a:solidFill>
                  <a:schemeClr val="bg1"/>
                </a:solidFill>
                <a:latin typeface="OPPOSans R" panose="00020600040101010101" pitchFamily="18" charset="-122"/>
                <a:ea typeface="OPPOSans R" panose="00020600040101010101" pitchFamily="18" charset="-122"/>
              </a:rPr>
              <a:t> pada </a:t>
            </a:r>
            <a:r>
              <a:rPr lang="en-US" altLang="zh-CN" dirty="0" err="1">
                <a:solidFill>
                  <a:schemeClr val="bg1"/>
                </a:solidFill>
                <a:latin typeface="OPPOSans R" panose="00020600040101010101" pitchFamily="18" charset="-122"/>
                <a:ea typeface="OPPOSans R" panose="00020600040101010101" pitchFamily="18" charset="-122"/>
              </a:rPr>
              <a:t>modul</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sidik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jari</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mengelembung</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ataupun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terpasang</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dengan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baik</a:t>
            </a:r>
            <a:r>
              <a:rPr lang="en-US" altLang="zh-CN" dirty="0">
                <a:solidFill>
                  <a:schemeClr val="bg1"/>
                </a:solidFill>
                <a:latin typeface="OPPOSans R" panose="00020600040101010101" pitchFamily="18" charset="-122"/>
                <a:ea typeface="OPPOSans R" panose="00020600040101010101" pitchFamily="18" charset="-122"/>
              </a:rPr>
              <a:t>.</a:t>
            </a:r>
            <a:endParaRPr lang="zh-CN" altLang="en-US" dirty="0">
              <a:solidFill>
                <a:schemeClr val="bg1"/>
              </a:solidFill>
              <a:latin typeface="OPPOSans R" panose="00020600040101010101" pitchFamily="18" charset="-122"/>
              <a:ea typeface="OPPOSans R" panose="00020600040101010101" pitchFamily="18" charset="-122"/>
            </a:endParaRPr>
          </a:p>
        </p:txBody>
      </p:sp>
      <p:sp>
        <p:nvSpPr>
          <p:cNvPr id="6" name="文本框 5"/>
          <p:cNvSpPr txBox="1"/>
          <p:nvPr/>
        </p:nvSpPr>
        <p:spPr>
          <a:xfrm>
            <a:off x="762000" y="1076960"/>
            <a:ext cx="4409440" cy="923330"/>
          </a:xfrm>
          <a:prstGeom prst="rect">
            <a:avLst/>
          </a:prstGeom>
          <a:noFill/>
        </p:spPr>
        <p:txBody>
          <a:bodyPr wrap="square" rtlCol="0">
            <a:spAutoFit/>
          </a:bodyPr>
          <a:lstStyle/>
          <a:p>
            <a:r>
              <a:rPr lang="en-US" altLang="zh-CN" dirty="0" err="1">
                <a:solidFill>
                  <a:schemeClr val="bg1"/>
                </a:solidFill>
                <a:latin typeface="OPPOSans R" panose="00020600040101010101" pitchFamily="18" charset="-122"/>
                <a:ea typeface="OPPOSans R" panose="00020600040101010101" pitchFamily="18" charset="-122"/>
              </a:rPr>
              <a:t>Sebelum</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memasang</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baterai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cover</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Lepaskan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kertas</a:t>
            </a:r>
            <a:r>
              <a:rPr lang="en-US" altLang="zh-CN" dirty="0">
                <a:solidFill>
                  <a:schemeClr val="bg1"/>
                </a:solidFill>
                <a:latin typeface="OPPOSans R" panose="00020600040101010101" pitchFamily="18" charset="-122"/>
                <a:ea typeface="OPPOSans R" panose="00020600040101010101" pitchFamily="18" charset="-122"/>
              </a:rPr>
              <a:t> film pada </a:t>
            </a:r>
            <a:r>
              <a:rPr lang="en-US" altLang="zh-CN" dirty="0" err="1">
                <a:solidFill>
                  <a:schemeClr val="bg1"/>
                </a:solidFill>
                <a:latin typeface="OPPOSans R" panose="00020600040101010101" pitchFamily="18" charset="-122"/>
                <a:ea typeface="OPPOSans R" panose="00020600040101010101" pitchFamily="18" charset="-122"/>
              </a:rPr>
              <a:t>perekat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double-sided</a:t>
            </a:r>
            <a:r>
              <a:rPr lang="en-US" altLang="zh-CN" dirty="0">
                <a:solidFill>
                  <a:schemeClr val="bg1"/>
                </a:solidFill>
                <a:latin typeface="OPPOSans R" panose="00020600040101010101" pitchFamily="18" charset="-122"/>
                <a:ea typeface="OPPOSans R" panose="00020600040101010101" pitchFamily="18" charset="-122"/>
              </a:rPr>
              <a:t>.</a:t>
            </a:r>
            <a:endParaRPr lang="zh-CN" altLang="en-US" dirty="0">
              <a:solidFill>
                <a:schemeClr val="bg1"/>
              </a:solidFill>
              <a:latin typeface="OPPOSans R" panose="00020600040101010101" pitchFamily="18" charset="-122"/>
              <a:ea typeface="OPPOSans R" panose="00020600040101010101" pitchFamily="18" charset="-122"/>
            </a:endParaRPr>
          </a:p>
        </p:txBody>
      </p:sp>
      <p:pic>
        <p:nvPicPr>
          <p:cNvPr id="2" name="图片 1"/>
          <p:cNvPicPr>
            <a:picLocks noChangeAspect="1"/>
          </p:cNvPicPr>
          <p:nvPr/>
        </p:nvPicPr>
        <p:blipFill>
          <a:blip r:embed="rId2"/>
          <a:stretch>
            <a:fillRect/>
          </a:stretch>
        </p:blipFill>
        <p:spPr>
          <a:xfrm>
            <a:off x="787239" y="2859089"/>
            <a:ext cx="3425533" cy="2728912"/>
          </a:xfrm>
          <a:prstGeom prst="rect">
            <a:avLst/>
          </a:prstGeom>
        </p:spPr>
      </p:pic>
      <p:pic>
        <p:nvPicPr>
          <p:cNvPr id="9" name="图片 8"/>
          <p:cNvPicPr/>
          <p:nvPr/>
        </p:nvPicPr>
        <p:blipFill>
          <a:blip r:embed="rId3"/>
          <a:stretch>
            <a:fillRect/>
          </a:stretch>
        </p:blipFill>
        <p:spPr>
          <a:xfrm>
            <a:off x="6522476" y="2859089"/>
            <a:ext cx="3780790" cy="2728912"/>
          </a:xfrm>
          <a:prstGeom prst="rect">
            <a:avLst/>
          </a:prstGeom>
        </p:spPr>
      </p:pic>
      <p:sp>
        <p:nvSpPr>
          <p:cNvPr id="7" name="圆角矩形 6"/>
          <p:cNvSpPr/>
          <p:nvPr/>
        </p:nvSpPr>
        <p:spPr>
          <a:xfrm>
            <a:off x="45155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8" name="圆角矩形 7"/>
          <p:cNvSpPr/>
          <p:nvPr/>
        </p:nvSpPr>
        <p:spPr>
          <a:xfrm>
            <a:off x="6059876" y="737739"/>
            <a:ext cx="5339644" cy="6013247"/>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9513206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34092" y="1406520"/>
            <a:ext cx="2830690" cy="1890963"/>
            <a:chOff x="264001" y="2115722"/>
            <a:chExt cx="1673096" cy="1890960"/>
          </a:xfrm>
        </p:grpSpPr>
        <p:sp>
          <p:nvSpPr>
            <p:cNvPr id="98" name="线条"/>
            <p:cNvSpPr/>
            <p:nvPr/>
          </p:nvSpPr>
          <p:spPr>
            <a:xfrm flipH="1" flipV="1">
              <a:off x="654315" y="3406679"/>
              <a:ext cx="983" cy="60000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97" name="文本框 1"/>
            <p:cNvSpPr txBox="1"/>
            <p:nvPr/>
          </p:nvSpPr>
          <p:spPr>
            <a:xfrm>
              <a:off x="264001" y="2115722"/>
              <a:ext cx="1673096"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
        <p:nvSpPr>
          <p:cNvPr id="2" name="Rectangle 1">
            <a:extLst>
              <a:ext uri="{FF2B5EF4-FFF2-40B4-BE49-F238E27FC236}">
                <a16:creationId xmlns:a16="http://schemas.microsoft.com/office/drawing/2014/main" id="{C508FC7D-1CA0-4F56-8625-7ECE8D7A7E50}"/>
              </a:ext>
            </a:extLst>
          </p:cNvPr>
          <p:cNvSpPr/>
          <p:nvPr/>
        </p:nvSpPr>
        <p:spPr>
          <a:xfrm>
            <a:off x="1393387" y="5865464"/>
            <a:ext cx="4758577"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2.1 </a:t>
            </a:r>
            <a:r>
              <a:rPr lang="id-ID" altLang="zh-CN" sz="1600" dirty="0">
                <a:solidFill>
                  <a:schemeClr val="bg1"/>
                </a:solidFill>
                <a:latin typeface="OPPOSans R" panose="00020600040101010101" pitchFamily="18" charset="-122"/>
                <a:ea typeface="OPPOSans R" panose="00020600040101010101" pitchFamily="18" charset="-122"/>
              </a:rPr>
              <a:t>Parameter Tampilan</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2.2 </a:t>
            </a:r>
            <a:r>
              <a:rPr lang="id-ID" altLang="zh-CN" sz="1600" dirty="0">
                <a:solidFill>
                  <a:schemeClr val="bg1"/>
                </a:solidFill>
                <a:latin typeface="OPPOSans R" panose="00020600040101010101" pitchFamily="18" charset="-122"/>
                <a:ea typeface="OPPOSans R" panose="00020600040101010101" pitchFamily="18" charset="-122"/>
              </a:rPr>
              <a:t>Parameter Konfigurasi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2.3 </a:t>
            </a:r>
            <a:r>
              <a:rPr lang="id-ID" altLang="zh-CN" sz="1600" dirty="0">
                <a:solidFill>
                  <a:schemeClr val="bg1"/>
                </a:solidFill>
                <a:latin typeface="OPPOSans R" panose="00020600040101010101" pitchFamily="18" charset="-122"/>
                <a:ea typeface="OPPOSans R" panose="00020600040101010101" pitchFamily="18" charset="-122"/>
              </a:rPr>
              <a:t>P</a:t>
            </a:r>
            <a:r>
              <a:rPr lang="en-US" altLang="zh-CN" sz="1600" dirty="0" err="1">
                <a:solidFill>
                  <a:schemeClr val="bg1"/>
                </a:solidFill>
                <a:latin typeface="OPPOSans R" panose="00020600040101010101" pitchFamily="18" charset="-122"/>
                <a:ea typeface="OPPOSans R" panose="00020600040101010101" pitchFamily="18" charset="-122"/>
              </a:rPr>
              <a:t>arameters</a:t>
            </a:r>
            <a:r>
              <a:rPr lang="id-ID" altLang="zh-CN" sz="1600" dirty="0">
                <a:solidFill>
                  <a:schemeClr val="bg1"/>
                </a:solidFill>
                <a:latin typeface="OPPOSans R" panose="00020600040101010101" pitchFamily="18" charset="-122"/>
                <a:ea typeface="OPPOSans R" panose="00020600040101010101" pitchFamily="18" charset="-122"/>
              </a:rPr>
              <a:t> Fungsi Umum Lainnya</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3" name="线条">
            <a:extLst>
              <a:ext uri="{FF2B5EF4-FFF2-40B4-BE49-F238E27FC236}">
                <a16:creationId xmlns:a16="http://schemas.microsoft.com/office/drawing/2014/main" id="{B6E570AB-D8D8-4AE8-8542-DFD926EC5750}"/>
              </a:ext>
            </a:extLst>
          </p:cNvPr>
          <p:cNvSpPr/>
          <p:nvPr/>
        </p:nvSpPr>
        <p:spPr>
          <a:xfrm flipH="1" flipV="1">
            <a:off x="3230880" y="5255539"/>
            <a:ext cx="6510" cy="6099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4" name="Rectangle 3">
            <a:extLst>
              <a:ext uri="{FF2B5EF4-FFF2-40B4-BE49-F238E27FC236}">
                <a16:creationId xmlns:a16="http://schemas.microsoft.com/office/drawing/2014/main" id="{2B9D16FE-8988-4D44-81B2-E479E5B4AC74}"/>
              </a:ext>
            </a:extLst>
          </p:cNvPr>
          <p:cNvSpPr/>
          <p:nvPr/>
        </p:nvSpPr>
        <p:spPr>
          <a:xfrm>
            <a:off x="3950949" y="1320582"/>
            <a:ext cx="3161027" cy="1323439"/>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3.1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pPr indent="-720000"/>
            <a:r>
              <a:rPr lang="en-US" altLang="zh-CN" sz="1600" dirty="0">
                <a:solidFill>
                  <a:schemeClr val="bg1"/>
                </a:solidFill>
                <a:latin typeface="OPPOSans R" panose="00020600040101010101" pitchFamily="18" charset="-122"/>
                <a:ea typeface="OPPOSans R" panose="00020600040101010101" pitchFamily="18" charset="-122"/>
              </a:rPr>
              <a:t>3.2 </a:t>
            </a:r>
            <a:r>
              <a:rPr lang="en-US" altLang="zh-CN" sz="1600" dirty="0" err="1">
                <a:solidFill>
                  <a:schemeClr val="bg1"/>
                </a:solidFill>
                <a:latin typeface="OPPOSans R" panose="00020600040101010101" pitchFamily="18" charset="-122"/>
                <a:ea typeface="OPPOSans R" panose="00020600040101010101" pitchFamily="18" charset="-122"/>
              </a:rPr>
              <a:t>Heningkan</a:t>
            </a:r>
            <a:r>
              <a:rPr lang="en-US" altLang="zh-CN" sz="1600" dirty="0">
                <a:solidFill>
                  <a:schemeClr val="bg1"/>
                </a:solidFill>
                <a:latin typeface="OPPOSans R" panose="00020600040101010101" pitchFamily="18" charset="-122"/>
                <a:ea typeface="OPPOSans R" panose="00020600040101010101" pitchFamily="18" charset="-122"/>
              </a:rPr>
              <a:t> Media </a:t>
            </a:r>
            <a:r>
              <a:rPr lang="en-US" altLang="zh-CN" sz="1600" dirty="0" err="1">
                <a:solidFill>
                  <a:schemeClr val="bg1"/>
                </a:solidFill>
                <a:latin typeface="OPPOSans R" panose="00020600040101010101" pitchFamily="18" charset="-122"/>
                <a:ea typeface="OPPOSans R" panose="00020600040101010101" pitchFamily="18" charset="-122"/>
              </a:rPr>
              <a:t>Ketika</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3.3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Dibolehkan</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5" name="线条">
            <a:extLst>
              <a:ext uri="{FF2B5EF4-FFF2-40B4-BE49-F238E27FC236}">
                <a16:creationId xmlns:a16="http://schemas.microsoft.com/office/drawing/2014/main" id="{6CBBBD94-8BFA-42E0-990B-0A246825577F}"/>
              </a:ext>
            </a:extLst>
          </p:cNvPr>
          <p:cNvSpPr/>
          <p:nvPr/>
        </p:nvSpPr>
        <p:spPr>
          <a:xfrm flipH="1" flipV="1">
            <a:off x="5078656" y="2780393"/>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5" name="Rectangle 4">
            <a:extLst>
              <a:ext uri="{FF2B5EF4-FFF2-40B4-BE49-F238E27FC236}">
                <a16:creationId xmlns:a16="http://schemas.microsoft.com/office/drawing/2014/main" id="{2B330AAD-9C76-4D5B-8655-0FAB4AB21511}"/>
              </a:ext>
            </a:extLst>
          </p:cNvPr>
          <p:cNvSpPr/>
          <p:nvPr/>
        </p:nvSpPr>
        <p:spPr>
          <a:xfrm>
            <a:off x="5873844" y="5708073"/>
            <a:ext cx="3770348"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4.1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a:p>
            <a:r>
              <a:rPr lang="en-US" altLang="zh-CN" sz="1600" dirty="0">
                <a:solidFill>
                  <a:schemeClr val="bg1"/>
                </a:solidFill>
                <a:latin typeface="OPPOSans R" panose="00020600040101010101" pitchFamily="18" charset="-122"/>
                <a:ea typeface="OPPOSans R" panose="00020600040101010101" pitchFamily="18" charset="-122"/>
              </a:rPr>
              <a:t>4.2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4.3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4.4 </a:t>
            </a:r>
            <a:r>
              <a:rPr lang="en-US" altLang="zh-CN" sz="1600" dirty="0" err="1">
                <a:solidFill>
                  <a:schemeClr val="bg1"/>
                </a:solidFill>
                <a:latin typeface="OPPOSans R" panose="00020600040101010101" pitchFamily="18" charset="-122"/>
                <a:ea typeface="OPPOSans R" panose="00020600040101010101" pitchFamily="18" charset="-122"/>
              </a:rPr>
              <a:t>Memasang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p:txBody>
      </p:sp>
      <p:sp>
        <p:nvSpPr>
          <p:cNvPr id="17" name="线条">
            <a:extLst>
              <a:ext uri="{FF2B5EF4-FFF2-40B4-BE49-F238E27FC236}">
                <a16:creationId xmlns:a16="http://schemas.microsoft.com/office/drawing/2014/main" id="{2E0C8667-7ED1-40AE-9577-D29FD0A746CE}"/>
              </a:ext>
            </a:extLst>
          </p:cNvPr>
          <p:cNvSpPr/>
          <p:nvPr/>
        </p:nvSpPr>
        <p:spPr>
          <a:xfrm flipH="1" flipV="1">
            <a:off x="6911424" y="5338767"/>
            <a:ext cx="0" cy="369306"/>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6" name="Rectangle 5">
            <a:extLst>
              <a:ext uri="{FF2B5EF4-FFF2-40B4-BE49-F238E27FC236}">
                <a16:creationId xmlns:a16="http://schemas.microsoft.com/office/drawing/2014/main" id="{B2A4B0DD-6D7C-4AEF-B921-7F0E7EF4FB43}"/>
              </a:ext>
            </a:extLst>
          </p:cNvPr>
          <p:cNvSpPr/>
          <p:nvPr/>
        </p:nvSpPr>
        <p:spPr>
          <a:xfrm>
            <a:off x="7811424" y="1435309"/>
            <a:ext cx="2283481"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5.1 FAQ </a:t>
            </a:r>
            <a:r>
              <a:rPr lang="en-US" altLang="zh-CN" sz="1600" dirty="0" err="1">
                <a:solidFill>
                  <a:schemeClr val="bg1"/>
                </a:solidFill>
                <a:latin typeface="OPPOSans R" panose="00020600040101010101" pitchFamily="18" charset="-122"/>
                <a:ea typeface="OPPOSans R" panose="00020600040101010101" pitchFamily="18" charset="-122"/>
              </a:rPr>
              <a:t>Mengenai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Hardware</a:t>
            </a:r>
          </a:p>
          <a:p>
            <a:pPr indent="-720000"/>
            <a:r>
              <a:rPr lang="en-US" altLang="zh-CN" sz="1600" dirty="0">
                <a:solidFill>
                  <a:schemeClr val="bg1"/>
                </a:solidFill>
                <a:latin typeface="OPPOSans R" panose="00020600040101010101" pitchFamily="18" charset="-122"/>
                <a:ea typeface="OPPOSans R" panose="00020600040101010101" pitchFamily="18" charset="-122"/>
              </a:rPr>
              <a:t>5.2 FAQ </a:t>
            </a:r>
            <a:r>
              <a:rPr lang="en-US" altLang="zh-CN" sz="1600" dirty="0" err="1">
                <a:solidFill>
                  <a:schemeClr val="bg1"/>
                </a:solidFill>
                <a:latin typeface="OPPOSans R" panose="00020600040101010101" pitchFamily="18" charset="-122"/>
                <a:ea typeface="OPPOSans R" panose="00020600040101010101" pitchFamily="18" charset="-122"/>
              </a:rPr>
              <a:t>Mengenai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Software</a:t>
            </a:r>
          </a:p>
        </p:txBody>
      </p:sp>
      <p:sp>
        <p:nvSpPr>
          <p:cNvPr id="20" name="线条">
            <a:extLst>
              <a:ext uri="{FF2B5EF4-FFF2-40B4-BE49-F238E27FC236}">
                <a16:creationId xmlns:a16="http://schemas.microsoft.com/office/drawing/2014/main" id="{F08F72EE-666B-45F3-8D43-97710D37E481}"/>
              </a:ext>
            </a:extLst>
          </p:cNvPr>
          <p:cNvSpPr/>
          <p:nvPr/>
        </p:nvSpPr>
        <p:spPr>
          <a:xfrm flipH="1" flipV="1">
            <a:off x="8597710" y="2697479"/>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4210206092"/>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90042" y="137864"/>
            <a:ext cx="8943058"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altLang="zh-CN" dirty="0" err="1">
                <a:latin typeface="OPPOSans B" panose="00020600040101010101" pitchFamily="18" charset="-122"/>
                <a:ea typeface="OPPOSans B" panose="00020600040101010101" pitchFamily="18" charset="-122"/>
              </a:rPr>
              <a:t>Poin</a:t>
            </a:r>
            <a:r>
              <a:rPr lang="en-US" altLang="zh-CN" dirty="0">
                <a:latin typeface="OPPOSans B" panose="00020600040101010101" pitchFamily="18" charset="-122"/>
                <a:ea typeface="OPPOSans B" panose="00020600040101010101" pitchFamily="18" charset="-122"/>
              </a:rPr>
              <a:t> Utama </a:t>
            </a:r>
            <a:r>
              <a:rPr lang="en-US" altLang="zh-CN" dirty="0" err="1">
                <a:latin typeface="OPPOSans B" panose="00020600040101010101" pitchFamily="18" charset="-122"/>
                <a:ea typeface="OPPOSans B" panose="00020600040101010101" pitchFamily="18" charset="-122"/>
              </a:rPr>
              <a:t>Penjualan</a:t>
            </a:r>
            <a:r>
              <a:rPr lang="en-US" altLang="zh-CN" dirty="0">
                <a:latin typeface="OPPOSans B" panose="00020600040101010101" pitchFamily="18" charset="-122"/>
                <a:ea typeface="OPPOSans B" panose="00020600040101010101" pitchFamily="18" charset="-122"/>
              </a:rPr>
              <a:t> OPPO A31</a:t>
            </a:r>
            <a:endParaRPr lang="zh-CN" altLang="en-US" dirty="0">
              <a:latin typeface="OPPOSans B" panose="00020600040101010101" pitchFamily="18" charset="-122"/>
              <a:ea typeface="OPPOSans B" panose="00020600040101010101" pitchFamily="18" charset="-122"/>
            </a:endParaRPr>
          </a:p>
        </p:txBody>
      </p:sp>
      <p:cxnSp>
        <p:nvCxnSpPr>
          <p:cNvPr id="4" name="直接连接符 3"/>
          <p:cNvCxnSpPr/>
          <p:nvPr/>
        </p:nvCxnSpPr>
        <p:spPr>
          <a:xfrm>
            <a:off x="508000" y="848935"/>
            <a:ext cx="11328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08000" y="1097280"/>
            <a:ext cx="3982720" cy="792480"/>
          </a:xfrm>
          <a:prstGeom prst="rect">
            <a:avLst/>
          </a:prstGeom>
          <a:no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6" name="圆角矩形 5"/>
          <p:cNvSpPr/>
          <p:nvPr/>
        </p:nvSpPr>
        <p:spPr>
          <a:xfrm>
            <a:off x="873760" y="1229360"/>
            <a:ext cx="3332480" cy="497840"/>
          </a:xfrm>
          <a:prstGeom prst="roundRect">
            <a:avLst>
              <a:gd name="adj" fmla="val 50000"/>
            </a:avLst>
          </a:prstGeom>
          <a:solidFill>
            <a:srgbClr val="00FDFF"/>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chemeClr val="tx1"/>
                </a:solidFill>
                <a:latin typeface="OPPOSans R" panose="00020600040101010101" pitchFamily="18" charset="-122"/>
                <a:ea typeface="OPPOSans R" panose="00020600040101010101" pitchFamily="18" charset="-122"/>
              </a:rPr>
              <a:t>Daya</a:t>
            </a:r>
            <a:r>
              <a:rPr lang="en-US" altLang="zh-CN" dirty="0">
                <a:solidFill>
                  <a:schemeClr val="tx1"/>
                </a:solidFill>
                <a:latin typeface="OPPOSans R" panose="00020600040101010101" pitchFamily="18" charset="-122"/>
                <a:ea typeface="OPPOSans R" panose="00020600040101010101" pitchFamily="18" charset="-122"/>
              </a:rPr>
              <a:t> Tarik </a:t>
            </a:r>
            <a:r>
              <a:rPr lang="en-US" altLang="zh-CN" dirty="0" err="1">
                <a:solidFill>
                  <a:schemeClr val="tx1"/>
                </a:solidFill>
                <a:latin typeface="OPPOSans R" panose="00020600040101010101" pitchFamily="18" charset="-122"/>
                <a:ea typeface="OPPOSans R" panose="00020600040101010101" pitchFamily="18" charset="-122"/>
              </a:rPr>
              <a:t>untuk</a:t>
            </a:r>
            <a:r>
              <a:rPr lang="en-US" altLang="zh-CN" dirty="0">
                <a:solidFill>
                  <a:schemeClr val="tx1"/>
                </a:solidFill>
                <a:latin typeface="OPPOSans R" panose="00020600040101010101" pitchFamily="18" charset="-122"/>
                <a:ea typeface="OPPOSans R" panose="00020600040101010101" pitchFamily="18" charset="-122"/>
              </a:rPr>
              <a:t> </a:t>
            </a:r>
            <a:r>
              <a:rPr lang="en-US" altLang="zh-CN" dirty="0" err="1">
                <a:solidFill>
                  <a:schemeClr val="tx1"/>
                </a:solidFill>
                <a:latin typeface="OPPOSans R" panose="00020600040101010101" pitchFamily="18" charset="-122"/>
                <a:ea typeface="OPPOSans R" panose="00020600040101010101" pitchFamily="18" charset="-122"/>
              </a:rPr>
              <a:t>Konsumen</a:t>
            </a:r>
            <a:endParaRPr lang="zh-CN" altLang="en-US" dirty="0">
              <a:solidFill>
                <a:schemeClr val="tx1"/>
              </a:solidFill>
              <a:latin typeface="OPPOSans R" panose="00020600040101010101" pitchFamily="18" charset="-122"/>
              <a:ea typeface="OPPOSans R" panose="00020600040101010101" pitchFamily="18" charset="-122"/>
            </a:endParaRPr>
          </a:p>
        </p:txBody>
      </p:sp>
      <p:sp>
        <p:nvSpPr>
          <p:cNvPr id="7" name="矩形 6"/>
          <p:cNvSpPr/>
          <p:nvPr/>
        </p:nvSpPr>
        <p:spPr>
          <a:xfrm>
            <a:off x="4632960" y="1097280"/>
            <a:ext cx="720344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000" dirty="0" err="1">
                <a:latin typeface="OPPOSans R" panose="00020600040101010101" pitchFamily="18" charset="-122"/>
                <a:ea typeface="OPPOSans R" panose="00020600040101010101" pitchFamily="18" charset="-122"/>
              </a:rPr>
              <a:t>Ponsel</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dengan</a:t>
            </a:r>
            <a:r>
              <a:rPr lang="en-US" altLang="zh-CN" sz="2000" dirty="0">
                <a:latin typeface="OPPOSans R" panose="00020600040101010101" pitchFamily="18" charset="-122"/>
                <a:ea typeface="OPPOSans R" panose="00020600040101010101" pitchFamily="18" charset="-122"/>
              </a:rPr>
              <a:t> 3 </a:t>
            </a:r>
            <a:r>
              <a:rPr lang="en-US" altLang="zh-CN" sz="2000" dirty="0" err="1">
                <a:latin typeface="OPPOSans R" panose="00020600040101010101" pitchFamily="18" charset="-122"/>
                <a:ea typeface="OPPOSans R" panose="00020600040101010101" pitchFamily="18" charset="-122"/>
              </a:rPr>
              <a:t>Kamera</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Layar</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Besar</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untuk</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Rentang</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Harga</a:t>
            </a:r>
            <a:r>
              <a:rPr lang="en-US" altLang="zh-CN" sz="2000" dirty="0">
                <a:latin typeface="OPPOSans R" panose="00020600040101010101" pitchFamily="18" charset="-122"/>
                <a:ea typeface="OPPOSans R" panose="00020600040101010101" pitchFamily="18" charset="-122"/>
              </a:rPr>
              <a:t> yang </a:t>
            </a:r>
            <a:r>
              <a:rPr lang="en-US" altLang="zh-CN" sz="2000" dirty="0" err="1">
                <a:latin typeface="OPPOSans R" panose="00020600040101010101" pitchFamily="18" charset="-122"/>
                <a:ea typeface="OPPOSans R" panose="00020600040101010101" pitchFamily="18" charset="-122"/>
              </a:rPr>
              <a:t>Tidak</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Terlalu</a:t>
            </a:r>
            <a:r>
              <a:rPr lang="en-US" altLang="zh-CN" sz="2000" dirty="0">
                <a:latin typeface="OPPOSans R" panose="00020600040101010101" pitchFamily="18" charset="-122"/>
                <a:ea typeface="OPPOSans R" panose="00020600040101010101" pitchFamily="18" charset="-122"/>
              </a:rPr>
              <a:t> Mahal  </a:t>
            </a:r>
            <a:endParaRPr lang="zh-CN" altLang="en-US" sz="2000" dirty="0">
              <a:latin typeface="OPPOSans R" panose="00020600040101010101" pitchFamily="18" charset="-122"/>
              <a:ea typeface="OPPOSans R" panose="00020600040101010101" pitchFamily="18" charset="-122"/>
            </a:endParaRPr>
          </a:p>
        </p:txBody>
      </p:sp>
      <p:sp>
        <p:nvSpPr>
          <p:cNvPr id="8" name="圆角矩形 7"/>
          <p:cNvSpPr/>
          <p:nvPr/>
        </p:nvSpPr>
        <p:spPr>
          <a:xfrm>
            <a:off x="508000" y="2092960"/>
            <a:ext cx="11328400" cy="4419600"/>
          </a:xfrm>
          <a:prstGeom prst="roundRect">
            <a:avLst>
              <a:gd name="adj" fmla="val 540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9" name="文本框 8"/>
          <p:cNvSpPr txBox="1"/>
          <p:nvPr/>
        </p:nvSpPr>
        <p:spPr>
          <a:xfrm>
            <a:off x="1290320" y="2718969"/>
            <a:ext cx="2397760" cy="646331"/>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Kamera</a:t>
            </a:r>
            <a:endParaRPr lang="zh-CN" altLang="en-US" sz="3600" dirty="0">
              <a:solidFill>
                <a:srgbClr val="00FDFF"/>
              </a:solidFill>
              <a:latin typeface="OPPOSans R" panose="00020600040101010101" pitchFamily="18" charset="-122"/>
              <a:ea typeface="OPPOSans R" panose="00020600040101010101" pitchFamily="18" charset="-122"/>
            </a:endParaRPr>
          </a:p>
        </p:txBody>
      </p:sp>
      <p:sp>
        <p:nvSpPr>
          <p:cNvPr id="10" name="文本框 9"/>
          <p:cNvSpPr txBox="1"/>
          <p:nvPr/>
        </p:nvSpPr>
        <p:spPr>
          <a:xfrm>
            <a:off x="4315460" y="2678331"/>
            <a:ext cx="3098795" cy="1200329"/>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Tampilan</a:t>
            </a:r>
            <a:r>
              <a:rPr lang="en-US" altLang="zh-CN" sz="3600" dirty="0">
                <a:solidFill>
                  <a:srgbClr val="00FDFF"/>
                </a:solidFill>
                <a:latin typeface="OPPOSans R" panose="00020600040101010101" pitchFamily="18" charset="-122"/>
                <a:ea typeface="OPPOSans R" panose="00020600040101010101" pitchFamily="18" charset="-122"/>
              </a:rPr>
              <a:t> </a:t>
            </a:r>
            <a:r>
              <a:rPr lang="en-US" altLang="zh-CN" sz="3600" dirty="0" err="1">
                <a:solidFill>
                  <a:srgbClr val="00FDFF"/>
                </a:solidFill>
                <a:latin typeface="OPPOSans R" panose="00020600040101010101" pitchFamily="18" charset="-122"/>
                <a:ea typeface="OPPOSans R" panose="00020600040101010101" pitchFamily="18" charset="-122"/>
              </a:rPr>
              <a:t>Eksterior</a:t>
            </a:r>
            <a:endParaRPr lang="zh-CN" altLang="en-US" sz="3600" dirty="0">
              <a:solidFill>
                <a:srgbClr val="00FDFF"/>
              </a:solidFill>
              <a:latin typeface="OPPOSans R" panose="00020600040101010101" pitchFamily="18" charset="-122"/>
              <a:ea typeface="OPPOSans R" panose="00020600040101010101" pitchFamily="18" charset="-122"/>
            </a:endParaRPr>
          </a:p>
        </p:txBody>
      </p:sp>
      <p:sp>
        <p:nvSpPr>
          <p:cNvPr id="11" name="文本框 10"/>
          <p:cNvSpPr txBox="1"/>
          <p:nvPr/>
        </p:nvSpPr>
        <p:spPr>
          <a:xfrm>
            <a:off x="8041635" y="2678331"/>
            <a:ext cx="3296925" cy="1200329"/>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Pengalaman</a:t>
            </a:r>
            <a:r>
              <a:rPr lang="en-US" altLang="zh-CN" sz="3600" dirty="0">
                <a:solidFill>
                  <a:srgbClr val="00FDFF"/>
                </a:solidFill>
                <a:latin typeface="OPPOSans R" panose="00020600040101010101" pitchFamily="18" charset="-122"/>
                <a:ea typeface="OPPOSans R" panose="00020600040101010101" pitchFamily="18" charset="-122"/>
              </a:rPr>
              <a:t> </a:t>
            </a:r>
            <a:r>
              <a:rPr lang="en-US" altLang="zh-CN" sz="3600" dirty="0" err="1">
                <a:solidFill>
                  <a:srgbClr val="00FDFF"/>
                </a:solidFill>
                <a:latin typeface="OPPOSans R" panose="00020600040101010101" pitchFamily="18" charset="-122"/>
                <a:ea typeface="OPPOSans R" panose="00020600040101010101" pitchFamily="18" charset="-122"/>
              </a:rPr>
              <a:t>Penggunaan</a:t>
            </a:r>
            <a:endParaRPr lang="zh-CN" altLang="en-US" sz="3600" dirty="0">
              <a:solidFill>
                <a:srgbClr val="00FDFF"/>
              </a:solidFill>
              <a:latin typeface="OPPOSans R" panose="00020600040101010101" pitchFamily="18" charset="-122"/>
              <a:ea typeface="OPPOSans R" panose="00020600040101010101" pitchFamily="18" charset="-122"/>
            </a:endParaRPr>
          </a:p>
        </p:txBody>
      </p:sp>
      <p:cxnSp>
        <p:nvCxnSpPr>
          <p:cNvPr id="13" name="直接连接符 12"/>
          <p:cNvCxnSpPr/>
          <p:nvPr/>
        </p:nvCxnSpPr>
        <p:spPr>
          <a:xfrm>
            <a:off x="2319020" y="336530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713740" y="4360980"/>
            <a:ext cx="3601691" cy="20766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algn="just"/>
            <a:r>
              <a:rPr lang="en-US" altLang="zh-CN" dirty="0" err="1">
                <a:solidFill>
                  <a:srgbClr val="00FDFF"/>
                </a:solidFill>
                <a:latin typeface="OPPOSans R" panose="00020600040101010101" pitchFamily="18" charset="-122"/>
                <a:ea typeface="OPPOSans R" panose="00020600040101010101" pitchFamily="18" charset="-122"/>
              </a:rPr>
              <a:t>Berbagai</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Macam</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Fungsi</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untuk</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Pengambilan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Foto</a:t>
            </a:r>
            <a:endParaRPr lang="en-US" altLang="zh-CN" dirty="0">
              <a:solidFill>
                <a:srgbClr val="00FDFF"/>
              </a:solidFill>
              <a:latin typeface="OPPOSans R" panose="00020600040101010101" pitchFamily="18" charset="-122"/>
              <a:ea typeface="OPPOSans R" panose="00020600040101010101" pitchFamily="18" charset="-122"/>
            </a:endParaRPr>
          </a:p>
          <a:p>
            <a:pPr marL="285750" indent="-285750" algn="just">
              <a:buFont typeface="Wingdings" panose="05000000000000000000" pitchFamily="2" charset="2"/>
              <a:buChar char="l"/>
            </a:pPr>
            <a:r>
              <a:rPr lang="en-US" altLang="zh-CN" dirty="0">
                <a:latin typeface="OPPOSans R" panose="00020600040101010101" pitchFamily="18" charset="-122"/>
                <a:ea typeface="OPPOSans R" panose="00020600040101010101" pitchFamily="18" charset="-122"/>
              </a:rPr>
              <a:t>3 </a:t>
            </a:r>
            <a:r>
              <a:rPr lang="en-US" altLang="zh-CN" dirty="0" err="1">
                <a:latin typeface="OPPOSans R" panose="00020600040101010101" pitchFamily="18" charset="-122"/>
                <a:ea typeface="OPPOSans R" panose="00020600040101010101" pitchFamily="18" charset="-122"/>
              </a:rPr>
              <a:t>lensa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kamera</a:t>
            </a:r>
            <a:r>
              <a:rPr lang="en-US" altLang="zh-CN" dirty="0">
                <a:latin typeface="OPPOSans R" panose="00020600040101010101" pitchFamily="18" charset="-122"/>
                <a:ea typeface="OPPOSans R" panose="00020600040101010101" pitchFamily="18" charset="-122"/>
              </a:rPr>
              <a:t> OPPO A31 </a:t>
            </a:r>
            <a:r>
              <a:rPr lang="en-US" altLang="zh-CN" dirty="0" err="1">
                <a:latin typeface="OPPOSans R" panose="00020600040101010101" pitchFamily="18" charset="-122"/>
                <a:ea typeface="OPPOSans R" panose="00020600040101010101" pitchFamily="18" charset="-122"/>
              </a:rPr>
              <a:t>membuat</a:t>
            </a:r>
            <a:r>
              <a:rPr lang="en-US" altLang="zh-CN" dirty="0">
                <a:latin typeface="OPPOSans R" panose="00020600040101010101" pitchFamily="18" charset="-122"/>
                <a:ea typeface="OPPOSans R" panose="00020600040101010101" pitchFamily="18" charset="-122"/>
              </a:rPr>
              <a:t> Anda </a:t>
            </a:r>
            <a:r>
              <a:rPr lang="en-US" altLang="zh-CN" dirty="0" err="1">
                <a:latin typeface="OPPOSans R" panose="00020600040101010101" pitchFamily="18" charset="-122"/>
                <a:ea typeface="OPPOSans R" panose="00020600040101010101" pitchFamily="18" charset="-122"/>
              </a:rPr>
              <a:t>dapat</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mengambil</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foto</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dengan</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berbagai</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cara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lebih</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banyak</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dari</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sebelumnya</a:t>
            </a:r>
            <a:r>
              <a:rPr lang="en-US" altLang="zh-CN" dirty="0">
                <a:latin typeface="OPPOSans R" panose="00020600040101010101" pitchFamily="18" charset="-122"/>
                <a:ea typeface="OPPOSans R" panose="00020600040101010101" pitchFamily="18" charset="-122"/>
              </a:rPr>
              <a:t>.</a:t>
            </a:r>
            <a:endParaRPr lang="zh-CN" altLang="en-US"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71110957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5946" y="1241146"/>
            <a:ext cx="3319253" cy="5170646"/>
          </a:xfrm>
          <a:prstGeom prst="rect">
            <a:avLst/>
          </a:prstGeom>
          <a:noFill/>
        </p:spPr>
        <p:txBody>
          <a:bodyPr wrap="square" rtlCol="0">
            <a:spAutoFit/>
          </a:bodyPr>
          <a:lstStyle/>
          <a:p>
            <a:r>
              <a:rPr lang="en-US" altLang="zh-CN" sz="1500" dirty="0" err="1">
                <a:solidFill>
                  <a:schemeClr val="bg1"/>
                </a:solidFill>
                <a:latin typeface="OPPOSans R" panose="00020600040101010101" pitchFamily="18" charset="-122"/>
                <a:ea typeface="OPPOSans R" panose="00020600040101010101" pitchFamily="18" charset="-122"/>
              </a:rPr>
              <a:t>Masalah</a:t>
            </a:r>
            <a:r>
              <a:rPr lang="en-US" altLang="zh-CN" sz="1500" dirty="0">
                <a:solidFill>
                  <a:schemeClr val="bg1"/>
                </a:solidFill>
                <a:latin typeface="OPPOSans R" panose="00020600040101010101" pitchFamily="18" charset="-122"/>
                <a:ea typeface="OPPOSans R" panose="00020600040101010101" pitchFamily="18" charset="-122"/>
              </a:rPr>
              <a:t>: Setelah </a:t>
            </a:r>
            <a:r>
              <a:rPr lang="en-US" altLang="zh-CN" sz="1500" dirty="0" err="1">
                <a:solidFill>
                  <a:schemeClr val="bg1"/>
                </a:solidFill>
                <a:latin typeface="OPPOSans R" panose="00020600040101010101" pitchFamily="18" charset="-122"/>
                <a:ea typeface="OPPOSans R" panose="00020600040101010101" pitchFamily="18" charset="-122"/>
              </a:rPr>
              <a:t>digunakan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beberapa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saat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waktu</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singkat</a:t>
            </a:r>
            <a:r>
              <a:rPr lang="en-US" altLang="zh-CN" sz="1500" dirty="0">
                <a:solidFill>
                  <a:schemeClr val="bg1"/>
                </a:solidFill>
                <a:latin typeface="OPPOSans R" panose="00020600040101010101" pitchFamily="18" charset="-122"/>
                <a:ea typeface="OPPOSans R" panose="00020600040101010101" pitchFamily="18" charset="-122"/>
              </a:rPr>
              <a:t>), pada </a:t>
            </a:r>
            <a:r>
              <a:rPr lang="en-US" altLang="zh-CN" sz="1500" dirty="0" err="1">
                <a:solidFill>
                  <a:schemeClr val="bg1"/>
                </a:solidFill>
                <a:latin typeface="OPPOSans R" panose="00020600040101010101" pitchFamily="18" charset="-122"/>
                <a:ea typeface="OPPOSans R" panose="00020600040101010101" pitchFamily="18" charset="-122"/>
              </a:rPr>
              <a:t>bagian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baterai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cover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banyak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terdapat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goresan</a:t>
            </a:r>
            <a:endParaRPr lang="en-US" altLang="zh-CN" sz="1500" dirty="0">
              <a:solidFill>
                <a:schemeClr val="bg1"/>
              </a:solidFill>
              <a:latin typeface="OPPOSans R" panose="00020600040101010101" pitchFamily="18" charset="-122"/>
              <a:ea typeface="OPPOSans R" panose="00020600040101010101" pitchFamily="18" charset="-122"/>
            </a:endParaRPr>
          </a:p>
          <a:p>
            <a:endParaRPr lang="en-US" altLang="zh-CN" sz="1500" dirty="0">
              <a:solidFill>
                <a:schemeClr val="bg1"/>
              </a:solidFill>
              <a:latin typeface="OPPOSans R" panose="00020600040101010101" pitchFamily="18" charset="-122"/>
              <a:ea typeface="OPPOSans R" panose="00020600040101010101" pitchFamily="18" charset="-122"/>
            </a:endParaRPr>
          </a:p>
          <a:p>
            <a:r>
              <a:rPr lang="en-US" altLang="zh-CN" sz="1500" dirty="0" err="1">
                <a:solidFill>
                  <a:schemeClr val="bg1"/>
                </a:solidFill>
                <a:latin typeface="OPPOSans R" panose="00020600040101010101" pitchFamily="18" charset="-122"/>
                <a:ea typeface="OPPOSans R" panose="00020600040101010101" pitchFamily="18" charset="-122"/>
              </a:rPr>
              <a:t>Penyebab</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Baterai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cover </a:t>
            </a:r>
            <a:r>
              <a:rPr lang="en-US" altLang="zh-CN" sz="1500" dirty="0">
                <a:solidFill>
                  <a:schemeClr val="bg1"/>
                </a:solidFill>
                <a:latin typeface="OPPOSans R" panose="00020600040101010101" pitchFamily="18" charset="-122"/>
                <a:ea typeface="OPPOSans R" panose="00020600040101010101" pitchFamily="18" charset="-122"/>
              </a:rPr>
              <a:t>pada A31 </a:t>
            </a:r>
            <a:r>
              <a:rPr lang="en-US" altLang="zh-CN" sz="1500" dirty="0" err="1">
                <a:solidFill>
                  <a:schemeClr val="bg1"/>
                </a:solidFill>
                <a:latin typeface="OPPOSans R" panose="00020600040101010101" pitchFamily="18" charset="-122"/>
                <a:ea typeface="OPPOSans R" panose="00020600040101010101" pitchFamily="18" charset="-122"/>
              </a:rPr>
              <a:t>dibuat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dengan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teknologi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injeksi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cetakan</a:t>
            </a:r>
            <a:r>
              <a:rPr lang="en-US" altLang="zh-CN" sz="1500" dirty="0">
                <a:solidFill>
                  <a:schemeClr val="bg1"/>
                </a:solidFill>
                <a:latin typeface="OPPOSans R" panose="00020600040101010101" pitchFamily="18" charset="-122"/>
                <a:ea typeface="OPPOSans R" panose="00020600040101010101" pitchFamily="18" charset="-122"/>
              </a:rPr>
              <a:t> + </a:t>
            </a:r>
            <a:r>
              <a:rPr lang="en-US" altLang="zh-CN" sz="1500" dirty="0" err="1">
                <a:solidFill>
                  <a:schemeClr val="bg1"/>
                </a:solidFill>
                <a:latin typeface="OPPOSans R" panose="00020600040101010101" pitchFamily="18" charset="-122"/>
                <a:ea typeface="OPPOSans R" panose="00020600040101010101" pitchFamily="18" charset="-122"/>
              </a:rPr>
              <a:t>penyemprotan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kilau</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tingkat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tnggi</a:t>
            </a:r>
            <a:r>
              <a:rPr lang="en-US" altLang="zh-CN" sz="1500" dirty="0">
                <a:solidFill>
                  <a:schemeClr val="bg1"/>
                </a:solidFill>
                <a:latin typeface="OPPOSans R" panose="00020600040101010101" pitchFamily="18" charset="-122"/>
                <a:ea typeface="OPPOSans R" panose="00020600040101010101" pitchFamily="18" charset="-122"/>
              </a:rPr>
              <a:t> dan </a:t>
            </a:r>
            <a:r>
              <a:rPr lang="en-US" altLang="zh-CN" sz="1500" dirty="0" err="1">
                <a:solidFill>
                  <a:schemeClr val="bg1"/>
                </a:solidFill>
                <a:latin typeface="OPPOSans R" panose="00020600040101010101" pitchFamily="18" charset="-122"/>
                <a:ea typeface="OPPOSans R" panose="00020600040101010101" pitchFamily="18" charset="-122"/>
              </a:rPr>
              <a:t>ketebalan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permukaannya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adalah</a:t>
            </a:r>
            <a:r>
              <a:rPr lang="en-US" altLang="zh-CN" sz="1500" dirty="0">
                <a:solidFill>
                  <a:schemeClr val="bg1"/>
                </a:solidFill>
                <a:latin typeface="OPPOSans R" panose="00020600040101010101" pitchFamily="18" charset="-122"/>
                <a:ea typeface="OPPOSans R" panose="00020600040101010101" pitchFamily="18" charset="-122"/>
              </a:rPr>
              <a:t> 1H. </a:t>
            </a:r>
            <a:r>
              <a:rPr lang="en-US" altLang="zh-CN" sz="1500" dirty="0" err="1">
                <a:solidFill>
                  <a:schemeClr val="bg1"/>
                </a:solidFill>
                <a:latin typeface="OPPOSans R" panose="00020600040101010101" pitchFamily="18" charset="-122"/>
                <a:ea typeface="OPPOSans R" panose="00020600040101010101" pitchFamily="18" charset="-122"/>
              </a:rPr>
              <a:t>Jika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baterai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cover </a:t>
            </a:r>
            <a:r>
              <a:rPr lang="en-US" altLang="zh-CN" sz="1500" dirty="0" err="1">
                <a:solidFill>
                  <a:schemeClr val="bg1"/>
                </a:solidFill>
                <a:latin typeface="OPPOSans R" panose="00020600040101010101" pitchFamily="18" charset="-122"/>
                <a:ea typeface="OPPOSans R" panose="00020600040101010101" pitchFamily="18" charset="-122"/>
              </a:rPr>
              <a:t>bersentuhan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dengan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debu</a:t>
            </a:r>
            <a:r>
              <a:rPr lang="en-US" altLang="zh-CN" sz="1500" dirty="0">
                <a:solidFill>
                  <a:schemeClr val="bg1"/>
                </a:solidFill>
                <a:latin typeface="OPPOSans R" panose="00020600040101010101" pitchFamily="18" charset="-122"/>
                <a:ea typeface="OPPOSans R" panose="00020600040101010101" pitchFamily="18" charset="-122"/>
              </a:rPr>
              <a:t> yang </a:t>
            </a:r>
            <a:r>
              <a:rPr lang="en-US" altLang="zh-CN" sz="1500" dirty="0" err="1">
                <a:solidFill>
                  <a:schemeClr val="bg1"/>
                </a:solidFill>
                <a:latin typeface="OPPOSans R" panose="00020600040101010101" pitchFamily="18" charset="-122"/>
                <a:ea typeface="OPPOSans R" panose="00020600040101010101" pitchFamily="18" charset="-122"/>
              </a:rPr>
              <a:t>kasar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timbul</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goresan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kecil</a:t>
            </a:r>
            <a:r>
              <a:rPr lang="en-US" altLang="zh-CN" sz="1500" dirty="0">
                <a:solidFill>
                  <a:schemeClr val="bg1"/>
                </a:solidFill>
                <a:latin typeface="OPPOSans R" panose="00020600040101010101" pitchFamily="18" charset="-122"/>
                <a:ea typeface="OPPOSans R" panose="00020600040101010101" pitchFamily="18" charset="-122"/>
              </a:rPr>
              <a:t>.</a:t>
            </a:r>
          </a:p>
          <a:p>
            <a:endParaRPr lang="en-US" altLang="zh-CN" sz="1500" dirty="0">
              <a:solidFill>
                <a:schemeClr val="bg1"/>
              </a:solidFill>
              <a:latin typeface="OPPOSans R" panose="00020600040101010101" pitchFamily="18" charset="-122"/>
              <a:ea typeface="OPPOSans R" panose="00020600040101010101" pitchFamily="18" charset="-122"/>
            </a:endParaRPr>
          </a:p>
          <a:p>
            <a:r>
              <a:rPr lang="en-US" altLang="zh-CN" sz="1500" dirty="0" err="1">
                <a:solidFill>
                  <a:schemeClr val="bg1"/>
                </a:solidFill>
                <a:latin typeface="OPPOSans R" panose="00020600040101010101" pitchFamily="18" charset="-122"/>
                <a:ea typeface="OPPOSans R" panose="00020600040101010101" pitchFamily="18" charset="-122"/>
              </a:rPr>
              <a:t>Skrip</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Goresan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hanya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terlihat</a:t>
            </a:r>
            <a:r>
              <a:rPr lang="en-US" altLang="zh-CN" sz="1500" dirty="0">
                <a:solidFill>
                  <a:schemeClr val="bg1"/>
                </a:solidFill>
                <a:latin typeface="OPPOSans R" panose="00020600040101010101" pitchFamily="18" charset="-122"/>
                <a:ea typeface="OPPOSans R" panose="00020600040101010101" pitchFamily="18" charset="-122"/>
              </a:rPr>
              <a:t> pada </a:t>
            </a:r>
            <a:r>
              <a:rPr lang="en-US" altLang="zh-CN" sz="1500" dirty="0" err="1">
                <a:solidFill>
                  <a:schemeClr val="bg1"/>
                </a:solidFill>
                <a:latin typeface="OPPOSans R" panose="00020600040101010101" pitchFamily="18" charset="-122"/>
                <a:ea typeface="OPPOSans R" panose="00020600040101010101" pitchFamily="18" charset="-122"/>
              </a:rPr>
              <a:t>kondisi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pencahayaan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tertentu</a:t>
            </a:r>
            <a:r>
              <a:rPr lang="en-US" altLang="zh-CN" sz="1500" dirty="0">
                <a:solidFill>
                  <a:schemeClr val="bg1"/>
                </a:solidFill>
                <a:latin typeface="OPPOSans R" panose="00020600040101010101" pitchFamily="18" charset="-122"/>
                <a:ea typeface="OPPOSans R" panose="00020600040101010101" pitchFamily="18" charset="-122"/>
              </a:rPr>
              <a:t>, dan </a:t>
            </a:r>
            <a:r>
              <a:rPr lang="en-US" altLang="zh-CN" sz="1500" dirty="0" err="1">
                <a:solidFill>
                  <a:schemeClr val="bg1"/>
                </a:solidFill>
                <a:latin typeface="OPPOSans R" panose="00020600040101010101" pitchFamily="18" charset="-122"/>
                <a:ea typeface="OPPOSans R" panose="00020600040101010101" pitchFamily="18" charset="-122"/>
              </a:rPr>
              <a:t>tidak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mempengaruhi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fungsional</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ponsel</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Disarankan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untuk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memakai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protective case</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dalam</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penggunaannya</a:t>
            </a:r>
            <a:r>
              <a:rPr lang="en-US" altLang="zh-CN" sz="1500" dirty="0">
                <a:solidFill>
                  <a:schemeClr val="bg1"/>
                </a:solidFill>
                <a:latin typeface="OPPOSans R" panose="00020600040101010101" pitchFamily="18" charset="-122"/>
                <a:ea typeface="OPPOSans R" panose="00020600040101010101" pitchFamily="18" charset="-122"/>
              </a:rPr>
              <a:t>.</a:t>
            </a:r>
          </a:p>
        </p:txBody>
      </p:sp>
      <p:sp>
        <p:nvSpPr>
          <p:cNvPr id="3" name="文本框 1"/>
          <p:cNvSpPr txBox="1"/>
          <p:nvPr/>
        </p:nvSpPr>
        <p:spPr>
          <a:xfrm>
            <a:off x="192140" y="272642"/>
            <a:ext cx="5903860"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5.1 FAQ </a:t>
            </a:r>
            <a:r>
              <a:rPr lang="en-US" altLang="zh-CN" b="0" dirty="0" err="1">
                <a:latin typeface="OPPOSans B" panose="00020600040101010101" pitchFamily="18" charset="-122"/>
                <a:ea typeface="OPPOSans B" panose="00020600040101010101" pitchFamily="18" charset="-122"/>
              </a:rPr>
              <a:t>Mengenai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Hardware</a:t>
            </a:r>
          </a:p>
        </p:txBody>
      </p:sp>
      <p:pic>
        <p:nvPicPr>
          <p:cNvPr id="4" name="Soloop_2020011212030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36680" y="1327466"/>
            <a:ext cx="8188960" cy="4606290"/>
          </a:xfrm>
          <a:prstGeom prst="rect">
            <a:avLst/>
          </a:prstGeom>
        </p:spPr>
      </p:pic>
      <p:sp>
        <p:nvSpPr>
          <p:cNvPr id="6" name="圆角矩形 5"/>
          <p:cNvSpPr/>
          <p:nvPr/>
        </p:nvSpPr>
        <p:spPr>
          <a:xfrm>
            <a:off x="185946" y="961193"/>
            <a:ext cx="3319254" cy="5730552"/>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5368056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0392" y="1354463"/>
            <a:ext cx="3172728" cy="5170646"/>
          </a:xfrm>
          <a:prstGeom prst="rect">
            <a:avLst/>
          </a:prstGeom>
          <a:noFill/>
        </p:spPr>
        <p:txBody>
          <a:bodyPr wrap="square" rtlCol="0">
            <a:spAutoFit/>
          </a:bodyPr>
          <a:lstStyle/>
          <a:p>
            <a:r>
              <a:rPr lang="en-US" altLang="zh-CN" sz="1500" dirty="0" err="1">
                <a:solidFill>
                  <a:schemeClr val="bg1"/>
                </a:solidFill>
                <a:latin typeface="OPPOSans R" panose="00020600040101010101" pitchFamily="18" charset="-122"/>
                <a:ea typeface="OPPOSans R" panose="00020600040101010101" pitchFamily="18" charset="-122"/>
              </a:rPr>
              <a:t>Masalah</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Terdapat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celah</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besar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antara</a:t>
            </a:r>
            <a:r>
              <a:rPr lang="en-US" altLang="zh-CN" sz="1500" dirty="0">
                <a:solidFill>
                  <a:schemeClr val="bg1"/>
                </a:solidFill>
                <a:latin typeface="OPPOSans R" panose="00020600040101010101" pitchFamily="18" charset="-122"/>
                <a:ea typeface="OPPOSans R" panose="00020600040101010101" pitchFamily="18" charset="-122"/>
              </a:rPr>
              <a:t> </a:t>
            </a:r>
            <a:r>
              <a:rPr lang="id-ID" altLang="zh-CN" sz="1500" dirty="0">
                <a:solidFill>
                  <a:schemeClr val="bg1"/>
                </a:solidFill>
                <a:latin typeface="OPPOSans R" panose="00020600040101010101" pitchFamily="18" charset="-122"/>
                <a:ea typeface="OPPOSans R" panose="00020600040101010101" pitchFamily="18" charset="-122"/>
              </a:rPr>
              <a:t>Layar Sentuh dengan Rangka Tengah (penutup PCB Atas)</a:t>
            </a:r>
            <a:endParaRPr lang="en-US" altLang="zh-CN" sz="1500" dirty="0">
              <a:solidFill>
                <a:schemeClr val="bg1"/>
              </a:solidFill>
              <a:latin typeface="OPPOSans R" panose="00020600040101010101" pitchFamily="18" charset="-122"/>
              <a:ea typeface="OPPOSans R" panose="00020600040101010101" pitchFamily="18" charset="-122"/>
            </a:endParaRPr>
          </a:p>
          <a:p>
            <a:endParaRPr lang="en-US" altLang="zh-CN" sz="1500" dirty="0">
              <a:solidFill>
                <a:schemeClr val="bg1"/>
              </a:solidFill>
              <a:latin typeface="OPPOSans R" panose="00020600040101010101" pitchFamily="18" charset="-122"/>
              <a:ea typeface="OPPOSans R" panose="00020600040101010101" pitchFamily="18" charset="-122"/>
            </a:endParaRPr>
          </a:p>
          <a:p>
            <a:r>
              <a:rPr lang="en-US" altLang="zh-CN" sz="1500" dirty="0" err="1">
                <a:solidFill>
                  <a:schemeClr val="bg1"/>
                </a:solidFill>
                <a:latin typeface="OPPOSans R" panose="00020600040101010101" pitchFamily="18" charset="-122"/>
                <a:ea typeface="OPPOSans R" panose="00020600040101010101" pitchFamily="18" charset="-122"/>
              </a:rPr>
              <a:t>Penyebab</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Untuk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membuat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ruang</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penyangga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antara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Laar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Sentuh</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dengan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Rangka</a:t>
            </a:r>
            <a:r>
              <a:rPr lang="en-US" altLang="zh-CN" sz="1500" dirty="0">
                <a:solidFill>
                  <a:schemeClr val="bg1"/>
                </a:solidFill>
                <a:latin typeface="OPPOSans R" panose="00020600040101010101" pitchFamily="18" charset="-122"/>
                <a:ea typeface="OPPOSans R" panose="00020600040101010101" pitchFamily="18" charset="-122"/>
              </a:rPr>
              <a:t> Tengah dan </a:t>
            </a:r>
            <a:r>
              <a:rPr lang="en-US" altLang="zh-CN" sz="1500" dirty="0" err="1">
                <a:solidFill>
                  <a:schemeClr val="bg1"/>
                </a:solidFill>
                <a:latin typeface="OPPOSans R" panose="00020600040101010101" pitchFamily="18" charset="-122"/>
                <a:ea typeface="OPPOSans R" panose="00020600040101010101" pitchFamily="18" charset="-122"/>
              </a:rPr>
              <a:t>mengurangi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risiko</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kemungkinan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layar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pecah</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sehingga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dibuat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jarak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sebesar</a:t>
            </a:r>
            <a:r>
              <a:rPr lang="en-US" altLang="zh-CN" sz="1500" dirty="0">
                <a:solidFill>
                  <a:schemeClr val="bg1"/>
                </a:solidFill>
                <a:latin typeface="OPPOSans R" panose="00020600040101010101" pitchFamily="18" charset="-122"/>
                <a:ea typeface="OPPOSans R" panose="00020600040101010101" pitchFamily="18" charset="-122"/>
              </a:rPr>
              <a:t> 0.15mm.</a:t>
            </a:r>
          </a:p>
          <a:p>
            <a:endParaRPr lang="zh-CN" altLang="zh-CN" sz="1500" dirty="0">
              <a:solidFill>
                <a:schemeClr val="bg1"/>
              </a:solidFill>
              <a:latin typeface="OPPOSans R" panose="00020600040101010101" pitchFamily="18" charset="-122"/>
              <a:ea typeface="OPPOSans R" panose="00020600040101010101" pitchFamily="18" charset="-122"/>
            </a:endParaRPr>
          </a:p>
          <a:p>
            <a:r>
              <a:rPr lang="en-US" altLang="zh-CN" sz="1500" dirty="0" err="1">
                <a:solidFill>
                  <a:schemeClr val="bg1"/>
                </a:solidFill>
                <a:latin typeface="OPPOSans R" panose="00020600040101010101" pitchFamily="18" charset="-122"/>
                <a:ea typeface="OPPOSans R" panose="00020600040101010101" pitchFamily="18" charset="-122"/>
              </a:rPr>
              <a:t>Skrip</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Untuk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meminimalisir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kemungkinan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terjadinya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kerusakan</a:t>
            </a:r>
            <a:r>
              <a:rPr lang="en-US" altLang="zh-CN" sz="1500" dirty="0">
                <a:solidFill>
                  <a:schemeClr val="bg1"/>
                </a:solidFill>
                <a:latin typeface="OPPOSans R" panose="00020600040101010101" pitchFamily="18" charset="-122"/>
                <a:ea typeface="OPPOSans R" panose="00020600040101010101" pitchFamily="18" charset="-122"/>
              </a:rPr>
              <a:t> pada </a:t>
            </a:r>
            <a:r>
              <a:rPr lang="en-US" altLang="zh-CN" sz="1500" dirty="0" err="1">
                <a:solidFill>
                  <a:schemeClr val="bg1"/>
                </a:solidFill>
                <a:latin typeface="OPPOSans R" panose="00020600040101010101" pitchFamily="18" charset="-122"/>
                <a:ea typeface="OPPOSans R" panose="00020600040101010101" pitchFamily="18" charset="-122"/>
              </a:rPr>
              <a:t>layar</a:t>
            </a:r>
            <a:r>
              <a:rPr lang="en-US" altLang="zh-CN" sz="1500" dirty="0">
                <a:solidFill>
                  <a:schemeClr val="bg1"/>
                </a:solidFill>
                <a:latin typeface="OPPOSans R" panose="00020600040101010101" pitchFamily="18" charset="-122"/>
                <a:ea typeface="OPPOSans R" panose="00020600040101010101" pitchFamily="18" charset="-122"/>
              </a:rPr>
              <a:t> dan </a:t>
            </a:r>
            <a:r>
              <a:rPr lang="en-US" altLang="zh-CN" sz="1500" dirty="0" err="1">
                <a:solidFill>
                  <a:schemeClr val="bg1"/>
                </a:solidFill>
                <a:latin typeface="OPPOSans R" panose="00020600040101010101" pitchFamily="18" charset="-122"/>
                <a:ea typeface="OPPOSans R" panose="00020600040101010101" pitchFamily="18" charset="-122"/>
              </a:rPr>
              <a:t>memperpanjang</a:t>
            </a:r>
            <a:r>
              <a:rPr lang="en-US" altLang="zh-CN" sz="1500" dirty="0">
                <a:solidFill>
                  <a:schemeClr val="bg1"/>
                </a:solidFill>
                <a:latin typeface="OPPOSans R" panose="00020600040101010101" pitchFamily="18" charset="-122"/>
                <a:ea typeface="OPPOSans R" panose="00020600040101010101" pitchFamily="18" charset="-122"/>
              </a:rPr>
              <a:t> masa </a:t>
            </a:r>
            <a:r>
              <a:rPr lang="en-US" altLang="zh-CN" sz="1500" dirty="0" err="1">
                <a:solidFill>
                  <a:schemeClr val="bg1"/>
                </a:solidFill>
                <a:latin typeface="OPPOSans R" panose="00020600040101010101" pitchFamily="18" charset="-122"/>
                <a:ea typeface="OPPOSans R" panose="00020600040101010101" pitchFamily="18" charset="-122"/>
              </a:rPr>
              <a:t>pakai</a:t>
            </a:r>
            <a:r>
              <a:rPr lang="en-US" altLang="zh-CN" sz="1500" dirty="0">
                <a:solidFill>
                  <a:schemeClr val="bg1"/>
                </a:solidFill>
                <a:latin typeface="OPPOSans R" panose="00020600040101010101" pitchFamily="18" charset="-122"/>
                <a:ea typeface="OPPOSans R" panose="00020600040101010101" pitchFamily="18" charset="-122"/>
              </a:rPr>
              <a:t> layer, </a:t>
            </a:r>
            <a:r>
              <a:rPr lang="en-US" altLang="zh-CN" sz="1500" dirty="0" err="1">
                <a:solidFill>
                  <a:schemeClr val="bg1"/>
                </a:solidFill>
                <a:latin typeface="OPPOSans R" panose="00020600040101010101" pitchFamily="18" charset="-122"/>
                <a:ea typeface="OPPOSans R" panose="00020600040101010101" pitchFamily="18" charset="-122"/>
              </a:rPr>
              <a:t>maka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dibuat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jarak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sebesar</a:t>
            </a:r>
            <a:r>
              <a:rPr lang="en-US" altLang="zh-CN" sz="1500" dirty="0">
                <a:solidFill>
                  <a:schemeClr val="bg1"/>
                </a:solidFill>
                <a:latin typeface="OPPOSans R" panose="00020600040101010101" pitchFamily="18" charset="-122"/>
                <a:ea typeface="OPPOSans R" panose="00020600040101010101" pitchFamily="18" charset="-122"/>
              </a:rPr>
              <a:t> 0.15mm di </a:t>
            </a:r>
            <a:r>
              <a:rPr lang="en-US" altLang="zh-CN" sz="1500" dirty="0" err="1">
                <a:solidFill>
                  <a:schemeClr val="bg1"/>
                </a:solidFill>
                <a:latin typeface="OPPOSans R" panose="00020600040101010101" pitchFamily="18" charset="-122"/>
                <a:ea typeface="OPPOSans R" panose="00020600040101010101" pitchFamily="18" charset="-122"/>
              </a:rPr>
              <a:t>sekitar</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layar</a:t>
            </a:r>
            <a:r>
              <a:rPr lang="en-US" altLang="zh-CN" sz="1500" dirty="0">
                <a:solidFill>
                  <a:schemeClr val="bg1"/>
                </a:solidFill>
                <a:latin typeface="OPPOSans R" panose="00020600040101010101" pitchFamily="18" charset="-122"/>
                <a:ea typeface="OPPOSans R" panose="00020600040101010101" pitchFamily="18" charset="-122"/>
              </a:rPr>
              <a:t>, dan </a:t>
            </a:r>
            <a:r>
              <a:rPr lang="en-US" altLang="zh-CN" sz="1500" dirty="0" err="1">
                <a:solidFill>
                  <a:schemeClr val="bg1"/>
                </a:solidFill>
                <a:latin typeface="OPPOSans R" panose="00020600040101010101" pitchFamily="18" charset="-122"/>
                <a:ea typeface="OPPOSans R" panose="00020600040101010101" pitchFamily="18" charset="-122"/>
              </a:rPr>
              <a:t>hal</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ini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tidak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mengganggu</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fungsional</a:t>
            </a:r>
            <a:r>
              <a:rPr lang="en-US" altLang="zh-CN" sz="1500" dirty="0">
                <a:solidFill>
                  <a:schemeClr val="bg1"/>
                </a:solidFill>
                <a:latin typeface="OPPOSans R" panose="00020600040101010101" pitchFamily="18" charset="-122"/>
                <a:ea typeface="OPPOSans R" panose="00020600040101010101" pitchFamily="18" charset="-122"/>
              </a:rPr>
              <a:t> dan </a:t>
            </a:r>
            <a:r>
              <a:rPr lang="en-US" altLang="zh-CN" sz="1500" dirty="0" err="1">
                <a:solidFill>
                  <a:schemeClr val="bg1"/>
                </a:solidFill>
                <a:latin typeface="OPPOSans R" panose="00020600040101010101" pitchFamily="18" charset="-122"/>
                <a:ea typeface="OPPOSans R" panose="00020600040101010101" pitchFamily="18" charset="-122"/>
              </a:rPr>
              <a:t>pemakaian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ponsel</a:t>
            </a:r>
            <a:r>
              <a:rPr lang="en-US" altLang="zh-CN" sz="1500" dirty="0">
                <a:solidFill>
                  <a:schemeClr val="bg1"/>
                </a:solidFill>
                <a:latin typeface="OPPOSans R" panose="00020600040101010101" pitchFamily="18" charset="-122"/>
                <a:ea typeface="OPPOSans R" panose="00020600040101010101" pitchFamily="18" charset="-122"/>
              </a:rPr>
              <a:t>.</a:t>
            </a:r>
          </a:p>
        </p:txBody>
      </p:sp>
      <p:sp>
        <p:nvSpPr>
          <p:cNvPr id="3" name="文本框 1"/>
          <p:cNvSpPr txBox="1"/>
          <p:nvPr/>
        </p:nvSpPr>
        <p:spPr>
          <a:xfrm>
            <a:off x="200392" y="148885"/>
            <a:ext cx="5903860"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5.1 FAQ </a:t>
            </a:r>
            <a:r>
              <a:rPr lang="en-US" altLang="zh-CN" b="0" dirty="0" err="1">
                <a:latin typeface="OPPOSans B" panose="00020600040101010101" pitchFamily="18" charset="-122"/>
                <a:ea typeface="OPPOSans B" panose="00020600040101010101" pitchFamily="18" charset="-122"/>
              </a:rPr>
              <a:t>Mengenai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Hardware</a:t>
            </a:r>
          </a:p>
        </p:txBody>
      </p:sp>
      <p:pic>
        <p:nvPicPr>
          <p:cNvPr id="4" name="Soloop_2020011213133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77920" y="1170456"/>
            <a:ext cx="8192000" cy="4608000"/>
          </a:xfrm>
          <a:prstGeom prst="rect">
            <a:avLst/>
          </a:prstGeom>
        </p:spPr>
      </p:pic>
      <p:sp>
        <p:nvSpPr>
          <p:cNvPr id="7" name="圆角矩形 6"/>
          <p:cNvSpPr/>
          <p:nvPr/>
        </p:nvSpPr>
        <p:spPr>
          <a:xfrm>
            <a:off x="200392" y="1170457"/>
            <a:ext cx="3172728" cy="5538658"/>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13224268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81672" y="1024175"/>
            <a:ext cx="3091448" cy="5632311"/>
          </a:xfrm>
          <a:prstGeom prst="rect">
            <a:avLst/>
          </a:prstGeom>
          <a:noFill/>
        </p:spPr>
        <p:txBody>
          <a:bodyPr wrap="square" rtlCol="0">
            <a:spAutoFit/>
          </a:bodyPr>
          <a:lstStyle/>
          <a:p>
            <a:r>
              <a:rPr lang="en-US" altLang="zh-CN" sz="1500" dirty="0" err="1">
                <a:solidFill>
                  <a:schemeClr val="bg1"/>
                </a:solidFill>
                <a:latin typeface="OPPOSans R" panose="00020600040101010101" pitchFamily="18" charset="-122"/>
                <a:ea typeface="OPPOSans R" panose="00020600040101010101" pitchFamily="18" charset="-122"/>
              </a:rPr>
              <a:t>Masalah</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Saat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bermain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game </a:t>
            </a:r>
            <a:r>
              <a:rPr lang="en-US" altLang="zh-CN" sz="1500" dirty="0" err="1">
                <a:solidFill>
                  <a:schemeClr val="bg1"/>
                </a:solidFill>
                <a:latin typeface="OPPOSans R" panose="00020600040101010101" pitchFamily="18" charset="-122"/>
                <a:ea typeface="OPPOSans R" panose="00020600040101010101" pitchFamily="18" charset="-122"/>
              </a:rPr>
              <a:t>seperti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balapan</a:t>
            </a:r>
            <a:r>
              <a:rPr lang="en-US" altLang="zh-CN" sz="1500" dirty="0">
                <a:solidFill>
                  <a:schemeClr val="bg1"/>
                </a:solidFill>
                <a:latin typeface="OPPOSans R" panose="00020600040101010101" pitchFamily="18" charset="-122"/>
                <a:ea typeface="OPPOSans R" panose="00020600040101010101" pitchFamily="18" charset="-122"/>
              </a:rPr>
              <a:t> dan PUBG </a:t>
            </a:r>
            <a:r>
              <a:rPr lang="en-US" altLang="zh-CN" sz="1500" dirty="0" err="1">
                <a:solidFill>
                  <a:schemeClr val="bg1"/>
                </a:solidFill>
                <a:latin typeface="OPPOSans R" panose="00020600040101010101" pitchFamily="18" charset="-122"/>
                <a:ea typeface="OPPOSans R" panose="00020600040101010101" pitchFamily="18" charset="-122"/>
              </a:rPr>
              <a:t>performa</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dari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giroskop</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buruk</a:t>
            </a:r>
            <a:r>
              <a:rPr lang="en-US" altLang="zh-CN" sz="1500" dirty="0">
                <a:solidFill>
                  <a:schemeClr val="bg1"/>
                </a:solidFill>
                <a:latin typeface="OPPOSans R" panose="00020600040101010101" pitchFamily="18" charset="-122"/>
                <a:ea typeface="OPPOSans R" panose="00020600040101010101" pitchFamily="18" charset="-122"/>
              </a:rPr>
              <a:t> dan </a:t>
            </a:r>
            <a:r>
              <a:rPr lang="en-US" altLang="zh-CN" sz="1500" dirty="0" err="1">
                <a:solidFill>
                  <a:schemeClr val="bg1"/>
                </a:solidFill>
                <a:latin typeface="OPPOSans R" panose="00020600040101010101" pitchFamily="18" charset="-122"/>
                <a:ea typeface="OPPOSans R" panose="00020600040101010101" pitchFamily="18" charset="-122"/>
              </a:rPr>
              <a:t>terjadi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penundaan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delay</a:t>
            </a:r>
            <a:r>
              <a:rPr lang="en-US" altLang="zh-CN" sz="1500" dirty="0">
                <a:solidFill>
                  <a:schemeClr val="bg1"/>
                </a:solidFill>
                <a:latin typeface="OPPOSans R" panose="00020600040101010101" pitchFamily="18" charset="-122"/>
                <a:ea typeface="OPPOSans R" panose="00020600040101010101" pitchFamily="18" charset="-122"/>
              </a:rPr>
              <a:t>).</a:t>
            </a:r>
          </a:p>
          <a:p>
            <a:endParaRPr lang="en-US" altLang="zh-CN" sz="1500" dirty="0">
              <a:solidFill>
                <a:schemeClr val="bg1"/>
              </a:solidFill>
              <a:latin typeface="OPPOSans R" panose="00020600040101010101" pitchFamily="18" charset="-122"/>
              <a:ea typeface="OPPOSans R" panose="00020600040101010101" pitchFamily="18" charset="-122"/>
            </a:endParaRPr>
          </a:p>
          <a:p>
            <a:r>
              <a:rPr lang="en-US" altLang="zh-CN" sz="1500" dirty="0" err="1">
                <a:solidFill>
                  <a:schemeClr val="bg1"/>
                </a:solidFill>
                <a:latin typeface="OPPOSans R" panose="00020600040101010101" pitchFamily="18" charset="-122"/>
                <a:ea typeface="OPPOSans R" panose="00020600040101010101" pitchFamily="18" charset="-122"/>
              </a:rPr>
              <a:t>Penyebab</a:t>
            </a:r>
            <a:r>
              <a:rPr lang="en-US" altLang="zh-CN" sz="1500" dirty="0">
                <a:solidFill>
                  <a:schemeClr val="bg1"/>
                </a:solidFill>
                <a:latin typeface="OPPOSans R" panose="00020600040101010101" pitchFamily="18" charset="-122"/>
                <a:ea typeface="OPPOSans R" panose="00020600040101010101" pitchFamily="18" charset="-122"/>
              </a:rPr>
              <a:t>: Model </a:t>
            </a:r>
            <a:r>
              <a:rPr lang="en-US" altLang="zh-CN" sz="1500" dirty="0" err="1">
                <a:solidFill>
                  <a:schemeClr val="bg1"/>
                </a:solidFill>
                <a:latin typeface="OPPOSans R" panose="00020600040101010101" pitchFamily="18" charset="-122"/>
                <a:ea typeface="OPPOSans R" panose="00020600040101010101" pitchFamily="18" charset="-122"/>
              </a:rPr>
              <a:t>ponsel</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ini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tidak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mendukung</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hardware </a:t>
            </a:r>
            <a:r>
              <a:rPr lang="en-US" altLang="zh-CN" sz="1500" dirty="0" err="1">
                <a:solidFill>
                  <a:schemeClr val="bg1"/>
                </a:solidFill>
                <a:latin typeface="OPPOSans R" panose="00020600040101010101" pitchFamily="18" charset="-122"/>
                <a:ea typeface="OPPOSans R" panose="00020600040101010101" pitchFamily="18" charset="-122"/>
              </a:rPr>
              <a:t>giroskop</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Sehingga</a:t>
            </a:r>
            <a:r>
              <a:rPr lang="en-US" altLang="zh-CN" sz="1500" dirty="0">
                <a:solidFill>
                  <a:schemeClr val="bg1"/>
                </a:solidFill>
                <a:latin typeface="OPPOSans R" panose="00020600040101010101" pitchFamily="18" charset="-122"/>
                <a:ea typeface="OPPOSans R" panose="00020600040101010101" pitchFamily="18" charset="-122"/>
              </a:rPr>
              <a:t> data </a:t>
            </a:r>
            <a:r>
              <a:rPr lang="en-US" altLang="zh-CN" sz="1500" dirty="0" err="1">
                <a:solidFill>
                  <a:schemeClr val="bg1"/>
                </a:solidFill>
                <a:latin typeface="OPPOSans R" panose="00020600040101010101" pitchFamily="18" charset="-122"/>
                <a:ea typeface="OPPOSans R" panose="00020600040101010101" pitchFamily="18" charset="-122"/>
              </a:rPr>
              <a:t>dipadukan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dengan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medan</a:t>
            </a:r>
            <a:r>
              <a:rPr lang="en-US" altLang="zh-CN" sz="1500" dirty="0">
                <a:solidFill>
                  <a:schemeClr val="bg1"/>
                </a:solidFill>
                <a:latin typeface="OPPOSans R" panose="00020600040101010101" pitchFamily="18" charset="-122"/>
                <a:ea typeface="OPPOSans R" panose="00020600040101010101" pitchFamily="18" charset="-122"/>
              </a:rPr>
              <a:t> magnet </a:t>
            </a:r>
            <a:r>
              <a:rPr lang="en-US" altLang="zh-CN" sz="1500" dirty="0" err="1">
                <a:solidFill>
                  <a:schemeClr val="bg1"/>
                </a:solidFill>
                <a:latin typeface="OPPOSans R" panose="00020600040101010101" pitchFamily="18" charset="-122"/>
                <a:ea typeface="OPPOSans R" panose="00020600040101010101" pitchFamily="18" charset="-122"/>
              </a:rPr>
              <a:t>bumi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melalui</a:t>
            </a:r>
            <a:r>
              <a:rPr lang="en-US" altLang="zh-CN" sz="1500" dirty="0">
                <a:solidFill>
                  <a:schemeClr val="bg1"/>
                </a:solidFill>
                <a:latin typeface="OPPOSans R" panose="00020600040101010101" pitchFamily="18" charset="-122"/>
                <a:ea typeface="OPPOSans R" panose="00020600040101010101" pitchFamily="18" charset="-122"/>
              </a:rPr>
              <a:t> sensor M dan G, </a:t>
            </a:r>
            <a:r>
              <a:rPr lang="en-US" altLang="zh-CN" sz="1500" dirty="0" err="1">
                <a:solidFill>
                  <a:schemeClr val="bg1"/>
                </a:solidFill>
                <a:latin typeface="OPPOSans R" panose="00020600040101010101" pitchFamily="18" charset="-122"/>
                <a:ea typeface="OPPOSans R" panose="00020600040101010101" pitchFamily="18" charset="-122"/>
              </a:rPr>
              <a:t>menyebabkan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terjadi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sedikit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delay</a:t>
            </a:r>
            <a:r>
              <a:rPr lang="en-US" altLang="zh-CN" sz="1500" dirty="0">
                <a:solidFill>
                  <a:schemeClr val="bg1"/>
                </a:solidFill>
                <a:latin typeface="OPPOSans R" panose="00020600040101010101" pitchFamily="18" charset="-122"/>
                <a:ea typeface="OPPOSans R" panose="00020600040101010101" pitchFamily="18" charset="-122"/>
              </a:rPr>
              <a:t>.</a:t>
            </a:r>
          </a:p>
          <a:p>
            <a:endParaRPr lang="en-US" altLang="zh-CN" sz="1500" dirty="0">
              <a:solidFill>
                <a:schemeClr val="bg1"/>
              </a:solidFill>
              <a:latin typeface="OPPOSans R" panose="00020600040101010101" pitchFamily="18" charset="-122"/>
              <a:ea typeface="OPPOSans R" panose="00020600040101010101" pitchFamily="18" charset="-122"/>
            </a:endParaRPr>
          </a:p>
          <a:p>
            <a:r>
              <a:rPr lang="en-US" altLang="zh-CN" sz="1500" dirty="0" err="1">
                <a:solidFill>
                  <a:schemeClr val="bg1"/>
                </a:solidFill>
                <a:latin typeface="OPPOSans R" panose="00020600040101010101" pitchFamily="18" charset="-122"/>
                <a:ea typeface="OPPOSans R" panose="00020600040101010101" pitchFamily="18" charset="-122"/>
              </a:rPr>
              <a:t>Skrip</a:t>
            </a:r>
            <a:r>
              <a:rPr lang="en-US" altLang="zh-CN" sz="1500" dirty="0">
                <a:solidFill>
                  <a:schemeClr val="bg1"/>
                </a:solidFill>
                <a:latin typeface="OPPOSans R" panose="00020600040101010101" pitchFamily="18" charset="-122"/>
                <a:ea typeface="OPPOSans R" panose="00020600040101010101" pitchFamily="18" charset="-122"/>
              </a:rPr>
              <a:t>: Model </a:t>
            </a:r>
            <a:r>
              <a:rPr lang="en-US" altLang="zh-CN" sz="1500" dirty="0" err="1">
                <a:solidFill>
                  <a:schemeClr val="bg1"/>
                </a:solidFill>
                <a:latin typeface="OPPOSans R" panose="00020600040101010101" pitchFamily="18" charset="-122"/>
                <a:ea typeface="OPPOSans R" panose="00020600040101010101" pitchFamily="18" charset="-122"/>
              </a:rPr>
              <a:t>ponsel</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ini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tidak</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dilengkapi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dengan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giroskop</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menyebabkan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terjadi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sedikit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delay </a:t>
            </a:r>
            <a:r>
              <a:rPr lang="en-US" altLang="zh-CN" sz="1500" dirty="0" err="1">
                <a:solidFill>
                  <a:schemeClr val="bg1"/>
                </a:solidFill>
                <a:latin typeface="OPPOSans R" panose="00020600040101010101" pitchFamily="18" charset="-122"/>
                <a:ea typeface="OPPOSans R" panose="00020600040101010101" pitchFamily="18" charset="-122"/>
              </a:rPr>
              <a:t>saat</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memainkan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permainan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dibandingkan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dengan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ponsel</a:t>
            </a:r>
            <a:r>
              <a:rPr lang="en-US" altLang="zh-CN" sz="1500" dirty="0">
                <a:solidFill>
                  <a:schemeClr val="bg1"/>
                </a:solidFill>
                <a:latin typeface="OPPOSans R" panose="00020600040101010101" pitchFamily="18" charset="-122"/>
                <a:ea typeface="OPPOSans R" panose="00020600040101010101" pitchFamily="18" charset="-122"/>
              </a:rPr>
              <a:t> yang </a:t>
            </a:r>
            <a:r>
              <a:rPr lang="en-US" altLang="zh-CN" sz="1500" dirty="0" err="1">
                <a:solidFill>
                  <a:schemeClr val="bg1"/>
                </a:solidFill>
                <a:latin typeface="OPPOSans R" panose="00020600040101010101" pitchFamily="18" charset="-122"/>
                <a:ea typeface="OPPOSans R" panose="00020600040101010101" pitchFamily="18" charset="-122"/>
              </a:rPr>
              <a:t>dilengkapi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i="1" dirty="0">
                <a:solidFill>
                  <a:schemeClr val="bg1"/>
                </a:solidFill>
                <a:latin typeface="OPPOSans R" panose="00020600040101010101" pitchFamily="18" charset="-122"/>
                <a:ea typeface="OPPOSans R" panose="00020600040101010101" pitchFamily="18" charset="-122"/>
              </a:rPr>
              <a:t>hardware </a:t>
            </a:r>
            <a:r>
              <a:rPr lang="en-US" altLang="zh-CN" sz="1500" i="1" dirty="0" err="1">
                <a:solidFill>
                  <a:schemeClr val="bg1"/>
                </a:solidFill>
                <a:latin typeface="OPPOSans R" panose="00020600040101010101" pitchFamily="18" charset="-122"/>
                <a:ea typeface="OPPOSans R" panose="00020600040101010101" pitchFamily="18" charset="-122"/>
              </a:rPr>
              <a:t>giroskop</a:t>
            </a:r>
            <a:r>
              <a:rPr lang="en-US" altLang="zh-CN" sz="1500" dirty="0">
                <a:solidFill>
                  <a:schemeClr val="bg1"/>
                </a:solidFill>
                <a:latin typeface="OPPOSans R" panose="00020600040101010101" pitchFamily="18" charset="-122"/>
                <a:ea typeface="OPPOSans R" panose="00020600040101010101" pitchFamily="18" charset="-122"/>
              </a:rPr>
              <a:t>. Hal </a:t>
            </a:r>
            <a:r>
              <a:rPr lang="en-US" altLang="zh-CN" sz="1500" dirty="0" err="1">
                <a:solidFill>
                  <a:schemeClr val="bg1"/>
                </a:solidFill>
                <a:latin typeface="OPPOSans R" panose="00020600040101010101" pitchFamily="18" charset="-122"/>
                <a:ea typeface="OPPOSans R" panose="00020600040101010101" pitchFamily="18" charset="-122"/>
              </a:rPr>
              <a:t>ini</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bukan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merupakan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kerusakan</a:t>
            </a:r>
            <a:r>
              <a:rPr lang="en-US" altLang="zh-CN" sz="1500" dirty="0">
                <a:solidFill>
                  <a:schemeClr val="bg1"/>
                </a:solidFill>
                <a:latin typeface="OPPOSans R" panose="00020600040101010101" pitchFamily="18" charset="-122"/>
                <a:ea typeface="OPPOSans R" panose="00020600040101010101" pitchFamily="18" charset="-122"/>
              </a:rPr>
              <a:t> </a:t>
            </a:r>
            <a:r>
              <a:rPr lang="en-US" altLang="zh-CN" sz="1500" dirty="0" err="1">
                <a:solidFill>
                  <a:schemeClr val="bg1"/>
                </a:solidFill>
                <a:latin typeface="OPPOSans R" panose="00020600040101010101" pitchFamily="18" charset="-122"/>
                <a:ea typeface="OPPOSans R" panose="00020600040101010101" pitchFamily="18" charset="-122"/>
              </a:rPr>
              <a:t>ponsel</a:t>
            </a:r>
            <a:r>
              <a:rPr lang="en-US" altLang="zh-CN" sz="1500" dirty="0">
                <a:solidFill>
                  <a:schemeClr val="bg1"/>
                </a:solidFill>
                <a:latin typeface="OPPOSans R" panose="00020600040101010101" pitchFamily="18" charset="-122"/>
                <a:ea typeface="OPPOSans R" panose="00020600040101010101" pitchFamily="18" charset="-122"/>
              </a:rPr>
              <a:t>.</a:t>
            </a:r>
          </a:p>
        </p:txBody>
      </p:sp>
      <p:sp>
        <p:nvSpPr>
          <p:cNvPr id="9" name="文本框 1"/>
          <p:cNvSpPr txBox="1"/>
          <p:nvPr/>
        </p:nvSpPr>
        <p:spPr>
          <a:xfrm>
            <a:off x="281672" y="225342"/>
            <a:ext cx="5818901"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5.2 FAQ </a:t>
            </a:r>
            <a:r>
              <a:rPr lang="en-US" altLang="zh-CN" b="0" dirty="0" err="1">
                <a:latin typeface="OPPOSans B" panose="00020600040101010101" pitchFamily="18" charset="-122"/>
                <a:ea typeface="OPPOSans B" panose="00020600040101010101" pitchFamily="18" charset="-122"/>
              </a:rPr>
              <a:t>Mengenai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Software</a:t>
            </a:r>
          </a:p>
        </p:txBody>
      </p:sp>
      <p:pic>
        <p:nvPicPr>
          <p:cNvPr id="3" name="Soloop_2020011509191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28720" y="1170457"/>
            <a:ext cx="8192000" cy="4608000"/>
          </a:xfrm>
          <a:prstGeom prst="rect">
            <a:avLst/>
          </a:prstGeom>
        </p:spPr>
      </p:pic>
      <p:sp>
        <p:nvSpPr>
          <p:cNvPr id="10" name="圆角矩形 9"/>
          <p:cNvSpPr/>
          <p:nvPr/>
        </p:nvSpPr>
        <p:spPr>
          <a:xfrm>
            <a:off x="241032" y="1000347"/>
            <a:ext cx="3172728" cy="5632311"/>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6982697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no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48448" y="2164406"/>
            <a:ext cx="5712562" cy="3236871"/>
          </a:xfrm>
          <a:prstGeom prst="rect">
            <a:avLst/>
          </a:prstGeom>
        </p:spPr>
      </p:pic>
      <p:pic>
        <p:nvPicPr>
          <p:cNvPr id="5" name="A8">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rot="16200000">
            <a:off x="7687622" y="1202107"/>
            <a:ext cx="2924833" cy="5161470"/>
          </a:xfrm>
          <a:prstGeom prst="rect">
            <a:avLst/>
          </a:prstGeom>
        </p:spPr>
      </p:pic>
      <p:sp>
        <p:nvSpPr>
          <p:cNvPr id="6" name="文本框 5"/>
          <p:cNvSpPr txBox="1"/>
          <p:nvPr/>
        </p:nvSpPr>
        <p:spPr>
          <a:xfrm>
            <a:off x="432648" y="951393"/>
            <a:ext cx="5712562" cy="369332"/>
          </a:xfrm>
          <a:prstGeom prst="rect">
            <a:avLst/>
          </a:prstGeom>
          <a:noFill/>
        </p:spPr>
        <p:txBody>
          <a:bodyPr wrap="square" rtlCol="0">
            <a:spAutoFit/>
          </a:bodyPr>
          <a:lstStyle/>
          <a:p>
            <a:r>
              <a:rPr lang="en-GB" altLang="zh-CN" dirty="0" err="1">
                <a:solidFill>
                  <a:schemeClr val="bg1"/>
                </a:solidFill>
                <a:latin typeface="OPPOSans R" panose="00020600040101010101" pitchFamily="18" charset="-122"/>
                <a:ea typeface="OPPOSans R" panose="00020600040101010101" pitchFamily="18" charset="-122"/>
              </a:rPr>
              <a:t>Mendukung</a:t>
            </a:r>
            <a:r>
              <a:rPr lang="en-GB" altLang="zh-CN" dirty="0">
                <a:solidFill>
                  <a:schemeClr val="bg1"/>
                </a:solidFill>
                <a:latin typeface="OPPOSans R" panose="00020600040101010101" pitchFamily="18" charset="-122"/>
                <a:ea typeface="OPPOSans R" panose="00020600040101010101" pitchFamily="18" charset="-122"/>
              </a:rPr>
              <a:t> </a:t>
            </a:r>
            <a:r>
              <a:rPr lang="en-GB" altLang="zh-CN" i="1" dirty="0">
                <a:solidFill>
                  <a:schemeClr val="bg1"/>
                </a:solidFill>
                <a:latin typeface="OPPOSans R" panose="00020600040101010101" pitchFamily="18" charset="-122"/>
                <a:ea typeface="OPPOSans R" panose="00020600040101010101" pitchFamily="18" charset="-122"/>
              </a:rPr>
              <a:t>hardware </a:t>
            </a:r>
            <a:r>
              <a:rPr lang="en-GB" altLang="zh-CN" dirty="0" err="1">
                <a:solidFill>
                  <a:schemeClr val="bg1"/>
                </a:solidFill>
                <a:latin typeface="OPPOSans R" panose="00020600040101010101" pitchFamily="18" charset="-122"/>
                <a:ea typeface="OPPOSans R" panose="00020600040101010101" pitchFamily="18" charset="-122"/>
              </a:rPr>
              <a:t>giroskop</a:t>
            </a:r>
            <a:r>
              <a:rPr lang="en-GB" altLang="zh-CN"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a:solidFill>
                  <a:srgbClr val="00FDFF"/>
                </a:solidFill>
                <a:latin typeface="OPPOSans R" panose="00020600040101010101" pitchFamily="18" charset="-122"/>
                <a:ea typeface="OPPOSans R" panose="00020600040101010101" pitchFamily="18" charset="-122"/>
              </a:rPr>
              <a:t>Reno2</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7" name="文本框 6"/>
          <p:cNvSpPr txBox="1"/>
          <p:nvPr/>
        </p:nvSpPr>
        <p:spPr>
          <a:xfrm>
            <a:off x="6433539" y="951393"/>
            <a:ext cx="5714959" cy="369332"/>
          </a:xfrm>
          <a:prstGeom prst="rect">
            <a:avLst/>
          </a:prstGeom>
          <a:noFill/>
        </p:spPr>
        <p:txBody>
          <a:bodyPr wrap="square" rtlCol="0">
            <a:spAutoFit/>
          </a:bodyPr>
          <a:lstStyle/>
          <a:p>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mendukung</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hardware </a:t>
            </a:r>
            <a:r>
              <a:rPr lang="en-US" altLang="zh-CN" dirty="0" err="1">
                <a:solidFill>
                  <a:schemeClr val="bg1"/>
                </a:solidFill>
                <a:latin typeface="OPPOSans R" panose="00020600040101010101" pitchFamily="18" charset="-122"/>
                <a:ea typeface="OPPOSans R" panose="00020600040101010101" pitchFamily="18" charset="-122"/>
              </a:rPr>
              <a:t>giroskop</a:t>
            </a:r>
            <a:r>
              <a:rPr lang="en-US" altLang="zh-CN" dirty="0">
                <a:solidFill>
                  <a:schemeClr val="bg1"/>
                </a:solidFill>
                <a:latin typeface="OPPOSans R" panose="00020600040101010101" pitchFamily="18" charset="-122"/>
                <a:ea typeface="OPPOSans R" panose="00020600040101010101" pitchFamily="18" charset="-122"/>
              </a:rPr>
              <a:t> —— </a:t>
            </a:r>
            <a:r>
              <a:rPr lang="en-US" altLang="zh-CN" dirty="0">
                <a:solidFill>
                  <a:srgbClr val="00FDFF"/>
                </a:solidFill>
                <a:latin typeface="OPPOSans R" panose="00020600040101010101" pitchFamily="18" charset="-122"/>
                <a:ea typeface="OPPOSans R" panose="00020600040101010101" pitchFamily="18" charset="-122"/>
              </a:rPr>
              <a:t>A31</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9" name="文本框 1"/>
          <p:cNvSpPr txBox="1"/>
          <p:nvPr/>
        </p:nvSpPr>
        <p:spPr>
          <a:xfrm>
            <a:off x="375919" y="204171"/>
            <a:ext cx="5818901"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5.2 FAQ </a:t>
            </a:r>
            <a:r>
              <a:rPr lang="en-US" altLang="zh-CN" b="0" dirty="0" err="1">
                <a:latin typeface="OPPOSans B" panose="00020600040101010101" pitchFamily="18" charset="-122"/>
                <a:ea typeface="OPPOSans B" panose="00020600040101010101" pitchFamily="18" charset="-122"/>
              </a:rPr>
              <a:t>Mengenai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Software</a:t>
            </a:r>
            <a:endParaRPr lang="en-US" altLang="zh-CN" b="0" dirty="0">
              <a:latin typeface="OPPOSans B" panose="00020600040101010101" pitchFamily="18" charset="-122"/>
              <a:ea typeface="OPPOSans B" panose="00020600040101010101" pitchFamily="18" charset="-122"/>
            </a:endParaRPr>
          </a:p>
        </p:txBody>
      </p:sp>
      <p:sp>
        <p:nvSpPr>
          <p:cNvPr id="10" name="圆角矩形 9"/>
          <p:cNvSpPr/>
          <p:nvPr/>
        </p:nvSpPr>
        <p:spPr>
          <a:xfrm>
            <a:off x="375919" y="1478841"/>
            <a:ext cx="5994401" cy="4606999"/>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1" name="圆角矩形 10"/>
          <p:cNvSpPr/>
          <p:nvPr/>
        </p:nvSpPr>
        <p:spPr>
          <a:xfrm>
            <a:off x="6433539" y="1478840"/>
            <a:ext cx="5413021" cy="4606999"/>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0304469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7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541" fill="hold"/>
                                        <p:tgtEl>
                                          <p:spTgt spid="5"/>
                                        </p:tgtEl>
                                      </p:cBhvr>
                                    </p:cmd>
                                  </p:childTnLst>
                                </p:cTn>
                              </p:par>
                            </p:childTnLst>
                          </p:cTn>
                        </p:par>
                        <p:par>
                          <p:cTn id="11" fill="hold">
                            <p:stCondLst>
                              <p:cond delay="10541"/>
                            </p:stCondLst>
                            <p:childTnLst>
                              <p:par>
                                <p:cTn id="12" presetID="22" presetClass="entr" presetSubtype="1"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up)">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remove" display="0">
                  <p:stCondLst>
                    <p:cond delay="indefinite"/>
                  </p:stCondLst>
                </p:cTn>
                <p:tgtEl>
                  <p:spTgt spid="4"/>
                </p:tgtEl>
              </p:cMediaNode>
            </p:video>
            <p:video>
              <p:cMediaNode vol="80000">
                <p:cTn id="16" fill="remove" display="0">
                  <p:stCondLst>
                    <p:cond delay="indefinite"/>
                  </p:stCondLst>
                </p:cTn>
                <p:tgtEl>
                  <p:spTgt spid="5"/>
                </p:tgtEl>
              </p:cMediaNode>
            </p:video>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37504" y="1350798"/>
            <a:ext cx="6088743" cy="4247317"/>
          </a:xfrm>
          <a:prstGeom prst="rect">
            <a:avLst/>
          </a:prstGeom>
          <a:noFill/>
        </p:spPr>
        <p:txBody>
          <a:bodyPr wrap="square" rtlCol="0">
            <a:spAutoFit/>
          </a:bodyPr>
          <a:lstStyle/>
          <a:p>
            <a:r>
              <a:rPr lang="en-US" altLang="zh-CN" dirty="0" err="1">
                <a:solidFill>
                  <a:schemeClr val="bg1"/>
                </a:solidFill>
                <a:latin typeface="OPPOSans R" panose="00020600040101010101" pitchFamily="18" charset="-122"/>
                <a:ea typeface="OPPOSans R" panose="00020600040101010101" pitchFamily="18" charset="-122"/>
              </a:rPr>
              <a:t>Masalah</a:t>
            </a:r>
            <a:r>
              <a:rPr lang="en-US" altLang="zh-CN" dirty="0">
                <a:solidFill>
                  <a:schemeClr val="bg1"/>
                </a:solidFill>
                <a:latin typeface="OPPOSans R" panose="00020600040101010101" pitchFamily="18" charset="-122"/>
                <a:ea typeface="OPPOSans R" panose="00020600040101010101" pitchFamily="18" charset="-122"/>
              </a:rPr>
              <a:t>: Mode </a:t>
            </a:r>
            <a:r>
              <a:rPr lang="en-US" altLang="zh-CN" i="1" dirty="0">
                <a:solidFill>
                  <a:schemeClr val="bg1"/>
                </a:solidFill>
                <a:latin typeface="OPPOSans R" panose="00020600040101010101" pitchFamily="18" charset="-122"/>
                <a:ea typeface="OPPOSans R" panose="00020600040101010101" pitchFamily="18" charset="-122"/>
              </a:rPr>
              <a:t>AI Beautification </a:t>
            </a:r>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mendukung</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perekaman</a:t>
            </a:r>
            <a:r>
              <a:rPr lang="en-US" altLang="zh-CN" dirty="0">
                <a:solidFill>
                  <a:schemeClr val="bg1"/>
                </a:solidFill>
                <a:latin typeface="OPPOSans R" panose="00020600040101010101" pitchFamily="18" charset="-122"/>
                <a:ea typeface="OPPOSans R" panose="00020600040101010101" pitchFamily="18" charset="-122"/>
              </a:rPr>
              <a:t> video </a:t>
            </a:r>
            <a:r>
              <a:rPr lang="en-US" altLang="zh-CN" dirty="0" err="1">
                <a:solidFill>
                  <a:schemeClr val="bg1"/>
                </a:solidFill>
                <a:latin typeface="OPPOSans R" panose="00020600040101010101" pitchFamily="18" charset="-122"/>
                <a:ea typeface="OPPOSans R" panose="00020600040101010101" pitchFamily="18" charset="-122"/>
              </a:rPr>
              <a:t>dengan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resolusi</a:t>
            </a:r>
            <a:r>
              <a:rPr lang="en-US" altLang="zh-CN" dirty="0">
                <a:solidFill>
                  <a:schemeClr val="bg1"/>
                </a:solidFill>
                <a:latin typeface="OPPOSans R" panose="00020600040101010101" pitchFamily="18" charset="-122"/>
                <a:ea typeface="OPPOSans R" panose="00020600040101010101" pitchFamily="18" charset="-122"/>
              </a:rPr>
              <a:t> 1080P.</a:t>
            </a:r>
          </a:p>
          <a:p>
            <a:endParaRPr lang="zh-CN" altLang="zh-CN" dirty="0">
              <a:solidFill>
                <a:schemeClr val="bg1"/>
              </a:solidFill>
              <a:latin typeface="OPPOSans R" panose="00020600040101010101" pitchFamily="18" charset="-122"/>
              <a:ea typeface="OPPOSans R" panose="00020600040101010101" pitchFamily="18" charset="-122"/>
            </a:endParaRPr>
          </a:p>
          <a:p>
            <a:r>
              <a:rPr lang="en-US" altLang="zh-CN" dirty="0" err="1">
                <a:solidFill>
                  <a:schemeClr val="bg1"/>
                </a:solidFill>
                <a:latin typeface="OPPOSans R" panose="00020600040101010101" pitchFamily="18" charset="-122"/>
                <a:ea typeface="OPPOSans R" panose="00020600040101010101" pitchFamily="18" charset="-122"/>
              </a:rPr>
              <a:t>Catatan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Saat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melakukan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perekaman</a:t>
            </a:r>
            <a:r>
              <a:rPr lang="en-US" altLang="zh-CN" dirty="0">
                <a:solidFill>
                  <a:schemeClr val="bg1"/>
                </a:solidFill>
                <a:latin typeface="OPPOSans R" panose="00020600040101010101" pitchFamily="18" charset="-122"/>
                <a:ea typeface="OPPOSans R" panose="00020600040101010101" pitchFamily="18" charset="-122"/>
              </a:rPr>
              <a:t> video, </a:t>
            </a:r>
            <a:r>
              <a:rPr lang="en-US" altLang="zh-CN" dirty="0" err="1">
                <a:solidFill>
                  <a:schemeClr val="bg1"/>
                </a:solidFill>
                <a:latin typeface="OPPOSans R" panose="00020600040101010101" pitchFamily="18" charset="-122"/>
                <a:ea typeface="OPPOSans R" panose="00020600040101010101" pitchFamily="18" charset="-122"/>
              </a:rPr>
              <a:t>jika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mengaktifkan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AI Beautification </a:t>
            </a:r>
            <a:r>
              <a:rPr lang="en-US" altLang="zh-CN" dirty="0" err="1">
                <a:solidFill>
                  <a:schemeClr val="bg1"/>
                </a:solidFill>
                <a:latin typeface="OPPOSans R" panose="00020600040101010101" pitchFamily="18" charset="-122"/>
                <a:ea typeface="OPPOSans R" panose="00020600040101010101" pitchFamily="18" charset="-122"/>
              </a:rPr>
              <a:t>ketika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memilih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resolusi</a:t>
            </a:r>
            <a:r>
              <a:rPr lang="en-US" altLang="zh-CN" dirty="0">
                <a:solidFill>
                  <a:schemeClr val="bg1"/>
                </a:solidFill>
                <a:latin typeface="OPPOSans R" panose="00020600040101010101" pitchFamily="18" charset="-122"/>
                <a:ea typeface="OPPOSans R" panose="00020600040101010101" pitchFamily="18" charset="-122"/>
              </a:rPr>
              <a:t> 1080P, </a:t>
            </a:r>
            <a:r>
              <a:rPr lang="en-US" altLang="zh-CN" dirty="0" err="1">
                <a:solidFill>
                  <a:schemeClr val="bg1"/>
                </a:solidFill>
                <a:latin typeface="OPPOSans R" panose="00020600040101010101" pitchFamily="18" charset="-122"/>
                <a:ea typeface="OPPOSans R" panose="00020600040101010101" pitchFamily="18" charset="-122"/>
              </a:rPr>
              <a:t>maka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secara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otomatis</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resolusi</a:t>
            </a:r>
            <a:r>
              <a:rPr lang="en-US" altLang="zh-CN" dirty="0">
                <a:solidFill>
                  <a:schemeClr val="bg1"/>
                </a:solidFill>
                <a:latin typeface="OPPOSans R" panose="00020600040101010101" pitchFamily="18" charset="-122"/>
                <a:ea typeface="OPPOSans R" panose="00020600040101010101" pitchFamily="18" charset="-122"/>
              </a:rPr>
              <a:t> video </a:t>
            </a:r>
            <a:r>
              <a:rPr lang="en-US" altLang="zh-CN" dirty="0" err="1">
                <a:solidFill>
                  <a:schemeClr val="bg1"/>
                </a:solidFill>
                <a:latin typeface="OPPOSans R" panose="00020600040101010101" pitchFamily="18" charset="-122"/>
                <a:ea typeface="OPPOSans R" panose="00020600040101010101" pitchFamily="18" charset="-122"/>
              </a:rPr>
              <a:t>akan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diturunkan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menjadi</a:t>
            </a:r>
            <a:r>
              <a:rPr lang="en-US" altLang="zh-CN" dirty="0">
                <a:solidFill>
                  <a:schemeClr val="bg1"/>
                </a:solidFill>
                <a:latin typeface="OPPOSans R" panose="00020600040101010101" pitchFamily="18" charset="-122"/>
                <a:ea typeface="OPPOSans R" panose="00020600040101010101" pitchFamily="18" charset="-122"/>
              </a:rPr>
              <a:t> 720P.</a:t>
            </a:r>
          </a:p>
          <a:p>
            <a:endParaRPr lang="zh-CN" altLang="zh-CN" dirty="0">
              <a:solidFill>
                <a:schemeClr val="bg1"/>
              </a:solidFill>
              <a:latin typeface="OPPOSans R" panose="00020600040101010101" pitchFamily="18" charset="-122"/>
              <a:ea typeface="OPPOSans R" panose="00020600040101010101" pitchFamily="18" charset="-122"/>
            </a:endParaRPr>
          </a:p>
          <a:p>
            <a:r>
              <a:rPr lang="en-US" altLang="zh-CN" dirty="0" err="1">
                <a:solidFill>
                  <a:schemeClr val="bg1"/>
                </a:solidFill>
                <a:latin typeface="OPPOSans R" panose="00020600040101010101" pitchFamily="18" charset="-122"/>
                <a:ea typeface="OPPOSans R" panose="00020600040101010101" pitchFamily="18" charset="-122"/>
              </a:rPr>
              <a:t>Skrip</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Untuk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tujuan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memberikan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pengalaman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perekaman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dengan</a:t>
            </a:r>
            <a:r>
              <a:rPr lang="en-US" altLang="zh-CN" dirty="0">
                <a:solidFill>
                  <a:schemeClr val="bg1"/>
                </a:solidFill>
                <a:latin typeface="OPPOSans R" panose="00020600040101010101" pitchFamily="18" charset="-122"/>
                <a:ea typeface="OPPOSans R" panose="00020600040101010101" pitchFamily="18" charset="-122"/>
              </a:rPr>
              <a:t> detail yang </a:t>
            </a:r>
            <a:r>
              <a:rPr lang="en-US" altLang="zh-CN" dirty="0" err="1">
                <a:solidFill>
                  <a:schemeClr val="bg1"/>
                </a:solidFill>
                <a:latin typeface="OPPOSans R" panose="00020600040101010101" pitchFamily="18" charset="-122"/>
                <a:ea typeface="OPPOSans R" panose="00020600040101010101" pitchFamily="18" charset="-122"/>
              </a:rPr>
              <a:t>lebih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tinggi</a:t>
            </a:r>
            <a:r>
              <a:rPr lang="en-US" altLang="zh-CN" dirty="0">
                <a:solidFill>
                  <a:schemeClr val="bg1"/>
                </a:solidFill>
                <a:latin typeface="OPPOSans R" panose="00020600040101010101" pitchFamily="18" charset="-122"/>
                <a:ea typeface="OPPOSans R" panose="00020600040101010101" pitchFamily="18" charset="-122"/>
              </a:rPr>
              <a:t> dan </a:t>
            </a:r>
            <a:r>
              <a:rPr lang="en-US" altLang="zh-CN" dirty="0" err="1">
                <a:solidFill>
                  <a:schemeClr val="bg1"/>
                </a:solidFill>
                <a:latin typeface="OPPOSans R" panose="00020600040101010101" pitchFamily="18" charset="-122"/>
                <a:ea typeface="OPPOSans R" panose="00020600040101010101" pitchFamily="18" charset="-122"/>
              </a:rPr>
              <a:t>lebih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realistis</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kepada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pengguna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sistem</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menonaktifkan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AI Beauty </a:t>
            </a:r>
            <a:r>
              <a:rPr lang="en-US" altLang="zh-CN" dirty="0" err="1">
                <a:solidFill>
                  <a:schemeClr val="bg1"/>
                </a:solidFill>
                <a:latin typeface="OPPOSans R" panose="00020600040101010101" pitchFamily="18" charset="-122"/>
                <a:ea typeface="OPPOSans R" panose="00020600040101010101" pitchFamily="18" charset="-122"/>
              </a:rPr>
              <a:t>saat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merekam</a:t>
            </a:r>
            <a:r>
              <a:rPr lang="en-US" altLang="zh-CN" dirty="0">
                <a:solidFill>
                  <a:schemeClr val="bg1"/>
                </a:solidFill>
                <a:latin typeface="OPPOSans R" panose="00020600040101010101" pitchFamily="18" charset="-122"/>
                <a:ea typeface="OPPOSans R" panose="00020600040101010101" pitchFamily="18" charset="-122"/>
              </a:rPr>
              <a:t> di </a:t>
            </a:r>
            <a:r>
              <a:rPr lang="en-US" altLang="zh-CN" dirty="0" err="1">
                <a:solidFill>
                  <a:schemeClr val="bg1"/>
                </a:solidFill>
                <a:latin typeface="OPPOSans R" panose="00020600040101010101" pitchFamily="18" charset="-122"/>
                <a:ea typeface="OPPOSans R" panose="00020600040101010101" pitchFamily="18" charset="-122"/>
              </a:rPr>
              <a:t>resolusi</a:t>
            </a:r>
            <a:r>
              <a:rPr lang="en-US" altLang="zh-CN" dirty="0">
                <a:solidFill>
                  <a:schemeClr val="bg1"/>
                </a:solidFill>
                <a:latin typeface="OPPOSans R" panose="00020600040101010101" pitchFamily="18" charset="-122"/>
                <a:ea typeface="OPPOSans R" panose="00020600040101010101" pitchFamily="18" charset="-122"/>
              </a:rPr>
              <a:t> 1080P; </a:t>
            </a:r>
            <a:r>
              <a:rPr lang="en-US" altLang="zh-CN" dirty="0" err="1">
                <a:solidFill>
                  <a:schemeClr val="bg1"/>
                </a:solidFill>
                <a:latin typeface="OPPOSans R" panose="00020600040101010101" pitchFamily="18" charset="-122"/>
                <a:ea typeface="OPPOSans R" panose="00020600040101010101" pitchFamily="18" charset="-122"/>
              </a:rPr>
              <a:t>jika</a:t>
            </a:r>
            <a:r>
              <a:rPr lang="en-US" altLang="zh-CN" dirty="0">
                <a:solidFill>
                  <a:schemeClr val="bg1"/>
                </a:solidFill>
                <a:latin typeface="OPPOSans R" panose="00020600040101010101" pitchFamily="18" charset="-122"/>
                <a:ea typeface="OPPOSans R" panose="00020600040101010101" pitchFamily="18" charset="-122"/>
              </a:rPr>
              <a:t> Anda </a:t>
            </a:r>
            <a:r>
              <a:rPr lang="en-US" altLang="zh-CN" dirty="0" err="1">
                <a:solidFill>
                  <a:schemeClr val="bg1"/>
                </a:solidFill>
                <a:latin typeface="OPPOSans R" panose="00020600040101010101" pitchFamily="18" charset="-122"/>
                <a:ea typeface="OPPOSans R" panose="00020600040101010101" pitchFamily="18" charset="-122"/>
              </a:rPr>
              <a:t>ingin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menggunakan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AI Beauty </a:t>
            </a:r>
            <a:r>
              <a:rPr lang="en-US" altLang="zh-CN" dirty="0" err="1">
                <a:solidFill>
                  <a:schemeClr val="bg1"/>
                </a:solidFill>
                <a:latin typeface="OPPOSans R" panose="00020600040101010101" pitchFamily="18" charset="-122"/>
                <a:ea typeface="OPPOSans R" panose="00020600040101010101" pitchFamily="18" charset="-122"/>
              </a:rPr>
              <a:t>silakan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ubah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ke</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resolusi</a:t>
            </a:r>
            <a:r>
              <a:rPr lang="en-US" altLang="zh-CN" dirty="0">
                <a:solidFill>
                  <a:schemeClr val="bg1"/>
                </a:solidFill>
                <a:latin typeface="OPPOSans R" panose="00020600040101010101" pitchFamily="18" charset="-122"/>
                <a:ea typeface="OPPOSans R" panose="00020600040101010101" pitchFamily="18" charset="-122"/>
              </a:rPr>
              <a:t> 720P.</a:t>
            </a:r>
          </a:p>
        </p:txBody>
      </p:sp>
      <p:sp>
        <p:nvSpPr>
          <p:cNvPr id="3" name="文本框 1"/>
          <p:cNvSpPr txBox="1"/>
          <p:nvPr/>
        </p:nvSpPr>
        <p:spPr>
          <a:xfrm>
            <a:off x="200392" y="225452"/>
            <a:ext cx="5818902"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5.2 FAQ </a:t>
            </a:r>
            <a:r>
              <a:rPr lang="en-US" altLang="zh-CN" b="0" dirty="0" err="1">
                <a:latin typeface="OPPOSans B" panose="00020600040101010101" pitchFamily="18" charset="-122"/>
                <a:ea typeface="OPPOSans B" panose="00020600040101010101" pitchFamily="18" charset="-122"/>
              </a:rPr>
              <a:t>Mengenai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Software</a:t>
            </a:r>
            <a:endParaRPr lang="en-US" altLang="zh-CN" b="0" dirty="0">
              <a:latin typeface="OPPOSans B" panose="00020600040101010101" pitchFamily="18" charset="-122"/>
              <a:ea typeface="OPPOSans B" panose="00020600040101010101" pitchFamily="18" charset="-122"/>
            </a:endParaRPr>
          </a:p>
        </p:txBody>
      </p:sp>
      <p:pic>
        <p:nvPicPr>
          <p:cNvPr id="5" nam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79030" y="0"/>
            <a:ext cx="3086100" cy="6858000"/>
          </a:xfrm>
          <a:prstGeom prst="rect">
            <a:avLst/>
          </a:prstGeom>
        </p:spPr>
      </p:pic>
      <p:sp>
        <p:nvSpPr>
          <p:cNvPr id="6" name="圆角矩形 5"/>
          <p:cNvSpPr/>
          <p:nvPr/>
        </p:nvSpPr>
        <p:spPr>
          <a:xfrm>
            <a:off x="200392" y="1170457"/>
            <a:ext cx="6362968" cy="460800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5991502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cTn>
                <p:tgtEl>
                  <p:spTgt spid="5"/>
                </p:tgtEl>
              </p:cMediaNode>
            </p:video>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6851" y="1859339"/>
            <a:ext cx="6030049" cy="3416320"/>
          </a:xfrm>
          <a:prstGeom prst="rect">
            <a:avLst/>
          </a:prstGeom>
          <a:noFill/>
        </p:spPr>
        <p:txBody>
          <a:bodyPr wrap="square" rtlCol="0">
            <a:spAutoFit/>
          </a:bodyPr>
          <a:lstStyle/>
          <a:p>
            <a:r>
              <a:rPr lang="en-US" altLang="zh-CN" dirty="0" err="1">
                <a:solidFill>
                  <a:schemeClr val="bg1"/>
                </a:solidFill>
                <a:latin typeface="OPPOSans R" panose="00020600040101010101" pitchFamily="18" charset="-122"/>
                <a:ea typeface="OPPOSans R" panose="00020600040101010101" pitchFamily="18" charset="-122"/>
              </a:rPr>
              <a:t>Masalah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Saat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mengaktifkan</a:t>
            </a:r>
            <a:r>
              <a:rPr lang="en-US" altLang="zh-CN" dirty="0">
                <a:solidFill>
                  <a:schemeClr val="bg1"/>
                </a:solidFill>
                <a:latin typeface="OPPOSans R" panose="00020600040101010101" pitchFamily="18" charset="-122"/>
                <a:ea typeface="OPPOSans R" panose="00020600040101010101" pitchFamily="18" charset="-122"/>
              </a:rPr>
              <a:t> mode “</a:t>
            </a:r>
            <a:r>
              <a:rPr lang="en-US" altLang="zh-CN" dirty="0" err="1">
                <a:solidFill>
                  <a:schemeClr val="bg1"/>
                </a:solidFill>
                <a:latin typeface="OPPOSans R" panose="00020600040101010101" pitchFamily="18" charset="-122"/>
                <a:ea typeface="OPPOSans R" panose="00020600040101010101" pitchFamily="18" charset="-122"/>
              </a:rPr>
              <a:t>Jangan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Ganggu</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ketika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ada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pesan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masuk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masih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mucul</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notifikasi</a:t>
            </a:r>
            <a:r>
              <a:rPr lang="en-US" altLang="zh-CN" dirty="0">
                <a:solidFill>
                  <a:schemeClr val="bg1"/>
                </a:solidFill>
                <a:latin typeface="OPPOSans R" panose="00020600040101010101" pitchFamily="18" charset="-122"/>
                <a:ea typeface="OPPOSans R" panose="00020600040101010101" pitchFamily="18" charset="-122"/>
              </a:rPr>
              <a:t>.</a:t>
            </a:r>
          </a:p>
          <a:p>
            <a:endParaRPr lang="en-US" altLang="zh-CN" dirty="0">
              <a:solidFill>
                <a:schemeClr val="bg1"/>
              </a:solidFill>
              <a:latin typeface="OPPOSans R" panose="00020600040101010101" pitchFamily="18" charset="-122"/>
              <a:ea typeface="OPPOSans R" panose="00020600040101010101" pitchFamily="18" charset="-122"/>
            </a:endParaRPr>
          </a:p>
          <a:p>
            <a:r>
              <a:rPr lang="en-US" altLang="zh-CN" dirty="0" err="1">
                <a:solidFill>
                  <a:schemeClr val="bg1"/>
                </a:solidFill>
                <a:latin typeface="OPPOSans R" panose="00020600040101010101" pitchFamily="18" charset="-122"/>
                <a:ea typeface="OPPOSans R" panose="00020600040101010101" pitchFamily="18" charset="-122"/>
              </a:rPr>
              <a:t>Penyebab</a:t>
            </a:r>
            <a:r>
              <a:rPr lang="en-US" altLang="zh-CN" dirty="0">
                <a:solidFill>
                  <a:schemeClr val="bg1"/>
                </a:solidFill>
                <a:latin typeface="OPPOSans R" panose="00020600040101010101" pitchFamily="18" charset="-122"/>
                <a:ea typeface="OPPOSans R" panose="00020600040101010101" pitchFamily="18" charset="-122"/>
              </a:rPr>
              <a:t>: Ada </a:t>
            </a:r>
            <a:r>
              <a:rPr lang="en-US" altLang="zh-CN" dirty="0" err="1">
                <a:solidFill>
                  <a:schemeClr val="bg1"/>
                </a:solidFill>
                <a:latin typeface="OPPOSans R" panose="00020600040101010101" pitchFamily="18" charset="-122"/>
                <a:ea typeface="OPPOSans R" panose="00020600040101010101" pitchFamily="18" charset="-122"/>
              </a:rPr>
              <a:t>kemungkinan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fitur</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Bilah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Notifikasi</a:t>
            </a:r>
            <a:r>
              <a:rPr lang="en-US" altLang="zh-CN" dirty="0">
                <a:solidFill>
                  <a:schemeClr val="bg1"/>
                </a:solidFill>
                <a:latin typeface="OPPOSans R" panose="00020600040101010101" pitchFamily="18" charset="-122"/>
                <a:ea typeface="OPPOSans R" panose="00020600040101010101" pitchFamily="18" charset="-122"/>
              </a:rPr>
              <a:t> dan </a:t>
            </a:r>
            <a:r>
              <a:rPr lang="en-US" altLang="zh-CN" dirty="0" err="1">
                <a:solidFill>
                  <a:schemeClr val="bg1"/>
                </a:solidFill>
                <a:latin typeface="OPPOSans R" panose="00020600040101010101" pitchFamily="18" charset="-122"/>
                <a:ea typeface="OPPOSans R" panose="00020600040101010101" pitchFamily="18" charset="-122"/>
              </a:rPr>
              <a:t>Jenis</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Notifikasi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Lainnya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diaktifkan</a:t>
            </a:r>
            <a:r>
              <a:rPr lang="en-US" altLang="zh-CN" dirty="0">
                <a:solidFill>
                  <a:schemeClr val="bg1"/>
                </a:solidFill>
                <a:latin typeface="OPPOSans R" panose="00020600040101010101" pitchFamily="18" charset="-122"/>
                <a:ea typeface="OPPOSans R" panose="00020600040101010101" pitchFamily="18" charset="-122"/>
              </a:rPr>
              <a:t>.</a:t>
            </a:r>
          </a:p>
          <a:p>
            <a:endParaRPr lang="en-US" altLang="zh-CN" dirty="0">
              <a:solidFill>
                <a:schemeClr val="bg1"/>
              </a:solidFill>
              <a:latin typeface="OPPOSans R" panose="00020600040101010101" pitchFamily="18" charset="-122"/>
              <a:ea typeface="OPPOSans R" panose="00020600040101010101" pitchFamily="18" charset="-122"/>
            </a:endParaRPr>
          </a:p>
          <a:p>
            <a:r>
              <a:rPr lang="en-US" altLang="zh-CN" dirty="0" err="1">
                <a:solidFill>
                  <a:schemeClr val="bg1"/>
                </a:solidFill>
                <a:latin typeface="OPPOSans R" panose="00020600040101010101" pitchFamily="18" charset="-122"/>
                <a:ea typeface="OPPOSans R" panose="00020600040101010101" pitchFamily="18" charset="-122"/>
              </a:rPr>
              <a:t>Skrip</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Untuk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meningkatkan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pengalaman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penggunaan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pengguna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dapat</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memilih</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jenis</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notifikasi</a:t>
            </a:r>
            <a:r>
              <a:rPr lang="en-US" altLang="zh-CN" dirty="0">
                <a:solidFill>
                  <a:schemeClr val="bg1"/>
                </a:solidFill>
                <a:latin typeface="OPPOSans R" panose="00020600040101010101" pitchFamily="18" charset="-122"/>
                <a:ea typeface="OPPOSans R" panose="00020600040101010101" pitchFamily="18" charset="-122"/>
              </a:rPr>
              <a:t> yang </a:t>
            </a:r>
            <a:r>
              <a:rPr lang="en-US" altLang="zh-CN" dirty="0" err="1">
                <a:solidFill>
                  <a:schemeClr val="bg1"/>
                </a:solidFill>
                <a:latin typeface="OPPOSans R" panose="00020600040101010101" pitchFamily="18" charset="-122"/>
                <a:ea typeface="OPPOSans R" panose="00020600040101010101" pitchFamily="18" charset="-122"/>
              </a:rPr>
              <a:t>diinginkan</a:t>
            </a:r>
            <a:r>
              <a:rPr lang="en-US" altLang="zh-CN" dirty="0">
                <a:solidFill>
                  <a:schemeClr val="bg1"/>
                </a:solidFill>
                <a:latin typeface="OPPOSans R" panose="00020600040101010101" pitchFamily="18" charset="-122"/>
                <a:ea typeface="OPPOSans R" panose="00020600040101010101" pitchFamily="18" charset="-122"/>
              </a:rPr>
              <a:t> pada mode SND. </a:t>
            </a:r>
            <a:r>
              <a:rPr lang="en-US" altLang="zh-CN" dirty="0" err="1">
                <a:solidFill>
                  <a:schemeClr val="bg1"/>
                </a:solidFill>
                <a:latin typeface="OPPOSans R" panose="00020600040101010101" pitchFamily="18" charset="-122"/>
                <a:ea typeface="OPPOSans R" panose="00020600040101010101" pitchFamily="18" charset="-122"/>
              </a:rPr>
              <a:t>Jika</a:t>
            </a:r>
            <a:r>
              <a:rPr lang="en-US" altLang="zh-CN" dirty="0">
                <a:solidFill>
                  <a:schemeClr val="bg1"/>
                </a:solidFill>
                <a:latin typeface="OPPOSans R" panose="00020600040101010101" pitchFamily="18" charset="-122"/>
                <a:ea typeface="OPPOSans R" panose="00020600040101010101" pitchFamily="18" charset="-122"/>
              </a:rPr>
              <a:t> Anda </a:t>
            </a:r>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menginginkan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notifikasi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apapun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nonaktifkan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semua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pilihan</a:t>
            </a:r>
            <a:r>
              <a:rPr lang="en-US" altLang="zh-CN" dirty="0">
                <a:solidFill>
                  <a:schemeClr val="bg1"/>
                </a:solidFill>
                <a:latin typeface="OPPOSans R" panose="00020600040101010101" pitchFamily="18" charset="-122"/>
                <a:ea typeface="OPPOSans R" panose="00020600040101010101" pitchFamily="18" charset="-122"/>
              </a:rPr>
              <a:t>.</a:t>
            </a:r>
          </a:p>
        </p:txBody>
      </p:sp>
      <p:sp>
        <p:nvSpPr>
          <p:cNvPr id="5" name="文本框 1"/>
          <p:cNvSpPr txBox="1"/>
          <p:nvPr/>
        </p:nvSpPr>
        <p:spPr>
          <a:xfrm>
            <a:off x="200392" y="267699"/>
            <a:ext cx="5818901" cy="445443"/>
          </a:xfrm>
          <a:prstGeom prst="rect">
            <a:avLst/>
          </a:prstGeom>
          <a:ln w="12700">
            <a:miter lim="400000"/>
          </a:ln>
        </p:spPr>
        <p:txBody>
          <a:bodyPr wrap="none" lIns="25400" tIns="25400" rIns="25400" bIns="25400" anchor="ctr">
            <a:spAutoFit/>
          </a:bodyPr>
          <a:lstStyle>
            <a:defPPr>
              <a:defRPr lang="zh-CN"/>
            </a:defPPr>
            <a:lvl1pPr algn="ct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5.2 FAQ </a:t>
            </a:r>
            <a:r>
              <a:rPr lang="en-US" altLang="zh-CN" b="0" dirty="0" err="1">
                <a:latin typeface="OPPOSans B" panose="00020600040101010101" pitchFamily="18" charset="-122"/>
                <a:ea typeface="OPPOSans B" panose="00020600040101010101" pitchFamily="18" charset="-122"/>
              </a:rPr>
              <a:t>Mengenai</a:t>
            </a:r>
            <a:r>
              <a:rPr lang="en-US" altLang="zh-CN" b="0" dirty="0">
                <a:latin typeface="OPPOSans B" panose="00020600040101010101" pitchFamily="18" charset="-122"/>
                <a:ea typeface="OPPOSans B" panose="00020600040101010101" pitchFamily="18" charset="-122"/>
              </a:rPr>
              <a:t> </a:t>
            </a:r>
            <a:r>
              <a:rPr lang="en-US" altLang="zh-CN" b="0" i="1" dirty="0">
                <a:latin typeface="OPPOSans B" panose="00020600040101010101" pitchFamily="18" charset="-122"/>
                <a:ea typeface="OPPOSans B" panose="00020600040101010101" pitchFamily="18" charset="-122"/>
              </a:rPr>
              <a:t>Software</a:t>
            </a:r>
            <a:endParaRPr lang="en-US" altLang="zh-CN" b="0" dirty="0">
              <a:latin typeface="OPPOSans B" panose="00020600040101010101" pitchFamily="18" charset="-122"/>
              <a:ea typeface="OPPOSans B" panose="00020600040101010101" pitchFamily="18" charset="-122"/>
            </a:endParaRPr>
          </a:p>
        </p:txBody>
      </p:sp>
      <p:sp>
        <p:nvSpPr>
          <p:cNvPr id="8" name="圆角矩形 7"/>
          <p:cNvSpPr/>
          <p:nvPr/>
        </p:nvSpPr>
        <p:spPr>
          <a:xfrm>
            <a:off x="200392" y="1170457"/>
            <a:ext cx="6362968" cy="4608000"/>
          </a:xfrm>
          <a:prstGeom prst="roundRect">
            <a:avLst>
              <a:gd name="adj" fmla="val 673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pic>
        <p:nvPicPr>
          <p:cNvPr id="9" name="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75220" y="0"/>
            <a:ext cx="3213100" cy="6858000"/>
          </a:xfrm>
          <a:prstGeom prst="rect">
            <a:avLst/>
          </a:prstGeom>
        </p:spPr>
      </p:pic>
    </p:spTree>
    <p:extLst>
      <p:ext uri="{BB962C8B-B14F-4D97-AF65-F5344CB8AC3E}">
        <p14:creationId xmlns:p14="http://schemas.microsoft.com/office/powerpoint/2010/main" val="116522147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video>
              <p:cMediaNode vol="80000">
                <p:cTn id="13" fill="hold" display="0">
                  <p:stCondLst>
                    <p:cond delay="indefinite"/>
                  </p:stCondLst>
                </p:cTn>
                <p:tgtEl>
                  <p:spTgt spid="9"/>
                </p:tgtEl>
              </p:cMediaNode>
            </p:video>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34092" y="1406520"/>
            <a:ext cx="2830690" cy="1890963"/>
            <a:chOff x="264001" y="2115722"/>
            <a:chExt cx="1673096" cy="1890960"/>
          </a:xfrm>
        </p:grpSpPr>
        <p:sp>
          <p:nvSpPr>
            <p:cNvPr id="98" name="线条"/>
            <p:cNvSpPr/>
            <p:nvPr/>
          </p:nvSpPr>
          <p:spPr>
            <a:xfrm flipH="1" flipV="1">
              <a:off x="654315" y="3406679"/>
              <a:ext cx="983" cy="60000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97" name="文本框 1"/>
            <p:cNvSpPr txBox="1"/>
            <p:nvPr/>
          </p:nvSpPr>
          <p:spPr>
            <a:xfrm>
              <a:off x="264001" y="2115722"/>
              <a:ext cx="1673096"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
        <p:nvSpPr>
          <p:cNvPr id="2" name="Rectangle 1">
            <a:extLst>
              <a:ext uri="{FF2B5EF4-FFF2-40B4-BE49-F238E27FC236}">
                <a16:creationId xmlns:a16="http://schemas.microsoft.com/office/drawing/2014/main" id="{C508FC7D-1CA0-4F56-8625-7ECE8D7A7E50}"/>
              </a:ext>
            </a:extLst>
          </p:cNvPr>
          <p:cNvSpPr/>
          <p:nvPr/>
        </p:nvSpPr>
        <p:spPr>
          <a:xfrm>
            <a:off x="1393387" y="5865464"/>
            <a:ext cx="4758577"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2.1 </a:t>
            </a:r>
            <a:r>
              <a:rPr lang="id-ID" altLang="zh-CN" sz="1600" dirty="0">
                <a:solidFill>
                  <a:schemeClr val="bg1"/>
                </a:solidFill>
                <a:latin typeface="OPPOSans R" panose="00020600040101010101" pitchFamily="18" charset="-122"/>
                <a:ea typeface="OPPOSans R" panose="00020600040101010101" pitchFamily="18" charset="-122"/>
              </a:rPr>
              <a:t>Parameter Tampilan</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2.2 </a:t>
            </a:r>
            <a:r>
              <a:rPr lang="id-ID" altLang="zh-CN" sz="1600" dirty="0">
                <a:solidFill>
                  <a:schemeClr val="bg1"/>
                </a:solidFill>
                <a:latin typeface="OPPOSans R" panose="00020600040101010101" pitchFamily="18" charset="-122"/>
                <a:ea typeface="OPPOSans R" panose="00020600040101010101" pitchFamily="18" charset="-122"/>
              </a:rPr>
              <a:t>Parameter Konfigurasi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2.3 </a:t>
            </a:r>
            <a:r>
              <a:rPr lang="id-ID" altLang="zh-CN" sz="1600" dirty="0">
                <a:solidFill>
                  <a:schemeClr val="bg1"/>
                </a:solidFill>
                <a:latin typeface="OPPOSans R" panose="00020600040101010101" pitchFamily="18" charset="-122"/>
                <a:ea typeface="OPPOSans R" panose="00020600040101010101" pitchFamily="18" charset="-122"/>
              </a:rPr>
              <a:t>P</a:t>
            </a:r>
            <a:r>
              <a:rPr lang="en-US" altLang="zh-CN" sz="1600" dirty="0" err="1">
                <a:solidFill>
                  <a:schemeClr val="bg1"/>
                </a:solidFill>
                <a:latin typeface="OPPOSans R" panose="00020600040101010101" pitchFamily="18" charset="-122"/>
                <a:ea typeface="OPPOSans R" panose="00020600040101010101" pitchFamily="18" charset="-122"/>
              </a:rPr>
              <a:t>arameters</a:t>
            </a:r>
            <a:r>
              <a:rPr lang="id-ID" altLang="zh-CN" sz="1600" dirty="0">
                <a:solidFill>
                  <a:schemeClr val="bg1"/>
                </a:solidFill>
                <a:latin typeface="OPPOSans R" panose="00020600040101010101" pitchFamily="18" charset="-122"/>
                <a:ea typeface="OPPOSans R" panose="00020600040101010101" pitchFamily="18" charset="-122"/>
              </a:rPr>
              <a:t> Fungsi Umum Lainnya</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3" name="线条">
            <a:extLst>
              <a:ext uri="{FF2B5EF4-FFF2-40B4-BE49-F238E27FC236}">
                <a16:creationId xmlns:a16="http://schemas.microsoft.com/office/drawing/2014/main" id="{B6E570AB-D8D8-4AE8-8542-DFD926EC5750}"/>
              </a:ext>
            </a:extLst>
          </p:cNvPr>
          <p:cNvSpPr/>
          <p:nvPr/>
        </p:nvSpPr>
        <p:spPr>
          <a:xfrm flipH="1" flipV="1">
            <a:off x="3232078" y="5325917"/>
            <a:ext cx="6510" cy="6099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4" name="Rectangle 3">
            <a:extLst>
              <a:ext uri="{FF2B5EF4-FFF2-40B4-BE49-F238E27FC236}">
                <a16:creationId xmlns:a16="http://schemas.microsoft.com/office/drawing/2014/main" id="{2B9D16FE-8988-4D44-81B2-E479E5B4AC74}"/>
              </a:ext>
            </a:extLst>
          </p:cNvPr>
          <p:cNvSpPr/>
          <p:nvPr/>
        </p:nvSpPr>
        <p:spPr>
          <a:xfrm>
            <a:off x="3950949" y="1320582"/>
            <a:ext cx="3161027" cy="1323439"/>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3.1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pPr indent="-720000"/>
            <a:r>
              <a:rPr lang="en-US" altLang="zh-CN" sz="1600" dirty="0">
                <a:solidFill>
                  <a:schemeClr val="bg1"/>
                </a:solidFill>
                <a:latin typeface="OPPOSans R" panose="00020600040101010101" pitchFamily="18" charset="-122"/>
                <a:ea typeface="OPPOSans R" panose="00020600040101010101" pitchFamily="18" charset="-122"/>
              </a:rPr>
              <a:t>3.2 </a:t>
            </a:r>
            <a:r>
              <a:rPr lang="en-US" altLang="zh-CN" sz="1600" dirty="0" err="1">
                <a:solidFill>
                  <a:schemeClr val="bg1"/>
                </a:solidFill>
                <a:latin typeface="OPPOSans R" panose="00020600040101010101" pitchFamily="18" charset="-122"/>
                <a:ea typeface="OPPOSans R" panose="00020600040101010101" pitchFamily="18" charset="-122"/>
              </a:rPr>
              <a:t>Heningkan</a:t>
            </a:r>
            <a:r>
              <a:rPr lang="en-US" altLang="zh-CN" sz="1600" dirty="0">
                <a:solidFill>
                  <a:schemeClr val="bg1"/>
                </a:solidFill>
                <a:latin typeface="OPPOSans R" panose="00020600040101010101" pitchFamily="18" charset="-122"/>
                <a:ea typeface="OPPOSans R" panose="00020600040101010101" pitchFamily="18" charset="-122"/>
              </a:rPr>
              <a:t> Media </a:t>
            </a:r>
            <a:r>
              <a:rPr lang="en-US" altLang="zh-CN" sz="1600" dirty="0" err="1">
                <a:solidFill>
                  <a:schemeClr val="bg1"/>
                </a:solidFill>
                <a:latin typeface="OPPOSans R" panose="00020600040101010101" pitchFamily="18" charset="-122"/>
                <a:ea typeface="OPPOSans R" panose="00020600040101010101" pitchFamily="18" charset="-122"/>
              </a:rPr>
              <a:t>Ketika</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3.3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Dibolehkan</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5" name="线条">
            <a:extLst>
              <a:ext uri="{FF2B5EF4-FFF2-40B4-BE49-F238E27FC236}">
                <a16:creationId xmlns:a16="http://schemas.microsoft.com/office/drawing/2014/main" id="{6CBBBD94-8BFA-42E0-990B-0A246825577F}"/>
              </a:ext>
            </a:extLst>
          </p:cNvPr>
          <p:cNvSpPr/>
          <p:nvPr/>
        </p:nvSpPr>
        <p:spPr>
          <a:xfrm flipH="1" flipV="1">
            <a:off x="5078656" y="2780393"/>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5" name="Rectangle 4">
            <a:extLst>
              <a:ext uri="{FF2B5EF4-FFF2-40B4-BE49-F238E27FC236}">
                <a16:creationId xmlns:a16="http://schemas.microsoft.com/office/drawing/2014/main" id="{2B330AAD-9C76-4D5B-8655-0FAB4AB21511}"/>
              </a:ext>
            </a:extLst>
          </p:cNvPr>
          <p:cNvSpPr/>
          <p:nvPr/>
        </p:nvSpPr>
        <p:spPr>
          <a:xfrm>
            <a:off x="5873844" y="5708073"/>
            <a:ext cx="3770348"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4.1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a:p>
            <a:r>
              <a:rPr lang="en-US" altLang="zh-CN" sz="1600" dirty="0">
                <a:solidFill>
                  <a:schemeClr val="bg1"/>
                </a:solidFill>
                <a:latin typeface="OPPOSans R" panose="00020600040101010101" pitchFamily="18" charset="-122"/>
                <a:ea typeface="OPPOSans R" panose="00020600040101010101" pitchFamily="18" charset="-122"/>
              </a:rPr>
              <a:t>4.2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4.3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4.4 </a:t>
            </a:r>
            <a:r>
              <a:rPr lang="en-US" altLang="zh-CN" sz="1600" dirty="0" err="1">
                <a:solidFill>
                  <a:schemeClr val="bg1"/>
                </a:solidFill>
                <a:latin typeface="OPPOSans R" panose="00020600040101010101" pitchFamily="18" charset="-122"/>
                <a:ea typeface="OPPOSans R" panose="00020600040101010101" pitchFamily="18" charset="-122"/>
              </a:rPr>
              <a:t>Memasang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p:txBody>
      </p:sp>
      <p:sp>
        <p:nvSpPr>
          <p:cNvPr id="17" name="线条">
            <a:extLst>
              <a:ext uri="{FF2B5EF4-FFF2-40B4-BE49-F238E27FC236}">
                <a16:creationId xmlns:a16="http://schemas.microsoft.com/office/drawing/2014/main" id="{2E0C8667-7ED1-40AE-9577-D29FD0A746CE}"/>
              </a:ext>
            </a:extLst>
          </p:cNvPr>
          <p:cNvSpPr/>
          <p:nvPr/>
        </p:nvSpPr>
        <p:spPr>
          <a:xfrm flipH="1" flipV="1">
            <a:off x="6911424" y="5338767"/>
            <a:ext cx="0" cy="369306"/>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6" name="Rectangle 5">
            <a:extLst>
              <a:ext uri="{FF2B5EF4-FFF2-40B4-BE49-F238E27FC236}">
                <a16:creationId xmlns:a16="http://schemas.microsoft.com/office/drawing/2014/main" id="{B2A4B0DD-6D7C-4AEF-B921-7F0E7EF4FB43}"/>
              </a:ext>
            </a:extLst>
          </p:cNvPr>
          <p:cNvSpPr/>
          <p:nvPr/>
        </p:nvSpPr>
        <p:spPr>
          <a:xfrm>
            <a:off x="7811424" y="1435309"/>
            <a:ext cx="2283481"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5.1 FAQ </a:t>
            </a:r>
            <a:r>
              <a:rPr lang="en-US" altLang="zh-CN" sz="1600" dirty="0" err="1">
                <a:solidFill>
                  <a:schemeClr val="bg1"/>
                </a:solidFill>
                <a:latin typeface="OPPOSans R" panose="00020600040101010101" pitchFamily="18" charset="-122"/>
                <a:ea typeface="OPPOSans R" panose="00020600040101010101" pitchFamily="18" charset="-122"/>
              </a:rPr>
              <a:t>Mengenai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Hardware</a:t>
            </a:r>
          </a:p>
          <a:p>
            <a:pPr indent="-720000"/>
            <a:r>
              <a:rPr lang="en-US" altLang="zh-CN" sz="1600" dirty="0">
                <a:solidFill>
                  <a:schemeClr val="bg1"/>
                </a:solidFill>
                <a:latin typeface="OPPOSans R" panose="00020600040101010101" pitchFamily="18" charset="-122"/>
                <a:ea typeface="OPPOSans R" panose="00020600040101010101" pitchFamily="18" charset="-122"/>
              </a:rPr>
              <a:t>5.2 FAQ </a:t>
            </a:r>
            <a:r>
              <a:rPr lang="en-US" altLang="zh-CN" sz="1600" dirty="0" err="1">
                <a:solidFill>
                  <a:schemeClr val="bg1"/>
                </a:solidFill>
                <a:latin typeface="OPPOSans R" panose="00020600040101010101" pitchFamily="18" charset="-122"/>
                <a:ea typeface="OPPOSans R" panose="00020600040101010101" pitchFamily="18" charset="-122"/>
              </a:rPr>
              <a:t>Mengenai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Software</a:t>
            </a:r>
          </a:p>
        </p:txBody>
      </p:sp>
      <p:sp>
        <p:nvSpPr>
          <p:cNvPr id="20" name="线条">
            <a:extLst>
              <a:ext uri="{FF2B5EF4-FFF2-40B4-BE49-F238E27FC236}">
                <a16:creationId xmlns:a16="http://schemas.microsoft.com/office/drawing/2014/main" id="{F08F72EE-666B-45F3-8D43-97710D37E481}"/>
              </a:ext>
            </a:extLst>
          </p:cNvPr>
          <p:cNvSpPr/>
          <p:nvPr/>
        </p:nvSpPr>
        <p:spPr>
          <a:xfrm flipH="1" flipV="1">
            <a:off x="8597710" y="2697479"/>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7" name="Rectangle 6">
            <a:extLst>
              <a:ext uri="{FF2B5EF4-FFF2-40B4-BE49-F238E27FC236}">
                <a16:creationId xmlns:a16="http://schemas.microsoft.com/office/drawing/2014/main" id="{D10DCDDD-E252-44DC-BCAC-537B8895EDA4}"/>
              </a:ext>
            </a:extLst>
          </p:cNvPr>
          <p:cNvSpPr/>
          <p:nvPr/>
        </p:nvSpPr>
        <p:spPr>
          <a:xfrm>
            <a:off x="9751551" y="5865464"/>
            <a:ext cx="1725409"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6.1 </a:t>
            </a:r>
            <a:r>
              <a:rPr lang="en-US" altLang="zh-CN" sz="1600" dirty="0" err="1">
                <a:solidFill>
                  <a:schemeClr val="bg1"/>
                </a:solidFill>
                <a:latin typeface="OPPOSans R" panose="00020600040101010101" pitchFamily="18" charset="-122"/>
                <a:ea typeface="OPPOSans R" panose="00020600040101010101" pitchFamily="18" charset="-122"/>
              </a:rPr>
              <a:t>Versi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6.1 </a:t>
            </a:r>
            <a:r>
              <a:rPr lang="en-US" altLang="zh-CN" sz="1600" dirty="0" err="1">
                <a:solidFill>
                  <a:schemeClr val="bg1"/>
                </a:solidFill>
                <a:latin typeface="OPPOSans R" panose="00020600040101010101" pitchFamily="18" charset="-122"/>
                <a:ea typeface="OPPOSans R" panose="00020600040101010101" pitchFamily="18" charset="-122"/>
              </a:rPr>
              <a:t>Versi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6.3 </a:t>
            </a:r>
            <a:r>
              <a:rPr lang="en-GB" altLang="zh-CN" sz="1600" dirty="0" err="1">
                <a:solidFill>
                  <a:schemeClr val="bg1"/>
                </a:solidFill>
                <a:latin typeface="OPPOSans R" panose="00020600040101010101" pitchFamily="18" charset="-122"/>
                <a:ea typeface="OPPOSans R" panose="00020600040101010101" pitchFamily="18" charset="-122"/>
              </a:rPr>
              <a:t>Fungsional</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21" name="线条">
            <a:extLst>
              <a:ext uri="{FF2B5EF4-FFF2-40B4-BE49-F238E27FC236}">
                <a16:creationId xmlns:a16="http://schemas.microsoft.com/office/drawing/2014/main" id="{CB541795-3559-45C8-8390-34A8CE8D4498}"/>
              </a:ext>
            </a:extLst>
          </p:cNvPr>
          <p:cNvSpPr/>
          <p:nvPr/>
        </p:nvSpPr>
        <p:spPr>
          <a:xfrm flipH="1" flipV="1">
            <a:off x="10571521" y="5298591"/>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535640238"/>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464457" y="306077"/>
            <a:ext cx="5080000" cy="420628"/>
          </a:xfrm>
          <a:prstGeom prst="rect">
            <a:avLst/>
          </a:prstGeom>
          <a:ln w="12700">
            <a:miter lim="400000"/>
          </a:ln>
        </p:spPr>
        <p:txBody>
          <a:bodyPr wrap="square" lIns="25400" tIns="25400" rIns="25400" bIns="25400" anchor="ctr">
            <a:spAutoFit/>
          </a:bodyPr>
          <a:lstStyle>
            <a:defPPr>
              <a:defRPr lang="zh-CN"/>
            </a:defPPr>
            <a:lvl1pP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pPr lvl="1"/>
            <a:r>
              <a:rPr lang="en-US" altLang="zh-CN" sz="2400" dirty="0">
                <a:solidFill>
                  <a:srgbClr val="00FDFF"/>
                </a:solidFill>
                <a:latin typeface="OPPOSans B" panose="00020600040101010101" pitchFamily="18" charset="-122"/>
                <a:ea typeface="OPPOSans B" panose="00020600040101010101" pitchFamily="18" charset="-122"/>
              </a:rPr>
              <a:t>6.1 </a:t>
            </a:r>
            <a:r>
              <a:rPr lang="en-US" altLang="zh-CN" sz="2400" dirty="0" err="1">
                <a:solidFill>
                  <a:srgbClr val="00FDFF"/>
                </a:solidFill>
                <a:latin typeface="OPPOSans B" panose="00020600040101010101" pitchFamily="18" charset="-122"/>
                <a:ea typeface="OPPOSans B" panose="00020600040101010101" pitchFamily="18" charset="-122"/>
              </a:rPr>
              <a:t>Perbedaan</a:t>
            </a:r>
            <a:r>
              <a:rPr lang="en-US" altLang="zh-CN" sz="2400" dirty="0">
                <a:solidFill>
                  <a:srgbClr val="00FDFF"/>
                </a:solidFill>
                <a:latin typeface="OPPOSans B" panose="00020600040101010101" pitchFamily="18" charset="-122"/>
                <a:ea typeface="OPPOSans B" panose="00020600040101010101" pitchFamily="18" charset="-122"/>
              </a:rPr>
              <a:t> </a:t>
            </a:r>
            <a:r>
              <a:rPr lang="en-US" altLang="zh-CN" sz="2400" dirty="0" err="1">
                <a:solidFill>
                  <a:srgbClr val="00FDFF"/>
                </a:solidFill>
                <a:latin typeface="OPPOSans B" panose="00020600040101010101" pitchFamily="18" charset="-122"/>
                <a:ea typeface="OPPOSans B" panose="00020600040101010101" pitchFamily="18" charset="-122"/>
              </a:rPr>
              <a:t>Versi</a:t>
            </a:r>
            <a:endParaRPr lang="en-US" altLang="zh-CN" sz="2400" dirty="0">
              <a:solidFill>
                <a:srgbClr val="00FDFF"/>
              </a:solidFill>
              <a:latin typeface="OPPOSans B" panose="00020600040101010101" pitchFamily="18" charset="-122"/>
              <a:ea typeface="OPPOSans B" panose="00020600040101010101" pitchFamily="18" charset="-122"/>
            </a:endParaRPr>
          </a:p>
        </p:txBody>
      </p:sp>
      <p:graphicFrame>
        <p:nvGraphicFramePr>
          <p:cNvPr id="5" name="表格 4"/>
          <p:cNvGraphicFramePr>
            <a:graphicFrameLocks noGrp="1"/>
          </p:cNvGraphicFramePr>
          <p:nvPr>
            <p:extLst>
              <p:ext uri="{D42A27DB-BD31-4B8C-83A1-F6EECF244321}">
                <p14:modId xmlns:p14="http://schemas.microsoft.com/office/powerpoint/2010/main" val="61671402"/>
              </p:ext>
            </p:extLst>
          </p:nvPr>
        </p:nvGraphicFramePr>
        <p:xfrm>
          <a:off x="761999" y="1085426"/>
          <a:ext cx="10660744" cy="4373157"/>
        </p:xfrm>
        <a:graphic>
          <a:graphicData uri="http://schemas.openxmlformats.org/drawingml/2006/table">
            <a:tbl>
              <a:tblPr firstRow="1" bandRow="1">
                <a:tableStyleId>{5C22544A-7EE6-4342-B048-85BDC9FD1C3A}</a:tableStyleId>
              </a:tblPr>
              <a:tblGrid>
                <a:gridCol w="656677">
                  <a:extLst>
                    <a:ext uri="{9D8B030D-6E8A-4147-A177-3AD203B41FA5}">
                      <a16:colId xmlns:a16="http://schemas.microsoft.com/office/drawing/2014/main" val="20000"/>
                    </a:ext>
                  </a:extLst>
                </a:gridCol>
                <a:gridCol w="2200770">
                  <a:extLst>
                    <a:ext uri="{9D8B030D-6E8A-4147-A177-3AD203B41FA5}">
                      <a16:colId xmlns:a16="http://schemas.microsoft.com/office/drawing/2014/main" val="20001"/>
                    </a:ext>
                  </a:extLst>
                </a:gridCol>
                <a:gridCol w="2878217">
                  <a:extLst>
                    <a:ext uri="{9D8B030D-6E8A-4147-A177-3AD203B41FA5}">
                      <a16:colId xmlns:a16="http://schemas.microsoft.com/office/drawing/2014/main" val="20002"/>
                    </a:ext>
                  </a:extLst>
                </a:gridCol>
                <a:gridCol w="4925080">
                  <a:extLst>
                    <a:ext uri="{9D8B030D-6E8A-4147-A177-3AD203B41FA5}">
                      <a16:colId xmlns:a16="http://schemas.microsoft.com/office/drawing/2014/main" val="20003"/>
                    </a:ext>
                  </a:extLst>
                </a:gridCol>
              </a:tblGrid>
              <a:tr h="512839">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No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Perbedaan</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Pasar China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Pasar Non-China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512839">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1</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Nama </a:t>
                      </a:r>
                      <a:r>
                        <a:rPr lang="en-US" altLang="zh-CN" dirty="0" err="1">
                          <a:solidFill>
                            <a:schemeClr val="bg1"/>
                          </a:solidFill>
                          <a:latin typeface="OPPOSans R" panose="00020600040101010101" pitchFamily="18" charset="-122"/>
                          <a:ea typeface="OPPOSans R" panose="00020600040101010101" pitchFamily="18" charset="-122"/>
                        </a:rPr>
                        <a:t>Pasaran</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A8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A31</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56618">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2</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Nama Model</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PDBM00</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CPH2015 / CPH2073 / CPH2081 / CPH2029 / CPH2031</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512839">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3</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Tanggal</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Penjualan</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22 </a:t>
                      </a:r>
                      <a:r>
                        <a:rPr lang="en-US" altLang="zh-CN" dirty="0" err="1">
                          <a:solidFill>
                            <a:schemeClr val="bg1"/>
                          </a:solidFill>
                          <a:latin typeface="OPPOSans R" panose="00020600040101010101" pitchFamily="18" charset="-122"/>
                          <a:ea typeface="OPPOSans R" panose="00020600040101010101" pitchFamily="18" charset="-122"/>
                        </a:rPr>
                        <a:t>Desember</a:t>
                      </a:r>
                      <a:r>
                        <a:rPr lang="en-US" altLang="zh-CN" dirty="0">
                          <a:solidFill>
                            <a:schemeClr val="bg1"/>
                          </a:solidFill>
                          <a:latin typeface="OPPOSans R" panose="00020600040101010101" pitchFamily="18" charset="-122"/>
                          <a:ea typeface="OPPOSans R" panose="00020600040101010101" pitchFamily="18" charset="-122"/>
                        </a:rPr>
                        <a:t> 2019</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20 </a:t>
                      </a:r>
                      <a:r>
                        <a:rPr lang="en-US" altLang="zh-CN" dirty="0" err="1">
                          <a:solidFill>
                            <a:schemeClr val="bg1"/>
                          </a:solidFill>
                          <a:latin typeface="OPPOSans R" panose="00020600040101010101" pitchFamily="18" charset="-122"/>
                          <a:ea typeface="OPPOSans R" panose="00020600040101010101" pitchFamily="18" charset="-122"/>
                        </a:rPr>
                        <a:t>Februari</a:t>
                      </a:r>
                      <a:r>
                        <a:rPr lang="en-US" altLang="zh-CN" dirty="0">
                          <a:solidFill>
                            <a:schemeClr val="bg1"/>
                          </a:solidFill>
                          <a:latin typeface="OPPOSans R" panose="00020600040101010101" pitchFamily="18" charset="-122"/>
                          <a:ea typeface="OPPOSans R" panose="00020600040101010101" pitchFamily="18" charset="-122"/>
                        </a:rPr>
                        <a:t> 2020</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512839">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4</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Warna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l"/>
                      <a:r>
                        <a:rPr lang="en-US" altLang="zh-CN" i="1" dirty="0">
                          <a:solidFill>
                            <a:schemeClr val="bg1"/>
                          </a:solidFill>
                          <a:latin typeface="OPPOSans R" panose="00020600040101010101" pitchFamily="18" charset="-122"/>
                          <a:ea typeface="OPPOSans R" panose="00020600040101010101" pitchFamily="18" charset="-122"/>
                        </a:rPr>
                        <a:t>Fantasy White / Mystery Black / </a:t>
                      </a:r>
                      <a:r>
                        <a:rPr lang="en-GB" altLang="zh-CN" sz="1800" b="0" i="1" kern="1200" dirty="0">
                          <a:solidFill>
                            <a:srgbClr val="FFFF00"/>
                          </a:solidFill>
                          <a:effectLst/>
                          <a:latin typeface="OPPOSans R" panose="00020600040101010101" pitchFamily="18" charset="-122"/>
                          <a:ea typeface="OPPOSans R" panose="00020600040101010101" pitchFamily="18" charset="-122"/>
                          <a:cs typeface="+mn-cs"/>
                        </a:rPr>
                        <a:t>Passion Red</a:t>
                      </a:r>
                      <a:endParaRPr lang="zh-CN" altLang="en-US" i="1" dirty="0">
                        <a:solidFill>
                          <a:srgbClr val="FFFF00"/>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i="1" dirty="0">
                          <a:solidFill>
                            <a:schemeClr val="bg1"/>
                          </a:solidFill>
                          <a:latin typeface="OPPOSans R" panose="00020600040101010101" pitchFamily="18" charset="-122"/>
                          <a:ea typeface="OPPOSans R" panose="00020600040101010101" pitchFamily="18" charset="-122"/>
                        </a:rPr>
                        <a:t>Fantasy White / Mystery Black / </a:t>
                      </a:r>
                      <a:r>
                        <a:rPr lang="en-US" altLang="zh-CN" i="1" dirty="0">
                          <a:solidFill>
                            <a:srgbClr val="FFFF00"/>
                          </a:solidFill>
                          <a:latin typeface="OPPOSans R" panose="00020600040101010101" pitchFamily="18" charset="-122"/>
                          <a:ea typeface="OPPOSans R" panose="00020600040101010101" pitchFamily="18" charset="-122"/>
                        </a:rPr>
                        <a:t>Lake</a:t>
                      </a:r>
                      <a:r>
                        <a:rPr lang="en-US" altLang="zh-CN" i="1" baseline="0" dirty="0">
                          <a:solidFill>
                            <a:srgbClr val="FFFF00"/>
                          </a:solidFill>
                          <a:latin typeface="OPPOSans R" panose="00020600040101010101" pitchFamily="18" charset="-122"/>
                          <a:ea typeface="OPPOSans R" panose="00020600040101010101" pitchFamily="18" charset="-122"/>
                        </a:rPr>
                        <a:t> Green</a:t>
                      </a:r>
                      <a:endParaRPr lang="zh-CN" altLang="en-US" i="1" dirty="0">
                        <a:solidFill>
                          <a:srgbClr val="FFFF00"/>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512839">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5</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Versi</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China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dirty="0" err="1">
                          <a:solidFill>
                            <a:schemeClr val="bg1"/>
                          </a:solidFill>
                          <a:latin typeface="OPPOSans R" panose="00020600040101010101" pitchFamily="18" charset="-122"/>
                          <a:ea typeface="OPPOSans R" panose="00020600040101010101" pitchFamily="18" charset="-122"/>
                          <a:sym typeface="+mn-ea"/>
                        </a:rPr>
                        <a:t>Versi</a:t>
                      </a:r>
                      <a:r>
                        <a:rPr lang="en-US" altLang="zh-CN" sz="1800" dirty="0">
                          <a:solidFill>
                            <a:schemeClr val="bg1"/>
                          </a:solidFill>
                          <a:latin typeface="OPPOSans R" panose="00020600040101010101" pitchFamily="18" charset="-122"/>
                          <a:ea typeface="OPPOSans R" panose="00020600040101010101" pitchFamily="18" charset="-122"/>
                          <a:sym typeface="+mn-ea"/>
                        </a:rPr>
                        <a:t> Asia </a:t>
                      </a:r>
                      <a:r>
                        <a:rPr lang="en-US" altLang="zh-CN" sz="1800" dirty="0" err="1">
                          <a:solidFill>
                            <a:schemeClr val="bg1"/>
                          </a:solidFill>
                          <a:latin typeface="OPPOSans R" panose="00020600040101010101" pitchFamily="18" charset="-122"/>
                          <a:ea typeface="OPPOSans R" panose="00020600040101010101" pitchFamily="18" charset="-122"/>
                          <a:sym typeface="+mn-ea"/>
                        </a:rPr>
                        <a:t>Pasifik</a:t>
                      </a:r>
                      <a:r>
                        <a:rPr lang="en-US" altLang="zh-CN" sz="1800" dirty="0">
                          <a:solidFill>
                            <a:schemeClr val="bg1"/>
                          </a:solidFill>
                          <a:latin typeface="OPPOSans R" panose="00020600040101010101" pitchFamily="18" charset="-122"/>
                          <a:ea typeface="OPPOSans R" panose="00020600040101010101" pitchFamily="18" charset="-122"/>
                          <a:sym typeface="+mn-ea"/>
                        </a:rPr>
                        <a:t> / </a:t>
                      </a:r>
                      <a:r>
                        <a:rPr lang="en-US" altLang="zh-CN" sz="1800" dirty="0" err="1">
                          <a:solidFill>
                            <a:schemeClr val="bg1"/>
                          </a:solidFill>
                          <a:latin typeface="OPPOSans R" panose="00020600040101010101" pitchFamily="18" charset="-122"/>
                          <a:ea typeface="OPPOSans R" panose="00020600040101010101" pitchFamily="18" charset="-122"/>
                          <a:sym typeface="+mn-ea"/>
                        </a:rPr>
                        <a:t>Versi</a:t>
                      </a:r>
                      <a:r>
                        <a:rPr lang="en-US" altLang="zh-CN" sz="1800" dirty="0">
                          <a:solidFill>
                            <a:schemeClr val="bg1"/>
                          </a:solidFill>
                          <a:latin typeface="OPPOSans R" panose="00020600040101010101" pitchFamily="18" charset="-122"/>
                          <a:ea typeface="OPPOSans R" panose="00020600040101010101" pitchFamily="18" charset="-122"/>
                          <a:sym typeface="+mn-ea"/>
                        </a:rPr>
                        <a:t> </a:t>
                      </a:r>
                      <a:r>
                        <a:rPr lang="en-US" altLang="zh-CN" sz="1800" i="1" dirty="0">
                          <a:solidFill>
                            <a:schemeClr val="bg1"/>
                          </a:solidFill>
                          <a:latin typeface="OPPOSans R" panose="00020600040101010101" pitchFamily="18" charset="-122"/>
                          <a:ea typeface="OPPOSans R" panose="00020600040101010101" pitchFamily="18" charset="-122"/>
                          <a:sym typeface="+mn-ea"/>
                        </a:rPr>
                        <a:t>Lite </a:t>
                      </a:r>
                      <a:r>
                        <a:rPr lang="en-US" altLang="zh-CN" sz="1800" i="0" dirty="0">
                          <a:solidFill>
                            <a:schemeClr val="bg1"/>
                          </a:solidFill>
                          <a:latin typeface="OPPOSans R" panose="00020600040101010101" pitchFamily="18" charset="-122"/>
                          <a:ea typeface="OPPOSans R" panose="00020600040101010101" pitchFamily="18" charset="-122"/>
                          <a:sym typeface="+mn-ea"/>
                        </a:rPr>
                        <a:t>Asia </a:t>
                      </a:r>
                      <a:r>
                        <a:rPr lang="en-US" altLang="zh-CN" sz="1800" i="0" dirty="0" err="1">
                          <a:solidFill>
                            <a:schemeClr val="bg1"/>
                          </a:solidFill>
                          <a:latin typeface="OPPOSans R" panose="00020600040101010101" pitchFamily="18" charset="-122"/>
                          <a:ea typeface="OPPOSans R" panose="00020600040101010101" pitchFamily="18" charset="-122"/>
                          <a:sym typeface="+mn-ea"/>
                        </a:rPr>
                        <a:t>Pasifik</a:t>
                      </a:r>
                      <a:r>
                        <a:rPr lang="en-US" altLang="zh-CN" sz="1800" i="0" dirty="0">
                          <a:solidFill>
                            <a:schemeClr val="bg1"/>
                          </a:solidFill>
                          <a:latin typeface="OPPOSans R" panose="00020600040101010101" pitchFamily="18" charset="-122"/>
                          <a:ea typeface="OPPOSans R" panose="00020600040101010101" pitchFamily="18" charset="-122"/>
                          <a:sym typeface="+mn-ea"/>
                        </a:rPr>
                        <a:t> / </a:t>
                      </a:r>
                      <a:r>
                        <a:rPr lang="en-US" altLang="zh-CN" sz="1800" i="0" dirty="0" err="1">
                          <a:solidFill>
                            <a:schemeClr val="bg1"/>
                          </a:solidFill>
                          <a:latin typeface="OPPOSans R" panose="00020600040101010101" pitchFamily="18" charset="-122"/>
                          <a:ea typeface="OPPOSans R" panose="00020600040101010101" pitchFamily="18" charset="-122"/>
                          <a:sym typeface="+mn-ea"/>
                        </a:rPr>
                        <a:t>Semua</a:t>
                      </a:r>
                      <a:r>
                        <a:rPr lang="en-US" altLang="zh-CN" sz="1800" i="0" dirty="0">
                          <a:solidFill>
                            <a:schemeClr val="bg1"/>
                          </a:solidFill>
                          <a:latin typeface="OPPOSans R" panose="00020600040101010101" pitchFamily="18" charset="-122"/>
                          <a:ea typeface="OPPOSans R" panose="00020600040101010101" pitchFamily="18" charset="-122"/>
                          <a:sym typeface="+mn-ea"/>
                        </a:rPr>
                        <a:t> </a:t>
                      </a:r>
                      <a:r>
                        <a:rPr lang="en-US" altLang="zh-CN" sz="1800" i="1" dirty="0">
                          <a:solidFill>
                            <a:schemeClr val="bg1"/>
                          </a:solidFill>
                          <a:latin typeface="OPPOSans R" panose="00020600040101010101" pitchFamily="18" charset="-122"/>
                          <a:ea typeface="OPPOSans R" panose="00020600040101010101" pitchFamily="18" charset="-122"/>
                          <a:sym typeface="+mn-ea"/>
                        </a:rPr>
                        <a:t>band </a:t>
                      </a:r>
                      <a:r>
                        <a:rPr lang="en-US" altLang="zh-CN" sz="1800" i="0" dirty="0">
                          <a:solidFill>
                            <a:schemeClr val="bg1"/>
                          </a:solidFill>
                          <a:latin typeface="OPPOSans R" panose="00020600040101010101" pitchFamily="18" charset="-122"/>
                          <a:ea typeface="OPPOSans R" panose="00020600040101010101" pitchFamily="18" charset="-122"/>
                          <a:sym typeface="+mn-ea"/>
                        </a:rPr>
                        <a:t>/ </a:t>
                      </a:r>
                      <a:r>
                        <a:rPr lang="en-US" altLang="zh-CN" sz="1800" i="0" dirty="0" err="1">
                          <a:solidFill>
                            <a:schemeClr val="bg1"/>
                          </a:solidFill>
                          <a:latin typeface="OPPOSans R" panose="00020600040101010101" pitchFamily="18" charset="-122"/>
                          <a:ea typeface="OPPOSans R" panose="00020600040101010101" pitchFamily="18" charset="-122"/>
                          <a:sym typeface="+mn-ea"/>
                        </a:rPr>
                        <a:t>Meksiko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512839">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6</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RAM+ROM</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4+128, 6+128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FFFF00"/>
                          </a:solidFill>
                          <a:latin typeface="OPPOSans R" panose="00020600040101010101" pitchFamily="18" charset="-122"/>
                          <a:ea typeface="OPPOSans R" panose="00020600040101010101" pitchFamily="18" charset="-122"/>
                        </a:rPr>
                        <a:t>4+64,</a:t>
                      </a:r>
                      <a:r>
                        <a:rPr lang="en-US" altLang="zh-CN" baseline="0" dirty="0">
                          <a:solidFill>
                            <a:srgbClr val="FFFF00"/>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4+128, 6+128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51225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212010" y="0"/>
            <a:ext cx="4926349" cy="445443"/>
          </a:xfrm>
          <a:prstGeom prst="rect">
            <a:avLst/>
          </a:prstGeom>
          <a:ln w="12700">
            <a:miter lim="400000"/>
          </a:ln>
        </p:spPr>
        <p:txBody>
          <a:bodyPr wrap="none" lIns="25400" tIns="25400" rIns="25400" bIns="25400" anchor="ctr">
            <a:spAutoFit/>
          </a:bodyPr>
          <a:lstStyle>
            <a:defPPr>
              <a:defRPr lang="zh-CN"/>
            </a:defPPr>
            <a:lvl1pP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6.2 </a:t>
            </a:r>
            <a:r>
              <a:rPr lang="en-GB" altLang="zh-CN" b="0" dirty="0" err="1">
                <a:latin typeface="OPPOSans B" panose="00020600040101010101" pitchFamily="18" charset="-122"/>
                <a:ea typeface="OPPOSans B" panose="00020600040101010101" pitchFamily="18" charset="-122"/>
              </a:rPr>
              <a:t>Perbedaan</a:t>
            </a:r>
            <a:r>
              <a:rPr lang="en-GB" altLang="zh-CN" b="0" dirty="0">
                <a:latin typeface="OPPOSans B" panose="00020600040101010101" pitchFamily="18" charset="-122"/>
                <a:ea typeface="OPPOSans B" panose="00020600040101010101" pitchFamily="18" charset="-122"/>
              </a:rPr>
              <a:t> Material</a:t>
            </a:r>
            <a:endParaRPr lang="en-US" altLang="zh-CN" b="0" dirty="0">
              <a:latin typeface="OPPOSans B" panose="00020600040101010101" pitchFamily="18" charset="-122"/>
              <a:ea typeface="OPPOSans B" panose="00020600040101010101" pitchFamily="18" charset="-122"/>
            </a:endParaRPr>
          </a:p>
        </p:txBody>
      </p:sp>
      <p:graphicFrame>
        <p:nvGraphicFramePr>
          <p:cNvPr id="5" name="表格 4"/>
          <p:cNvGraphicFramePr>
            <a:graphicFrameLocks noGrp="1"/>
          </p:cNvGraphicFramePr>
          <p:nvPr>
            <p:extLst>
              <p:ext uri="{D42A27DB-BD31-4B8C-83A1-F6EECF244321}">
                <p14:modId xmlns:p14="http://schemas.microsoft.com/office/powerpoint/2010/main" val="1893057725"/>
              </p:ext>
            </p:extLst>
          </p:nvPr>
        </p:nvGraphicFramePr>
        <p:xfrm>
          <a:off x="0" y="640080"/>
          <a:ext cx="12192002" cy="6192898"/>
        </p:xfrm>
        <a:graphic>
          <a:graphicData uri="http://schemas.openxmlformats.org/drawingml/2006/table">
            <a:tbl>
              <a:tblPr firstRow="1" bandRow="1">
                <a:tableStyleId>{5C22544A-7EE6-4342-B048-85BDC9FD1C3A}</a:tableStyleId>
              </a:tblPr>
              <a:tblGrid>
                <a:gridCol w="751000">
                  <a:extLst>
                    <a:ext uri="{9D8B030D-6E8A-4147-A177-3AD203B41FA5}">
                      <a16:colId xmlns:a16="http://schemas.microsoft.com/office/drawing/2014/main" val="20000"/>
                    </a:ext>
                  </a:extLst>
                </a:gridCol>
                <a:gridCol w="1924434">
                  <a:extLst>
                    <a:ext uri="{9D8B030D-6E8A-4147-A177-3AD203B41FA5}">
                      <a16:colId xmlns:a16="http://schemas.microsoft.com/office/drawing/2014/main" val="20001"/>
                    </a:ext>
                  </a:extLst>
                </a:gridCol>
                <a:gridCol w="3520308">
                  <a:extLst>
                    <a:ext uri="{9D8B030D-6E8A-4147-A177-3AD203B41FA5}">
                      <a16:colId xmlns:a16="http://schemas.microsoft.com/office/drawing/2014/main" val="20002"/>
                    </a:ext>
                  </a:extLst>
                </a:gridCol>
                <a:gridCol w="5996260">
                  <a:extLst>
                    <a:ext uri="{9D8B030D-6E8A-4147-A177-3AD203B41FA5}">
                      <a16:colId xmlns:a16="http://schemas.microsoft.com/office/drawing/2014/main" val="20003"/>
                    </a:ext>
                  </a:extLst>
                </a:gridCol>
              </a:tblGrid>
              <a:tr h="359254">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No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algn="ctr" defTabSz="914400" rtl="0" eaLnBrk="1" latinLnBrk="0" hangingPunct="1"/>
                      <a:r>
                        <a:rPr lang="en-GB" altLang="zh-CN" sz="1800" b="1" i="0" kern="1200" dirty="0" err="1">
                          <a:solidFill>
                            <a:schemeClr val="bg1"/>
                          </a:solidFill>
                          <a:effectLst/>
                          <a:latin typeface="OPPOSans R" panose="00020600040101010101" pitchFamily="18" charset="-122"/>
                          <a:ea typeface="OPPOSans R" panose="00020600040101010101" pitchFamily="18" charset="-122"/>
                          <a:cs typeface="+mn-cs"/>
                        </a:rPr>
                        <a:t>Perbedaan</a:t>
                      </a:r>
                      <a:endParaRPr lang="zh-CN" altLang="en-US" sz="1800" b="1" i="0" kern="1200" dirty="0">
                        <a:solidFill>
                          <a:schemeClr val="bg1"/>
                        </a:solidFill>
                        <a:effectLst/>
                        <a:latin typeface="OPPOSans R" panose="00020600040101010101" pitchFamily="18" charset="-122"/>
                        <a:ea typeface="OPPOSans R" panose="00020600040101010101" pitchFamily="18" charset="-122"/>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bg1"/>
                          </a:solidFill>
                          <a:effectLst/>
                          <a:latin typeface="OPPOSans R" panose="00020600040101010101" pitchFamily="18" charset="-122"/>
                          <a:ea typeface="OPPOSans R" panose="00020600040101010101" pitchFamily="18" charset="-122"/>
                          <a:cs typeface="+mn-cs"/>
                        </a:rPr>
                        <a:t>Pasar China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bg1"/>
                          </a:solidFill>
                          <a:effectLst/>
                          <a:latin typeface="OPPOSans R" panose="00020600040101010101" pitchFamily="18" charset="-122"/>
                          <a:ea typeface="OPPOSans R" panose="00020600040101010101" pitchFamily="18" charset="-122"/>
                          <a:cs typeface="+mn-cs"/>
                        </a:rPr>
                        <a:t>Pasar Non-China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622564">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1</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Warna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Baterai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Cover</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l"/>
                      <a:r>
                        <a:rPr lang="en-US" altLang="zh-CN" i="0" dirty="0" err="1">
                          <a:solidFill>
                            <a:schemeClr val="bg1"/>
                          </a:solidFill>
                          <a:latin typeface="OPPOSans R" panose="00020600040101010101" pitchFamily="18" charset="-122"/>
                          <a:ea typeface="OPPOSans R" panose="00020600040101010101" pitchFamily="18" charset="-122"/>
                        </a:rPr>
                        <a:t>Putih</a:t>
                      </a:r>
                      <a:r>
                        <a:rPr lang="en-US" altLang="zh-CN" i="0" dirty="0">
                          <a:solidFill>
                            <a:schemeClr val="bg1"/>
                          </a:solidFill>
                          <a:latin typeface="OPPOSans R" panose="00020600040101010101" pitchFamily="18" charset="-122"/>
                          <a:ea typeface="OPPOSans R" panose="00020600040101010101" pitchFamily="18" charset="-122"/>
                        </a:rPr>
                        <a:t> </a:t>
                      </a:r>
                      <a:r>
                        <a:rPr lang="en-US" altLang="zh-CN" i="0" dirty="0" err="1">
                          <a:solidFill>
                            <a:schemeClr val="bg1"/>
                          </a:solidFill>
                          <a:latin typeface="OPPOSans R" panose="00020600040101010101" pitchFamily="18" charset="-122"/>
                          <a:ea typeface="OPPOSans R" panose="00020600040101010101" pitchFamily="18" charset="-122"/>
                        </a:rPr>
                        <a:t>Fantasi</a:t>
                      </a:r>
                      <a:r>
                        <a:rPr lang="en-US" altLang="zh-CN" i="0" dirty="0">
                          <a:solidFill>
                            <a:schemeClr val="bg1"/>
                          </a:solidFill>
                          <a:latin typeface="OPPOSans R" panose="00020600040101010101" pitchFamily="18" charset="-122"/>
                          <a:ea typeface="OPPOSans R" panose="00020600040101010101" pitchFamily="18" charset="-122"/>
                        </a:rPr>
                        <a:t> / </a:t>
                      </a:r>
                      <a:r>
                        <a:rPr lang="en-US" altLang="zh-CN" i="0" dirty="0" err="1">
                          <a:solidFill>
                            <a:schemeClr val="bg1"/>
                          </a:solidFill>
                          <a:latin typeface="OPPOSans R" panose="00020600040101010101" pitchFamily="18" charset="-122"/>
                          <a:ea typeface="OPPOSans R" panose="00020600040101010101" pitchFamily="18" charset="-122"/>
                        </a:rPr>
                        <a:t>Hitam</a:t>
                      </a:r>
                      <a:r>
                        <a:rPr lang="en-US" altLang="zh-CN" i="0" dirty="0">
                          <a:solidFill>
                            <a:schemeClr val="bg1"/>
                          </a:solidFill>
                          <a:latin typeface="OPPOSans R" panose="00020600040101010101" pitchFamily="18" charset="-122"/>
                          <a:ea typeface="OPPOSans R" panose="00020600040101010101" pitchFamily="18" charset="-122"/>
                        </a:rPr>
                        <a:t> </a:t>
                      </a:r>
                      <a:r>
                        <a:rPr lang="en-US" altLang="zh-CN" i="0" dirty="0" err="1">
                          <a:solidFill>
                            <a:schemeClr val="bg1"/>
                          </a:solidFill>
                          <a:latin typeface="OPPOSans R" panose="00020600040101010101" pitchFamily="18" charset="-122"/>
                          <a:ea typeface="OPPOSans R" panose="00020600040101010101" pitchFamily="18" charset="-122"/>
                        </a:rPr>
                        <a:t>Misteri</a:t>
                      </a:r>
                      <a:r>
                        <a:rPr lang="en-US" altLang="zh-CN" i="0" dirty="0">
                          <a:solidFill>
                            <a:schemeClr val="bg1"/>
                          </a:solidFill>
                          <a:latin typeface="OPPOSans R" panose="00020600040101010101" pitchFamily="18" charset="-122"/>
                          <a:ea typeface="OPPOSans R" panose="00020600040101010101" pitchFamily="18" charset="-122"/>
                        </a:rPr>
                        <a:t> / </a:t>
                      </a:r>
                      <a:r>
                        <a:rPr lang="en-GB" altLang="zh-CN" sz="1800" b="0" i="1" kern="1200" dirty="0">
                          <a:solidFill>
                            <a:schemeClr val="bg1"/>
                          </a:solidFill>
                          <a:effectLst/>
                          <a:latin typeface="OPPOSans R" panose="00020600040101010101" pitchFamily="18" charset="-122"/>
                          <a:ea typeface="OPPOSans R" panose="00020600040101010101" pitchFamily="18" charset="-122"/>
                          <a:cs typeface="+mn-cs"/>
                        </a:rPr>
                        <a:t>Passion Red</a:t>
                      </a:r>
                      <a:endParaRPr lang="zh-CN" altLang="en-US" i="1"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i="0" dirty="0" err="1">
                          <a:solidFill>
                            <a:schemeClr val="bg1"/>
                          </a:solidFill>
                          <a:latin typeface="OPPOSans R" panose="00020600040101010101" pitchFamily="18" charset="-122"/>
                          <a:ea typeface="OPPOSans R" panose="00020600040101010101" pitchFamily="18" charset="-122"/>
                        </a:rPr>
                        <a:t>Putih</a:t>
                      </a:r>
                      <a:r>
                        <a:rPr lang="en-US" altLang="zh-CN" i="0" dirty="0">
                          <a:solidFill>
                            <a:schemeClr val="bg1"/>
                          </a:solidFill>
                          <a:latin typeface="OPPOSans R" panose="00020600040101010101" pitchFamily="18" charset="-122"/>
                          <a:ea typeface="OPPOSans R" panose="00020600040101010101" pitchFamily="18" charset="-122"/>
                        </a:rPr>
                        <a:t> </a:t>
                      </a:r>
                      <a:r>
                        <a:rPr lang="en-US" altLang="zh-CN" i="0" dirty="0" err="1">
                          <a:solidFill>
                            <a:schemeClr val="bg1"/>
                          </a:solidFill>
                          <a:latin typeface="OPPOSans R" panose="00020600040101010101" pitchFamily="18" charset="-122"/>
                          <a:ea typeface="OPPOSans R" panose="00020600040101010101" pitchFamily="18" charset="-122"/>
                        </a:rPr>
                        <a:t>Fantasi</a:t>
                      </a:r>
                      <a:r>
                        <a:rPr lang="en-US" altLang="zh-CN" i="0" dirty="0">
                          <a:solidFill>
                            <a:schemeClr val="bg1"/>
                          </a:solidFill>
                          <a:latin typeface="OPPOSans R" panose="00020600040101010101" pitchFamily="18" charset="-122"/>
                          <a:ea typeface="OPPOSans R" panose="00020600040101010101" pitchFamily="18" charset="-122"/>
                        </a:rPr>
                        <a:t> / </a:t>
                      </a:r>
                      <a:r>
                        <a:rPr lang="en-US" altLang="zh-CN" i="0" dirty="0" err="1">
                          <a:solidFill>
                            <a:schemeClr val="bg1"/>
                          </a:solidFill>
                          <a:latin typeface="OPPOSans R" panose="00020600040101010101" pitchFamily="18" charset="-122"/>
                          <a:ea typeface="OPPOSans R" panose="00020600040101010101" pitchFamily="18" charset="-122"/>
                        </a:rPr>
                        <a:t>Hitam</a:t>
                      </a:r>
                      <a:r>
                        <a:rPr lang="en-US" altLang="zh-CN" i="0" dirty="0">
                          <a:solidFill>
                            <a:schemeClr val="bg1"/>
                          </a:solidFill>
                          <a:latin typeface="OPPOSans R" panose="00020600040101010101" pitchFamily="18" charset="-122"/>
                          <a:ea typeface="OPPOSans R" panose="00020600040101010101" pitchFamily="18" charset="-122"/>
                        </a:rPr>
                        <a:t> </a:t>
                      </a:r>
                      <a:r>
                        <a:rPr lang="en-US" altLang="zh-CN" i="0" dirty="0" err="1">
                          <a:solidFill>
                            <a:schemeClr val="bg1"/>
                          </a:solidFill>
                          <a:latin typeface="OPPOSans R" panose="00020600040101010101" pitchFamily="18" charset="-122"/>
                          <a:ea typeface="OPPOSans R" panose="00020600040101010101" pitchFamily="18" charset="-122"/>
                        </a:rPr>
                        <a:t>Misteri</a:t>
                      </a:r>
                      <a:r>
                        <a:rPr lang="en-US" altLang="zh-CN" i="0" dirty="0">
                          <a:solidFill>
                            <a:schemeClr val="bg1"/>
                          </a:solidFill>
                          <a:latin typeface="OPPOSans R" panose="00020600040101010101" pitchFamily="18" charset="-122"/>
                          <a:ea typeface="OPPOSans R" panose="00020600040101010101" pitchFamily="18" charset="-122"/>
                        </a:rPr>
                        <a:t> / </a:t>
                      </a:r>
                      <a:r>
                        <a:rPr lang="en-US" altLang="zh-CN" i="0" dirty="0" err="1">
                          <a:solidFill>
                            <a:schemeClr val="bg1"/>
                          </a:solidFill>
                          <a:latin typeface="OPPOSans R" panose="00020600040101010101" pitchFamily="18" charset="-122"/>
                          <a:ea typeface="OPPOSans R" panose="00020600040101010101" pitchFamily="18" charset="-122"/>
                        </a:rPr>
                        <a:t>Hijau</a:t>
                      </a:r>
                      <a:r>
                        <a:rPr lang="en-US" altLang="zh-CN" i="0" dirty="0">
                          <a:solidFill>
                            <a:schemeClr val="bg1"/>
                          </a:solidFill>
                          <a:latin typeface="OPPOSans R" panose="00020600040101010101" pitchFamily="18" charset="-122"/>
                          <a:ea typeface="OPPOSans R" panose="00020600040101010101" pitchFamily="18" charset="-122"/>
                        </a:rPr>
                        <a:t> </a:t>
                      </a:r>
                      <a:r>
                        <a:rPr lang="en-US" altLang="zh-CN" i="0" dirty="0" err="1">
                          <a:solidFill>
                            <a:schemeClr val="bg1"/>
                          </a:solidFill>
                          <a:latin typeface="OPPOSans R" panose="00020600040101010101" pitchFamily="18" charset="-122"/>
                          <a:ea typeface="OPPOSans R" panose="00020600040101010101" pitchFamily="18" charset="-122"/>
                        </a:rPr>
                        <a:t>Danau</a:t>
                      </a:r>
                      <a:endParaRPr lang="zh-CN" altLang="en-US" i="0"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622564">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2</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Baterai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Cover</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China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sz="1800" dirty="0">
                          <a:solidFill>
                            <a:schemeClr val="bg1"/>
                          </a:solidFill>
                          <a:latin typeface="OPPOSans R" panose="00020600040101010101" pitchFamily="18" charset="-122"/>
                          <a:ea typeface="OPPOSans R" panose="00020600040101010101" pitchFamily="18" charset="-122"/>
                          <a:sym typeface="+mn-ea"/>
                        </a:rPr>
                        <a:t>(</a:t>
                      </a:r>
                      <a:r>
                        <a:rPr lang="en-US" altLang="zh-CN" sz="1800" dirty="0" err="1">
                          <a:solidFill>
                            <a:schemeClr val="bg1"/>
                          </a:solidFill>
                          <a:latin typeface="OPPOSans R" panose="00020600040101010101" pitchFamily="18" charset="-122"/>
                          <a:ea typeface="OPPOSans R" panose="00020600040101010101" pitchFamily="18" charset="-122"/>
                          <a:sym typeface="+mn-ea"/>
                        </a:rPr>
                        <a:t>Versi</a:t>
                      </a:r>
                      <a:r>
                        <a:rPr lang="zh-CN" altLang="en-US" sz="1800" dirty="0">
                          <a:solidFill>
                            <a:schemeClr val="bg1"/>
                          </a:solidFill>
                          <a:latin typeface="OPPOSans R" panose="00020600040101010101" pitchFamily="18" charset="-122"/>
                          <a:ea typeface="OPPOSans R" panose="00020600040101010101" pitchFamily="18" charset="-122"/>
                          <a:sym typeface="+mn-ea"/>
                        </a:rPr>
                        <a:t> Asia Pa</a:t>
                      </a:r>
                      <a:r>
                        <a:rPr lang="en-US" altLang="zh-CN" sz="1800" dirty="0" err="1">
                          <a:solidFill>
                            <a:schemeClr val="bg1"/>
                          </a:solidFill>
                          <a:latin typeface="OPPOSans R" panose="00020600040101010101" pitchFamily="18" charset="-122"/>
                          <a:ea typeface="OPPOSans R" panose="00020600040101010101" pitchFamily="18" charset="-122"/>
                          <a:sym typeface="+mn-ea"/>
                        </a:rPr>
                        <a:t>sifik</a:t>
                      </a:r>
                      <a:r>
                        <a:rPr lang="zh-CN" altLang="en-US" sz="1800" dirty="0">
                          <a:solidFill>
                            <a:schemeClr val="bg1"/>
                          </a:solidFill>
                          <a:latin typeface="OPPOSans R" panose="00020600040101010101" pitchFamily="18" charset="-122"/>
                          <a:ea typeface="OPPOSans R" panose="00020600040101010101" pitchFamily="18" charset="-122"/>
                          <a:sym typeface="+mn-ea"/>
                        </a:rPr>
                        <a:t> </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Lite </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Asia </a:t>
                      </a:r>
                      <a:r>
                        <a:rPr lang="en-GB" altLang="zh-CN" sz="1800" b="0" i="0" kern="1200" dirty="0" err="1">
                          <a:solidFill>
                            <a:schemeClr val="bg1"/>
                          </a:solidFill>
                          <a:effectLst/>
                          <a:latin typeface="OPPOSans R" panose="00020600040101010101" pitchFamily="18" charset="-122"/>
                          <a:ea typeface="OPPOSans R" panose="00020600040101010101" pitchFamily="18" charset="-122"/>
                          <a:cs typeface="+mn-cs"/>
                        </a:rPr>
                        <a:t>Pasifik</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a:t>
                      </a:r>
                      <a:r>
                        <a:rPr lang="zh-CN" altLang="en-US"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a:t>
                      </a:r>
                      <a:r>
                        <a:rPr lang="en-US" altLang="zh-CN" sz="1800" b="0" i="0" kern="1200" dirty="0" err="1">
                          <a:solidFill>
                            <a:schemeClr val="bg1"/>
                          </a:solidFill>
                          <a:effectLst/>
                          <a:latin typeface="OPPOSans R" panose="00020600040101010101" pitchFamily="18" charset="-122"/>
                          <a:ea typeface="OPPOSans R" panose="00020600040101010101" pitchFamily="18" charset="-122"/>
                          <a:cs typeface="+mn-cs"/>
                        </a:rPr>
                        <a:t>Semua</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GB" altLang="zh-CN" i="1" dirty="0">
                          <a:solidFill>
                            <a:schemeClr val="bg1"/>
                          </a:solidFill>
                          <a:latin typeface="OPPOSans R" panose="00020600040101010101" pitchFamily="18" charset="-122"/>
                          <a:ea typeface="OPPOSans R" panose="00020600040101010101" pitchFamily="18" charset="-122"/>
                        </a:rPr>
                        <a:t>band </a:t>
                      </a:r>
                      <a:r>
                        <a:rPr lang="en-US" altLang="zh-CN" dirty="0">
                          <a:solidFill>
                            <a:schemeClr val="bg1"/>
                          </a:solidFill>
                          <a:latin typeface="OPPOSans R" panose="00020600040101010101" pitchFamily="18" charset="-122"/>
                          <a:ea typeface="OPPOSans R" panose="00020600040101010101" pitchFamily="18" charset="-122"/>
                        </a:rPr>
                        <a:t>/ MX</a:t>
                      </a:r>
                      <a:r>
                        <a:rPr lang="zh-CN" altLang="en-US" dirty="0">
                          <a:solidFill>
                            <a:schemeClr val="bg1"/>
                          </a:solidFill>
                          <a:latin typeface="OPPOSans R" panose="00020600040101010101" pitchFamily="18" charset="-122"/>
                          <a:ea typeface="OPPOSans R" panose="00020600040101010101" pitchFamily="18" charset="-122"/>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622564">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3</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Papan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Antena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China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dirty="0" err="1">
                          <a:solidFill>
                            <a:schemeClr val="bg1"/>
                          </a:solidFill>
                          <a:latin typeface="OPPOSans R" panose="00020600040101010101" pitchFamily="18" charset="-122"/>
                          <a:ea typeface="OPPOSans R" panose="00020600040101010101" pitchFamily="18" charset="-122"/>
                          <a:sym typeface="+mn-ea"/>
                        </a:rPr>
                        <a:t>Versi</a:t>
                      </a:r>
                      <a:r>
                        <a:rPr lang="zh-CN" altLang="en-US" sz="1800" dirty="0">
                          <a:solidFill>
                            <a:schemeClr val="bg1"/>
                          </a:solidFill>
                          <a:latin typeface="OPPOSans R" panose="00020600040101010101" pitchFamily="18" charset="-122"/>
                          <a:ea typeface="OPPOSans R" panose="00020600040101010101" pitchFamily="18" charset="-122"/>
                          <a:sym typeface="+mn-ea"/>
                        </a:rPr>
                        <a:t> Asia Pa</a:t>
                      </a:r>
                      <a:r>
                        <a:rPr lang="en-US" altLang="zh-CN" sz="1800" dirty="0" err="1">
                          <a:solidFill>
                            <a:schemeClr val="bg1"/>
                          </a:solidFill>
                          <a:latin typeface="OPPOSans R" panose="00020600040101010101" pitchFamily="18" charset="-122"/>
                          <a:ea typeface="OPPOSans R" panose="00020600040101010101" pitchFamily="18" charset="-122"/>
                          <a:sym typeface="+mn-ea"/>
                        </a:rPr>
                        <a:t>sifik</a:t>
                      </a:r>
                      <a:r>
                        <a:rPr lang="zh-CN" altLang="en-US" sz="1800" dirty="0">
                          <a:solidFill>
                            <a:schemeClr val="bg1"/>
                          </a:solidFill>
                          <a:latin typeface="OPPOSans R" panose="00020600040101010101" pitchFamily="18" charset="-122"/>
                          <a:ea typeface="OPPOSans R" panose="00020600040101010101" pitchFamily="18" charset="-122"/>
                          <a:sym typeface="+mn-ea"/>
                        </a:rPr>
                        <a:t> </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Lite </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Asia </a:t>
                      </a:r>
                      <a:r>
                        <a:rPr lang="en-GB" altLang="zh-CN" sz="1800" b="0" i="0" kern="1200" dirty="0" err="1">
                          <a:solidFill>
                            <a:schemeClr val="bg1"/>
                          </a:solidFill>
                          <a:effectLst/>
                          <a:latin typeface="OPPOSans R" panose="00020600040101010101" pitchFamily="18" charset="-122"/>
                          <a:ea typeface="OPPOSans R" panose="00020600040101010101" pitchFamily="18" charset="-122"/>
                          <a:cs typeface="+mn-cs"/>
                        </a:rPr>
                        <a:t>Pasifik</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 / </a:t>
                      </a:r>
                      <a:r>
                        <a:rPr lang="en-US" altLang="zh-CN" sz="1800" b="0" i="0" kern="1200" dirty="0" err="1">
                          <a:solidFill>
                            <a:schemeClr val="bg1"/>
                          </a:solidFill>
                          <a:effectLst/>
                          <a:latin typeface="OPPOSans R" panose="00020600040101010101" pitchFamily="18" charset="-122"/>
                          <a:ea typeface="OPPOSans R" panose="00020600040101010101" pitchFamily="18" charset="-122"/>
                          <a:cs typeface="+mn-cs"/>
                        </a:rPr>
                        <a:t>Semua</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GB" altLang="zh-CN" i="1" dirty="0">
                          <a:solidFill>
                            <a:schemeClr val="bg1"/>
                          </a:solidFill>
                          <a:latin typeface="OPPOSans R" panose="00020600040101010101" pitchFamily="18" charset="-122"/>
                          <a:ea typeface="OPPOSans R" panose="00020600040101010101" pitchFamily="18" charset="-122"/>
                        </a:rPr>
                        <a:t>band </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Meksiko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359254">
                <a:tc rowSpan="4">
                  <a:txBody>
                    <a:bodyPr/>
                    <a:lstStyle/>
                    <a:p>
                      <a:pPr algn="ctr"/>
                      <a:r>
                        <a:rPr lang="en-US" altLang="zh-CN" dirty="0">
                          <a:solidFill>
                            <a:schemeClr val="bg1"/>
                          </a:solidFill>
                          <a:latin typeface="OPPOSans R" panose="00020600040101010101" pitchFamily="18" charset="-122"/>
                          <a:ea typeface="OPPOSans R" panose="00020600040101010101" pitchFamily="18" charset="-122"/>
                        </a:rPr>
                        <a:t>4</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rowSpan="4">
                  <a:txBody>
                    <a:bodyPr/>
                    <a:lstStyle/>
                    <a:p>
                      <a:pPr algn="ctr"/>
                      <a:r>
                        <a:rPr lang="en-US" altLang="zh-CN" dirty="0">
                          <a:solidFill>
                            <a:schemeClr val="bg1"/>
                          </a:solidFill>
                          <a:latin typeface="OPPOSans R" panose="00020600040101010101" pitchFamily="18" charset="-122"/>
                          <a:ea typeface="OPPOSans R" panose="00020600040101010101" pitchFamily="18" charset="-122"/>
                        </a:rPr>
                        <a:t>PCB </a:t>
                      </a:r>
                      <a:r>
                        <a:rPr lang="en-US" altLang="zh-CN" dirty="0" err="1">
                          <a:solidFill>
                            <a:schemeClr val="bg1"/>
                          </a:solidFill>
                          <a:latin typeface="OPPOSans R" panose="00020600040101010101" pitchFamily="18" charset="-122"/>
                          <a:ea typeface="OPPOSans R" panose="00020600040101010101" pitchFamily="18" charset="-122"/>
                        </a:rPr>
                        <a:t>Atas</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China:</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4+128,</a:t>
                      </a:r>
                      <a:r>
                        <a:rPr lang="en-US" altLang="zh-CN" baseline="0"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6+128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dirty="0" err="1">
                          <a:solidFill>
                            <a:schemeClr val="bg1"/>
                          </a:solidFill>
                          <a:latin typeface="OPPOSans R" panose="00020600040101010101" pitchFamily="18" charset="-122"/>
                          <a:ea typeface="OPPOSans R" panose="00020600040101010101" pitchFamily="18" charset="-122"/>
                          <a:sym typeface="+mn-ea"/>
                        </a:rPr>
                        <a:t>Versi</a:t>
                      </a:r>
                      <a:r>
                        <a:rPr lang="zh-CN" altLang="en-US" sz="1800" dirty="0">
                          <a:solidFill>
                            <a:schemeClr val="bg1"/>
                          </a:solidFill>
                          <a:latin typeface="OPPOSans R" panose="00020600040101010101" pitchFamily="18" charset="-122"/>
                          <a:ea typeface="OPPOSans R" panose="00020600040101010101" pitchFamily="18" charset="-122"/>
                          <a:sym typeface="+mn-ea"/>
                        </a:rPr>
                        <a:t> Asia Pa</a:t>
                      </a:r>
                      <a:r>
                        <a:rPr lang="en-US" altLang="zh-CN" sz="1800" dirty="0" err="1">
                          <a:solidFill>
                            <a:schemeClr val="bg1"/>
                          </a:solidFill>
                          <a:latin typeface="OPPOSans R" panose="00020600040101010101" pitchFamily="18" charset="-122"/>
                          <a:ea typeface="OPPOSans R" panose="00020600040101010101" pitchFamily="18" charset="-122"/>
                          <a:sym typeface="+mn-ea"/>
                        </a:rPr>
                        <a:t>sifik</a:t>
                      </a:r>
                      <a:r>
                        <a:rPr lang="en-US" altLang="zh-CN" sz="1800" dirty="0">
                          <a:solidFill>
                            <a:schemeClr val="bg1"/>
                          </a:solidFill>
                          <a:latin typeface="OPPOSans R" panose="00020600040101010101" pitchFamily="18" charset="-122"/>
                          <a:ea typeface="OPPOSans R" panose="00020600040101010101" pitchFamily="18" charset="-122"/>
                          <a:sym typeface="+mn-ea"/>
                        </a:rPr>
                        <a:t>: </a:t>
                      </a:r>
                      <a:r>
                        <a:rPr lang="en-US" altLang="zh-CN" dirty="0">
                          <a:solidFill>
                            <a:schemeClr val="bg1"/>
                          </a:solidFill>
                          <a:latin typeface="OPPOSans R" panose="00020600040101010101" pitchFamily="18" charset="-122"/>
                          <a:ea typeface="OPPOSans R" panose="00020600040101010101" pitchFamily="18" charset="-122"/>
                        </a:rPr>
                        <a:t>4+64,4+128, 6+128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359254">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Lite </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Asia </a:t>
                      </a:r>
                      <a:r>
                        <a:rPr lang="en-GB" altLang="zh-CN" sz="1800" b="0" i="0" kern="1200" dirty="0" err="1">
                          <a:solidFill>
                            <a:schemeClr val="bg1"/>
                          </a:solidFill>
                          <a:effectLst/>
                          <a:latin typeface="OPPOSans R" panose="00020600040101010101" pitchFamily="18" charset="-122"/>
                          <a:ea typeface="OPPOSans R" panose="00020600040101010101" pitchFamily="18" charset="-122"/>
                          <a:cs typeface="+mn-cs"/>
                        </a:rPr>
                        <a:t>Pasifik</a:t>
                      </a:r>
                      <a:r>
                        <a:rPr lang="en-GB"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dirty="0">
                          <a:solidFill>
                            <a:schemeClr val="bg1"/>
                          </a:solidFill>
                          <a:latin typeface="OPPOSans R" panose="00020600040101010101" pitchFamily="18" charset="-122"/>
                          <a:ea typeface="OPPOSans R" panose="00020600040101010101" pitchFamily="18" charset="-122"/>
                        </a:rPr>
                        <a:t>4+64,4+128, 6+128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359254">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solidFill>
                            <a:schemeClr val="bg1"/>
                          </a:solidFill>
                          <a:latin typeface="OPPOSans R" panose="00020600040101010101" pitchFamily="18" charset="-122"/>
                          <a:ea typeface="OPPOSans R" panose="00020600040101010101" pitchFamily="18" charset="-122"/>
                        </a:rPr>
                        <a:t>Semua</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band:</a:t>
                      </a:r>
                      <a:r>
                        <a:rPr lang="zh-CN" altLang="en-US" i="0"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4+64,4+128, 6+128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359254">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zh-CN" alt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Meksiko</a:t>
                      </a:r>
                      <a:r>
                        <a:rPr lang="en-US" altLang="zh-CN" dirty="0">
                          <a:solidFill>
                            <a:schemeClr val="bg1"/>
                          </a:solidFill>
                          <a:latin typeface="OPPOSans R" panose="00020600040101010101" pitchFamily="18" charset="-122"/>
                          <a:ea typeface="OPPOSans R" panose="00020600040101010101" pitchFamily="18" charset="-122"/>
                        </a:rPr>
                        <a:t>:</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4+64</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889378">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5</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i="1" dirty="0">
                          <a:solidFill>
                            <a:schemeClr val="bg1"/>
                          </a:solidFill>
                          <a:latin typeface="OPPOSans R" panose="00020600040101010101" pitchFamily="18" charset="-122"/>
                          <a:ea typeface="OPPOSans R" panose="00020600040101010101" pitchFamily="18" charset="-122"/>
                        </a:rPr>
                        <a:t>Handsfree</a:t>
                      </a:r>
                      <a:endParaRPr lang="zh-CN" altLang="en-US" i="1"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Ada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Hanya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versi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high-end</a:t>
                      </a:r>
                      <a:r>
                        <a:rPr lang="en-US" altLang="zh-CN" dirty="0">
                          <a:solidFill>
                            <a:schemeClr val="bg1"/>
                          </a:solidFill>
                          <a:latin typeface="OPPOSans R" panose="00020600040101010101" pitchFamily="18" charset="-122"/>
                          <a:ea typeface="OPPOSans R" panose="00020600040101010101" pitchFamily="18" charset="-122"/>
                        </a:rPr>
                        <a:t>  pada </a:t>
                      </a:r>
                      <a:r>
                        <a:rPr lang="en-US" altLang="zh-CN" dirty="0" err="1">
                          <a:solidFill>
                            <a:schemeClr val="bg1"/>
                          </a:solidFill>
                          <a:latin typeface="OPPOSans R" panose="00020600040101010101" pitchFamily="18" charset="-122"/>
                          <a:ea typeface="OPPOSans R" panose="00020600040101010101" pitchFamily="18" charset="-122"/>
                        </a:rPr>
                        <a:t>beberapa</a:t>
                      </a:r>
                      <a:r>
                        <a:rPr lang="en-US" altLang="zh-CN" dirty="0">
                          <a:solidFill>
                            <a:schemeClr val="bg1"/>
                          </a:solidFill>
                          <a:latin typeface="OPPOSans R" panose="00020600040101010101" pitchFamily="18" charset="-122"/>
                          <a:ea typeface="OPPOSans R" panose="00020600040101010101" pitchFamily="18" charset="-122"/>
                        </a:rPr>
                        <a:t> region yang </a:t>
                      </a:r>
                      <a:r>
                        <a:rPr lang="en-US" altLang="zh-CN" dirty="0" err="1">
                          <a:solidFill>
                            <a:schemeClr val="bg1"/>
                          </a:solidFill>
                          <a:latin typeface="OPPOSans R" panose="00020600040101010101" pitchFamily="18" charset="-122"/>
                          <a:ea typeface="OPPOSans R" panose="00020600040101010101" pitchFamily="18" charset="-122"/>
                        </a:rPr>
                        <a:t>disertai</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handsfree </a:t>
                      </a:r>
                      <a:r>
                        <a:rPr lang="en-US" altLang="zh-CN" i="0" dirty="0">
                          <a:solidFill>
                            <a:schemeClr val="bg1"/>
                          </a:solidFill>
                          <a:latin typeface="OPPOSans R" panose="00020600040101010101" pitchFamily="18" charset="-122"/>
                          <a:ea typeface="OPPOSans R" panose="00020600040101010101" pitchFamily="18" charset="-122"/>
                        </a:rPr>
                        <a:t>(</a:t>
                      </a:r>
                      <a:r>
                        <a:rPr lang="en-GB" altLang="zh-CN" dirty="0">
                          <a:solidFill>
                            <a:schemeClr val="bg1"/>
                          </a:solidFill>
                          <a:latin typeface="OPPOSans R" panose="00020600040101010101" pitchFamily="18" charset="-122"/>
                          <a:ea typeface="OPPOSans R" panose="00020600040101010101" pitchFamily="18" charset="-122"/>
                        </a:rPr>
                        <a:t>MX/SG/AE/KE/MA/TW/DZ/SA/TN/EG/NG/LVT</a:t>
                      </a:r>
                      <a:r>
                        <a:rPr lang="zh-CN" altLang="en-US" dirty="0">
                          <a:solidFill>
                            <a:schemeClr val="bg1"/>
                          </a:solidFill>
                          <a:latin typeface="OPPOSans R" panose="00020600040101010101" pitchFamily="18" charset="-122"/>
                          <a:ea typeface="OPPOSans R" panose="00020600040101010101" pitchFamily="18" charset="-122"/>
                        </a:rPr>
                        <a: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622564">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6</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Slot SIM</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Slot SIM 2 </a:t>
                      </a:r>
                      <a:r>
                        <a:rPr lang="en-US" altLang="zh-CN" dirty="0" err="1">
                          <a:solidFill>
                            <a:schemeClr val="bg1"/>
                          </a:solidFill>
                          <a:latin typeface="OPPOSans R" panose="00020600040101010101" pitchFamily="18" charset="-122"/>
                          <a:ea typeface="OPPOSans R" panose="00020600040101010101" pitchFamily="18" charset="-122"/>
                        </a:rPr>
                        <a:t>kartu</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OPPOSans R" panose="00020600040101010101" pitchFamily="18" charset="-122"/>
                          <a:ea typeface="OPPOSans R" panose="00020600040101010101" pitchFamily="18" charset="-122"/>
                        </a:rPr>
                        <a:t>Kenya / </a:t>
                      </a:r>
                      <a:r>
                        <a:rPr lang="en-US" altLang="zh-CN" dirty="0" err="1">
                          <a:solidFill>
                            <a:schemeClr val="bg1"/>
                          </a:solidFill>
                          <a:latin typeface="OPPOSans R" panose="00020600040101010101" pitchFamily="18" charset="-122"/>
                          <a:ea typeface="OPPOSans R" panose="00020600040101010101" pitchFamily="18" charset="-122"/>
                        </a:rPr>
                        <a:t>Turki</a:t>
                      </a:r>
                      <a:r>
                        <a:rPr lang="en-US" altLang="zh-CN" dirty="0">
                          <a:solidFill>
                            <a:schemeClr val="bg1"/>
                          </a:solidFill>
                          <a:latin typeface="OPPOSans R" panose="00020600040101010101" pitchFamily="18" charset="-122"/>
                          <a:ea typeface="OPPOSans R" panose="00020600040101010101" pitchFamily="18" charset="-122"/>
                        </a:rPr>
                        <a:t> slot SIM </a:t>
                      </a:r>
                      <a:r>
                        <a:rPr lang="en-US" altLang="zh-CN" dirty="0" err="1">
                          <a:solidFill>
                            <a:schemeClr val="bg1"/>
                          </a:solidFill>
                          <a:latin typeface="OPPOSans R" panose="00020600040101010101" pitchFamily="18" charset="-122"/>
                          <a:ea typeface="OPPOSans R" panose="00020600040101010101" pitchFamily="18" charset="-122"/>
                        </a:rPr>
                        <a:t>tunggal</a:t>
                      </a:r>
                      <a:r>
                        <a:rPr lang="en-US" altLang="zh-CN" dirty="0">
                          <a:solidFill>
                            <a:schemeClr val="bg1"/>
                          </a:solidFill>
                          <a:latin typeface="OPPOSans R" panose="00020600040101010101" pitchFamily="18" charset="-122"/>
                          <a:ea typeface="OPPOSans R" panose="00020600040101010101" pitchFamily="18" charset="-122"/>
                        </a:rPr>
                        <a:t>, region lain slot SIM 2 </a:t>
                      </a:r>
                      <a:r>
                        <a:rPr lang="en-US" altLang="zh-CN" dirty="0" err="1">
                          <a:solidFill>
                            <a:schemeClr val="bg1"/>
                          </a:solidFill>
                          <a:latin typeface="OPPOSans R" panose="00020600040101010101" pitchFamily="18" charset="-122"/>
                          <a:ea typeface="OPPOSans R" panose="00020600040101010101" pitchFamily="18" charset="-122"/>
                        </a:rPr>
                        <a:t>kartu</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r h="889378">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7</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altLang="zh-CN" dirty="0" err="1">
                          <a:solidFill>
                            <a:schemeClr val="bg1"/>
                          </a:solidFill>
                          <a:latin typeface="OPPOSans R" panose="00020600040101010101" pitchFamily="18" charset="-122"/>
                          <a:ea typeface="OPPOSans R" panose="00020600040101010101" pitchFamily="18" charset="-122"/>
                        </a:rPr>
                        <a:t>Baterai</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4902077</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OPPOSans R" panose="00020600040101010101" pitchFamily="18" charset="-122"/>
                          <a:ea typeface="OPPOSans R" panose="00020600040101010101" pitchFamily="18" charset="-122"/>
                        </a:rPr>
                        <a:t>4903326 (ID), 4903327</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(IN),</a:t>
                      </a:r>
                      <a:r>
                        <a:rPr lang="zh-CN" altLang="en-US"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4903570 (TW),</a:t>
                      </a:r>
                      <a:r>
                        <a:rPr lang="zh-CN" altLang="en-US" dirty="0">
                          <a:solidFill>
                            <a:schemeClr val="bg1"/>
                          </a:solidFill>
                          <a:latin typeface="OPPOSans R" panose="00020600040101010101" pitchFamily="18" charset="-122"/>
                          <a:ea typeface="OPPOSans R" panose="00020600040101010101" pitchFamily="18" charset="-122"/>
                        </a:rPr>
                        <a:t> </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region lain </a:t>
                      </a:r>
                      <a:r>
                        <a:rPr lang="en-US" altLang="zh-CN" sz="1800" b="0" i="0" kern="1200" dirty="0" err="1">
                          <a:solidFill>
                            <a:schemeClr val="bg1"/>
                          </a:solidFill>
                          <a:effectLst/>
                          <a:latin typeface="OPPOSans R" panose="00020600040101010101" pitchFamily="18" charset="-122"/>
                          <a:ea typeface="OPPOSans R" panose="00020600040101010101" pitchFamily="18" charset="-122"/>
                          <a:cs typeface="+mn-cs"/>
                        </a:rPr>
                        <a:t>sama</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 </a:t>
                      </a:r>
                      <a:r>
                        <a:rPr lang="en-US" altLang="zh-CN" sz="1800" b="0" i="0" kern="1200" dirty="0" err="1">
                          <a:solidFill>
                            <a:schemeClr val="bg1"/>
                          </a:solidFill>
                          <a:effectLst/>
                          <a:latin typeface="OPPOSans R" panose="00020600040101010101" pitchFamily="18" charset="-122"/>
                          <a:ea typeface="OPPOSans R" panose="00020600040101010101" pitchFamily="18" charset="-122"/>
                          <a:cs typeface="+mn-cs"/>
                        </a:rPr>
                        <a:t>dengan</a:t>
                      </a:r>
                      <a:r>
                        <a:rPr lang="en-US" altLang="zh-CN" sz="1800" b="0" i="0" kern="1200" dirty="0">
                          <a:solidFill>
                            <a:schemeClr val="bg1"/>
                          </a:solidFill>
                          <a:effectLst/>
                          <a:latin typeface="OPPOSans R" panose="00020600040101010101" pitchFamily="18" charset="-122"/>
                          <a:ea typeface="OPPOSans R" panose="00020600040101010101" pitchFamily="18" charset="-122"/>
                          <a:cs typeface="+mn-cs"/>
                        </a:rPr>
                        <a:t> China CN(</a:t>
                      </a:r>
                      <a:r>
                        <a:rPr lang="en-US" altLang="zh-CN" dirty="0">
                          <a:solidFill>
                            <a:schemeClr val="bg1"/>
                          </a:solidFill>
                          <a:latin typeface="OPPOSans R" panose="00020600040101010101" pitchFamily="18" charset="-122"/>
                          <a:ea typeface="OPPOSans R" panose="00020600040101010101" pitchFamily="18" charset="-122"/>
                        </a:rPr>
                        <a:t>4902077)</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291038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212009" y="134012"/>
            <a:ext cx="5444439" cy="445443"/>
          </a:xfrm>
          <a:prstGeom prst="rect">
            <a:avLst/>
          </a:prstGeom>
          <a:ln w="12700">
            <a:miter lim="400000"/>
          </a:ln>
        </p:spPr>
        <p:txBody>
          <a:bodyPr wrap="none" lIns="25400" tIns="25400" rIns="25400" bIns="25400" anchor="ctr">
            <a:spAutoFit/>
          </a:bodyPr>
          <a:lstStyle>
            <a:defPPr>
              <a:defRPr lang="zh-CN"/>
            </a:defPPr>
            <a:lvl1pPr>
              <a:lnSpc>
                <a:spcPct val="110000"/>
              </a:lnSpc>
              <a:defRPr sz="2400" b="1" spc="320">
                <a:solidFill>
                  <a:srgbClr val="00FDFF"/>
                </a:solidFill>
                <a:latin typeface="微软雅黑" panose="020B0503020204020204" pitchFamily="34" charset="-122"/>
                <a:ea typeface="微软雅黑" panose="020B0503020204020204" pitchFamily="34" charset="-122"/>
                <a:cs typeface="微软雅黑" panose="020B0702040204020203" charset="-122"/>
              </a:defRPr>
            </a:lvl1pPr>
          </a:lstStyle>
          <a:p>
            <a:r>
              <a:rPr lang="en-US" altLang="zh-CN" b="0" dirty="0">
                <a:latin typeface="OPPOSans B" panose="00020600040101010101" pitchFamily="18" charset="-122"/>
                <a:ea typeface="OPPOSans B" panose="00020600040101010101" pitchFamily="18" charset="-122"/>
              </a:rPr>
              <a:t>6.3 </a:t>
            </a:r>
            <a:r>
              <a:rPr lang="en-GB" altLang="zh-CN" b="0" dirty="0" err="1">
                <a:latin typeface="OPPOSans B" panose="00020600040101010101" pitchFamily="18" charset="-122"/>
                <a:ea typeface="OPPOSans B" panose="00020600040101010101" pitchFamily="18" charset="-122"/>
              </a:rPr>
              <a:t>Perbedaan</a:t>
            </a:r>
            <a:r>
              <a:rPr lang="en-GB" altLang="zh-CN" b="0" dirty="0">
                <a:latin typeface="OPPOSans B" panose="00020600040101010101" pitchFamily="18" charset="-122"/>
                <a:ea typeface="OPPOSans B" panose="00020600040101010101" pitchFamily="18" charset="-122"/>
              </a:rPr>
              <a:t> </a:t>
            </a:r>
            <a:r>
              <a:rPr lang="en-GB" altLang="zh-CN" b="0" dirty="0" err="1">
                <a:latin typeface="OPPOSans B" panose="00020600040101010101" pitchFamily="18" charset="-122"/>
                <a:ea typeface="OPPOSans B" panose="00020600040101010101" pitchFamily="18" charset="-122"/>
              </a:rPr>
              <a:t>Fungsional</a:t>
            </a:r>
            <a:endParaRPr lang="en-GB" altLang="zh-CN" b="0" dirty="0">
              <a:latin typeface="OPPOSans B" panose="00020600040101010101" pitchFamily="18" charset="-122"/>
              <a:ea typeface="OPPOSans B" panose="00020600040101010101" pitchFamily="18" charset="-122"/>
            </a:endParaRPr>
          </a:p>
        </p:txBody>
      </p:sp>
      <p:graphicFrame>
        <p:nvGraphicFramePr>
          <p:cNvPr id="5" name="表格 4"/>
          <p:cNvGraphicFramePr>
            <a:graphicFrameLocks noGrp="1"/>
          </p:cNvGraphicFramePr>
          <p:nvPr>
            <p:extLst>
              <p:ext uri="{D42A27DB-BD31-4B8C-83A1-F6EECF244321}">
                <p14:modId xmlns:p14="http://schemas.microsoft.com/office/powerpoint/2010/main" val="372759887"/>
              </p:ext>
            </p:extLst>
          </p:nvPr>
        </p:nvGraphicFramePr>
        <p:xfrm>
          <a:off x="990599" y="1085426"/>
          <a:ext cx="10548257" cy="4646161"/>
        </p:xfrm>
        <a:graphic>
          <a:graphicData uri="http://schemas.openxmlformats.org/drawingml/2006/table">
            <a:tbl>
              <a:tblPr firstRow="1" bandRow="1">
                <a:tableStyleId>{5C22544A-7EE6-4342-B048-85BDC9FD1C3A}</a:tableStyleId>
              </a:tblPr>
              <a:tblGrid>
                <a:gridCol w="812142">
                  <a:extLst>
                    <a:ext uri="{9D8B030D-6E8A-4147-A177-3AD203B41FA5}">
                      <a16:colId xmlns:a16="http://schemas.microsoft.com/office/drawing/2014/main" val="20000"/>
                    </a:ext>
                  </a:extLst>
                </a:gridCol>
                <a:gridCol w="1840345">
                  <a:extLst>
                    <a:ext uri="{9D8B030D-6E8A-4147-A177-3AD203B41FA5}">
                      <a16:colId xmlns:a16="http://schemas.microsoft.com/office/drawing/2014/main" val="20001"/>
                    </a:ext>
                  </a:extLst>
                </a:gridCol>
                <a:gridCol w="3022657">
                  <a:extLst>
                    <a:ext uri="{9D8B030D-6E8A-4147-A177-3AD203B41FA5}">
                      <a16:colId xmlns:a16="http://schemas.microsoft.com/office/drawing/2014/main" val="20002"/>
                    </a:ext>
                  </a:extLst>
                </a:gridCol>
                <a:gridCol w="4873113">
                  <a:extLst>
                    <a:ext uri="{9D8B030D-6E8A-4147-A177-3AD203B41FA5}">
                      <a16:colId xmlns:a16="http://schemas.microsoft.com/office/drawing/2014/main" val="20003"/>
                    </a:ext>
                  </a:extLst>
                </a:gridCol>
              </a:tblGrid>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No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err="1">
                          <a:solidFill>
                            <a:schemeClr val="lt1"/>
                          </a:solidFill>
                          <a:effectLst/>
                          <a:latin typeface="OPPOSans R" panose="00020600040101010101" pitchFamily="18" charset="-122"/>
                          <a:ea typeface="OPPOSans R" panose="00020600040101010101" pitchFamily="18" charset="-122"/>
                          <a:cs typeface="+mn-cs"/>
                        </a:rPr>
                        <a:t>Fungsi</a:t>
                      </a:r>
                      <a:endParaRPr lang="zh-CN" altLang="en-US" b="1"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lt1"/>
                          </a:solidFill>
                          <a:effectLst/>
                          <a:latin typeface="OPPOSans R" panose="00020600040101010101" pitchFamily="18" charset="-122"/>
                          <a:ea typeface="OPPOSans R" panose="00020600040101010101" pitchFamily="18" charset="-122"/>
                          <a:cs typeface="+mn-cs"/>
                        </a:rPr>
                        <a:t>Pasar China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altLang="zh-CN" sz="1800" b="1" i="0" kern="1200" dirty="0">
                          <a:solidFill>
                            <a:schemeClr val="lt1"/>
                          </a:solidFill>
                          <a:effectLst/>
                          <a:latin typeface="OPPOSans R" panose="00020600040101010101" pitchFamily="18" charset="-122"/>
                          <a:ea typeface="OPPOSans R" panose="00020600040101010101" pitchFamily="18" charset="-122"/>
                          <a:cs typeface="+mn-cs"/>
                        </a:rPr>
                        <a:t>Pasar Non-China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1</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FM</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ada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Mendukung</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537770">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2</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baseline="0" dirty="0" err="1">
                          <a:solidFill>
                            <a:schemeClr val="bg1"/>
                          </a:solidFill>
                          <a:latin typeface="OPPOSans R" panose="00020600040101010101" pitchFamily="18" charset="-122"/>
                          <a:ea typeface="OPPOSans R" panose="00020600040101010101" pitchFamily="18" charset="-122"/>
                        </a:rPr>
                        <a:t>Asisten</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Breeno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Asisten</a:t>
                      </a:r>
                      <a:r>
                        <a:rPr lang="en-US" altLang="zh-CN" dirty="0">
                          <a:solidFill>
                            <a:schemeClr val="bg1"/>
                          </a:solidFill>
                          <a:latin typeface="OPPOSans R" panose="00020600040101010101" pitchFamily="18" charset="-122"/>
                          <a:ea typeface="OPPOSans R" panose="00020600040101010101" pitchFamily="18" charset="-122"/>
                        </a:rPr>
                        <a:t> Google</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3</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OPPO</a:t>
                      </a:r>
                      <a:r>
                        <a:rPr lang="zh-CN" altLang="en-US"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Cloud</a:t>
                      </a:r>
                      <a:endParaRPr lang="zh-CN" altLang="en-US" i="1"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Mendukung</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Berbeda-beda</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setiap</a:t>
                      </a:r>
                      <a:r>
                        <a:rPr lang="en-US" altLang="zh-CN" dirty="0">
                          <a:solidFill>
                            <a:schemeClr val="bg1"/>
                          </a:solidFill>
                          <a:latin typeface="OPPOSans R" panose="00020600040101010101" pitchFamily="18" charset="-122"/>
                          <a:ea typeface="OPPOSans R" panose="00020600040101010101" pitchFamily="18" charset="-122"/>
                        </a:rPr>
                        <a:t> region</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4</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Akun</a:t>
                      </a:r>
                      <a:r>
                        <a:rPr lang="en-US" altLang="zh-CN" dirty="0">
                          <a:solidFill>
                            <a:schemeClr val="bg1"/>
                          </a:solidFill>
                          <a:latin typeface="OPPOSans R" panose="00020600040101010101" pitchFamily="18" charset="-122"/>
                          <a:ea typeface="OPPOSans R" panose="00020600040101010101" pitchFamily="18" charset="-122"/>
                        </a:rPr>
                        <a:t> Google</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ada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Mendukung</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5</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Perlindungan</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Jarak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Jauh</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Mendukung</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ada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6</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OPPO</a:t>
                      </a:r>
                      <a:r>
                        <a:rPr lang="zh-CN" altLang="en-US" baseline="0" dirty="0">
                          <a:solidFill>
                            <a:schemeClr val="bg1"/>
                          </a:solidFill>
                          <a:latin typeface="OPPOSans R" panose="00020600040101010101" pitchFamily="18" charset="-122"/>
                          <a:ea typeface="OPPOSans R" panose="00020600040101010101" pitchFamily="18" charset="-122"/>
                        </a:rPr>
                        <a:t> </a:t>
                      </a:r>
                      <a:r>
                        <a:rPr lang="en-US" altLang="zh-CN" i="1" baseline="0" dirty="0">
                          <a:solidFill>
                            <a:schemeClr val="bg1"/>
                          </a:solidFill>
                          <a:latin typeface="OPPOSans R" panose="00020600040101010101" pitchFamily="18" charset="-122"/>
                          <a:ea typeface="OPPOSans R" panose="00020600040101010101" pitchFamily="18" charset="-122"/>
                        </a:rPr>
                        <a:t>Wallet</a:t>
                      </a:r>
                      <a:endParaRPr lang="zh-CN" altLang="en-US" i="1"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Mendukung</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err="1">
                          <a:solidFill>
                            <a:schemeClr val="bg1"/>
                          </a:solidFill>
                          <a:latin typeface="OPPOSans R" panose="00020600040101010101" pitchFamily="18" charset="-122"/>
                          <a:ea typeface="OPPOSans R" panose="00020600040101010101" pitchFamily="18" charset="-122"/>
                        </a:rPr>
                        <a:t>Tidak</a:t>
                      </a:r>
                      <a:r>
                        <a:rPr lang="en-US" altLang="zh-CN" dirty="0">
                          <a:solidFill>
                            <a:schemeClr val="bg1"/>
                          </a:solidFill>
                          <a:latin typeface="OPPOSans R" panose="00020600040101010101" pitchFamily="18" charset="-122"/>
                          <a:ea typeface="OPPOSans R" panose="00020600040101010101" pitchFamily="18" charset="-122"/>
                        </a:rPr>
                        <a:t> </a:t>
                      </a:r>
                      <a:r>
                        <a:rPr lang="en-US" altLang="zh-CN" dirty="0" err="1">
                          <a:solidFill>
                            <a:schemeClr val="bg1"/>
                          </a:solidFill>
                          <a:latin typeface="OPPOSans R" panose="00020600040101010101" pitchFamily="18" charset="-122"/>
                          <a:ea typeface="OPPOSans R" panose="00020600040101010101" pitchFamily="18" charset="-122"/>
                        </a:rPr>
                        <a:t>ada</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7</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dirty="0">
                          <a:solidFill>
                            <a:schemeClr val="bg1"/>
                          </a:solidFill>
                          <a:latin typeface="OPPOSans R" panose="00020600040101010101" pitchFamily="18" charset="-122"/>
                          <a:ea typeface="OPPOSans R" panose="00020600040101010101" pitchFamily="18" charset="-122"/>
                        </a:rPr>
                        <a:t>APP </a:t>
                      </a:r>
                      <a:r>
                        <a:rPr lang="en-US" altLang="zh-CN" i="1" dirty="0">
                          <a:solidFill>
                            <a:schemeClr val="bg1"/>
                          </a:solidFill>
                          <a:latin typeface="OPPOSans R" panose="00020600040101010101" pitchFamily="18" charset="-122"/>
                          <a:ea typeface="OPPOSans R" panose="00020600040101010101" pitchFamily="18" charset="-122"/>
                        </a:rPr>
                        <a:t>Store</a:t>
                      </a:r>
                      <a:endParaRPr lang="zh-CN" altLang="en-US" i="1"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OPPOSans R" panose="00020600040101010101" pitchFamily="18" charset="-122"/>
                          <a:ea typeface="OPPOSans R" panose="00020600040101010101" pitchFamily="18" charset="-122"/>
                        </a:rPr>
                        <a:t>APP Market</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OPPOSans R" panose="00020600040101010101" pitchFamily="18" charset="-122"/>
                          <a:ea typeface="OPPOSans R" panose="00020600040101010101" pitchFamily="18" charset="-122"/>
                        </a:rPr>
                        <a:t>Play Store</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495473">
                <a:tc>
                  <a:txBody>
                    <a:bodyPr/>
                    <a:lstStyle/>
                    <a:p>
                      <a:pPr algn="ctr"/>
                      <a:r>
                        <a:rPr lang="en-US" altLang="zh-CN" dirty="0">
                          <a:solidFill>
                            <a:schemeClr val="bg1"/>
                          </a:solidFill>
                          <a:latin typeface="OPPOSans R" panose="00020600040101010101" pitchFamily="18" charset="-122"/>
                          <a:ea typeface="OPPOSans R" panose="00020600040101010101" pitchFamily="18" charset="-122"/>
                        </a:rPr>
                        <a:t>8</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altLang="zh-CN" i="1" dirty="0">
                          <a:solidFill>
                            <a:schemeClr val="bg1"/>
                          </a:solidFill>
                          <a:latin typeface="OPPOSans R" panose="00020600040101010101" pitchFamily="18" charset="-122"/>
                          <a:ea typeface="OPPOSans R" panose="00020600040101010101" pitchFamily="18" charset="-122"/>
                        </a:rPr>
                        <a:t>Service</a:t>
                      </a:r>
                      <a:r>
                        <a:rPr lang="en-US" altLang="zh-CN" dirty="0">
                          <a:solidFill>
                            <a:schemeClr val="bg1"/>
                          </a:solidFill>
                          <a:latin typeface="OPPOSans R" panose="00020600040101010101" pitchFamily="18" charset="-122"/>
                          <a:ea typeface="OPPOSans R" panose="00020600040101010101" pitchFamily="18" charset="-122"/>
                        </a:rPr>
                        <a:t> APP</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OPPOSans R" panose="00020600040101010101" pitchFamily="18" charset="-122"/>
                          <a:ea typeface="OPPOSans R" panose="00020600040101010101" pitchFamily="18" charset="-122"/>
                        </a:rPr>
                        <a:t>OPPO+</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bg1"/>
                          </a:solidFill>
                          <a:latin typeface="OPPOSans R" panose="00020600040101010101" pitchFamily="18" charset="-122"/>
                          <a:ea typeface="OPPOSans R" panose="00020600040101010101" pitchFamily="18" charset="-122"/>
                        </a:rPr>
                        <a:t>OPPO Service</a:t>
                      </a:r>
                      <a:endParaRPr lang="zh-CN" altLang="en-US" dirty="0">
                        <a:solidFill>
                          <a:schemeClr val="bg1"/>
                        </a:solidFill>
                        <a:latin typeface="OPPOSans R" panose="00020600040101010101" pitchFamily="18" charset="-122"/>
                        <a:ea typeface="OPPOSans R" panose="00020600040101010101" pitchFamily="18"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bl>
          </a:graphicData>
        </a:graphic>
      </p:graphicFrame>
      <p:sp>
        <p:nvSpPr>
          <p:cNvPr id="2" name="文本框 1"/>
          <p:cNvSpPr txBox="1"/>
          <p:nvPr/>
        </p:nvSpPr>
        <p:spPr>
          <a:xfrm>
            <a:off x="990598" y="5960559"/>
            <a:ext cx="10548257" cy="307777"/>
          </a:xfrm>
          <a:prstGeom prst="rect">
            <a:avLst/>
          </a:prstGeom>
          <a:noFill/>
        </p:spPr>
        <p:txBody>
          <a:bodyPr wrap="square" rtlCol="0">
            <a:spAutoFit/>
          </a:bodyPr>
          <a:lstStyle/>
          <a:p>
            <a:r>
              <a:rPr lang="en-US" altLang="zh-CN" sz="1400" dirty="0" err="1">
                <a:solidFill>
                  <a:srgbClr val="FF0000"/>
                </a:solidFill>
                <a:latin typeface="OPPOSans R" panose="00020600040101010101" pitchFamily="18" charset="-122"/>
                <a:ea typeface="OPPOSans R" panose="00020600040101010101" pitchFamily="18" charset="-122"/>
              </a:rPr>
              <a:t>Tabel</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ini</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hanya</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menunjukkan</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perbedaan</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utama</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Untuk</a:t>
            </a:r>
            <a:r>
              <a:rPr lang="en-US" altLang="zh-CN" sz="1400" dirty="0">
                <a:solidFill>
                  <a:srgbClr val="FF0000"/>
                </a:solidFill>
                <a:latin typeface="OPPOSans R" panose="00020600040101010101" pitchFamily="18" charset="-122"/>
                <a:ea typeface="OPPOSans R" panose="00020600040101010101" pitchFamily="18" charset="-122"/>
              </a:rPr>
              <a:t> detail </a:t>
            </a:r>
            <a:r>
              <a:rPr lang="en-US" altLang="zh-CN" sz="1400" dirty="0" err="1">
                <a:solidFill>
                  <a:srgbClr val="FF0000"/>
                </a:solidFill>
                <a:latin typeface="OPPOSans R" panose="00020600040101010101" pitchFamily="18" charset="-122"/>
                <a:ea typeface="OPPOSans R" panose="00020600040101010101" pitchFamily="18" charset="-122"/>
              </a:rPr>
              <a:t>silakan</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merujuk</a:t>
            </a:r>
            <a:r>
              <a:rPr lang="en-US" altLang="zh-CN" sz="1400" dirty="0">
                <a:solidFill>
                  <a:srgbClr val="FF0000"/>
                </a:solidFill>
                <a:latin typeface="OPPOSans R" panose="00020600040101010101" pitchFamily="18" charset="-122"/>
                <a:ea typeface="OPPOSans R" panose="00020600040101010101" pitchFamily="18" charset="-122"/>
              </a:rPr>
              <a:t> </a:t>
            </a:r>
            <a:r>
              <a:rPr lang="en-US" altLang="zh-CN" sz="1400" dirty="0" err="1">
                <a:solidFill>
                  <a:srgbClr val="FF0000"/>
                </a:solidFill>
                <a:latin typeface="OPPOSans R" panose="00020600040101010101" pitchFamily="18" charset="-122"/>
                <a:ea typeface="OPPOSans R" panose="00020600040101010101" pitchFamily="18" charset="-122"/>
              </a:rPr>
              <a:t>ke</a:t>
            </a:r>
            <a:r>
              <a:rPr lang="en-US" altLang="zh-CN" sz="1400" dirty="0">
                <a:solidFill>
                  <a:srgbClr val="FF0000"/>
                </a:solidFill>
                <a:latin typeface="OPPOSans R" panose="00020600040101010101" pitchFamily="18" charset="-122"/>
                <a:ea typeface="OPPOSans R" panose="00020600040101010101" pitchFamily="18" charset="-122"/>
              </a:rPr>
              <a:t> table parameter </a:t>
            </a:r>
            <a:r>
              <a:rPr lang="en-US" altLang="zh-CN" sz="1400" dirty="0" err="1">
                <a:solidFill>
                  <a:srgbClr val="FF0000"/>
                </a:solidFill>
                <a:latin typeface="OPPOSans R" panose="00020600040101010101" pitchFamily="18" charset="-122"/>
                <a:ea typeface="OPPOSans R" panose="00020600040101010101" pitchFamily="18" charset="-122"/>
              </a:rPr>
              <a:t>ponsel</a:t>
            </a:r>
            <a:r>
              <a:rPr lang="en-US" altLang="zh-CN" sz="1400" dirty="0">
                <a:solidFill>
                  <a:srgbClr val="FF0000"/>
                </a:solidFill>
                <a:latin typeface="OPPOSans R" panose="00020600040101010101" pitchFamily="18" charset="-122"/>
                <a:ea typeface="OPPOSans R" panose="00020600040101010101" pitchFamily="18" charset="-122"/>
              </a:rPr>
              <a:t>.</a:t>
            </a:r>
            <a:endParaRPr lang="zh-CN" altLang="en-US" sz="1400" dirty="0">
              <a:solidFill>
                <a:srgbClr val="FF0000"/>
              </a:solidFill>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25122143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602" y="191743"/>
            <a:ext cx="7938156" cy="6474513"/>
          </a:xfrm>
          <a:prstGeom prst="rect">
            <a:avLst/>
          </a:prstGeom>
        </p:spPr>
      </p:pic>
      <p:sp>
        <p:nvSpPr>
          <p:cNvPr id="2" name="矩形 1"/>
          <p:cNvSpPr/>
          <p:nvPr/>
        </p:nvSpPr>
        <p:spPr>
          <a:xfrm>
            <a:off x="193040" y="172720"/>
            <a:ext cx="9597718" cy="1077218"/>
          </a:xfrm>
          <a:prstGeom prst="rect">
            <a:avLst/>
          </a:prstGeom>
          <a:noFill/>
        </p:spPr>
        <p:txBody>
          <a:bodyPr wrap="square" rtlCol="0">
            <a:spAutoFit/>
          </a:bodyPr>
          <a:lstStyle/>
          <a:p>
            <a:pPr marL="266700"/>
            <a:r>
              <a:rPr lang="en-US" altLang="zh-CN" sz="3200" dirty="0" err="1">
                <a:solidFill>
                  <a:srgbClr val="00FDFF"/>
                </a:solidFill>
                <a:latin typeface="OPPOSans B" panose="00020600040101010101" pitchFamily="18" charset="-122"/>
                <a:ea typeface="OPPOSans B" panose="00020600040101010101" pitchFamily="18" charset="-122"/>
              </a:rPr>
              <a:t>Berbagai</a:t>
            </a:r>
            <a:r>
              <a:rPr lang="en-US" altLang="zh-CN" sz="3200" dirty="0">
                <a:solidFill>
                  <a:srgbClr val="00FDFF"/>
                </a:solidFill>
                <a:latin typeface="OPPOSans B" panose="00020600040101010101" pitchFamily="18" charset="-122"/>
                <a:ea typeface="OPPOSans B" panose="00020600040101010101" pitchFamily="18" charset="-122"/>
              </a:rPr>
              <a:t> </a:t>
            </a:r>
            <a:r>
              <a:rPr lang="en-US" altLang="zh-CN" sz="3200" dirty="0" err="1">
                <a:solidFill>
                  <a:srgbClr val="00FDFF"/>
                </a:solidFill>
                <a:latin typeface="OPPOSans B" panose="00020600040101010101" pitchFamily="18" charset="-122"/>
                <a:ea typeface="OPPOSans B" panose="00020600040101010101" pitchFamily="18" charset="-122"/>
              </a:rPr>
              <a:t>Macam</a:t>
            </a:r>
            <a:r>
              <a:rPr lang="en-US" altLang="zh-CN" sz="3200" dirty="0">
                <a:solidFill>
                  <a:srgbClr val="00FDFF"/>
                </a:solidFill>
                <a:latin typeface="OPPOSans B" panose="00020600040101010101" pitchFamily="18" charset="-122"/>
                <a:ea typeface="OPPOSans B" panose="00020600040101010101" pitchFamily="18" charset="-122"/>
              </a:rPr>
              <a:t> </a:t>
            </a:r>
            <a:r>
              <a:rPr lang="en-US" altLang="zh-CN" sz="3200" dirty="0" err="1">
                <a:solidFill>
                  <a:srgbClr val="00FDFF"/>
                </a:solidFill>
                <a:latin typeface="OPPOSans B" panose="00020600040101010101" pitchFamily="18" charset="-122"/>
                <a:ea typeface="OPPOSans B" panose="00020600040101010101" pitchFamily="18" charset="-122"/>
              </a:rPr>
              <a:t>Fungsi</a:t>
            </a:r>
            <a:r>
              <a:rPr lang="en-US" altLang="zh-CN" sz="3200" dirty="0">
                <a:solidFill>
                  <a:srgbClr val="00FDFF"/>
                </a:solidFill>
                <a:latin typeface="OPPOSans B" panose="00020600040101010101" pitchFamily="18" charset="-122"/>
                <a:ea typeface="OPPOSans B" panose="00020600040101010101" pitchFamily="18" charset="-122"/>
              </a:rPr>
              <a:t> </a:t>
            </a:r>
            <a:r>
              <a:rPr lang="en-US" altLang="zh-CN" sz="3200" dirty="0" err="1">
                <a:solidFill>
                  <a:srgbClr val="00FDFF"/>
                </a:solidFill>
                <a:latin typeface="OPPOSans B" panose="00020600040101010101" pitchFamily="18" charset="-122"/>
                <a:ea typeface="OPPOSans B" panose="00020600040101010101" pitchFamily="18" charset="-122"/>
              </a:rPr>
              <a:t>untuk</a:t>
            </a:r>
            <a:r>
              <a:rPr lang="en-US" altLang="zh-CN" sz="3200" dirty="0">
                <a:solidFill>
                  <a:srgbClr val="00FDFF"/>
                </a:solidFill>
                <a:latin typeface="OPPOSans B" panose="00020600040101010101" pitchFamily="18" charset="-122"/>
                <a:ea typeface="OPPOSans B" panose="00020600040101010101" pitchFamily="18" charset="-122"/>
              </a:rPr>
              <a:t> </a:t>
            </a:r>
            <a:r>
              <a:rPr lang="en-US" altLang="zh-CN" sz="3200" dirty="0" err="1">
                <a:solidFill>
                  <a:srgbClr val="00FDFF"/>
                </a:solidFill>
                <a:latin typeface="OPPOSans B" panose="00020600040101010101" pitchFamily="18" charset="-122"/>
                <a:ea typeface="OPPOSans B" panose="00020600040101010101" pitchFamily="18" charset="-122"/>
              </a:rPr>
              <a:t>Pengambilan</a:t>
            </a:r>
            <a:r>
              <a:rPr lang="en-US" altLang="zh-CN" sz="3200" dirty="0">
                <a:solidFill>
                  <a:srgbClr val="00FDFF"/>
                </a:solidFill>
                <a:latin typeface="OPPOSans B" panose="00020600040101010101" pitchFamily="18" charset="-122"/>
                <a:ea typeface="OPPOSans B" panose="00020600040101010101" pitchFamily="18" charset="-122"/>
              </a:rPr>
              <a:t> </a:t>
            </a:r>
            <a:r>
              <a:rPr lang="en-US" altLang="zh-CN" sz="3200" dirty="0" err="1">
                <a:solidFill>
                  <a:srgbClr val="00FDFF"/>
                </a:solidFill>
                <a:latin typeface="OPPOSans B" panose="00020600040101010101" pitchFamily="18" charset="-122"/>
                <a:ea typeface="OPPOSans B" panose="00020600040101010101" pitchFamily="18" charset="-122"/>
              </a:rPr>
              <a:t>Foto</a:t>
            </a:r>
            <a:endParaRPr lang="en-US" altLang="zh-CN" sz="3200" dirty="0">
              <a:solidFill>
                <a:srgbClr val="00FDFF"/>
              </a:solidFill>
              <a:latin typeface="OPPOSans B" panose="00020600040101010101" pitchFamily="18" charset="-122"/>
              <a:ea typeface="OPPOSans B" panose="00020600040101010101" pitchFamily="18" charset="-122"/>
            </a:endParaRPr>
          </a:p>
        </p:txBody>
      </p:sp>
      <p:sp>
        <p:nvSpPr>
          <p:cNvPr id="3" name="文本框 2"/>
          <p:cNvSpPr txBox="1"/>
          <p:nvPr/>
        </p:nvSpPr>
        <p:spPr>
          <a:xfrm>
            <a:off x="193040" y="2185582"/>
            <a:ext cx="3230880" cy="2184316"/>
          </a:xfrm>
          <a:prstGeom prst="rect">
            <a:avLst/>
          </a:prstGeom>
        </p:spPr>
        <p:txBody>
          <a:bodyPr wrap="square">
            <a:spAutoFit/>
          </a:bodyPr>
          <a:lstStyle>
            <a:defPPr>
              <a:defRPr lang="zh-CN"/>
            </a:defPPr>
            <a:lvl1pPr>
              <a:lnSpc>
                <a:spcPct val="110000"/>
              </a:lnSpc>
              <a:defRPr sz="2000" spc="260">
                <a:solidFill>
                  <a:srgbClr val="00FDFF"/>
                </a:solidFill>
                <a:latin typeface="微软雅黑" panose="020B0503020204020204" charset="-122"/>
                <a:ea typeface="微软雅黑" panose="020B0503020204020204" charset="-122"/>
              </a:defRPr>
            </a:lvl1pPr>
          </a:lstStyle>
          <a:p>
            <a:r>
              <a:rPr lang="en-US" altLang="zh-CN" dirty="0">
                <a:latin typeface="OPPOSans R" panose="00020600040101010101" pitchFamily="18" charset="-122"/>
                <a:ea typeface="OPPOSans R" panose="00020600040101010101" pitchFamily="18" charset="-122"/>
              </a:rPr>
              <a:t>12 MP </a:t>
            </a:r>
            <a:r>
              <a:rPr lang="en-US" altLang="zh-CN" dirty="0" err="1">
                <a:latin typeface="OPPOSans R" panose="00020600040101010101" pitchFamily="18" charset="-122"/>
                <a:ea typeface="OPPOSans R" panose="00020600040101010101" pitchFamily="18" charset="-122"/>
              </a:rPr>
              <a:t>Kamera</a:t>
            </a:r>
            <a:r>
              <a:rPr lang="en-US" altLang="zh-CN" dirty="0">
                <a:latin typeface="OPPOSans R" panose="00020600040101010101" pitchFamily="18" charset="-122"/>
                <a:ea typeface="OPPOSans R" panose="00020600040101010101" pitchFamily="18" charset="-122"/>
              </a:rPr>
              <a:t> Utama </a:t>
            </a:r>
          </a:p>
          <a:p>
            <a:r>
              <a:rPr lang="en-US" altLang="zh-CN" sz="1400" dirty="0">
                <a:solidFill>
                  <a:schemeClr val="bg1"/>
                </a:solidFill>
                <a:latin typeface="OPPOSans R" panose="00020600040101010101" pitchFamily="18" charset="-122"/>
                <a:ea typeface="OPPOSans R" panose="00020600040101010101" pitchFamily="18" charset="-122"/>
              </a:rPr>
              <a:t>1/2.8’’ sensor </a:t>
            </a:r>
            <a:r>
              <a:rPr lang="en-US" altLang="zh-CN" sz="1400" dirty="0" err="1">
                <a:solidFill>
                  <a:schemeClr val="bg1"/>
                </a:solidFill>
                <a:latin typeface="OPPOSans R" panose="00020600040101010101" pitchFamily="18" charset="-122"/>
                <a:ea typeface="OPPOSans R" panose="00020600040101010101" pitchFamily="18" charset="-122"/>
              </a:rPr>
              <a:t>untuk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menangkap</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lebih</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banyak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cahaya</a:t>
            </a:r>
            <a:endParaRPr lang="en-US" altLang="zh-CN" sz="1400" dirty="0">
              <a:solidFill>
                <a:schemeClr val="bg1"/>
              </a:solidFill>
              <a:latin typeface="OPPOSans R" panose="00020600040101010101" pitchFamily="18" charset="-122"/>
              <a:ea typeface="OPPOSans R" panose="00020600040101010101" pitchFamily="18" charset="-122"/>
            </a:endParaRPr>
          </a:p>
          <a:p>
            <a:r>
              <a:rPr lang="en-US" altLang="zh-CN" sz="1400" dirty="0" err="1">
                <a:solidFill>
                  <a:schemeClr val="bg1"/>
                </a:solidFill>
                <a:latin typeface="OPPOSans R" panose="00020600040101010101" pitchFamily="18" charset="-122"/>
                <a:ea typeface="OPPOSans R" panose="00020600040101010101" pitchFamily="18" charset="-122"/>
              </a:rPr>
              <a:t>Lebih</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besar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dari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produk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kompetitor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sekitar</a:t>
            </a:r>
            <a:r>
              <a:rPr lang="en-US" altLang="zh-CN" sz="1400" dirty="0">
                <a:solidFill>
                  <a:schemeClr val="bg1"/>
                </a:solidFill>
                <a:latin typeface="OPPOSans R" panose="00020600040101010101" pitchFamily="18" charset="-122"/>
                <a:ea typeface="OPPOSans R" panose="00020600040101010101" pitchFamily="18" charset="-122"/>
              </a:rPr>
              <a:t> 1/3.5’’)</a:t>
            </a:r>
            <a:endParaRPr lang="zh-CN" altLang="en-US" sz="1400" dirty="0">
              <a:solidFill>
                <a:schemeClr val="bg1"/>
              </a:solidFill>
              <a:latin typeface="OPPOSans R" panose="00020600040101010101" pitchFamily="18" charset="-122"/>
              <a:ea typeface="OPPOSans R" panose="00020600040101010101" pitchFamily="18" charset="-122"/>
            </a:endParaRPr>
          </a:p>
        </p:txBody>
      </p:sp>
      <p:cxnSp>
        <p:nvCxnSpPr>
          <p:cNvPr id="6" name="直接箭头连接符 5"/>
          <p:cNvCxnSpPr/>
          <p:nvPr/>
        </p:nvCxnSpPr>
        <p:spPr>
          <a:xfrm flipH="1" flipV="1">
            <a:off x="3423920" y="2407920"/>
            <a:ext cx="1046480" cy="0"/>
          </a:xfrm>
          <a:prstGeom prst="straightConnector1">
            <a:avLst/>
          </a:prstGeom>
          <a:ln w="28575">
            <a:solidFill>
              <a:srgbClr val="00FDFF"/>
            </a:solidFill>
            <a:tailEnd type="triangle"/>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8121036" y="836108"/>
            <a:ext cx="3715364" cy="2082750"/>
          </a:xfrm>
          <a:prstGeom prst="rect">
            <a:avLst/>
          </a:prstGeom>
        </p:spPr>
        <p:txBody>
          <a:bodyPr wrap="square">
            <a:spAutoFit/>
          </a:bodyPr>
          <a:lstStyle>
            <a:defPPr>
              <a:defRPr lang="zh-CN"/>
            </a:defPPr>
            <a:lvl1pPr>
              <a:lnSpc>
                <a:spcPct val="110000"/>
              </a:lnSpc>
              <a:defRPr sz="2000" spc="260">
                <a:solidFill>
                  <a:srgbClr val="00FDFF"/>
                </a:solidFill>
                <a:latin typeface="微软雅黑" panose="020B0503020204020204" charset="-122"/>
                <a:ea typeface="微软雅黑" panose="020B0503020204020204" charset="-122"/>
              </a:defRPr>
            </a:lvl1pPr>
          </a:lstStyle>
          <a:p>
            <a:r>
              <a:rPr lang="en-US" altLang="zh-CN" dirty="0">
                <a:latin typeface="OPPOSans R" panose="00020600040101010101" pitchFamily="18" charset="-122"/>
                <a:ea typeface="OPPOSans R" panose="00020600040101010101" pitchFamily="18" charset="-122"/>
              </a:rPr>
              <a:t>2 MP </a:t>
            </a:r>
            <a:r>
              <a:rPr lang="en-US" altLang="zh-CN" dirty="0" err="1">
                <a:latin typeface="OPPOSans R" panose="00020600040101010101" pitchFamily="18" charset="-122"/>
                <a:ea typeface="OPPOSans R" panose="00020600040101010101" pitchFamily="18" charset="-122"/>
              </a:rPr>
              <a:t>Lensa</a:t>
            </a:r>
            <a:r>
              <a:rPr lang="en-US" altLang="zh-CN" dirty="0">
                <a:latin typeface="OPPOSans R" panose="00020600040101010101" pitchFamily="18" charset="-122"/>
                <a:ea typeface="OPPOSans R" panose="00020600040101010101" pitchFamily="18" charset="-122"/>
              </a:rPr>
              <a:t> Makro</a:t>
            </a:r>
          </a:p>
          <a:p>
            <a:r>
              <a:rPr lang="en-US" altLang="zh-CN" sz="1400" dirty="0" err="1">
                <a:solidFill>
                  <a:schemeClr val="bg1"/>
                </a:solidFill>
                <a:latin typeface="OPPOSans R" panose="00020600040101010101" pitchFamily="18" charset="-122"/>
                <a:ea typeface="OPPOSans R" panose="00020600040101010101" pitchFamily="18" charset="-122"/>
              </a:rPr>
              <a:t>Menangkap</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gambar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mikro</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seperti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embun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pagi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bunga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mekar</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padang</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pasir</a:t>
            </a:r>
            <a:r>
              <a:rPr lang="en-US" altLang="zh-CN" sz="1400" dirty="0">
                <a:solidFill>
                  <a:schemeClr val="bg1"/>
                </a:solidFill>
                <a:latin typeface="OPPOSans R" panose="00020600040101010101" pitchFamily="18" charset="-122"/>
                <a:ea typeface="OPPOSans R" panose="00020600040101010101" pitchFamily="18" charset="-122"/>
              </a:rPr>
              <a:t> dan </a:t>
            </a:r>
            <a:r>
              <a:rPr lang="en-US" altLang="zh-CN" sz="1400" dirty="0" err="1">
                <a:solidFill>
                  <a:schemeClr val="bg1"/>
                </a:solidFill>
                <a:latin typeface="OPPOSans R" panose="00020600040101010101" pitchFamily="18" charset="-122"/>
                <a:ea typeface="OPPOSans R" panose="00020600040101010101" pitchFamily="18" charset="-122"/>
              </a:rPr>
              <a:t>lainnya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melalui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lensa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kamera</a:t>
            </a:r>
            <a:r>
              <a:rPr lang="en-US" altLang="zh-CN" sz="1400" dirty="0">
                <a:solidFill>
                  <a:schemeClr val="bg1"/>
                </a:solidFill>
                <a:latin typeface="OPPOSans R" panose="00020600040101010101" pitchFamily="18" charset="-122"/>
                <a:ea typeface="OPPOSans R" panose="00020600040101010101" pitchFamily="18" charset="-122"/>
              </a:rPr>
              <a:t>.</a:t>
            </a:r>
          </a:p>
          <a:p>
            <a:r>
              <a:rPr lang="en-US" altLang="zh-CN" sz="1400" dirty="0" err="1">
                <a:solidFill>
                  <a:schemeClr val="bg1"/>
                </a:solidFill>
                <a:latin typeface="OPPOSans R" panose="00020600040101010101" pitchFamily="18" charset="-122"/>
                <a:ea typeface="OPPOSans R" panose="00020600040101010101" pitchFamily="18" charset="-122"/>
              </a:rPr>
              <a:t>Menunjukkan</a:t>
            </a:r>
            <a:r>
              <a:rPr lang="en-US" altLang="zh-CN" sz="1400" dirty="0">
                <a:solidFill>
                  <a:schemeClr val="bg1"/>
                </a:solidFill>
                <a:latin typeface="OPPOSans R" panose="00020600040101010101" pitchFamily="18" charset="-122"/>
                <a:ea typeface="OPPOSans R" panose="00020600040101010101" pitchFamily="18" charset="-122"/>
              </a:rPr>
              <a:t> dunia </a:t>
            </a:r>
            <a:r>
              <a:rPr lang="en-US" altLang="zh-CN" sz="1400" dirty="0" err="1">
                <a:solidFill>
                  <a:schemeClr val="bg1"/>
                </a:solidFill>
                <a:latin typeface="OPPOSans R" panose="00020600040101010101" pitchFamily="18" charset="-122"/>
                <a:ea typeface="OPPOSans R" panose="00020600040101010101" pitchFamily="18" charset="-122"/>
              </a:rPr>
              <a:t>elemen</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kecil</a:t>
            </a:r>
            <a:r>
              <a:rPr lang="en-US" altLang="zh-CN" sz="1400" dirty="0">
                <a:solidFill>
                  <a:schemeClr val="bg1"/>
                </a:solidFill>
                <a:latin typeface="OPPOSans R" panose="00020600040101010101" pitchFamily="18" charset="-122"/>
                <a:ea typeface="OPPOSans R" panose="00020600040101010101" pitchFamily="18" charset="-122"/>
              </a:rPr>
              <a:t> yang </a:t>
            </a:r>
            <a:r>
              <a:rPr lang="en-US" altLang="zh-CN" sz="1400" dirty="0" err="1">
                <a:solidFill>
                  <a:schemeClr val="bg1"/>
                </a:solidFill>
                <a:latin typeface="OPPOSans R" panose="00020600040101010101" pitchFamily="18" charset="-122"/>
                <a:ea typeface="OPPOSans R" panose="00020600040101010101" pitchFamily="18" charset="-122"/>
              </a:rPr>
              <a:t>indah</a:t>
            </a:r>
            <a:r>
              <a:rPr lang="en-US" altLang="zh-CN" sz="1400" dirty="0">
                <a:solidFill>
                  <a:schemeClr val="bg1"/>
                </a:solidFill>
                <a:latin typeface="OPPOSans R" panose="00020600040101010101" pitchFamily="18" charset="-122"/>
                <a:ea typeface="OPPOSans R" panose="00020600040101010101" pitchFamily="18" charset="-122"/>
              </a:rPr>
              <a:t>.</a:t>
            </a:r>
            <a:endParaRPr lang="zh-CN" altLang="en-US" sz="1400" dirty="0">
              <a:solidFill>
                <a:schemeClr val="bg1"/>
              </a:solidFill>
              <a:latin typeface="OPPOSans R" panose="00020600040101010101" pitchFamily="18" charset="-122"/>
              <a:ea typeface="OPPOSans R" panose="00020600040101010101" pitchFamily="18" charset="-122"/>
            </a:endParaRPr>
          </a:p>
        </p:txBody>
      </p:sp>
      <p:cxnSp>
        <p:nvCxnSpPr>
          <p:cNvPr id="10" name="肘形连接符 9"/>
          <p:cNvCxnSpPr/>
          <p:nvPr/>
        </p:nvCxnSpPr>
        <p:spPr>
          <a:xfrm flipV="1">
            <a:off x="4927600" y="1026160"/>
            <a:ext cx="3027680" cy="1053365"/>
          </a:xfrm>
          <a:prstGeom prst="bentConnector3">
            <a:avLst/>
          </a:prstGeom>
          <a:ln w="28575">
            <a:solidFill>
              <a:srgbClr val="00FDFF"/>
            </a:solidFill>
            <a:tailEnd type="triangle"/>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8121036" y="3528508"/>
            <a:ext cx="4050644" cy="2082750"/>
          </a:xfrm>
          <a:prstGeom prst="rect">
            <a:avLst/>
          </a:prstGeom>
        </p:spPr>
        <p:txBody>
          <a:bodyPr wrap="square">
            <a:spAutoFit/>
          </a:bodyPr>
          <a:lstStyle>
            <a:defPPr>
              <a:defRPr lang="zh-CN"/>
            </a:defPPr>
            <a:lvl1pPr>
              <a:lnSpc>
                <a:spcPct val="110000"/>
              </a:lnSpc>
              <a:defRPr sz="2000" spc="260">
                <a:solidFill>
                  <a:srgbClr val="00FDFF"/>
                </a:solidFill>
                <a:latin typeface="微软雅黑" panose="020B0503020204020204" charset="-122"/>
                <a:ea typeface="微软雅黑" panose="020B0503020204020204" charset="-122"/>
              </a:defRPr>
            </a:lvl1pPr>
          </a:lstStyle>
          <a:p>
            <a:r>
              <a:rPr lang="en-US" altLang="zh-CN" dirty="0">
                <a:latin typeface="OPPOSans R" panose="00020600040101010101" pitchFamily="18" charset="-122"/>
                <a:ea typeface="OPPOSans R" panose="00020600040101010101" pitchFamily="18" charset="-122"/>
              </a:rPr>
              <a:t>2 MP </a:t>
            </a:r>
            <a:r>
              <a:rPr lang="en-US" altLang="zh-CN" dirty="0" err="1">
                <a:latin typeface="OPPOSans R" panose="00020600040101010101" pitchFamily="18" charset="-122"/>
                <a:ea typeface="OPPOSans R" panose="00020600040101010101" pitchFamily="18" charset="-122"/>
              </a:rPr>
              <a:t>Lensa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Potret</a:t>
            </a:r>
            <a:endParaRPr lang="en-US" altLang="zh-CN" dirty="0">
              <a:latin typeface="OPPOSans R" panose="00020600040101010101" pitchFamily="18" charset="-122"/>
              <a:ea typeface="OPPOSans R" panose="00020600040101010101" pitchFamily="18" charset="-122"/>
            </a:endParaRPr>
          </a:p>
          <a:p>
            <a:r>
              <a:rPr lang="en-US" altLang="zh-CN" sz="1400" i="1" dirty="0">
                <a:solidFill>
                  <a:schemeClr val="bg1"/>
                </a:solidFill>
                <a:latin typeface="OPPOSans R" panose="00020600040101010101" pitchFamily="18" charset="-122"/>
                <a:ea typeface="OPPOSans R" panose="00020600040101010101" pitchFamily="18" charset="-122"/>
              </a:rPr>
              <a:t>Hardware </a:t>
            </a:r>
            <a:r>
              <a:rPr lang="en-US" altLang="zh-CN" sz="1400" dirty="0" err="1">
                <a:solidFill>
                  <a:schemeClr val="bg1"/>
                </a:solidFill>
                <a:latin typeface="OPPOSans R" panose="00020600040101010101" pitchFamily="18" charset="-122"/>
                <a:ea typeface="OPPOSans R" panose="00020600040101010101" pitchFamily="18" charset="-122"/>
              </a:rPr>
              <a:t>lensa</a:t>
            </a:r>
            <a:r>
              <a:rPr lang="en-US" altLang="zh-CN" sz="1400" dirty="0">
                <a:solidFill>
                  <a:schemeClr val="bg1"/>
                </a:solidFill>
                <a:latin typeface="OPPOSans R" panose="00020600040101010101" pitchFamily="18" charset="-122"/>
                <a:ea typeface="OPPOSans R" panose="00020600040101010101" pitchFamily="18" charset="-122"/>
              </a:rPr>
              <a:t> 2 MP </a:t>
            </a:r>
            <a:r>
              <a:rPr lang="en-US" altLang="zh-CN" sz="1400" dirty="0" err="1">
                <a:solidFill>
                  <a:schemeClr val="bg1"/>
                </a:solidFill>
                <a:latin typeface="OPPOSans R" panose="00020600040101010101" pitchFamily="18" charset="-122"/>
                <a:ea typeface="OPPOSans R" panose="00020600040101010101" pitchFamily="18" charset="-122"/>
              </a:rPr>
              <a:t>untuk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potret</a:t>
            </a:r>
            <a:r>
              <a:rPr lang="en-US" altLang="zh-CN" sz="1400" dirty="0">
                <a:solidFill>
                  <a:schemeClr val="bg1"/>
                </a:solidFill>
                <a:latin typeface="OPPOSans R" panose="00020600040101010101" pitchFamily="18" charset="-122"/>
                <a:ea typeface="OPPOSans R" panose="00020600040101010101" pitchFamily="18" charset="-122"/>
              </a:rPr>
              <a:t> bokeh</a:t>
            </a:r>
          </a:p>
          <a:p>
            <a:r>
              <a:rPr lang="en-US" altLang="zh-CN" sz="1400" dirty="0" err="1">
                <a:solidFill>
                  <a:schemeClr val="bg1"/>
                </a:solidFill>
                <a:latin typeface="OPPOSans R" panose="00020600040101010101" pitchFamily="18" charset="-122"/>
                <a:ea typeface="OPPOSans R" panose="00020600040101010101" pitchFamily="18" charset="-122"/>
              </a:rPr>
              <a:t>Menangkap</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informasi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secara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mendalam</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untuk</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optimasi</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efek</a:t>
            </a:r>
            <a:r>
              <a:rPr lang="en-US" altLang="zh-CN" sz="1400" dirty="0">
                <a:solidFill>
                  <a:schemeClr val="bg1"/>
                </a:solidFill>
                <a:latin typeface="OPPOSans R" panose="00020600040101010101" pitchFamily="18" charset="-122"/>
                <a:ea typeface="OPPOSans R" panose="00020600040101010101" pitchFamily="18" charset="-122"/>
              </a:rPr>
              <a:t> bokeh</a:t>
            </a:r>
          </a:p>
          <a:p>
            <a:r>
              <a:rPr lang="en-US" altLang="zh-CN" sz="1400" dirty="0">
                <a:solidFill>
                  <a:schemeClr val="bg1"/>
                </a:solidFill>
                <a:latin typeface="OPPOSans R" panose="00020600040101010101" pitchFamily="18" charset="-122"/>
                <a:ea typeface="OPPOSans R" panose="00020600040101010101" pitchFamily="18" charset="-122"/>
              </a:rPr>
              <a:t>Lima </a:t>
            </a:r>
            <a:r>
              <a:rPr lang="en-US" altLang="zh-CN" sz="1400" dirty="0" err="1">
                <a:solidFill>
                  <a:schemeClr val="bg1"/>
                </a:solidFill>
                <a:latin typeface="OPPOSans R" panose="00020600040101010101" pitchFamily="18" charset="-122"/>
                <a:ea typeface="OPPOSans R" panose="00020600040101010101" pitchFamily="18" charset="-122"/>
              </a:rPr>
              <a:t>macam</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gaya</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potret</a:t>
            </a:r>
            <a:r>
              <a:rPr lang="en-US" altLang="zh-CN" sz="1400" dirty="0">
                <a:solidFill>
                  <a:schemeClr val="bg1"/>
                </a:solidFill>
                <a:latin typeface="OPPOSans R" panose="00020600040101010101" pitchFamily="18" charset="-122"/>
                <a:ea typeface="OPPOSans R" panose="00020600040101010101" pitchFamily="18" charset="-122"/>
              </a:rPr>
              <a:t> yang </a:t>
            </a:r>
            <a:r>
              <a:rPr lang="en-US" altLang="zh-CN" sz="1400" dirty="0" err="1">
                <a:solidFill>
                  <a:schemeClr val="bg1"/>
                </a:solidFill>
                <a:latin typeface="OPPOSans R" panose="00020600040101010101" pitchFamily="18" charset="-122"/>
                <a:ea typeface="OPPOSans R" panose="00020600040101010101" pitchFamily="18" charset="-122"/>
              </a:rPr>
              <a:t>umum</a:t>
            </a:r>
            <a:r>
              <a:rPr lang="en-US" altLang="zh-CN" sz="1400" dirty="0">
                <a:solidFill>
                  <a:schemeClr val="bg1"/>
                </a:solidFill>
                <a:latin typeface="OPPOSans R" panose="00020600040101010101" pitchFamily="18" charset="-122"/>
                <a:ea typeface="OPPOSans R" panose="00020600040101010101" pitchFamily="18" charset="-122"/>
              </a:rPr>
              <a:t> dan </a:t>
            </a:r>
            <a:r>
              <a:rPr lang="en-US" altLang="zh-CN" sz="1400" dirty="0" err="1">
                <a:solidFill>
                  <a:schemeClr val="bg1"/>
                </a:solidFill>
                <a:latin typeface="OPPOSans R" panose="00020600040101010101" pitchFamily="18" charset="-122"/>
                <a:ea typeface="OPPOSans R" panose="00020600040101010101" pitchFamily="18" charset="-122"/>
              </a:rPr>
              <a:t>saling</a:t>
            </a:r>
            <a:r>
              <a:rPr lang="en-US" altLang="zh-CN" sz="1400" dirty="0">
                <a:solidFill>
                  <a:schemeClr val="bg1"/>
                </a:solidFill>
                <a:latin typeface="OPPOSans R" panose="00020600040101010101" pitchFamily="18" charset="-122"/>
                <a:ea typeface="OPPOSans R" panose="00020600040101010101" pitchFamily="18" charset="-122"/>
              </a:rPr>
              <a:t> </a:t>
            </a:r>
            <a:r>
              <a:rPr lang="en-US" altLang="zh-CN" sz="1400" dirty="0" err="1">
                <a:solidFill>
                  <a:schemeClr val="bg1"/>
                </a:solidFill>
                <a:latin typeface="OPPOSans R" panose="00020600040101010101" pitchFamily="18" charset="-122"/>
                <a:ea typeface="OPPOSans R" panose="00020600040101010101" pitchFamily="18" charset="-122"/>
              </a:rPr>
              <a:t>mendukung</a:t>
            </a:r>
            <a:r>
              <a:rPr lang="en-US" altLang="zh-CN" sz="1400" dirty="0">
                <a:solidFill>
                  <a:schemeClr val="bg1"/>
                </a:solidFill>
                <a:latin typeface="OPPOSans R" panose="00020600040101010101" pitchFamily="18" charset="-122"/>
                <a:ea typeface="OPPOSans R" panose="00020600040101010101" pitchFamily="18" charset="-122"/>
              </a:rPr>
              <a:t>.</a:t>
            </a:r>
            <a:endParaRPr lang="zh-CN" altLang="en-US" sz="1400" dirty="0">
              <a:solidFill>
                <a:schemeClr val="bg1"/>
              </a:solidFill>
              <a:latin typeface="OPPOSans R" panose="00020600040101010101" pitchFamily="18" charset="-122"/>
              <a:ea typeface="OPPOSans R" panose="00020600040101010101" pitchFamily="18" charset="-122"/>
            </a:endParaRPr>
          </a:p>
        </p:txBody>
      </p:sp>
      <p:cxnSp>
        <p:nvCxnSpPr>
          <p:cNvPr id="13" name="肘形连接符 12"/>
          <p:cNvCxnSpPr/>
          <p:nvPr/>
        </p:nvCxnSpPr>
        <p:spPr>
          <a:xfrm>
            <a:off x="4927600" y="2804160"/>
            <a:ext cx="3081676" cy="944880"/>
          </a:xfrm>
          <a:prstGeom prst="bentConnector3">
            <a:avLst/>
          </a:prstGeom>
          <a:ln w="28575">
            <a:solidFill>
              <a:srgbClr val="00FD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196915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493387"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Poin</a:t>
            </a:r>
            <a:r>
              <a:rPr lang="en-US" altLang="zh-CN" dirty="0">
                <a:solidFill>
                  <a:srgbClr val="00FDFF"/>
                </a:solidFill>
                <a:latin typeface="OPPOSans R" panose="00020600040101010101" pitchFamily="18" charset="-122"/>
                <a:ea typeface="OPPOSans R" panose="00020600040101010101" pitchFamily="18" charset="-122"/>
              </a:rPr>
              <a:t> Utama </a:t>
            </a:r>
            <a:r>
              <a:rPr lang="en-US" altLang="zh-CN" dirty="0" err="1">
                <a:solidFill>
                  <a:srgbClr val="00FDFF"/>
                </a:solidFill>
                <a:latin typeface="OPPOSans R" panose="00020600040101010101" pitchFamily="18" charset="-122"/>
                <a:ea typeface="OPPOSans R" panose="00020600040101010101" pitchFamily="18" charset="-122"/>
              </a:rPr>
              <a:t>Penjualan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19" name="2019，OPPO 发布过的黑科技"/>
          <p:cNvSpPr txBox="1"/>
          <p:nvPr/>
        </p:nvSpPr>
        <p:spPr>
          <a:xfrm>
            <a:off x="0" y="199395"/>
            <a:ext cx="1219200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dirty="0">
                <a:latin typeface="OPPOSans B" panose="00020600040101010101" pitchFamily="18" charset="-122"/>
                <a:ea typeface="OPPOSans B" panose="00020600040101010101" pitchFamily="18" charset="-122"/>
              </a:rPr>
              <a:t>Daftar Isi</a:t>
            </a:r>
            <a:endParaRPr dirty="0">
              <a:latin typeface="OPPOSans B" panose="00020600040101010101" pitchFamily="18" charset="-122"/>
              <a:ea typeface="OPPOSans B" panose="00020600040101010101" pitchFamily="18" charset="-122"/>
            </a:endParaRPr>
          </a:p>
        </p:txBody>
      </p:sp>
      <p:sp>
        <p:nvSpPr>
          <p:cNvPr id="37" name="流程图: 联系 36"/>
          <p:cNvSpPr/>
          <p:nvPr/>
        </p:nvSpPr>
        <p:spPr>
          <a:xfrm>
            <a:off x="2338588"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Parameter Dasar</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39" name="流程图: 联系 38"/>
          <p:cNvSpPr/>
          <p:nvPr/>
        </p:nvSpPr>
        <p:spPr>
          <a:xfrm>
            <a:off x="4178656"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Color OS</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1" name="流程图: 联系 40"/>
          <p:cNvSpPr/>
          <p:nvPr/>
        </p:nvSpPr>
        <p:spPr>
          <a:xfrm>
            <a:off x="6011424" y="345554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Hal yang </a:t>
            </a:r>
            <a:r>
              <a:rPr lang="en-US" altLang="zh-CN" dirty="0" err="1">
                <a:solidFill>
                  <a:srgbClr val="00FDFF"/>
                </a:solidFill>
                <a:latin typeface="OPPOSans R" panose="00020600040101010101" pitchFamily="18" charset="-122"/>
                <a:ea typeface="OPPOSans R" panose="00020600040101010101" pitchFamily="18" charset="-122"/>
              </a:rPr>
              <a:t>Harus</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Diperhatikan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Saat</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Perbaikan</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2" name="流程图: 联系 41"/>
          <p:cNvSpPr/>
          <p:nvPr/>
        </p:nvSpPr>
        <p:spPr>
          <a:xfrm>
            <a:off x="7844192"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rgbClr val="00FDFF"/>
                </a:solidFill>
                <a:latin typeface="OPPOSans R" panose="00020600040101010101" pitchFamily="18" charset="-122"/>
                <a:ea typeface="OPPOSans R" panose="00020600040101010101" pitchFamily="18" charset="-122"/>
              </a:rPr>
              <a:t>FAQ</a:t>
            </a:r>
            <a:endParaRPr lang="zh-CN" altLang="en-US" dirty="0">
              <a:solidFill>
                <a:srgbClr val="00FDFF"/>
              </a:solidFill>
              <a:latin typeface="OPPOSans R" panose="00020600040101010101" pitchFamily="18" charset="-122"/>
              <a:ea typeface="OPPOSans R" panose="00020600040101010101" pitchFamily="18" charset="-122"/>
            </a:endParaRPr>
          </a:p>
        </p:txBody>
      </p:sp>
      <p:sp>
        <p:nvSpPr>
          <p:cNvPr id="46" name="流程图: 联系 45"/>
          <p:cNvSpPr/>
          <p:nvPr/>
        </p:nvSpPr>
        <p:spPr>
          <a:xfrm>
            <a:off x="9676960" y="3429000"/>
            <a:ext cx="1800000" cy="1800000"/>
          </a:xfrm>
          <a:prstGeom prst="flowChartConnector">
            <a:avLst/>
          </a:prstGeom>
          <a:solidFill>
            <a:schemeClr val="tx1">
              <a:lumMod val="85000"/>
              <a:lumOff val="15000"/>
            </a:schemeClr>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rgbClr val="00FDFF"/>
                </a:solidFill>
                <a:latin typeface="OPPOSans R" panose="00020600040101010101" pitchFamily="18" charset="-122"/>
                <a:ea typeface="OPPOSans R" panose="00020600040101010101" pitchFamily="18" charset="-122"/>
              </a:rPr>
              <a:t>Perbandingan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dengan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Ponsel</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Versi</a:t>
            </a:r>
            <a:r>
              <a:rPr lang="en-US" altLang="zh-CN" dirty="0">
                <a:solidFill>
                  <a:srgbClr val="00FDFF"/>
                </a:solidFill>
                <a:latin typeface="OPPOSans R" panose="00020600040101010101" pitchFamily="18" charset="-122"/>
                <a:ea typeface="OPPOSans R" panose="00020600040101010101" pitchFamily="18" charset="-122"/>
              </a:rPr>
              <a:t> China</a:t>
            </a:r>
            <a:endParaRPr lang="zh-CN" altLang="en-US" dirty="0">
              <a:solidFill>
                <a:srgbClr val="00FDFF"/>
              </a:solidFill>
              <a:latin typeface="OPPOSans R" panose="00020600040101010101" pitchFamily="18" charset="-122"/>
              <a:ea typeface="OPPOSans R" panose="00020600040101010101" pitchFamily="18" charset="-122"/>
            </a:endParaRPr>
          </a:p>
        </p:txBody>
      </p:sp>
      <p:grpSp>
        <p:nvGrpSpPr>
          <p:cNvPr id="95" name="成组"/>
          <p:cNvGrpSpPr/>
          <p:nvPr/>
        </p:nvGrpSpPr>
        <p:grpSpPr>
          <a:xfrm>
            <a:off x="734092" y="1406520"/>
            <a:ext cx="2830690" cy="1890963"/>
            <a:chOff x="264001" y="2115722"/>
            <a:chExt cx="1673096" cy="1890960"/>
          </a:xfrm>
        </p:grpSpPr>
        <p:sp>
          <p:nvSpPr>
            <p:cNvPr id="98" name="线条"/>
            <p:cNvSpPr/>
            <p:nvPr/>
          </p:nvSpPr>
          <p:spPr>
            <a:xfrm flipH="1" flipV="1">
              <a:off x="654315" y="3406679"/>
              <a:ext cx="983" cy="60000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97" name="文本框 1"/>
            <p:cNvSpPr txBox="1"/>
            <p:nvPr/>
          </p:nvSpPr>
          <p:spPr>
            <a:xfrm>
              <a:off x="264001" y="2115722"/>
              <a:ext cx="1673096" cy="100291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gn="l"/>
              <a:r>
                <a:rPr lang="en-US" altLang="zh-CN" sz="1600" dirty="0">
                  <a:solidFill>
                    <a:schemeClr val="bg1"/>
                  </a:solidFill>
                  <a:latin typeface="OPPOSans R" panose="00020600040101010101" pitchFamily="18" charset="-122"/>
                  <a:ea typeface="OPPOSans R" panose="00020600040101010101" pitchFamily="18" charset="-122"/>
                </a:rPr>
                <a:t>1.1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1.2 </a:t>
              </a:r>
              <a:r>
                <a:rPr lang="en-US" altLang="zh-CN" sz="1600" dirty="0" err="1">
                  <a:solidFill>
                    <a:schemeClr val="bg1"/>
                  </a:solidFill>
                  <a:latin typeface="OPPOSans R" panose="00020600040101010101" pitchFamily="18" charset="-122"/>
                  <a:ea typeface="OPPOSans R" panose="00020600040101010101" pitchFamily="18" charset="-122"/>
                </a:rPr>
                <a:t>Tampilan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Eksterior</a:t>
              </a:r>
              <a:endParaRPr lang="en-US" altLang="zh-CN" sz="1600" dirty="0">
                <a:solidFill>
                  <a:schemeClr val="bg1"/>
                </a:solidFill>
                <a:latin typeface="OPPOSans R" panose="00020600040101010101" pitchFamily="18" charset="-122"/>
                <a:ea typeface="OPPOSans R" panose="00020600040101010101" pitchFamily="18" charset="-122"/>
              </a:endParaRPr>
            </a:p>
            <a:p>
              <a:pPr algn="l"/>
              <a:r>
                <a:rPr lang="en-US" altLang="zh-CN" sz="1600" dirty="0">
                  <a:solidFill>
                    <a:schemeClr val="bg1"/>
                  </a:solidFill>
                  <a:latin typeface="OPPOSans R" panose="00020600040101010101" pitchFamily="18" charset="-122"/>
                  <a:ea typeface="OPPOSans R" panose="00020600040101010101" pitchFamily="18" charset="-122"/>
                </a:rPr>
                <a:t>1.3 </a:t>
              </a:r>
              <a:r>
                <a:rPr lang="en-US" altLang="zh-CN" sz="1600" dirty="0" err="1">
                  <a:solidFill>
                    <a:schemeClr val="bg1"/>
                  </a:solidFill>
                  <a:latin typeface="OPPOSans R" panose="00020600040101010101" pitchFamily="18" charset="-122"/>
                  <a:ea typeface="OPPOSans R" panose="00020600040101010101" pitchFamily="18" charset="-122"/>
                </a:rPr>
                <a:t>Pengalaman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Penggunaan</a:t>
              </a:r>
              <a:endParaRPr lang="en-US" altLang="zh-CN" sz="1600" dirty="0">
                <a:solidFill>
                  <a:schemeClr val="bg1"/>
                </a:solidFill>
                <a:latin typeface="OPPOSans R" panose="00020600040101010101" pitchFamily="18" charset="-122"/>
                <a:ea typeface="OPPOSans R" panose="00020600040101010101" pitchFamily="18" charset="-122"/>
              </a:endParaRPr>
            </a:p>
          </p:txBody>
        </p:sp>
      </p:grpSp>
      <p:sp>
        <p:nvSpPr>
          <p:cNvPr id="2" name="Rectangle 1">
            <a:extLst>
              <a:ext uri="{FF2B5EF4-FFF2-40B4-BE49-F238E27FC236}">
                <a16:creationId xmlns:a16="http://schemas.microsoft.com/office/drawing/2014/main" id="{C508FC7D-1CA0-4F56-8625-7ECE8D7A7E50}"/>
              </a:ext>
            </a:extLst>
          </p:cNvPr>
          <p:cNvSpPr/>
          <p:nvPr/>
        </p:nvSpPr>
        <p:spPr>
          <a:xfrm>
            <a:off x="1393387" y="5865464"/>
            <a:ext cx="4758577"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2.1 </a:t>
            </a:r>
            <a:r>
              <a:rPr lang="id-ID" altLang="zh-CN" sz="1600" dirty="0">
                <a:solidFill>
                  <a:schemeClr val="bg1"/>
                </a:solidFill>
                <a:latin typeface="OPPOSans R" panose="00020600040101010101" pitchFamily="18" charset="-122"/>
                <a:ea typeface="OPPOSans R" panose="00020600040101010101" pitchFamily="18" charset="-122"/>
              </a:rPr>
              <a:t>Parameter Tampilan</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2.2 </a:t>
            </a:r>
            <a:r>
              <a:rPr lang="id-ID" altLang="zh-CN" sz="1600" dirty="0">
                <a:solidFill>
                  <a:schemeClr val="bg1"/>
                </a:solidFill>
                <a:latin typeface="OPPOSans R" panose="00020600040101010101" pitchFamily="18" charset="-122"/>
                <a:ea typeface="OPPOSans R" panose="00020600040101010101" pitchFamily="18" charset="-122"/>
              </a:rPr>
              <a:t>Parameter Konfigurasi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2.3 </a:t>
            </a:r>
            <a:r>
              <a:rPr lang="id-ID" altLang="zh-CN" sz="1600" dirty="0">
                <a:solidFill>
                  <a:schemeClr val="bg1"/>
                </a:solidFill>
                <a:latin typeface="OPPOSans R" panose="00020600040101010101" pitchFamily="18" charset="-122"/>
                <a:ea typeface="OPPOSans R" panose="00020600040101010101" pitchFamily="18" charset="-122"/>
              </a:rPr>
              <a:t>P</a:t>
            </a:r>
            <a:r>
              <a:rPr lang="en-US" altLang="zh-CN" sz="1600" dirty="0" err="1">
                <a:solidFill>
                  <a:schemeClr val="bg1"/>
                </a:solidFill>
                <a:latin typeface="OPPOSans R" panose="00020600040101010101" pitchFamily="18" charset="-122"/>
                <a:ea typeface="OPPOSans R" panose="00020600040101010101" pitchFamily="18" charset="-122"/>
              </a:rPr>
              <a:t>arameters</a:t>
            </a:r>
            <a:r>
              <a:rPr lang="id-ID" altLang="zh-CN" sz="1600" dirty="0">
                <a:solidFill>
                  <a:schemeClr val="bg1"/>
                </a:solidFill>
                <a:latin typeface="OPPOSans R" panose="00020600040101010101" pitchFamily="18" charset="-122"/>
                <a:ea typeface="OPPOSans R" panose="00020600040101010101" pitchFamily="18" charset="-122"/>
              </a:rPr>
              <a:t> Fungsi Umum Lainnya</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3" name="线条">
            <a:extLst>
              <a:ext uri="{FF2B5EF4-FFF2-40B4-BE49-F238E27FC236}">
                <a16:creationId xmlns:a16="http://schemas.microsoft.com/office/drawing/2014/main" id="{B6E570AB-D8D8-4AE8-8542-DFD926EC5750}"/>
              </a:ext>
            </a:extLst>
          </p:cNvPr>
          <p:cNvSpPr/>
          <p:nvPr/>
        </p:nvSpPr>
        <p:spPr>
          <a:xfrm flipH="1" flipV="1">
            <a:off x="3232078" y="5325917"/>
            <a:ext cx="6510" cy="609925"/>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4" name="Rectangle 3">
            <a:extLst>
              <a:ext uri="{FF2B5EF4-FFF2-40B4-BE49-F238E27FC236}">
                <a16:creationId xmlns:a16="http://schemas.microsoft.com/office/drawing/2014/main" id="{2B9D16FE-8988-4D44-81B2-E479E5B4AC74}"/>
              </a:ext>
            </a:extLst>
          </p:cNvPr>
          <p:cNvSpPr/>
          <p:nvPr/>
        </p:nvSpPr>
        <p:spPr>
          <a:xfrm>
            <a:off x="3950949" y="1320582"/>
            <a:ext cx="3161027" cy="1323439"/>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3.1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pPr indent="-720000"/>
            <a:r>
              <a:rPr lang="en-US" altLang="zh-CN" sz="1600" dirty="0">
                <a:solidFill>
                  <a:schemeClr val="bg1"/>
                </a:solidFill>
                <a:latin typeface="OPPOSans R" panose="00020600040101010101" pitchFamily="18" charset="-122"/>
                <a:ea typeface="OPPOSans R" panose="00020600040101010101" pitchFamily="18" charset="-122"/>
              </a:rPr>
              <a:t>3.2 </a:t>
            </a:r>
            <a:r>
              <a:rPr lang="en-US" altLang="zh-CN" sz="1600" dirty="0" err="1">
                <a:solidFill>
                  <a:schemeClr val="bg1"/>
                </a:solidFill>
                <a:latin typeface="OPPOSans R" panose="00020600040101010101" pitchFamily="18" charset="-122"/>
                <a:ea typeface="OPPOSans R" panose="00020600040101010101" pitchFamily="18" charset="-122"/>
              </a:rPr>
              <a:t>Heningkan</a:t>
            </a:r>
            <a:r>
              <a:rPr lang="en-US" altLang="zh-CN" sz="1600" dirty="0">
                <a:solidFill>
                  <a:schemeClr val="bg1"/>
                </a:solidFill>
                <a:latin typeface="OPPOSans R" panose="00020600040101010101" pitchFamily="18" charset="-122"/>
                <a:ea typeface="OPPOSans R" panose="00020600040101010101" pitchFamily="18" charset="-122"/>
              </a:rPr>
              <a:t> Media </a:t>
            </a:r>
            <a:r>
              <a:rPr lang="en-US" altLang="zh-CN" sz="1600" dirty="0" err="1">
                <a:solidFill>
                  <a:schemeClr val="bg1"/>
                </a:solidFill>
                <a:latin typeface="OPPOSans R" panose="00020600040101010101" pitchFamily="18" charset="-122"/>
                <a:ea typeface="OPPOSans R" panose="00020600040101010101" pitchFamily="18" charset="-122"/>
              </a:rPr>
              <a:t>Ketika</a:t>
            </a:r>
            <a:r>
              <a:rPr lang="en-US" altLang="zh-CN" sz="1600" dirty="0">
                <a:solidFill>
                  <a:schemeClr val="bg1"/>
                </a:solidFill>
                <a:latin typeface="OPPOSans R" panose="00020600040101010101" pitchFamily="18" charset="-122"/>
                <a:ea typeface="OPPOSans R" panose="00020600040101010101" pitchFamily="18" charset="-122"/>
              </a:rPr>
              <a:t> di </a:t>
            </a:r>
            <a:r>
              <a:rPr lang="en-US" altLang="zh-CN" sz="1600" dirty="0" err="1">
                <a:solidFill>
                  <a:schemeClr val="bg1"/>
                </a:solidFill>
                <a:latin typeface="OPPOSans R" panose="00020600040101010101" pitchFamily="18" charset="-122"/>
                <a:ea typeface="OPPOSans R" panose="00020600040101010101" pitchFamily="18" charset="-122"/>
              </a:rPr>
              <a:t>Jangan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Ganggu</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3.3 </a:t>
            </a:r>
            <a:r>
              <a:rPr lang="en-US" altLang="zh-CN" sz="1600" dirty="0" err="1">
                <a:solidFill>
                  <a:schemeClr val="bg1"/>
                </a:solidFill>
                <a:latin typeface="OPPOSans R" panose="00020600040101010101" pitchFamily="18" charset="-122"/>
                <a:ea typeface="OPPOSans R" panose="00020600040101010101" pitchFamily="18" charset="-122"/>
              </a:rPr>
              <a:t>Jenis</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Notifikasi</a:t>
            </a:r>
            <a:r>
              <a:rPr lang="en-US" altLang="zh-CN" sz="1600" dirty="0">
                <a:solidFill>
                  <a:schemeClr val="bg1"/>
                </a:solidFill>
                <a:latin typeface="OPPOSans R" panose="00020600040101010101" pitchFamily="18" charset="-122"/>
                <a:ea typeface="OPPOSans R" panose="00020600040101010101" pitchFamily="18" charset="-122"/>
              </a:rPr>
              <a:t> yang </a:t>
            </a:r>
            <a:r>
              <a:rPr lang="en-US" altLang="zh-CN" sz="1600" dirty="0" err="1">
                <a:solidFill>
                  <a:schemeClr val="bg1"/>
                </a:solidFill>
                <a:latin typeface="OPPOSans R" panose="00020600040101010101" pitchFamily="18" charset="-122"/>
                <a:ea typeface="OPPOSans R" panose="00020600040101010101" pitchFamily="18" charset="-122"/>
              </a:rPr>
              <a:t>Dibolehkan</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15" name="线条">
            <a:extLst>
              <a:ext uri="{FF2B5EF4-FFF2-40B4-BE49-F238E27FC236}">
                <a16:creationId xmlns:a16="http://schemas.microsoft.com/office/drawing/2014/main" id="{6CBBBD94-8BFA-42E0-990B-0A246825577F}"/>
              </a:ext>
            </a:extLst>
          </p:cNvPr>
          <p:cNvSpPr/>
          <p:nvPr/>
        </p:nvSpPr>
        <p:spPr>
          <a:xfrm flipH="1" flipV="1">
            <a:off x="5078656" y="2780393"/>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5" name="Rectangle 4">
            <a:extLst>
              <a:ext uri="{FF2B5EF4-FFF2-40B4-BE49-F238E27FC236}">
                <a16:creationId xmlns:a16="http://schemas.microsoft.com/office/drawing/2014/main" id="{2B330AAD-9C76-4D5B-8655-0FAB4AB21511}"/>
              </a:ext>
            </a:extLst>
          </p:cNvPr>
          <p:cNvSpPr/>
          <p:nvPr/>
        </p:nvSpPr>
        <p:spPr>
          <a:xfrm>
            <a:off x="5873844" y="5708073"/>
            <a:ext cx="3770348"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4.1 </a:t>
            </a:r>
            <a:r>
              <a:rPr lang="en-US" altLang="zh-CN" sz="1600" dirty="0" err="1">
                <a:solidFill>
                  <a:schemeClr val="bg1"/>
                </a:solidFill>
                <a:latin typeface="OPPOSans R" panose="00020600040101010101" pitchFamily="18" charset="-122"/>
                <a:ea typeface="OPPOSans R" panose="00020600040101010101" pitchFamily="18" charset="-122"/>
              </a:rPr>
              <a:t>Melepaskan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a:p>
            <a:r>
              <a:rPr lang="en-US" altLang="zh-CN" sz="1600" dirty="0">
                <a:solidFill>
                  <a:schemeClr val="bg1"/>
                </a:solidFill>
                <a:latin typeface="OPPOSans R" panose="00020600040101010101" pitchFamily="18" charset="-122"/>
                <a:ea typeface="OPPOSans R" panose="00020600040101010101" pitchFamily="18" charset="-122"/>
              </a:rPr>
              <a:t>4.2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Kamera</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4.3 </a:t>
            </a:r>
            <a:r>
              <a:rPr lang="en-US" altLang="zh-CN" sz="1600" dirty="0" err="1">
                <a:solidFill>
                  <a:schemeClr val="bg1"/>
                </a:solidFill>
                <a:latin typeface="OPPOSans R" panose="00020600040101010101" pitchFamily="18" charset="-122"/>
                <a:ea typeface="OPPOSans R" panose="00020600040101010101" pitchFamily="18" charset="-122"/>
              </a:rPr>
              <a:t>Perbaikan</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Sidik</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Jari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4.4 </a:t>
            </a:r>
            <a:r>
              <a:rPr lang="en-US" altLang="zh-CN" sz="1600" dirty="0" err="1">
                <a:solidFill>
                  <a:schemeClr val="bg1"/>
                </a:solidFill>
                <a:latin typeface="OPPOSans R" panose="00020600040101010101" pitchFamily="18" charset="-122"/>
                <a:ea typeface="OPPOSans R" panose="00020600040101010101" pitchFamily="18" charset="-122"/>
              </a:rPr>
              <a:t>Memasang</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dirty="0" err="1">
                <a:solidFill>
                  <a:schemeClr val="bg1"/>
                </a:solidFill>
                <a:latin typeface="OPPOSans R" panose="00020600040101010101" pitchFamily="18" charset="-122"/>
                <a:ea typeface="OPPOSans R" panose="00020600040101010101" pitchFamily="18" charset="-122"/>
              </a:rPr>
              <a:t>Baterai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Cover</a:t>
            </a:r>
          </a:p>
        </p:txBody>
      </p:sp>
      <p:sp>
        <p:nvSpPr>
          <p:cNvPr id="17" name="线条">
            <a:extLst>
              <a:ext uri="{FF2B5EF4-FFF2-40B4-BE49-F238E27FC236}">
                <a16:creationId xmlns:a16="http://schemas.microsoft.com/office/drawing/2014/main" id="{2E0C8667-7ED1-40AE-9577-D29FD0A746CE}"/>
              </a:ext>
            </a:extLst>
          </p:cNvPr>
          <p:cNvSpPr/>
          <p:nvPr/>
        </p:nvSpPr>
        <p:spPr>
          <a:xfrm flipH="1" flipV="1">
            <a:off x="6911424" y="5338767"/>
            <a:ext cx="0" cy="369306"/>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6" name="Rectangle 5">
            <a:extLst>
              <a:ext uri="{FF2B5EF4-FFF2-40B4-BE49-F238E27FC236}">
                <a16:creationId xmlns:a16="http://schemas.microsoft.com/office/drawing/2014/main" id="{B2A4B0DD-6D7C-4AEF-B921-7F0E7EF4FB43}"/>
              </a:ext>
            </a:extLst>
          </p:cNvPr>
          <p:cNvSpPr/>
          <p:nvPr/>
        </p:nvSpPr>
        <p:spPr>
          <a:xfrm>
            <a:off x="7811424" y="1435309"/>
            <a:ext cx="2283481" cy="1077218"/>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5.1 FAQ </a:t>
            </a:r>
            <a:r>
              <a:rPr lang="en-US" altLang="zh-CN" sz="1600" dirty="0" err="1">
                <a:solidFill>
                  <a:schemeClr val="bg1"/>
                </a:solidFill>
                <a:latin typeface="OPPOSans R" panose="00020600040101010101" pitchFamily="18" charset="-122"/>
                <a:ea typeface="OPPOSans R" panose="00020600040101010101" pitchFamily="18" charset="-122"/>
              </a:rPr>
              <a:t>Mengenai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Hardware</a:t>
            </a:r>
          </a:p>
          <a:p>
            <a:pPr indent="-720000"/>
            <a:r>
              <a:rPr lang="en-US" altLang="zh-CN" sz="1600" dirty="0">
                <a:solidFill>
                  <a:schemeClr val="bg1"/>
                </a:solidFill>
                <a:latin typeface="OPPOSans R" panose="00020600040101010101" pitchFamily="18" charset="-122"/>
                <a:ea typeface="OPPOSans R" panose="00020600040101010101" pitchFamily="18" charset="-122"/>
              </a:rPr>
              <a:t>5.2 FAQ </a:t>
            </a:r>
            <a:r>
              <a:rPr lang="en-US" altLang="zh-CN" sz="1600" dirty="0" err="1">
                <a:solidFill>
                  <a:schemeClr val="bg1"/>
                </a:solidFill>
                <a:latin typeface="OPPOSans R" panose="00020600040101010101" pitchFamily="18" charset="-122"/>
                <a:ea typeface="OPPOSans R" panose="00020600040101010101" pitchFamily="18" charset="-122"/>
              </a:rPr>
              <a:t>Mengenai</a:t>
            </a:r>
            <a:r>
              <a:rPr lang="en-US" altLang="zh-CN" sz="1600" dirty="0">
                <a:solidFill>
                  <a:schemeClr val="bg1"/>
                </a:solidFill>
                <a:latin typeface="OPPOSans R" panose="00020600040101010101" pitchFamily="18" charset="-122"/>
                <a:ea typeface="OPPOSans R" panose="00020600040101010101" pitchFamily="18" charset="-122"/>
              </a:rPr>
              <a:t> </a:t>
            </a:r>
            <a:r>
              <a:rPr lang="en-US" altLang="zh-CN" sz="1600" i="1" dirty="0">
                <a:solidFill>
                  <a:schemeClr val="bg1"/>
                </a:solidFill>
                <a:latin typeface="OPPOSans R" panose="00020600040101010101" pitchFamily="18" charset="-122"/>
                <a:ea typeface="OPPOSans R" panose="00020600040101010101" pitchFamily="18" charset="-122"/>
              </a:rPr>
              <a:t>Software</a:t>
            </a:r>
          </a:p>
        </p:txBody>
      </p:sp>
      <p:sp>
        <p:nvSpPr>
          <p:cNvPr id="20" name="线条">
            <a:extLst>
              <a:ext uri="{FF2B5EF4-FFF2-40B4-BE49-F238E27FC236}">
                <a16:creationId xmlns:a16="http://schemas.microsoft.com/office/drawing/2014/main" id="{F08F72EE-666B-45F3-8D43-97710D37E481}"/>
              </a:ext>
            </a:extLst>
          </p:cNvPr>
          <p:cNvSpPr/>
          <p:nvPr/>
        </p:nvSpPr>
        <p:spPr>
          <a:xfrm flipH="1" flipV="1">
            <a:off x="8597710" y="2697479"/>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
        <p:nvSpPr>
          <p:cNvPr id="7" name="Rectangle 6">
            <a:extLst>
              <a:ext uri="{FF2B5EF4-FFF2-40B4-BE49-F238E27FC236}">
                <a16:creationId xmlns:a16="http://schemas.microsoft.com/office/drawing/2014/main" id="{D10DCDDD-E252-44DC-BCAC-537B8895EDA4}"/>
              </a:ext>
            </a:extLst>
          </p:cNvPr>
          <p:cNvSpPr/>
          <p:nvPr/>
        </p:nvSpPr>
        <p:spPr>
          <a:xfrm>
            <a:off x="9751551" y="5865464"/>
            <a:ext cx="1725409" cy="830997"/>
          </a:xfrm>
          <a:prstGeom prst="rect">
            <a:avLst/>
          </a:prstGeom>
        </p:spPr>
        <p:txBody>
          <a:bodyPr wrap="square">
            <a:spAutoFit/>
          </a:bodyPr>
          <a:lstStyle/>
          <a:p>
            <a:r>
              <a:rPr lang="en-US" altLang="zh-CN" sz="1600" dirty="0">
                <a:solidFill>
                  <a:schemeClr val="bg1"/>
                </a:solidFill>
                <a:latin typeface="OPPOSans R" panose="00020600040101010101" pitchFamily="18" charset="-122"/>
                <a:ea typeface="OPPOSans R" panose="00020600040101010101" pitchFamily="18" charset="-122"/>
              </a:rPr>
              <a:t>6.1 </a:t>
            </a:r>
            <a:r>
              <a:rPr lang="en-US" altLang="zh-CN" sz="1600" dirty="0" err="1">
                <a:solidFill>
                  <a:schemeClr val="bg1"/>
                </a:solidFill>
                <a:latin typeface="OPPOSans R" panose="00020600040101010101" pitchFamily="18" charset="-122"/>
                <a:ea typeface="OPPOSans R" panose="00020600040101010101" pitchFamily="18" charset="-122"/>
              </a:rPr>
              <a:t>Versi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6.1 </a:t>
            </a:r>
            <a:r>
              <a:rPr lang="en-US" altLang="zh-CN" sz="1600" dirty="0" err="1">
                <a:solidFill>
                  <a:schemeClr val="bg1"/>
                </a:solidFill>
                <a:latin typeface="OPPOSans R" panose="00020600040101010101" pitchFamily="18" charset="-122"/>
                <a:ea typeface="OPPOSans R" panose="00020600040101010101" pitchFamily="18" charset="-122"/>
              </a:rPr>
              <a:t>Versi</a:t>
            </a:r>
            <a:endParaRPr lang="en-US" altLang="zh-CN" sz="1600" dirty="0">
              <a:solidFill>
                <a:schemeClr val="bg1"/>
              </a:solidFill>
              <a:latin typeface="OPPOSans R" panose="00020600040101010101" pitchFamily="18" charset="-122"/>
              <a:ea typeface="OPPOSans R" panose="00020600040101010101" pitchFamily="18" charset="-122"/>
            </a:endParaRPr>
          </a:p>
          <a:p>
            <a:r>
              <a:rPr lang="en-US" altLang="zh-CN" sz="1600" dirty="0">
                <a:solidFill>
                  <a:schemeClr val="bg1"/>
                </a:solidFill>
                <a:latin typeface="OPPOSans R" panose="00020600040101010101" pitchFamily="18" charset="-122"/>
                <a:ea typeface="OPPOSans R" panose="00020600040101010101" pitchFamily="18" charset="-122"/>
              </a:rPr>
              <a:t>6.3 </a:t>
            </a:r>
            <a:r>
              <a:rPr lang="en-GB" altLang="zh-CN" sz="1600" dirty="0" err="1">
                <a:solidFill>
                  <a:schemeClr val="bg1"/>
                </a:solidFill>
                <a:latin typeface="OPPOSans R" panose="00020600040101010101" pitchFamily="18" charset="-122"/>
                <a:ea typeface="OPPOSans R" panose="00020600040101010101" pitchFamily="18" charset="-122"/>
              </a:rPr>
              <a:t>Fungsional</a:t>
            </a:r>
            <a:endParaRPr lang="en-US" altLang="zh-CN" sz="1600" dirty="0">
              <a:solidFill>
                <a:schemeClr val="bg1"/>
              </a:solidFill>
              <a:latin typeface="OPPOSans R" panose="00020600040101010101" pitchFamily="18" charset="-122"/>
              <a:ea typeface="OPPOSans R" panose="00020600040101010101" pitchFamily="18" charset="-122"/>
            </a:endParaRPr>
          </a:p>
        </p:txBody>
      </p:sp>
      <p:sp>
        <p:nvSpPr>
          <p:cNvPr id="21" name="线条">
            <a:extLst>
              <a:ext uri="{FF2B5EF4-FFF2-40B4-BE49-F238E27FC236}">
                <a16:creationId xmlns:a16="http://schemas.microsoft.com/office/drawing/2014/main" id="{CB541795-3559-45C8-8390-34A8CE8D4498}"/>
              </a:ext>
            </a:extLst>
          </p:cNvPr>
          <p:cNvSpPr/>
          <p:nvPr/>
        </p:nvSpPr>
        <p:spPr>
          <a:xfrm flipH="1" flipV="1">
            <a:off x="10571521" y="5298591"/>
            <a:ext cx="3" cy="60000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3484892655"/>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3"/>
                                        </p:tgtEl>
                                        <p:attrNameLst>
                                          <p:attrName>style.color</p:attrName>
                                        </p:attrNameLst>
                                      </p:cBhvr>
                                      <p:by>
                                        <p:hsl h="0" s="12549" l="25098"/>
                                      </p:by>
                                    </p:animClr>
                                    <p:animClr clrSpc="hsl" dir="cw">
                                      <p:cBhvr>
                                        <p:cTn id="7" dur="500" fill="hold"/>
                                        <p:tgtEl>
                                          <p:spTgt spid="3"/>
                                        </p:tgtEl>
                                        <p:attrNameLst>
                                          <p:attrName>fillcolor</p:attrName>
                                        </p:attrNameLst>
                                      </p:cBhvr>
                                      <p:by>
                                        <p:hsl h="0" s="12549" l="25098"/>
                                      </p:by>
                                    </p:animClr>
                                    <p:animClr clrSpc="hsl" dir="cw">
                                      <p:cBhvr>
                                        <p:cTn id="8" dur="500" fill="hold"/>
                                        <p:tgtEl>
                                          <p:spTgt spid="3"/>
                                        </p:tgtEl>
                                        <p:attrNameLst>
                                          <p:attrName>stroke.color</p:attrName>
                                        </p:attrNameLst>
                                      </p:cBhvr>
                                      <p:by>
                                        <p:hsl h="0" s="12549" l="25098"/>
                                      </p:by>
                                    </p:animClr>
                                    <p:set>
                                      <p:cBhvr>
                                        <p:cTn id="9" dur="500" fill="hold"/>
                                        <p:tgtEl>
                                          <p:spTgt spid="3"/>
                                        </p:tgtEl>
                                        <p:attrNameLst>
                                          <p:attrName>fill.type</p:attrName>
                                        </p:attrNameLst>
                                      </p:cBhvr>
                                      <p:to>
                                        <p:strVal val="solid"/>
                                      </p:to>
                                    </p:se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wipe(down)">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019，OPPO 发布过的黑科技"/>
          <p:cNvSpPr txBox="1"/>
          <p:nvPr/>
        </p:nvSpPr>
        <p:spPr>
          <a:xfrm>
            <a:off x="1226409" y="1964218"/>
            <a:ext cx="9047822" cy="2006255"/>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702040204020203" charset="-122"/>
                <a:ea typeface="微软雅黑" panose="020B0702040204020203" charset="-122"/>
                <a:cs typeface="微软雅黑" panose="020B0702040204020203" charset="-122"/>
                <a:sym typeface="微软雅黑" panose="020B0702040204020203" charset="-122"/>
              </a:defRPr>
            </a:lvl1pPr>
          </a:lstStyle>
          <a:p>
            <a:pPr>
              <a:lnSpc>
                <a:spcPct val="150000"/>
              </a:lnSpc>
            </a:pPr>
            <a:r>
              <a:rPr lang="en-US" altLang="zh-CN" sz="9600" b="1" dirty="0"/>
              <a:t>Q &amp; A</a:t>
            </a:r>
            <a:endParaRPr lang="zh-CN" altLang="en-US" sz="9600" b="1" dirty="0"/>
          </a:p>
        </p:txBody>
      </p:sp>
    </p:spTree>
    <p:extLst>
      <p:ext uri="{BB962C8B-B14F-4D97-AF65-F5344CB8AC3E}">
        <p14:creationId xmlns:p14="http://schemas.microsoft.com/office/powerpoint/2010/main" val="164946846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04652" y="2644170"/>
            <a:ext cx="6594765" cy="1569660"/>
          </a:xfrm>
          <a:prstGeom prst="rect">
            <a:avLst/>
          </a:prstGeom>
          <a:noFill/>
        </p:spPr>
        <p:txBody>
          <a:bodyPr wrap="square" rtlCol="0">
            <a:spAutoFit/>
          </a:bodyPr>
          <a:lstStyle/>
          <a:p>
            <a:r>
              <a:rPr lang="en-US" altLang="zh-CN" sz="9600" b="1" dirty="0" err="1">
                <a:solidFill>
                  <a:schemeClr val="bg1"/>
                </a:solidFill>
              </a:rPr>
              <a:t>Terima</a:t>
            </a:r>
            <a:r>
              <a:rPr lang="en-US" altLang="zh-CN" sz="9600" b="1" dirty="0">
                <a:solidFill>
                  <a:schemeClr val="bg1"/>
                </a:solidFill>
              </a:rPr>
              <a:t> </a:t>
            </a:r>
            <a:r>
              <a:rPr lang="en-US" altLang="zh-CN" sz="9600" b="1" dirty="0" err="1">
                <a:solidFill>
                  <a:schemeClr val="bg1"/>
                </a:solidFill>
              </a:rPr>
              <a:t>kasih</a:t>
            </a:r>
            <a:endParaRPr lang="zh-CN" altLang="en-US" sz="9600" b="1" dirty="0">
              <a:solidFill>
                <a:schemeClr val="bg1"/>
              </a:solidFill>
            </a:endParaRPr>
          </a:p>
        </p:txBody>
      </p:sp>
    </p:spTree>
    <p:extLst>
      <p:ext uri="{BB962C8B-B14F-4D97-AF65-F5344CB8AC3E}">
        <p14:creationId xmlns:p14="http://schemas.microsoft.com/office/powerpoint/2010/main" val="333213527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145024"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976" y="0"/>
            <a:ext cx="5145024" cy="6858000"/>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8280" y="0"/>
            <a:ext cx="4480560" cy="3755136"/>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18280" y="3560064"/>
            <a:ext cx="4480560" cy="3297936"/>
          </a:xfrm>
          <a:prstGeom prst="rect">
            <a:avLst/>
          </a:prstGeom>
        </p:spPr>
      </p:pic>
      <p:sp>
        <p:nvSpPr>
          <p:cNvPr id="6" name="圆角矩形 5"/>
          <p:cNvSpPr/>
          <p:nvPr/>
        </p:nvSpPr>
        <p:spPr>
          <a:xfrm>
            <a:off x="127000" y="4610100"/>
            <a:ext cx="3745230" cy="22479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OPPOSans R" panose="00020600040101010101" pitchFamily="18" charset="-122"/>
                <a:ea typeface="OPPOSans R" panose="00020600040101010101" pitchFamily="18" charset="-122"/>
              </a:rPr>
              <a:t>8 MP </a:t>
            </a:r>
            <a:r>
              <a:rPr lang="en-US" altLang="zh-CN" b="1" dirty="0" err="1">
                <a:latin typeface="OPPOSans R" panose="00020600040101010101" pitchFamily="18" charset="-122"/>
                <a:ea typeface="OPPOSans R" panose="00020600040101010101" pitchFamily="18" charset="-122"/>
              </a:rPr>
              <a:t>Kamera</a:t>
            </a:r>
            <a:r>
              <a:rPr lang="en-US" altLang="zh-CN" b="1" dirty="0">
                <a:latin typeface="OPPOSans R" panose="00020600040101010101" pitchFamily="18" charset="-122"/>
                <a:ea typeface="OPPOSans R" panose="00020600040101010101" pitchFamily="18" charset="-122"/>
              </a:rPr>
              <a:t> </a:t>
            </a:r>
            <a:r>
              <a:rPr lang="en-US" altLang="zh-CN" b="1" dirty="0" err="1">
                <a:latin typeface="OPPOSans R" panose="00020600040101010101" pitchFamily="18" charset="-122"/>
                <a:ea typeface="OPPOSans R" panose="00020600040101010101" pitchFamily="18" charset="-122"/>
              </a:rPr>
              <a:t>Depan</a:t>
            </a:r>
            <a:r>
              <a:rPr lang="en-US" altLang="zh-CN" b="1" dirty="0">
                <a:latin typeface="OPPOSans R" panose="00020600040101010101" pitchFamily="18" charset="-122"/>
                <a:ea typeface="OPPOSans R" panose="00020600040101010101" pitchFamily="18" charset="-122"/>
              </a:rPr>
              <a:t> </a:t>
            </a:r>
            <a:r>
              <a:rPr lang="en-US" altLang="zh-CN" b="1" dirty="0" err="1">
                <a:latin typeface="OPPOSans R" panose="00020600040101010101" pitchFamily="18" charset="-122"/>
                <a:ea typeface="OPPOSans R" panose="00020600040101010101" pitchFamily="18" charset="-122"/>
              </a:rPr>
              <a:t>dengan</a:t>
            </a:r>
            <a:r>
              <a:rPr lang="en-US" altLang="zh-CN" b="1" dirty="0">
                <a:latin typeface="OPPOSans R" panose="00020600040101010101" pitchFamily="18" charset="-122"/>
                <a:ea typeface="OPPOSans R" panose="00020600040101010101" pitchFamily="18" charset="-122"/>
              </a:rPr>
              <a:t> </a:t>
            </a:r>
            <a:r>
              <a:rPr lang="en-US" altLang="zh-CN" b="1" dirty="0" err="1">
                <a:latin typeface="OPPOSans R" panose="00020600040101010101" pitchFamily="18" charset="-122"/>
                <a:ea typeface="OPPOSans R" panose="00020600040101010101" pitchFamily="18" charset="-122"/>
              </a:rPr>
              <a:t>Teknologi</a:t>
            </a:r>
            <a:r>
              <a:rPr lang="en-US" altLang="zh-CN" b="1" dirty="0">
                <a:latin typeface="OPPOSans R" panose="00020600040101010101" pitchFamily="18" charset="-122"/>
                <a:ea typeface="OPPOSans R" panose="00020600040101010101" pitchFamily="18" charset="-122"/>
              </a:rPr>
              <a:t> </a:t>
            </a:r>
            <a:r>
              <a:rPr lang="en-US" altLang="zh-CN" b="1" i="1" dirty="0">
                <a:latin typeface="OPPOSans R" panose="00020600040101010101" pitchFamily="18" charset="-122"/>
                <a:ea typeface="OPPOSans R" panose="00020600040101010101" pitchFamily="18" charset="-122"/>
              </a:rPr>
              <a:t>AI Beautification</a:t>
            </a:r>
          </a:p>
          <a:p>
            <a:pPr algn="ctr"/>
            <a:r>
              <a:rPr lang="en-US" altLang="zh-CN" sz="1400" dirty="0">
                <a:latin typeface="OPPOSans R" panose="00020600040101010101" pitchFamily="18" charset="-122"/>
                <a:ea typeface="OPPOSans R" panose="00020600040101010101" pitchFamily="18" charset="-122"/>
              </a:rPr>
              <a:t>OPPO A31 </a:t>
            </a:r>
            <a:r>
              <a:rPr lang="en-US" altLang="zh-CN" sz="1400" dirty="0" err="1">
                <a:latin typeface="OPPOSans R" panose="00020600040101010101" pitchFamily="18" charset="-122"/>
                <a:ea typeface="OPPOSans R" panose="00020600040101010101" pitchFamily="18" charset="-122"/>
              </a:rPr>
              <a:t>secara</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otomatis</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mengenali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umur</a:t>
            </a:r>
            <a:r>
              <a:rPr lang="en-US" altLang="zh-CN" sz="1400" dirty="0">
                <a:latin typeface="OPPOSans R" panose="00020600040101010101" pitchFamily="18" charset="-122"/>
                <a:ea typeface="OPPOSans R" panose="00020600040101010101" pitchFamily="18" charset="-122"/>
              </a:rPr>
              <a:t> dan </a:t>
            </a:r>
            <a:r>
              <a:rPr lang="en-US" altLang="zh-CN" sz="1400" dirty="0" err="1">
                <a:latin typeface="OPPOSans R" panose="00020600040101010101" pitchFamily="18" charset="-122"/>
                <a:ea typeface="OPPOSans R" panose="00020600040101010101" pitchFamily="18" charset="-122"/>
              </a:rPr>
              <a:t>jenis</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kelamin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untuk</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menghasilkan</a:t>
            </a:r>
            <a:r>
              <a:rPr lang="en-US" altLang="zh-CN" sz="1400" dirty="0">
                <a:latin typeface="OPPOSans R" panose="00020600040101010101" pitchFamily="18" charset="-122"/>
                <a:ea typeface="OPPOSans R" panose="00020600040101010101" pitchFamily="18" charset="-122"/>
              </a:rPr>
              <a:t> </a:t>
            </a:r>
            <a:r>
              <a:rPr lang="en-US" altLang="zh-CN" sz="1400" i="1" dirty="0">
                <a:latin typeface="OPPOSans R" panose="00020600040101010101" pitchFamily="18" charset="-122"/>
                <a:ea typeface="OPPOSans R" panose="00020600040101010101" pitchFamily="18" charset="-122"/>
              </a:rPr>
              <a:t>selfie </a:t>
            </a:r>
            <a:r>
              <a:rPr lang="en-US" altLang="zh-CN" sz="1400" dirty="0">
                <a:latin typeface="OPPOSans R" panose="00020600040101010101" pitchFamily="18" charset="-122"/>
                <a:ea typeface="OPPOSans R" panose="00020600040101010101" pitchFamily="18" charset="-122"/>
              </a:rPr>
              <a:t>yang </a:t>
            </a:r>
            <a:r>
              <a:rPr lang="en-US" altLang="zh-CN" sz="1400" dirty="0" err="1">
                <a:latin typeface="OPPOSans R" panose="00020600040101010101" pitchFamily="18" charset="-122"/>
                <a:ea typeface="OPPOSans R" panose="00020600040101010101" pitchFamily="18" charset="-122"/>
              </a:rPr>
              <a:t>lebih</a:t>
            </a:r>
            <a:r>
              <a:rPr lang="en-US" altLang="zh-CN" sz="1400" dirty="0">
                <a:latin typeface="OPPOSans R" panose="00020600040101010101" pitchFamily="18" charset="-122"/>
                <a:ea typeface="OPPOSans R" panose="00020600040101010101" pitchFamily="18" charset="-122"/>
              </a:rPr>
              <a:t> natural dan </a:t>
            </a:r>
            <a:r>
              <a:rPr lang="en-US" altLang="zh-CN" sz="1400" dirty="0" err="1">
                <a:latin typeface="OPPOSans R" panose="00020600040101010101" pitchFamily="18" charset="-122"/>
                <a:ea typeface="OPPOSans R" panose="00020600040101010101" pitchFamily="18" charset="-122"/>
              </a:rPr>
              <a:t>penyesuaian</a:t>
            </a:r>
            <a:r>
              <a:rPr lang="en-US" altLang="zh-CN" sz="1400" dirty="0">
                <a:latin typeface="OPPOSans R" panose="00020600040101010101" pitchFamily="18" charset="-122"/>
                <a:ea typeface="OPPOSans R" panose="00020600040101010101" pitchFamily="18" charset="-122"/>
              </a:rPr>
              <a:t> yang </a:t>
            </a:r>
            <a:r>
              <a:rPr lang="en-US" altLang="zh-CN" sz="1400" dirty="0" err="1">
                <a:latin typeface="OPPOSans R" panose="00020600040101010101" pitchFamily="18" charset="-122"/>
                <a:ea typeface="OPPOSans R" panose="00020600040101010101" pitchFamily="18" charset="-122"/>
              </a:rPr>
              <a:t>tepat</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dengan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kulit</a:t>
            </a:r>
            <a:r>
              <a:rPr lang="en-US" altLang="zh-CN" sz="1400" dirty="0">
                <a:latin typeface="OPPOSans R" panose="00020600040101010101" pitchFamily="18" charset="-122"/>
                <a:ea typeface="OPPOSans R" panose="00020600040101010101" pitchFamily="18" charset="-122"/>
              </a:rPr>
              <a:t> yang </a:t>
            </a:r>
            <a:r>
              <a:rPr lang="en-US" altLang="zh-CN" sz="1400" dirty="0" err="1">
                <a:latin typeface="OPPOSans R" panose="00020600040101010101" pitchFamily="18" charset="-122"/>
                <a:ea typeface="OPPOSans R" panose="00020600040101010101" pitchFamily="18" charset="-122"/>
              </a:rPr>
              <a:t>halus</a:t>
            </a:r>
            <a:r>
              <a:rPr lang="en-US" altLang="zh-CN" sz="1400" dirty="0">
                <a:latin typeface="OPPOSans R" panose="00020600040101010101" pitchFamily="18" charset="-122"/>
                <a:ea typeface="OPPOSans R" panose="00020600040101010101" pitchFamily="18" charset="-122"/>
              </a:rPr>
              <a:t> dan </a:t>
            </a:r>
            <a:r>
              <a:rPr lang="en-US" altLang="zh-CN" sz="1400" dirty="0" err="1">
                <a:latin typeface="OPPOSans R" panose="00020600040101010101" pitchFamily="18" charset="-122"/>
                <a:ea typeface="OPPOSans R" panose="00020600040101010101" pitchFamily="18" charset="-122"/>
              </a:rPr>
              <a:t>cantik</a:t>
            </a:r>
            <a:endParaRPr lang="zh-CN" altLang="en-US" sz="1400" dirty="0">
              <a:latin typeface="OPPOSans R" panose="00020600040101010101" pitchFamily="18" charset="-122"/>
              <a:ea typeface="OPPOSans R" panose="00020600040101010101" pitchFamily="18" charset="-122"/>
            </a:endParaRPr>
          </a:p>
        </p:txBody>
      </p:sp>
      <p:sp>
        <p:nvSpPr>
          <p:cNvPr id="7" name="圆角矩形 6"/>
          <p:cNvSpPr/>
          <p:nvPr/>
        </p:nvSpPr>
        <p:spPr>
          <a:xfrm>
            <a:off x="4436110" y="1629664"/>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OPPOSans R" panose="00020600040101010101" pitchFamily="18" charset="-122"/>
                <a:ea typeface="OPPOSans R" panose="00020600040101010101" pitchFamily="18" charset="-122"/>
              </a:rPr>
              <a:t>Mode </a:t>
            </a:r>
            <a:r>
              <a:rPr lang="en-US" altLang="zh-CN" b="1" dirty="0" err="1">
                <a:latin typeface="OPPOSans R" panose="00020600040101010101" pitchFamily="18" charset="-122"/>
                <a:ea typeface="OPPOSans R" panose="00020600040101010101" pitchFamily="18" charset="-122"/>
              </a:rPr>
              <a:t>Warna</a:t>
            </a:r>
            <a:r>
              <a:rPr lang="en-US" altLang="zh-CN" b="1" dirty="0">
                <a:latin typeface="OPPOSans R" panose="00020600040101010101" pitchFamily="18" charset="-122"/>
                <a:ea typeface="OPPOSans R" panose="00020600040101010101" pitchFamily="18" charset="-122"/>
              </a:rPr>
              <a:t> </a:t>
            </a:r>
            <a:r>
              <a:rPr lang="en-US" altLang="zh-CN" b="1" dirty="0" err="1">
                <a:latin typeface="OPPOSans R" panose="00020600040101010101" pitchFamily="18" charset="-122"/>
                <a:ea typeface="OPPOSans R" panose="00020600040101010101" pitchFamily="18" charset="-122"/>
              </a:rPr>
              <a:t>Silau</a:t>
            </a:r>
            <a:endParaRPr lang="en-US" altLang="zh-CN" b="1" dirty="0">
              <a:latin typeface="OPPOSans R" panose="00020600040101010101" pitchFamily="18" charset="-122"/>
              <a:ea typeface="OPPOSans R" panose="00020600040101010101" pitchFamily="18" charset="-122"/>
            </a:endParaRPr>
          </a:p>
          <a:p>
            <a:pPr algn="ctr"/>
            <a:r>
              <a:rPr lang="en-US" altLang="zh-CN" sz="1400" dirty="0" err="1">
                <a:latin typeface="OPPOSans R" panose="00020600040101010101" pitchFamily="18" charset="-122"/>
                <a:ea typeface="OPPOSans R" panose="00020600040101010101" pitchFamily="18" charset="-122"/>
              </a:rPr>
              <a:t>Algoritma</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pemetaan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piksel</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warna</a:t>
            </a:r>
            <a:r>
              <a:rPr lang="en-US" altLang="zh-CN" sz="1400" dirty="0">
                <a:latin typeface="OPPOSans R" panose="00020600040101010101" pitchFamily="18" charset="-122"/>
                <a:ea typeface="OPPOSans R" panose="00020600040101010101" pitchFamily="18" charset="-122"/>
              </a:rPr>
              <a:t> OPPO A31 </a:t>
            </a:r>
            <a:r>
              <a:rPr lang="en-US" altLang="zh-CN" sz="1400" dirty="0" err="1">
                <a:latin typeface="OPPOSans R" panose="00020600040101010101" pitchFamily="18" charset="-122"/>
                <a:ea typeface="OPPOSans R" panose="00020600040101010101" pitchFamily="18" charset="-122"/>
              </a:rPr>
              <a:t>membantu</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menonjolkan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warna</a:t>
            </a:r>
            <a:r>
              <a:rPr lang="en-US" altLang="zh-CN" sz="1400" dirty="0">
                <a:latin typeface="OPPOSans R" panose="00020600040101010101" pitchFamily="18" charset="-122"/>
                <a:ea typeface="OPPOSans R" panose="00020600040101010101" pitchFamily="18" charset="-122"/>
              </a:rPr>
              <a:t> pada </a:t>
            </a:r>
            <a:r>
              <a:rPr lang="en-US" altLang="zh-CN" sz="1400" dirty="0" err="1">
                <a:latin typeface="OPPOSans R" panose="00020600040101010101" pitchFamily="18" charset="-122"/>
                <a:ea typeface="OPPOSans R" panose="00020600040101010101" pitchFamily="18" charset="-122"/>
              </a:rPr>
              <a:t>foto</a:t>
            </a:r>
            <a:r>
              <a:rPr lang="en-US" altLang="zh-CN" sz="1400" dirty="0">
                <a:latin typeface="OPPOSans R" panose="00020600040101010101" pitchFamily="18" charset="-122"/>
                <a:ea typeface="OPPOSans R" panose="00020600040101010101" pitchFamily="18" charset="-122"/>
              </a:rPr>
              <a:t>. Pada Mode </a:t>
            </a:r>
            <a:r>
              <a:rPr lang="en-US" altLang="zh-CN" sz="1400" dirty="0" err="1">
                <a:latin typeface="OPPOSans R" panose="00020600040101010101" pitchFamily="18" charset="-122"/>
                <a:ea typeface="OPPOSans R" panose="00020600040101010101" pitchFamily="18" charset="-122"/>
              </a:rPr>
              <a:t>Warna</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Silau</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bunga</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akan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terlihat</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lebih</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menarik</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dengan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warna</a:t>
            </a:r>
            <a:r>
              <a:rPr lang="en-US" altLang="zh-CN" sz="1400" dirty="0">
                <a:latin typeface="OPPOSans R" panose="00020600040101010101" pitchFamily="18" charset="-122"/>
                <a:ea typeface="OPPOSans R" panose="00020600040101010101" pitchFamily="18" charset="-122"/>
              </a:rPr>
              <a:t> yang </a:t>
            </a:r>
            <a:r>
              <a:rPr lang="en-US" altLang="zh-CN" sz="1400" dirty="0" err="1">
                <a:latin typeface="OPPOSans R" panose="00020600040101010101" pitchFamily="18" charset="-122"/>
                <a:ea typeface="OPPOSans R" panose="00020600040101010101" pitchFamily="18" charset="-122"/>
              </a:rPr>
              <a:t>telah</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ditingkatkan</a:t>
            </a:r>
            <a:r>
              <a:rPr lang="en-US" altLang="zh-CN" sz="1400" dirty="0">
                <a:latin typeface="OPPOSans R" panose="00020600040101010101" pitchFamily="18" charset="-122"/>
                <a:ea typeface="OPPOSans R" panose="00020600040101010101" pitchFamily="18" charset="-122"/>
              </a:rPr>
              <a:t>.</a:t>
            </a:r>
            <a:endParaRPr lang="zh-CN" altLang="en-US" sz="1400" dirty="0">
              <a:latin typeface="OPPOSans R" panose="00020600040101010101" pitchFamily="18" charset="-122"/>
              <a:ea typeface="OPPOSans R" panose="00020600040101010101" pitchFamily="18" charset="-122"/>
            </a:endParaRPr>
          </a:p>
        </p:txBody>
      </p:sp>
      <p:sp>
        <p:nvSpPr>
          <p:cNvPr id="8" name="圆角矩形 7"/>
          <p:cNvSpPr/>
          <p:nvPr/>
        </p:nvSpPr>
        <p:spPr>
          <a:xfrm>
            <a:off x="4436110" y="4927600"/>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OPPOSans R" panose="00020600040101010101" pitchFamily="18" charset="-122"/>
                <a:ea typeface="OPPOSans R" panose="00020600040101010101" pitchFamily="18" charset="-122"/>
              </a:rPr>
              <a:t>Lensa</a:t>
            </a:r>
            <a:r>
              <a:rPr lang="en-US" altLang="zh-CN" b="1" dirty="0">
                <a:latin typeface="OPPOSans R" panose="00020600040101010101" pitchFamily="18" charset="-122"/>
                <a:ea typeface="OPPOSans R" panose="00020600040101010101" pitchFamily="18" charset="-122"/>
              </a:rPr>
              <a:t> Makro</a:t>
            </a:r>
            <a:br>
              <a:rPr lang="en-US" altLang="zh-CN" b="1" dirty="0">
                <a:latin typeface="OPPOSans R" panose="00020600040101010101" pitchFamily="18" charset="-122"/>
                <a:ea typeface="OPPOSans R" panose="00020600040101010101" pitchFamily="18" charset="-122"/>
              </a:rPr>
            </a:br>
            <a:r>
              <a:rPr lang="en-US" altLang="zh-CN" sz="1400" dirty="0" err="1">
                <a:latin typeface="OPPOSans R" panose="00020600040101010101" pitchFamily="18" charset="-122"/>
                <a:ea typeface="OPPOSans R" panose="00020600040101010101" pitchFamily="18" charset="-122"/>
              </a:rPr>
              <a:t>Mulai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dari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embun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pagi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sampai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bunga</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mekar</a:t>
            </a:r>
            <a:r>
              <a:rPr lang="en-US" altLang="zh-CN" sz="1400" dirty="0">
                <a:latin typeface="OPPOSans R" panose="00020600040101010101" pitchFamily="18" charset="-122"/>
                <a:ea typeface="OPPOSans R" panose="00020600040101010101" pitchFamily="18" charset="-122"/>
              </a:rPr>
              <a:t>, OPPO A31 </a:t>
            </a:r>
            <a:r>
              <a:rPr lang="en-US" altLang="zh-CN" sz="1400" dirty="0" err="1">
                <a:latin typeface="OPPOSans R" panose="00020600040101010101" pitchFamily="18" charset="-122"/>
                <a:ea typeface="OPPOSans R" panose="00020600040101010101" pitchFamily="18" charset="-122"/>
              </a:rPr>
              <a:t>mempermudah</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menyingkap</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harta</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tersembunyi</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dalam</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kehidupan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sehari-hari</a:t>
            </a:r>
            <a:endParaRPr lang="zh-CN" altLang="en-US" sz="1400" dirty="0">
              <a:latin typeface="OPPOSans R" panose="00020600040101010101" pitchFamily="18" charset="-122"/>
              <a:ea typeface="OPPOSans R" panose="00020600040101010101" pitchFamily="18" charset="-122"/>
            </a:endParaRPr>
          </a:p>
        </p:txBody>
      </p:sp>
      <p:sp>
        <p:nvSpPr>
          <p:cNvPr id="9" name="圆角矩形 8"/>
          <p:cNvSpPr/>
          <p:nvPr/>
        </p:nvSpPr>
        <p:spPr>
          <a:xfrm>
            <a:off x="8512429" y="4927600"/>
            <a:ext cx="3644900" cy="1930400"/>
          </a:xfrm>
          <a:prstGeom prst="roundRect">
            <a:avLst/>
          </a:prstGeom>
          <a:solidFill>
            <a:schemeClr val="tx1">
              <a:alpha val="6100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OPPOSans R" panose="00020600040101010101" pitchFamily="18" charset="-122"/>
                <a:ea typeface="OPPOSans R" panose="00020600040101010101" pitchFamily="18" charset="-122"/>
              </a:rPr>
              <a:t>Portret</a:t>
            </a:r>
            <a:r>
              <a:rPr lang="en-US" altLang="zh-CN" b="1" dirty="0">
                <a:latin typeface="OPPOSans R" panose="00020600040101010101" pitchFamily="18" charset="-122"/>
                <a:ea typeface="OPPOSans R" panose="00020600040101010101" pitchFamily="18" charset="-122"/>
              </a:rPr>
              <a:t> Bokeh</a:t>
            </a:r>
          </a:p>
          <a:p>
            <a:pPr algn="ctr"/>
            <a:r>
              <a:rPr lang="en-US" altLang="zh-CN" sz="1400" dirty="0" err="1">
                <a:latin typeface="OPPOSans R" panose="00020600040101010101" pitchFamily="18" charset="-122"/>
                <a:ea typeface="OPPOSans R" panose="00020600040101010101" pitchFamily="18" charset="-122"/>
              </a:rPr>
              <a:t>Dengan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kemampuan</a:t>
            </a:r>
            <a:r>
              <a:rPr lang="en-US" altLang="zh-CN" sz="1400" dirty="0">
                <a:latin typeface="OPPOSans R" panose="00020600040101010101" pitchFamily="18" charset="-122"/>
                <a:ea typeface="OPPOSans R" panose="00020600040101010101" pitchFamily="18" charset="-122"/>
              </a:rPr>
              <a:t> </a:t>
            </a:r>
            <a:r>
              <a:rPr lang="en-US" altLang="zh-CN" sz="1400" i="1" dirty="0">
                <a:latin typeface="OPPOSans R" panose="00020600040101010101" pitchFamily="18" charset="-122"/>
                <a:ea typeface="OPPOSans R" panose="00020600040101010101" pitchFamily="18" charset="-122"/>
              </a:rPr>
              <a:t>hardware</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menghasilkan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efek</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potret</a:t>
            </a:r>
            <a:r>
              <a:rPr lang="en-US" altLang="zh-CN" sz="1400" dirty="0">
                <a:latin typeface="OPPOSans R" panose="00020600040101010101" pitchFamily="18" charset="-122"/>
                <a:ea typeface="OPPOSans R" panose="00020600040101010101" pitchFamily="18" charset="-122"/>
              </a:rPr>
              <a:t> bokeh, </a:t>
            </a:r>
            <a:r>
              <a:rPr lang="en-US" altLang="zh-CN" sz="1400" dirty="0" err="1">
                <a:latin typeface="OPPOSans R" panose="00020600040101010101" pitchFamily="18" charset="-122"/>
                <a:ea typeface="OPPOSans R" panose="00020600040101010101" pitchFamily="18" charset="-122"/>
              </a:rPr>
              <a:t>membuat</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objek</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foto</a:t>
            </a:r>
            <a:r>
              <a:rPr lang="en-US" altLang="zh-CN" sz="1400" dirty="0">
                <a:latin typeface="OPPOSans R" panose="00020600040101010101" pitchFamily="18" charset="-122"/>
                <a:ea typeface="OPPOSans R" panose="00020600040101010101" pitchFamily="18" charset="-122"/>
              </a:rPr>
              <a:t>  Anda </a:t>
            </a:r>
            <a:r>
              <a:rPr lang="en-US" altLang="zh-CN" sz="1400" dirty="0" err="1">
                <a:latin typeface="OPPOSans R" panose="00020600040101010101" pitchFamily="18" charset="-122"/>
                <a:ea typeface="OPPOSans R" panose="00020600040101010101" pitchFamily="18" charset="-122"/>
              </a:rPr>
              <a:t>lebih</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cepat</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fokus</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dengan</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efek</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latar</a:t>
            </a:r>
            <a:r>
              <a:rPr lang="en-US" altLang="zh-CN" sz="1400" dirty="0">
                <a:latin typeface="OPPOSans R" panose="00020600040101010101" pitchFamily="18" charset="-122"/>
                <a:ea typeface="OPPOSans R" panose="00020600040101010101" pitchFamily="18" charset="-122"/>
              </a:rPr>
              <a:t> </a:t>
            </a:r>
            <a:r>
              <a:rPr lang="en-US" altLang="zh-CN" sz="1400" dirty="0" err="1">
                <a:latin typeface="OPPOSans R" panose="00020600040101010101" pitchFamily="18" charset="-122"/>
                <a:ea typeface="OPPOSans R" panose="00020600040101010101" pitchFamily="18" charset="-122"/>
              </a:rPr>
              <a:t>belakang</a:t>
            </a:r>
            <a:r>
              <a:rPr lang="en-US" altLang="zh-CN" sz="1400" dirty="0">
                <a:latin typeface="OPPOSans R" panose="00020600040101010101" pitchFamily="18" charset="-122"/>
                <a:ea typeface="OPPOSans R" panose="00020600040101010101" pitchFamily="18" charset="-122"/>
              </a:rPr>
              <a:t> blur.</a:t>
            </a:r>
            <a:endParaRPr lang="zh-CN" altLang="en-US" sz="1400" dirty="0">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41670242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70116" y="154078"/>
            <a:ext cx="8910320" cy="584775"/>
          </a:xfrm>
          <a:prstGeom prst="rect">
            <a:avLst/>
          </a:prstGeom>
          <a:noFill/>
        </p:spPr>
        <p:txBody>
          <a:bodyPr wrap="square" rtlCol="0">
            <a:spAutoFit/>
          </a:bodyPr>
          <a:lstStyle>
            <a:defPPr>
              <a:defRPr lang="zh-CN"/>
            </a:defPPr>
            <a:lvl1pPr algn="ctr" hangingPunct="0">
              <a:defRPr sz="3200" kern="0" spc="391">
                <a:solidFill>
                  <a:srgbClr val="FFFFFF"/>
                </a:solidFill>
                <a:latin typeface="微软雅黑" panose="020B0702040204020203" charset="-122"/>
                <a:ea typeface="微软雅黑" panose="020B0702040204020203" charset="-122"/>
                <a:cs typeface="微软雅黑" panose="020B0702040204020203" charset="-122"/>
              </a:defRPr>
            </a:lvl1pPr>
          </a:lstStyle>
          <a:p>
            <a:r>
              <a:rPr lang="en-US" altLang="zh-CN" dirty="0" err="1">
                <a:latin typeface="OPPOSans B" panose="00020600040101010101" pitchFamily="18" charset="-122"/>
                <a:ea typeface="OPPOSans B" panose="00020600040101010101" pitchFamily="18" charset="-122"/>
              </a:rPr>
              <a:t>Poin</a:t>
            </a:r>
            <a:r>
              <a:rPr lang="en-US" altLang="zh-CN" dirty="0">
                <a:latin typeface="OPPOSans B" panose="00020600040101010101" pitchFamily="18" charset="-122"/>
                <a:ea typeface="OPPOSans B" panose="00020600040101010101" pitchFamily="18" charset="-122"/>
              </a:rPr>
              <a:t> Utama </a:t>
            </a:r>
            <a:r>
              <a:rPr lang="en-US" altLang="zh-CN" dirty="0" err="1">
                <a:latin typeface="OPPOSans B" panose="00020600040101010101" pitchFamily="18" charset="-122"/>
                <a:ea typeface="OPPOSans B" panose="00020600040101010101" pitchFamily="18" charset="-122"/>
              </a:rPr>
              <a:t>Penjualan</a:t>
            </a:r>
            <a:r>
              <a:rPr lang="en-US" altLang="zh-CN" dirty="0">
                <a:latin typeface="OPPOSans B" panose="00020600040101010101" pitchFamily="18" charset="-122"/>
                <a:ea typeface="OPPOSans B" panose="00020600040101010101" pitchFamily="18" charset="-122"/>
              </a:rPr>
              <a:t> OPPO A31</a:t>
            </a:r>
            <a:endParaRPr lang="zh-CN" altLang="en-US" dirty="0">
              <a:latin typeface="OPPOSans B" panose="00020600040101010101" pitchFamily="18" charset="-122"/>
              <a:ea typeface="OPPOSans B" panose="00020600040101010101" pitchFamily="18" charset="-122"/>
            </a:endParaRPr>
          </a:p>
        </p:txBody>
      </p:sp>
      <p:cxnSp>
        <p:nvCxnSpPr>
          <p:cNvPr id="4" name="直接连接符 3"/>
          <p:cNvCxnSpPr/>
          <p:nvPr/>
        </p:nvCxnSpPr>
        <p:spPr>
          <a:xfrm>
            <a:off x="508000" y="848935"/>
            <a:ext cx="11328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08000" y="1097280"/>
            <a:ext cx="3982720" cy="792480"/>
          </a:xfrm>
          <a:prstGeom prst="rect">
            <a:avLst/>
          </a:prstGeom>
          <a:no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6" name="圆角矩形 5"/>
          <p:cNvSpPr/>
          <p:nvPr/>
        </p:nvSpPr>
        <p:spPr>
          <a:xfrm>
            <a:off x="873760" y="1229360"/>
            <a:ext cx="3332480" cy="497840"/>
          </a:xfrm>
          <a:prstGeom prst="roundRect">
            <a:avLst>
              <a:gd name="adj" fmla="val 50000"/>
            </a:avLst>
          </a:prstGeom>
          <a:solidFill>
            <a:srgbClr val="00FDFF"/>
          </a:solidFill>
          <a:ln>
            <a:solidFill>
              <a:srgbClr val="00F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chemeClr val="tx1"/>
                </a:solidFill>
                <a:latin typeface="OPPOSans R" panose="00020600040101010101" pitchFamily="18" charset="-122"/>
                <a:ea typeface="OPPOSans R" panose="00020600040101010101" pitchFamily="18" charset="-122"/>
              </a:rPr>
              <a:t>Daya</a:t>
            </a:r>
            <a:r>
              <a:rPr lang="en-US" altLang="zh-CN" dirty="0">
                <a:solidFill>
                  <a:schemeClr val="tx1"/>
                </a:solidFill>
                <a:latin typeface="OPPOSans R" panose="00020600040101010101" pitchFamily="18" charset="-122"/>
                <a:ea typeface="OPPOSans R" panose="00020600040101010101" pitchFamily="18" charset="-122"/>
              </a:rPr>
              <a:t> Tarik </a:t>
            </a:r>
            <a:r>
              <a:rPr lang="en-US" altLang="zh-CN" dirty="0" err="1">
                <a:solidFill>
                  <a:schemeClr val="tx1"/>
                </a:solidFill>
                <a:latin typeface="OPPOSans R" panose="00020600040101010101" pitchFamily="18" charset="-122"/>
                <a:ea typeface="OPPOSans R" panose="00020600040101010101" pitchFamily="18" charset="-122"/>
              </a:rPr>
              <a:t>untuk</a:t>
            </a:r>
            <a:r>
              <a:rPr lang="en-US" altLang="zh-CN" dirty="0">
                <a:solidFill>
                  <a:schemeClr val="tx1"/>
                </a:solidFill>
                <a:latin typeface="OPPOSans R" panose="00020600040101010101" pitchFamily="18" charset="-122"/>
                <a:ea typeface="OPPOSans R" panose="00020600040101010101" pitchFamily="18" charset="-122"/>
              </a:rPr>
              <a:t> </a:t>
            </a:r>
            <a:r>
              <a:rPr lang="en-US" altLang="zh-CN" dirty="0" err="1">
                <a:solidFill>
                  <a:schemeClr val="tx1"/>
                </a:solidFill>
                <a:latin typeface="OPPOSans R" panose="00020600040101010101" pitchFamily="18" charset="-122"/>
                <a:ea typeface="OPPOSans R" panose="00020600040101010101" pitchFamily="18" charset="-122"/>
              </a:rPr>
              <a:t>Konsumen</a:t>
            </a:r>
            <a:endParaRPr lang="zh-CN" altLang="en-US" dirty="0">
              <a:solidFill>
                <a:schemeClr val="tx1"/>
              </a:solidFill>
              <a:latin typeface="OPPOSans R" panose="00020600040101010101" pitchFamily="18" charset="-122"/>
              <a:ea typeface="OPPOSans R" panose="00020600040101010101" pitchFamily="18" charset="-122"/>
            </a:endParaRPr>
          </a:p>
        </p:txBody>
      </p:sp>
      <p:sp>
        <p:nvSpPr>
          <p:cNvPr id="7" name="矩形 6"/>
          <p:cNvSpPr/>
          <p:nvPr/>
        </p:nvSpPr>
        <p:spPr>
          <a:xfrm>
            <a:off x="4632960" y="1097280"/>
            <a:ext cx="720344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000" dirty="0" err="1">
                <a:latin typeface="OPPOSans R" panose="00020600040101010101" pitchFamily="18" charset="-122"/>
                <a:ea typeface="OPPOSans R" panose="00020600040101010101" pitchFamily="18" charset="-122"/>
              </a:rPr>
              <a:t>Ponsel</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dengan</a:t>
            </a:r>
            <a:r>
              <a:rPr lang="en-US" altLang="zh-CN" sz="2000" dirty="0">
                <a:latin typeface="OPPOSans R" panose="00020600040101010101" pitchFamily="18" charset="-122"/>
                <a:ea typeface="OPPOSans R" panose="00020600040101010101" pitchFamily="18" charset="-122"/>
              </a:rPr>
              <a:t> 3 </a:t>
            </a:r>
            <a:r>
              <a:rPr lang="en-US" altLang="zh-CN" sz="2000" dirty="0" err="1">
                <a:latin typeface="OPPOSans R" panose="00020600040101010101" pitchFamily="18" charset="-122"/>
                <a:ea typeface="OPPOSans R" panose="00020600040101010101" pitchFamily="18" charset="-122"/>
              </a:rPr>
              <a:t>Kamera</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Layar</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Besar</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untuk</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Rentang</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Harga</a:t>
            </a:r>
            <a:r>
              <a:rPr lang="en-US" altLang="zh-CN" sz="2000" dirty="0">
                <a:latin typeface="OPPOSans R" panose="00020600040101010101" pitchFamily="18" charset="-122"/>
                <a:ea typeface="OPPOSans R" panose="00020600040101010101" pitchFamily="18" charset="-122"/>
              </a:rPr>
              <a:t> yang </a:t>
            </a:r>
            <a:r>
              <a:rPr lang="en-US" altLang="zh-CN" sz="2000" dirty="0" err="1">
                <a:latin typeface="OPPOSans R" panose="00020600040101010101" pitchFamily="18" charset="-122"/>
                <a:ea typeface="OPPOSans R" panose="00020600040101010101" pitchFamily="18" charset="-122"/>
              </a:rPr>
              <a:t>Tidak</a:t>
            </a:r>
            <a:r>
              <a:rPr lang="en-US" altLang="zh-CN" sz="2000" dirty="0">
                <a:latin typeface="OPPOSans R" panose="00020600040101010101" pitchFamily="18" charset="-122"/>
                <a:ea typeface="OPPOSans R" panose="00020600040101010101" pitchFamily="18" charset="-122"/>
              </a:rPr>
              <a:t> </a:t>
            </a:r>
            <a:r>
              <a:rPr lang="en-US" altLang="zh-CN" sz="2000" dirty="0" err="1">
                <a:latin typeface="OPPOSans R" panose="00020600040101010101" pitchFamily="18" charset="-122"/>
                <a:ea typeface="OPPOSans R" panose="00020600040101010101" pitchFamily="18" charset="-122"/>
              </a:rPr>
              <a:t>Terlalu</a:t>
            </a:r>
            <a:r>
              <a:rPr lang="en-US" altLang="zh-CN" sz="2000" dirty="0">
                <a:latin typeface="OPPOSans R" panose="00020600040101010101" pitchFamily="18" charset="-122"/>
                <a:ea typeface="OPPOSans R" panose="00020600040101010101" pitchFamily="18" charset="-122"/>
              </a:rPr>
              <a:t> Mahal  </a:t>
            </a:r>
            <a:endParaRPr lang="zh-CN" altLang="en-US" sz="2000" dirty="0">
              <a:latin typeface="OPPOSans R" panose="00020600040101010101" pitchFamily="18" charset="-122"/>
              <a:ea typeface="OPPOSans R" panose="00020600040101010101" pitchFamily="18" charset="-122"/>
            </a:endParaRPr>
          </a:p>
        </p:txBody>
      </p:sp>
      <p:sp>
        <p:nvSpPr>
          <p:cNvPr id="8" name="圆角矩形 7"/>
          <p:cNvSpPr/>
          <p:nvPr/>
        </p:nvSpPr>
        <p:spPr>
          <a:xfrm>
            <a:off x="508000" y="2092960"/>
            <a:ext cx="11328400" cy="4419600"/>
          </a:xfrm>
          <a:prstGeom prst="roundRect">
            <a:avLst>
              <a:gd name="adj" fmla="val 540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4" name="矩形 13"/>
          <p:cNvSpPr/>
          <p:nvPr/>
        </p:nvSpPr>
        <p:spPr>
          <a:xfrm>
            <a:off x="530860" y="4403872"/>
            <a:ext cx="3576320" cy="2065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a:r>
              <a:rPr lang="en-US" altLang="zh-CN" dirty="0" err="1">
                <a:solidFill>
                  <a:srgbClr val="00FDFF"/>
                </a:solidFill>
                <a:latin typeface="OPPOSans R" panose="00020600040101010101" pitchFamily="18" charset="-122"/>
                <a:ea typeface="OPPOSans R" panose="00020600040101010101" pitchFamily="18" charset="-122"/>
              </a:rPr>
              <a:t>Berbagai</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Macam</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Fungsi</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untuk</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Pengambilan</a:t>
            </a:r>
            <a:r>
              <a:rPr lang="en-US" altLang="zh-CN" dirty="0">
                <a:solidFill>
                  <a:srgbClr val="00FDFF"/>
                </a:solidFill>
                <a:latin typeface="OPPOSans R" panose="00020600040101010101" pitchFamily="18" charset="-122"/>
                <a:ea typeface="OPPOSans R" panose="00020600040101010101" pitchFamily="18" charset="-122"/>
              </a:rPr>
              <a:t> </a:t>
            </a:r>
            <a:r>
              <a:rPr lang="en-US" altLang="zh-CN" dirty="0" err="1">
                <a:solidFill>
                  <a:srgbClr val="00FDFF"/>
                </a:solidFill>
                <a:latin typeface="OPPOSans R" panose="00020600040101010101" pitchFamily="18" charset="-122"/>
                <a:ea typeface="OPPOSans R" panose="00020600040101010101" pitchFamily="18" charset="-122"/>
              </a:rPr>
              <a:t>Foto</a:t>
            </a:r>
            <a:endParaRPr lang="en-US" altLang="zh-CN" dirty="0">
              <a:solidFill>
                <a:srgbClr val="00FDFF"/>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en-US" altLang="zh-CN" dirty="0">
                <a:latin typeface="OPPOSans R" panose="00020600040101010101" pitchFamily="18" charset="-122"/>
                <a:ea typeface="OPPOSans R" panose="00020600040101010101" pitchFamily="18" charset="-122"/>
              </a:rPr>
              <a:t>3 </a:t>
            </a:r>
            <a:r>
              <a:rPr lang="en-US" altLang="zh-CN" dirty="0" err="1">
                <a:latin typeface="OPPOSans R" panose="00020600040101010101" pitchFamily="18" charset="-122"/>
                <a:ea typeface="OPPOSans R" panose="00020600040101010101" pitchFamily="18" charset="-122"/>
              </a:rPr>
              <a:t>lensa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kamera</a:t>
            </a:r>
            <a:r>
              <a:rPr lang="en-US" altLang="zh-CN" dirty="0">
                <a:latin typeface="OPPOSans R" panose="00020600040101010101" pitchFamily="18" charset="-122"/>
                <a:ea typeface="OPPOSans R" panose="00020600040101010101" pitchFamily="18" charset="-122"/>
              </a:rPr>
              <a:t> OPPO A31 </a:t>
            </a:r>
            <a:r>
              <a:rPr lang="en-US" altLang="zh-CN" dirty="0" err="1">
                <a:latin typeface="OPPOSans R" panose="00020600040101010101" pitchFamily="18" charset="-122"/>
                <a:ea typeface="OPPOSans R" panose="00020600040101010101" pitchFamily="18" charset="-122"/>
              </a:rPr>
              <a:t>membuat</a:t>
            </a:r>
            <a:r>
              <a:rPr lang="en-US" altLang="zh-CN" dirty="0">
                <a:latin typeface="OPPOSans R" panose="00020600040101010101" pitchFamily="18" charset="-122"/>
                <a:ea typeface="OPPOSans R" panose="00020600040101010101" pitchFamily="18" charset="-122"/>
              </a:rPr>
              <a:t> Anda </a:t>
            </a:r>
            <a:r>
              <a:rPr lang="en-US" altLang="zh-CN" dirty="0" err="1">
                <a:latin typeface="OPPOSans R" panose="00020600040101010101" pitchFamily="18" charset="-122"/>
                <a:ea typeface="OPPOSans R" panose="00020600040101010101" pitchFamily="18" charset="-122"/>
              </a:rPr>
              <a:t>dapat</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mengambil</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foto</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dengan</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berbagai</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cara</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lebih</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banyak</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dari</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sebelumnya</a:t>
            </a:r>
            <a:r>
              <a:rPr lang="en-US" altLang="zh-CN" dirty="0">
                <a:latin typeface="OPPOSans R" panose="00020600040101010101" pitchFamily="18" charset="-122"/>
                <a:ea typeface="OPPOSans R" panose="00020600040101010101" pitchFamily="18" charset="-122"/>
              </a:rPr>
              <a:t>.</a:t>
            </a:r>
            <a:endParaRPr lang="zh-CN" altLang="en-US" dirty="0">
              <a:latin typeface="OPPOSans R" panose="00020600040101010101" pitchFamily="18" charset="-122"/>
              <a:ea typeface="OPPOSans R" panose="00020600040101010101" pitchFamily="18" charset="-122"/>
            </a:endParaRPr>
          </a:p>
        </p:txBody>
      </p:sp>
      <p:sp>
        <p:nvSpPr>
          <p:cNvPr id="16" name="矩形 15"/>
          <p:cNvSpPr/>
          <p:nvPr/>
        </p:nvSpPr>
        <p:spPr>
          <a:xfrm>
            <a:off x="4340860" y="4528044"/>
            <a:ext cx="3098794" cy="1941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a:r>
              <a:rPr lang="en-US" altLang="zh-CN" dirty="0" err="1">
                <a:solidFill>
                  <a:srgbClr val="00FDFF"/>
                </a:solidFill>
                <a:latin typeface="OPPOSans R" panose="00020600040101010101" pitchFamily="18" charset="-122"/>
                <a:ea typeface="OPPOSans R" panose="00020600040101010101" pitchFamily="18" charset="-122"/>
              </a:rPr>
              <a:t>Bodi</a:t>
            </a:r>
            <a:r>
              <a:rPr lang="en-US" altLang="zh-CN" dirty="0">
                <a:solidFill>
                  <a:srgbClr val="00FDFF"/>
                </a:solidFill>
                <a:latin typeface="OPPOSans R" panose="00020600040101010101" pitchFamily="18" charset="-122"/>
                <a:ea typeface="OPPOSans R" panose="00020600040101010101" pitchFamily="18" charset="-122"/>
              </a:rPr>
              <a:t> Tipis </a:t>
            </a:r>
            <a:r>
              <a:rPr lang="en-US" altLang="zh-CN" dirty="0" err="1">
                <a:solidFill>
                  <a:srgbClr val="00FDFF"/>
                </a:solidFill>
                <a:latin typeface="OPPOSans R" panose="00020600040101010101" pitchFamily="18" charset="-122"/>
                <a:ea typeface="OPPOSans R" panose="00020600040101010101" pitchFamily="18" charset="-122"/>
              </a:rPr>
              <a:t>Melengkung</a:t>
            </a:r>
            <a:endParaRPr lang="en-US" altLang="zh-CN" dirty="0">
              <a:solidFill>
                <a:srgbClr val="00FDFF"/>
              </a:solidFill>
              <a:latin typeface="OPPOSans R" panose="00020600040101010101" pitchFamily="18" charset="-122"/>
              <a:ea typeface="OPPOSans R" panose="00020600040101010101" pitchFamily="18" charset="-122"/>
            </a:endParaRPr>
          </a:p>
          <a:p>
            <a:pPr marL="266700" indent="-266700">
              <a:buFont typeface="Wingdings" panose="05000000000000000000" pitchFamily="2" charset="2"/>
              <a:buChar char="l"/>
            </a:pPr>
            <a:r>
              <a:rPr lang="en-US" altLang="zh-CN" dirty="0" err="1">
                <a:latin typeface="OPPOSans R" panose="00020600040101010101" pitchFamily="18" charset="-122"/>
                <a:ea typeface="OPPOSans R" panose="00020600040101010101" pitchFamily="18" charset="-122"/>
              </a:rPr>
              <a:t>Layar</a:t>
            </a:r>
            <a:r>
              <a:rPr lang="en-US" altLang="zh-CN" dirty="0">
                <a:latin typeface="OPPOSans R" panose="00020600040101010101" pitchFamily="18" charset="-122"/>
                <a:ea typeface="OPPOSans R" panose="00020600040101010101" pitchFamily="18" charset="-122"/>
              </a:rPr>
              <a:t> </a:t>
            </a:r>
            <a:r>
              <a:rPr lang="en-US" altLang="zh-CN" i="1" dirty="0">
                <a:latin typeface="OPPOSans R" panose="00020600040101010101" pitchFamily="18" charset="-122"/>
                <a:ea typeface="OPPOSans R" panose="00020600040101010101" pitchFamily="18" charset="-122"/>
              </a:rPr>
              <a:t>Waterdrop </a:t>
            </a:r>
            <a:r>
              <a:rPr lang="en-US" altLang="zh-CN" dirty="0">
                <a:latin typeface="OPPOSans R" panose="00020600040101010101" pitchFamily="18" charset="-122"/>
                <a:ea typeface="OPPOSans R" panose="00020600040101010101" pitchFamily="18" charset="-122"/>
              </a:rPr>
              <a:t>6.5 </a:t>
            </a:r>
            <a:r>
              <a:rPr lang="en-US" altLang="zh-CN" dirty="0" err="1">
                <a:latin typeface="OPPOSans R" panose="00020600040101010101" pitchFamily="18" charset="-122"/>
                <a:ea typeface="OPPOSans R" panose="00020600040101010101" pitchFamily="18" charset="-122"/>
              </a:rPr>
              <a:t>inci</a:t>
            </a:r>
            <a:endParaRPr lang="en-US" altLang="zh-CN" i="1" dirty="0">
              <a:latin typeface="OPPOSans R" panose="00020600040101010101" pitchFamily="18" charset="-122"/>
              <a:ea typeface="OPPOSans R" panose="00020600040101010101" pitchFamily="18" charset="-122"/>
            </a:endParaRPr>
          </a:p>
          <a:p>
            <a:pPr marL="266700" indent="-266700">
              <a:buFont typeface="Wingdings" panose="05000000000000000000" pitchFamily="2" charset="2"/>
              <a:buChar char="l"/>
            </a:pPr>
            <a:r>
              <a:rPr lang="en-US" altLang="zh-CN" dirty="0" err="1">
                <a:latin typeface="OPPOSans R" panose="00020600040101010101" pitchFamily="18" charset="-122"/>
                <a:ea typeface="OPPOSans R" panose="00020600040101010101" pitchFamily="18" charset="-122"/>
              </a:rPr>
              <a:t>Layar</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dengan</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Perlindungan</a:t>
            </a:r>
            <a:r>
              <a:rPr lang="en-US" altLang="zh-CN" dirty="0">
                <a:latin typeface="OPPOSans R" panose="00020600040101010101" pitchFamily="18" charset="-122"/>
                <a:ea typeface="OPPOSans R" panose="00020600040101010101" pitchFamily="18" charset="-122"/>
              </a:rPr>
              <a:t> Mata</a:t>
            </a:r>
          </a:p>
          <a:p>
            <a:pPr marL="266700" indent="-266700">
              <a:buFont typeface="Wingdings" panose="05000000000000000000" pitchFamily="2" charset="2"/>
              <a:buChar char="l"/>
            </a:pPr>
            <a:r>
              <a:rPr lang="en-US" altLang="zh-CN" dirty="0" err="1">
                <a:latin typeface="OPPOSans R" panose="00020600040101010101" pitchFamily="18" charset="-122"/>
                <a:ea typeface="OPPOSans R" panose="00020600040101010101" pitchFamily="18" charset="-122"/>
              </a:rPr>
              <a:t>Desain</a:t>
            </a:r>
            <a:r>
              <a:rPr lang="en-US" altLang="zh-CN" dirty="0">
                <a:latin typeface="OPPOSans R" panose="00020600040101010101" pitchFamily="18" charset="-122"/>
                <a:ea typeface="OPPOSans R" panose="00020600040101010101" pitchFamily="18" charset="-122"/>
              </a:rPr>
              <a:t> 3D </a:t>
            </a:r>
            <a:r>
              <a:rPr lang="en-US" altLang="zh-CN" dirty="0" err="1">
                <a:latin typeface="OPPOSans R" panose="00020600040101010101" pitchFamily="18" charset="-122"/>
                <a:ea typeface="OPPOSans R" panose="00020600040101010101" pitchFamily="18" charset="-122"/>
              </a:rPr>
              <a:t>Penuh</a:t>
            </a:r>
            <a:r>
              <a:rPr lang="en-US" altLang="zh-CN" dirty="0">
                <a:latin typeface="OPPOSans R" panose="00020600040101010101" pitchFamily="18" charset="-122"/>
                <a:ea typeface="OPPOSans R" panose="00020600040101010101" pitchFamily="18" charset="-122"/>
              </a:rPr>
              <a:t> </a:t>
            </a:r>
            <a:r>
              <a:rPr lang="en-US" altLang="zh-CN" dirty="0" err="1">
                <a:latin typeface="OPPOSans R" panose="00020600040101010101" pitchFamily="18" charset="-122"/>
                <a:ea typeface="OPPOSans R" panose="00020600040101010101" pitchFamily="18" charset="-122"/>
              </a:rPr>
              <a:t>Estetika</a:t>
            </a:r>
            <a:endParaRPr lang="zh-CN" altLang="en-US" dirty="0">
              <a:latin typeface="OPPOSans R" panose="00020600040101010101" pitchFamily="18" charset="-122"/>
              <a:ea typeface="OPPOSans R" panose="00020600040101010101" pitchFamily="18" charset="-122"/>
            </a:endParaRPr>
          </a:p>
        </p:txBody>
      </p:sp>
      <p:sp>
        <p:nvSpPr>
          <p:cNvPr id="20" name="文本框 8">
            <a:extLst>
              <a:ext uri="{FF2B5EF4-FFF2-40B4-BE49-F238E27FC236}">
                <a16:creationId xmlns:a16="http://schemas.microsoft.com/office/drawing/2014/main" id="{814458E8-5C7E-4B3A-A676-8F21795F584D}"/>
              </a:ext>
            </a:extLst>
          </p:cNvPr>
          <p:cNvSpPr txBox="1"/>
          <p:nvPr/>
        </p:nvSpPr>
        <p:spPr>
          <a:xfrm>
            <a:off x="1290320" y="2718969"/>
            <a:ext cx="2397760" cy="646331"/>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Kamera</a:t>
            </a:r>
            <a:endParaRPr lang="zh-CN" altLang="en-US" sz="3600" dirty="0">
              <a:solidFill>
                <a:srgbClr val="00FDFF"/>
              </a:solidFill>
              <a:latin typeface="OPPOSans R" panose="00020600040101010101" pitchFamily="18" charset="-122"/>
              <a:ea typeface="OPPOSans R" panose="00020600040101010101" pitchFamily="18" charset="-122"/>
            </a:endParaRPr>
          </a:p>
        </p:txBody>
      </p:sp>
      <p:sp>
        <p:nvSpPr>
          <p:cNvPr id="21" name="文本框 9">
            <a:extLst>
              <a:ext uri="{FF2B5EF4-FFF2-40B4-BE49-F238E27FC236}">
                <a16:creationId xmlns:a16="http://schemas.microsoft.com/office/drawing/2014/main" id="{F48D0DD4-750B-478C-A1A2-F6CCA236D14C}"/>
              </a:ext>
            </a:extLst>
          </p:cNvPr>
          <p:cNvSpPr txBox="1"/>
          <p:nvPr/>
        </p:nvSpPr>
        <p:spPr>
          <a:xfrm>
            <a:off x="4315460" y="2678331"/>
            <a:ext cx="3098795" cy="1200329"/>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Tampilan</a:t>
            </a:r>
            <a:r>
              <a:rPr lang="en-US" altLang="zh-CN" sz="3600" dirty="0">
                <a:solidFill>
                  <a:srgbClr val="00FDFF"/>
                </a:solidFill>
                <a:latin typeface="OPPOSans R" panose="00020600040101010101" pitchFamily="18" charset="-122"/>
                <a:ea typeface="OPPOSans R" panose="00020600040101010101" pitchFamily="18" charset="-122"/>
              </a:rPr>
              <a:t> </a:t>
            </a:r>
            <a:r>
              <a:rPr lang="en-US" altLang="zh-CN" sz="3600" dirty="0" err="1">
                <a:solidFill>
                  <a:srgbClr val="00FDFF"/>
                </a:solidFill>
                <a:latin typeface="OPPOSans R" panose="00020600040101010101" pitchFamily="18" charset="-122"/>
                <a:ea typeface="OPPOSans R" panose="00020600040101010101" pitchFamily="18" charset="-122"/>
              </a:rPr>
              <a:t>Eksterior</a:t>
            </a:r>
            <a:endParaRPr lang="zh-CN" altLang="en-US" sz="3600" dirty="0">
              <a:solidFill>
                <a:srgbClr val="00FDFF"/>
              </a:solidFill>
              <a:latin typeface="OPPOSans R" panose="00020600040101010101" pitchFamily="18" charset="-122"/>
              <a:ea typeface="OPPOSans R" panose="00020600040101010101" pitchFamily="18" charset="-122"/>
            </a:endParaRPr>
          </a:p>
        </p:txBody>
      </p:sp>
      <p:sp>
        <p:nvSpPr>
          <p:cNvPr id="22" name="文本框 10">
            <a:extLst>
              <a:ext uri="{FF2B5EF4-FFF2-40B4-BE49-F238E27FC236}">
                <a16:creationId xmlns:a16="http://schemas.microsoft.com/office/drawing/2014/main" id="{AE76C78A-CB96-44F0-B780-0CF041BACDDE}"/>
              </a:ext>
            </a:extLst>
          </p:cNvPr>
          <p:cNvSpPr txBox="1"/>
          <p:nvPr/>
        </p:nvSpPr>
        <p:spPr>
          <a:xfrm>
            <a:off x="8041635" y="2678331"/>
            <a:ext cx="3296925" cy="1200329"/>
          </a:xfrm>
          <a:prstGeom prst="rect">
            <a:avLst/>
          </a:prstGeom>
          <a:noFill/>
        </p:spPr>
        <p:txBody>
          <a:bodyPr wrap="square" rtlCol="0">
            <a:spAutoFit/>
          </a:bodyPr>
          <a:lstStyle/>
          <a:p>
            <a:r>
              <a:rPr lang="en-US" altLang="zh-CN" sz="3600" dirty="0" err="1">
                <a:solidFill>
                  <a:srgbClr val="00FDFF"/>
                </a:solidFill>
                <a:latin typeface="OPPOSans R" panose="00020600040101010101" pitchFamily="18" charset="-122"/>
                <a:ea typeface="OPPOSans R" panose="00020600040101010101" pitchFamily="18" charset="-122"/>
              </a:rPr>
              <a:t>Pengalaman</a:t>
            </a:r>
            <a:r>
              <a:rPr lang="en-US" altLang="zh-CN" sz="3600" dirty="0">
                <a:solidFill>
                  <a:srgbClr val="00FDFF"/>
                </a:solidFill>
                <a:latin typeface="OPPOSans R" panose="00020600040101010101" pitchFamily="18" charset="-122"/>
                <a:ea typeface="OPPOSans R" panose="00020600040101010101" pitchFamily="18" charset="-122"/>
              </a:rPr>
              <a:t> </a:t>
            </a:r>
            <a:r>
              <a:rPr lang="en-US" altLang="zh-CN" sz="3600" dirty="0" err="1">
                <a:solidFill>
                  <a:srgbClr val="00FDFF"/>
                </a:solidFill>
                <a:latin typeface="OPPOSans R" panose="00020600040101010101" pitchFamily="18" charset="-122"/>
                <a:ea typeface="OPPOSans R" panose="00020600040101010101" pitchFamily="18" charset="-122"/>
              </a:rPr>
              <a:t>Penggunaan</a:t>
            </a:r>
            <a:endParaRPr lang="zh-CN" altLang="en-US" sz="3600" dirty="0">
              <a:solidFill>
                <a:srgbClr val="00FDFF"/>
              </a:solidFill>
              <a:latin typeface="OPPOSans R" panose="00020600040101010101" pitchFamily="18" charset="-122"/>
              <a:ea typeface="OPPOSans R" panose="00020600040101010101" pitchFamily="18" charset="-122"/>
            </a:endParaRPr>
          </a:p>
        </p:txBody>
      </p:sp>
      <p:cxnSp>
        <p:nvCxnSpPr>
          <p:cNvPr id="23" name="直接连接符 12">
            <a:extLst>
              <a:ext uri="{FF2B5EF4-FFF2-40B4-BE49-F238E27FC236}">
                <a16:creationId xmlns:a16="http://schemas.microsoft.com/office/drawing/2014/main" id="{ACD5BE32-2AE2-4B76-82CA-F1A6B48FB410}"/>
              </a:ext>
            </a:extLst>
          </p:cNvPr>
          <p:cNvCxnSpPr/>
          <p:nvPr/>
        </p:nvCxnSpPr>
        <p:spPr>
          <a:xfrm>
            <a:off x="2319020" y="3365300"/>
            <a:ext cx="0" cy="9956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接连接符 12">
            <a:extLst>
              <a:ext uri="{FF2B5EF4-FFF2-40B4-BE49-F238E27FC236}">
                <a16:creationId xmlns:a16="http://schemas.microsoft.com/office/drawing/2014/main" id="{2A83A8B6-ACC2-4C4A-B765-CE0972DDAF59}"/>
              </a:ext>
            </a:extLst>
          </p:cNvPr>
          <p:cNvCxnSpPr>
            <a:cxnSpLocks/>
          </p:cNvCxnSpPr>
          <p:nvPr/>
        </p:nvCxnSpPr>
        <p:spPr>
          <a:xfrm>
            <a:off x="5608320" y="3878660"/>
            <a:ext cx="0" cy="64487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07913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 y="-102136"/>
            <a:ext cx="6954521" cy="890635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3693" y="0"/>
            <a:ext cx="9684327" cy="6858000"/>
          </a:xfrm>
          <a:prstGeom prst="rect">
            <a:avLst/>
          </a:prstGeom>
        </p:spPr>
      </p:pic>
      <p:sp>
        <p:nvSpPr>
          <p:cNvPr id="3" name="文本框 2"/>
          <p:cNvSpPr txBox="1"/>
          <p:nvPr/>
        </p:nvSpPr>
        <p:spPr>
          <a:xfrm>
            <a:off x="457199" y="254000"/>
            <a:ext cx="13328073" cy="584775"/>
          </a:xfrm>
          <a:prstGeom prst="rect">
            <a:avLst/>
          </a:prstGeom>
          <a:noFill/>
        </p:spPr>
        <p:txBody>
          <a:bodyPr wrap="square" rtlCol="0">
            <a:spAutoFit/>
          </a:bodyPr>
          <a:lstStyle/>
          <a:p>
            <a:r>
              <a:rPr lang="en-US" altLang="zh-CN" sz="3200" dirty="0" err="1">
                <a:solidFill>
                  <a:srgbClr val="00FDFF"/>
                </a:solidFill>
                <a:latin typeface="OPPOSans B" panose="00020600040101010101" pitchFamily="18" charset="-122"/>
                <a:ea typeface="OPPOSans B" panose="00020600040101010101" pitchFamily="18" charset="-122"/>
              </a:rPr>
              <a:t>Bodi</a:t>
            </a:r>
            <a:r>
              <a:rPr lang="en-US" altLang="zh-CN" sz="3200" dirty="0">
                <a:solidFill>
                  <a:srgbClr val="00FDFF"/>
                </a:solidFill>
                <a:latin typeface="OPPOSans B" panose="00020600040101010101" pitchFamily="18" charset="-122"/>
                <a:ea typeface="OPPOSans B" panose="00020600040101010101" pitchFamily="18" charset="-122"/>
              </a:rPr>
              <a:t> Tipis </a:t>
            </a:r>
            <a:r>
              <a:rPr lang="en-US" altLang="zh-CN" sz="3200" dirty="0" err="1">
                <a:solidFill>
                  <a:srgbClr val="00FDFF"/>
                </a:solidFill>
                <a:latin typeface="OPPOSans B" panose="00020600040101010101" pitchFamily="18" charset="-122"/>
                <a:ea typeface="OPPOSans B" panose="00020600040101010101" pitchFamily="18" charset="-122"/>
              </a:rPr>
              <a:t>Melengkung</a:t>
            </a:r>
            <a:r>
              <a:rPr lang="en-US" altLang="zh-CN" sz="3200" dirty="0">
                <a:solidFill>
                  <a:srgbClr val="00FDFF"/>
                </a:solidFill>
                <a:latin typeface="OPPOSans B" panose="00020600040101010101" pitchFamily="18" charset="-122"/>
                <a:ea typeface="OPPOSans B" panose="00020600040101010101" pitchFamily="18" charset="-122"/>
              </a:rPr>
              <a:t> – </a:t>
            </a:r>
            <a:r>
              <a:rPr lang="en-US" altLang="zh-CN" sz="3200" dirty="0" err="1">
                <a:solidFill>
                  <a:schemeClr val="bg1"/>
                </a:solidFill>
                <a:latin typeface="OPPOSans B" panose="00020600040101010101" pitchFamily="18" charset="-122"/>
                <a:ea typeface="OPPOSans B" panose="00020600040101010101" pitchFamily="18" charset="-122"/>
              </a:rPr>
              <a:t>Layar</a:t>
            </a:r>
            <a:r>
              <a:rPr lang="en-US" altLang="zh-CN" sz="3200" dirty="0">
                <a:solidFill>
                  <a:schemeClr val="bg1"/>
                </a:solidFill>
                <a:latin typeface="OPPOSans B" panose="00020600040101010101" pitchFamily="18" charset="-122"/>
                <a:ea typeface="OPPOSans B" panose="00020600040101010101" pitchFamily="18" charset="-122"/>
              </a:rPr>
              <a:t> </a:t>
            </a:r>
            <a:r>
              <a:rPr lang="en-US" altLang="zh-CN" sz="3200" i="1" dirty="0">
                <a:solidFill>
                  <a:schemeClr val="bg1"/>
                </a:solidFill>
                <a:latin typeface="OPPOSans B" panose="00020600040101010101" pitchFamily="18" charset="-122"/>
                <a:ea typeface="OPPOSans B" panose="00020600040101010101" pitchFamily="18" charset="-122"/>
              </a:rPr>
              <a:t>Waterdrop </a:t>
            </a:r>
            <a:r>
              <a:rPr lang="en-US" altLang="zh-CN" sz="3200" dirty="0">
                <a:solidFill>
                  <a:schemeClr val="bg1"/>
                </a:solidFill>
                <a:latin typeface="OPPOSans B" panose="00020600040101010101" pitchFamily="18" charset="-122"/>
                <a:ea typeface="OPPOSans B" panose="00020600040101010101" pitchFamily="18" charset="-122"/>
              </a:rPr>
              <a:t>6.5 </a:t>
            </a:r>
            <a:r>
              <a:rPr lang="en-US" altLang="zh-CN" sz="3200" dirty="0" err="1">
                <a:solidFill>
                  <a:schemeClr val="bg1"/>
                </a:solidFill>
                <a:latin typeface="OPPOSans B" panose="00020600040101010101" pitchFamily="18" charset="-122"/>
                <a:ea typeface="OPPOSans B" panose="00020600040101010101" pitchFamily="18" charset="-122"/>
              </a:rPr>
              <a:t>inci</a:t>
            </a:r>
            <a:endParaRPr lang="zh-CN" altLang="en-US" sz="3200" dirty="0">
              <a:solidFill>
                <a:schemeClr val="bg1"/>
              </a:solidFill>
              <a:latin typeface="OPPOSans B" panose="00020600040101010101" pitchFamily="18" charset="-122"/>
              <a:ea typeface="OPPOSans B" panose="00020600040101010101" pitchFamily="18" charset="-122"/>
            </a:endParaRPr>
          </a:p>
        </p:txBody>
      </p:sp>
      <p:sp>
        <p:nvSpPr>
          <p:cNvPr id="5" name="文本框 4"/>
          <p:cNvSpPr txBox="1"/>
          <p:nvPr/>
        </p:nvSpPr>
        <p:spPr>
          <a:xfrm>
            <a:off x="1364167" y="2417226"/>
            <a:ext cx="2702560" cy="3416320"/>
          </a:xfrm>
          <a:prstGeom prst="rect">
            <a:avLst/>
          </a:prstGeom>
          <a:noFill/>
        </p:spPr>
        <p:txBody>
          <a:bodyPr wrap="square" rtlCol="0">
            <a:spAutoFit/>
          </a:bodyPr>
          <a:lstStyle/>
          <a:p>
            <a:pPr marL="285750" indent="-285750">
              <a:buFont typeface="Wingdings" panose="05000000000000000000" pitchFamily="2" charset="2"/>
              <a:buChar char="l"/>
            </a:pPr>
            <a:r>
              <a:rPr lang="en-US" altLang="zh-CN" dirty="0" err="1">
                <a:solidFill>
                  <a:schemeClr val="bg1"/>
                </a:solidFill>
                <a:latin typeface="OPPOSans R" panose="00020600040101010101" pitchFamily="18" charset="-122"/>
                <a:ea typeface="OPPOSans R" panose="00020600040101010101" pitchFamily="18" charset="-122"/>
              </a:rPr>
              <a:t>Layar</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Waterdrop </a:t>
            </a:r>
            <a:r>
              <a:rPr lang="en-US" altLang="zh-CN" dirty="0">
                <a:solidFill>
                  <a:schemeClr val="bg1"/>
                </a:solidFill>
                <a:latin typeface="OPPOSans R" panose="00020600040101010101" pitchFamily="18" charset="-122"/>
                <a:ea typeface="OPPOSans R" panose="00020600040101010101" pitchFamily="18" charset="-122"/>
              </a:rPr>
              <a:t> 6.5 </a:t>
            </a:r>
            <a:r>
              <a:rPr lang="en-US" altLang="zh-CN" dirty="0" err="1">
                <a:solidFill>
                  <a:schemeClr val="bg1"/>
                </a:solidFill>
                <a:latin typeface="OPPOSans R" panose="00020600040101010101" pitchFamily="18" charset="-122"/>
                <a:ea typeface="OPPOSans R" panose="00020600040101010101" pitchFamily="18" charset="-122"/>
              </a:rPr>
              <a:t>inci</a:t>
            </a: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en-US" altLang="zh-CN" i="1" dirty="0">
                <a:solidFill>
                  <a:schemeClr val="bg1"/>
                </a:solidFill>
                <a:latin typeface="OPPOSans R" panose="00020600040101010101" pitchFamily="18" charset="-122"/>
                <a:ea typeface="OPPOSans R" panose="00020600040101010101" pitchFamily="18" charset="-122"/>
              </a:rPr>
              <a:t>Screen to body ratio</a:t>
            </a:r>
            <a:r>
              <a:rPr lang="en-US" altLang="zh-CN" dirty="0">
                <a:solidFill>
                  <a:schemeClr val="bg1"/>
                </a:solidFill>
                <a:latin typeface="OPPOSans R" panose="00020600040101010101" pitchFamily="18" charset="-122"/>
                <a:ea typeface="OPPOSans R" panose="00020600040101010101" pitchFamily="18" charset="-122"/>
              </a:rPr>
              <a:t>: 89%</a:t>
            </a: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Resolusi Layar</a:t>
            </a:r>
            <a:r>
              <a:rPr lang="en-US" altLang="zh-CN" dirty="0">
                <a:solidFill>
                  <a:schemeClr val="bg1"/>
                </a:solidFill>
                <a:latin typeface="OPPOSans R" panose="00020600040101010101" pitchFamily="18" charset="-122"/>
                <a:ea typeface="OPPOSans R" panose="00020600040101010101" pitchFamily="18" charset="-122"/>
              </a:rPr>
              <a:t>: 1600 × 720 (HD+)</a:t>
            </a: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en-US" altLang="zh-CN" dirty="0">
                <a:solidFill>
                  <a:schemeClr val="bg1"/>
                </a:solidFill>
                <a:latin typeface="OPPOSans R" panose="00020600040101010101" pitchFamily="18" charset="-122"/>
                <a:ea typeface="OPPOSans R" panose="00020600040101010101" pitchFamily="18" charset="-122"/>
              </a:rPr>
              <a:t>Mode</a:t>
            </a:r>
            <a:r>
              <a:rPr lang="id-ID" altLang="zh-CN" dirty="0">
                <a:solidFill>
                  <a:schemeClr val="bg1"/>
                </a:solidFill>
                <a:latin typeface="OPPOSans R" panose="00020600040101010101" pitchFamily="18" charset="-122"/>
                <a:ea typeface="OPPOSans R" panose="00020600040101010101" pitchFamily="18" charset="-122"/>
              </a:rPr>
              <a:t> Perlindungan Mata</a:t>
            </a:r>
            <a:endParaRPr lang="zh-CN" altLang="en-US" dirty="0">
              <a:solidFill>
                <a:schemeClr val="bg1"/>
              </a:solidFill>
              <a:latin typeface="OPPOSans R" panose="00020600040101010101" pitchFamily="18" charset="-122"/>
              <a:ea typeface="OPPOSans R" panose="00020600040101010101" pitchFamily="18" charset="-122"/>
            </a:endParaRPr>
          </a:p>
        </p:txBody>
      </p:sp>
      <p:sp>
        <p:nvSpPr>
          <p:cNvPr id="6" name="圆角矩形 5"/>
          <p:cNvSpPr/>
          <p:nvPr/>
        </p:nvSpPr>
        <p:spPr>
          <a:xfrm>
            <a:off x="4978400" y="1046480"/>
            <a:ext cx="7193280" cy="2204720"/>
          </a:xfrm>
          <a:prstGeom prst="roundRect">
            <a:avLst>
              <a:gd name="adj" fmla="val 8372"/>
            </a:avLst>
          </a:prstGeom>
          <a:solidFill>
            <a:schemeClr val="tx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7" name="文本框 6"/>
          <p:cNvSpPr txBox="1"/>
          <p:nvPr/>
        </p:nvSpPr>
        <p:spPr>
          <a:xfrm>
            <a:off x="5008880" y="1153220"/>
            <a:ext cx="7097320" cy="1969770"/>
          </a:xfrm>
          <a:prstGeom prst="rect">
            <a:avLst/>
          </a:prstGeom>
          <a:noFill/>
        </p:spPr>
        <p:txBody>
          <a:bodyPr wrap="square" rtlCol="0">
            <a:spAutoFit/>
          </a:bodyPr>
          <a:lstStyle/>
          <a:p>
            <a:r>
              <a:rPr lang="id-ID" altLang="zh-CN" sz="3200" dirty="0">
                <a:solidFill>
                  <a:srgbClr val="00FDFF"/>
                </a:solidFill>
                <a:latin typeface="OPPOSans R" panose="00020600040101010101" pitchFamily="18" charset="-122"/>
                <a:ea typeface="OPPOSans R" panose="00020600040101010101" pitchFamily="18" charset="-122"/>
              </a:rPr>
              <a:t>Pengalaman Buruk</a:t>
            </a:r>
            <a:r>
              <a:rPr lang="en-US" altLang="zh-CN" sz="3200" dirty="0">
                <a:solidFill>
                  <a:srgbClr val="00FDFF"/>
                </a:solidFill>
                <a:latin typeface="OPPOSans R" panose="00020600040101010101" pitchFamily="18" charset="-122"/>
                <a:ea typeface="OPPOSans R" panose="00020600040101010101" pitchFamily="18" charset="-122"/>
              </a:rPr>
              <a:t>:</a:t>
            </a:r>
          </a:p>
          <a:p>
            <a:r>
              <a:rPr lang="id-ID" altLang="zh-CN" dirty="0">
                <a:solidFill>
                  <a:schemeClr val="bg1"/>
                </a:solidFill>
                <a:latin typeface="OPPOSans R" panose="00020600040101010101" pitchFamily="18" charset="-122"/>
                <a:ea typeface="OPPOSans R" panose="00020600040101010101" pitchFamily="18" charset="-122"/>
              </a:rPr>
              <a:t>Layar ponsel lain terlalu kecil, membuat pengalaman menonton video dan bermain menjadi tidak nyaman. Sedangkan pengguna menggunakan ponsel dalam jangka waktu yang lama sehingga mata menjadi mudah lelah dan sakit.</a:t>
            </a:r>
            <a:endParaRPr lang="zh-CN" altLang="en-US" dirty="0">
              <a:solidFill>
                <a:schemeClr val="bg1"/>
              </a:solidFill>
              <a:latin typeface="OPPOSans R" panose="00020600040101010101" pitchFamily="18" charset="-122"/>
              <a:ea typeface="OPPOSans R" panose="00020600040101010101" pitchFamily="18" charset="-122"/>
            </a:endParaRPr>
          </a:p>
        </p:txBody>
      </p:sp>
      <p:sp>
        <p:nvSpPr>
          <p:cNvPr id="10" name="圆角矩形 9"/>
          <p:cNvSpPr/>
          <p:nvPr/>
        </p:nvSpPr>
        <p:spPr>
          <a:xfrm>
            <a:off x="4988560" y="4084320"/>
            <a:ext cx="7183120" cy="2773680"/>
          </a:xfrm>
          <a:prstGeom prst="roundRect">
            <a:avLst>
              <a:gd name="adj" fmla="val 8372"/>
            </a:avLst>
          </a:prstGeom>
          <a:solidFill>
            <a:schemeClr val="tx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1" name="文本框 10"/>
          <p:cNvSpPr txBox="1"/>
          <p:nvPr/>
        </p:nvSpPr>
        <p:spPr>
          <a:xfrm>
            <a:off x="5126510" y="4057233"/>
            <a:ext cx="7183120" cy="2800767"/>
          </a:xfrm>
          <a:prstGeom prst="rect">
            <a:avLst/>
          </a:prstGeom>
          <a:noFill/>
        </p:spPr>
        <p:txBody>
          <a:bodyPr wrap="square" rtlCol="0">
            <a:spAutoFit/>
          </a:bodyPr>
          <a:lstStyle/>
          <a:p>
            <a:r>
              <a:rPr lang="id-ID" altLang="zh-CN" sz="3200" dirty="0">
                <a:solidFill>
                  <a:srgbClr val="00FDFF"/>
                </a:solidFill>
                <a:latin typeface="OPPOSans R" panose="00020600040101010101" pitchFamily="18" charset="-122"/>
                <a:ea typeface="OPPOSans R" panose="00020600040101010101" pitchFamily="18" charset="-122"/>
              </a:rPr>
              <a:t>Solusi yang Efektif</a:t>
            </a:r>
            <a:r>
              <a:rPr lang="en-US" altLang="zh-CN" sz="3200" dirty="0">
                <a:solidFill>
                  <a:srgbClr val="00FDFF"/>
                </a:solidFill>
                <a:latin typeface="OPPOSans R" panose="00020600040101010101" pitchFamily="18" charset="-122"/>
                <a:ea typeface="OPPOSans R" panose="00020600040101010101" pitchFamily="18" charset="-122"/>
              </a:rPr>
              <a:t>:</a:t>
            </a:r>
          </a:p>
          <a:p>
            <a:r>
              <a:rPr lang="id-ID" altLang="zh-CN" dirty="0">
                <a:solidFill>
                  <a:schemeClr val="bg1"/>
                </a:solidFill>
                <a:latin typeface="OPPOSans R" panose="00020600040101010101" pitchFamily="18" charset="-122"/>
                <a:ea typeface="OPPOSans R" panose="00020600040101010101" pitchFamily="18" charset="-122"/>
              </a:rPr>
              <a:t>Ukuran </a:t>
            </a:r>
            <a:r>
              <a:rPr lang="en-US" altLang="zh-CN" i="1" dirty="0">
                <a:solidFill>
                  <a:schemeClr val="bg1"/>
                </a:solidFill>
                <a:latin typeface="OPPOSans R" panose="00020600040101010101" pitchFamily="18" charset="-122"/>
                <a:ea typeface="OPPOSans R" panose="00020600040101010101" pitchFamily="18" charset="-122"/>
              </a:rPr>
              <a:t>notch</a:t>
            </a:r>
            <a:r>
              <a:rPr lang="id-ID" altLang="zh-CN" i="1" dirty="0">
                <a:solidFill>
                  <a:schemeClr val="bg1"/>
                </a:solidFill>
                <a:latin typeface="OPPOSans R" panose="00020600040101010101" pitchFamily="18" charset="-122"/>
                <a:ea typeface="OPPOSans R" panose="00020600040101010101" pitchFamily="18" charset="-122"/>
              </a:rPr>
              <a:t> </a:t>
            </a:r>
            <a:r>
              <a:rPr lang="id-ID" altLang="zh-CN" dirty="0">
                <a:solidFill>
                  <a:schemeClr val="bg1"/>
                </a:solidFill>
                <a:latin typeface="OPPOSans R" panose="00020600040101010101" pitchFamily="18" charset="-122"/>
                <a:ea typeface="OPPOSans R" panose="00020600040101010101" pitchFamily="18" charset="-122"/>
              </a:rPr>
              <a:t>pada layar berkurang </a:t>
            </a:r>
            <a:r>
              <a:rPr lang="en-US" altLang="zh-CN" dirty="0">
                <a:solidFill>
                  <a:schemeClr val="bg1"/>
                </a:solidFill>
                <a:latin typeface="OPPOSans R" panose="00020600040101010101" pitchFamily="18" charset="-122"/>
                <a:ea typeface="OPPOSans R" panose="00020600040101010101" pitchFamily="18" charset="-122"/>
              </a:rPr>
              <a:t>31.4% </a:t>
            </a:r>
            <a:r>
              <a:rPr lang="id-ID" altLang="zh-CN" dirty="0">
                <a:solidFill>
                  <a:schemeClr val="bg1"/>
                </a:solidFill>
                <a:latin typeface="OPPOSans R" panose="00020600040101010101" pitchFamily="18" charset="-122"/>
                <a:ea typeface="OPPOSans R" panose="00020600040101010101" pitchFamily="18" charset="-122"/>
              </a:rPr>
              <a:t> dibandingkan generasi terdahulu</a:t>
            </a:r>
            <a:r>
              <a:rPr lang="en-US" altLang="zh-CN" dirty="0">
                <a:solidFill>
                  <a:schemeClr val="bg1"/>
                </a:solidFill>
                <a:latin typeface="OPPOSans R" panose="00020600040101010101" pitchFamily="18" charset="-122"/>
                <a:ea typeface="OPPOSans R" panose="00020600040101010101" pitchFamily="18" charset="-122"/>
              </a:rPr>
              <a:t>. </a:t>
            </a:r>
            <a:r>
              <a:rPr lang="en-US" altLang="zh-CN" i="1" dirty="0">
                <a:solidFill>
                  <a:schemeClr val="bg1"/>
                </a:solidFill>
                <a:latin typeface="OPPOSans R" panose="00020600040101010101" pitchFamily="18" charset="-122"/>
                <a:ea typeface="OPPOSans R" panose="00020600040101010101" pitchFamily="18" charset="-122"/>
              </a:rPr>
              <a:t>Screen-to-body ratio</a:t>
            </a:r>
            <a:r>
              <a:rPr lang="id-ID" altLang="zh-CN" i="1" dirty="0">
                <a:solidFill>
                  <a:schemeClr val="bg1"/>
                </a:solidFill>
                <a:latin typeface="OPPOSans R" panose="00020600040101010101" pitchFamily="18" charset="-122"/>
                <a:ea typeface="OPPOSans R" panose="00020600040101010101" pitchFamily="18" charset="-122"/>
              </a:rPr>
              <a:t> </a:t>
            </a:r>
            <a:r>
              <a:rPr lang="id-ID" altLang="zh-CN" dirty="0">
                <a:solidFill>
                  <a:schemeClr val="bg1"/>
                </a:solidFill>
                <a:latin typeface="OPPOSans R" panose="00020600040101010101" pitchFamily="18" charset="-122"/>
                <a:ea typeface="OPPOSans R" panose="00020600040101010101" pitchFamily="18" charset="-122"/>
              </a:rPr>
              <a:t>mencapai</a:t>
            </a:r>
            <a:r>
              <a:rPr lang="en-US" altLang="zh-CN" dirty="0">
                <a:solidFill>
                  <a:schemeClr val="bg1"/>
                </a:solidFill>
                <a:latin typeface="OPPOSans R" panose="00020600040101010101" pitchFamily="18" charset="-122"/>
                <a:ea typeface="OPPOSans R" panose="00020600040101010101" pitchFamily="18" charset="-122"/>
              </a:rPr>
              <a:t> 89%. </a:t>
            </a:r>
            <a:r>
              <a:rPr lang="id-ID" altLang="zh-CN" dirty="0">
                <a:solidFill>
                  <a:schemeClr val="bg1"/>
                </a:solidFill>
                <a:latin typeface="OPPOSans R" panose="00020600040101010101" pitchFamily="18" charset="-122"/>
                <a:ea typeface="OPPOSans R" panose="00020600040101010101" pitchFamily="18" charset="-122"/>
              </a:rPr>
              <a:t>Resolusi layar</a:t>
            </a:r>
            <a:r>
              <a:rPr lang="en-US" altLang="zh-CN" dirty="0">
                <a:solidFill>
                  <a:schemeClr val="bg1"/>
                </a:solidFill>
                <a:latin typeface="OPPOSans R" panose="00020600040101010101" pitchFamily="18" charset="-122"/>
                <a:ea typeface="OPPOSans R" panose="00020600040101010101" pitchFamily="18" charset="-122"/>
              </a:rPr>
              <a:t>: 1600 × 720 (HD+)</a:t>
            </a:r>
            <a:r>
              <a:rPr lang="id-ID" altLang="zh-CN" dirty="0">
                <a:solidFill>
                  <a:schemeClr val="bg1"/>
                </a:solidFill>
                <a:latin typeface="OPPOSans R" panose="00020600040101010101" pitchFamily="18" charset="-122"/>
                <a:ea typeface="OPPOSans R" panose="00020600040101010101" pitchFamily="18" charset="-122"/>
              </a:rPr>
              <a:t>. Layar yang lebih besar membuat pengalaman bermain dan menonton video menjadi lebih imersif dari sebelumnya. Ditambah </a:t>
            </a:r>
            <a:r>
              <a:rPr lang="en-US" altLang="zh-CN" dirty="0">
                <a:solidFill>
                  <a:schemeClr val="bg1"/>
                </a:solidFill>
                <a:latin typeface="OPPOSans R" panose="00020600040101010101" pitchFamily="18" charset="-122"/>
                <a:ea typeface="OPPOSans R" panose="00020600040101010101" pitchFamily="18" charset="-122"/>
              </a:rPr>
              <a:t>OPPO A31 </a:t>
            </a:r>
            <a:r>
              <a:rPr lang="id-ID" altLang="zh-CN" dirty="0">
                <a:solidFill>
                  <a:schemeClr val="bg1"/>
                </a:solidFill>
                <a:latin typeface="OPPOSans R" panose="00020600040101010101" pitchFamily="18" charset="-122"/>
                <a:ea typeface="OPPOSans R" panose="00020600040101010101" pitchFamily="18" charset="-122"/>
              </a:rPr>
              <a:t> menyaring dan melindungi mata dari pengaruh cahaya biru yang membuat mata menjadi lelah, dan membuat lingkungan yang nyaman untuk mata Anda.</a:t>
            </a:r>
            <a:endParaRPr lang="zh-CN" altLang="en-US" dirty="0">
              <a:solidFill>
                <a:schemeClr val="bg1"/>
              </a:solidFill>
              <a:latin typeface="OPPOSans R" panose="00020600040101010101" pitchFamily="18" charset="-122"/>
              <a:ea typeface="OPPOSans R" panose="00020600040101010101" pitchFamily="18" charset="-122"/>
            </a:endParaRPr>
          </a:p>
        </p:txBody>
      </p:sp>
      <p:sp>
        <p:nvSpPr>
          <p:cNvPr id="12" name="右箭头 11"/>
          <p:cNvSpPr/>
          <p:nvPr/>
        </p:nvSpPr>
        <p:spPr>
          <a:xfrm rot="5400000">
            <a:off x="5687669" y="3481366"/>
            <a:ext cx="602774" cy="346715"/>
          </a:xfrm>
          <a:prstGeom prst="rightArrow">
            <a:avLst/>
          </a:prstGeom>
          <a:solidFill>
            <a:srgbClr val="00FD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Tree>
    <p:extLst>
      <p:ext uri="{BB962C8B-B14F-4D97-AF65-F5344CB8AC3E}">
        <p14:creationId xmlns:p14="http://schemas.microsoft.com/office/powerpoint/2010/main" val="49569792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152" y="375920"/>
            <a:ext cx="5358384" cy="6858000"/>
          </a:xfrm>
          <a:prstGeom prst="rect">
            <a:avLst/>
          </a:prstGeom>
        </p:spPr>
      </p:pic>
      <p:sp>
        <p:nvSpPr>
          <p:cNvPr id="3" name="文本框 2"/>
          <p:cNvSpPr txBox="1"/>
          <p:nvPr/>
        </p:nvSpPr>
        <p:spPr>
          <a:xfrm>
            <a:off x="457200" y="254000"/>
            <a:ext cx="11277600" cy="584775"/>
          </a:xfrm>
          <a:prstGeom prst="rect">
            <a:avLst/>
          </a:prstGeom>
          <a:noFill/>
        </p:spPr>
        <p:txBody>
          <a:bodyPr wrap="square" rtlCol="0">
            <a:spAutoFit/>
          </a:bodyPr>
          <a:lstStyle/>
          <a:p>
            <a:r>
              <a:rPr lang="id-ID" altLang="zh-CN" sz="3200" dirty="0">
                <a:solidFill>
                  <a:srgbClr val="00FDFF"/>
                </a:solidFill>
                <a:latin typeface="OPPOSans B" panose="00020600040101010101" pitchFamily="18" charset="-122"/>
                <a:ea typeface="OPPOSans B" panose="00020600040101010101" pitchFamily="18" charset="-122"/>
              </a:rPr>
              <a:t>Bodi Tipis Melengkung</a:t>
            </a:r>
            <a:r>
              <a:rPr lang="en-US" altLang="zh-CN" sz="3200" dirty="0">
                <a:solidFill>
                  <a:srgbClr val="00FDFF"/>
                </a:solidFill>
                <a:latin typeface="OPPOSans B" panose="00020600040101010101" pitchFamily="18" charset="-122"/>
                <a:ea typeface="OPPOSans B" panose="00020600040101010101" pitchFamily="18" charset="-122"/>
              </a:rPr>
              <a:t>-</a:t>
            </a:r>
            <a:r>
              <a:rPr lang="id-ID" altLang="zh-CN" sz="3200" dirty="0">
                <a:solidFill>
                  <a:srgbClr val="00FDFF"/>
                </a:solidFill>
                <a:latin typeface="OPPOSans B" panose="00020600040101010101" pitchFamily="18" charset="-122"/>
                <a:ea typeface="OPPOSans B" panose="00020600040101010101" pitchFamily="18" charset="-122"/>
              </a:rPr>
              <a:t> </a:t>
            </a:r>
            <a:r>
              <a:rPr lang="en-US" altLang="zh-CN" sz="3200" dirty="0">
                <a:solidFill>
                  <a:schemeClr val="bg1"/>
                </a:solidFill>
                <a:latin typeface="OPPOSans B" panose="00020600040101010101" pitchFamily="18" charset="-122"/>
                <a:ea typeface="OPPOSans B" panose="00020600040101010101" pitchFamily="18" charset="-122"/>
              </a:rPr>
              <a:t>D</a:t>
            </a:r>
            <a:r>
              <a:rPr lang="id-ID" altLang="zh-CN" sz="3200" dirty="0">
                <a:solidFill>
                  <a:schemeClr val="bg1"/>
                </a:solidFill>
                <a:latin typeface="OPPOSans B" panose="00020600040101010101" pitchFamily="18" charset="-122"/>
                <a:ea typeface="OPPOSans B" panose="00020600040101010101" pitchFamily="18" charset="-122"/>
              </a:rPr>
              <a:t>esain 3D Penuh Estetika</a:t>
            </a:r>
            <a:endParaRPr lang="zh-CN" altLang="en-US" sz="3200" dirty="0">
              <a:solidFill>
                <a:schemeClr val="bg1"/>
              </a:solidFill>
              <a:latin typeface="OPPOSans B" panose="00020600040101010101" pitchFamily="18" charset="-122"/>
              <a:ea typeface="OPPOSans B" panose="00020600040101010101" pitchFamily="18" charset="-122"/>
            </a:endParaRPr>
          </a:p>
        </p:txBody>
      </p:sp>
      <p:sp>
        <p:nvSpPr>
          <p:cNvPr id="5" name="文本框 4"/>
          <p:cNvSpPr txBox="1"/>
          <p:nvPr/>
        </p:nvSpPr>
        <p:spPr>
          <a:xfrm>
            <a:off x="2503931" y="2126387"/>
            <a:ext cx="3391713" cy="3416320"/>
          </a:xfrm>
          <a:prstGeom prst="rect">
            <a:avLst/>
          </a:prstGeom>
          <a:noFill/>
        </p:spPr>
        <p:txBody>
          <a:bodyPr wrap="square" rtlCol="0">
            <a:spAutoFit/>
          </a:bodyPr>
          <a:lstStyle/>
          <a:p>
            <a:pPr marL="285750" indent="-285750">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Desain 3D Penuh Estetika</a:t>
            </a: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Ketebalan</a:t>
            </a:r>
            <a:r>
              <a:rPr lang="en-US" altLang="zh-CN" dirty="0">
                <a:solidFill>
                  <a:schemeClr val="bg1"/>
                </a:solidFill>
                <a:latin typeface="OPPOSans R" panose="00020600040101010101" pitchFamily="18" charset="-122"/>
                <a:ea typeface="OPPOSans R" panose="00020600040101010101" pitchFamily="18" charset="-122"/>
              </a:rPr>
              <a:t>: </a:t>
            </a:r>
            <a:r>
              <a:rPr lang="id-ID" altLang="zh-CN" dirty="0">
                <a:solidFill>
                  <a:schemeClr val="bg1"/>
                </a:solidFill>
                <a:latin typeface="OPPOSans R" panose="00020600040101010101" pitchFamily="18" charset="-122"/>
                <a:ea typeface="OPPOSans R" panose="00020600040101010101" pitchFamily="18" charset="-122"/>
              </a:rPr>
              <a:t>hanya</a:t>
            </a:r>
            <a:r>
              <a:rPr lang="en-US" altLang="zh-CN" dirty="0">
                <a:solidFill>
                  <a:schemeClr val="bg1"/>
                </a:solidFill>
                <a:latin typeface="OPPOSans R" panose="00020600040101010101" pitchFamily="18" charset="-122"/>
                <a:ea typeface="OPPOSans R" panose="00020600040101010101" pitchFamily="18" charset="-122"/>
              </a:rPr>
              <a:t>  8.3mm</a:t>
            </a: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Berat</a:t>
            </a:r>
            <a:r>
              <a:rPr lang="en-US" altLang="zh-CN" dirty="0">
                <a:solidFill>
                  <a:schemeClr val="bg1"/>
                </a:solidFill>
                <a:latin typeface="OPPOSans R" panose="00020600040101010101" pitchFamily="18" charset="-122"/>
                <a:ea typeface="OPPOSans R" panose="00020600040101010101" pitchFamily="18" charset="-122"/>
              </a:rPr>
              <a:t>: </a:t>
            </a:r>
            <a:r>
              <a:rPr lang="id-ID" altLang="zh-CN" dirty="0">
                <a:solidFill>
                  <a:schemeClr val="bg1"/>
                </a:solidFill>
                <a:latin typeface="OPPOSans R" panose="00020600040101010101" pitchFamily="18" charset="-122"/>
                <a:ea typeface="OPPOSans R" panose="00020600040101010101" pitchFamily="18" charset="-122"/>
              </a:rPr>
              <a:t>kira-kira</a:t>
            </a:r>
            <a:r>
              <a:rPr lang="en-US" altLang="zh-CN" dirty="0">
                <a:solidFill>
                  <a:schemeClr val="bg1"/>
                </a:solidFill>
                <a:latin typeface="OPPOSans R" panose="00020600040101010101" pitchFamily="18" charset="-122"/>
                <a:ea typeface="OPPOSans R" panose="00020600040101010101" pitchFamily="18" charset="-122"/>
              </a:rPr>
              <a:t> 180</a:t>
            </a:r>
            <a:r>
              <a:rPr lang="id-ID" altLang="zh-CN" dirty="0">
                <a:solidFill>
                  <a:schemeClr val="bg1"/>
                </a:solidFill>
                <a:latin typeface="OPPOSans R" panose="00020600040101010101" pitchFamily="18" charset="-122"/>
                <a:ea typeface="OPPOSans R" panose="00020600040101010101" pitchFamily="18" charset="-122"/>
              </a:rPr>
              <a:t> </a:t>
            </a:r>
            <a:r>
              <a:rPr lang="en-US" altLang="zh-CN" dirty="0">
                <a:solidFill>
                  <a:schemeClr val="bg1"/>
                </a:solidFill>
                <a:latin typeface="OPPOSans R" panose="00020600040101010101" pitchFamily="18" charset="-122"/>
                <a:ea typeface="OPPOSans R" panose="00020600040101010101" pitchFamily="18" charset="-122"/>
              </a:rPr>
              <a:t>g</a:t>
            </a:r>
            <a:r>
              <a:rPr lang="id-ID" altLang="zh-CN" dirty="0">
                <a:solidFill>
                  <a:schemeClr val="bg1"/>
                </a:solidFill>
                <a:latin typeface="OPPOSans R" panose="00020600040101010101" pitchFamily="18" charset="-122"/>
                <a:ea typeface="OPPOSans R" panose="00020600040101010101" pitchFamily="18" charset="-122"/>
              </a:rPr>
              <a:t>ram</a:t>
            </a: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Rasio</a:t>
            </a:r>
            <a:r>
              <a:rPr lang="en-US" altLang="zh-CN" dirty="0">
                <a:solidFill>
                  <a:schemeClr val="bg1"/>
                </a:solidFill>
                <a:latin typeface="OPPOSans R" panose="00020600040101010101" pitchFamily="18" charset="-122"/>
                <a:ea typeface="OPPOSans R" panose="00020600040101010101" pitchFamily="18" charset="-122"/>
              </a:rPr>
              <a:t>: 20: 9</a:t>
            </a:r>
          </a:p>
          <a:p>
            <a:pPr marL="285750" indent="-285750">
              <a:buFont typeface="Wingdings" panose="05000000000000000000" pitchFamily="2" charset="2"/>
              <a:buChar char="l"/>
            </a:pPr>
            <a:endParaRPr lang="en-US" altLang="zh-CN" dirty="0">
              <a:solidFill>
                <a:schemeClr val="bg1"/>
              </a:solidFill>
              <a:latin typeface="OPPOSans R" panose="00020600040101010101" pitchFamily="18" charset="-122"/>
              <a:ea typeface="OPPOSans R" panose="00020600040101010101" pitchFamily="18" charset="-122"/>
            </a:endParaRPr>
          </a:p>
          <a:p>
            <a:pPr marL="285750" indent="-285750">
              <a:buFont typeface="Wingdings" panose="05000000000000000000" pitchFamily="2" charset="2"/>
              <a:buChar char="l"/>
            </a:pPr>
            <a:r>
              <a:rPr lang="id-ID" altLang="zh-CN" dirty="0">
                <a:solidFill>
                  <a:schemeClr val="bg1"/>
                </a:solidFill>
                <a:latin typeface="OPPOSans R" panose="00020600040101010101" pitchFamily="18" charset="-122"/>
                <a:ea typeface="OPPOSans R" panose="00020600040101010101" pitchFamily="18" charset="-122"/>
              </a:rPr>
              <a:t>Sidik jari pada bagian belakang ponsel</a:t>
            </a:r>
            <a:endParaRPr lang="zh-CN" altLang="en-US" dirty="0">
              <a:solidFill>
                <a:schemeClr val="bg1"/>
              </a:solidFill>
              <a:latin typeface="OPPOSans R" panose="00020600040101010101" pitchFamily="18" charset="-122"/>
              <a:ea typeface="OPPOSans R" panose="00020600040101010101" pitchFamily="18" charset="-122"/>
            </a:endParaRPr>
          </a:p>
        </p:txBody>
      </p:sp>
      <p:sp>
        <p:nvSpPr>
          <p:cNvPr id="10" name="圆角矩形 9"/>
          <p:cNvSpPr/>
          <p:nvPr/>
        </p:nvSpPr>
        <p:spPr>
          <a:xfrm>
            <a:off x="6059424" y="3728720"/>
            <a:ext cx="5462016" cy="3016210"/>
          </a:xfrm>
          <a:prstGeom prst="roundRect">
            <a:avLst>
              <a:gd name="adj" fmla="val 8372"/>
            </a:avLst>
          </a:prstGeom>
          <a:solidFill>
            <a:schemeClr val="tx1">
              <a:alpha val="4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 R" panose="00020600040101010101" pitchFamily="18" charset="-122"/>
              <a:ea typeface="OPPOSans R" panose="00020600040101010101" pitchFamily="18" charset="-122"/>
            </a:endParaRPr>
          </a:p>
        </p:txBody>
      </p:sp>
      <p:sp>
        <p:nvSpPr>
          <p:cNvPr id="11" name="文本框 10"/>
          <p:cNvSpPr txBox="1"/>
          <p:nvPr/>
        </p:nvSpPr>
        <p:spPr>
          <a:xfrm>
            <a:off x="6059424" y="3938384"/>
            <a:ext cx="5462016" cy="2769989"/>
          </a:xfrm>
          <a:prstGeom prst="rect">
            <a:avLst/>
          </a:prstGeom>
          <a:noFill/>
        </p:spPr>
        <p:txBody>
          <a:bodyPr wrap="square" rtlCol="0">
            <a:spAutoFit/>
          </a:bodyPr>
          <a:lstStyle/>
          <a:p>
            <a:r>
              <a:rPr lang="id-ID" altLang="zh-CN" sz="3000" dirty="0">
                <a:solidFill>
                  <a:srgbClr val="00FDFF"/>
                </a:solidFill>
                <a:latin typeface="OPPOSans R" panose="00020600040101010101" pitchFamily="18" charset="-122"/>
                <a:ea typeface="OPPOSans R" panose="00020600040101010101" pitchFamily="18" charset="-122"/>
              </a:rPr>
              <a:t>Desain </a:t>
            </a:r>
            <a:r>
              <a:rPr lang="en-US" altLang="zh-CN" sz="3000" dirty="0">
                <a:solidFill>
                  <a:srgbClr val="00FDFF"/>
                </a:solidFill>
                <a:latin typeface="OPPOSans R" panose="00020600040101010101" pitchFamily="18" charset="-122"/>
                <a:ea typeface="OPPOSans R" panose="00020600040101010101" pitchFamily="18" charset="-122"/>
              </a:rPr>
              <a:t>3D </a:t>
            </a:r>
            <a:r>
              <a:rPr lang="id-ID" altLang="zh-CN" sz="3000" dirty="0">
                <a:solidFill>
                  <a:srgbClr val="00FDFF"/>
                </a:solidFill>
                <a:latin typeface="OPPOSans R" panose="00020600040101010101" pitchFamily="18" charset="-122"/>
                <a:ea typeface="OPPOSans R" panose="00020600040101010101" pitchFamily="18" charset="-122"/>
              </a:rPr>
              <a:t>Penuh Estetika</a:t>
            </a:r>
            <a:r>
              <a:rPr lang="en-US" altLang="zh-CN" sz="3000" dirty="0">
                <a:solidFill>
                  <a:srgbClr val="00FDFF"/>
                </a:solidFill>
                <a:latin typeface="OPPOSans R" panose="00020600040101010101" pitchFamily="18" charset="-122"/>
                <a:ea typeface="OPPOSans R" panose="00020600040101010101" pitchFamily="18" charset="-122"/>
              </a:rPr>
              <a:t>:</a:t>
            </a:r>
          </a:p>
          <a:p>
            <a:pPr algn="just"/>
            <a:r>
              <a:rPr lang="en-US" altLang="zh-CN" sz="1600" dirty="0">
                <a:solidFill>
                  <a:schemeClr val="bg1"/>
                </a:solidFill>
                <a:latin typeface="OPPOSans R" panose="00020600040101010101" pitchFamily="18" charset="-122"/>
                <a:ea typeface="OPPOSans R" panose="00020600040101010101" pitchFamily="18" charset="-122"/>
              </a:rPr>
              <a:t>OPPO A31 </a:t>
            </a:r>
            <a:r>
              <a:rPr lang="id-ID" altLang="zh-CN" sz="1600" dirty="0">
                <a:solidFill>
                  <a:schemeClr val="bg1"/>
                </a:solidFill>
                <a:latin typeface="OPPOSans R" panose="00020600040101010101" pitchFamily="18" charset="-122"/>
                <a:ea typeface="OPPOSans R" panose="00020600040101010101" pitchFamily="18" charset="-122"/>
              </a:rPr>
              <a:t>hadir dengan 3 jenis warna baru dan menarik yang terinspirasi dari alam</a:t>
            </a:r>
            <a:r>
              <a:rPr lang="en-US" altLang="zh-CN" sz="1600" dirty="0">
                <a:solidFill>
                  <a:schemeClr val="bg1"/>
                </a:solidFill>
                <a:latin typeface="OPPOSans R" panose="00020600040101010101" pitchFamily="18" charset="-122"/>
                <a:ea typeface="OPPOSans R" panose="00020600040101010101" pitchFamily="18" charset="-122"/>
              </a:rPr>
              <a:t>. </a:t>
            </a:r>
            <a:r>
              <a:rPr lang="id-ID" altLang="zh-CN" sz="1600" dirty="0">
                <a:solidFill>
                  <a:schemeClr val="bg1"/>
                </a:solidFill>
                <a:latin typeface="OPPOSans R" panose="00020600040101010101" pitchFamily="18" charset="-122"/>
                <a:ea typeface="OPPOSans R" panose="00020600040101010101" pitchFamily="18" charset="-122"/>
              </a:rPr>
              <a:t>Dengan desain 3D ergonomi dan pas dalam genggaman 1 tangan membuat pengguna merasa nyaman. Membuka kunci menjadi lebih cepat. Ukuran pemindai sidik jari yang tidak terlalu besar atau kecil pas dengan jari pengguna. Pengalaman penggunaan lebih baik dengan ukuran sidik jari tersebut.</a:t>
            </a:r>
            <a:endParaRPr lang="zh-CN" altLang="en-US" sz="1600" dirty="0">
              <a:solidFill>
                <a:schemeClr val="bg1"/>
              </a:solidFill>
              <a:latin typeface="OPPOSans R" panose="00020600040101010101" pitchFamily="18" charset="-122"/>
              <a:ea typeface="OPPOSans R" panose="00020600040101010101" pitchFamily="18" charset="-122"/>
            </a:endParaRPr>
          </a:p>
        </p:txBody>
      </p:sp>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424" y="1159035"/>
            <a:ext cx="5462016" cy="2401824"/>
          </a:xfrm>
          <a:prstGeom prst="rect">
            <a:avLst/>
          </a:prstGeom>
        </p:spPr>
      </p:pic>
    </p:spTree>
    <p:extLst>
      <p:ext uri="{BB962C8B-B14F-4D97-AF65-F5344CB8AC3E}">
        <p14:creationId xmlns:p14="http://schemas.microsoft.com/office/powerpoint/2010/main" val="24931666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5902" y="-223335"/>
            <a:ext cx="4888639" cy="6257924"/>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6832" y="-223335"/>
            <a:ext cx="4889481" cy="6256800"/>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771" y="-223335"/>
            <a:ext cx="4887963" cy="6254858"/>
          </a:xfrm>
          <a:prstGeom prst="rect">
            <a:avLst/>
          </a:prstGeom>
        </p:spPr>
      </p:pic>
      <p:sp>
        <p:nvSpPr>
          <p:cNvPr id="5" name="文字方塊 6"/>
          <p:cNvSpPr txBox="1"/>
          <p:nvPr/>
        </p:nvSpPr>
        <p:spPr>
          <a:xfrm>
            <a:off x="8074981" y="5659245"/>
            <a:ext cx="3696403" cy="615551"/>
          </a:xfrm>
          <a:prstGeom prst="rect">
            <a:avLst/>
          </a:prstGeom>
          <a:ln w="12700">
            <a:miter lim="400000"/>
          </a:ln>
        </p:spPr>
        <p:txBody>
          <a:bodyPr wrap="square" tIns="91439" bIns="91439">
            <a:spAutoFit/>
          </a:bodyPr>
          <a:lstStyle>
            <a:defPPr>
              <a:defRPr lang="zh-CN"/>
            </a:defPPr>
            <a:lvl1pPr defTabSz="1828800">
              <a:defRPr sz="2800" b="0" spc="600">
                <a:solidFill>
                  <a:schemeClr val="bg1"/>
                </a:solidFill>
                <a:latin typeface="微软雅黑" panose="020B0503020204020204" pitchFamily="34" charset="-122"/>
                <a:ea typeface="微软雅黑" panose="020B0503020204020204" pitchFamily="34" charset="-122"/>
                <a:cs typeface="微软雅黑" panose="020B0503020204020204" charset="-122"/>
              </a:defRPr>
            </a:lvl1pPr>
          </a:lstStyle>
          <a:p>
            <a:pPr algn="ctr"/>
            <a:r>
              <a:rPr lang="en-US" altLang="zh-CN" dirty="0" err="1"/>
              <a:t>Hitam</a:t>
            </a:r>
            <a:r>
              <a:rPr lang="en-US" altLang="zh-CN" dirty="0"/>
              <a:t> </a:t>
            </a:r>
            <a:r>
              <a:rPr lang="en-US" altLang="zh-CN" dirty="0" err="1"/>
              <a:t>Misteri</a:t>
            </a:r>
            <a:endParaRPr dirty="0"/>
          </a:p>
        </p:txBody>
      </p:sp>
      <p:sp>
        <p:nvSpPr>
          <p:cNvPr id="8" name="线条"/>
          <p:cNvSpPr/>
          <p:nvPr/>
        </p:nvSpPr>
        <p:spPr>
          <a:xfrm>
            <a:off x="8549045" y="5544973"/>
            <a:ext cx="2520000" cy="0"/>
          </a:xfrm>
          <a:prstGeom prst="line">
            <a:avLst/>
          </a:prstGeom>
          <a:noFill/>
          <a:ln w="12700" cap="flat">
            <a:solidFill>
              <a:srgbClr val="FFFFFF"/>
            </a:solidFill>
            <a:prstDash val="solid"/>
            <a:miter lim="400000"/>
          </a:ln>
          <a:effectLst/>
        </p:spPr>
        <p:txBody>
          <a:bodyPr lIns="50800" tIns="50800" rIns="50800" bIns="50800" anchor="ctr"/>
          <a:lstStyle/>
          <a:p>
            <a:pPr>
              <a:defRPr sz="3200" b="0">
                <a:latin typeface="+mn-lt"/>
                <a:ea typeface="+mn-ea"/>
                <a:cs typeface="+mn-cs"/>
                <a:sym typeface="Helvetica Neue Medium"/>
              </a:defRPr>
            </a:pPr>
            <a:endParaRPr sz="2800">
              <a:solidFill>
                <a:schemeClr val="bg1"/>
              </a:solidFill>
              <a:latin typeface="+mn-lt"/>
              <a:ea typeface="+mn-ea"/>
              <a:sym typeface="Helvetica Neue Medium"/>
            </a:endParaRPr>
          </a:p>
        </p:txBody>
      </p:sp>
      <p:sp>
        <p:nvSpPr>
          <p:cNvPr id="9" name="文字方塊 6"/>
          <p:cNvSpPr txBox="1"/>
          <p:nvPr/>
        </p:nvSpPr>
        <p:spPr>
          <a:xfrm>
            <a:off x="4660498" y="5659245"/>
            <a:ext cx="3217142" cy="615551"/>
          </a:xfrm>
          <a:prstGeom prst="rect">
            <a:avLst/>
          </a:prstGeom>
          <a:ln w="12700">
            <a:miter lim="400000"/>
          </a:ln>
        </p:spPr>
        <p:txBody>
          <a:bodyPr wrap="square" tIns="91439" bIns="91439">
            <a:spAutoFit/>
          </a:bodyPr>
          <a:lstStyle>
            <a:defPPr>
              <a:defRPr lang="zh-CN"/>
            </a:defPPr>
            <a:lvl1pPr defTabSz="1828800">
              <a:defRPr sz="2800" b="0" spc="600">
                <a:solidFill>
                  <a:schemeClr val="bg1"/>
                </a:solidFill>
                <a:latin typeface="微软雅黑" panose="020B0503020204020204" pitchFamily="34" charset="-122"/>
                <a:ea typeface="微软雅黑" panose="020B0503020204020204" pitchFamily="34" charset="-122"/>
                <a:cs typeface="微软雅黑" panose="020B0503020204020204" charset="-122"/>
              </a:defRPr>
            </a:lvl1pPr>
          </a:lstStyle>
          <a:p>
            <a:pPr algn="ctr"/>
            <a:r>
              <a:rPr lang="en-US" altLang="zh-CN" dirty="0" err="1"/>
              <a:t>Hijau</a:t>
            </a:r>
            <a:r>
              <a:rPr lang="en-US" altLang="zh-CN" dirty="0"/>
              <a:t> </a:t>
            </a:r>
            <a:r>
              <a:rPr lang="en-US" altLang="zh-CN" dirty="0" err="1"/>
              <a:t>Danau</a:t>
            </a:r>
            <a:endParaRPr dirty="0"/>
          </a:p>
        </p:txBody>
      </p:sp>
      <p:sp>
        <p:nvSpPr>
          <p:cNvPr id="11" name="线条"/>
          <p:cNvSpPr/>
          <p:nvPr/>
        </p:nvSpPr>
        <p:spPr>
          <a:xfrm>
            <a:off x="4956754" y="5544973"/>
            <a:ext cx="2520000" cy="0"/>
          </a:xfrm>
          <a:prstGeom prst="line">
            <a:avLst/>
          </a:prstGeom>
          <a:noFill/>
          <a:ln w="12700" cap="flat">
            <a:solidFill>
              <a:srgbClr val="FFFFFF"/>
            </a:solidFill>
            <a:prstDash val="solid"/>
            <a:miter lim="400000"/>
          </a:ln>
          <a:effectLst/>
        </p:spPr>
        <p:txBody>
          <a:bodyPr lIns="50800" tIns="50800" rIns="50800" bIns="50800" anchor="ctr"/>
          <a:lstStyle/>
          <a:p>
            <a:pPr>
              <a:defRPr sz="3200" b="0">
                <a:latin typeface="+mn-lt"/>
                <a:ea typeface="+mn-ea"/>
                <a:cs typeface="+mn-cs"/>
                <a:sym typeface="Helvetica Neue Medium"/>
              </a:defRPr>
            </a:pPr>
            <a:endParaRPr sz="2800">
              <a:solidFill>
                <a:schemeClr val="bg1"/>
              </a:solidFill>
              <a:latin typeface="+mn-lt"/>
              <a:ea typeface="+mn-ea"/>
              <a:sym typeface="Helvetica Neue Medium"/>
            </a:endParaRPr>
          </a:p>
        </p:txBody>
      </p:sp>
      <p:sp>
        <p:nvSpPr>
          <p:cNvPr id="12" name="文字方塊 6"/>
          <p:cNvSpPr txBox="1"/>
          <p:nvPr/>
        </p:nvSpPr>
        <p:spPr>
          <a:xfrm>
            <a:off x="773993" y="5659246"/>
            <a:ext cx="3671002" cy="615551"/>
          </a:xfrm>
          <a:prstGeom prst="rect">
            <a:avLst/>
          </a:prstGeom>
          <a:ln w="12700">
            <a:miter lim="400000"/>
          </a:ln>
        </p:spPr>
        <p:txBody>
          <a:bodyPr wrap="square" tIns="91439" bIns="91439">
            <a:spAutoFit/>
          </a:bodyPr>
          <a:lstStyle>
            <a:lvl1pPr algn="l" defTabSz="1828800">
              <a:defRPr sz="6000" b="0" spc="6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defRPr/>
            </a:pPr>
            <a:r>
              <a:rPr lang="en-US" altLang="zh-CN" sz="2800" dirty="0" err="1">
                <a:solidFill>
                  <a:schemeClr val="bg1"/>
                </a:solidFill>
                <a:latin typeface="微软雅黑" panose="020B0503020204020204" pitchFamily="34" charset="-122"/>
                <a:ea typeface="微软雅黑" panose="020B0503020204020204" pitchFamily="34" charset="-122"/>
              </a:rPr>
              <a:t>Putih</a:t>
            </a:r>
            <a:r>
              <a:rPr lang="en-US" altLang="zh-CN" sz="2800" dirty="0">
                <a:solidFill>
                  <a:schemeClr val="bg1"/>
                </a:solidFill>
                <a:latin typeface="微软雅黑" panose="020B0503020204020204" pitchFamily="34" charset="-122"/>
                <a:ea typeface="微软雅黑" panose="020B0503020204020204" pitchFamily="34" charset="-122"/>
              </a:rPr>
              <a:t> </a:t>
            </a:r>
            <a:r>
              <a:rPr lang="en-US" altLang="zh-CN" sz="2800" dirty="0" err="1">
                <a:solidFill>
                  <a:schemeClr val="bg1"/>
                </a:solidFill>
                <a:latin typeface="微软雅黑" panose="020B0503020204020204" pitchFamily="34" charset="-122"/>
                <a:ea typeface="微软雅黑" panose="020B0503020204020204" pitchFamily="34" charset="-122"/>
              </a:rPr>
              <a:t>Fantasi</a:t>
            </a:r>
            <a:endParaRPr sz="2800" dirty="0">
              <a:solidFill>
                <a:schemeClr val="bg1"/>
              </a:solidFill>
              <a:latin typeface="微软雅黑" panose="020B0503020204020204" pitchFamily="34" charset="-122"/>
              <a:ea typeface="微软雅黑" panose="020B0503020204020204" pitchFamily="34" charset="-122"/>
            </a:endParaRPr>
          </a:p>
        </p:txBody>
      </p:sp>
      <p:sp>
        <p:nvSpPr>
          <p:cNvPr id="14" name="线条"/>
          <p:cNvSpPr/>
          <p:nvPr/>
        </p:nvSpPr>
        <p:spPr>
          <a:xfrm>
            <a:off x="1343003" y="5544973"/>
            <a:ext cx="2520000" cy="0"/>
          </a:xfrm>
          <a:prstGeom prst="line">
            <a:avLst/>
          </a:prstGeom>
          <a:noFill/>
          <a:ln w="12700" cap="flat">
            <a:solidFill>
              <a:srgbClr val="FFFFFF"/>
            </a:solidFill>
            <a:prstDash val="solid"/>
            <a:miter lim="400000"/>
          </a:ln>
          <a:effectLst/>
        </p:spPr>
        <p:txBody>
          <a:bodyPr lIns="50800" tIns="50800" rIns="50800" bIns="50800" anchor="ctr"/>
          <a:lstStyle/>
          <a:p>
            <a:pPr>
              <a:defRPr sz="3200" b="0">
                <a:latin typeface="+mn-lt"/>
                <a:ea typeface="+mn-ea"/>
                <a:cs typeface="+mn-cs"/>
                <a:sym typeface="Helvetica Neue Medium"/>
              </a:defRPr>
            </a:pPr>
            <a:endParaRPr sz="2800">
              <a:solidFill>
                <a:schemeClr val="bg1"/>
              </a:solidFill>
              <a:latin typeface="+mn-lt"/>
              <a:ea typeface="+mn-ea"/>
              <a:sym typeface="Helvetica Neue Medium"/>
            </a:endParaRPr>
          </a:p>
        </p:txBody>
      </p:sp>
      <p:cxnSp>
        <p:nvCxnSpPr>
          <p:cNvPr id="3" name="直接连接符 2"/>
          <p:cNvCxnSpPr/>
          <p:nvPr/>
        </p:nvCxnSpPr>
        <p:spPr>
          <a:xfrm>
            <a:off x="9211182" y="6373142"/>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66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par>
                                <p:cTn id="19" presetID="22" presetClass="entr" presetSubtype="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4"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25716</TotalTime>
  <Words>3925</Words>
  <Application>Microsoft Office PowerPoint</Application>
  <PresentationFormat>Widescreen</PresentationFormat>
  <Paragraphs>676</Paragraphs>
  <Slides>42</Slides>
  <Notes>37</Notes>
  <HiddenSlides>0</HiddenSlides>
  <MMClips>14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微软雅黑</vt:lpstr>
      <vt:lpstr>Myriad Pro</vt:lpstr>
      <vt:lpstr>OPPOSans B</vt:lpstr>
      <vt:lpstr>OPPOSans R</vt:lpstr>
      <vt:lpstr>Arial</vt:lpstr>
      <vt:lpstr>Calibri</vt:lpstr>
      <vt:lpstr>Calibri Light</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OPPO</cp:lastModifiedBy>
  <cp:revision>460</cp:revision>
  <dcterms:created xsi:type="dcterms:W3CDTF">2019-10-17T12:12:58Z</dcterms:created>
  <dcterms:modified xsi:type="dcterms:W3CDTF">2020-02-20T07:36:49Z</dcterms:modified>
</cp:coreProperties>
</file>