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1" r:id="rId3"/>
    <p:sldMasterId id="2147483703" r:id="rId4"/>
  </p:sldMasterIdLst>
  <p:notesMasterIdLst>
    <p:notesMasterId r:id="rId31"/>
  </p:notesMasterIdLst>
  <p:sldIdLst>
    <p:sldId id="256" r:id="rId5"/>
    <p:sldId id="310" r:id="rId6"/>
    <p:sldId id="274" r:id="rId7"/>
    <p:sldId id="272" r:id="rId8"/>
    <p:sldId id="308" r:id="rId9"/>
    <p:sldId id="277" r:id="rId10"/>
    <p:sldId id="283" r:id="rId11"/>
    <p:sldId id="299" r:id="rId12"/>
    <p:sldId id="294" r:id="rId13"/>
    <p:sldId id="298" r:id="rId14"/>
    <p:sldId id="300" r:id="rId15"/>
    <p:sldId id="285" r:id="rId16"/>
    <p:sldId id="303" r:id="rId17"/>
    <p:sldId id="302" r:id="rId18"/>
    <p:sldId id="304" r:id="rId19"/>
    <p:sldId id="305" r:id="rId20"/>
    <p:sldId id="307" r:id="rId21"/>
    <p:sldId id="312" r:id="rId22"/>
    <p:sldId id="311" r:id="rId23"/>
    <p:sldId id="313" r:id="rId24"/>
    <p:sldId id="315" r:id="rId25"/>
    <p:sldId id="314" r:id="rId26"/>
    <p:sldId id="317" r:id="rId27"/>
    <p:sldId id="319" r:id="rId28"/>
    <p:sldId id="320" r:id="rId29"/>
    <p:sldId id="29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4D5E5"/>
    <a:srgbClr val="BEDDEE"/>
    <a:srgbClr val="638EA6"/>
    <a:srgbClr val="6893AB"/>
    <a:srgbClr val="C3E2F3"/>
    <a:srgbClr val="CBE8F9"/>
    <a:srgbClr val="BFDEEF"/>
    <a:srgbClr val="C0DFF0"/>
    <a:srgbClr val="B5D6E6"/>
    <a:srgbClr val="6B96A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173C3-E303-4EB5-A03E-771DDA2F1555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FBF1A-A7A2-4FA2-9B88-488F70673A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575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FBF1A-A7A2-4FA2-9B88-488F70673A2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944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FBF1A-A7A2-4FA2-9B88-488F70673A2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9071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9452AF-C4A0-48AE-AFF4-F58B69A5C33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269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9452AF-C4A0-48AE-AFF4-F58B69A5C33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394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DD82C-E570-4737-BB98-69DDDC480D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0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This page mainly introduces product parameters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DD82C-E570-4737-BB98-69DDDC480D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811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230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3826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348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388302" y="2594555"/>
            <a:ext cx="2201333" cy="4360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l" defTabSz="412750"/>
            <a:fld id="{12F2057F-15F5-E144-AA3F-AC697ED73110}" type="datetime1">
              <a:rPr lang="zh-CN" altLang="en-US" sz="2500" kern="1200">
                <a:solidFill>
                  <a:srgbClr val="046A38"/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pPr algn="l" defTabSz="412750"/>
              <a:t>2020/11/19</a:t>
            </a:fld>
            <a:endParaRPr lang="zh-CN" altLang="en-US" sz="2500" kern="1200">
              <a:solidFill>
                <a:srgbClr val="046A38"/>
              </a:solidFill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1120" y="6338787"/>
            <a:ext cx="1188583" cy="28260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8301" y="254498"/>
            <a:ext cx="11420888" cy="803837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0234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1095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A 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6" y="6479658"/>
            <a:ext cx="667005" cy="158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1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0983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366595" y="1232101"/>
            <a:ext cx="5534358" cy="55417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DC84D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1624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88254" y="1711843"/>
            <a:ext cx="11420887" cy="4600347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557766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 单击这里加入汇报标题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388144" y="1712119"/>
            <a:ext cx="5055726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6581776" y="1712119"/>
            <a:ext cx="5227365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1201342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251575" y="1084263"/>
            <a:ext cx="5557838" cy="5227638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388145" y="1712119"/>
            <a:ext cx="4343345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2007116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366713" y="1073944"/>
            <a:ext cx="5704682" cy="525224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379371" y="1073944"/>
            <a:ext cx="5429771" cy="525224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44847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35423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E 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3947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 图+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-794"/>
            <a:ext cx="12213201" cy="6858794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-29600" y="-630"/>
            <a:ext cx="12221600" cy="683037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05346" y="2780199"/>
            <a:ext cx="11420888" cy="796478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55942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11787" cy="6858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47860" y="11084"/>
            <a:ext cx="12251201" cy="6846917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7" name="线条"/>
          <p:cNvSpPr/>
          <p:nvPr/>
        </p:nvSpPr>
        <p:spPr>
          <a:xfrm flipH="1">
            <a:off x="-65324" y="51957"/>
            <a:ext cx="12257094" cy="6846900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388145" y="1712119"/>
            <a:ext cx="4694219" cy="4599781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296772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388145" y="1400175"/>
            <a:ext cx="11421269" cy="4614863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9097" y="6438655"/>
            <a:ext cx="5135821" cy="2448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127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1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289928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1120" y="6338787"/>
            <a:ext cx="1188583" cy="282600"/>
          </a:xfrm>
          <a:prstGeom prst="rect">
            <a:avLst/>
          </a:prstGeom>
        </p:spPr>
      </p:pic>
      <p:sp>
        <p:nvSpPr>
          <p:cNvPr id="127" name="Thank you"/>
          <p:cNvSpPr txBox="1"/>
          <p:nvPr/>
        </p:nvSpPr>
        <p:spPr>
          <a:xfrm>
            <a:off x="391119" y="2520524"/>
            <a:ext cx="5817434" cy="436017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914400" hangingPunct="1">
              <a:lnSpc>
                <a:spcPct val="100000"/>
              </a:lnSpc>
            </a:pPr>
            <a:r>
              <a:rPr sz="2500" kern="1200" dirty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Thank you</a:t>
            </a:r>
            <a:endParaRPr lang="en-US" sz="2500" kern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473980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62077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43" y="1611086"/>
            <a:ext cx="11225471" cy="4255355"/>
          </a:xfrm>
          <a:prstGeom prst="rect">
            <a:avLst/>
          </a:prstGeom>
        </p:spPr>
        <p:txBody>
          <a:bodyPr lIns="0">
            <a:normAutofit/>
          </a:bodyPr>
          <a:lstStyle>
            <a:lvl1pPr marL="485140" indent="-485140"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1pPr>
            <a:lvl2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2pPr>
            <a:lvl3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3pPr>
            <a:lvl4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4pPr>
            <a:lvl5pPr>
              <a:defRPr sz="1200" b="0" i="0">
                <a:solidFill>
                  <a:schemeClr val="tx1"/>
                </a:solidFill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491871" y="248012"/>
            <a:ext cx="11230941" cy="588829"/>
          </a:xfr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2400" b="0" i="0"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</a:lstStyle>
          <a:p>
            <a:r>
              <a:rPr lang="zh-CN" altLang="en-US" dirty="0"/>
              <a:t>单击添加内容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7317279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28790304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9196" y="6140588"/>
            <a:ext cx="11791351" cy="116996"/>
          </a:xfrm>
          <a:prstGeom prst="rect">
            <a:avLst/>
          </a:prstGeom>
          <a:gradFill flip="none" rotWithShape="1">
            <a:gsLst>
              <a:gs pos="0">
                <a:srgbClr val="00925F"/>
              </a:gs>
              <a:gs pos="100000">
                <a:srgbClr val="49B48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7"/>
          <p:cNvSpPr/>
          <p:nvPr userDrawn="1"/>
        </p:nvSpPr>
        <p:spPr>
          <a:xfrm>
            <a:off x="9949291" y="6373575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l" defTabSz="457206" rtl="0" eaLnBrk="1" latinLnBrk="0" hangingPunct="1"/>
            <a:r>
              <a:rPr lang="zh-CN" altLang="en-US" sz="1000" kern="1200" dirty="0">
                <a:solidFill>
                  <a:srgbClr val="0092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yriad Pro Light" panose="020B0403030403020204"/>
              </a:rPr>
              <a:t>成为更健康、更长久的企业</a:t>
            </a:r>
            <a:endParaRPr lang="en-US" sz="1000" kern="1200" dirty="0">
              <a:solidFill>
                <a:srgbClr val="0092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yriad Pro Light" panose="020B0403030403020204"/>
            </a:endParaRPr>
          </a:p>
        </p:txBody>
      </p:sp>
      <p:sp>
        <p:nvSpPr>
          <p:cNvPr id="11" name="标题 7"/>
          <p:cNvSpPr>
            <a:spLocks noGrp="1"/>
          </p:cNvSpPr>
          <p:nvPr>
            <p:ph type="ctrTitle" hasCustomPrompt="1"/>
          </p:nvPr>
        </p:nvSpPr>
        <p:spPr>
          <a:xfrm>
            <a:off x="1724657" y="2357225"/>
            <a:ext cx="8742690" cy="6769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ea typeface="+mn-ea"/>
              </a:rPr>
              <a:t>质量与运营部双周例会</a:t>
            </a:r>
          </a:p>
        </p:txBody>
      </p:sp>
    </p:spTree>
    <p:extLst>
      <p:ext uri="{BB962C8B-B14F-4D97-AF65-F5344CB8AC3E}">
        <p14:creationId xmlns:p14="http://schemas.microsoft.com/office/powerpoint/2010/main" xmlns="" val="27025764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标题文本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700" cy="12700"/>
          </a:xfrm>
          <a:prstGeom prst="rect">
            <a:avLst/>
          </a:prstGeom>
        </p:spPr>
        <p:txBody>
          <a:bodyPr lIns="91437" tIns="91437" rIns="91437" bIns="91437" anchor="t"/>
          <a:lstStyle>
            <a:lvl1pPr algn="l" defTabSz="914400">
              <a:lnSpc>
                <a:spcPct val="90000"/>
              </a:lnSpc>
              <a:defRPr sz="2200" b="1">
                <a:solidFill>
                  <a:srgbClr val="7889F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0" y="2"/>
            <a:ext cx="436332" cy="430881"/>
          </a:xfrm>
          <a:prstGeom prst="rect">
            <a:avLst/>
          </a:prstGeom>
        </p:spPr>
        <p:txBody>
          <a:bodyPr lIns="91437" tIns="91437" rIns="91437" bIns="91437"/>
          <a:lstStyle>
            <a:lvl1pPr algn="l" defTabSz="914400"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kern="0">
                <a:solidFill>
                  <a:srgbClr val="000000"/>
                </a:solidFill>
              </a:rPr>
              <a:pPr hangingPunct="0"/>
              <a:t>‹#›</a:t>
            </a:fld>
            <a:endParaRPr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4800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553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77191A7-C0DD-504F-966A-BE34F6BA8BD5}" type="datetimeFigureOut">
              <a:rPr kumimoji="1" lang="zh-CN" altLang="en-US" smtClean="0"/>
              <a:pPr/>
              <a:t>2020/11/19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88EB55E-C58C-3E47-A9A4-0BF32077DCD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9758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9316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C35-DE9B-1B45-BCB1-D889005BD4B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sym typeface="Helvetica Neue"/>
              </a:rPr>
              <a:pPr/>
              <a:t>2020/11/19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ADC9D-290F-7A4E-96FE-9A61A4482DFF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sym typeface="Helvetica Neue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9629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120197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7C7AF2-2940-4DD5-9C7E-52F2811CD8E6}" type="datetimeFigureOut">
              <a:rPr lang="zh-CN" altLang="en-US" smtClean="0">
                <a:solidFill>
                  <a:srgbClr val="000000"/>
                </a:solidFill>
                <a:sym typeface="Helvetica Neue"/>
              </a:rPr>
              <a:pPr/>
              <a:t>2020/11/19</a:t>
            </a:fld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45CF160-AA08-49DD-B8DA-753003C77065}" type="slidenum">
              <a:rPr lang="zh-CN" altLang="en-US" smtClean="0">
                <a:solidFill>
                  <a:srgbClr val="000000"/>
                </a:solidFill>
                <a:sym typeface="Helvetica Neue"/>
              </a:rPr>
              <a:pPr/>
              <a:t>‹#›</a:t>
            </a:fld>
            <a:endParaRPr lang="zh-CN" altLang="en-US">
              <a:solidFill>
                <a:srgbClr val="000000"/>
              </a:solidFill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2091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39F2A1-BF58-1147-9FE0-986F0CE7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75D8BDE-2C04-D246-AEA5-6E8B25323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990914-982B-334A-A0EF-15AC95E0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C2DB4-84B9-CF43-B2F8-81C45967A251}" type="datetimeFigureOut">
              <a:rPr kumimoji="1" lang="zh-CN" altLang="en-US" smtClean="0"/>
              <a:pPr/>
              <a:t>2020/11/19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B03D1F-3392-7A4F-90AF-12AB7872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A4A3970-736F-2744-A86C-85E076C2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A077A-DA66-2D4C-B3B1-79AF5230D4AC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90553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9518"/>
            <a:ext cx="10972800" cy="3986646"/>
          </a:xfrm>
        </p:spPr>
        <p:txBody>
          <a:bodyPr/>
          <a:lstStyle>
            <a:lvl1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1pPr>
            <a:lvl2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2pPr>
            <a:lvl3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3pPr>
            <a:lvl4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4pPr>
            <a:lvl5pPr>
              <a:lnSpc>
                <a:spcPct val="100000"/>
              </a:lnSpc>
              <a:defRPr b="0" i="0">
                <a:latin typeface="+mn-lt"/>
                <a:ea typeface="微软雅黑" panose="020B0503020204020204" pitchFamily="34" charset="-122"/>
                <a:cs typeface="Adobe 黑体 Std R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609599" y="6540462"/>
            <a:ext cx="9722497" cy="123111"/>
          </a:xfrm>
        </p:spPr>
        <p:txBody>
          <a:bodyPr anchor="b">
            <a:noAutofit/>
          </a:bodyPr>
          <a:lstStyle>
            <a:lvl1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/>
              <a:buNone/>
              <a:defRPr sz="800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8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8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609601" y="577716"/>
            <a:ext cx="10972799" cy="40011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000" b="1">
                <a:solidFill>
                  <a:srgbClr val="10824C"/>
                </a:solidFill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609600" y="272046"/>
            <a:ext cx="10972800" cy="33855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600">
                <a:solidFill>
                  <a:schemeClr val="bg1">
                    <a:lumMod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01454" y="6643465"/>
            <a:ext cx="1250949" cy="193675"/>
          </a:xfrm>
          <a:prstGeom prst="rect">
            <a:avLst/>
          </a:prstGeom>
        </p:spPr>
        <p:txBody>
          <a:bodyPr vert="horz" wrap="square" lIns="108000" tIns="0" rIns="108000" bIns="0" numCol="1" anchor="t" anchorCtr="0" compatLnSpc="1"/>
          <a:lstStyle>
            <a:lvl1pPr algn="r">
              <a:lnSpc>
                <a:spcPct val="120000"/>
              </a:lnSpc>
              <a:spcAft>
                <a:spcPts val="600"/>
              </a:spcAft>
              <a:defRPr kumimoji="0" sz="800">
                <a:solidFill>
                  <a:srgbClr val="BFBFBF"/>
                </a:solidFill>
                <a:ea typeface="微软雅黑" panose="020B0503020204020204" pitchFamily="34" charset="-122"/>
              </a:defRPr>
            </a:lvl1pPr>
          </a:lstStyle>
          <a:p>
            <a:fld id="{EC16F3CB-A5CB-4BE9-A44C-4B3FAB26D07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609599" y="1082675"/>
            <a:ext cx="10972803" cy="88816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106931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19135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62495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578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49943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366595" y="347629"/>
            <a:ext cx="11420888" cy="536842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66715" y="1679575"/>
            <a:ext cx="11420475" cy="463629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12394859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094217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5933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12044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955603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55508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80607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43383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56279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35651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64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72413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16460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56519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5600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3439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33348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5487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97112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29777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51657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374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92133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22856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519361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95B80-3EBA-4202-BF5F-A8DEAFB83283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EB85AE-F933-45EC-948F-8961E5F024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791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209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228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015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EDD5F-6645-46DA-9CFF-69605C11D710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E700A-F2F7-411C-B40C-663EA57A2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006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6595" y="6481945"/>
            <a:ext cx="666212" cy="158400"/>
          </a:xfrm>
          <a:prstGeom prst="rect">
            <a:avLst/>
          </a:prstGeom>
        </p:spPr>
      </p:pic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388253" y="313763"/>
            <a:ext cx="11420888" cy="53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382859" y="6403612"/>
            <a:ext cx="11426282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 algn="l" defTabSz="914400" hangingPunct="1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b="0" kern="12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pg. xx"/>
          <p:cNvSpPr txBox="1"/>
          <p:nvPr userDrawn="1"/>
        </p:nvSpPr>
        <p:spPr>
          <a:xfrm>
            <a:off x="10442364" y="6437145"/>
            <a:ext cx="1366779" cy="143629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914400" hangingPunct="1"/>
            <a:fld id="{00E22F85-807F-CA40-8F16-B425A1EE1DAC}" type="slidenum">
              <a:rPr lang="uk-UA" sz="600" kern="1200" smtClean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pPr defTabSz="914400" hangingPunct="1"/>
              <a:t>‹#›</a:t>
            </a:fld>
            <a:endParaRPr sz="600" kern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12394858" y="0"/>
          <a:ext cx="154974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1400" b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14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</a:p>
                    <a:p>
                      <a:pPr algn="l"/>
                      <a:endParaRPr lang="en-US" altLang="zh-CN" sz="14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14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1400" b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388252" y="1806575"/>
            <a:ext cx="11420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104736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hf sldNum="0" hdr="0" ftr="0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1pPr>
      <a:lvl2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2pPr>
      <a:lvl3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3pPr>
      <a:lvl4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4pPr>
      <a:lvl5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5pPr>
      <a:lvl6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6pPr>
      <a:lvl7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7pPr>
      <a:lvl8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8pPr>
      <a:lvl9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5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9pPr>
    </p:titleStyle>
    <p:bodyStyle>
      <a:lvl1pPr marL="0" marR="0" indent="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1pPr>
      <a:lvl2pPr marL="635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2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2pPr>
      <a:lvl3pPr marL="952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3pPr>
      <a:lvl4pPr marL="12700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4pPr>
      <a:lvl5pPr marL="1587500" marR="0" indent="-317500" algn="l" defTabSz="41275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1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5pPr>
      <a:lvl6pPr marL="1905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6pPr>
      <a:lvl7pPr marL="2222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7pPr>
      <a:lvl8pPr marL="25400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8pPr>
      <a:lvl9pPr marL="2857500" marR="0" indent="-317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B172C-E9A8-4CBC-A9D8-0505CDDED56F}" type="datetimeFigureOut">
              <a:rPr lang="zh-CN" altLang="en-US" smtClean="0"/>
              <a:pPr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9B945-8F90-4474-8D89-79D2380963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01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3218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34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33.png"/><Relationship Id="rId10" Type="http://schemas.microsoft.com/office/2007/relationships/hdphoto" Target="../media/hdphoto4.wdp"/><Relationship Id="rId4" Type="http://schemas.microsoft.com/office/2007/relationships/hdphoto" Target="../media/hdphoto7.wdp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microsoft.com/office/2007/relationships/hdphoto" Target="../media/hdphoto13.wdp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6.png"/><Relationship Id="rId12" Type="http://schemas.openxmlformats.org/officeDocument/2006/relationships/image" Target="../media/image49.png"/><Relationship Id="rId2" Type="http://schemas.openxmlformats.org/officeDocument/2006/relationships/slideLayout" Target="../slideLayouts/slideLayout52.xml"/><Relationship Id="rId1" Type="http://schemas.openxmlformats.org/officeDocument/2006/relationships/themeOverride" Target="../theme/themeOverride1.xml"/><Relationship Id="rId6" Type="http://schemas.microsoft.com/office/2007/relationships/hdphoto" Target="../media/hdphoto10.wdp"/><Relationship Id="rId11" Type="http://schemas.microsoft.com/office/2007/relationships/hdphoto" Target="../media/hdphoto12.wdp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image" Target="../media/image44.jpeg"/><Relationship Id="rId9" Type="http://schemas.microsoft.com/office/2007/relationships/hdphoto" Target="../media/hdphoto1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2.xml"/><Relationship Id="rId1" Type="http://schemas.openxmlformats.org/officeDocument/2006/relationships/themeOverride" Target="../theme/themeOverride2.xml"/><Relationship Id="rId6" Type="http://schemas.microsoft.com/office/2007/relationships/hdphoto" Target="../media/hdphoto14.wdp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4.png"/><Relationship Id="rId4" Type="http://schemas.microsoft.com/office/2007/relationships/hdphoto" Target="../media/hdphoto15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microsoft.com/office/2007/relationships/hdphoto" Target="../media/hdphoto1.wdp"/><Relationship Id="rId7" Type="http://schemas.microsoft.com/office/2007/relationships/hdphoto" Target="../media/hdphoto15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microsoft.com/office/2007/relationships/hdphoto" Target="../media/hdphoto6.wdp"/><Relationship Id="rId10" Type="http://schemas.openxmlformats.org/officeDocument/2006/relationships/image" Target="../media/image64.png"/><Relationship Id="rId4" Type="http://schemas.openxmlformats.org/officeDocument/2006/relationships/image" Target="../media/image33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7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png"/><Relationship Id="rId7" Type="http://schemas.microsoft.com/office/2007/relationships/hdphoto" Target="../media/hdphoto1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microsoft.com/office/2007/relationships/hdphoto" Target="../media/hdphoto3.wdp"/><Relationship Id="rId4" Type="http://schemas.openxmlformats.org/officeDocument/2006/relationships/image" Target="../media/image27.pn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microsoft.com/office/2007/relationships/hdphoto" Target="../media/hdphoto5.wdp"/><Relationship Id="rId7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microsoft.com/office/2007/relationships/hdphoto" Target="../media/hdphoto4.wdp"/><Relationship Id="rId4" Type="http://schemas.openxmlformats.org/officeDocument/2006/relationships/image" Target="../media/image31.png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5" name="副标题 2"/>
          <p:cNvSpPr txBox="1">
            <a:spLocks/>
          </p:cNvSpPr>
          <p:nvPr/>
        </p:nvSpPr>
        <p:spPr>
          <a:xfrm>
            <a:off x="-80916" y="5843372"/>
            <a:ext cx="4067908" cy="2660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Present by OPPO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M" panose="00020600040101010101" pitchFamily="18" charset="-122"/>
                <a:ea typeface="OPPOSans M" panose="00020600040101010101" pitchFamily="18" charset="-122"/>
              </a:rPr>
              <a:t>Global Training Team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21590" y="4005983"/>
            <a:ext cx="6715702" cy="230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273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3000">
              <a:srgbClr val="79A9BF"/>
            </a:gs>
            <a:gs pos="50000">
              <a:srgbClr val="FBFBFB"/>
            </a:gs>
            <a:gs pos="80000">
              <a:schemeClr val="bg2">
                <a:lumMod val="90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6277" y="391835"/>
            <a:ext cx="289272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mengejar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membuat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paduan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aluminium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pada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6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cover 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A15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menjadi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0,3 mm </a:t>
            </a:r>
            <a:r>
              <a:rPr lang="en-US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tertipis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!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tipis </a:t>
            </a:r>
            <a:r>
              <a:rPr lang="en-US" altLang="zh-CN" sz="1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dari</a:t>
            </a:r>
            <a:r>
              <a: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kuku!</a:t>
            </a:r>
            <a:endParaRPr lang="zh-CN" altLang="en-US" sz="16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80678" y="412655"/>
            <a:ext cx="36875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Untuk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badan 2D integrated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injectiondengan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A15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secara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khusus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menggunakan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badan </a:t>
            </a:r>
            <a:r>
              <a:rPr lang="en-ID" altLang="zh-CN" sz="20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3D sheet curved fuselage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yang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memiliki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cengkeraman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sangat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6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baik</a:t>
            </a:r>
            <a:r>
              <a:rPr lang="en-ID" altLang="zh-CN" sz="16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!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99091" l="97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7809" y="2351647"/>
            <a:ext cx="2526632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946942" y="5188689"/>
            <a:ext cx="188903" cy="362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rgbClr val="242833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Tampilan</a:t>
            </a:r>
            <a:r>
              <a:rPr kumimoji="0" lang="en-US" altLang="zh-CN" sz="1200" b="1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kumimoji="0" lang="en-US" altLang="zh-CN" sz="1200" b="1" i="1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15275" y="3023581"/>
            <a:ext cx="29518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是同价位唯一一款具备</a:t>
            </a:r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背部指纹解锁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的手机！瞬间解锁，更加快捷！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4609989" y="-3716339"/>
            <a:ext cx="3193441" cy="638778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9975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9809" y="2233732"/>
            <a:ext cx="2526632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0" b="100000" l="0" r="985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8828" y="709481"/>
            <a:ext cx="5593552" cy="11188685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29082" y="3899252"/>
            <a:ext cx="120629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altLang="zh-CN" sz="40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High-end </a:t>
            </a:r>
            <a:r>
              <a:rPr lang="en-ID" altLang="zh-CN" sz="40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dalam</a:t>
            </a:r>
            <a:r>
              <a:rPr lang="en-ID" altLang="zh-CN" sz="40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4000" dirty="0" err="1" smtClean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kisaran</a:t>
            </a:r>
            <a:r>
              <a:rPr lang="en-ID" altLang="zh-CN" sz="4000" dirty="0" smtClean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4000" dirty="0" err="1" smtClean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harga</a:t>
            </a:r>
            <a:r>
              <a:rPr lang="en-ID" altLang="zh-CN" sz="4000" dirty="0" smtClean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4000" dirty="0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yang </a:t>
            </a:r>
            <a:r>
              <a:rPr lang="en-ID" altLang="zh-CN" sz="4000" dirty="0" err="1">
                <a:gradFill flip="none" rotWithShape="1">
                  <a:gsLst>
                    <a:gs pos="80000">
                      <a:schemeClr val="bg2">
                        <a:lumMod val="90000"/>
                      </a:schemeClr>
                    </a:gs>
                    <a:gs pos="31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sama</a:t>
            </a:r>
            <a:endParaRPr lang="zh-CN" altLang="en-US" sz="4000" dirty="0">
              <a:gradFill flip="none" rotWithShape="1">
                <a:gsLst>
                  <a:gs pos="80000">
                    <a:schemeClr val="bg2">
                      <a:lumMod val="90000"/>
                    </a:schemeClr>
                  </a:gs>
                  <a:gs pos="31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OPPOSans B" panose="00020600040101010101" pitchFamily="18" charset="-122"/>
              <a:ea typeface="OPPOSans B" panose="00020600040101010101" pitchFamily="18" charset="-122"/>
              <a:cs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402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9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hbimg.huabanimg.com/ba3399c8b3b209cacb7338ae792a175d32c331ed5b8b-O7iBu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38100" y="0"/>
            <a:ext cx="12230100" cy="694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-38100" y="1303"/>
            <a:ext cx="12230100" cy="7013448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65253" y="1521613"/>
            <a:ext cx="10695009" cy="2167955"/>
            <a:chOff x="865253" y="1521613"/>
            <a:chExt cx="10695009" cy="2167955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497869" y="1696540"/>
              <a:ext cx="0" cy="17416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4779847" y="1567458"/>
              <a:ext cx="30231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7.9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mm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175574" y="1521613"/>
              <a:ext cx="28864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8000" b="0" i="0" u="none" strike="noStrike" cap="none" spc="0" normalizeH="0" baseline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</a:defRPr>
              </a:lvl1pPr>
            </a:lstStyle>
            <a:p>
              <a:pPr algn="ctr"/>
              <a:r>
                <a:rPr lang="en-US" altLang="zh-CN" dirty="0"/>
                <a:t>175</a:t>
              </a:r>
              <a:r>
                <a:rPr lang="en-US" altLang="zh-CN" sz="2800" dirty="0"/>
                <a:t>g</a:t>
              </a:r>
              <a:endParaRPr lang="zh-CN" altLang="en-US" sz="2800" dirty="0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932495" y="1696540"/>
              <a:ext cx="0" cy="17416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241627" y="1567458"/>
              <a:ext cx="30231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6.52‘’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65253" y="3104793"/>
              <a:ext cx="360707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Layar</a:t>
              </a:r>
              <a:r>
                <a:rPr lang="en-US" altLang="zh-CN" sz="32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Terbesar</a:t>
              </a:r>
              <a:endParaRPr lang="zh-CN" altLang="en-US" sz="32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90143" y="3088083"/>
              <a:ext cx="346441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D" altLang="zh-CN" sz="32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Badan </a:t>
              </a:r>
              <a:r>
                <a:rPr lang="en-ID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Tertipis</a:t>
              </a:r>
              <a:endParaRPr lang="zh-CN" altLang="en-US" sz="32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014098" y="3077878"/>
              <a:ext cx="35461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D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Berat</a:t>
              </a:r>
              <a:r>
                <a:rPr lang="en-ID" altLang="zh-CN" sz="32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Teringan</a:t>
              </a:r>
              <a:endParaRPr lang="zh-CN" altLang="en-US" sz="32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87544" y="4454168"/>
            <a:ext cx="10500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Bermain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game,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lihat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video, browsing</a:t>
            </a:r>
            <a:r>
              <a:rPr lang="zh-CN" altLang="en-US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，</a:t>
            </a:r>
            <a:endParaRPr lang="en-US" altLang="zh-CN" sz="2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algn="ctr"/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Layarnya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besar dan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imersif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serta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terasa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s-ES" altLang="zh-CN" sz="3600" dirty="0" err="1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s-ES" altLang="zh-CN" sz="36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tipis dan ringan!</a:t>
            </a:r>
            <a:endParaRPr lang="en-US" altLang="zh-CN" sz="2000" dirty="0">
              <a:solidFill>
                <a:srgbClr val="FFE699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4684" y="6253903"/>
            <a:ext cx="94934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Ponsel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merk lain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dengan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dengan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OPPO A15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biasanya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memiliki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layar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kecil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US" altLang="zh-CN" sz="11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1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berat</a:t>
            </a:r>
            <a:endParaRPr lang="zh-CN" altLang="en-US" sz="11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Tampilan</a:t>
            </a:r>
            <a:r>
              <a:rPr kumimoji="0" lang="en-US" altLang="zh-CN" sz="1200" b="1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kumimoji="0" lang="en-US" altLang="zh-CN" sz="1200" b="1" i="1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69722" y="2813097"/>
            <a:ext cx="1398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1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zh-CN" altLang="en-US" sz="800" dirty="0"/>
          </a:p>
        </p:txBody>
      </p:sp>
      <p:sp>
        <p:nvSpPr>
          <p:cNvPr id="18" name="矩形 17"/>
          <p:cNvSpPr/>
          <p:nvPr/>
        </p:nvSpPr>
        <p:spPr>
          <a:xfrm>
            <a:off x="5466793" y="2842637"/>
            <a:ext cx="1398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1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zh-CN" altLang="en-US" sz="800" dirty="0"/>
          </a:p>
        </p:txBody>
      </p:sp>
      <p:sp>
        <p:nvSpPr>
          <p:cNvPr id="20" name="矩形 19"/>
          <p:cNvSpPr/>
          <p:nvPr/>
        </p:nvSpPr>
        <p:spPr>
          <a:xfrm>
            <a:off x="9000058" y="2842636"/>
            <a:ext cx="1398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1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zh-CN" altLang="en-US" sz="800" dirty="0"/>
          </a:p>
        </p:txBody>
      </p:sp>
    </p:spTree>
    <p:extLst>
      <p:ext uri="{BB962C8B-B14F-4D97-AF65-F5344CB8AC3E}">
        <p14:creationId xmlns:p14="http://schemas.microsoft.com/office/powerpoint/2010/main" xmlns="" val="274940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4543" b="100000" l="4102" r="94709">
                        <a14:foregroundMark x1="77317" y1="83041" x2="77317" y2="83041"/>
                        <a14:foregroundMark x1="76948" y1="89824" x2="76948" y2="89824"/>
                        <a14:foregroundMark x1="76948" y1="89824" x2="76948" y2="89824"/>
                        <a14:foregroundMark x1="76825" y1="89824" x2="76825" y2="89824"/>
                        <a14:foregroundMark x1="77687" y1="82677" x2="77687" y2="82677"/>
                        <a14:foregroundMark x1="81788" y1="23864" x2="81788" y2="23864"/>
                        <a14:foregroundMark x1="81419" y1="31557" x2="81419" y2="31557"/>
                        <a14:foregroundMark x1="80927" y1="35918" x2="80927" y2="35918"/>
                        <a14:foregroundMark x1="80681" y1="40642" x2="80681" y2="40642"/>
                        <a14:foregroundMark x1="80066" y1="48455" x2="80066" y2="48455"/>
                        <a14:foregroundMark x1="82404" y1="19140" x2="82404" y2="1914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36555" y="1713723"/>
            <a:ext cx="7609387" cy="515250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908343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0091" y="394252"/>
            <a:ext cx="10759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Akselerasi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Ganda</a:t>
            </a:r>
            <a:r>
              <a:rPr lang="en-US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——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Hardware</a:t>
            </a:r>
            <a:r>
              <a:rPr lang="en-US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+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Software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869427" y="3307525"/>
            <a:ext cx="7660619" cy="1446593"/>
            <a:chOff x="684965" y="1604015"/>
            <a:chExt cx="7660619" cy="1446593"/>
          </a:xfrm>
        </p:grpSpPr>
        <p:sp>
          <p:nvSpPr>
            <p:cNvPr id="10" name="矩形 9"/>
            <p:cNvSpPr/>
            <p:nvPr/>
          </p:nvSpPr>
          <p:spPr>
            <a:xfrm>
              <a:off x="684966" y="1604015"/>
              <a:ext cx="766061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altLang="zh-CN" sz="1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Seri OPPO A15 memiliki baterai besar 4230mAh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Baterai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terbesar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000" dirty="0" err="1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dalam</a:t>
              </a:r>
              <a:r>
                <a:rPr lang="en-US" altLang="zh-CN" sz="2000" dirty="0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000" dirty="0" err="1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kisaran</a:t>
              </a:r>
              <a:r>
                <a:rPr lang="en-US" altLang="zh-CN" sz="2000" dirty="0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harga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yang </a:t>
              </a: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sama</a:t>
              </a:r>
              <a:endParaRPr lang="en-US" altLang="zh-CN" sz="20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Streaming </a:t>
              </a: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hingga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16 jam</a:t>
              </a:r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684965" y="2588943"/>
              <a:ext cx="416712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Baterai</a:t>
              </a:r>
              <a:r>
                <a:rPr lang="en-ID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tahan</a:t>
              </a:r>
              <a:r>
                <a:rPr lang="en-ID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lama!</a:t>
              </a:r>
              <a:endPara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6366" y="1357463"/>
            <a:ext cx="6390008" cy="1656678"/>
            <a:chOff x="672672" y="3909779"/>
            <a:chExt cx="6013870" cy="1656678"/>
          </a:xfrm>
        </p:grpSpPr>
        <p:sp>
          <p:nvSpPr>
            <p:cNvPr id="4" name="矩形 3"/>
            <p:cNvSpPr/>
            <p:nvPr/>
          </p:nvSpPr>
          <p:spPr>
            <a:xfrm>
              <a:off x="684966" y="3909779"/>
              <a:ext cx="6001576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altLang="zh-CN" sz="1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Seri OPPO A15 dibekali dengan prosesor MediaTek P35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Prosesor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8-inti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11,1%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peningkatan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kinerja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dibandingkan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generasi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sebelumnya</a:t>
              </a:r>
              <a:endParaRPr lang="zh-CN" altLang="en-US" sz="1000" dirty="0">
                <a:solidFill>
                  <a:srgbClr val="FFE699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672672" y="5104792"/>
              <a:ext cx="40818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Pemakaian</a:t>
              </a:r>
              <a:r>
                <a:rPr lang="en-US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lebih</a:t>
              </a:r>
              <a:r>
                <a:rPr lang="en-US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lancar</a:t>
              </a:r>
              <a:r>
                <a:rPr lang="en-US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endPara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Akselerasi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Ganda</a:t>
            </a:r>
            <a:endParaRPr lang="en-US" altLang="zh-CN" sz="1200" b="1" i="1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69429" y="5080923"/>
            <a:ext cx="7526419" cy="1434645"/>
            <a:chOff x="684966" y="1604015"/>
            <a:chExt cx="6783267" cy="1434645"/>
          </a:xfrm>
        </p:grpSpPr>
        <p:sp>
          <p:nvSpPr>
            <p:cNvPr id="16" name="矩形 15"/>
            <p:cNvSpPr/>
            <p:nvPr/>
          </p:nvSpPr>
          <p:spPr>
            <a:xfrm>
              <a:off x="684966" y="1604015"/>
              <a:ext cx="678326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altLang="zh-CN" sz="1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Seri OPPO A15 memiliki memori besar 32G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Memori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terbesar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dalam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kisaran</a:t>
              </a:r>
              <a:r>
                <a:rPr lang="en-ID" altLang="zh-CN" sz="2000" dirty="0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harga</a:t>
              </a:r>
              <a:r>
                <a:rPr lang="en-ID" altLang="zh-CN" sz="2000" dirty="0" smtClean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yang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sama</a:t>
              </a:r>
              <a:endParaRPr lang="en-US" altLang="zh-CN" sz="20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Mendukung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memori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000" dirty="0" err="1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eksternal</a:t>
              </a:r>
              <a:r>
                <a:rPr lang="en-ID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000" dirty="0">
                  <a:solidFill>
                    <a:srgbClr val="FFE699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256G</a:t>
              </a:r>
            </a:p>
          </p:txBody>
        </p:sp>
        <p:sp>
          <p:nvSpPr>
            <p:cNvPr id="17" name="矩形 16"/>
            <p:cNvSpPr/>
            <p:nvPr/>
          </p:nvSpPr>
          <p:spPr>
            <a:xfrm flipH="1">
              <a:off x="684966" y="2576995"/>
              <a:ext cx="31077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Memori</a:t>
              </a:r>
              <a:r>
                <a:rPr lang="en-ID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4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besar</a:t>
              </a:r>
              <a:r>
                <a:rPr lang="en-ID" altLang="zh-CN" sz="24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endPara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1315079" y="3181596"/>
            <a:ext cx="295074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272546" y="4957232"/>
            <a:ext cx="2993281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燕尾形 23"/>
          <p:cNvSpPr/>
          <p:nvPr/>
        </p:nvSpPr>
        <p:spPr>
          <a:xfrm>
            <a:off x="222914" y="1996998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248851" y="3880926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48850" y="5644853"/>
            <a:ext cx="366191" cy="409050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89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0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1145" y="753703"/>
            <a:ext cx="4911059" cy="9462226"/>
            <a:chOff x="3803235" y="1364481"/>
            <a:chExt cx="4290618" cy="8266813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052281" y="2401091"/>
              <a:ext cx="3614592" cy="7230203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4834389" y="1918630"/>
              <a:ext cx="0" cy="1130838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/>
            <p:cNvGrpSpPr/>
            <p:nvPr/>
          </p:nvGrpSpPr>
          <p:grpSpPr>
            <a:xfrm>
              <a:off x="5283086" y="1944445"/>
              <a:ext cx="763103" cy="1093249"/>
              <a:chOff x="1532278" y="1985664"/>
              <a:chExt cx="582148" cy="1281038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2107450" y="1985664"/>
                <a:ext cx="0" cy="1268433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1532278" y="3254980"/>
                <a:ext cx="582148" cy="11722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4834389" y="1918630"/>
              <a:ext cx="2482883" cy="1684106"/>
              <a:chOff x="1525302" y="1364823"/>
              <a:chExt cx="582148" cy="1859023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2107450" y="1364823"/>
                <a:ext cx="0" cy="1859023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1525302" y="3212124"/>
                <a:ext cx="582148" cy="11722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32"/>
            <p:cNvSpPr txBox="1"/>
            <p:nvPr/>
          </p:nvSpPr>
          <p:spPr>
            <a:xfrm>
              <a:off x="3803235" y="1365160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13MP Main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 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245172" y="1364481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2MP Macro 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651915" y="1365235"/>
              <a:ext cx="1441938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2MP </a:t>
              </a:r>
              <a:r>
                <a:rPr kumimoji="0" lang="en-US" altLang="zh-CN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Bokeh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B" panose="00020600040101010101" pitchFamily="18" charset="-122"/>
                  <a:ea typeface="OPPOSans B" panose="00020600040101010101" pitchFamily="18" charset="-122"/>
                  <a:cs typeface="+mn-cs"/>
                </a:rPr>
                <a:t>Camera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664611" y="2879692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141140" y="2873277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664124" y="3409784"/>
              <a:ext cx="339553" cy="33955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145195" y="5057122"/>
              <a:ext cx="3428762" cy="1050006"/>
            </a:xfrm>
            <a:prstGeom prst="roundRect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807423" y="5313404"/>
              <a:ext cx="2703324" cy="51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it-IT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Kamera </a:t>
              </a:r>
              <a:r>
                <a:rPr lang="it-IT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Depan pada </a:t>
              </a:r>
              <a:r>
                <a:rPr lang="it-IT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A15 adalah 5MP.</a:t>
              </a:r>
              <a:endParaRPr lang="en-US" altLang="zh-CN" sz="1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409633" y="5413014"/>
              <a:ext cx="339552" cy="339553"/>
              <a:chOff x="1440412" y="5213723"/>
              <a:chExt cx="339552" cy="339553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528953" y="5297947"/>
                <a:ext cx="169776" cy="1697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440412" y="5213723"/>
                <a:ext cx="339552" cy="33955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245203" y="4420114"/>
            <a:ext cx="6946797" cy="2110896"/>
            <a:chOff x="6296226" y="1964875"/>
            <a:chExt cx="5831426" cy="1275245"/>
          </a:xfrm>
        </p:grpSpPr>
        <p:sp>
          <p:nvSpPr>
            <p:cNvPr id="46" name="矩形 45"/>
            <p:cNvSpPr/>
            <p:nvPr/>
          </p:nvSpPr>
          <p:spPr>
            <a:xfrm>
              <a:off x="6322494" y="1964875"/>
              <a:ext cx="5536000" cy="2231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altLang="zh-CN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Operasi</a:t>
              </a:r>
              <a:r>
                <a:rPr lang="en-ID" altLang="zh-CN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demo yang </a:t>
              </a:r>
              <a:r>
                <a:rPr lang="en-ID" altLang="zh-CN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disarankan</a:t>
              </a:r>
              <a:endParaRPr lang="zh-CN" altLang="en-US" sz="105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6322494" y="2209085"/>
              <a:ext cx="5805158" cy="2789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1.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Gunakan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mode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potret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belakang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memotret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pengguna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menekankan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efek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kecantikan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AI, dan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berhati-hatilah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agar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tidak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membidik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melawan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cahaya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;</a:t>
              </a:r>
              <a:endParaRPr lang="zh-CN" altLang="en-US" sz="1100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6296226" y="2481984"/>
              <a:ext cx="5819551" cy="3904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2.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Mendorong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pengguna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menggunakan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kamera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depan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merasakan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keunggulan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beauty-AI, dan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mengajari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pengguna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mengambil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gambar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dengan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gerakan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;</a:t>
              </a:r>
              <a:endParaRPr lang="zh-CN" altLang="en-US" sz="1100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6310619" y="2849655"/>
              <a:ext cx="5805158" cy="3904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3.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pengguna</a:t>
              </a:r>
              <a:r>
                <a:rPr lang="en-US" altLang="zh-CN" sz="12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tertentu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, Anda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dapat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menggabungkan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perangkat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lama dan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mengambil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satu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halaman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dengan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jarak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sekitar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5cm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untuk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menunjukkan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lensa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makro</a:t>
              </a:r>
              <a:r>
                <a:rPr lang="en-US" altLang="zh-CN" sz="12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.</a:t>
              </a:r>
              <a:endParaRPr lang="zh-CN" altLang="en-US" sz="1100" dirty="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Tiga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Unik</a:t>
            </a:r>
            <a:endParaRPr lang="en-US" altLang="zh-CN" sz="1200" b="1" i="1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25440" y="753703"/>
            <a:ext cx="65575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8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Ponsel</a:t>
            </a:r>
            <a:r>
              <a:rPr lang="en-ID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3 </a:t>
            </a:r>
            <a:r>
              <a:rPr lang="en-ID" altLang="zh-CN" sz="28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ID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pertama</a:t>
            </a:r>
            <a:r>
              <a:rPr lang="en-ID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dalam</a:t>
            </a:r>
            <a:r>
              <a:rPr lang="en-ID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noProof="0" dirty="0" err="1" smtClean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kisaran</a:t>
            </a:r>
            <a:r>
              <a:rPr lang="en-ID" altLang="zh-CN" sz="2800" noProof="0" dirty="0" smtClean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noProof="0" dirty="0" err="1" smtClean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2800" noProof="0" dirty="0" smtClean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noProof="0" dirty="0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yang </a:t>
            </a:r>
            <a:r>
              <a:rPr lang="en-ID" altLang="zh-CN" sz="2800" noProof="0" dirty="0" err="1">
                <a:solidFill>
                  <a:srgbClr val="FFC000">
                    <a:lumMod val="40000"/>
                    <a:lumOff val="60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en-US" altLang="zh-CN" sz="2800" noProof="0" dirty="0">
              <a:solidFill>
                <a:srgbClr val="FFC000">
                  <a:lumMod val="40000"/>
                  <a:lumOff val="60000"/>
                </a:srgbClr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0283" y="2519984"/>
            <a:ext cx="636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Vivo Y91i——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ID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belakang</a:t>
            </a:r>
            <a:r>
              <a:rPr lang="en-ID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tunggal</a:t>
            </a:r>
            <a:endParaRPr lang="en-US" altLang="zh-CN" dirty="0">
              <a:solidFill>
                <a:schemeClr val="bg2">
                  <a:lumMod val="9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lvl="0"/>
            <a:r>
              <a:rPr lang="en-US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Samsung M10——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ID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belakang</a:t>
            </a:r>
            <a:r>
              <a:rPr lang="en-ID" altLang="zh-CN" dirty="0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dirty="0" err="1">
                <a:solidFill>
                  <a:schemeClr val="bg2">
                    <a:lumMod val="9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ganda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84823" y="3303921"/>
            <a:ext cx="683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banyak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banyak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kemungkinan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pengambilan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gambar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!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580628473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0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16521" y="-1"/>
            <a:ext cx="5145175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656017" y="-13725"/>
            <a:ext cx="4780025" cy="63733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63422" y="-36763"/>
            <a:ext cx="4343272" cy="57437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845342" y="5385658"/>
            <a:ext cx="13805134" cy="1472341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2179" y="5434533"/>
            <a:ext cx="218842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Micro Lens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62819" y="5372595"/>
            <a:ext cx="2114681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AI Beautification</a:t>
            </a:r>
          </a:p>
        </p:txBody>
      </p:sp>
      <p:sp>
        <p:nvSpPr>
          <p:cNvPr id="10" name="矩形 9"/>
          <p:cNvSpPr/>
          <p:nvPr/>
        </p:nvSpPr>
        <p:spPr>
          <a:xfrm>
            <a:off x="9472498" y="5428154"/>
            <a:ext cx="2379177" cy="4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2400" b="1" dirty="0">
                <a:solidFill>
                  <a:prstClr val="white"/>
                </a:solidFill>
              </a:rPr>
              <a:t>AI Scene Enhancement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61924" y="5865789"/>
            <a:ext cx="41483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OPPO A15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memiliki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bidikan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close up 4CM,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ini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dapat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membantu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Anda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menangkap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pemandangan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kecil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seperti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serangga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makanan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atau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benda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kecil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lainnya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panose="00020600040101010101" pitchFamily="18" charset="-122"/>
              <a:ea typeface="OPPOSans R" panose="00020600040101010101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90123" y="5847041"/>
            <a:ext cx="41165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OPPO A15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dapat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secara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otomatis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mengidentifikasi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kualitas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kulit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usia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jenis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kelamin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lalu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menerapkan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solusi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khusus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untuk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membuat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selfie Anda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lebih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menarik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!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panose="00020600040101010101" pitchFamily="18" charset="-122"/>
              <a:ea typeface="OPPOSans R" panose="00020600040101010101" pitchFamily="18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13728" y="5813504"/>
            <a:ext cx="46116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AI Scene Enhancement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mengidentifikasi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banyak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jenis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pemandangan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dan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memilih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solusi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yang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tepat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untuk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masing-masing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membuat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bunga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atau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makanan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lebih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berwarna</a:t>
            </a:r>
            <a:r>
              <a:rPr lang="en-US" altLang="zh-CN" sz="1400" dirty="0">
                <a:solidFill>
                  <a:prstClr val="white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!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panose="00020600040101010101" pitchFamily="18" charset="-122"/>
              <a:ea typeface="OPPOSans R" panose="00020600040101010101" pitchFamily="18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-558504" y="4161193"/>
            <a:ext cx="125600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Saat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Anda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akan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melakukan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perjalanan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</a:t>
            </a:r>
          </a:p>
          <a:p>
            <a:pPr lvl="0">
              <a:defRPr/>
            </a:pP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bagaimana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OPPO A15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dapat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32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membantu</a:t>
            </a: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Anda?</a:t>
            </a:r>
          </a:p>
        </p:txBody>
      </p:sp>
      <p:sp>
        <p:nvSpPr>
          <p:cNvPr id="18" name="弧形 17"/>
          <p:cNvSpPr/>
          <p:nvPr/>
        </p:nvSpPr>
        <p:spPr>
          <a:xfrm>
            <a:off x="7567146" y="-80010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Tiga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Kamera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Unik</a:t>
            </a:r>
            <a:endParaRPr lang="en-US" altLang="zh-CN" sz="1200" b="1" i="1" dirty="0" smtClean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56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5" grpId="0"/>
      <p:bldP spid="16" grpId="0"/>
      <p:bldP spid="17" grpId="0"/>
      <p:bldP spid="1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-28552"/>
            <a:ext cx="12192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2400428"/>
              </p:ext>
            </p:extLst>
          </p:nvPr>
        </p:nvGraphicFramePr>
        <p:xfrm>
          <a:off x="1409318" y="3410712"/>
          <a:ext cx="9382956" cy="2804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946029">
                  <a:extLst>
                    <a:ext uri="{9D8B030D-6E8A-4147-A177-3AD203B41FA5}">
                      <a16:colId xmlns:a16="http://schemas.microsoft.com/office/drawing/2014/main" xmlns="" val="3054719456"/>
                    </a:ext>
                  </a:extLst>
                </a:gridCol>
                <a:gridCol w="2404234">
                  <a:extLst>
                    <a:ext uri="{9D8B030D-6E8A-4147-A177-3AD203B41FA5}">
                      <a16:colId xmlns:a16="http://schemas.microsoft.com/office/drawing/2014/main" xmlns="" val="661226154"/>
                    </a:ext>
                  </a:extLst>
                </a:gridCol>
                <a:gridCol w="2491452">
                  <a:extLst>
                    <a:ext uri="{9D8B030D-6E8A-4147-A177-3AD203B41FA5}">
                      <a16:colId xmlns:a16="http://schemas.microsoft.com/office/drawing/2014/main" xmlns="" val="3557163684"/>
                    </a:ext>
                  </a:extLst>
                </a:gridCol>
                <a:gridCol w="2541241">
                  <a:extLst>
                    <a:ext uri="{9D8B030D-6E8A-4147-A177-3AD203B41FA5}">
                      <a16:colId xmlns:a16="http://schemas.microsoft.com/office/drawing/2014/main" xmlns="" val="3630097266"/>
                    </a:ext>
                  </a:extLst>
                </a:gridCol>
              </a:tblGrid>
              <a:tr h="27341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err="1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Tipe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OPPO A15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Vivo Y91i</a:t>
                      </a:r>
                      <a:endParaRPr lang="zh-CN" altLang="en-US" b="0" dirty="0">
                        <a:solidFill>
                          <a:schemeClr val="bg1"/>
                        </a:solidFill>
                        <a:latin typeface="OPPOSans B" panose="00020600040101010101" pitchFamily="18" charset="-122"/>
                        <a:ea typeface="OPPOSans B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Samsung</a:t>
                      </a:r>
                      <a:r>
                        <a:rPr lang="en-US" altLang="zh-CN" b="0" baseline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bg1"/>
                          </a:solidFill>
                          <a:latin typeface="OPPOSans B" panose="00020600040101010101" pitchFamily="18" charset="-122"/>
                          <a:ea typeface="OPPOSans B" panose="00020600040101010101" pitchFamily="18" charset="-122"/>
                        </a:rPr>
                        <a:t>M01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4666926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Prosesor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P35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P22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Snapdragon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439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5917114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Ketebalan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7.9mm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8.3mm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9.8mm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70292438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Badan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3D sheet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2D integrated injection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3D integrated injection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7355938"/>
                  </a:ext>
                </a:extLst>
              </a:tr>
              <a:tr h="2656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Layar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6.52‘’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6.22’’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5.7’’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88637231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Penyimpanan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2+32/3+32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3+32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3+32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9004278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Kamera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Belakang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13M+2M+2M Triple</a:t>
                      </a:r>
                      <a:r>
                        <a:rPr lang="en-US" altLang="zh-CN" sz="1200" b="1" baseline="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Camera</a:t>
                      </a:r>
                      <a:endParaRPr lang="zh-CN" altLang="en-US" sz="1200" b="1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 Single Camera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13M+2M </a:t>
                      </a:r>
                      <a:r>
                        <a:rPr lang="en-US" altLang="zh-CN" sz="1200" dirty="0" smtClean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Dual</a:t>
                      </a:r>
                      <a:r>
                        <a:rPr lang="en-US" altLang="zh-CN" sz="1200" baseline="0" dirty="0" smtClean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Camera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06083648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Baterai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  <a:cs typeface="+mn-cs"/>
                        </a:rPr>
                        <a:t>4230mAh</a:t>
                      </a:r>
                      <a:endParaRPr lang="zh-CN" altLang="en-US" sz="1200" b="1" kern="1200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4030mAh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4000mAh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59756346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Membuka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Kunci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200" b="1" kern="1200" dirty="0">
                          <a:solidFill>
                            <a:srgbClr val="FFC000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  <a:cs typeface="+mn-cs"/>
                        </a:rPr>
                        <a:t>Back Fingerprint </a:t>
                      </a:r>
                      <a:endParaRPr lang="zh-CN" altLang="en-US" sz="1200" b="1" kern="1200" dirty="0">
                        <a:solidFill>
                          <a:srgbClr val="FFC000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No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Fingerprint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No</a:t>
                      </a:r>
                      <a:r>
                        <a:rPr lang="en-US" altLang="zh-CN" sz="12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Fingerprint</a:t>
                      </a:r>
                      <a:endParaRPr lang="zh-CN" altLang="en-US" sz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3914089"/>
                  </a:ext>
                </a:extLst>
              </a:tr>
            </a:tbl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1207550" y="1691520"/>
            <a:ext cx="2348520" cy="1361565"/>
            <a:chOff x="722128" y="1930707"/>
            <a:chExt cx="2348520" cy="1361565"/>
          </a:xfrm>
          <a:solidFill>
            <a:srgbClr val="0B5E93">
              <a:alpha val="65000"/>
            </a:srgbClr>
          </a:solidFill>
        </p:grpSpPr>
        <p:sp>
          <p:nvSpPr>
            <p:cNvPr id="11" name="圆角矩形标注 10"/>
            <p:cNvSpPr/>
            <p:nvPr/>
          </p:nvSpPr>
          <p:spPr>
            <a:xfrm>
              <a:off x="722128" y="1930707"/>
              <a:ext cx="2289210" cy="1361565"/>
            </a:xfrm>
            <a:prstGeom prst="wedgeRoundRectCallout">
              <a:avLst>
                <a:gd name="adj1" fmla="val 64834"/>
                <a:gd name="adj2" fmla="val 8339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28366" y="2195990"/>
              <a:ext cx="224228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OPPO A15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adalah</a:t>
              </a: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pemenang</a:t>
              </a: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mutlak</a:t>
              </a: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dalam</a:t>
              </a: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banyak</a:t>
              </a:r>
              <a:r>
                <a:rPr lang="en-US" altLang="zh-CN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aspek</a:t>
              </a:r>
              <a:r>
                <a:rPr lang="zh-CN" altLang="en-US" sz="1600" dirty="0">
                  <a:solidFill>
                    <a:prstClr val="white"/>
                  </a:solidFill>
                  <a:latin typeface="OPPOSans R" panose="00020600040101010101" pitchFamily="18" charset="-122"/>
                  <a:ea typeface="OPPOSans R" panose="00020600040101010101" pitchFamily="18" charset="-122"/>
                </a:rPr>
                <a:t>！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panose="00020600040101010101" pitchFamily="18" charset="-122"/>
                <a:ea typeface="OPPOSans R" panose="00020600040101010101" pitchFamily="18" charset="-122"/>
                <a:cs typeface="+mn-cs"/>
              </a:endParaRPr>
            </a:p>
          </p:txBody>
        </p:sp>
      </p:grpSp>
      <p:pic>
        <p:nvPicPr>
          <p:cNvPr id="2052" name="Picture 4" descr="皇冠图案模板下载(素材ID:2240942)_-其他-设计素材_ 第一素材网1SUCAI.C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742" b="89844" l="9961" r="96094">
                        <a14:backgroundMark x1="53711" y1="78125" x2="53711" y2="78125"/>
                        <a14:backgroundMark x1="40625" y1="79297" x2="40625" y2="79297"/>
                        <a14:backgroundMark x1="60938" y1="76758" x2="62500" y2="77539"/>
                        <a14:backgroundMark x1="62500" y1="77539" x2="62500" y2="77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8624" y="1071655"/>
            <a:ext cx="546616" cy="54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918947" y="1594941"/>
            <a:ext cx="1246050" cy="1599255"/>
            <a:chOff x="3982955" y="1500001"/>
            <a:chExt cx="1246050" cy="159925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82955" y="1517741"/>
              <a:ext cx="780523" cy="1563776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100000" l="1576" r="9975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429491" y="1500001"/>
              <a:ext cx="799514" cy="1599255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100000" l="1000" r="96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19504" y="1612681"/>
            <a:ext cx="1581515" cy="15815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2417" b="98917" l="3750" r="95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18417" y="1539729"/>
            <a:ext cx="1727619" cy="1727619"/>
          </a:xfrm>
          <a:prstGeom prst="rect">
            <a:avLst/>
          </a:prstGeom>
        </p:spPr>
      </p:pic>
      <p:sp>
        <p:nvSpPr>
          <p:cNvPr id="20" name="硬件参数领先于友商"/>
          <p:cNvSpPr txBox="1"/>
          <p:nvPr/>
        </p:nvSpPr>
        <p:spPr>
          <a:xfrm>
            <a:off x="1409318" y="456242"/>
            <a:ext cx="9382956" cy="576825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400" spc="34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/>
            <a:r>
              <a:rPr lang="en-US" altLang="zh-CN" sz="3200" spc="32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rPr>
              <a:t>Perbandingan</a:t>
            </a:r>
            <a:r>
              <a:rPr lang="en-US" altLang="zh-CN" sz="3200" spc="32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rPr>
              <a:t> </a:t>
            </a:r>
            <a:r>
              <a:rPr lang="en-US" altLang="zh-CN" sz="3200" spc="32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rPr>
              <a:t>Produk</a:t>
            </a:r>
            <a:r>
              <a:rPr lang="en-US" altLang="zh-CN" sz="3200" spc="32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rPr>
              <a:t> </a:t>
            </a:r>
            <a:r>
              <a:rPr lang="en-US" altLang="zh-CN" sz="3200" spc="32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+mn-cs"/>
              </a:rPr>
              <a:t>Pesaing</a:t>
            </a:r>
            <a:endParaRPr kumimoji="0" sz="3200" i="0" u="none" strike="noStrike" kern="1200" cap="none" spc="3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  <a:cs typeface="+mn-cs"/>
              <a:sym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509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908343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833" y="558385"/>
            <a:ext cx="11481881" cy="6004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sym typeface="微软雅黑" panose="020B0503020204020204" charset="-122"/>
              </a:rPr>
              <a:t>Tabel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  <a:sym typeface="微软雅黑" panose="020B0503020204020204" charset="-122"/>
              </a:rPr>
              <a:t> Parameter OPPO A15</a:t>
            </a:r>
            <a:r>
              <a:rPr lang="en-US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sym typeface="微软雅黑" panose="020B0503020204020204" charset="-122"/>
              </a:rPr>
              <a:t>/A15s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  <a:sym typeface="微软雅黑" panose="020B050302020402020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3044615"/>
              </p:ext>
            </p:extLst>
          </p:nvPr>
        </p:nvGraphicFramePr>
        <p:xfrm>
          <a:off x="3457575" y="1565940"/>
          <a:ext cx="7845633" cy="50359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788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56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385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Fitur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Parameter</a:t>
                      </a:r>
                      <a:endParaRPr lang="en-US" altLang="zh-CN" sz="1600" kern="12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33719496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Warna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Dynamic Black, Fancy White, Mystery Blue, Rainbow Silver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3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Ukuran</a:t>
                      </a:r>
                      <a:endParaRPr lang="en-US" altLang="zh-CN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164.0mm×75.4mm×7.9mm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Berat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A15:175g   A15s:177g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43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Layar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6.52‘’ </a:t>
                      </a:r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Waterdrop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LCD (1600*720p)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CPU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MTK P35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Sistem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ColorOS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7.2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Memori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A15:2+32/3+32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  A15s: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4+64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Kamera</a:t>
                      </a:r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Belakang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13MP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main camera+2MP Blur camera+2MP Micro camera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5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Kamera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Depan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A15:</a:t>
                      </a:r>
                      <a:r>
                        <a:rPr lang="en-US" altLang="zh-CN" sz="1400" baseline="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5MP&amp;8MP   A15s:8MP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Jack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10W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Baterai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4230mAh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19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Membuka</a:t>
                      </a:r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 </a:t>
                      </a:r>
                      <a:r>
                        <a:rPr lang="en-US" altLang="zh-CN" sz="1400" b="1" dirty="0" err="1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kunci</a:t>
                      </a:r>
                      <a:endParaRPr lang="zh-CN" altLang="en-US" sz="1400" b="1" dirty="0">
                        <a:solidFill>
                          <a:schemeClr val="bg1"/>
                        </a:solidFill>
                        <a:latin typeface="OPPOSans R" panose="00020600040101010101" pitchFamily="18" charset="-122"/>
                        <a:ea typeface="OPPOSans R" panose="00020600040101010101" pitchFamily="18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OPPOSans R" panose="00020600040101010101" pitchFamily="18" charset="-122"/>
                          <a:ea typeface="OPPOSans R" panose="00020600040101010101" pitchFamily="18" charset="-122"/>
                        </a:rPr>
                        <a:t>Back Fingerprint + Facial Unlock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960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6697" y="1565940"/>
            <a:ext cx="1870337" cy="507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3261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6326"/>
            <a:ext cx="12211052" cy="6964326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9788" y="501164"/>
            <a:ext cx="7035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40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A15</a:t>
            </a:r>
            <a:r>
              <a:rPr lang="en-ID" altLang="zh-CN" sz="40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40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Versi</a:t>
            </a:r>
            <a:r>
              <a:rPr lang="en-ID" altLang="zh-CN" sz="40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40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</a:t>
            </a:r>
            <a:r>
              <a:rPr lang="en-ID" altLang="zh-CN" sz="4000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inggi</a:t>
            </a:r>
            <a:r>
              <a:rPr lang="en-US" altLang="zh-CN" sz="40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——A15s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2449" y="2530347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4G+64G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611646" y="4213835"/>
            <a:ext cx="2589032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80618" y="6323647"/>
            <a:ext cx="2598482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34825" y="4344642"/>
            <a:ext cx="27631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8MP</a:t>
            </a:r>
            <a:r>
              <a:rPr lang="zh-CN" altLang="en-US" sz="28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dirty="0" err="1" smtClean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</a:t>
            </a:r>
            <a:r>
              <a:rPr lang="en-ID" altLang="zh-CN" sz="2800" dirty="0" err="1" smtClean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amera</a:t>
            </a:r>
            <a:r>
              <a:rPr lang="zh-CN" altLang="en-US" sz="2800" dirty="0" smtClean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800" dirty="0" err="1" smtClean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</a:t>
            </a:r>
            <a:r>
              <a:rPr lang="en-ID" altLang="zh-CN" sz="2800" dirty="0" err="1" smtClean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epan</a:t>
            </a:r>
            <a:endParaRPr lang="en-US" altLang="zh-CN" sz="2800" dirty="0">
              <a:solidFill>
                <a:srgbClr val="FFE699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0564" y="3155336"/>
            <a:ext cx="2698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Satu-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satunya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4+64dalam </a:t>
            </a:r>
            <a:r>
              <a:rPr lang="en-US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US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US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en-US" altLang="zh-CN" sz="20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7987" y="5498518"/>
            <a:ext cx="27801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Efek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foto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jelas</a:t>
            </a:r>
            <a:endParaRPr lang="en-US" altLang="zh-CN" sz="20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98538" y="2487046"/>
            <a:ext cx="1253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177g</a:t>
            </a:r>
          </a:p>
        </p:txBody>
      </p:sp>
      <p:sp>
        <p:nvSpPr>
          <p:cNvPr id="24" name="矩形 23"/>
          <p:cNvSpPr/>
          <p:nvPr/>
        </p:nvSpPr>
        <p:spPr>
          <a:xfrm>
            <a:off x="3819360" y="3142104"/>
            <a:ext cx="29148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Tertipis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dalam</a:t>
            </a:r>
            <a:r>
              <a:rPr lang="en-ID" altLang="zh-CN" sz="20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kisaran</a:t>
            </a:r>
            <a:r>
              <a:rPr lang="en-ID" altLang="zh-CN" sz="20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en-US" altLang="zh-CN" sz="20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428912" y="950519"/>
            <a:ext cx="4265359" cy="5742125"/>
            <a:chOff x="7292725" y="892153"/>
            <a:chExt cx="4265359" cy="5742125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9980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292725" y="892153"/>
              <a:ext cx="2885357" cy="5742124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8687427" y="892154"/>
              <a:ext cx="2870657" cy="5742124"/>
            </a:xfrm>
            <a:prstGeom prst="rect">
              <a:avLst/>
            </a:prstGeom>
          </p:spPr>
        </p:pic>
      </p:grpSp>
      <p:sp>
        <p:nvSpPr>
          <p:cNvPr id="30" name="矩形 29"/>
          <p:cNvSpPr/>
          <p:nvPr/>
        </p:nvSpPr>
        <p:spPr>
          <a:xfrm>
            <a:off x="611646" y="2103191"/>
            <a:ext cx="2509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Perbedaan</a:t>
            </a:r>
            <a:r>
              <a:rPr lang="en-ID" altLang="zh-CN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</a:t>
            </a:r>
            <a:r>
              <a:rPr lang="en-ID" altLang="zh-CN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tama</a:t>
            </a:r>
            <a:endParaRPr lang="zh-CN" altLang="en-US" sz="1200" dirty="0"/>
          </a:p>
        </p:txBody>
      </p:sp>
      <p:cxnSp>
        <p:nvCxnSpPr>
          <p:cNvPr id="31" name="直接连接符 30"/>
          <p:cNvCxnSpPr/>
          <p:nvPr/>
        </p:nvCxnSpPr>
        <p:spPr>
          <a:xfrm>
            <a:off x="3879862" y="4256772"/>
            <a:ext cx="268630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4132868" y="4467363"/>
            <a:ext cx="23593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E699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Dirac 2.0</a:t>
            </a:r>
          </a:p>
        </p:txBody>
      </p:sp>
      <p:sp>
        <p:nvSpPr>
          <p:cNvPr id="36" name="矩形 35"/>
          <p:cNvSpPr/>
          <p:nvPr/>
        </p:nvSpPr>
        <p:spPr>
          <a:xfrm>
            <a:off x="3766297" y="5207021"/>
            <a:ext cx="30059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Optimalisasi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suara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</a:t>
            </a:r>
            <a:r>
              <a:rPr lang="en-US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alam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harga</a:t>
            </a:r>
            <a:r>
              <a:rPr lang="en-ID" altLang="zh-CN" sz="2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2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sama</a:t>
            </a:r>
            <a:endParaRPr lang="en-US" altLang="zh-CN" sz="20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79862" y="6332219"/>
            <a:ext cx="2686308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02994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93779" y="2792194"/>
            <a:ext cx="11674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Tindakan </a:t>
            </a:r>
            <a:r>
              <a:rPr lang="fi-FI" altLang="zh-CN" sz="36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Pencegahan </a:t>
            </a:r>
            <a:r>
              <a:rPr lang="fi-FI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</a:t>
            </a:r>
            <a:r>
              <a:rPr lang="en-US" altLang="zh-CN" sz="3600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erbaikan</a:t>
            </a:r>
            <a:r>
              <a:rPr lang="fi-FI" altLang="zh-CN" sz="36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fi-FI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</a:t>
            </a:r>
            <a:r>
              <a:rPr lang="fi-FI" altLang="zh-CN" sz="36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eri </a:t>
            </a:r>
            <a:r>
              <a:rPr lang="fi-FI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A15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428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276877"/>
            <a:ext cx="113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ID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Kamera</a:t>
            </a:r>
            <a:r>
              <a:rPr lang="en-ID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Depan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—</a:t>
            </a:r>
            <a:r>
              <a:rPr lang="en-US" altLang="zh-CN" sz="20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A15:5MP&amp;8MP   A15s:8MP</a:t>
            </a:r>
            <a:endParaRPr lang="zh-CN" altLang="en-US" sz="20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532" y="1924390"/>
            <a:ext cx="4448553" cy="2775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文本框 9"/>
          <p:cNvSpPr txBox="1"/>
          <p:nvPr/>
        </p:nvSpPr>
        <p:spPr>
          <a:xfrm>
            <a:off x="1396453" y="1897983"/>
            <a:ext cx="29926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8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zh-CN" altLang="en-US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：</a:t>
            </a:r>
            <a:endParaRPr lang="en-US" altLang="zh-CN" sz="2800" dirty="0" smtClean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  <a:p>
            <a:pPr algn="ctr"/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ID" altLang="zh-CN" sz="2000" dirty="0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K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amera</a:t>
            </a:r>
            <a:r>
              <a:rPr lang="en-ID" altLang="zh-CN" sz="2000" dirty="0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D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epan</a:t>
            </a:r>
            <a:endParaRPr lang="zh-CN" altLang="en-US" sz="12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8374" y="3337260"/>
            <a:ext cx="4662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1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Kiri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adalah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kamera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versi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tinggi</a:t>
            </a:r>
            <a:endParaRPr lang="en-US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2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Kanan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adalah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kamera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ersi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rendah</a:t>
            </a:r>
            <a:endParaRPr lang="en-US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43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343" y="1427167"/>
            <a:ext cx="10371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Nama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Pemasaran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Nama Model Internal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CPH2185</a:t>
            </a:r>
          </a:p>
          <a:p>
            <a:pPr lvl="0">
              <a:defRPr/>
            </a:pP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Kode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Proyek</a:t>
            </a:r>
            <a:r>
              <a:rPr lang="zh-CN" altLang="en-US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2027A &amp; 2027B &amp; 2027C &amp; 2027D &amp; 2027E</a:t>
            </a:r>
            <a:endParaRPr lang="en-US" altLang="zh-CN" sz="24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lvl="0">
              <a:defRPr/>
            </a:pPr>
            <a:r>
              <a:rPr lang="en-ID" altLang="zh-CN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RAM</a:t>
            </a:r>
            <a:r>
              <a:rPr lang="zh-CN" altLang="en-US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2GB+32GB/3GB+32GB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3342" y="3685600"/>
            <a:ext cx="687521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Nama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Pemasaran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Nama Model Internal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CPH2179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Kode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Proyek</a:t>
            </a:r>
            <a:r>
              <a:rPr lang="zh-CN" altLang="en-US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20273 &amp; 20274 &amp; 20275</a:t>
            </a:r>
            <a:endParaRPr lang="en-US" altLang="zh-CN" sz="24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altLang="zh-CN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RAM</a:t>
            </a:r>
            <a:r>
              <a:rPr lang="zh-CN" altLang="en-US" sz="24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：</a:t>
            </a:r>
            <a:r>
              <a:rPr lang="en-US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4GB+64GB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8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910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276877"/>
            <a:ext cx="113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Kamera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Depan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—</a:t>
            </a:r>
            <a:r>
              <a:rPr lang="en-US" altLang="zh-CN" sz="20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A15:5MP&amp;8MP   A15s:8MP</a:t>
            </a:r>
            <a:endParaRPr lang="zh-CN" altLang="en-US" sz="20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9584" y="1924110"/>
            <a:ext cx="4631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US" altLang="zh-CN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2</a:t>
            </a:r>
            <a:r>
              <a:rPr lang="zh-CN" altLang="en-US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：</a:t>
            </a:r>
            <a:endParaRPr lang="en-US" altLang="zh-CN" sz="28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  <a:p>
            <a:pPr algn="ctr"/>
            <a:r>
              <a:rPr lang="en-ID" altLang="zh-CN" sz="20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ID" altLang="zh-CN" sz="20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B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antalan</a:t>
            </a:r>
            <a:r>
              <a:rPr lang="en-ID" altLang="zh-CN" sz="2000" dirty="0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enyangga</a:t>
            </a:r>
            <a:endParaRPr lang="zh-CN" altLang="en-US" sz="12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b="30310"/>
          <a:stretch>
            <a:fillRect/>
          </a:stretch>
        </p:blipFill>
        <p:spPr>
          <a:xfrm>
            <a:off x="6223727" y="1198528"/>
            <a:ext cx="4404298" cy="2555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5640" r="7524"/>
          <a:stretch>
            <a:fillRect/>
          </a:stretch>
        </p:blipFill>
        <p:spPr>
          <a:xfrm>
            <a:off x="6223727" y="3754517"/>
            <a:ext cx="4404298" cy="2485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文本框 6"/>
          <p:cNvSpPr txBox="1"/>
          <p:nvPr/>
        </p:nvSpPr>
        <p:spPr>
          <a:xfrm>
            <a:off x="961024" y="3494014"/>
            <a:ext cx="4350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1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Versi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tinggi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menggunakan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bantalan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dengan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lubang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bulat</a:t>
            </a:r>
            <a:endParaRPr lang="en-US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2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Versi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rendah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menggunakan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bantalan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dengan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lubang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persegi</a:t>
            </a:r>
            <a:endParaRPr lang="en-US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154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276877"/>
            <a:ext cx="113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Kamera</a:t>
            </a:r>
            <a:r>
              <a:rPr lang="en-US" altLang="zh-CN" sz="36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36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Depan</a:t>
            </a:r>
            <a:r>
              <a:rPr lang="en-US" altLang="zh-CN" sz="20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—A15:5MP&amp;8MP   A15s:8MP</a:t>
            </a:r>
            <a:endParaRPr lang="zh-CN" altLang="en-US" sz="20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8100" y="2390835"/>
            <a:ext cx="4350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800" dirty="0" err="1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Perbedaan</a:t>
            </a:r>
            <a:r>
              <a:rPr lang="zh-CN" altLang="en-US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：</a:t>
            </a:r>
            <a:endParaRPr lang="en-US" altLang="zh-CN" sz="28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OPPOSans B" pitchFamily="18" charset="-122"/>
                <a:ea typeface="OPPOSans B" pitchFamily="18" charset="-122"/>
              </a:rPr>
              <a:t>Silicon Sleeve</a:t>
            </a:r>
            <a:endParaRPr lang="zh-CN" altLang="en-US" sz="1200" dirty="0">
              <a:solidFill>
                <a:schemeClr val="bg1"/>
              </a:solidFill>
              <a:latin typeface="OPPOSans B" pitchFamily="18" charset="-122"/>
              <a:ea typeface="OPPOSans B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5037" y="3503539"/>
            <a:ext cx="43505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1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Celah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pada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versi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tinggi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lebih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kecil</a:t>
            </a:r>
            <a:endParaRPr lang="en-ID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2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.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Celah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pada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versi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rendah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lebih</a:t>
            </a:r>
            <a:r>
              <a:rPr lang="en-ID" altLang="zh-CN" sz="20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besar</a:t>
            </a:r>
            <a:endParaRPr lang="en-US" altLang="zh-CN" sz="2000" dirty="0">
              <a:solidFill>
                <a:schemeClr val="bg1"/>
              </a:solidFill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pic>
        <p:nvPicPr>
          <p:cNvPr id="9" name="图片 8" descr="rBAoMF9xzEOAXsFkAAHRmZP1v4U48"/>
          <p:cNvPicPr>
            <a:picLocks noChangeAspect="1"/>
          </p:cNvPicPr>
          <p:nvPr/>
        </p:nvPicPr>
        <p:blipFill>
          <a:blip r:embed="rId2"/>
          <a:srcRect l="29040" t="37991" r="42172" b="29012"/>
          <a:stretch>
            <a:fillRect/>
          </a:stretch>
        </p:blipFill>
        <p:spPr>
          <a:xfrm>
            <a:off x="6014580" y="2226734"/>
            <a:ext cx="4739473" cy="3055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文本框 10"/>
          <p:cNvSpPr txBox="1"/>
          <p:nvPr/>
        </p:nvSpPr>
        <p:spPr>
          <a:xfrm>
            <a:off x="6258536" y="2502477"/>
            <a:ext cx="1840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Celah</a:t>
            </a:r>
            <a:r>
              <a:rPr lang="en-ID" altLang="zh-CN" sz="1200" dirty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ID" altLang="zh-CN" sz="1200" dirty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besar</a:t>
            </a:r>
            <a:endParaRPr lang="zh-CN" altLang="en-US" sz="1200" dirty="0"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68467" y="2502476"/>
            <a:ext cx="1456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OPPOSans R" pitchFamily="18" charset="-122"/>
                <a:ea typeface="OPPOSans R" pitchFamily="18" charset="-122"/>
              </a:rPr>
              <a:t>C</a:t>
            </a:r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elah</a:t>
            </a:r>
            <a:r>
              <a:rPr lang="zh-CN" altLang="en-US" sz="1200" dirty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lebih</a:t>
            </a:r>
            <a:r>
              <a:rPr lang="zh-CN" altLang="en-US" sz="1200" dirty="0"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1200" dirty="0" err="1">
                <a:latin typeface="OPPOSans R" pitchFamily="18" charset="-122"/>
                <a:ea typeface="OPPOSans R" pitchFamily="18" charset="-122"/>
              </a:rPr>
              <a:t>kecil</a:t>
            </a:r>
            <a:endParaRPr lang="zh-CN" altLang="en-US" sz="1200" dirty="0">
              <a:latin typeface="OPPOSans R" pitchFamily="18" charset="-122"/>
              <a:ea typeface="OPPOSans R" pitchFamily="18" charset="-122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268064" y="3137936"/>
            <a:ext cx="128702" cy="775178"/>
          </a:xfrm>
          <a:prstGeom prst="straightConnector1">
            <a:avLst/>
          </a:prstGeom>
          <a:ln w="57150"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9632543" y="3137936"/>
            <a:ext cx="128702" cy="775178"/>
          </a:xfrm>
          <a:prstGeom prst="straightConnector1">
            <a:avLst/>
          </a:prstGeom>
          <a:ln w="57150"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63616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276877"/>
            <a:ext cx="113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altLang="zh-CN" sz="36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Mode </a:t>
            </a:r>
            <a:r>
              <a:rPr lang="en-ID" altLang="zh-CN" sz="36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AfterSale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—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Kalibrasi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Aftersale</a:t>
            </a:r>
            <a:endParaRPr lang="zh-CN" altLang="en-US" sz="20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1650" y="2286000"/>
            <a:ext cx="52906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8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Kalibrasi</a:t>
            </a:r>
            <a:r>
              <a:rPr lang="en-ID" altLang="zh-CN" sz="28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Aftersales</a:t>
            </a:r>
            <a:r>
              <a:rPr lang="zh-CN" altLang="en-US" sz="28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endParaRPr lang="en-US" altLang="zh-CN" sz="28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  <a:p>
            <a:pPr algn="ctr"/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Kalibrasi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aftersales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seri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OPPO A15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adalah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menulis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parameter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kalibrasi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kamera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belakang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pastikan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melakukan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kalibrasi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aftersales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setelah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pembongkaran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zh-CN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73"/>
          <a:stretch/>
        </p:blipFill>
        <p:spPr>
          <a:xfrm>
            <a:off x="9144197" y="1970640"/>
            <a:ext cx="1715625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55"/>
          <a:stretch/>
        </p:blipFill>
        <p:spPr>
          <a:xfrm>
            <a:off x="6379260" y="1970640"/>
            <a:ext cx="1709848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53671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797440" y="3071837"/>
            <a:ext cx="6556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FAQ </a:t>
            </a:r>
            <a:r>
              <a:rPr lang="en-US" altLang="zh-CN" sz="4800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A15 Series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860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6270" y="1161297"/>
            <a:ext cx="1137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Q1</a:t>
            </a:r>
            <a:r>
              <a:rPr lang="zh-CN" altLang="en-US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Dapatkah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seri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A15 </a:t>
            </a:r>
            <a:r>
              <a:rPr lang="en-US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diupgrade</a:t>
            </a:r>
            <a:r>
              <a:rPr lang="en-US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mendukung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5G di masa </a:t>
            </a:r>
            <a:r>
              <a:rPr lang="en-US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mendatang</a:t>
            </a:r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?</a:t>
            </a:r>
            <a:endParaRPr lang="zh-CN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6270" y="2217934"/>
            <a:ext cx="435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A1</a:t>
            </a:r>
            <a:r>
              <a:rPr lang="zh-CN" altLang="en-US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zh-CN" altLang="en-US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bisa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6270" y="3627983"/>
            <a:ext cx="1137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Q2</a:t>
            </a:r>
            <a:r>
              <a:rPr lang="zh-CN" altLang="en-US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Mengapa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seri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A15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memiliki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jam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?</a:t>
            </a:r>
            <a:endParaRPr lang="zh-CN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269" y="4575715"/>
            <a:ext cx="11496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A2</a:t>
            </a:r>
            <a:r>
              <a:rPr lang="zh-CN" altLang="en-US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Untuk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meningkatkan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waktu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siaga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seri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A15 dan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meningkatkan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pemanfaatan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memori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kami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telah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mengoptimalkan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sistem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seri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A15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tidak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memiliki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fungsi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jam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</a:t>
            </a:r>
            <a:endParaRPr lang="zh-CN" altLang="en-US" sz="105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572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07788" y="654663"/>
            <a:ext cx="1137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Q3</a:t>
            </a:r>
            <a:r>
              <a:rPr lang="zh-CN" altLang="en-US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Berapa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tingkat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kedap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air model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ini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?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Apakah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pernah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diuji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?</a:t>
            </a:r>
            <a:endParaRPr lang="zh-CN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7788" y="1709339"/>
            <a:ext cx="11553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A3</a:t>
            </a:r>
            <a:r>
              <a:rPr lang="zh-CN" altLang="en-US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Tingkat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tahan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air: IPX2</a:t>
            </a:r>
          </a:p>
          <a:p>
            <a:pPr algn="just"/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      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Pengujian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: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Uji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ketat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pada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saat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hujan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dilakukan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pada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tahap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desain</a:t>
            </a:r>
            <a:endParaRPr lang="zh-CN" altLang="en-US" sz="105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6270" y="3370769"/>
            <a:ext cx="1137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Q4</a:t>
            </a:r>
            <a:r>
              <a:rPr lang="zh-CN" altLang="en-US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Antara</a:t>
            </a:r>
            <a:r>
              <a:rPr lang="en-ID" altLang="zh-CN" sz="2000" dirty="0" smtClean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membuka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kunci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sidik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jari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dan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membuka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kunci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bawah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mana yang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sz="2000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cepat</a:t>
            </a:r>
            <a:r>
              <a:rPr lang="en-ID" altLang="zh-CN" sz="2000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?</a:t>
            </a:r>
            <a:endParaRPr lang="zh-CN" altLang="en-US" sz="12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270" y="4447987"/>
            <a:ext cx="11715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A4</a:t>
            </a:r>
            <a:r>
              <a:rPr lang="zh-CN" altLang="en-US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：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Dalam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keadaan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normal,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kecepatan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pembukaan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kunci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sidik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jari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kapasitif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bagian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belakang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lebih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cepat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daripada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sidik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jari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bawah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.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Sidik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jari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kapasitif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adalah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0,2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detik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dan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sidik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jari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di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bawah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layar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umumnya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0,5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detik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yang juga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terkait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dengan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kecepatan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pemrosesan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sistem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,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seperti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</a:t>
            </a:r>
            <a:r>
              <a:rPr lang="en-ID" altLang="zh-CN" dirty="0" err="1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kualitas</a:t>
            </a:r>
            <a:r>
              <a:rPr lang="en-ID" altLang="zh-CN" dirty="0">
                <a:solidFill>
                  <a:schemeClr val="bg1"/>
                </a:solidFill>
                <a:latin typeface="OPPOSans R" pitchFamily="18" charset="-122"/>
                <a:ea typeface="OPPOSans R" pitchFamily="18" charset="-122"/>
              </a:rPr>
              <a:t> platform.</a:t>
            </a:r>
            <a:endParaRPr lang="zh-CN" altLang="en-US" sz="1000" dirty="0">
              <a:solidFill>
                <a:schemeClr val="bg1"/>
              </a:solidFill>
              <a:latin typeface="OPPOSans R" pitchFamily="18" charset="-122"/>
              <a:ea typeface="OPPOSans R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6325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9697" l="0" r="98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0800000">
            <a:off x="4825241" y="-3741157"/>
            <a:ext cx="2924869" cy="58505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519879" y="-356301"/>
            <a:ext cx="2919392" cy="58396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9980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21555" y="4104262"/>
            <a:ext cx="3252828" cy="6506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0" b="100000" l="0" r="985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9406086" y="812716"/>
            <a:ext cx="2923014" cy="584685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9620" y="2330172"/>
            <a:ext cx="465165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026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223000" y="0"/>
            <a:ext cx="5969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4960" y="3763045"/>
            <a:ext cx="5253736" cy="2566634"/>
            <a:chOff x="700363" y="2877349"/>
            <a:chExt cx="3467441" cy="1988676"/>
          </a:xfrm>
        </p:grpSpPr>
        <p:sp>
          <p:nvSpPr>
            <p:cNvPr id="6" name="标题 1"/>
            <p:cNvSpPr txBox="1">
              <a:spLocks/>
            </p:cNvSpPr>
            <p:nvPr/>
          </p:nvSpPr>
          <p:spPr>
            <a:xfrm>
              <a:off x="700363" y="3217168"/>
              <a:ext cx="3467441" cy="164885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Siapa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yang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membeli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ponsel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A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rendah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?</a:t>
              </a:r>
            </a:p>
            <a:p>
              <a:pPr algn="ctr">
                <a:lnSpc>
                  <a:spcPct val="100000"/>
                </a:lnSpc>
              </a:pP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Apa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yang paling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penting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dari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ponsel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A </a:t>
              </a:r>
              <a:r>
                <a:rPr lang="en-ID" altLang="zh-CN" sz="24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rendah</a:t>
              </a:r>
              <a:r>
                <a:rPr lang="en-ID" altLang="zh-CN" sz="24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?</a:t>
              </a:r>
              <a:endParaRPr lang="zh-CN" altLang="en-US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7" name="标题 1"/>
            <p:cNvSpPr txBox="1">
              <a:spLocks/>
            </p:cNvSpPr>
            <p:nvPr/>
          </p:nvSpPr>
          <p:spPr>
            <a:xfrm>
              <a:off x="1316555" y="2877349"/>
              <a:ext cx="2127478" cy="2180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ID" altLang="zh-CN" sz="32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Pertanyaan</a:t>
              </a:r>
              <a:r>
                <a:rPr lang="en-ID" altLang="zh-CN" sz="32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endParaRPr lang="zh-CN" altLang="en-US" sz="32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14960" y="218668"/>
            <a:ext cx="54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Orientasi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adalah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salah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satu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budaya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inti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perusahaan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kita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. </a:t>
            </a:r>
            <a:r>
              <a:rPr lang="en-US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Apakah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Anda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mengenal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membeli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ponsel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kurang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dari</a:t>
            </a:r>
            <a:r>
              <a:rPr lang="en-US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$150</a:t>
            </a:r>
            <a:r>
              <a:rPr lang="en-ID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(</a:t>
            </a:r>
            <a:r>
              <a:rPr lang="en-ID" altLang="zh-CN" sz="24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sebut</a:t>
            </a:r>
            <a:r>
              <a:rPr lang="en-ID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saja</a:t>
            </a:r>
            <a:r>
              <a:rPr lang="en-ID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ponsel</a:t>
            </a:r>
            <a:r>
              <a:rPr lang="en-ID" altLang="zh-CN" sz="2400" dirty="0" smtClean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A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rendah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)?</a:t>
            </a:r>
            <a:endParaRPr lang="zh-CN" altLang="en-US" sz="2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89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71884" y="181939"/>
            <a:ext cx="10420677" cy="723485"/>
          </a:xfrm>
        </p:spPr>
        <p:txBody>
          <a:bodyPr>
            <a:noAutofit/>
          </a:bodyPr>
          <a:lstStyle/>
          <a:p>
            <a:r>
              <a:rPr lang="en-ID" altLang="zh-CN" sz="4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Potret</a:t>
            </a:r>
            <a:r>
              <a:rPr lang="en-ID" altLang="zh-CN" sz="4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4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Pengguna</a:t>
            </a:r>
            <a:r>
              <a:rPr lang="en-ID" altLang="zh-CN" sz="4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4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Ponsel</a:t>
            </a:r>
            <a:r>
              <a:rPr lang="en-ID" altLang="zh-CN" sz="4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A </a:t>
            </a:r>
            <a:r>
              <a:rPr lang="en-ID" altLang="zh-CN" sz="40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Rendah</a:t>
            </a:r>
            <a:endParaRPr lang="zh-CN" altLang="en-US" sz="40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-S B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218217" y="-2103990"/>
            <a:ext cx="2505075" cy="165541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130606" y="-2103991"/>
            <a:ext cx="2667077" cy="165541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8254928" y="6627168"/>
            <a:ext cx="39370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zh-CN" sz="9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* Data berdasarkan  feedback MI  A31 dan A12</a:t>
            </a:r>
            <a:endParaRPr lang="zh-CN" altLang="en-US" sz="1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552886" y="1633023"/>
            <a:ext cx="11343494" cy="5043038"/>
            <a:chOff x="587825" y="1786095"/>
            <a:chExt cx="11343494" cy="437144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988995" y="1786095"/>
              <a:ext cx="0" cy="36558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3881" y="2171333"/>
              <a:ext cx="2222500" cy="22225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31" name="矩形 30"/>
            <p:cNvSpPr/>
            <p:nvPr/>
          </p:nvSpPr>
          <p:spPr>
            <a:xfrm>
              <a:off x="587825" y="4796917"/>
              <a:ext cx="3401170" cy="1147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Pengguna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di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bawah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usia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30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mencapai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sekitar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90%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, di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antaranya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pengguna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berusia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sekitar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21-25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mencapai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sekitar</a:t>
              </a:r>
              <a:r>
                <a:rPr lang="en-US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sz="1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50%.</a:t>
              </a:r>
              <a:endParaRPr lang="zh-CN" altLang="en-US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249994" y="1786095"/>
              <a:ext cx="0" cy="36558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标题 1"/>
            <p:cNvSpPr txBox="1">
              <a:spLocks/>
            </p:cNvSpPr>
            <p:nvPr/>
          </p:nvSpPr>
          <p:spPr>
            <a:xfrm>
              <a:off x="4872959" y="3717334"/>
              <a:ext cx="1208653" cy="63231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ID" altLang="zh-CN" sz="24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RAM</a:t>
              </a:r>
              <a:endParaRPr lang="zh-CN" altLang="en-US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35" name="标题 1"/>
            <p:cNvSpPr txBox="1">
              <a:spLocks/>
            </p:cNvSpPr>
            <p:nvPr/>
          </p:nvSpPr>
          <p:spPr>
            <a:xfrm>
              <a:off x="5490151" y="2635864"/>
              <a:ext cx="1515311" cy="723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ID" altLang="zh-CN" sz="1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Tampilan</a:t>
              </a:r>
              <a:r>
                <a:rPr lang="en-ID" altLang="zh-CN" sz="1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endParaRPr lang="zh-CN" altLang="en-US" sz="18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36" name="标题 1"/>
            <p:cNvSpPr txBox="1">
              <a:spLocks/>
            </p:cNvSpPr>
            <p:nvPr/>
          </p:nvSpPr>
          <p:spPr>
            <a:xfrm>
              <a:off x="6321486" y="3680981"/>
              <a:ext cx="1208653" cy="7234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ID" altLang="zh-CN" sz="1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Gambar</a:t>
              </a:r>
              <a:endParaRPr lang="zh-CN" altLang="en-US" sz="18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37" name="标题 1"/>
            <p:cNvSpPr txBox="1">
              <a:spLocks/>
            </p:cNvSpPr>
            <p:nvPr/>
          </p:nvSpPr>
          <p:spPr>
            <a:xfrm>
              <a:off x="5330492" y="3438953"/>
              <a:ext cx="734512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ID" altLang="zh-CN" sz="105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Hanya</a:t>
              </a:r>
              <a:r>
                <a:rPr lang="zh-CN" altLang="en-US" sz="105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05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perlu</a:t>
              </a:r>
              <a:endParaRPr lang="zh-CN" altLang="en-US" sz="105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38" name="标题 1"/>
            <p:cNvSpPr txBox="1">
              <a:spLocks/>
            </p:cNvSpPr>
            <p:nvPr/>
          </p:nvSpPr>
          <p:spPr>
            <a:xfrm>
              <a:off x="5664860" y="2395434"/>
              <a:ext cx="1066281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ID" altLang="zh-CN" sz="110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Poin</a:t>
              </a:r>
              <a:r>
                <a:rPr lang="en-ID" altLang="zh-CN" sz="11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1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terpenting</a:t>
              </a:r>
              <a:endParaRPr lang="zh-CN" altLang="en-US" sz="11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39" name="标题 1"/>
            <p:cNvSpPr txBox="1">
              <a:spLocks/>
            </p:cNvSpPr>
            <p:nvPr/>
          </p:nvSpPr>
          <p:spPr>
            <a:xfrm>
              <a:off x="6260415" y="3440161"/>
              <a:ext cx="941662" cy="3587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ID" altLang="zh-CN" sz="10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Item </a:t>
              </a:r>
              <a:r>
                <a:rPr lang="en-ID" altLang="zh-CN" sz="10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tambahan</a:t>
              </a:r>
              <a:endParaRPr lang="zh-CN" altLang="en-US" sz="10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352346" y="4796916"/>
              <a:ext cx="3697089" cy="1147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Untuk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pengguna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muda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ponsel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 A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rendah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,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tampilan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ponsel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adalah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poin</a:t>
              </a:r>
              <a:r>
                <a:rPr lang="en-ID" altLang="zh-CN" sz="1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1600" dirty="0" err="1" smtClean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terpenting</a:t>
              </a:r>
              <a:r>
                <a:rPr lang="en-ID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, </a:t>
              </a:r>
              <a:r>
                <a:rPr lang="en-ID" altLang="zh-CN" sz="1600" dirty="0" err="1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memori</a:t>
              </a:r>
              <a:r>
                <a:rPr lang="en-ID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hanya</a:t>
              </a:r>
              <a:r>
                <a:rPr lang="en-ID" altLang="zh-CN" sz="1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keperluan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, dan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gambar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adalah</a:t>
              </a:r>
              <a:r>
                <a:rPr lang="en-ID" altLang="zh-CN" sz="16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item </a:t>
              </a:r>
              <a:r>
                <a:rPr lang="en-ID" altLang="zh-CN" sz="1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tambahan</a:t>
              </a:r>
              <a:endParaRPr lang="zh-CN" altLang="en-US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9075656" y="2211687"/>
              <a:ext cx="2182146" cy="2182146"/>
              <a:chOff x="9202453" y="2211687"/>
              <a:chExt cx="2182146" cy="2182146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9202453" y="2211687"/>
                <a:ext cx="2182146" cy="218214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28" name="Picture 4" descr="http://www.shejiye.com/uploadfile/icon/2017/0203/shejiyeicon41mu4xxmmer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02860" y="2366517"/>
                <a:ext cx="1806732" cy="18067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矩形 46"/>
            <p:cNvSpPr/>
            <p:nvPr/>
          </p:nvSpPr>
          <p:spPr>
            <a:xfrm>
              <a:off x="8530153" y="4796916"/>
              <a:ext cx="3401166" cy="1360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Setidaknya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70%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pengguna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ponsel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A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rendah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memiliki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persyaratan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anggaran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yang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sangat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ketat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,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biasanya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hanya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memili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h</a:t>
              </a:r>
              <a:r>
                <a:rPr lang="en-ID" altLang="zh-CN" sz="1600" dirty="0" smtClean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uang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sebanyak</a:t>
              </a:r>
              <a:r>
                <a:rPr lang="en-ID" altLang="zh-CN" sz="1600" dirty="0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ID" altLang="zh-CN" sz="1600" dirty="0" err="1">
                  <a:solidFill>
                    <a:prstClr val="white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rPr>
                <a:t>itu</a:t>
              </a:r>
              <a:endParaRPr lang="zh-CN" altLang="en-US" sz="1600" dirty="0"/>
            </a:p>
          </p:txBody>
        </p:sp>
        <p:sp>
          <p:nvSpPr>
            <p:cNvPr id="2" name="等腰三角形 1"/>
            <p:cNvSpPr/>
            <p:nvPr/>
          </p:nvSpPr>
          <p:spPr>
            <a:xfrm>
              <a:off x="4641350" y="1786095"/>
              <a:ext cx="3049644" cy="2629004"/>
            </a:xfrm>
            <a:prstGeom prst="triangl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>
            <a:off x="6104059" y="3440778"/>
            <a:ext cx="107718" cy="1077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290324" y="1003991"/>
            <a:ext cx="9852855" cy="4579252"/>
            <a:chOff x="2346389" y="1158446"/>
            <a:chExt cx="7602157" cy="4579252"/>
          </a:xfrm>
        </p:grpSpPr>
        <p:grpSp>
          <p:nvGrpSpPr>
            <p:cNvPr id="6" name="组合 5"/>
            <p:cNvGrpSpPr/>
            <p:nvPr/>
          </p:nvGrpSpPr>
          <p:grpSpPr>
            <a:xfrm>
              <a:off x="2346389" y="1158446"/>
              <a:ext cx="7602157" cy="3047161"/>
              <a:chOff x="2283611" y="543962"/>
              <a:chExt cx="7602157" cy="3047161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2283611" y="2359427"/>
                <a:ext cx="7602157" cy="1231696"/>
                <a:chOff x="2316439" y="2147971"/>
                <a:chExt cx="7602157" cy="1231696"/>
              </a:xfrm>
            </p:grpSpPr>
            <p:sp>
              <p:nvSpPr>
                <p:cNvPr id="23" name="标题 1"/>
                <p:cNvSpPr txBox="1">
                  <a:spLocks/>
                </p:cNvSpPr>
                <p:nvPr/>
              </p:nvSpPr>
              <p:spPr>
                <a:xfrm>
                  <a:off x="2316439" y="2323280"/>
                  <a:ext cx="2413469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ID" altLang="zh-CN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OPPOSans B" panose="00020600040101010101" pitchFamily="18" charset="-122"/>
                      <a:ea typeface="OPPOSans B" panose="00020600040101010101" pitchFamily="18" charset="-122"/>
                      <a:cs typeface="OPPOSans-S B" panose="00020600040101010101" pitchFamily="18" charset="-122"/>
                    </a:rPr>
                    <a:t>Muda</a:t>
                  </a:r>
                  <a:endParaRPr lang="zh-CN" altLang="en-US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endParaRPr>
                </a:p>
              </p:txBody>
            </p:sp>
            <p:sp>
              <p:nvSpPr>
                <p:cNvPr id="25" name="标题 1"/>
                <p:cNvSpPr txBox="1">
                  <a:spLocks/>
                </p:cNvSpPr>
                <p:nvPr/>
              </p:nvSpPr>
              <p:spPr>
                <a:xfrm>
                  <a:off x="4557088" y="2323280"/>
                  <a:ext cx="3133023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ID" altLang="zh-CN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OPPOSans B" panose="00020600040101010101" pitchFamily="18" charset="-122"/>
                      <a:ea typeface="OPPOSans B" panose="00020600040101010101" pitchFamily="18" charset="-122"/>
                      <a:cs typeface="OPPOSans-S B" panose="00020600040101010101" pitchFamily="18" charset="-122"/>
                    </a:rPr>
                    <a:t>Fashionable</a:t>
                  </a:r>
                  <a:endParaRPr lang="zh-CN" altLang="en-US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endParaRPr>
                </a:p>
              </p:txBody>
            </p:sp>
            <p:sp>
              <p:nvSpPr>
                <p:cNvPr id="26" name="标题 1"/>
                <p:cNvSpPr txBox="1">
                  <a:spLocks/>
                </p:cNvSpPr>
                <p:nvPr/>
              </p:nvSpPr>
              <p:spPr>
                <a:xfrm>
                  <a:off x="7505127" y="2323280"/>
                  <a:ext cx="2413469" cy="9654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ctr"/>
                  <a:r>
                    <a:rPr lang="en-US" altLang="zh-CN" sz="4800" dirty="0" err="1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latin typeface="OPPOSans B" panose="00020600040101010101" pitchFamily="18" charset="-122"/>
                      <a:ea typeface="OPPOSans B" panose="00020600040101010101" pitchFamily="18" charset="-122"/>
                      <a:cs typeface="OPPOSans-S B" panose="00020600040101010101" pitchFamily="18" charset="-122"/>
                    </a:rPr>
                    <a:t>Murah</a:t>
                  </a:r>
                  <a:endParaRPr lang="zh-CN" altLang="en-US" sz="48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endParaRPr>
                </a:p>
              </p:txBody>
            </p:sp>
            <p:cxnSp>
              <p:nvCxnSpPr>
                <p:cNvPr id="27" name="直接连接符 26"/>
                <p:cNvCxnSpPr/>
                <p:nvPr/>
              </p:nvCxnSpPr>
              <p:spPr>
                <a:xfrm>
                  <a:off x="4550224" y="2212005"/>
                  <a:ext cx="0" cy="11676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>
                  <a:cxnSpLocks/>
                </p:cNvCxnSpPr>
                <p:nvPr/>
              </p:nvCxnSpPr>
              <p:spPr>
                <a:xfrm>
                  <a:off x="7594188" y="2147971"/>
                  <a:ext cx="0" cy="12190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标题 1"/>
              <p:cNvSpPr txBox="1">
                <a:spLocks/>
              </p:cNvSpPr>
              <p:nvPr/>
            </p:nvSpPr>
            <p:spPr>
              <a:xfrm>
                <a:off x="4102290" y="543962"/>
                <a:ext cx="3987391" cy="7234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Kata </a:t>
                </a:r>
                <a:r>
                  <a:rPr lang="en-US" altLang="zh-CN" sz="2400" dirty="0" err="1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kunci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 </a:t>
                </a:r>
                <a:r>
                  <a:rPr lang="en-US" altLang="zh-CN" sz="2400" dirty="0" err="1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produk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 A </a:t>
                </a:r>
                <a:r>
                  <a:rPr lang="en-US" altLang="zh-CN" sz="2400" dirty="0" err="1">
                    <a:solidFill>
                      <a:schemeClr val="bg1"/>
                    </a:solidFill>
                    <a:latin typeface="OPPOSans B" panose="00020600040101010101" pitchFamily="18" charset="-122"/>
                    <a:ea typeface="OPPOSans B" panose="00020600040101010101" pitchFamily="18" charset="-122"/>
                    <a:cs typeface="OPPOSans-S B" panose="00020600040101010101" pitchFamily="18" charset="-122"/>
                  </a:rPr>
                  <a:t>rendah</a:t>
                </a:r>
                <a:endParaRPr lang="zh-CN" altLang="en-US" sz="24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  <a:cs typeface="OPPOSans-S B" panose="00020600040101010101" pitchFamily="18" charset="-122"/>
                </a:endParaRPr>
              </a:p>
            </p:txBody>
          </p: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82169" y="4561068"/>
              <a:ext cx="6742760" cy="11766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24814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1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92603" y="3110914"/>
            <a:ext cx="7564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</a:t>
            </a:r>
            <a:r>
              <a:rPr lang="zh-CN" altLang="en-US" sz="32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，颜值最高的三摄千元机</a:t>
            </a:r>
            <a:endParaRPr lang="en-US" altLang="zh-CN" sz="32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74245" y="2494660"/>
            <a:ext cx="2450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一句话介绍</a:t>
            </a:r>
            <a:endParaRPr lang="en-US" altLang="zh-CN" sz="28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87476" y="3017880"/>
            <a:ext cx="26071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b="239"/>
          <a:stretch/>
        </p:blipFill>
        <p:spPr>
          <a:xfrm>
            <a:off x="-263207" y="-109019"/>
            <a:ext cx="12455207" cy="7024640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301557" y="5036555"/>
            <a:ext cx="10945563" cy="1255242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539089" y="5568312"/>
            <a:ext cx="10596271" cy="7234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D" altLang="zh-CN" sz="32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Ponsel</a:t>
            </a:r>
            <a:r>
              <a:rPr lang="en-ID" altLang="zh-CN" sz="32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3 </a:t>
            </a:r>
            <a:r>
              <a:rPr lang="en-ID" altLang="zh-CN" sz="3200" dirty="0" err="1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kamera</a:t>
            </a:r>
            <a:r>
              <a:rPr lang="en-ID" altLang="zh-CN" sz="3200" dirty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3200" dirty="0" err="1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dengan</a:t>
            </a:r>
            <a:r>
              <a:rPr lang="en-ID" altLang="zh-CN" sz="3200" dirty="0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3200" dirty="0" err="1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tampilan</a:t>
            </a:r>
            <a:r>
              <a:rPr lang="en-ID" altLang="zh-CN" sz="3200" dirty="0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3200" dirty="0" err="1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terbaik</a:t>
            </a:r>
            <a:r>
              <a:rPr lang="en-ID" altLang="zh-CN" sz="3200" dirty="0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3200" dirty="0" err="1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se</a:t>
            </a:r>
            <a:r>
              <a:rPr lang="en-ID" altLang="zh-CN" sz="3200" dirty="0" err="1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harga</a:t>
            </a:r>
            <a:r>
              <a:rPr lang="en-ID" altLang="zh-CN" sz="3200" dirty="0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3200" dirty="0" smtClean="0">
                <a:solidFill>
                  <a:schemeClr val="bg2">
                    <a:lumMod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$150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-S B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9090" y="5106647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D" altLang="zh-CN" sz="2400" dirty="0" err="1" smtClean="0">
                <a:solidFill>
                  <a:srgbClr val="E7E6E6">
                    <a:lumMod val="25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Kata</a:t>
            </a:r>
            <a:r>
              <a:rPr lang="en-ID" altLang="zh-CN" sz="2400" dirty="0" smtClean="0">
                <a:solidFill>
                  <a:srgbClr val="E7E6E6">
                    <a:lumMod val="25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rgbClr val="E7E6E6">
                    <a:lumMod val="25000"/>
                  </a:srgb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OPPOSans-S B" panose="00020600040101010101" pitchFamily="18" charset="-122"/>
              </a:rPr>
              <a:t>pengantar</a:t>
            </a:r>
            <a:endParaRPr lang="en-US" altLang="zh-CN" sz="2400" dirty="0">
              <a:solidFill>
                <a:srgbClr val="E7E6E6">
                  <a:lumMod val="25000"/>
                </a:srgbClr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19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38133" y="1521513"/>
            <a:ext cx="3731536" cy="5636480"/>
            <a:chOff x="806580" y="599063"/>
            <a:chExt cx="3731536" cy="563648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21110836">
              <a:off x="806580" y="599063"/>
              <a:ext cx="2762969" cy="552671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0" b="9981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409600">
              <a:off x="1743974" y="646472"/>
              <a:ext cx="2794142" cy="5589071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4530533" y="4489872"/>
            <a:ext cx="2479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000" i="1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Tampilan</a:t>
            </a:r>
            <a:r>
              <a:rPr lang="en-US" altLang="zh-CN" sz="2000" i="1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US" altLang="zh-CN" sz="2000" i="1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endParaRPr kumimoji="0" lang="zh-CN" altLang="en-US" sz="20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595503" y="4489872"/>
            <a:ext cx="2466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defRPr>
            </a:lvl1pPr>
          </a:lstStyle>
          <a:p>
            <a:r>
              <a:rPr lang="en-US" altLang="zh-CN" sz="2000" b="0" dirty="0"/>
              <a:t>3 </a:t>
            </a:r>
            <a:r>
              <a:rPr lang="en-US" altLang="zh-CN" sz="2000" b="0" dirty="0" err="1"/>
              <a:t>Kamera</a:t>
            </a:r>
            <a:r>
              <a:rPr lang="en-US" altLang="zh-CN" sz="2000" b="0" dirty="0"/>
              <a:t> </a:t>
            </a:r>
            <a:r>
              <a:rPr lang="en-US" altLang="zh-CN" sz="2000" b="0" dirty="0" err="1"/>
              <a:t>Unik</a:t>
            </a:r>
            <a:endParaRPr lang="zh-CN" altLang="en-US" sz="2000" b="0" dirty="0"/>
          </a:p>
        </p:txBody>
      </p:sp>
      <p:sp>
        <p:nvSpPr>
          <p:cNvPr id="22" name="文本框 21"/>
          <p:cNvSpPr txBox="1"/>
          <p:nvPr/>
        </p:nvSpPr>
        <p:spPr>
          <a:xfrm>
            <a:off x="7073726" y="4489872"/>
            <a:ext cx="2507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defRPr>
            </a:lvl1pPr>
          </a:lstStyle>
          <a:p>
            <a:r>
              <a:rPr lang="en-US" altLang="zh-CN" sz="2000" b="0" dirty="0" err="1"/>
              <a:t>Akselerasi</a:t>
            </a:r>
            <a:r>
              <a:rPr lang="en-US" altLang="zh-CN" sz="2000" b="0" dirty="0"/>
              <a:t> Ganda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2017" t="28651" r="31992" b="36997"/>
          <a:stretch/>
        </p:blipFill>
        <p:spPr>
          <a:xfrm>
            <a:off x="5264524" y="2748017"/>
            <a:ext cx="1251753" cy="159173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2971" t="28556" r="33382" b="33901"/>
          <a:stretch/>
        </p:blipFill>
        <p:spPr>
          <a:xfrm>
            <a:off x="7671846" y="2663498"/>
            <a:ext cx="1272485" cy="180708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9001" t="22092" r="26839" b="35699"/>
          <a:stretch/>
        </p:blipFill>
        <p:spPr>
          <a:xfrm>
            <a:off x="9939651" y="2381839"/>
            <a:ext cx="1666276" cy="193324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7671846" y="1519940"/>
            <a:ext cx="4096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OPPO A15 KSP</a:t>
            </a:r>
          </a:p>
        </p:txBody>
      </p:sp>
    </p:spTree>
    <p:extLst>
      <p:ext uri="{BB962C8B-B14F-4D97-AF65-F5344CB8AC3E}">
        <p14:creationId xmlns:p14="http://schemas.microsoft.com/office/powerpoint/2010/main" xmlns="" val="612704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imgsa.baidu.com/timg?image&amp;quality=80&amp;size=b9999_10000&amp;sec=1601235242460&amp;di=dd89faea18ec5da8c109ea99372ebac2&amp;imgtype=0&amp;src=http%3A%2F%2Fdpic.tiankong.com%2F0x%2Fen%2FQJ888090926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 r="-937"/>
          <a:stretch/>
        </p:blipFill>
        <p:spPr bwMode="auto">
          <a:xfrm>
            <a:off x="0" y="-12700"/>
            <a:ext cx="123063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887" y="2412787"/>
            <a:ext cx="2547515" cy="2349111"/>
          </a:xfrm>
          <a:prstGeom prst="rect">
            <a:avLst/>
          </a:prstGeom>
        </p:spPr>
      </p:pic>
      <p:pic>
        <p:nvPicPr>
          <p:cNvPr id="15" name="Picture 6" descr="https://ss1.bdstatic.com/70cFvXSh_Q1YnxGkpoWK1HF6hhy/it/u=3636192426,916933769&amp;fm=26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58136" y="2443933"/>
            <a:ext cx="2415972" cy="228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5602" y="2417716"/>
            <a:ext cx="2340864" cy="234086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8264" y="-26213"/>
            <a:ext cx="12192000" cy="6923126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50001" y="906955"/>
            <a:ext cx="11788744" cy="4288820"/>
            <a:chOff x="1374934" y="789404"/>
            <a:chExt cx="10139097" cy="4288820"/>
          </a:xfrm>
        </p:grpSpPr>
        <p:sp>
          <p:nvSpPr>
            <p:cNvPr id="2" name="文本框 1"/>
            <p:cNvSpPr txBox="1"/>
            <p:nvPr/>
          </p:nvSpPr>
          <p:spPr>
            <a:xfrm>
              <a:off x="1633538" y="789404"/>
              <a:ext cx="9609306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Pengguna</a:t>
              </a:r>
              <a:r>
                <a:rPr lang="en-US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ponsel</a:t>
              </a:r>
              <a:r>
                <a:rPr lang="en-US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A </a:t>
              </a:r>
              <a:r>
                <a:rPr lang="en-US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rendah</a:t>
              </a:r>
              <a:r>
                <a:rPr lang="en-US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US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adalah</a:t>
              </a:r>
              <a:r>
                <a:rPr lang="en-US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4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Kaum</a:t>
              </a:r>
              <a:r>
                <a:rPr lang="en-ID" altLang="zh-CN" sz="4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Muda</a:t>
              </a:r>
              <a:endParaRPr lang="en-US" altLang="zh-CN" sz="28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  <a:p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Kaum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muda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belanja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seperti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mencari</a:t>
              </a:r>
              <a:r>
                <a:rPr lang="en-ID" altLang="zh-CN" sz="4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4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Pasangan</a:t>
              </a:r>
              <a:r>
                <a:rPr lang="en-ID" altLang="zh-CN" sz="4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Perasaan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pertama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sangat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penting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endParaRPr lang="zh-CN" altLang="en-US" sz="28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33538" y="2678773"/>
              <a:ext cx="988049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Tampilan</a:t>
              </a:r>
              <a:r>
                <a:rPr lang="en-US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OPPO A15</a:t>
              </a:r>
              <a:r>
                <a:rPr lang="zh-CN" altLang="en-US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，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Penuhi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44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tiga</a:t>
              </a:r>
              <a:r>
                <a:rPr lang="en-ID" altLang="zh-CN" sz="44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44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kebutuhan</a:t>
              </a:r>
              <a:r>
                <a:rPr lang="en-ID" altLang="zh-CN" sz="44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44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utama</a:t>
              </a:r>
              <a:r>
                <a:rPr lang="en-ID" altLang="zh-CN" sz="44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kaum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 </a:t>
              </a:r>
              <a:r>
                <a:rPr lang="en-ID" altLang="zh-CN" sz="2800" dirty="0" err="1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muda</a:t>
              </a:r>
              <a:r>
                <a:rPr lang="en-ID" altLang="zh-CN" sz="28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endParaRPr lang="en-US" altLang="zh-CN" sz="28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374934" y="4225530"/>
              <a:ext cx="33408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48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Beragam</a:t>
              </a:r>
              <a:r>
                <a:rPr lang="zh-CN" altLang="en-US" sz="48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！</a:t>
              </a:r>
              <a:endParaRPr lang="en-US" altLang="zh-CN" sz="48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2572" y="4193256"/>
              <a:ext cx="235231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Ringan</a:t>
              </a:r>
              <a:r>
                <a:rPr lang="en-US" altLang="zh-CN" sz="48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729292" y="4247227"/>
              <a:ext cx="340563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D" altLang="zh-CN" sz="48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Kelas </a:t>
              </a:r>
              <a:r>
                <a:rPr lang="en-ID" altLang="zh-CN" sz="4800" dirty="0" err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Atas</a:t>
              </a:r>
              <a:r>
                <a:rPr lang="en-ID" altLang="zh-CN" sz="4800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!</a:t>
              </a:r>
              <a:endParaRPr lang="en-US" altLang="zh-CN" sz="48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Best Appearance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4996" y="572973"/>
            <a:ext cx="11096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Apa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poin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terpenting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bagi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dalam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memilih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penampilan</a:t>
            </a:r>
            <a:r>
              <a:rPr lang="en-ID" altLang="zh-CN" sz="24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?</a:t>
            </a:r>
            <a:endParaRPr lang="zh-CN" altLang="en-US" sz="2400" dirty="0">
              <a:solidFill>
                <a:prstClr val="white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3427" y="5124125"/>
            <a:ext cx="25211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Apakah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warnanya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cantik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beragam</a:t>
            </a:r>
            <a:endParaRPr lang="zh-CN" altLang="en-US" sz="2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23059" y="5209738"/>
            <a:ext cx="2121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Apakah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teksturnya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kelas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atas</a:t>
            </a:r>
            <a:endParaRPr lang="zh-CN" altLang="en-US" sz="2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584155" y="5196674"/>
            <a:ext cx="2608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Apakah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itu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terasa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ringan</a:t>
            </a:r>
            <a:r>
              <a:rPr lang="en-ID" altLang="zh-CN" sz="2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ID" altLang="zh-CN" sz="2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portabel</a:t>
            </a:r>
            <a:endParaRPr lang="zh-CN" altLang="en-US" sz="2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79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65126"/>
            <a:ext cx="12192000" cy="6923126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5041" y="479530"/>
            <a:ext cx="9710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Tiga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tekstur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tiga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kenikmatan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,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memberikan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lebih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banyak</a:t>
            </a:r>
            <a:r>
              <a:rPr lang="en-ID" altLang="zh-CN" sz="3600" dirty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3600" dirty="0" err="1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pilihan</a:t>
            </a:r>
            <a:endParaRPr lang="zh-CN" altLang="en-US" sz="12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97833" y="1841277"/>
            <a:ext cx="1743010" cy="34896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992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874012" y="1726087"/>
            <a:ext cx="1882530" cy="376559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550901" y="1726087"/>
            <a:ext cx="2507920" cy="3647332"/>
            <a:chOff x="4191775" y="1767079"/>
            <a:chExt cx="3054849" cy="444274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191775" y="1767079"/>
              <a:ext cx="2221059" cy="444274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100000" l="0" r="985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25567" y="1767079"/>
              <a:ext cx="2221057" cy="4442744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69299" y="5636796"/>
            <a:ext cx="3696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1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Frosted: </a:t>
            </a:r>
            <a:r>
              <a:rPr lang="en-ID" altLang="zh-CN" sz="16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tenang</a:t>
            </a:r>
            <a:r>
              <a:rPr lang="en-ID" altLang="zh-CN" sz="1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ID" altLang="zh-CN" sz="16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bertekstur</a:t>
            </a:r>
            <a:endParaRPr lang="zh-CN" altLang="en-US" sz="16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75397" y="5633310"/>
            <a:ext cx="36134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altLang="zh-CN" sz="1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Glossy: klasik dan tahan lama</a:t>
            </a:r>
            <a:endParaRPr lang="zh-CN" altLang="en-US" sz="16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05052" y="5657610"/>
            <a:ext cx="3132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altLang="zh-CN" sz="1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Mirror: </a:t>
            </a:r>
            <a:r>
              <a:rPr lang="en-ID" altLang="zh-CN" sz="16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keren</a:t>
            </a:r>
            <a:r>
              <a:rPr lang="en-ID" altLang="zh-CN" sz="1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ID" altLang="zh-CN" sz="16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bergaya</a:t>
            </a:r>
            <a:endParaRPr lang="zh-CN" altLang="en-US" sz="16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2499" y="6008739"/>
            <a:ext cx="30327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Cocok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untuk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yang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rendah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hati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tenang</a:t>
            </a:r>
            <a:endParaRPr lang="zh-CN" altLang="en-US" sz="1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50901" y="5993153"/>
            <a:ext cx="2672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Cocok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untuk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mainstream dan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populer</a:t>
            </a:r>
            <a:endParaRPr lang="zh-CN" altLang="en-US" sz="1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53120" y="6026942"/>
            <a:ext cx="2672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Cocok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untuk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pengguna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lang="en-ID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muda</a:t>
            </a:r>
            <a:r>
              <a:rPr lang="en-ID" altLang="zh-CN" sz="14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dan </a:t>
            </a:r>
            <a:r>
              <a:rPr lang="en-US" altLang="zh-CN" sz="1400" dirty="0" err="1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unik</a:t>
            </a:r>
            <a:endParaRPr lang="zh-CN" altLang="en-US" sz="14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Tampilan</a:t>
            </a:r>
            <a:r>
              <a:rPr lang="en-US" altLang="zh-CN" sz="1200" b="1" i="1" dirty="0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  </a:t>
            </a:r>
            <a:r>
              <a:rPr lang="en-US" altLang="zh-CN" sz="1200" b="1" i="1" dirty="0" err="1" smtClean="0">
                <a:solidFill>
                  <a:prstClr val="white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36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97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981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8314" y="919645"/>
            <a:ext cx="6102636" cy="122069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326802" y="1955030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浅灰蓝色</a:t>
            </a:r>
          </a:p>
        </p:txBody>
      </p:sp>
      <p:sp>
        <p:nvSpPr>
          <p:cNvPr id="5" name="矩形 4"/>
          <p:cNvSpPr/>
          <p:nvPr/>
        </p:nvSpPr>
        <p:spPr>
          <a:xfrm>
            <a:off x="10176979" y="251795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磨砂质感</a:t>
            </a:r>
          </a:p>
        </p:txBody>
      </p:sp>
      <p:sp>
        <p:nvSpPr>
          <p:cNvPr id="6" name="矩形 5"/>
          <p:cNvSpPr/>
          <p:nvPr/>
        </p:nvSpPr>
        <p:spPr>
          <a:xfrm>
            <a:off x="6816499" y="3450218"/>
            <a:ext cx="45416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高档的蓝色磨砂</a:t>
            </a:r>
            <a:endParaRPr lang="en-US" altLang="zh-CN" sz="3600" dirty="0">
              <a:solidFill>
                <a:schemeClr val="bg1"/>
              </a:solidFill>
              <a:latin typeface="OPPOSans B" panose="00020600040101010101" pitchFamily="18" charset="-122"/>
              <a:ea typeface="OPPOSans B" panose="00020600040101010101" pitchFamily="18" charset="-122"/>
            </a:endParaRP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3000+</a:t>
            </a:r>
            <a:r>
              <a:rPr lang="zh-CN" altLang="en-US" sz="3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rPr>
              <a:t>价位段的质感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48314" y="1085243"/>
            <a:ext cx="10881058" cy="12598400"/>
            <a:chOff x="935978" y="1085243"/>
            <a:chExt cx="10881058" cy="125984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985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935978" y="1085243"/>
              <a:ext cx="6298310" cy="1259840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0689258" y="2092190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白色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625250" y="2729377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亮面质感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477386" y="3445502"/>
              <a:ext cx="4339650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不是纯粹的白色</a:t>
              </a:r>
              <a:endPara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  <a:p>
              <a:pPr algn="r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而是珍珠与白玉的白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0"/>
            <a:ext cx="12192000" cy="13498937"/>
            <a:chOff x="0" y="0"/>
            <a:chExt cx="12192000" cy="13498937"/>
          </a:xfrm>
        </p:grpSpPr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42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0" b="99697" l="0" r="9890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84384" y="919645"/>
              <a:ext cx="6288759" cy="12579292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0177194" y="1936742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黑色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0113186" y="257392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亮面质感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8047071" y="3436358"/>
              <a:ext cx="3416320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经典黑色亮面</a:t>
              </a:r>
              <a:endParaRPr lang="en-US" altLang="zh-CN" sz="3600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  <a:p>
              <a:pPr algn="r"/>
              <a:r>
                <a:rPr lang="zh-CN" altLang="en-US" sz="3600" dirty="0">
                  <a:solidFill>
                    <a:schemeClr val="bg1"/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永不出错的选择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0" y="0"/>
            <a:ext cx="12569039" cy="13423327"/>
            <a:chOff x="0" y="0"/>
            <a:chExt cx="12569039" cy="13423327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61300">
                  <a:srgbClr val="C1C9A2"/>
                </a:gs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rgbClr val="FBFBFB"/>
                </a:gs>
                <a:gs pos="83000">
                  <a:srgbClr val="A7B9C3"/>
                </a:gs>
                <a:gs pos="100000">
                  <a:srgbClr val="8FD9DC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0" b="9927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98958" y="919645"/>
              <a:ext cx="6250960" cy="12503682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10288078" y="2036209"/>
              <a:ext cx="21662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Silver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17405" y="2846009"/>
              <a:ext cx="265163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Mirror texture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894741" y="3577757"/>
              <a:ext cx="829259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sv-SE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Desain mirror yang menarik</a:t>
              </a:r>
            </a:p>
            <a:p>
              <a:pPr algn="r"/>
              <a:r>
                <a:rPr lang="sv-SE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POSans B" panose="00020600040101010101" pitchFamily="18" charset="-122"/>
                  <a:ea typeface="OPPOSans B" panose="00020600040101010101" pitchFamily="18" charset="-122"/>
                </a:rPr>
                <a:t>Dapat membiaskan tekstur pelangi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9981564" y="98675"/>
            <a:ext cx="2412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Tampilan</a:t>
            </a:r>
            <a:r>
              <a:rPr kumimoji="0" lang="en-US" altLang="zh-CN" sz="1200" b="1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 </a:t>
            </a:r>
            <a:r>
              <a:rPr kumimoji="0" lang="en-US" altLang="zh-CN" sz="1200" b="1" i="1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B" panose="00020600040101010101" pitchFamily="18" charset="-122"/>
                <a:ea typeface="OPPOSans B" panose="00020600040101010101" pitchFamily="18" charset="-122"/>
              </a:rPr>
              <a:t>Terbaik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B" panose="00020600040101010101" pitchFamily="18" charset="-122"/>
              <a:ea typeface="OPPOSan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60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25F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 dirty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14812</TotalTime>
  <Words>1320</Words>
  <Application>Microsoft Office PowerPoint</Application>
  <PresentationFormat>Custom</PresentationFormat>
  <Paragraphs>242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Office 主题​​</vt:lpstr>
      <vt:lpstr>2_White 白底</vt:lpstr>
      <vt:lpstr>1_Office 主题​​</vt:lpstr>
      <vt:lpstr>2_Office 主题​​</vt:lpstr>
      <vt:lpstr>Slide 1</vt:lpstr>
      <vt:lpstr>Slide 2</vt:lpstr>
      <vt:lpstr>Slide 3</vt:lpstr>
      <vt:lpstr>Potret Pengguna Ponsel A Rendah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 A15</dc:title>
  <dc:creator>潘黄子</dc:creator>
  <cp:lastModifiedBy>Admin</cp:lastModifiedBy>
  <cp:revision>159</cp:revision>
  <dcterms:created xsi:type="dcterms:W3CDTF">2020-09-23T07:12:06Z</dcterms:created>
  <dcterms:modified xsi:type="dcterms:W3CDTF">2020-11-19T16:52:34Z</dcterms:modified>
</cp:coreProperties>
</file>