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316" r:id="rId10"/>
    <p:sldId id="317" r:id="rId11"/>
    <p:sldId id="267" r:id="rId12"/>
    <p:sldId id="270" r:id="rId13"/>
    <p:sldId id="284" r:id="rId14"/>
    <p:sldId id="271" r:id="rId15"/>
    <p:sldId id="272" r:id="rId16"/>
    <p:sldId id="273" r:id="rId17"/>
    <p:sldId id="274" r:id="rId18"/>
    <p:sldId id="276" r:id="rId19"/>
    <p:sldId id="318" r:id="rId20"/>
    <p:sldId id="319" r:id="rId21"/>
    <p:sldId id="277" r:id="rId22"/>
    <p:sldId id="278" r:id="rId23"/>
    <p:sldId id="279" r:id="rId24"/>
    <p:sldId id="280" r:id="rId25"/>
    <p:sldId id="282" r:id="rId26"/>
    <p:sldId id="281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52" r:id="rId35"/>
    <p:sldId id="314" r:id="rId36"/>
    <p:sldId id="346" r:id="rId37"/>
    <p:sldId id="315" r:id="rId38"/>
    <p:sldId id="347" r:id="rId39"/>
    <p:sldId id="320" r:id="rId40"/>
    <p:sldId id="321" r:id="rId41"/>
    <p:sldId id="322" r:id="rId4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5">
          <p15:clr>
            <a:srgbClr val="A4A3A4"/>
          </p15:clr>
        </p15:guide>
        <p15:guide id="2" pos="390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10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584" y="56"/>
      </p:cViewPr>
      <p:guideLst>
        <p:guide orient="horz" pos="2165"/>
        <p:guide pos="39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80233563\Desktop\New%20Microsoft%20Excel%20&#24037;&#20316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213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 err="1"/>
              <a:t>Jangka</a:t>
            </a:r>
            <a:r>
              <a:rPr lang="en-US" altLang="zh-CN" dirty="0"/>
              <a:t> </a:t>
            </a:r>
            <a:r>
              <a:rPr lang="en-US" altLang="zh-CN" dirty="0" err="1"/>
              <a:t>Penggunaan</a:t>
            </a:r>
            <a:r>
              <a:rPr lang="en-US" altLang="zh-CN" dirty="0"/>
              <a:t> (Hari)</a:t>
            </a:r>
            <a:endParaRPr lang="zh-C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213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使用时长</c:v>
                </c:pt>
              </c:strCache>
            </c:strRef>
          </c:tx>
          <c:spPr>
            <a:solidFill>
              <a:srgbClr val="EA923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1A544">
                  <a:alpha val="60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A70-49C9-9BAA-D650270716A7}"/>
              </c:ext>
            </c:extLst>
          </c:dPt>
          <c:dPt>
            <c:idx val="1"/>
            <c:invertIfNegative val="0"/>
            <c:bubble3D val="0"/>
            <c:spPr>
              <a:solidFill>
                <a:srgbClr val="31A544">
                  <a:alpha val="76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A70-49C9-9BAA-D650270716A7}"/>
              </c:ext>
            </c:extLst>
          </c:dPt>
          <c:dPt>
            <c:idx val="2"/>
            <c:invertIfNegative val="0"/>
            <c:bubble3D val="0"/>
            <c:spPr>
              <a:solidFill>
                <a:srgbClr val="31A54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A70-49C9-9BAA-D650270716A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小米11</c:v>
                </c:pt>
                <c:pt idx="1">
                  <c:v>Mate40 Pro</c:v>
                </c:pt>
                <c:pt idx="2">
                  <c:v>Find X3 Pro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0.74</c:v>
                </c:pt>
                <c:pt idx="1">
                  <c:v>1.02</c:v>
                </c:pt>
                <c:pt idx="2">
                  <c:v>1.03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A70-49C9-9BAA-D650270716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180487328"/>
        <c:axId val="1178710896"/>
      </c:barChart>
      <c:catAx>
        <c:axId val="118048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8710896"/>
        <c:crosses val="autoZero"/>
        <c:auto val="1"/>
        <c:lblAlgn val="ctr"/>
        <c:lblOffset val="100"/>
        <c:noMultiLvlLbl val="0"/>
      </c:catAx>
      <c:valAx>
        <c:axId val="1178710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0487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2021/3/15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400" dirty="0"/>
              <a:t>Reno5</a:t>
            </a:r>
            <a:endParaRPr lang="zh-CN" alt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C14EF23-7938-4FBF-835E-7ADED58DD79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【</a:t>
            </a:r>
            <a:r>
              <a:rPr kumimoji="1" lang="zh-CN" altLang="en-US" sz="1200" b="0" i="0" dirty="0">
                <a:latin typeface="OPPOSans M" charset="-122"/>
                <a:ea typeface="OPPOSans M" charset="-122"/>
              </a:rPr>
              <a:t>本页主题</a:t>
            </a:r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】</a:t>
            </a:r>
          </a:p>
          <a:p>
            <a:r>
              <a:rPr kumimoji="1" lang="zh-CN" altLang="en-US" sz="1200" b="0" i="0" dirty="0">
                <a:latin typeface="OPPOSans M" charset="-122"/>
                <a:ea typeface="OPPOSans M" charset="-122"/>
              </a:rPr>
              <a:t>讲解</a:t>
            </a:r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Starry</a:t>
            </a:r>
            <a:r>
              <a:rPr kumimoji="1" lang="zh-CN" altLang="en-US" sz="1200" b="0" i="0" dirty="0">
                <a:latin typeface="OPPOSans M" charset="-122"/>
                <a:ea typeface="OPPOSans M" charset="-122"/>
              </a:rPr>
              <a:t> </a:t>
            </a:r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Black</a:t>
            </a:r>
          </a:p>
          <a:p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【</a:t>
            </a:r>
            <a:r>
              <a:rPr kumimoji="1" lang="zh-CN" altLang="en-US" sz="1200" b="0" i="0" dirty="0">
                <a:latin typeface="OPPOSans M" charset="-122"/>
                <a:ea typeface="OPPOSans M" charset="-122"/>
              </a:rPr>
              <a:t>参考讲解</a:t>
            </a:r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】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除了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Fantasy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Silver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的颜色，我们也为顾客准备了百搭的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Starry Black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zh-CN" altLang="zh-CN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低调沉稳又与众不同，摸起来温润，看起来</a:t>
            </a:r>
            <a:r>
              <a:rPr lang="zh-CN" altLang="en-US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有</a:t>
            </a:r>
            <a:r>
              <a:rPr lang="zh-CN" altLang="zh-CN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活力</a:t>
            </a:r>
            <a:r>
              <a:rPr lang="zh-CN" altLang="en-US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。可以说我们的两款颜色能够很好的满足大家的需求。</a:t>
            </a:r>
            <a:endParaRPr lang="en-US" altLang="zh-CN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454D117-B94D-4F48-9753-65A6713981A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【</a:t>
            </a:r>
            <a:r>
              <a:rPr kumimoji="1" lang="zh-CN" altLang="en-US" sz="1200" b="0" i="0" dirty="0">
                <a:latin typeface="OPPOSans M" charset="-122"/>
                <a:ea typeface="OPPOSans M" charset="-122"/>
              </a:rPr>
              <a:t>本页主题</a:t>
            </a:r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】</a:t>
            </a:r>
          </a:p>
          <a:p>
            <a:r>
              <a:rPr kumimoji="1" lang="zh-CN" altLang="en-US" sz="1200" b="0" i="0" dirty="0">
                <a:latin typeface="OPPOSans M" charset="-122"/>
                <a:ea typeface="OPPOSans M" charset="-122"/>
              </a:rPr>
              <a:t>讲解</a:t>
            </a:r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Starry</a:t>
            </a:r>
            <a:r>
              <a:rPr kumimoji="1" lang="zh-CN" altLang="en-US" sz="1200" b="0" i="0" dirty="0">
                <a:latin typeface="OPPOSans M" charset="-122"/>
                <a:ea typeface="OPPOSans M" charset="-122"/>
              </a:rPr>
              <a:t> </a:t>
            </a:r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Black</a:t>
            </a:r>
          </a:p>
          <a:p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【</a:t>
            </a:r>
            <a:r>
              <a:rPr kumimoji="1" lang="zh-CN" altLang="en-US" sz="1200" b="0" i="0" dirty="0">
                <a:latin typeface="OPPOSans M" charset="-122"/>
                <a:ea typeface="OPPOSans M" charset="-122"/>
              </a:rPr>
              <a:t>参考讲解</a:t>
            </a:r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】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除了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Fantasy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Silver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的颜色，我们也为顾客准备了百搭的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Starry Black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zh-CN" altLang="zh-CN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低调沉稳又与众不同，摸起来温润，看起来</a:t>
            </a:r>
            <a:r>
              <a:rPr lang="zh-CN" altLang="en-US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有</a:t>
            </a:r>
            <a:r>
              <a:rPr lang="zh-CN" altLang="zh-CN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活力</a:t>
            </a:r>
            <a:r>
              <a:rPr lang="zh-CN" altLang="en-US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。可以说我们的两款颜色能够很好的满足大家的需求。</a:t>
            </a:r>
            <a:endParaRPr lang="en-US" altLang="zh-CN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454D117-B94D-4F48-9753-65A6713981A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39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4C5819-14B7-4BB6-BEE2-E1B4FB56AD86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4C5819-14B7-4BB6-BEE2-E1B4FB56AD86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4C5819-14B7-4BB6-BEE2-E1B4FB56AD86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加上标准版参数，一起看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4C5819-14B7-4BB6-BEE2-E1B4FB56AD86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【</a:t>
            </a:r>
            <a:r>
              <a:rPr kumimoji="1" lang="zh-CN" altLang="en-US" sz="1200" b="0" i="0" dirty="0">
                <a:latin typeface="OPPOSans M" charset="-122"/>
                <a:ea typeface="OPPOSans M" charset="-122"/>
              </a:rPr>
              <a:t>本页主题</a:t>
            </a:r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】</a:t>
            </a:r>
          </a:p>
          <a:p>
            <a:r>
              <a:rPr kumimoji="1" lang="zh-CN" altLang="en-US" sz="1200" b="0" i="0" dirty="0">
                <a:latin typeface="OPPOSans M" charset="-122"/>
                <a:ea typeface="OPPOSans M" charset="-122"/>
              </a:rPr>
              <a:t>讲解</a:t>
            </a:r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Starry</a:t>
            </a:r>
            <a:r>
              <a:rPr kumimoji="1" lang="zh-CN" altLang="en-US" sz="1200" b="0" i="0" dirty="0">
                <a:latin typeface="OPPOSans M" charset="-122"/>
                <a:ea typeface="OPPOSans M" charset="-122"/>
              </a:rPr>
              <a:t> </a:t>
            </a:r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Black</a:t>
            </a:r>
          </a:p>
          <a:p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【</a:t>
            </a:r>
            <a:r>
              <a:rPr kumimoji="1" lang="zh-CN" altLang="en-US" sz="1200" b="0" i="0" dirty="0">
                <a:latin typeface="OPPOSans M" charset="-122"/>
                <a:ea typeface="OPPOSans M" charset="-122"/>
              </a:rPr>
              <a:t>参考讲解</a:t>
            </a:r>
            <a:r>
              <a:rPr kumimoji="1" lang="en-US" altLang="zh-CN" sz="1200" b="0" i="0" dirty="0">
                <a:latin typeface="OPPOSans M" charset="-122"/>
                <a:ea typeface="OPPOSans M" charset="-122"/>
              </a:rPr>
              <a:t>】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除了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Fantasy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Silver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的颜色，我们也为顾客准备了百搭的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Starry Black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zh-CN" altLang="zh-CN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低调沉稳又与众不同，摸起来温润，看起来</a:t>
            </a:r>
            <a:r>
              <a:rPr lang="zh-CN" altLang="en-US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有</a:t>
            </a:r>
            <a:r>
              <a:rPr lang="zh-CN" altLang="zh-CN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活力</a:t>
            </a:r>
            <a:r>
              <a:rPr lang="zh-CN" altLang="en-US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。可以说我们的两款颜色能够很好的满足大家的需求。</a:t>
            </a:r>
            <a:endParaRPr lang="en-US" altLang="zh-CN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454D117-B94D-4F48-9753-65A6713981A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Shape 139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8" name="Shape 13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57200">
              <a:lnSpc>
                <a:spcPct val="118000"/>
              </a:lnSpc>
              <a:defRPr sz="1700" b="1" spc="17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2021/3/15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2021/3/15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microsoft.com/office/2007/relationships/hdphoto" Target="../media/hdphoto5.wdp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30.png"/><Relationship Id="rId4" Type="http://schemas.openxmlformats.org/officeDocument/2006/relationships/image" Target="../media/image46.tif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1.jpe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chart" Target="../charts/chart1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11112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61000">
                <a:schemeClr val="tx1">
                  <a:alpha val="26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22" name="图形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63" y="333375"/>
            <a:ext cx="1075378" cy="25590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91177" y="1909504"/>
            <a:ext cx="10235202" cy="1234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1" u="none" strike="noStrike" kern="1200" cap="none" spc="6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Ketekunan</a:t>
            </a:r>
            <a:r>
              <a:rPr kumimoji="0" lang="en-US" altLang="zh-CN" sz="3000" b="1" i="1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</a:t>
            </a:r>
            <a:r>
              <a:rPr kumimoji="0" lang="en-US" altLang="zh-CN" sz="3000" b="1" i="1" u="none" strike="noStrike" kern="1200" cap="none" spc="6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Pengrajin</a:t>
            </a:r>
            <a:r>
              <a:rPr kumimoji="0" lang="en-US" altLang="zh-CN" sz="3000" b="1" i="1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</a:t>
            </a:r>
            <a:r>
              <a:rPr kumimoji="0" lang="en-US" altLang="zh-CN" sz="3000" b="1" i="1" u="none" strike="noStrike" kern="1200" cap="none" spc="6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Selama</a:t>
            </a:r>
            <a:r>
              <a:rPr kumimoji="0" lang="en-US" altLang="zh-CN" sz="3000" b="1" i="1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10 </a:t>
            </a:r>
            <a:r>
              <a:rPr kumimoji="0" lang="en-US" altLang="zh-CN" sz="3000" b="1" i="1" u="none" strike="noStrike" kern="1200" cap="none" spc="6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tahun</a:t>
            </a:r>
            <a:endParaRPr kumimoji="0" lang="en-US" altLang="zh-CN" sz="3000" b="1" i="1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1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Masa </a:t>
            </a:r>
            <a:r>
              <a:rPr kumimoji="0" lang="en-US" altLang="zh-CN" sz="3000" b="1" i="1" u="none" strike="noStrike" kern="1200" cap="none" spc="6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depan</a:t>
            </a:r>
            <a:r>
              <a:rPr kumimoji="0" lang="en-US" altLang="zh-CN" sz="3000" b="1" i="1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yang </a:t>
            </a:r>
            <a:r>
              <a:rPr kumimoji="0" lang="en-US" altLang="zh-CN" sz="3000" b="1" i="1" u="none" strike="noStrike" kern="1200" cap="none" spc="6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penuh</a:t>
            </a:r>
            <a:r>
              <a:rPr kumimoji="0" lang="en-US" altLang="zh-CN" sz="3000" b="1" i="1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</a:t>
            </a:r>
            <a:r>
              <a:rPr kumimoji="0" lang="en-US" altLang="zh-CN" sz="3000" b="1" i="1" u="none" strike="noStrike" kern="1200" cap="none" spc="6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warna</a:t>
            </a:r>
            <a:endParaRPr kumimoji="0" lang="en-US" altLang="zh-CN" sz="3000" b="1" i="1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67287" y="3714377"/>
            <a:ext cx="10235202" cy="742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1" u="none" strike="noStrike" kern="1200" cap="none" spc="6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Materi</a:t>
            </a:r>
            <a:r>
              <a:rPr kumimoji="0" lang="en-US" altLang="zh-CN" sz="3600" b="0" i="1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Training Find X3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24" y="2664356"/>
            <a:ext cx="5584876" cy="3908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文本框 23"/>
          <p:cNvSpPr txBox="1"/>
          <p:nvPr/>
        </p:nvSpPr>
        <p:spPr>
          <a:xfrm>
            <a:off x="619520" y="1672566"/>
            <a:ext cx="5584875" cy="1011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 R" charset="-122"/>
                <a:ea typeface="OPPOSans R" charset="-122"/>
                <a:cs typeface="OPPOSans-S B" panose="00020600040101010101" pitchFamily="18" charset="-122"/>
              </a:rPr>
              <a:t>IMX 766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26921" y="1017771"/>
            <a:ext cx="5805633" cy="619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OPPOSans-S B" panose="00020600040101010101" pitchFamily="18" charset="-122"/>
              </a:rPr>
              <a:t>OPPO X Sony </a:t>
            </a:r>
            <a:r>
              <a:rPr kumimoji="0" lang="en-US" altLang="zh-CN" sz="3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OPPOSans-S B" panose="00020600040101010101" pitchFamily="18" charset="-122"/>
              </a:rPr>
              <a:t>bekerja</a:t>
            </a:r>
            <a:r>
              <a:rPr lang="en-US" altLang="zh-CN" sz="3000" b="1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B" panose="00020600040101010101" pitchFamily="18" charset="-122"/>
              </a:rPr>
              <a:t>sama</a:t>
            </a:r>
            <a:endParaRPr kumimoji="0" lang="en-US" altLang="zh-CN" sz="3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OPPOSans-S B" panose="00020600040101010101" pitchFamily="18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52477" y="2129970"/>
            <a:ext cx="3477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b="1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B" panose="00020600040101010101" pitchFamily="18" charset="-122"/>
              </a:rPr>
              <a:t>01 Ultra </a:t>
            </a:r>
            <a:r>
              <a:rPr lang="en-US" altLang="zh-CN" sz="2800" b="1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B" panose="00020600040101010101" pitchFamily="18" charset="-122"/>
              </a:rPr>
              <a:t>sensitif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OPPOSans-S B" panose="00020600040101010101" pitchFamily="18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652477" y="2577514"/>
            <a:ext cx="4599774" cy="798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6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IMX 766 </a:t>
            </a:r>
            <a:r>
              <a:rPr lang="en-US" altLang="zh-CN" sz="16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menghadirkan</a:t>
            </a:r>
            <a:r>
              <a:rPr lang="en-US" altLang="zh-CN" sz="16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1/1.56 </a:t>
            </a:r>
            <a:r>
              <a:rPr lang="en-US" altLang="zh-CN" sz="16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inci</a:t>
            </a:r>
            <a:r>
              <a:rPr lang="en-US" altLang="zh-CN" sz="16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sensor </a:t>
            </a:r>
            <a:r>
              <a:rPr lang="en-US" altLang="zh-CN" sz="16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luas</a:t>
            </a:r>
            <a:r>
              <a:rPr lang="en-US" altLang="zh-CN" sz="16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pada </a:t>
            </a:r>
            <a:r>
              <a:rPr lang="en-US" altLang="zh-CN" sz="16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kamera</a:t>
            </a:r>
            <a:r>
              <a:rPr lang="en-US" altLang="zh-CN" sz="16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utama</a:t>
            </a:r>
            <a:r>
              <a:rPr lang="en-US" altLang="zh-CN" sz="16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flagship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652476" y="3574949"/>
            <a:ext cx="5225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OPPOSans-S B" panose="00020600040101010101" pitchFamily="18" charset="-122"/>
              </a:rPr>
              <a:t>02 </a:t>
            </a:r>
            <a:r>
              <a:rPr kumimoji="0" lang="en-US" altLang="zh-CN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OPPOSans-S B" panose="00020600040101010101" pitchFamily="18" charset="-122"/>
              </a:rPr>
              <a:t>Kualitas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OPPOSans-S B" panose="00020600040101010101" pitchFamily="18" charset="-122"/>
              </a:rPr>
              <a:t> Gambar Ultra Clear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652476" y="3965343"/>
            <a:ext cx="4599775" cy="471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IMX 766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menghadirkan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50MP</a:t>
            </a:r>
          </a:p>
        </p:txBody>
      </p:sp>
      <p:sp>
        <p:nvSpPr>
          <p:cNvPr id="3" name="矩形 2"/>
          <p:cNvSpPr/>
          <p:nvPr/>
        </p:nvSpPr>
        <p:spPr>
          <a:xfrm>
            <a:off x="6652476" y="1406691"/>
            <a:ext cx="4739424" cy="531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500" b="1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B" panose="00020600040101010101" pitchFamily="18" charset="-122"/>
              </a:rPr>
              <a:t>Membuat</a:t>
            </a:r>
            <a:r>
              <a:rPr lang="zh-CN" altLang="en-US" sz="2500" b="1" dirty="0">
                <a:solidFill>
                  <a:srgbClr val="EA9233"/>
                </a:solidFill>
                <a:latin typeface="OPPOSans R" charset="-122"/>
                <a:ea typeface="OPPOSans R" charset="-122"/>
                <a:cs typeface="OPPOSans-S B" panose="00020600040101010101" pitchFamily="18" charset="-122"/>
              </a:rPr>
              <a:t> </a:t>
            </a:r>
            <a:r>
              <a:rPr lang="en-US" altLang="zh-CN" sz="2500" b="1" dirty="0">
                <a:solidFill>
                  <a:srgbClr val="EA9233"/>
                </a:solidFill>
                <a:latin typeface="OPPOSans R" charset="-122"/>
                <a:ea typeface="OPPOSans R" charset="-122"/>
                <a:cs typeface="OPPOSans-S B" panose="00020600040101010101" pitchFamily="18" charset="-122"/>
              </a:rPr>
              <a:t>Ultra Wide-Angle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652476" y="4772278"/>
            <a:ext cx="4358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OPPOSans-S B" panose="00020600040101010101" pitchFamily="18" charset="-122"/>
              </a:rPr>
              <a:t>03 Ultra Anti-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OPPOSans-S B" panose="00020600040101010101" pitchFamily="18" charset="-122"/>
              </a:rPr>
              <a:t>distorsi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OPPOSans-S B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52476" y="5219822"/>
            <a:ext cx="4599775" cy="88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Lensa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berbentuk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bebas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membawa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lebih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sedikit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distorsi</a:t>
            </a:r>
            <a:endParaRPr lang="en-US" altLang="zh-CN" dirty="0">
              <a:solidFill>
                <a:prstClr val="white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  <p:bldP spid="31" grpId="0"/>
      <p:bldP spid="32" grpId="0"/>
      <p:bldP spid="3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7" t="26190" r="51842" b="51828"/>
          <a:stretch>
            <a:fillRect/>
          </a:stretch>
        </p:blipFill>
        <p:spPr>
          <a:xfrm rot="10800000" flipH="1">
            <a:off x="0" y="0"/>
            <a:ext cx="12192000" cy="688337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71" r="53627"/>
          <a:stretch>
            <a:fillRect/>
          </a:stretch>
        </p:blipFill>
        <p:spPr>
          <a:xfrm>
            <a:off x="6882697" y="4153961"/>
            <a:ext cx="5309304" cy="126110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82706" y="2860484"/>
            <a:ext cx="5248687" cy="402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Satu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sisi</a:t>
            </a: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Teknologi</a:t>
            </a:r>
            <a:endParaRPr lang="en-US" altLang="zh-CN" b="1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Memasang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mikroskop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dengan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tinggi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puluhan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sentimeter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ke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dalam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sebuah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8,26 mm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Mendukung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hingga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60 kali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lipat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lensa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zaman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teknologi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fotografi</a:t>
            </a:r>
            <a:endParaRPr lang="en-US" altLang="zh-CN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  <a:p>
            <a:pPr lvl="0">
              <a:lnSpc>
                <a:spcPct val="150000"/>
              </a:lnSpc>
              <a:defRPr/>
            </a:pPr>
            <a:endParaRPr lang="en-US" altLang="zh-CN" b="1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Satu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sisi</a:t>
            </a: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Seni</a:t>
            </a:r>
            <a:endParaRPr lang="en-US" altLang="zh-CN" b="1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Lingkaran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cahaya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mengelilingi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mikroskop</a:t>
            </a:r>
            <a:endParaRPr lang="en-US" altLang="zh-CN" sz="1600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Dinamakan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"Star Ring Light Belt",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menerangi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jalan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eksplorasi</a:t>
            </a:r>
            <a:endParaRPr lang="en-US" altLang="zh-CN" sz="1600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00204" y="1142236"/>
            <a:ext cx="4619269" cy="1857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b="1" dirty="0">
                <a:solidFill>
                  <a:srgbClr val="EA9233"/>
                </a:solidFill>
                <a:latin typeface="OPPOSans M" charset="-122"/>
                <a:ea typeface="OPPOSans M" charset="-122"/>
              </a:rPr>
              <a:t>60X </a:t>
            </a:r>
            <a:r>
              <a:rPr lang="en-US" altLang="zh-CN" sz="4000" b="1" dirty="0" err="1">
                <a:solidFill>
                  <a:srgbClr val="EA9233"/>
                </a:solidFill>
                <a:latin typeface="OPPOSans M" charset="-122"/>
                <a:ea typeface="OPPOSans M" charset="-122"/>
              </a:rPr>
              <a:t>Lensa</a:t>
            </a:r>
            <a:r>
              <a:rPr lang="en-US" altLang="zh-CN" sz="4000" b="1" dirty="0">
                <a:solidFill>
                  <a:srgbClr val="EA9233"/>
                </a:solidFill>
                <a:latin typeface="OPPOSans M" charset="-122"/>
                <a:ea typeface="OPPOSans M" charset="-122"/>
              </a:rPr>
              <a:t> </a:t>
            </a:r>
            <a:r>
              <a:rPr lang="en-US" altLang="zh-CN" sz="4000" b="1" dirty="0" err="1">
                <a:solidFill>
                  <a:srgbClr val="EA9233"/>
                </a:solidFill>
                <a:latin typeface="OPPOSans M" charset="-122"/>
                <a:ea typeface="OPPOSans M" charset="-122"/>
              </a:rPr>
              <a:t>Mikroskop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EA9233"/>
              </a:solidFill>
              <a:effectLst/>
              <a:uLnTx/>
              <a:uFillTx/>
              <a:latin typeface="OPPOSans M" charset="-122"/>
              <a:ea typeface="OPPOSans M" charset="-122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1100205" y="708727"/>
            <a:ext cx="4619267" cy="46527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3" name="文本框 12"/>
          <p:cNvSpPr txBox="1"/>
          <p:nvPr/>
        </p:nvSpPr>
        <p:spPr>
          <a:xfrm>
            <a:off x="1100206" y="781021"/>
            <a:ext cx="4619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POSans R" charset="-122"/>
                <a:ea typeface="OPPOSans R" charset="-122"/>
              </a:rPr>
              <a:t>Satu-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OPPOSans R" charset="-122"/>
                <a:ea typeface="OPPOSans R" charset="-122"/>
              </a:rPr>
              <a:t>satunya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POSans R" charset="-122"/>
                <a:ea typeface="OPPOSans R" charset="-122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OPPOSans R" charset="-122"/>
                <a:ea typeface="OPPOSans R" charset="-122"/>
              </a:rPr>
              <a:t>dalam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POSans R" charset="-122"/>
                <a:ea typeface="OPPOSans R" charset="-122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OPPOSans R" charset="-122"/>
                <a:ea typeface="OPPOSans R" charset="-122"/>
              </a:rPr>
              <a:t>industri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65" b="96387" l="5282" r="89916">
                        <a14:foregroundMark x1="61825" y1="4883" x2="57263" y2="10742"/>
                        <a14:foregroundMark x1="58463" y1="1855" x2="60384" y2="1465"/>
                        <a14:foregroundMark x1="67947" y1="35352" x2="71068" y2="37402"/>
                        <a14:foregroundMark x1="71068" y1="37402" x2="73349" y2="40234"/>
                        <a14:foregroundMark x1="73349" y1="40234" x2="74550" y2="43750"/>
                        <a14:foregroundMark x1="74550" y1="43750" x2="78151" y2="49902"/>
                        <a14:foregroundMark x1="78151" y1="49902" x2="80072" y2="56641"/>
                        <a14:foregroundMark x1="80072" y1="56641" x2="80312" y2="56738"/>
                        <a14:foregroundMark x1="74790" y1="42090" x2="77071" y2="45117"/>
                        <a14:foregroundMark x1="77071" y1="45117" x2="78391" y2="48926"/>
                        <a14:foregroundMark x1="72029" y1="55762" x2="72749" y2="58691"/>
                        <a14:foregroundMark x1="72749" y1="58691" x2="70228" y2="64941"/>
                        <a14:foregroundMark x1="70228" y1="64941" x2="65426" y2="70801"/>
                        <a14:foregroundMark x1="65426" y1="70801" x2="58343" y2="73242"/>
                        <a14:foregroundMark x1="58343" y1="73242" x2="53782" y2="73730"/>
                        <a14:foregroundMark x1="53782" y1="73730" x2="49940" y2="73242"/>
                        <a14:foregroundMark x1="49940" y1="73242" x2="50060" y2="73242"/>
                        <a14:foregroundMark x1="8043" y1="57324" x2="10204" y2="58008"/>
                        <a14:foregroundMark x1="52461" y1="82422" x2="56543" y2="87402"/>
                        <a14:foregroundMark x1="73469" y1="87500" x2="62905" y2="91992"/>
                        <a14:foregroundMark x1="72869" y1="84766" x2="75990" y2="86914"/>
                        <a14:foregroundMark x1="75990" y1="86914" x2="75510" y2="90527"/>
                        <a14:foregroundMark x1="70708" y1="84668" x2="72509" y2="88672"/>
                        <a14:foregroundMark x1="71549" y1="84180" x2="72869" y2="85449"/>
                        <a14:foregroundMark x1="73229" y1="83789" x2="73229" y2="85449"/>
                        <a14:foregroundMark x1="72749" y1="84082" x2="72749" y2="84082"/>
                        <a14:foregroundMark x1="65186" y1="93555" x2="55582" y2="94336"/>
                        <a14:foregroundMark x1="55582" y1="94336" x2="54862" y2="94238"/>
                        <a14:foregroundMark x1="56062" y1="95117" x2="46939" y2="96484"/>
                        <a14:foregroundMark x1="46939" y1="96484" x2="46939" y2="96484"/>
                        <a14:foregroundMark x1="31855" y1="87478" x2="26291" y2="87109"/>
                        <a14:foregroundMark x1="43938" y1="88281" x2="32566" y2="87526"/>
                        <a14:foregroundMark x1="24970" y1="87695" x2="19928" y2="87012"/>
                        <a14:foregroundMark x1="19928" y1="87012" x2="18007" y2="87402"/>
                        <a14:foregroundMark x1="7083" y1="92480" x2="10564" y2="92188"/>
                        <a14:foregroundMark x1="14286" y1="87500" x2="16327" y2="87207"/>
                        <a14:foregroundMark x1="5282" y1="92480" x2="6002" y2="91602"/>
                        <a14:foregroundMark x1="17527" y1="77734" x2="21729" y2="77148"/>
                        <a14:foregroundMark x1="21729" y1="77148" x2="31693" y2="77930"/>
                        <a14:foregroundMark x1="34934" y1="77637" x2="31813" y2="77246"/>
                        <a14:backgroundMark x1="33013" y1="85840" x2="41537" y2="84668"/>
                        <a14:backgroundMark x1="41537" y1="84668" x2="41537" y2="84668"/>
                        <a14:backgroundMark x1="46339" y1="85840" x2="43217" y2="851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381"/>
          <a:stretch>
            <a:fillRect/>
          </a:stretch>
        </p:blipFill>
        <p:spPr>
          <a:xfrm>
            <a:off x="8460207" y="872162"/>
            <a:ext cx="2631588" cy="309325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67" b="33962"/>
          <a:stretch>
            <a:fillRect/>
          </a:stretch>
        </p:blipFill>
        <p:spPr>
          <a:xfrm>
            <a:off x="6819677" y="611905"/>
            <a:ext cx="5372323" cy="6246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3.7037E-6 L -0.1164 0.2918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20" y="1458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6" t="14979" r="59153" b="63039"/>
          <a:stretch>
            <a:fillRect/>
          </a:stretch>
        </p:blipFill>
        <p:spPr>
          <a:xfrm rot="10800000" flipH="1">
            <a:off x="0" y="0"/>
            <a:ext cx="12192000" cy="688337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18294" y="606425"/>
            <a:ext cx="4619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Deteksi</a:t>
            </a:r>
            <a:r>
              <a:rPr lang="en-US" altLang="zh-CN" sz="28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8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Jenis</a:t>
            </a:r>
            <a:r>
              <a:rPr lang="en-US" altLang="zh-CN" sz="28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8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Kulit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rgbClr val="EA9233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8293" y="1129645"/>
            <a:ext cx="5720025" cy="1566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Kulit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kusam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?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Selalu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berminyak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?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Tidak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tahu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dimana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bagian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kusam</a:t>
            </a:r>
            <a:endParaRPr lang="en-US" altLang="zh-CN" sz="1300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Foto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dengan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mikroskop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sudah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bisa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mengetahui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dimana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letak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permasalahan,</a:t>
            </a:r>
            <a:r>
              <a:rPr lang="en-US" altLang="zh-CN" sz="13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Seperti</a:t>
            </a:r>
            <a:r>
              <a:rPr lang="en-US" altLang="zh-CN" sz="1300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seorang</a:t>
            </a:r>
            <a:r>
              <a:rPr lang="en-US" altLang="zh-CN" sz="1300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MUA professional, </a:t>
            </a:r>
            <a:r>
              <a:rPr lang="en-US" altLang="zh-CN" sz="13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merekomendasikan</a:t>
            </a:r>
            <a:r>
              <a:rPr lang="en-US" altLang="zh-CN" sz="1300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skincare yang </a:t>
            </a:r>
            <a:r>
              <a:rPr lang="en-US" altLang="zh-CN" sz="13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dibutuhkan</a:t>
            </a:r>
            <a:endParaRPr lang="en-US" altLang="zh-CN" sz="1300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7" b="14894"/>
          <a:stretch>
            <a:fillRect/>
          </a:stretch>
        </p:blipFill>
        <p:spPr>
          <a:xfrm>
            <a:off x="0" y="2926946"/>
            <a:ext cx="6096002" cy="395642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550"/>
          <a:stretch>
            <a:fillRect/>
          </a:stretch>
        </p:blipFill>
        <p:spPr>
          <a:xfrm>
            <a:off x="0" y="2926946"/>
            <a:ext cx="3041779" cy="3956425"/>
          </a:xfrm>
          <a:prstGeom prst="rect">
            <a:avLst/>
          </a:prstGeom>
        </p:spPr>
      </p:pic>
      <p:sp>
        <p:nvSpPr>
          <p:cNvPr id="14" name="矩形: 圆角 13"/>
          <p:cNvSpPr/>
          <p:nvPr/>
        </p:nvSpPr>
        <p:spPr>
          <a:xfrm>
            <a:off x="996603" y="3156864"/>
            <a:ext cx="1136997" cy="38787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内容占位符 2"/>
          <p:cNvSpPr txBox="1"/>
          <p:nvPr/>
        </p:nvSpPr>
        <p:spPr>
          <a:xfrm>
            <a:off x="996603" y="3234368"/>
            <a:ext cx="1136997" cy="2099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313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050" dirty="0" err="1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Kulit</a:t>
            </a:r>
            <a:r>
              <a:rPr lang="en-US" altLang="zh-CN" sz="1050" dirty="0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50" dirty="0" err="1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Kusam</a:t>
            </a:r>
            <a:endParaRPr lang="zh-CN" altLang="en-US" sz="1050" dirty="0"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04963" y="606425"/>
            <a:ext cx="4619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Edukasi</a:t>
            </a:r>
            <a:r>
              <a:rPr lang="en-US" altLang="zh-CN" sz="28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Anak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rgbClr val="EA9233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04963" y="1129645"/>
            <a:ext cx="5022234" cy="1566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Sekolah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dasar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sekarang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mewajibkan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pembelian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mikroskop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untuk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melihat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spesimen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dan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mempelajari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sains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.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Dengan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mikroskop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3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mereka</a:t>
            </a:r>
            <a:r>
              <a:rPr lang="en-US" altLang="zh-CN" sz="13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dapat</a:t>
            </a:r>
            <a:r>
              <a:rPr lang="en-US" altLang="zh-CN" sz="13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membantu</a:t>
            </a:r>
            <a:r>
              <a:rPr lang="en-US" altLang="zh-CN" sz="13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anak-anak</a:t>
            </a:r>
            <a:r>
              <a:rPr lang="en-US" altLang="zh-CN" sz="13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belajar</a:t>
            </a:r>
            <a:r>
              <a:rPr lang="en-US" altLang="zh-CN" sz="13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dan </a:t>
            </a:r>
            <a:r>
              <a:rPr lang="en-US" altLang="zh-CN" sz="13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menciptakan</a:t>
            </a:r>
            <a:r>
              <a:rPr lang="en-US" altLang="zh-CN" sz="13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interaksi</a:t>
            </a:r>
            <a:r>
              <a:rPr lang="en-US" altLang="zh-CN" sz="13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orang </a:t>
            </a:r>
            <a:r>
              <a:rPr lang="en-US" altLang="zh-CN" sz="13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tua-anak</a:t>
            </a:r>
            <a:endParaRPr lang="en-US" altLang="zh-CN" sz="1300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0" r="22915" b="-1"/>
          <a:stretch>
            <a:fillRect/>
          </a:stretch>
        </p:blipFill>
        <p:spPr>
          <a:xfrm>
            <a:off x="9171654" y="2936173"/>
            <a:ext cx="3020346" cy="394719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535"/>
          <a:stretch>
            <a:fillRect/>
          </a:stretch>
        </p:blipFill>
        <p:spPr>
          <a:xfrm>
            <a:off x="6104994" y="2936173"/>
            <a:ext cx="3057668" cy="3947198"/>
          </a:xfrm>
          <a:prstGeom prst="rect">
            <a:avLst/>
          </a:prstGeom>
        </p:spPr>
      </p:pic>
      <p:sp>
        <p:nvSpPr>
          <p:cNvPr id="21" name="矩形: 圆角 20"/>
          <p:cNvSpPr/>
          <p:nvPr/>
        </p:nvSpPr>
        <p:spPr>
          <a:xfrm>
            <a:off x="7124760" y="3156864"/>
            <a:ext cx="890495" cy="38787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内容占位符 2"/>
          <p:cNvSpPr txBox="1"/>
          <p:nvPr/>
        </p:nvSpPr>
        <p:spPr>
          <a:xfrm>
            <a:off x="7124760" y="3234368"/>
            <a:ext cx="890495" cy="2099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313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050" dirty="0" err="1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Logam</a:t>
            </a:r>
            <a:endParaRPr lang="zh-CN" altLang="en-US" sz="1050" dirty="0"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10200412" y="3156864"/>
            <a:ext cx="890495" cy="38787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内容占位符 2"/>
          <p:cNvSpPr txBox="1"/>
          <p:nvPr/>
        </p:nvSpPr>
        <p:spPr>
          <a:xfrm>
            <a:off x="10200412" y="3234368"/>
            <a:ext cx="890495" cy="2099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313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050" dirty="0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Kain</a:t>
            </a:r>
            <a:endParaRPr lang="zh-CN" altLang="en-US" sz="1050" dirty="0"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6" t="14979" r="59153" b="63039"/>
          <a:stretch>
            <a:fillRect/>
          </a:stretch>
        </p:blipFill>
        <p:spPr>
          <a:xfrm rot="10800000" flipH="1">
            <a:off x="0" y="0"/>
            <a:ext cx="12192000" cy="688337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85104" y="701519"/>
            <a:ext cx="46192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Deteksi</a:t>
            </a:r>
            <a:r>
              <a:rPr lang="en-US" altLang="zh-CN" sz="48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48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Layar</a:t>
            </a:r>
            <a:endParaRPr kumimoji="0" lang="en-US" altLang="zh-CN" sz="4800" i="0" u="none" strike="noStrike" kern="1200" cap="none" spc="0" normalizeH="0" baseline="0" noProof="0" dirty="0">
              <a:ln>
                <a:noFill/>
              </a:ln>
              <a:solidFill>
                <a:srgbClr val="EA9233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4713" y="1532516"/>
            <a:ext cx="10201996" cy="1033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Samsung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dengan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lain,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perbedaan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paling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dasar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berada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pada “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Pengaturan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Piksel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”</a:t>
            </a:r>
            <a:r>
              <a:rPr lang="zh-CN" altLang="en-US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Samsung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tersusun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kompak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seperti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berlian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sedangkan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lain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tidak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tersusun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seperti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itu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dan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pengaturan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piksel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dapat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terlihat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jelas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dalam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mikroskop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4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sekali</a:t>
            </a:r>
            <a:r>
              <a:rPr lang="en-US" altLang="zh-CN" sz="14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foto</a:t>
            </a:r>
            <a:r>
              <a:rPr lang="en-US" altLang="zh-CN" sz="14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sudah</a:t>
            </a:r>
            <a:r>
              <a:rPr lang="en-US" altLang="zh-CN" sz="14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bisa</a:t>
            </a:r>
            <a:r>
              <a:rPr lang="en-US" altLang="zh-CN" sz="14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tahu</a:t>
            </a:r>
            <a:r>
              <a:rPr lang="en-US" altLang="zh-CN" sz="14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layar</a:t>
            </a:r>
            <a:r>
              <a:rPr lang="en-US" altLang="zh-CN" sz="14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Samsung </a:t>
            </a:r>
            <a:r>
              <a:rPr lang="en-US" altLang="zh-CN" sz="14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atau</a:t>
            </a:r>
            <a:r>
              <a:rPr lang="en-US" altLang="zh-CN" sz="14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bukan</a:t>
            </a:r>
            <a:r>
              <a:rPr lang="zh-CN" altLang="en-US" sz="140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！</a:t>
            </a:r>
            <a:endParaRPr lang="en-US" altLang="zh-CN" sz="1400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33220" y="5769580"/>
            <a:ext cx="3688524" cy="386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Layar</a:t>
            </a:r>
            <a:r>
              <a:rPr lang="zh-CN" altLang="en-US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Samsung</a:t>
            </a:r>
            <a:r>
              <a:rPr lang="zh-CN" altLang="en-US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“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Penataan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Berlian</a:t>
            </a:r>
            <a:r>
              <a:rPr lang="zh-CN" altLang="en-US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”</a:t>
            </a:r>
            <a:endParaRPr lang="en-US" altLang="zh-CN" sz="1400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16995" y="5769579"/>
            <a:ext cx="3688524" cy="386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Biasa</a:t>
            </a:r>
            <a:r>
              <a:rPr lang="zh-CN" altLang="en-US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“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Bukan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Penataan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Berlian</a:t>
            </a:r>
            <a:r>
              <a:rPr lang="zh-CN" altLang="en-US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”</a:t>
            </a:r>
            <a:endParaRPr lang="en-US" altLang="zh-CN" sz="1400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295" y="2544445"/>
            <a:ext cx="3302635" cy="330263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3915" y="2501265"/>
            <a:ext cx="3364865" cy="33401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-531" b="595"/>
          <a:stretch>
            <a:fillRect/>
          </a:stretch>
        </p:blipFill>
        <p:spPr>
          <a:xfrm>
            <a:off x="3976388" y="844204"/>
            <a:ext cx="4239224" cy="6039168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3175007" y="2228773"/>
            <a:ext cx="1371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175007" y="3170561"/>
            <a:ext cx="1371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6495504" y="1922025"/>
            <a:ext cx="243389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495504" y="3485853"/>
            <a:ext cx="243389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95016" y="187028"/>
            <a:ext cx="10897235" cy="6673850"/>
            <a:chOff x="780" y="290"/>
            <a:chExt cx="17161" cy="1051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037"/>
            <a:stretch>
              <a:fillRect/>
            </a:stretch>
          </p:blipFill>
          <p:spPr>
            <a:xfrm>
              <a:off x="5977" y="290"/>
              <a:ext cx="6961" cy="10510"/>
            </a:xfrm>
            <a:prstGeom prst="rect">
              <a:avLst/>
            </a:prstGeom>
          </p:spPr>
        </p:pic>
        <p:cxnSp>
          <p:nvCxnSpPr>
            <p:cNvPr id="5" name="直接连接符 4"/>
            <p:cNvCxnSpPr/>
            <p:nvPr/>
          </p:nvCxnSpPr>
          <p:spPr>
            <a:xfrm>
              <a:off x="5000" y="3510"/>
              <a:ext cx="216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780" y="2293"/>
              <a:ext cx="3966" cy="1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50000"/>
                </a:lnSpc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3M </a:t>
              </a:r>
              <a:r>
                <a:rPr lang="en-US" altLang="zh-CN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Lensa</a:t>
              </a:r>
              <a:r>
                <a:rPr lang="en-US" altLang="zh-CN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 </a:t>
              </a:r>
              <a:r>
                <a:rPr lang="en-US" altLang="zh-CN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Mikroskop</a:t>
              </a:r>
              <a:endParaRPr lang="en-US" altLang="zh-CN" b="1" dirty="0">
                <a:solidFill>
                  <a:schemeClr val="bg1"/>
                </a:solidFill>
                <a:latin typeface="OPPOSans R" charset="-122"/>
                <a:ea typeface="OPPOSans R" charset="-122"/>
              </a:endParaRPr>
            </a:p>
            <a:p>
              <a:pPr lvl="0" algn="r">
                <a:lnSpc>
                  <a:spcPct val="150000"/>
                </a:lnSpc>
                <a:defRPr/>
              </a:pPr>
              <a:r>
                <a:rPr lang="en-US" altLang="zh-CN" sz="1400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Maksimum</a:t>
              </a:r>
              <a:r>
                <a:rPr lang="en-US" altLang="zh-CN" sz="1400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 60 kali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lipat</a:t>
              </a:r>
              <a:endParaRPr lang="en-US" altLang="zh-CN" sz="1400" b="1" dirty="0">
                <a:solidFill>
                  <a:schemeClr val="bg1"/>
                </a:solidFill>
                <a:latin typeface="OPPOSans R" charset="-122"/>
                <a:ea typeface="OPPOSans R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5000" y="4993"/>
              <a:ext cx="216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1260" y="4361"/>
              <a:ext cx="3486" cy="2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50000"/>
                </a:lnSpc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13MP </a:t>
              </a:r>
              <a:r>
                <a:rPr lang="en-US" altLang="zh-CN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Lensa</a:t>
              </a:r>
              <a:r>
                <a:rPr lang="en-US" altLang="zh-CN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 </a:t>
              </a:r>
              <a:r>
                <a:rPr lang="en-US" altLang="zh-CN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Telefoto</a:t>
              </a:r>
              <a:endParaRPr lang="en-US" altLang="zh-CN" b="1" dirty="0">
                <a:solidFill>
                  <a:schemeClr val="bg1"/>
                </a:solidFill>
                <a:latin typeface="OPPOSans R" charset="-122"/>
                <a:ea typeface="OPPOSans R" charset="-122"/>
              </a:endParaRPr>
            </a:p>
            <a:p>
              <a:pPr lvl="0" algn="r"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2 kali Zoom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Optik</a:t>
              </a:r>
              <a:r>
                <a:rPr lang="en-US" altLang="zh-CN" sz="1400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,</a:t>
              </a:r>
            </a:p>
            <a:p>
              <a:pPr lvl="0" algn="r">
                <a:lnSpc>
                  <a:spcPct val="150000"/>
                </a:lnSpc>
                <a:defRPr/>
              </a:pPr>
              <a:r>
                <a:rPr lang="en-US" altLang="zh-CN" sz="1400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Maksimum</a:t>
              </a:r>
              <a:r>
                <a:rPr lang="en-US" altLang="zh-CN" sz="1400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 20 kali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10229" y="3027"/>
              <a:ext cx="38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0229" y="5490"/>
              <a:ext cx="38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14347" y="1795"/>
              <a:ext cx="3594" cy="2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50MP </a:t>
              </a:r>
              <a:r>
                <a:rPr lang="en-US" altLang="zh-CN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Kamera</a:t>
              </a:r>
              <a:r>
                <a:rPr lang="en-US" altLang="zh-CN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 Utama Wide Angle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en-US" altLang="zh-CN" sz="1200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1/1.56 sensor </a:t>
              </a:r>
              <a:r>
                <a:rPr lang="en-US" altLang="zh-CN" sz="1200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luas</a:t>
              </a:r>
              <a:r>
                <a:rPr lang="en-US" altLang="zh-CN" sz="1200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 </a:t>
              </a:r>
              <a:r>
                <a:rPr lang="en-US" altLang="zh-CN" sz="1200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lensa</a:t>
              </a:r>
              <a:r>
                <a:rPr lang="en-US" altLang="zh-CN" sz="1200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 </a:t>
              </a:r>
              <a:r>
                <a:rPr lang="en-US" altLang="zh-CN" sz="1200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bebas</a:t>
              </a:r>
              <a:r>
                <a:rPr lang="en-US" altLang="zh-CN" sz="1200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 </a:t>
              </a:r>
              <a:r>
                <a:rPr lang="en-US" altLang="zh-CN" sz="1200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lengkung</a:t>
              </a:r>
              <a:endParaRPr lang="en-US" altLang="zh-CN" sz="1200" b="1" dirty="0">
                <a:solidFill>
                  <a:schemeClr val="bg1"/>
                </a:solidFill>
                <a:latin typeface="OPPOSans R" charset="-122"/>
                <a:ea typeface="OPPOSans R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4347" y="4913"/>
              <a:ext cx="3594" cy="2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50MP </a:t>
              </a:r>
              <a:r>
                <a:rPr lang="en-US" altLang="zh-CN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Kamera</a:t>
              </a:r>
              <a:r>
                <a:rPr lang="en-US" altLang="zh-CN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 Utama Wide Angle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1/1.56 sensor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luas</a:t>
              </a:r>
              <a:endParaRPr lang="en-US" altLang="zh-CN" sz="1400" b="1" dirty="0">
                <a:solidFill>
                  <a:schemeClr val="bg1"/>
                </a:solidFill>
                <a:latin typeface="OPPOSans R" charset="-122"/>
                <a:ea typeface="OPPOSans R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98088" y="2422761"/>
            <a:ext cx="8217287" cy="1144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1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charset="-122"/>
                <a:ea typeface="OPPOSans M" charset="-122"/>
                <a:cs typeface="+mn-cs"/>
              </a:rPr>
              <a:t>Warna</a:t>
            </a:r>
            <a:r>
              <a:rPr kumimoji="0" lang="en-US" altLang="zh-CN" sz="5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charset="-122"/>
                <a:ea typeface="OPPOSans M" charset="-122"/>
                <a:cs typeface="+mn-cs"/>
              </a:rPr>
              <a:t> Masa </a:t>
            </a:r>
            <a:r>
              <a:rPr kumimoji="0" lang="en-US" altLang="zh-CN" sz="5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charset="-122"/>
                <a:ea typeface="OPPOSans M" charset="-122"/>
                <a:cs typeface="+mn-cs"/>
              </a:rPr>
              <a:t>Depan</a:t>
            </a:r>
            <a:endParaRPr kumimoji="0" lang="zh-CN" altLang="en-US" sz="5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M" charset="-122"/>
              <a:ea typeface="OPPOSans M" charset="-122"/>
              <a:cs typeface="+mn-cs"/>
            </a:endParaRPr>
          </a:p>
        </p:txBody>
      </p:sp>
      <p:sp>
        <p:nvSpPr>
          <p:cNvPr id="34" name="内容占位符 2"/>
          <p:cNvSpPr>
            <a:spLocks noGrp="1"/>
          </p:cNvSpPr>
          <p:nvPr>
            <p:ph idx="1"/>
          </p:nvPr>
        </p:nvSpPr>
        <p:spPr>
          <a:xfrm>
            <a:off x="559115" y="3709989"/>
            <a:ext cx="7032310" cy="436562"/>
          </a:xfrm>
        </p:spPr>
        <p:txBody>
          <a:bodyPr>
            <a:noAutofit/>
          </a:bodyPr>
          <a:lstStyle/>
          <a:p>
            <a:pPr marL="0" indent="0" defTabSz="91313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altLang="zh-CN" sz="18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Demi masa </a:t>
            </a:r>
            <a:r>
              <a:rPr lang="en-US" altLang="zh-CN" sz="1800" b="1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depan</a:t>
            </a:r>
            <a:r>
              <a:rPr lang="en-US" altLang="zh-CN" sz="18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800" b="1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mempertahankan</a:t>
            </a:r>
            <a:r>
              <a:rPr lang="en-US" altLang="zh-CN" sz="18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800" b="1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keindahan</a:t>
            </a:r>
            <a:r>
              <a:rPr lang="en-US" altLang="zh-CN" sz="18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800" b="1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saat</a:t>
            </a:r>
            <a:r>
              <a:rPr lang="en-US" altLang="zh-CN" sz="18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800" b="1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ini</a:t>
            </a:r>
            <a:endParaRPr lang="zh-CN" altLang="en-US" sz="1800" b="1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-97459" y="6614514"/>
            <a:ext cx="12600000" cy="268856"/>
            <a:chOff x="-97459" y="6558705"/>
            <a:chExt cx="12600000" cy="268856"/>
          </a:xfrm>
        </p:grpSpPr>
        <p:sp>
          <p:nvSpPr>
            <p:cNvPr id="38" name="文本框 37"/>
            <p:cNvSpPr txBox="1"/>
            <p:nvPr/>
          </p:nvSpPr>
          <p:spPr>
            <a:xfrm>
              <a:off x="538156" y="6558705"/>
              <a:ext cx="2487930" cy="268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31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rPr>
                <a:t>OPPO FIND X3 PRO | TRAINING MATERIALS</a:t>
              </a:r>
              <a:endParaRPr kumimoji="0" lang="zh-CN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endParaRPr>
            </a:p>
            <a:p>
              <a:pPr marL="0" marR="0" lvl="0" indent="0" algn="l" defTabSz="9131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endParaRPr>
            </a:p>
          </p:txBody>
        </p:sp>
        <p:pic>
          <p:nvPicPr>
            <p:cNvPr id="39" name="图形 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97459" y="6567291"/>
              <a:ext cx="12600000" cy="104672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3113540" y="3314937"/>
            <a:ext cx="9637575" cy="43003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31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0" b="0" i="0" u="none" strike="noStrike" kern="1200" cap="none" spc="-150" normalizeH="0" baseline="0" noProof="0" dirty="0">
                <a:ln>
                  <a:noFill/>
                </a:ln>
                <a:solidFill>
                  <a:prstClr val="white">
                    <a:alpha val="5000"/>
                  </a:prstClr>
                </a:solidFill>
                <a:effectLst/>
                <a:uLnTx/>
                <a:uFillTx/>
                <a:latin typeface="OPPOSans M" charset="-122"/>
                <a:ea typeface="OPPOSans M" charset="-122"/>
                <a:cs typeface="+mn-cs"/>
              </a:rPr>
              <a:t>COLOR</a:t>
            </a:r>
            <a:endParaRPr kumimoji="0" lang="zh-CN" altLang="en-US" sz="20000" b="0" i="0" u="none" strike="noStrike" kern="1200" cap="none" spc="-150" normalizeH="0" baseline="0" noProof="0" dirty="0">
              <a:ln>
                <a:noFill/>
              </a:ln>
              <a:solidFill>
                <a:prstClr val="white">
                  <a:alpha val="5000"/>
                </a:prstClr>
              </a:solidFill>
              <a:effectLst/>
              <a:uLnTx/>
              <a:uFillTx/>
              <a:latin typeface="OPPOSans M" charset="-122"/>
              <a:ea typeface="OPPOSans M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12" t="7189" r="41612" b="70534"/>
          <a:stretch>
            <a:fillRect/>
          </a:stretch>
        </p:blipFill>
        <p:spPr>
          <a:xfrm rot="10800000" flipH="1">
            <a:off x="-1" y="-117921"/>
            <a:ext cx="12192000" cy="6975921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641185" y="170641"/>
            <a:ext cx="10810242" cy="618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5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Mengapa</a:t>
            </a:r>
            <a:r>
              <a:rPr lang="en-US" altLang="zh-CN" sz="25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5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ponsel</a:t>
            </a:r>
            <a:r>
              <a:rPr lang="en-US" altLang="zh-CN" sz="25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5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tidak</a:t>
            </a:r>
            <a:r>
              <a:rPr lang="en-US" altLang="zh-CN" sz="25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5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dapat</a:t>
            </a:r>
            <a:r>
              <a:rPr lang="en-US" altLang="zh-CN" sz="25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5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merekam</a:t>
            </a:r>
            <a:r>
              <a:rPr lang="en-US" altLang="zh-CN" sz="25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5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sz="25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yang </a:t>
            </a:r>
            <a:r>
              <a:rPr lang="en-US" altLang="zh-CN" sz="25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sebenarnya</a:t>
            </a:r>
            <a:r>
              <a:rPr lang="en-US" altLang="zh-CN" sz="25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?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80586" y="5178638"/>
            <a:ext cx="11272934" cy="1427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Perbedaan</a:t>
            </a:r>
            <a:r>
              <a:rPr lang="en-US" altLang="zh-CN" sz="2000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0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ada</a:t>
            </a:r>
            <a:r>
              <a:rPr lang="en-US" altLang="zh-CN" sz="2000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0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dimana</a:t>
            </a:r>
            <a:endParaRPr lang="en-US" altLang="zh-CN" sz="2000" b="1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Ada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lebih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dari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4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miliar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di dunia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alam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, dan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ponsel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hanya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bisa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memotret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16,7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juta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.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yang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hilang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akan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langsung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diganti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dengan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serupa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sehingga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gambar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akhir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akan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pecah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.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bidikan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SLR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mencapai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1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miliar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, 64 kali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lipat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dari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16,7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juta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biasa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.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Lebih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dari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1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miliar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lebih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halus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dan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lebih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sesuai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dengan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ketepatan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mata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manusia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jadi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tidak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ada</a:t>
            </a:r>
            <a:r>
              <a:rPr lang="en-US" altLang="zh-CN" sz="13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3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pecahan</a:t>
            </a:r>
            <a:endParaRPr lang="en-US" altLang="zh-CN" sz="1400" b="1" dirty="0">
              <a:solidFill>
                <a:prstClr val="white"/>
              </a:solidFill>
              <a:latin typeface="OPPOSans R" charset="-122"/>
              <a:ea typeface="OPPOSans R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601" y="999725"/>
            <a:ext cx="6107864" cy="407190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9" y="1008404"/>
            <a:ext cx="6094847" cy="4063230"/>
          </a:xfrm>
          <a:prstGeom prst="rect">
            <a:avLst/>
          </a:prstGeom>
        </p:spPr>
      </p:pic>
      <p:sp>
        <p:nvSpPr>
          <p:cNvPr id="11" name="矩形: 圆角 10"/>
          <p:cNvSpPr/>
          <p:nvPr/>
        </p:nvSpPr>
        <p:spPr>
          <a:xfrm>
            <a:off x="7857749" y="1295560"/>
            <a:ext cx="2583092" cy="38787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12" name="内容占位符 2"/>
          <p:cNvSpPr txBox="1"/>
          <p:nvPr/>
        </p:nvSpPr>
        <p:spPr>
          <a:xfrm>
            <a:off x="7857749" y="1373064"/>
            <a:ext cx="2583092" cy="2099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313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400" dirty="0" err="1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Foto</a:t>
            </a:r>
            <a:r>
              <a:rPr lang="en-US" altLang="zh-CN" sz="1400" dirty="0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hasil</a:t>
            </a:r>
            <a:r>
              <a:rPr lang="en-US" altLang="zh-CN" sz="1400" dirty="0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SLR</a:t>
            </a:r>
            <a:endParaRPr lang="zh-CN" altLang="en-US" sz="1400" dirty="0"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13" name="矩形: 圆角 12"/>
          <p:cNvSpPr/>
          <p:nvPr/>
        </p:nvSpPr>
        <p:spPr>
          <a:xfrm>
            <a:off x="1805853" y="1301126"/>
            <a:ext cx="2583092" cy="38787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14" name="内容占位符 2"/>
          <p:cNvSpPr txBox="1"/>
          <p:nvPr/>
        </p:nvSpPr>
        <p:spPr>
          <a:xfrm>
            <a:off x="1805853" y="1378630"/>
            <a:ext cx="2583092" cy="2099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313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400" dirty="0" err="1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Foto</a:t>
            </a:r>
            <a:r>
              <a:rPr lang="en-US" altLang="zh-CN" sz="1400" dirty="0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hasil</a:t>
            </a:r>
            <a:r>
              <a:rPr lang="en-US" altLang="zh-CN" sz="1400" dirty="0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endParaRPr lang="zh-CN" altLang="en-US" sz="1400" dirty="0"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/>
          <a:srcRect t="20169" r="878" b="10397"/>
          <a:stretch>
            <a:fillRect/>
          </a:stretch>
        </p:blipFill>
        <p:spPr>
          <a:xfrm>
            <a:off x="6117761" y="4340525"/>
            <a:ext cx="6063066" cy="73310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6"/>
          <a:srcRect t="19577" r="878" b="1"/>
          <a:stretch>
            <a:fillRect/>
          </a:stretch>
        </p:blipFill>
        <p:spPr>
          <a:xfrm>
            <a:off x="-11173" y="4340524"/>
            <a:ext cx="6128934" cy="733109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7110016" y="4437440"/>
            <a:ext cx="4112078" cy="51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1 </a:t>
            </a:r>
            <a:r>
              <a:rPr lang="en-US" altLang="zh-CN" sz="20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miliar</a:t>
            </a:r>
            <a:r>
              <a:rPr lang="en-US" altLang="zh-CN" sz="20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0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warna</a:t>
            </a:r>
            <a:endParaRPr lang="en-US" altLang="zh-CN" sz="2000" b="1" dirty="0">
              <a:solidFill>
                <a:prstClr val="white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35776" y="4437440"/>
            <a:ext cx="4112078" cy="51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16.7 </a:t>
            </a:r>
            <a:r>
              <a:rPr lang="en-US" altLang="zh-CN" sz="20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juta</a:t>
            </a:r>
            <a:r>
              <a:rPr lang="en-US" altLang="zh-CN" sz="20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0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warna</a:t>
            </a:r>
            <a:endParaRPr lang="en-US" altLang="zh-CN" sz="2000" b="1" dirty="0">
              <a:solidFill>
                <a:prstClr val="white"/>
              </a:solidFill>
              <a:latin typeface="OPPOSans R" charset="-122"/>
              <a:ea typeface="OPPOSans R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1" grpId="0" bldLvl="0" animBg="1"/>
      <p:bldP spid="12" grpId="0"/>
      <p:bldP spid="13" grpId="0" bldLvl="0" animBg="1"/>
      <p:bldP spid="14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7" t="26190" r="51842" b="51828"/>
          <a:stretch>
            <a:fillRect/>
          </a:stretch>
        </p:blipFill>
        <p:spPr>
          <a:xfrm rot="10800000" flipH="1">
            <a:off x="0" y="0"/>
            <a:ext cx="12192000" cy="6883371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79424" y="5758263"/>
            <a:ext cx="6580191" cy="73554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Fotografi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sama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seperti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lukisan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dengan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pensil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berwarna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. Di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sebelah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kiri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adalah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puluhan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ribu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tradisional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pada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ponsel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, dan di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sebelah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kanan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adalah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seri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Find X3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dengan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1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miliar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.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Dengan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64 kali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lebih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banyak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dapat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digunakan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untuk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menciptakan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lebih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banyak</a:t>
            </a:r>
            <a:r>
              <a:rPr lang="en-US" altLang="zh-CN" sz="12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kemungkinan</a:t>
            </a:r>
            <a:endParaRPr lang="zh-CN" altLang="en-US" sz="1200" dirty="0">
              <a:solidFill>
                <a:schemeClr val="bg1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6076" y="98161"/>
            <a:ext cx="11017274" cy="2131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800" dirty="0" err="1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Pemotretan</a:t>
            </a:r>
            <a:r>
              <a:rPr lang="en-US" altLang="zh-CN" sz="4800" dirty="0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1 </a:t>
            </a:r>
            <a:r>
              <a:rPr lang="en-US" altLang="zh-CN" sz="4800" dirty="0" err="1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miliar</a:t>
            </a:r>
            <a:r>
              <a:rPr lang="en-US" altLang="zh-CN" sz="4800" dirty="0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4800" dirty="0" err="1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endParaRPr lang="en-US" altLang="zh-CN" sz="4800" dirty="0">
              <a:solidFill>
                <a:srgbClr val="EA9233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Seri Find X3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memiliki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Teknik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pengambilan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gambar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1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miliar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b="1" dirty="0" err="1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eksklusif</a:t>
            </a:r>
            <a:r>
              <a:rPr lang="en-US" altLang="zh-CN" sz="1400" b="1" dirty="0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di </a:t>
            </a:r>
            <a:r>
              <a:rPr lang="en-US" altLang="zh-CN" sz="1400" b="1" dirty="0" err="1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industri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.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Seperti</a:t>
            </a:r>
            <a:r>
              <a:rPr lang="zh-CN" altLang="en-US" sz="1400" b="1" dirty="0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b="1" dirty="0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SLR </a:t>
            </a:r>
            <a:r>
              <a:rPr lang="en-US" altLang="zh-CN" sz="1400" b="1" dirty="0" err="1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seharga</a:t>
            </a:r>
            <a:r>
              <a:rPr lang="en-US" altLang="zh-CN" sz="1400" b="1" dirty="0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50 </a:t>
            </a:r>
            <a:r>
              <a:rPr lang="en-US" altLang="zh-CN" sz="1400" b="1" dirty="0" err="1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juta</a:t>
            </a:r>
            <a:r>
              <a:rPr lang="en-US" altLang="zh-CN" sz="1400" b="1" dirty="0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rupiah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ia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dapat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memotret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1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miliar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. Ada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celah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antara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yang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ditangkap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oleh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ponsel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biasa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dan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yang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dilihat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oleh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mata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manusia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. Seri Find X3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dapat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menangkap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lang="en-US" altLang="zh-CN" sz="1400" dirty="0">
                <a:solidFill>
                  <a:schemeClr val="bg1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yang </a:t>
            </a:r>
            <a:r>
              <a:rPr lang="sv-SE" altLang="zh-CN" sz="1400" b="1" dirty="0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paling mendekati warna yang dilihat oleh mata manusia</a:t>
            </a:r>
            <a:endParaRPr lang="en-US" altLang="zh-CN" sz="1400" b="1" dirty="0">
              <a:solidFill>
                <a:srgbClr val="EA9233"/>
              </a:solidFill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7885089" y="2427336"/>
            <a:ext cx="3097165" cy="3060719"/>
            <a:chOff x="6679776" y="1964533"/>
            <a:chExt cx="3591886" cy="3549619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3"/>
            <a:srcRect t="11367" b="44494"/>
            <a:stretch>
              <a:fillRect/>
            </a:stretch>
          </p:blipFill>
          <p:spPr>
            <a:xfrm>
              <a:off x="6679776" y="1964533"/>
              <a:ext cx="3591886" cy="3540760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>
              <a:off x="6679776" y="4362449"/>
              <a:ext cx="3591886" cy="1151703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27" name="内容占位符 2"/>
          <p:cNvSpPr txBox="1"/>
          <p:nvPr/>
        </p:nvSpPr>
        <p:spPr>
          <a:xfrm>
            <a:off x="7486487" y="5758263"/>
            <a:ext cx="4400713" cy="6218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313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Tidak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perlu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Mode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Pakar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. </a:t>
            </a:r>
            <a:r>
              <a:rPr lang="en-US" altLang="zh-CN" sz="1200" dirty="0" err="1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Kamera</a:t>
            </a:r>
            <a:r>
              <a:rPr lang="en-US" altLang="zh-CN" sz="1200" dirty="0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bawaan</a:t>
            </a:r>
            <a:r>
              <a:rPr lang="en-US" altLang="zh-CN" sz="1200" dirty="0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langsung</a:t>
            </a:r>
            <a:r>
              <a:rPr lang="en-US" altLang="zh-CN" sz="1200" dirty="0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mendukung</a:t>
            </a:r>
            <a:r>
              <a:rPr lang="en-US" altLang="zh-CN" sz="1200" dirty="0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pemotretan</a:t>
            </a:r>
            <a:r>
              <a:rPr lang="en-US" altLang="zh-CN" sz="1200" dirty="0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 1 </a:t>
            </a:r>
            <a:r>
              <a:rPr lang="en-US" altLang="zh-CN" sz="1200" dirty="0" err="1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miliar</a:t>
            </a:r>
            <a:r>
              <a:rPr lang="en-US" altLang="zh-CN" sz="1200" dirty="0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warna</a:t>
            </a:r>
            <a:r>
              <a:rPr lang="en-US" altLang="zh-CN" sz="1200" dirty="0">
                <a:solidFill>
                  <a:srgbClr val="F28326"/>
                </a:solidFill>
                <a:latin typeface="微软雅黑" panose="020B0503020204020204" charset="-122"/>
                <a:ea typeface="微软雅黑" panose="020B0503020204020204" charset="-122"/>
              </a:rPr>
              <a:t>, juga video! </a:t>
            </a:r>
          </a:p>
          <a:p>
            <a:pPr marL="0" indent="0" defTabSz="91313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Jalur: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Settingan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Kamera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–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Pilih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1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Miliar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Warna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12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26" b="25556"/>
          <a:stretch>
            <a:fillRect/>
          </a:stretch>
        </p:blipFill>
        <p:spPr>
          <a:xfrm>
            <a:off x="3973516" y="2427336"/>
            <a:ext cx="3086100" cy="30530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26" b="25556"/>
          <a:stretch>
            <a:fillRect/>
          </a:stretch>
        </p:blipFill>
        <p:spPr>
          <a:xfrm>
            <a:off x="887416" y="2434975"/>
            <a:ext cx="3086100" cy="3053080"/>
          </a:xfrm>
          <a:prstGeom prst="rect">
            <a:avLst/>
          </a:prstGeom>
        </p:spPr>
      </p:pic>
      <p:sp>
        <p:nvSpPr>
          <p:cNvPr id="11" name="矩形: 圆角 10"/>
          <p:cNvSpPr/>
          <p:nvPr/>
        </p:nvSpPr>
        <p:spPr>
          <a:xfrm>
            <a:off x="1763216" y="2509749"/>
            <a:ext cx="1110614" cy="38787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内容占位符 2"/>
          <p:cNvSpPr txBox="1"/>
          <p:nvPr/>
        </p:nvSpPr>
        <p:spPr>
          <a:xfrm>
            <a:off x="1649388" y="2509236"/>
            <a:ext cx="1338270" cy="209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313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050" dirty="0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16.Juta </a:t>
            </a:r>
            <a:r>
              <a:rPr lang="en-US" altLang="zh-CN" sz="1050" dirty="0" err="1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warna</a:t>
            </a:r>
            <a:r>
              <a:rPr lang="en-US" altLang="zh-CN" sz="1050" dirty="0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50" dirty="0" err="1"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biasa</a:t>
            </a:r>
            <a:endParaRPr lang="zh-CN" altLang="en-US" sz="1050" dirty="0"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4944074" y="2509749"/>
            <a:ext cx="1368872" cy="387873"/>
          </a:xfrm>
          <a:prstGeom prst="roundRect">
            <a:avLst>
              <a:gd name="adj" fmla="val 50000"/>
            </a:avLst>
          </a:prstGeom>
          <a:solidFill>
            <a:srgbClr val="EA9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内容占位符 2"/>
          <p:cNvSpPr txBox="1"/>
          <p:nvPr/>
        </p:nvSpPr>
        <p:spPr>
          <a:xfrm>
            <a:off x="4944074" y="2587253"/>
            <a:ext cx="1368872" cy="209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313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0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1 </a:t>
            </a:r>
            <a:r>
              <a:rPr lang="en-US" altLang="zh-CN" sz="10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miliar</a:t>
            </a:r>
            <a:r>
              <a:rPr lang="en-US" altLang="zh-CN" sz="10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warna</a:t>
            </a:r>
            <a:endParaRPr lang="zh-CN" altLang="en-US" sz="105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7" grpId="0"/>
      <p:bldP spid="11" grpId="0" bldLvl="0" animBg="1"/>
      <p:bldP spid="12" grpId="0"/>
      <p:bldP spid="14" grpId="0" bldLvl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0" y="-12687"/>
            <a:ext cx="12289459" cy="6883374"/>
          </a:xfrm>
          <a:prstGeom prst="rect">
            <a:avLst/>
          </a:prstGeom>
          <a:gradFill flip="none" rotWithShape="1">
            <a:gsLst>
              <a:gs pos="24000">
                <a:schemeClr val="tx1">
                  <a:alpha val="70000"/>
                </a:schemeClr>
              </a:gs>
              <a:gs pos="81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36212" y="1027177"/>
            <a:ext cx="6916374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Satu-</a:t>
            </a:r>
            <a:r>
              <a:rPr kumimoji="0" lang="en-US" altLang="zh-CN" sz="4000" b="0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satunya</a:t>
            </a:r>
            <a:r>
              <a:rPr kumimoji="0" lang="en-US" altLang="zh-CN" sz="4000" b="0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di dunia</a:t>
            </a:r>
          </a:p>
          <a:p>
            <a:pPr marL="0" marR="0" lvl="0" indent="0" algn="l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spc="-15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Link </a:t>
            </a:r>
            <a:r>
              <a:rPr lang="en-US" altLang="zh-CN" sz="4000" spc="-15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Penuh</a:t>
            </a:r>
            <a:r>
              <a:rPr lang="en-US" altLang="zh-CN" sz="4000" spc="-15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kumimoji="0" lang="en-US" altLang="zh-CN" sz="4000" b="0" i="0" u="none" strike="noStrike" kern="1200" cap="none" spc="-150" normalizeH="0" baseline="0" noProof="0" dirty="0">
                <a:ln>
                  <a:noFill/>
                </a:ln>
                <a:solidFill>
                  <a:srgbClr val="F28326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1 </a:t>
            </a:r>
            <a:r>
              <a:rPr kumimoji="0" lang="en-US" altLang="zh-CN" sz="4000" b="0" i="0" u="none" strike="noStrike" kern="1200" cap="none" spc="-150" normalizeH="0" baseline="0" noProof="0" dirty="0" err="1">
                <a:ln>
                  <a:noFill/>
                </a:ln>
                <a:solidFill>
                  <a:srgbClr val="F28326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miliar</a:t>
            </a:r>
            <a:r>
              <a:rPr kumimoji="0" lang="en-US" altLang="zh-CN" sz="4000" b="0" i="0" u="none" strike="noStrike" kern="1200" cap="none" spc="-150" normalizeH="0" baseline="0" noProof="0" dirty="0">
                <a:ln>
                  <a:noFill/>
                </a:ln>
                <a:solidFill>
                  <a:srgbClr val="F28326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  <a:r>
              <a:rPr kumimoji="0" lang="en-US" altLang="zh-CN" sz="4000" b="0" i="0" u="none" strike="noStrike" kern="1200" cap="none" spc="-150" normalizeH="0" baseline="0" noProof="0" dirty="0" err="1">
                <a:ln>
                  <a:noFill/>
                </a:ln>
                <a:solidFill>
                  <a:srgbClr val="F28326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Warna</a:t>
            </a:r>
            <a:endParaRPr kumimoji="0" lang="zh-CN" altLang="en-US" sz="4000" b="0" i="0" u="none" strike="noStrike" kern="1200" cap="none" spc="-150" normalizeH="0" baseline="0" noProof="0" dirty="0">
              <a:ln>
                <a:noFill/>
              </a:ln>
              <a:solidFill>
                <a:srgbClr val="F28326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  <p:sp>
        <p:nvSpPr>
          <p:cNvPr id="33" name="内容占位符 2"/>
          <p:cNvSpPr>
            <a:spLocks noGrp="1"/>
          </p:cNvSpPr>
          <p:nvPr>
            <p:ph idx="1"/>
          </p:nvPr>
        </p:nvSpPr>
        <p:spPr>
          <a:xfrm>
            <a:off x="1036211" y="2507858"/>
            <a:ext cx="10022313" cy="621837"/>
          </a:xfrm>
        </p:spPr>
        <p:txBody>
          <a:bodyPr>
            <a:noAutofit/>
          </a:bodyPr>
          <a:lstStyle/>
          <a:p>
            <a:pPr marL="0" indent="0" defTabSz="91313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18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Melewati</a:t>
            </a:r>
            <a:r>
              <a:rPr lang="en-US" altLang="zh-CN" sz="18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lapisan</a:t>
            </a:r>
            <a:r>
              <a:rPr lang="en-US" altLang="zh-CN" sz="18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bawah</a:t>
            </a:r>
            <a:r>
              <a:rPr lang="en-US" altLang="zh-CN" sz="18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Android dan </a:t>
            </a:r>
            <a:r>
              <a:rPr lang="en-US" altLang="zh-CN" sz="18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meningkatkan</a:t>
            </a:r>
            <a:r>
              <a:rPr lang="en-US" altLang="zh-CN" sz="18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</a:t>
            </a:r>
            <a:r>
              <a:rPr lang="en-US" altLang="zh-CN" sz="18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1 </a:t>
            </a:r>
            <a:r>
              <a:rPr lang="en-US" altLang="zh-CN" sz="18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miliar</a:t>
            </a:r>
            <a:r>
              <a:rPr lang="en-US" altLang="zh-CN" sz="18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8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warna</a:t>
            </a:r>
            <a:r>
              <a:rPr lang="en-US" altLang="zh-CN" sz="18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(10bit)</a:t>
            </a:r>
          </a:p>
        </p:txBody>
      </p:sp>
      <p:pic>
        <p:nvPicPr>
          <p:cNvPr id="39" name="图形 38" descr="照相机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8115" y="3815507"/>
            <a:ext cx="702203" cy="702203"/>
          </a:xfrm>
          <a:prstGeom prst="rect">
            <a:avLst/>
          </a:prstGeom>
        </p:spPr>
      </p:pic>
      <p:pic>
        <p:nvPicPr>
          <p:cNvPr id="41" name="图形 40" descr="眼睛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15556" y="3762443"/>
            <a:ext cx="808329" cy="808329"/>
          </a:xfrm>
          <a:prstGeom prst="rect">
            <a:avLst/>
          </a:prstGeom>
        </p:spPr>
      </p:pic>
      <p:sp>
        <p:nvSpPr>
          <p:cNvPr id="21" name="html_136487"/>
          <p:cNvSpPr>
            <a:spLocks noChangeAspect="1"/>
          </p:cNvSpPr>
          <p:nvPr/>
        </p:nvSpPr>
        <p:spPr bwMode="auto">
          <a:xfrm>
            <a:off x="4133288" y="3896736"/>
            <a:ext cx="473988" cy="609685"/>
          </a:xfrm>
          <a:custGeom>
            <a:avLst/>
            <a:gdLst>
              <a:gd name="connsiteX0" fmla="*/ 358564 w 455802"/>
              <a:gd name="connsiteY0" fmla="*/ 444447 h 586292"/>
              <a:gd name="connsiteX1" fmla="*/ 358564 w 455802"/>
              <a:gd name="connsiteY1" fmla="*/ 546090 h 586292"/>
              <a:gd name="connsiteX2" fmla="*/ 422377 w 455802"/>
              <a:gd name="connsiteY2" fmla="*/ 546090 h 586292"/>
              <a:gd name="connsiteX3" fmla="*/ 422377 w 455802"/>
              <a:gd name="connsiteY3" fmla="*/ 533195 h 586292"/>
              <a:gd name="connsiteX4" fmla="*/ 375277 w 455802"/>
              <a:gd name="connsiteY4" fmla="*/ 533195 h 586292"/>
              <a:gd name="connsiteX5" fmla="*/ 375277 w 455802"/>
              <a:gd name="connsiteY5" fmla="*/ 444447 h 586292"/>
              <a:gd name="connsiteX6" fmla="*/ 238536 w 455802"/>
              <a:gd name="connsiteY6" fmla="*/ 444447 h 586292"/>
              <a:gd name="connsiteX7" fmla="*/ 238536 w 455802"/>
              <a:gd name="connsiteY7" fmla="*/ 546090 h 586292"/>
              <a:gd name="connsiteX8" fmla="*/ 255249 w 455802"/>
              <a:gd name="connsiteY8" fmla="*/ 546090 h 586292"/>
              <a:gd name="connsiteX9" fmla="*/ 255249 w 455802"/>
              <a:gd name="connsiteY9" fmla="*/ 476305 h 586292"/>
              <a:gd name="connsiteX10" fmla="*/ 278039 w 455802"/>
              <a:gd name="connsiteY10" fmla="*/ 532436 h 586292"/>
              <a:gd name="connsiteX11" fmla="*/ 293233 w 455802"/>
              <a:gd name="connsiteY11" fmla="*/ 532436 h 586292"/>
              <a:gd name="connsiteX12" fmla="*/ 316023 w 455802"/>
              <a:gd name="connsiteY12" fmla="*/ 476305 h 586292"/>
              <a:gd name="connsiteX13" fmla="*/ 316023 w 455802"/>
              <a:gd name="connsiteY13" fmla="*/ 546090 h 586292"/>
              <a:gd name="connsiteX14" fmla="*/ 332736 w 455802"/>
              <a:gd name="connsiteY14" fmla="*/ 546090 h 586292"/>
              <a:gd name="connsiteX15" fmla="*/ 332736 w 455802"/>
              <a:gd name="connsiteY15" fmla="*/ 444447 h 586292"/>
              <a:gd name="connsiteX16" fmla="*/ 316023 w 455802"/>
              <a:gd name="connsiteY16" fmla="*/ 444447 h 586292"/>
              <a:gd name="connsiteX17" fmla="*/ 285636 w 455802"/>
              <a:gd name="connsiteY17" fmla="*/ 514232 h 586292"/>
              <a:gd name="connsiteX18" fmla="*/ 255249 w 455802"/>
              <a:gd name="connsiteY18" fmla="*/ 444447 h 586292"/>
              <a:gd name="connsiteX19" fmla="*/ 141299 w 455802"/>
              <a:gd name="connsiteY19" fmla="*/ 444447 h 586292"/>
              <a:gd name="connsiteX20" fmla="*/ 141299 w 455802"/>
              <a:gd name="connsiteY20" fmla="*/ 455825 h 586292"/>
              <a:gd name="connsiteX21" fmla="*/ 171685 w 455802"/>
              <a:gd name="connsiteY21" fmla="*/ 455825 h 586292"/>
              <a:gd name="connsiteX22" fmla="*/ 171685 w 455802"/>
              <a:gd name="connsiteY22" fmla="*/ 546090 h 586292"/>
              <a:gd name="connsiteX23" fmla="*/ 188398 w 455802"/>
              <a:gd name="connsiteY23" fmla="*/ 546090 h 586292"/>
              <a:gd name="connsiteX24" fmla="*/ 188398 w 455802"/>
              <a:gd name="connsiteY24" fmla="*/ 455825 h 586292"/>
              <a:gd name="connsiteX25" fmla="*/ 218785 w 455802"/>
              <a:gd name="connsiteY25" fmla="*/ 455825 h 586292"/>
              <a:gd name="connsiteX26" fmla="*/ 218785 w 455802"/>
              <a:gd name="connsiteY26" fmla="*/ 444447 h 586292"/>
              <a:gd name="connsiteX27" fmla="*/ 43301 w 455802"/>
              <a:gd name="connsiteY27" fmla="*/ 444447 h 586292"/>
              <a:gd name="connsiteX28" fmla="*/ 43301 w 455802"/>
              <a:gd name="connsiteY28" fmla="*/ 546090 h 586292"/>
              <a:gd name="connsiteX29" fmla="*/ 60014 w 455802"/>
              <a:gd name="connsiteY29" fmla="*/ 546090 h 586292"/>
              <a:gd name="connsiteX30" fmla="*/ 60014 w 455802"/>
              <a:gd name="connsiteY30" fmla="*/ 499819 h 586292"/>
              <a:gd name="connsiteX31" fmla="*/ 104075 w 455802"/>
              <a:gd name="connsiteY31" fmla="*/ 499819 h 586292"/>
              <a:gd name="connsiteX32" fmla="*/ 104075 w 455802"/>
              <a:gd name="connsiteY32" fmla="*/ 546090 h 586292"/>
              <a:gd name="connsiteX33" fmla="*/ 120788 w 455802"/>
              <a:gd name="connsiteY33" fmla="*/ 546090 h 586292"/>
              <a:gd name="connsiteX34" fmla="*/ 120788 w 455802"/>
              <a:gd name="connsiteY34" fmla="*/ 444447 h 586292"/>
              <a:gd name="connsiteX35" fmla="*/ 104075 w 455802"/>
              <a:gd name="connsiteY35" fmla="*/ 444447 h 586292"/>
              <a:gd name="connsiteX36" fmla="*/ 104075 w 455802"/>
              <a:gd name="connsiteY36" fmla="*/ 489200 h 586292"/>
              <a:gd name="connsiteX37" fmla="*/ 60014 w 455802"/>
              <a:gd name="connsiteY37" fmla="*/ 489200 h 586292"/>
              <a:gd name="connsiteX38" fmla="*/ 60014 w 455802"/>
              <a:gd name="connsiteY38" fmla="*/ 444447 h 586292"/>
              <a:gd name="connsiteX39" fmla="*/ 0 w 455802"/>
              <a:gd name="connsiteY39" fmla="*/ 414864 h 586292"/>
              <a:gd name="connsiteX40" fmla="*/ 455802 w 455802"/>
              <a:gd name="connsiteY40" fmla="*/ 414864 h 586292"/>
              <a:gd name="connsiteX41" fmla="*/ 455802 w 455802"/>
              <a:gd name="connsiteY41" fmla="*/ 566570 h 586292"/>
              <a:gd name="connsiteX42" fmla="*/ 430733 w 455802"/>
              <a:gd name="connsiteY42" fmla="*/ 586292 h 586292"/>
              <a:gd name="connsiteX43" fmla="*/ 25069 w 455802"/>
              <a:gd name="connsiteY43" fmla="*/ 586292 h 586292"/>
              <a:gd name="connsiteX44" fmla="*/ 0 w 455802"/>
              <a:gd name="connsiteY44" fmla="*/ 566570 h 586292"/>
              <a:gd name="connsiteX45" fmla="*/ 286396 w 455802"/>
              <a:gd name="connsiteY45" fmla="*/ 175202 h 586292"/>
              <a:gd name="connsiteX46" fmla="*/ 286396 w 455802"/>
              <a:gd name="connsiteY46" fmla="*/ 188855 h 586292"/>
              <a:gd name="connsiteX47" fmla="*/ 339573 w 455802"/>
              <a:gd name="connsiteY47" fmla="*/ 242705 h 586292"/>
              <a:gd name="connsiteX48" fmla="*/ 286396 w 455802"/>
              <a:gd name="connsiteY48" fmla="*/ 296555 h 586292"/>
              <a:gd name="connsiteX49" fmla="*/ 286396 w 455802"/>
              <a:gd name="connsiteY49" fmla="*/ 310207 h 586292"/>
              <a:gd name="connsiteX50" fmla="*/ 293233 w 455802"/>
              <a:gd name="connsiteY50" fmla="*/ 313241 h 586292"/>
              <a:gd name="connsiteX51" fmla="*/ 300829 w 455802"/>
              <a:gd name="connsiteY51" fmla="*/ 310207 h 586292"/>
              <a:gd name="connsiteX52" fmla="*/ 361603 w 455802"/>
              <a:gd name="connsiteY52" fmla="*/ 249531 h 586292"/>
              <a:gd name="connsiteX53" fmla="*/ 361603 w 455802"/>
              <a:gd name="connsiteY53" fmla="*/ 235879 h 586292"/>
              <a:gd name="connsiteX54" fmla="*/ 300829 w 455802"/>
              <a:gd name="connsiteY54" fmla="*/ 175202 h 586292"/>
              <a:gd name="connsiteX55" fmla="*/ 286396 w 455802"/>
              <a:gd name="connsiteY55" fmla="*/ 175202 h 586292"/>
              <a:gd name="connsiteX56" fmla="*/ 164848 w 455802"/>
              <a:gd name="connsiteY56" fmla="*/ 175202 h 586292"/>
              <a:gd name="connsiteX57" fmla="*/ 104075 w 455802"/>
              <a:gd name="connsiteY57" fmla="*/ 235879 h 586292"/>
              <a:gd name="connsiteX58" fmla="*/ 104075 w 455802"/>
              <a:gd name="connsiteY58" fmla="*/ 249531 h 586292"/>
              <a:gd name="connsiteX59" fmla="*/ 164848 w 455802"/>
              <a:gd name="connsiteY59" fmla="*/ 310207 h 586292"/>
              <a:gd name="connsiteX60" fmla="*/ 171685 w 455802"/>
              <a:gd name="connsiteY60" fmla="*/ 313241 h 586292"/>
              <a:gd name="connsiteX61" fmla="*/ 179282 w 455802"/>
              <a:gd name="connsiteY61" fmla="*/ 310207 h 586292"/>
              <a:gd name="connsiteX62" fmla="*/ 179282 w 455802"/>
              <a:gd name="connsiteY62" fmla="*/ 296555 h 586292"/>
              <a:gd name="connsiteX63" fmla="*/ 125346 w 455802"/>
              <a:gd name="connsiteY63" fmla="*/ 242705 h 586292"/>
              <a:gd name="connsiteX64" fmla="*/ 179282 w 455802"/>
              <a:gd name="connsiteY64" fmla="*/ 188855 h 586292"/>
              <a:gd name="connsiteX65" fmla="*/ 179282 w 455802"/>
              <a:gd name="connsiteY65" fmla="*/ 175202 h 586292"/>
              <a:gd name="connsiteX66" fmla="*/ 164848 w 455802"/>
              <a:gd name="connsiteY66" fmla="*/ 175202 h 586292"/>
              <a:gd name="connsiteX67" fmla="*/ 316877 w 455802"/>
              <a:gd name="connsiteY67" fmla="*/ 29390 h 586292"/>
              <a:gd name="connsiteX68" fmla="*/ 313744 w 455802"/>
              <a:gd name="connsiteY68" fmla="*/ 34130 h 586292"/>
              <a:gd name="connsiteX69" fmla="*/ 313744 w 455802"/>
              <a:gd name="connsiteY69" fmla="*/ 141831 h 586292"/>
              <a:gd name="connsiteX70" fmla="*/ 420857 w 455802"/>
              <a:gd name="connsiteY70" fmla="*/ 141831 h 586292"/>
              <a:gd name="connsiteX71" fmla="*/ 424656 w 455802"/>
              <a:gd name="connsiteY71" fmla="*/ 132729 h 586292"/>
              <a:gd name="connsiteX72" fmla="*/ 322860 w 455802"/>
              <a:gd name="connsiteY72" fmla="*/ 30338 h 586292"/>
              <a:gd name="connsiteX73" fmla="*/ 316877 w 455802"/>
              <a:gd name="connsiteY73" fmla="*/ 29390 h 586292"/>
              <a:gd name="connsiteX74" fmla="*/ 25069 w 455802"/>
              <a:gd name="connsiteY74" fmla="*/ 0 h 586292"/>
              <a:gd name="connsiteX75" fmla="*/ 318302 w 455802"/>
              <a:gd name="connsiteY75" fmla="*/ 0 h 586292"/>
              <a:gd name="connsiteX76" fmla="*/ 331976 w 455802"/>
              <a:gd name="connsiteY76" fmla="*/ 5309 h 586292"/>
              <a:gd name="connsiteX77" fmla="*/ 449725 w 455802"/>
              <a:gd name="connsiteY77" fmla="*/ 122869 h 586292"/>
              <a:gd name="connsiteX78" fmla="*/ 455802 w 455802"/>
              <a:gd name="connsiteY78" fmla="*/ 141072 h 586292"/>
              <a:gd name="connsiteX79" fmla="*/ 455802 w 455802"/>
              <a:gd name="connsiteY79" fmla="*/ 394395 h 586292"/>
              <a:gd name="connsiteX80" fmla="*/ 0 w 455802"/>
              <a:gd name="connsiteY80" fmla="*/ 394395 h 586292"/>
              <a:gd name="connsiteX81" fmla="*/ 0 w 455802"/>
              <a:gd name="connsiteY81" fmla="*/ 29580 h 586292"/>
              <a:gd name="connsiteX82" fmla="*/ 25069 w 455802"/>
              <a:gd name="connsiteY82" fmla="*/ 0 h 58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455802" h="586292">
                <a:moveTo>
                  <a:pt x="358564" y="444447"/>
                </a:moveTo>
                <a:lnTo>
                  <a:pt x="358564" y="546090"/>
                </a:lnTo>
                <a:lnTo>
                  <a:pt x="422377" y="546090"/>
                </a:lnTo>
                <a:lnTo>
                  <a:pt x="422377" y="533195"/>
                </a:lnTo>
                <a:lnTo>
                  <a:pt x="375277" y="533195"/>
                </a:lnTo>
                <a:lnTo>
                  <a:pt x="375277" y="444447"/>
                </a:lnTo>
                <a:close/>
                <a:moveTo>
                  <a:pt x="238536" y="444447"/>
                </a:moveTo>
                <a:lnTo>
                  <a:pt x="238536" y="546090"/>
                </a:lnTo>
                <a:lnTo>
                  <a:pt x="255249" y="546090"/>
                </a:lnTo>
                <a:lnTo>
                  <a:pt x="255249" y="476305"/>
                </a:lnTo>
                <a:lnTo>
                  <a:pt x="278039" y="532436"/>
                </a:lnTo>
                <a:lnTo>
                  <a:pt x="293233" y="532436"/>
                </a:lnTo>
                <a:lnTo>
                  <a:pt x="316023" y="476305"/>
                </a:lnTo>
                <a:lnTo>
                  <a:pt x="316023" y="546090"/>
                </a:lnTo>
                <a:lnTo>
                  <a:pt x="332736" y="546090"/>
                </a:lnTo>
                <a:lnTo>
                  <a:pt x="332736" y="444447"/>
                </a:lnTo>
                <a:lnTo>
                  <a:pt x="316023" y="444447"/>
                </a:lnTo>
                <a:lnTo>
                  <a:pt x="285636" y="514232"/>
                </a:lnTo>
                <a:lnTo>
                  <a:pt x="255249" y="444447"/>
                </a:lnTo>
                <a:close/>
                <a:moveTo>
                  <a:pt x="141299" y="444447"/>
                </a:moveTo>
                <a:lnTo>
                  <a:pt x="141299" y="455825"/>
                </a:lnTo>
                <a:lnTo>
                  <a:pt x="171685" y="455825"/>
                </a:lnTo>
                <a:lnTo>
                  <a:pt x="171685" y="546090"/>
                </a:lnTo>
                <a:lnTo>
                  <a:pt x="188398" y="546090"/>
                </a:lnTo>
                <a:lnTo>
                  <a:pt x="188398" y="455825"/>
                </a:lnTo>
                <a:lnTo>
                  <a:pt x="218785" y="455825"/>
                </a:lnTo>
                <a:lnTo>
                  <a:pt x="218785" y="444447"/>
                </a:lnTo>
                <a:close/>
                <a:moveTo>
                  <a:pt x="43301" y="444447"/>
                </a:moveTo>
                <a:lnTo>
                  <a:pt x="43301" y="546090"/>
                </a:lnTo>
                <a:lnTo>
                  <a:pt x="60014" y="546090"/>
                </a:lnTo>
                <a:lnTo>
                  <a:pt x="60014" y="499819"/>
                </a:lnTo>
                <a:lnTo>
                  <a:pt x="104075" y="499819"/>
                </a:lnTo>
                <a:lnTo>
                  <a:pt x="104075" y="546090"/>
                </a:lnTo>
                <a:lnTo>
                  <a:pt x="120788" y="546090"/>
                </a:lnTo>
                <a:lnTo>
                  <a:pt x="120788" y="444447"/>
                </a:lnTo>
                <a:lnTo>
                  <a:pt x="104075" y="444447"/>
                </a:lnTo>
                <a:lnTo>
                  <a:pt x="104075" y="489200"/>
                </a:lnTo>
                <a:lnTo>
                  <a:pt x="60014" y="489200"/>
                </a:lnTo>
                <a:lnTo>
                  <a:pt x="60014" y="444447"/>
                </a:lnTo>
                <a:close/>
                <a:moveTo>
                  <a:pt x="0" y="414864"/>
                </a:moveTo>
                <a:lnTo>
                  <a:pt x="455802" y="414864"/>
                </a:lnTo>
                <a:lnTo>
                  <a:pt x="455802" y="566570"/>
                </a:lnTo>
                <a:cubicBezTo>
                  <a:pt x="455802" y="576431"/>
                  <a:pt x="442888" y="586292"/>
                  <a:pt x="430733" y="586292"/>
                </a:cubicBezTo>
                <a:lnTo>
                  <a:pt x="25069" y="586292"/>
                </a:lnTo>
                <a:cubicBezTo>
                  <a:pt x="12155" y="586292"/>
                  <a:pt x="0" y="576431"/>
                  <a:pt x="0" y="566570"/>
                </a:cubicBezTo>
                <a:close/>
                <a:moveTo>
                  <a:pt x="286396" y="175202"/>
                </a:moveTo>
                <a:cubicBezTo>
                  <a:pt x="282597" y="178995"/>
                  <a:pt x="282597" y="185062"/>
                  <a:pt x="286396" y="188855"/>
                </a:cubicBezTo>
                <a:lnTo>
                  <a:pt x="339573" y="242705"/>
                </a:lnTo>
                <a:lnTo>
                  <a:pt x="286396" y="296555"/>
                </a:lnTo>
                <a:cubicBezTo>
                  <a:pt x="282597" y="300347"/>
                  <a:pt x="282597" y="306415"/>
                  <a:pt x="286396" y="310207"/>
                </a:cubicBezTo>
                <a:cubicBezTo>
                  <a:pt x="288675" y="312482"/>
                  <a:pt x="290954" y="313241"/>
                  <a:pt x="293233" y="313241"/>
                </a:cubicBezTo>
                <a:cubicBezTo>
                  <a:pt x="296271" y="313241"/>
                  <a:pt x="298550" y="312482"/>
                  <a:pt x="300829" y="310207"/>
                </a:cubicBezTo>
                <a:lnTo>
                  <a:pt x="361603" y="249531"/>
                </a:lnTo>
                <a:cubicBezTo>
                  <a:pt x="365401" y="245738"/>
                  <a:pt x="365401" y="239671"/>
                  <a:pt x="361603" y="235879"/>
                </a:cubicBezTo>
                <a:lnTo>
                  <a:pt x="300829" y="175202"/>
                </a:lnTo>
                <a:cubicBezTo>
                  <a:pt x="297031" y="170652"/>
                  <a:pt x="290194" y="170652"/>
                  <a:pt x="286396" y="175202"/>
                </a:cubicBezTo>
                <a:close/>
                <a:moveTo>
                  <a:pt x="164848" y="175202"/>
                </a:moveTo>
                <a:lnTo>
                  <a:pt x="104075" y="235879"/>
                </a:lnTo>
                <a:cubicBezTo>
                  <a:pt x="100277" y="239671"/>
                  <a:pt x="100277" y="245738"/>
                  <a:pt x="104075" y="249531"/>
                </a:cubicBezTo>
                <a:lnTo>
                  <a:pt x="164848" y="310207"/>
                </a:lnTo>
                <a:cubicBezTo>
                  <a:pt x="167127" y="312482"/>
                  <a:pt x="169406" y="313241"/>
                  <a:pt x="171685" y="313241"/>
                </a:cubicBezTo>
                <a:cubicBezTo>
                  <a:pt x="174724" y="313241"/>
                  <a:pt x="177003" y="312482"/>
                  <a:pt x="179282" y="310207"/>
                </a:cubicBezTo>
                <a:cubicBezTo>
                  <a:pt x="183081" y="306415"/>
                  <a:pt x="183081" y="300347"/>
                  <a:pt x="179282" y="296555"/>
                </a:cubicBezTo>
                <a:lnTo>
                  <a:pt x="125346" y="242705"/>
                </a:lnTo>
                <a:lnTo>
                  <a:pt x="179282" y="188855"/>
                </a:lnTo>
                <a:cubicBezTo>
                  <a:pt x="183081" y="185062"/>
                  <a:pt x="183081" y="178995"/>
                  <a:pt x="179282" y="175202"/>
                </a:cubicBezTo>
                <a:cubicBezTo>
                  <a:pt x="175484" y="170652"/>
                  <a:pt x="168647" y="170652"/>
                  <a:pt x="164848" y="175202"/>
                </a:cubicBezTo>
                <a:close/>
                <a:moveTo>
                  <a:pt x="316877" y="29390"/>
                </a:moveTo>
                <a:cubicBezTo>
                  <a:pt x="315073" y="30149"/>
                  <a:pt x="313744" y="31855"/>
                  <a:pt x="313744" y="34130"/>
                </a:cubicBezTo>
                <a:lnTo>
                  <a:pt x="313744" y="141831"/>
                </a:lnTo>
                <a:lnTo>
                  <a:pt x="420857" y="141831"/>
                </a:lnTo>
                <a:cubicBezTo>
                  <a:pt x="426175" y="141831"/>
                  <a:pt x="428454" y="135763"/>
                  <a:pt x="424656" y="132729"/>
                </a:cubicBezTo>
                <a:lnTo>
                  <a:pt x="322860" y="30338"/>
                </a:lnTo>
                <a:cubicBezTo>
                  <a:pt x="320961" y="28821"/>
                  <a:pt x="318682" y="28632"/>
                  <a:pt x="316877" y="29390"/>
                </a:cubicBezTo>
                <a:close/>
                <a:moveTo>
                  <a:pt x="25069" y="0"/>
                </a:moveTo>
                <a:lnTo>
                  <a:pt x="318302" y="0"/>
                </a:lnTo>
                <a:cubicBezTo>
                  <a:pt x="323619" y="0"/>
                  <a:pt x="328937" y="2275"/>
                  <a:pt x="331976" y="5309"/>
                </a:cubicBezTo>
                <a:lnTo>
                  <a:pt x="449725" y="122869"/>
                </a:lnTo>
                <a:cubicBezTo>
                  <a:pt x="454283" y="128178"/>
                  <a:pt x="455802" y="133488"/>
                  <a:pt x="455802" y="141072"/>
                </a:cubicBezTo>
                <a:lnTo>
                  <a:pt x="455802" y="394395"/>
                </a:lnTo>
                <a:lnTo>
                  <a:pt x="0" y="394395"/>
                </a:lnTo>
                <a:lnTo>
                  <a:pt x="0" y="29580"/>
                </a:lnTo>
                <a:cubicBezTo>
                  <a:pt x="0" y="9101"/>
                  <a:pt x="12914" y="0"/>
                  <a:pt x="250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2" name="iconfont-10043-4933291"/>
          <p:cNvSpPr>
            <a:spLocks noChangeAspect="1"/>
          </p:cNvSpPr>
          <p:nvPr/>
        </p:nvSpPr>
        <p:spPr bwMode="auto">
          <a:xfrm>
            <a:off x="5670246" y="3919313"/>
            <a:ext cx="609685" cy="587108"/>
          </a:xfrm>
          <a:custGeom>
            <a:avLst/>
            <a:gdLst>
              <a:gd name="T0" fmla="*/ 2200 w 10800"/>
              <a:gd name="T1" fmla="*/ 800 h 10400"/>
              <a:gd name="T2" fmla="*/ 1600 w 10800"/>
              <a:gd name="T3" fmla="*/ 800 h 10400"/>
              <a:gd name="T4" fmla="*/ 800 w 10800"/>
              <a:gd name="T5" fmla="*/ 1600 h 10400"/>
              <a:gd name="T6" fmla="*/ 800 w 10800"/>
              <a:gd name="T7" fmla="*/ 8800 h 10400"/>
              <a:gd name="T8" fmla="*/ 1600 w 10800"/>
              <a:gd name="T9" fmla="*/ 9600 h 10400"/>
              <a:gd name="T10" fmla="*/ 9200 w 10800"/>
              <a:gd name="T11" fmla="*/ 9600 h 10400"/>
              <a:gd name="T12" fmla="*/ 10000 w 10800"/>
              <a:gd name="T13" fmla="*/ 8800 h 10400"/>
              <a:gd name="T14" fmla="*/ 10000 w 10800"/>
              <a:gd name="T15" fmla="*/ 1600 h 10400"/>
              <a:gd name="T16" fmla="*/ 9200 w 10800"/>
              <a:gd name="T17" fmla="*/ 800 h 10400"/>
              <a:gd name="T18" fmla="*/ 8600 w 10800"/>
              <a:gd name="T19" fmla="*/ 800 h 10400"/>
              <a:gd name="T20" fmla="*/ 8600 w 10800"/>
              <a:gd name="T21" fmla="*/ 4400 h 10400"/>
              <a:gd name="T22" fmla="*/ 7800 w 10800"/>
              <a:gd name="T23" fmla="*/ 5200 h 10400"/>
              <a:gd name="T24" fmla="*/ 3000 w 10800"/>
              <a:gd name="T25" fmla="*/ 5200 h 10400"/>
              <a:gd name="T26" fmla="*/ 2200 w 10800"/>
              <a:gd name="T27" fmla="*/ 4400 h 10400"/>
              <a:gd name="T28" fmla="*/ 2200 w 10800"/>
              <a:gd name="T29" fmla="*/ 800 h 10400"/>
              <a:gd name="T30" fmla="*/ 1600 w 10800"/>
              <a:gd name="T31" fmla="*/ 0 h 10400"/>
              <a:gd name="T32" fmla="*/ 9200 w 10800"/>
              <a:gd name="T33" fmla="*/ 0 h 10400"/>
              <a:gd name="T34" fmla="*/ 10800 w 10800"/>
              <a:gd name="T35" fmla="*/ 1600 h 10400"/>
              <a:gd name="T36" fmla="*/ 10800 w 10800"/>
              <a:gd name="T37" fmla="*/ 8800 h 10400"/>
              <a:gd name="T38" fmla="*/ 9200 w 10800"/>
              <a:gd name="T39" fmla="*/ 10400 h 10400"/>
              <a:gd name="T40" fmla="*/ 1600 w 10800"/>
              <a:gd name="T41" fmla="*/ 10400 h 10400"/>
              <a:gd name="T42" fmla="*/ 0 w 10800"/>
              <a:gd name="T43" fmla="*/ 8800 h 10400"/>
              <a:gd name="T44" fmla="*/ 0 w 10800"/>
              <a:gd name="T45" fmla="*/ 1600 h 10400"/>
              <a:gd name="T46" fmla="*/ 1600 w 10800"/>
              <a:gd name="T47" fmla="*/ 0 h 10400"/>
              <a:gd name="T48" fmla="*/ 3000 w 10800"/>
              <a:gd name="T49" fmla="*/ 4400 h 10400"/>
              <a:gd name="T50" fmla="*/ 7800 w 10800"/>
              <a:gd name="T51" fmla="*/ 4400 h 10400"/>
              <a:gd name="T52" fmla="*/ 7800 w 10800"/>
              <a:gd name="T53" fmla="*/ 800 h 10400"/>
              <a:gd name="T54" fmla="*/ 3000 w 10800"/>
              <a:gd name="T55" fmla="*/ 800 h 10400"/>
              <a:gd name="T56" fmla="*/ 3000 w 10800"/>
              <a:gd name="T57" fmla="*/ 4400 h 10400"/>
              <a:gd name="T58" fmla="*/ 6600 w 10800"/>
              <a:gd name="T59" fmla="*/ 1600 h 10400"/>
              <a:gd name="T60" fmla="*/ 7000 w 10800"/>
              <a:gd name="T61" fmla="*/ 2000 h 10400"/>
              <a:gd name="T62" fmla="*/ 7000 w 10800"/>
              <a:gd name="T63" fmla="*/ 3200 h 10400"/>
              <a:gd name="T64" fmla="*/ 6600 w 10800"/>
              <a:gd name="T65" fmla="*/ 3600 h 10400"/>
              <a:gd name="T66" fmla="*/ 6200 w 10800"/>
              <a:gd name="T67" fmla="*/ 3200 h 10400"/>
              <a:gd name="T68" fmla="*/ 6200 w 10800"/>
              <a:gd name="T69" fmla="*/ 2000 h 10400"/>
              <a:gd name="T70" fmla="*/ 6600 w 10800"/>
              <a:gd name="T71" fmla="*/ 1600 h 10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800" h="10400">
                <a:moveTo>
                  <a:pt x="2200" y="800"/>
                </a:moveTo>
                <a:lnTo>
                  <a:pt x="1600" y="800"/>
                </a:lnTo>
                <a:cubicBezTo>
                  <a:pt x="1160" y="800"/>
                  <a:pt x="800" y="1160"/>
                  <a:pt x="800" y="1600"/>
                </a:cubicBezTo>
                <a:lnTo>
                  <a:pt x="800" y="8800"/>
                </a:lnTo>
                <a:cubicBezTo>
                  <a:pt x="800" y="9240"/>
                  <a:pt x="1160" y="9600"/>
                  <a:pt x="1600" y="9600"/>
                </a:cubicBezTo>
                <a:lnTo>
                  <a:pt x="9200" y="9600"/>
                </a:lnTo>
                <a:cubicBezTo>
                  <a:pt x="9640" y="9600"/>
                  <a:pt x="10000" y="9240"/>
                  <a:pt x="10000" y="8800"/>
                </a:cubicBezTo>
                <a:lnTo>
                  <a:pt x="10000" y="1600"/>
                </a:lnTo>
                <a:cubicBezTo>
                  <a:pt x="10000" y="1160"/>
                  <a:pt x="9640" y="800"/>
                  <a:pt x="9200" y="800"/>
                </a:cubicBezTo>
                <a:lnTo>
                  <a:pt x="8600" y="800"/>
                </a:lnTo>
                <a:lnTo>
                  <a:pt x="8600" y="4400"/>
                </a:lnTo>
                <a:cubicBezTo>
                  <a:pt x="8600" y="4840"/>
                  <a:pt x="8240" y="5200"/>
                  <a:pt x="7800" y="5200"/>
                </a:cubicBezTo>
                <a:lnTo>
                  <a:pt x="3000" y="5200"/>
                </a:lnTo>
                <a:cubicBezTo>
                  <a:pt x="2560" y="5200"/>
                  <a:pt x="2200" y="4840"/>
                  <a:pt x="2200" y="4400"/>
                </a:cubicBezTo>
                <a:lnTo>
                  <a:pt x="2200" y="800"/>
                </a:lnTo>
                <a:close/>
                <a:moveTo>
                  <a:pt x="1600" y="0"/>
                </a:moveTo>
                <a:lnTo>
                  <a:pt x="9200" y="0"/>
                </a:lnTo>
                <a:cubicBezTo>
                  <a:pt x="10080" y="0"/>
                  <a:pt x="10800" y="720"/>
                  <a:pt x="10800" y="1600"/>
                </a:cubicBezTo>
                <a:lnTo>
                  <a:pt x="10800" y="8800"/>
                </a:lnTo>
                <a:cubicBezTo>
                  <a:pt x="10800" y="9680"/>
                  <a:pt x="10080" y="10400"/>
                  <a:pt x="9200" y="10400"/>
                </a:cubicBezTo>
                <a:lnTo>
                  <a:pt x="1600" y="10400"/>
                </a:lnTo>
                <a:cubicBezTo>
                  <a:pt x="720" y="10400"/>
                  <a:pt x="0" y="9680"/>
                  <a:pt x="0" y="8800"/>
                </a:cubicBezTo>
                <a:lnTo>
                  <a:pt x="0" y="1600"/>
                </a:lnTo>
                <a:cubicBezTo>
                  <a:pt x="0" y="720"/>
                  <a:pt x="720" y="0"/>
                  <a:pt x="1600" y="0"/>
                </a:cubicBezTo>
                <a:close/>
                <a:moveTo>
                  <a:pt x="3000" y="4400"/>
                </a:moveTo>
                <a:lnTo>
                  <a:pt x="7800" y="4400"/>
                </a:lnTo>
                <a:lnTo>
                  <a:pt x="7800" y="800"/>
                </a:lnTo>
                <a:lnTo>
                  <a:pt x="3000" y="800"/>
                </a:lnTo>
                <a:lnTo>
                  <a:pt x="3000" y="4400"/>
                </a:lnTo>
                <a:close/>
                <a:moveTo>
                  <a:pt x="6600" y="1600"/>
                </a:moveTo>
                <a:cubicBezTo>
                  <a:pt x="6820" y="1600"/>
                  <a:pt x="7000" y="1780"/>
                  <a:pt x="7000" y="2000"/>
                </a:cubicBezTo>
                <a:lnTo>
                  <a:pt x="7000" y="3200"/>
                </a:lnTo>
                <a:cubicBezTo>
                  <a:pt x="7000" y="3420"/>
                  <a:pt x="6820" y="3600"/>
                  <a:pt x="6600" y="3600"/>
                </a:cubicBezTo>
                <a:cubicBezTo>
                  <a:pt x="6380" y="3600"/>
                  <a:pt x="6200" y="3420"/>
                  <a:pt x="6200" y="3200"/>
                </a:cubicBezTo>
                <a:lnTo>
                  <a:pt x="6200" y="2000"/>
                </a:lnTo>
                <a:cubicBezTo>
                  <a:pt x="6200" y="1780"/>
                  <a:pt x="6380" y="1600"/>
                  <a:pt x="6600" y="16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3" name="iconfont-11092-5226615"/>
          <p:cNvSpPr>
            <a:spLocks noChangeAspect="1"/>
          </p:cNvSpPr>
          <p:nvPr/>
        </p:nvSpPr>
        <p:spPr bwMode="auto">
          <a:xfrm>
            <a:off x="7342901" y="3932002"/>
            <a:ext cx="609685" cy="609685"/>
          </a:xfrm>
          <a:custGeom>
            <a:avLst/>
            <a:gdLst>
              <a:gd name="T0" fmla="*/ 8533 w 9600"/>
              <a:gd name="T1" fmla="*/ 1067 h 9600"/>
              <a:gd name="T2" fmla="*/ 6933 w 9600"/>
              <a:gd name="T3" fmla="*/ 1067 h 9600"/>
              <a:gd name="T4" fmla="*/ 6400 w 9600"/>
              <a:gd name="T5" fmla="*/ 533 h 9600"/>
              <a:gd name="T6" fmla="*/ 6933 w 9600"/>
              <a:gd name="T7" fmla="*/ 0 h 9600"/>
              <a:gd name="T8" fmla="*/ 9067 w 9600"/>
              <a:gd name="T9" fmla="*/ 0 h 9600"/>
              <a:gd name="T10" fmla="*/ 9600 w 9600"/>
              <a:gd name="T11" fmla="*/ 533 h 9600"/>
              <a:gd name="T12" fmla="*/ 9600 w 9600"/>
              <a:gd name="T13" fmla="*/ 2667 h 9600"/>
              <a:gd name="T14" fmla="*/ 9067 w 9600"/>
              <a:gd name="T15" fmla="*/ 3200 h 9600"/>
              <a:gd name="T16" fmla="*/ 8533 w 9600"/>
              <a:gd name="T17" fmla="*/ 2667 h 9600"/>
              <a:gd name="T18" fmla="*/ 8533 w 9600"/>
              <a:gd name="T19" fmla="*/ 1067 h 9600"/>
              <a:gd name="T20" fmla="*/ 1067 w 9600"/>
              <a:gd name="T21" fmla="*/ 1067 h 9600"/>
              <a:gd name="T22" fmla="*/ 1067 w 9600"/>
              <a:gd name="T23" fmla="*/ 2667 h 9600"/>
              <a:gd name="T24" fmla="*/ 533 w 9600"/>
              <a:gd name="T25" fmla="*/ 3200 h 9600"/>
              <a:gd name="T26" fmla="*/ 0 w 9600"/>
              <a:gd name="T27" fmla="*/ 2667 h 9600"/>
              <a:gd name="T28" fmla="*/ 0 w 9600"/>
              <a:gd name="T29" fmla="*/ 533 h 9600"/>
              <a:gd name="T30" fmla="*/ 533 w 9600"/>
              <a:gd name="T31" fmla="*/ 0 h 9600"/>
              <a:gd name="T32" fmla="*/ 2667 w 9600"/>
              <a:gd name="T33" fmla="*/ 0 h 9600"/>
              <a:gd name="T34" fmla="*/ 3200 w 9600"/>
              <a:gd name="T35" fmla="*/ 533 h 9600"/>
              <a:gd name="T36" fmla="*/ 2667 w 9600"/>
              <a:gd name="T37" fmla="*/ 1067 h 9600"/>
              <a:gd name="T38" fmla="*/ 1067 w 9600"/>
              <a:gd name="T39" fmla="*/ 1067 h 9600"/>
              <a:gd name="T40" fmla="*/ 8533 w 9600"/>
              <a:gd name="T41" fmla="*/ 8533 h 9600"/>
              <a:gd name="T42" fmla="*/ 8533 w 9600"/>
              <a:gd name="T43" fmla="*/ 6933 h 9600"/>
              <a:gd name="T44" fmla="*/ 9067 w 9600"/>
              <a:gd name="T45" fmla="*/ 6400 h 9600"/>
              <a:gd name="T46" fmla="*/ 9600 w 9600"/>
              <a:gd name="T47" fmla="*/ 6933 h 9600"/>
              <a:gd name="T48" fmla="*/ 9600 w 9600"/>
              <a:gd name="T49" fmla="*/ 9067 h 9600"/>
              <a:gd name="T50" fmla="*/ 9067 w 9600"/>
              <a:gd name="T51" fmla="*/ 9600 h 9600"/>
              <a:gd name="T52" fmla="*/ 6933 w 9600"/>
              <a:gd name="T53" fmla="*/ 9600 h 9600"/>
              <a:gd name="T54" fmla="*/ 6400 w 9600"/>
              <a:gd name="T55" fmla="*/ 9067 h 9600"/>
              <a:gd name="T56" fmla="*/ 6933 w 9600"/>
              <a:gd name="T57" fmla="*/ 8533 h 9600"/>
              <a:gd name="T58" fmla="*/ 8533 w 9600"/>
              <a:gd name="T59" fmla="*/ 8533 h 9600"/>
              <a:gd name="T60" fmla="*/ 1067 w 9600"/>
              <a:gd name="T61" fmla="*/ 8533 h 9600"/>
              <a:gd name="T62" fmla="*/ 2667 w 9600"/>
              <a:gd name="T63" fmla="*/ 8533 h 9600"/>
              <a:gd name="T64" fmla="*/ 3200 w 9600"/>
              <a:gd name="T65" fmla="*/ 9067 h 9600"/>
              <a:gd name="T66" fmla="*/ 2667 w 9600"/>
              <a:gd name="T67" fmla="*/ 9600 h 9600"/>
              <a:gd name="T68" fmla="*/ 533 w 9600"/>
              <a:gd name="T69" fmla="*/ 9600 h 9600"/>
              <a:gd name="T70" fmla="*/ 0 w 9600"/>
              <a:gd name="T71" fmla="*/ 9067 h 9600"/>
              <a:gd name="T72" fmla="*/ 0 w 9600"/>
              <a:gd name="T73" fmla="*/ 6933 h 9600"/>
              <a:gd name="T74" fmla="*/ 533 w 9600"/>
              <a:gd name="T75" fmla="*/ 6400 h 9600"/>
              <a:gd name="T76" fmla="*/ 1067 w 9600"/>
              <a:gd name="T77" fmla="*/ 6933 h 9600"/>
              <a:gd name="T78" fmla="*/ 1067 w 9600"/>
              <a:gd name="T79" fmla="*/ 8533 h 9600"/>
              <a:gd name="T80" fmla="*/ 2133 w 9600"/>
              <a:gd name="T81" fmla="*/ 5333 h 9600"/>
              <a:gd name="T82" fmla="*/ 1600 w 9600"/>
              <a:gd name="T83" fmla="*/ 4800 h 9600"/>
              <a:gd name="T84" fmla="*/ 2133 w 9600"/>
              <a:gd name="T85" fmla="*/ 4267 h 9600"/>
              <a:gd name="T86" fmla="*/ 7467 w 9600"/>
              <a:gd name="T87" fmla="*/ 4267 h 9600"/>
              <a:gd name="T88" fmla="*/ 8000 w 9600"/>
              <a:gd name="T89" fmla="*/ 4800 h 9600"/>
              <a:gd name="T90" fmla="*/ 7467 w 9600"/>
              <a:gd name="T91" fmla="*/ 5333 h 9600"/>
              <a:gd name="T92" fmla="*/ 2133 w 9600"/>
              <a:gd name="T93" fmla="*/ 5333 h 9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00" h="9600">
                <a:moveTo>
                  <a:pt x="8533" y="1067"/>
                </a:moveTo>
                <a:lnTo>
                  <a:pt x="6933" y="1067"/>
                </a:lnTo>
                <a:cubicBezTo>
                  <a:pt x="6639" y="1067"/>
                  <a:pt x="6400" y="828"/>
                  <a:pt x="6400" y="533"/>
                </a:cubicBezTo>
                <a:cubicBezTo>
                  <a:pt x="6400" y="239"/>
                  <a:pt x="6639" y="0"/>
                  <a:pt x="6933" y="0"/>
                </a:cubicBezTo>
                <a:lnTo>
                  <a:pt x="9067" y="0"/>
                </a:lnTo>
                <a:cubicBezTo>
                  <a:pt x="9361" y="0"/>
                  <a:pt x="9600" y="239"/>
                  <a:pt x="9600" y="533"/>
                </a:cubicBezTo>
                <a:lnTo>
                  <a:pt x="9600" y="2667"/>
                </a:lnTo>
                <a:cubicBezTo>
                  <a:pt x="9600" y="2961"/>
                  <a:pt x="9361" y="3200"/>
                  <a:pt x="9067" y="3200"/>
                </a:cubicBezTo>
                <a:cubicBezTo>
                  <a:pt x="8772" y="3200"/>
                  <a:pt x="8533" y="2961"/>
                  <a:pt x="8533" y="2667"/>
                </a:cubicBezTo>
                <a:lnTo>
                  <a:pt x="8533" y="1067"/>
                </a:lnTo>
                <a:close/>
                <a:moveTo>
                  <a:pt x="1067" y="1067"/>
                </a:moveTo>
                <a:lnTo>
                  <a:pt x="1067" y="2667"/>
                </a:lnTo>
                <a:cubicBezTo>
                  <a:pt x="1067" y="2961"/>
                  <a:pt x="828" y="3200"/>
                  <a:pt x="533" y="3200"/>
                </a:cubicBezTo>
                <a:cubicBezTo>
                  <a:pt x="239" y="3200"/>
                  <a:pt x="0" y="2961"/>
                  <a:pt x="0" y="2667"/>
                </a:cubicBezTo>
                <a:lnTo>
                  <a:pt x="0" y="533"/>
                </a:lnTo>
                <a:cubicBezTo>
                  <a:pt x="0" y="239"/>
                  <a:pt x="239" y="0"/>
                  <a:pt x="533" y="0"/>
                </a:cubicBezTo>
                <a:lnTo>
                  <a:pt x="2667" y="0"/>
                </a:lnTo>
                <a:cubicBezTo>
                  <a:pt x="2961" y="0"/>
                  <a:pt x="3200" y="239"/>
                  <a:pt x="3200" y="533"/>
                </a:cubicBezTo>
                <a:cubicBezTo>
                  <a:pt x="3200" y="828"/>
                  <a:pt x="2961" y="1067"/>
                  <a:pt x="2667" y="1067"/>
                </a:cubicBezTo>
                <a:lnTo>
                  <a:pt x="1067" y="1067"/>
                </a:lnTo>
                <a:close/>
                <a:moveTo>
                  <a:pt x="8533" y="8533"/>
                </a:moveTo>
                <a:lnTo>
                  <a:pt x="8533" y="6933"/>
                </a:lnTo>
                <a:cubicBezTo>
                  <a:pt x="8533" y="6639"/>
                  <a:pt x="8772" y="6400"/>
                  <a:pt x="9067" y="6400"/>
                </a:cubicBezTo>
                <a:cubicBezTo>
                  <a:pt x="9361" y="6400"/>
                  <a:pt x="9600" y="6639"/>
                  <a:pt x="9600" y="6933"/>
                </a:cubicBezTo>
                <a:lnTo>
                  <a:pt x="9600" y="9067"/>
                </a:lnTo>
                <a:cubicBezTo>
                  <a:pt x="9600" y="9361"/>
                  <a:pt x="9361" y="9600"/>
                  <a:pt x="9067" y="9600"/>
                </a:cubicBezTo>
                <a:lnTo>
                  <a:pt x="6933" y="9600"/>
                </a:lnTo>
                <a:cubicBezTo>
                  <a:pt x="6639" y="9600"/>
                  <a:pt x="6400" y="9361"/>
                  <a:pt x="6400" y="9067"/>
                </a:cubicBezTo>
                <a:cubicBezTo>
                  <a:pt x="6400" y="8772"/>
                  <a:pt x="6639" y="8533"/>
                  <a:pt x="6933" y="8533"/>
                </a:cubicBezTo>
                <a:lnTo>
                  <a:pt x="8533" y="8533"/>
                </a:lnTo>
                <a:close/>
                <a:moveTo>
                  <a:pt x="1067" y="8533"/>
                </a:moveTo>
                <a:lnTo>
                  <a:pt x="2667" y="8533"/>
                </a:lnTo>
                <a:cubicBezTo>
                  <a:pt x="2961" y="8533"/>
                  <a:pt x="3200" y="8772"/>
                  <a:pt x="3200" y="9067"/>
                </a:cubicBezTo>
                <a:cubicBezTo>
                  <a:pt x="3200" y="9361"/>
                  <a:pt x="2961" y="9600"/>
                  <a:pt x="2667" y="9600"/>
                </a:cubicBezTo>
                <a:lnTo>
                  <a:pt x="533" y="9600"/>
                </a:lnTo>
                <a:cubicBezTo>
                  <a:pt x="239" y="9600"/>
                  <a:pt x="0" y="9361"/>
                  <a:pt x="0" y="9067"/>
                </a:cubicBezTo>
                <a:lnTo>
                  <a:pt x="0" y="6933"/>
                </a:lnTo>
                <a:cubicBezTo>
                  <a:pt x="0" y="6639"/>
                  <a:pt x="239" y="6400"/>
                  <a:pt x="533" y="6400"/>
                </a:cubicBezTo>
                <a:cubicBezTo>
                  <a:pt x="828" y="6400"/>
                  <a:pt x="1067" y="6639"/>
                  <a:pt x="1067" y="6933"/>
                </a:cubicBezTo>
                <a:lnTo>
                  <a:pt x="1067" y="8533"/>
                </a:lnTo>
                <a:close/>
                <a:moveTo>
                  <a:pt x="2133" y="5333"/>
                </a:moveTo>
                <a:cubicBezTo>
                  <a:pt x="1839" y="5333"/>
                  <a:pt x="1600" y="5095"/>
                  <a:pt x="1600" y="4800"/>
                </a:cubicBezTo>
                <a:cubicBezTo>
                  <a:pt x="1600" y="4505"/>
                  <a:pt x="1839" y="4267"/>
                  <a:pt x="2133" y="4267"/>
                </a:cubicBezTo>
                <a:lnTo>
                  <a:pt x="7467" y="4267"/>
                </a:lnTo>
                <a:cubicBezTo>
                  <a:pt x="7761" y="4267"/>
                  <a:pt x="8000" y="4505"/>
                  <a:pt x="8000" y="4800"/>
                </a:cubicBezTo>
                <a:cubicBezTo>
                  <a:pt x="8000" y="5095"/>
                  <a:pt x="7761" y="5333"/>
                  <a:pt x="7467" y="5333"/>
                </a:cubicBezTo>
                <a:lnTo>
                  <a:pt x="2133" y="53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2178645" y="4679952"/>
            <a:ext cx="108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Potret</a:t>
            </a:r>
            <a:endParaRPr lang="zh-CN" altLang="en-US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879149" y="4682871"/>
            <a:ext cx="155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Tampilkan</a:t>
            </a:r>
            <a:endParaRPr lang="zh-CN" altLang="en-US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38431" y="4679952"/>
            <a:ext cx="108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Simpan</a:t>
            </a:r>
            <a:endParaRPr lang="zh-CN" altLang="en-US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829711" y="4679952"/>
            <a:ext cx="108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Koding</a:t>
            </a:r>
            <a:endParaRPr lang="zh-CN" altLang="en-US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107172" y="4679952"/>
            <a:ext cx="138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Dekoding</a:t>
            </a:r>
            <a:endParaRPr lang="zh-CN" altLang="en-US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uiExpand="1" build="p"/>
      <p:bldP spid="2" grpId="0"/>
      <p:bldP spid="26" grpId="0"/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7" t="26190" r="51842" b="51828"/>
          <a:stretch>
            <a:fillRect/>
          </a:stretch>
        </p:blipFill>
        <p:spPr>
          <a:xfrm rot="10800000" flipH="1">
            <a:off x="0" y="0"/>
            <a:ext cx="12192000" cy="688337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6076" y="507736"/>
            <a:ext cx="10883924" cy="2264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Real·Tampilan</a:t>
            </a: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1 </a:t>
            </a:r>
            <a:r>
              <a:rPr kumimoji="0" lang="en-US" altLang="zh-CN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miliar</a:t>
            </a: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Seri Find X3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memiliki</a:t>
            </a:r>
            <a:r>
              <a:rPr lang="zh-CN" altLang="en-US" sz="1600" dirty="0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satu-satunya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di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industri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yang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menampilkan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1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miliar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yang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sebenarnya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,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karena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seri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Find X3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telah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memperoleh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chip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tampilan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1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miliar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yang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secara</a:t>
            </a:r>
            <a:r>
              <a:rPr lang="zh-CN" altLang="en-US" sz="1600" b="1" dirty="0">
                <a:solidFill>
                  <a:srgbClr val="EA9233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eksklusif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dipasok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oleh Samsung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, dan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ponsel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lainnya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memiliki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1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miliar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yang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disintesis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oleh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algoritme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perangkat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lunak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.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332074" y="3102405"/>
            <a:ext cx="1257300" cy="1257300"/>
          </a:xfrm>
          <a:prstGeom prst="ellipse">
            <a:avLst/>
          </a:prstGeom>
          <a:solidFill>
            <a:srgbClr val="FF8F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256249" y="3102405"/>
            <a:ext cx="1257300" cy="1257300"/>
          </a:xfrm>
          <a:prstGeom prst="ellipse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794161" y="3102405"/>
            <a:ext cx="1257300" cy="1257300"/>
          </a:xfrm>
          <a:prstGeom prst="ellipse">
            <a:avLst/>
          </a:prstGeom>
          <a:solidFill>
            <a:srgbClr val="FF6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86516" y="5121500"/>
            <a:ext cx="44725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Seri Find X3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dengan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layar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dapat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langsung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menampilkan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3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jenis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merah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78454" y="3102405"/>
            <a:ext cx="1257300" cy="1257300"/>
          </a:xfrm>
          <a:prstGeom prst="ellipse">
            <a:avLst/>
          </a:prstGeom>
          <a:solidFill>
            <a:srgbClr val="FF8F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602629" y="3102405"/>
            <a:ext cx="1257300" cy="1257300"/>
          </a:xfrm>
          <a:prstGeom prst="ellipse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140541" y="3102405"/>
            <a:ext cx="1257300" cy="1257300"/>
          </a:xfrm>
          <a:prstGeom prst="ellipse">
            <a:avLst/>
          </a:prstGeom>
          <a:solidFill>
            <a:srgbClr val="FF6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32896" y="5146337"/>
            <a:ext cx="44725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Ponsel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lain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perlu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melalui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2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jenis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merah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untuk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mengeluarkan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warna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jenis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ketiga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15" name="箭头: 右 14"/>
          <p:cNvSpPr/>
          <p:nvPr/>
        </p:nvSpPr>
        <p:spPr>
          <a:xfrm>
            <a:off x="7778287" y="3583417"/>
            <a:ext cx="519720" cy="295275"/>
          </a:xfrm>
          <a:prstGeom prst="rightArrow">
            <a:avLst/>
          </a:prstGeom>
          <a:solidFill>
            <a:srgbClr val="FF8F8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箭头: 右 15"/>
          <p:cNvSpPr/>
          <p:nvPr/>
        </p:nvSpPr>
        <p:spPr>
          <a:xfrm rot="10800000">
            <a:off x="9240375" y="3611992"/>
            <a:ext cx="519720" cy="295275"/>
          </a:xfrm>
          <a:prstGeom prst="rightArrow">
            <a:avLst/>
          </a:prstGeom>
          <a:solidFill>
            <a:srgbClr val="FF333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-366712" y="6614514"/>
            <a:ext cx="15209685" cy="268856"/>
            <a:chOff x="-366712" y="6614514"/>
            <a:chExt cx="15209685" cy="268856"/>
          </a:xfrm>
        </p:grpSpPr>
        <p:pic>
          <p:nvPicPr>
            <p:cNvPr id="24" name="图形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366712" y="6623374"/>
              <a:ext cx="15209685" cy="104400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538156" y="6614514"/>
              <a:ext cx="2487930" cy="268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31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rPr>
                <a:t>OPPO FIND X3 PRO | TRAINING MATERIALS</a:t>
              </a:r>
              <a:endParaRPr kumimoji="0" lang="zh-CN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endParaRPr>
            </a:p>
            <a:p>
              <a:pPr marL="0" marR="0" lvl="0" indent="0" algn="l" defTabSz="9131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endParaRPr>
            </a:p>
          </p:txBody>
        </p:sp>
      </p:grpSp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18580" y="2698304"/>
            <a:ext cx="6077419" cy="1938446"/>
            <a:chOff x="2295229" y="2403280"/>
            <a:chExt cx="5640525" cy="179909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392" b="39921"/>
            <a:stretch>
              <a:fillRect/>
            </a:stretch>
          </p:blipFill>
          <p:spPr>
            <a:xfrm>
              <a:off x="2295229" y="2403280"/>
              <a:ext cx="2822208" cy="179909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716" b="33598"/>
            <a:stretch>
              <a:fillRect/>
            </a:stretch>
          </p:blipFill>
          <p:spPr>
            <a:xfrm>
              <a:off x="5113546" y="2403280"/>
              <a:ext cx="2822208" cy="1799094"/>
            </a:xfrm>
            <a:prstGeom prst="rect">
              <a:avLst/>
            </a:prstGeom>
          </p:spPr>
        </p:pic>
      </p:grpSp>
      <p:grpSp>
        <p:nvGrpSpPr>
          <p:cNvPr id="36" name="组合 35"/>
          <p:cNvGrpSpPr>
            <a:grpSpLocks noChangeAspect="1"/>
          </p:cNvGrpSpPr>
          <p:nvPr/>
        </p:nvGrpSpPr>
        <p:grpSpPr>
          <a:xfrm>
            <a:off x="6096000" y="2693222"/>
            <a:ext cx="6117046" cy="1947307"/>
            <a:chOff x="2295229" y="4595288"/>
            <a:chExt cx="5640525" cy="1795611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417" r="30" b="39953"/>
            <a:stretch>
              <a:fillRect/>
            </a:stretch>
          </p:blipFill>
          <p:spPr>
            <a:xfrm>
              <a:off x="2295229" y="4595288"/>
              <a:ext cx="2821336" cy="1795611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935" b="41435"/>
            <a:stretch>
              <a:fillRect/>
            </a:stretch>
          </p:blipFill>
          <p:spPr>
            <a:xfrm>
              <a:off x="5113546" y="4595288"/>
              <a:ext cx="2822208" cy="1795611"/>
            </a:xfrm>
            <a:prstGeom prst="rect">
              <a:avLst/>
            </a:prstGeom>
          </p:spPr>
        </p:pic>
      </p:grpSp>
      <p:sp>
        <p:nvSpPr>
          <p:cNvPr id="37" name="矩形 36"/>
          <p:cNvSpPr/>
          <p:nvPr/>
        </p:nvSpPr>
        <p:spPr>
          <a:xfrm>
            <a:off x="1186516" y="5144710"/>
            <a:ext cx="44725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Lipstik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“Dior”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dengan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harga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Rp 600.000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532896" y="5119873"/>
            <a:ext cx="44725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Lipstik</a:t>
            </a:r>
            <a:r>
              <a:rPr kumimoji="0" lang="en-US" altLang="zh-CN" sz="1400" b="0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“</a:t>
            </a:r>
            <a:r>
              <a:rPr kumimoji="0" lang="en-US" altLang="zh-CN" sz="1400" b="0" i="0" u="none" strike="noStrike" kern="0" cap="none" spc="0" normalizeH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Diorafe</a:t>
            </a:r>
            <a:r>
              <a:rPr lang="en-US" altLang="zh-CN" sz="1400" kern="0" noProof="0" dirty="0" err="1">
                <a:solidFill>
                  <a:prstClr val="white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”dengan</a:t>
            </a:r>
            <a:r>
              <a:rPr lang="en-US" altLang="zh-CN" sz="1400" kern="0" noProof="0" dirty="0">
                <a:solidFill>
                  <a:prstClr val="white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</a:t>
            </a:r>
            <a:r>
              <a:rPr lang="en-US" altLang="zh-CN" sz="1400" kern="0" noProof="0" dirty="0" err="1">
                <a:solidFill>
                  <a:prstClr val="white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harga</a:t>
            </a:r>
            <a:r>
              <a:rPr lang="en-US" altLang="zh-CN" sz="1400" kern="0" noProof="0" dirty="0">
                <a:solidFill>
                  <a:prstClr val="white"/>
                </a:solidFill>
                <a:latin typeface="OPPOSans-S R" panose="00020600040101010101" pitchFamily="18" charset="-122"/>
                <a:ea typeface="OPPOSans-S R" panose="00020600040101010101" pitchFamily="18" charset="-122"/>
                <a:cs typeface="OPPOSans-S R" panose="00020600040101010101" pitchFamily="18" charset="-122"/>
              </a:rPr>
              <a:t> Rp 100.000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POSans-S R" panose="00020600040101010101" pitchFamily="18" charset="-122"/>
              <a:ea typeface="OPPOSans-S R" panose="00020600040101010101" pitchFamily="18" charset="-122"/>
              <a:cs typeface="OPPOSans-S R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  <p:bldP spid="6" grpId="0" bldLvl="0" animBg="1"/>
      <p:bldP spid="10" grpId="0"/>
      <p:bldP spid="11" grpId="0" bldLvl="0" animBg="1"/>
      <p:bldP spid="12" grpId="0" bldLvl="0" animBg="1"/>
      <p:bldP spid="13" grpId="0" bldLvl="0" animBg="1"/>
      <p:bldP spid="13" grpId="1" bldLvl="0" animBg="1"/>
      <p:bldP spid="14" grpId="0"/>
      <p:bldP spid="15" grpId="0" bldLvl="0" animBg="1"/>
      <p:bldP spid="15" grpId="1" bldLvl="0" animBg="1"/>
      <p:bldP spid="16" grpId="0" bldLvl="0" animBg="1"/>
      <p:bldP spid="16" grpId="1" bldLvl="0" animBg="1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944" y="-1083"/>
            <a:ext cx="12192000" cy="68580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530540" y="5087223"/>
            <a:ext cx="3337955" cy="1155673"/>
            <a:chOff x="509003" y="2213912"/>
            <a:chExt cx="3337955" cy="1155673"/>
          </a:xfrm>
        </p:grpSpPr>
        <p:sp>
          <p:nvSpPr>
            <p:cNvPr id="15" name="内容占位符 2"/>
            <p:cNvSpPr txBox="1"/>
            <p:nvPr/>
          </p:nvSpPr>
          <p:spPr>
            <a:xfrm>
              <a:off x="533470" y="2814296"/>
              <a:ext cx="2315865" cy="55528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913130">
                <a:lnSpc>
                  <a:spcPct val="150000"/>
                </a:lnSpc>
                <a:spcBef>
                  <a:spcPts val="0"/>
                </a:spcBef>
                <a:buNone/>
                <a:defRPr/>
              </a:pPr>
              <a:r>
                <a:rPr lang="en-US" sz="1200" dirty="0" err="1">
                  <a:solidFill>
                    <a:schemeClr val="bg1"/>
                  </a:solidFill>
                  <a:latin typeface="OPPOSans R" panose="00020600040101010101" pitchFamily="18" charset="-122"/>
                  <a:ea typeface="OPPOSans R" panose="00020600040101010101" pitchFamily="18" charset="-122"/>
                  <a:cs typeface="OPPOSans-S R" panose="00020600040101010101" pitchFamily="18" charset="-122"/>
                </a:rPr>
                <a:t>Sebuah</a:t>
              </a:r>
              <a:r>
                <a:rPr lang="en-US" sz="1200" dirty="0">
                  <a:solidFill>
                    <a:schemeClr val="bg1"/>
                  </a:solidFill>
                  <a:latin typeface="OPPOSans R" panose="00020600040101010101" pitchFamily="18" charset="-122"/>
                  <a:ea typeface="OPPOSans R" panose="00020600040101010101" pitchFamily="18" charset="-122"/>
                  <a:cs typeface="OPPOSans-S R" panose="00020600040101010101" pitchFamily="18" charset="-122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OPPOSans R" panose="00020600040101010101" pitchFamily="18" charset="-122"/>
                  <a:ea typeface="OPPOSans R" panose="00020600040101010101" pitchFamily="18" charset="-122"/>
                  <a:cs typeface="OPPOSans-S R" panose="00020600040101010101" pitchFamily="18" charset="-122"/>
                </a:rPr>
                <a:t>rencana</a:t>
              </a:r>
              <a:r>
                <a:rPr lang="en-US" sz="1200" dirty="0">
                  <a:solidFill>
                    <a:schemeClr val="bg1"/>
                  </a:solidFill>
                  <a:latin typeface="OPPOSans R" panose="00020600040101010101" pitchFamily="18" charset="-122"/>
                  <a:ea typeface="OPPOSans R" panose="00020600040101010101" pitchFamily="18" charset="-122"/>
                  <a:cs typeface="OPPOSans-S R" panose="00020600040101010101" pitchFamily="18" charset="-122"/>
                </a:rPr>
                <a:t> yang </a:t>
              </a:r>
              <a:r>
                <a:rPr lang="en-US" sz="1200" dirty="0" err="1">
                  <a:solidFill>
                    <a:schemeClr val="bg1"/>
                  </a:solidFill>
                  <a:latin typeface="OPPOSans R" panose="00020600040101010101" pitchFamily="18" charset="-122"/>
                  <a:ea typeface="OPPOSans R" panose="00020600040101010101" pitchFamily="18" charset="-122"/>
                  <a:cs typeface="OPPOSans-S R" panose="00020600040101010101" pitchFamily="18" charset="-122"/>
                </a:rPr>
                <a:t>terabaikan</a:t>
              </a:r>
              <a:r>
                <a:rPr lang="en-US" sz="1200" dirty="0">
                  <a:solidFill>
                    <a:schemeClr val="bg1"/>
                  </a:solidFill>
                  <a:latin typeface="OPPOSans R" panose="00020600040101010101" pitchFamily="18" charset="-122"/>
                  <a:ea typeface="OPPOSans R" panose="00020600040101010101" pitchFamily="18" charset="-122"/>
                  <a:cs typeface="OPPOSans-S R" panose="00020600040101010101" pitchFamily="18" charset="-122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OPPOSans R" panose="00020600040101010101" pitchFamily="18" charset="-122"/>
                  <a:ea typeface="OPPOSans R" panose="00020600040101010101" pitchFamily="18" charset="-122"/>
                  <a:cs typeface="OPPOSans-S R" panose="00020600040101010101" pitchFamily="18" charset="-122"/>
                </a:rPr>
                <a:t>sejak</a:t>
              </a:r>
              <a:r>
                <a:rPr lang="en-US" sz="1200" dirty="0">
                  <a:solidFill>
                    <a:schemeClr val="bg1"/>
                  </a:solidFill>
                  <a:latin typeface="OPPOSans R" panose="00020600040101010101" pitchFamily="18" charset="-122"/>
                  <a:ea typeface="OPPOSans R" panose="00020600040101010101" pitchFamily="18" charset="-122"/>
                  <a:cs typeface="OPPOSans-S R" panose="00020600040101010101" pitchFamily="18" charset="-122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OPPOSans R" panose="00020600040101010101" pitchFamily="18" charset="-122"/>
                  <a:ea typeface="OPPOSans R" panose="00020600040101010101" pitchFamily="18" charset="-122"/>
                  <a:cs typeface="OPPOSans-S R" panose="00020600040101010101" pitchFamily="18" charset="-122"/>
                </a:rPr>
                <a:t>awal</a:t>
              </a:r>
              <a:endParaRPr lang="en-US" sz="12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-S R" panose="00020600040101010101" pitchFamily="18" charset="-122"/>
              </a:endParaRPr>
            </a:p>
          </p:txBody>
        </p:sp>
        <p:sp>
          <p:nvSpPr>
            <p:cNvPr id="16" name="内容占位符 2"/>
            <p:cNvSpPr txBox="1"/>
            <p:nvPr/>
          </p:nvSpPr>
          <p:spPr>
            <a:xfrm>
              <a:off x="509003" y="2213912"/>
              <a:ext cx="3337955" cy="55528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31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300" b="0" i="0" u="none" strike="noStrike" kern="1200" cap="none" spc="-150" normalizeH="0" baseline="0" noProof="0" dirty="0">
                  <a:ln>
                    <a:noFill/>
                  </a:ln>
                  <a:solidFill>
                    <a:srgbClr val="EA9233"/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rPr>
                <a:t>“</a:t>
              </a:r>
              <a:r>
                <a:rPr kumimoji="0" lang="en-US" altLang="zh-CN" sz="2300" b="0" i="0" u="none" strike="noStrike" kern="1200" cap="none" spc="-150" normalizeH="0" baseline="0" noProof="0" dirty="0" err="1">
                  <a:ln>
                    <a:noFill/>
                  </a:ln>
                  <a:solidFill>
                    <a:srgbClr val="EA9233"/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rPr>
                <a:t>Misi</a:t>
              </a:r>
              <a:r>
                <a:rPr kumimoji="0" lang="en-US" altLang="zh-CN" sz="2300" b="0" i="0" u="none" strike="noStrike" kern="1200" cap="none" spc="-150" normalizeH="0" baseline="0" noProof="0" dirty="0">
                  <a:ln>
                    <a:noFill/>
                  </a:ln>
                  <a:solidFill>
                    <a:srgbClr val="EA9233"/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rPr>
                <a:t> yang </a:t>
              </a:r>
              <a:r>
                <a:rPr kumimoji="0" lang="en-US" altLang="zh-CN" sz="2300" b="0" i="0" u="none" strike="noStrike" kern="1200" cap="none" spc="-150" normalizeH="0" baseline="0" noProof="0" dirty="0" err="1">
                  <a:ln>
                    <a:noFill/>
                  </a:ln>
                  <a:solidFill>
                    <a:srgbClr val="EA9233"/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rPr>
                <a:t>Mustahil</a:t>
              </a:r>
              <a:r>
                <a:rPr kumimoji="0" lang="zh-CN" altLang="en-US" sz="2300" b="0" i="0" u="none" strike="noStrike" kern="1200" cap="none" spc="-150" normalizeH="0" baseline="0" noProof="0" dirty="0">
                  <a:ln>
                    <a:noFill/>
                  </a:ln>
                  <a:solidFill>
                    <a:srgbClr val="EA9233"/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rPr>
                <a:t>”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25" y="2166470"/>
            <a:ext cx="11449050" cy="2219113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3148013" y="5087223"/>
            <a:ext cx="3180959" cy="1376133"/>
            <a:chOff x="3148013" y="1727384"/>
            <a:chExt cx="3180959" cy="1376133"/>
          </a:xfrm>
        </p:grpSpPr>
        <p:grpSp>
          <p:nvGrpSpPr>
            <p:cNvPr id="17" name="组合 16"/>
            <p:cNvGrpSpPr/>
            <p:nvPr/>
          </p:nvGrpSpPr>
          <p:grpSpPr>
            <a:xfrm>
              <a:off x="3400687" y="1727384"/>
              <a:ext cx="2928285" cy="1376133"/>
              <a:chOff x="509003" y="2206838"/>
              <a:chExt cx="2928285" cy="1376133"/>
            </a:xfrm>
          </p:grpSpPr>
          <p:sp>
            <p:nvSpPr>
              <p:cNvPr id="19" name="内容占位符 2"/>
              <p:cNvSpPr txBox="1"/>
              <p:nvPr/>
            </p:nvSpPr>
            <p:spPr>
              <a:xfrm>
                <a:off x="509003" y="3027682"/>
                <a:ext cx="2637902" cy="5552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313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Teknik </a:t>
                </a:r>
                <a:r>
                  <a:rPr kumimoji="0" lang="en-US" altLang="zh-CN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khusus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 </a:t>
                </a:r>
                <a:r>
                  <a:rPr kumimoji="0" lang="en-US" altLang="zh-CN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dalam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 </a:t>
                </a:r>
                <a:r>
                  <a:rPr kumimoji="0" lang="en-US" altLang="zh-CN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membuat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 </a:t>
                </a:r>
                <a:r>
                  <a:rPr kumimoji="0" lang="en-US" altLang="zh-CN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seni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 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OPPOSans-S R" panose="00020600040101010101" pitchFamily="18" charset="-122"/>
                </a:endParaRPr>
              </a:p>
            </p:txBody>
          </p:sp>
          <p:sp>
            <p:nvSpPr>
              <p:cNvPr id="20" name="内容占位符 2"/>
              <p:cNvSpPr txBox="1"/>
              <p:nvPr/>
            </p:nvSpPr>
            <p:spPr>
              <a:xfrm>
                <a:off x="509004" y="2206838"/>
                <a:ext cx="2928284" cy="5552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defPPr>
                  <a:defRPr lang="zh-CN"/>
                </a:defPPr>
                <a:lvl1pPr indent="0" defTabSz="913130">
                  <a:lnSpc>
                    <a:spcPct val="15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pc="-150">
                    <a:solidFill>
                      <a:srgbClr val="EA9233"/>
                    </a:solidFill>
                    <a:latin typeface="OPPOSans R" charset="-122"/>
                    <a:ea typeface="OPPOSans R" charset="-122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>
                  <a:defRPr/>
                </a:pPr>
                <a:r>
                  <a:rPr lang="en-US" altLang="zh-CN" dirty="0" err="1"/>
                  <a:t>Teknologi</a:t>
                </a:r>
                <a:r>
                  <a:rPr lang="en-US" altLang="zh-CN" dirty="0"/>
                  <a:t> </a:t>
                </a:r>
                <a:r>
                  <a:rPr lang="en-US" altLang="zh-CN" dirty="0" err="1"/>
                  <a:t>Tempa</a:t>
                </a:r>
                <a:r>
                  <a:rPr lang="en-US" altLang="zh-CN" dirty="0"/>
                  <a:t> </a:t>
                </a:r>
                <a:r>
                  <a:rPr lang="en-US" altLang="zh-CN" dirty="0" err="1"/>
                  <a:t>Panas</a:t>
                </a:r>
                <a:r>
                  <a:rPr lang="en-US" altLang="zh-CN" dirty="0"/>
                  <a:t> </a:t>
                </a:r>
                <a:r>
                  <a:rPr lang="en-US" altLang="zh-CN" dirty="0" err="1"/>
                  <a:t>untuk</a:t>
                </a:r>
                <a:r>
                  <a:rPr lang="en-US" altLang="zh-CN" dirty="0"/>
                  <a:t> </a:t>
                </a:r>
                <a:r>
                  <a:rPr lang="en-US" altLang="zh-CN" dirty="0" err="1"/>
                  <a:t>Unibodi</a:t>
                </a:r>
                <a:endParaRPr kumimoji="0" lang="zh-CN" altLang="en-US" b="0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endParaRPr>
              </a:p>
            </p:txBody>
          </p:sp>
        </p:grpSp>
        <p:cxnSp>
          <p:nvCxnSpPr>
            <p:cNvPr id="32" name="直接连接符 31"/>
            <p:cNvCxnSpPr/>
            <p:nvPr/>
          </p:nvCxnSpPr>
          <p:spPr>
            <a:xfrm>
              <a:off x="3148013" y="2038350"/>
              <a:ext cx="0" cy="561975"/>
            </a:xfrm>
            <a:prstGeom prst="line">
              <a:avLst/>
            </a:prstGeom>
            <a:ln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5948363" y="5059752"/>
            <a:ext cx="3074674" cy="1164538"/>
            <a:chOff x="5948363" y="1699913"/>
            <a:chExt cx="3074674" cy="1164538"/>
          </a:xfrm>
        </p:grpSpPr>
        <p:grpSp>
          <p:nvGrpSpPr>
            <p:cNvPr id="21" name="组合 20"/>
            <p:cNvGrpSpPr/>
            <p:nvPr/>
          </p:nvGrpSpPr>
          <p:grpSpPr>
            <a:xfrm>
              <a:off x="6360669" y="1699913"/>
              <a:ext cx="2662368" cy="1164538"/>
              <a:chOff x="509004" y="2205047"/>
              <a:chExt cx="2662368" cy="1164538"/>
            </a:xfrm>
          </p:grpSpPr>
          <p:sp>
            <p:nvSpPr>
              <p:cNvPr id="23" name="内容占位符 2"/>
              <p:cNvSpPr txBox="1"/>
              <p:nvPr/>
            </p:nvSpPr>
            <p:spPr>
              <a:xfrm>
                <a:off x="533470" y="2814296"/>
                <a:ext cx="2637902" cy="5552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313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en-US" altLang="zh-CN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Percobaan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 </a:t>
                </a:r>
                <a:r>
                  <a:rPr kumimoji="0" lang="en-US" altLang="zh-CN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dalam</a:t>
                </a: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 lab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OPPOSans-S R" panose="00020600040101010101" pitchFamily="18" charset="-122"/>
                </a:endParaRPr>
              </a:p>
            </p:txBody>
          </p:sp>
          <p:sp>
            <p:nvSpPr>
              <p:cNvPr id="24" name="内容占位符 2"/>
              <p:cNvSpPr txBox="1"/>
              <p:nvPr/>
            </p:nvSpPr>
            <p:spPr>
              <a:xfrm>
                <a:off x="509004" y="2205047"/>
                <a:ext cx="2457842" cy="5552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313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en-US" altLang="zh-CN" sz="2500" b="0" i="0" u="none" strike="noStrike" kern="1200" cap="none" spc="-150" normalizeH="0" baseline="0" noProof="0" dirty="0">
                    <a:ln>
                      <a:noFill/>
                    </a:ln>
                    <a:solidFill>
                      <a:srgbClr val="EA9233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+mn-cs"/>
                  </a:rPr>
                  <a:t>2000 kali</a:t>
                </a:r>
                <a:endParaRPr kumimoji="0" lang="zh-CN" altLang="en-US" sz="2500" b="0" i="0" u="none" strike="noStrike" kern="1200" cap="none" spc="-150" normalizeH="0" baseline="0" noProof="0" dirty="0">
                  <a:ln>
                    <a:noFill/>
                  </a:ln>
                  <a:solidFill>
                    <a:srgbClr val="EA9233"/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endParaRPr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5948363" y="2038350"/>
              <a:ext cx="0" cy="561975"/>
            </a:xfrm>
            <a:prstGeom prst="line">
              <a:avLst/>
            </a:prstGeom>
            <a:ln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8610732" y="5071527"/>
            <a:ext cx="3783729" cy="1152763"/>
            <a:chOff x="8462963" y="1711688"/>
            <a:chExt cx="3783729" cy="1152763"/>
          </a:xfrm>
        </p:grpSpPr>
        <p:grpSp>
          <p:nvGrpSpPr>
            <p:cNvPr id="26" name="组合 25"/>
            <p:cNvGrpSpPr/>
            <p:nvPr/>
          </p:nvGrpSpPr>
          <p:grpSpPr>
            <a:xfrm>
              <a:off x="8908737" y="1711688"/>
              <a:ext cx="3337955" cy="1152763"/>
              <a:chOff x="509003" y="2216822"/>
              <a:chExt cx="3337955" cy="1152763"/>
            </a:xfrm>
          </p:grpSpPr>
          <p:sp>
            <p:nvSpPr>
              <p:cNvPr id="27" name="内容占位符 2"/>
              <p:cNvSpPr txBox="1"/>
              <p:nvPr/>
            </p:nvSpPr>
            <p:spPr>
              <a:xfrm>
                <a:off x="533470" y="2814296"/>
                <a:ext cx="2637902" cy="5552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313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lang="en-US" altLang="zh-CN" sz="1200" dirty="0">
                    <a:solidFill>
                      <a:prstClr val="white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1 </a:t>
                </a:r>
                <a:r>
                  <a:rPr lang="en-US" altLang="zh-CN" sz="1200" dirty="0" err="1">
                    <a:solidFill>
                      <a:prstClr val="white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buah</a:t>
                </a:r>
                <a:r>
                  <a:rPr lang="en-US" altLang="zh-CN" sz="1200" dirty="0">
                    <a:solidFill>
                      <a:prstClr val="white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 </a:t>
                </a:r>
                <a:r>
                  <a:rPr lang="en-US" altLang="zh-CN" sz="1200" dirty="0" err="1">
                    <a:solidFill>
                      <a:prstClr val="white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penutup</a:t>
                </a:r>
                <a:r>
                  <a:rPr lang="en-US" altLang="zh-CN" sz="1200" dirty="0">
                    <a:solidFill>
                      <a:prstClr val="white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 </a:t>
                </a:r>
                <a:r>
                  <a:rPr lang="en-US" altLang="zh-CN" sz="1200" dirty="0" err="1">
                    <a:solidFill>
                      <a:prstClr val="white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baterai</a:t>
                </a:r>
                <a:r>
                  <a:rPr lang="en-US" altLang="zh-CN" sz="1200" dirty="0">
                    <a:solidFill>
                      <a:prstClr val="white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, 4 </a:t>
                </a:r>
                <a:r>
                  <a:rPr lang="en-US" altLang="zh-CN" sz="1200" dirty="0" err="1">
                    <a:solidFill>
                      <a:prstClr val="white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kategori</a:t>
                </a:r>
                <a:r>
                  <a:rPr lang="en-US" altLang="zh-CN" sz="1200" dirty="0">
                    <a:solidFill>
                      <a:prstClr val="white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 </a:t>
                </a:r>
                <a:r>
                  <a:rPr lang="en-US" altLang="zh-CN" sz="1200" dirty="0" err="1">
                    <a:solidFill>
                      <a:prstClr val="white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Hak</a:t>
                </a:r>
                <a:r>
                  <a:rPr lang="en-US" altLang="zh-CN" sz="1200" dirty="0">
                    <a:solidFill>
                      <a:prstClr val="white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</a:rPr>
                  <a:t> Paten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OPPOSans-S R" panose="00020600040101010101" pitchFamily="18" charset="-122"/>
                </a:endParaRPr>
              </a:p>
            </p:txBody>
          </p:sp>
          <p:sp>
            <p:nvSpPr>
              <p:cNvPr id="28" name="内容占位符 2"/>
              <p:cNvSpPr txBox="1"/>
              <p:nvPr/>
            </p:nvSpPr>
            <p:spPr>
              <a:xfrm>
                <a:off x="509003" y="2216822"/>
                <a:ext cx="3337955" cy="5552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313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en-US" altLang="zh-CN" sz="2300" b="0" i="0" u="none" strike="noStrike" kern="1200" cap="none" spc="-150" normalizeH="0" baseline="0" noProof="0" dirty="0">
                    <a:ln>
                      <a:noFill/>
                    </a:ln>
                    <a:solidFill>
                      <a:srgbClr val="EA9233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+mn-cs"/>
                  </a:rPr>
                  <a:t>4 </a:t>
                </a:r>
                <a:r>
                  <a:rPr kumimoji="0" lang="en-US" altLang="zh-CN" sz="2300" b="0" i="0" u="none" strike="noStrike" kern="1200" cap="none" spc="-150" normalizeH="0" baseline="0" noProof="0" dirty="0" err="1">
                    <a:ln>
                      <a:noFill/>
                    </a:ln>
                    <a:solidFill>
                      <a:srgbClr val="EA9233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+mn-cs"/>
                  </a:rPr>
                  <a:t>kategori</a:t>
                </a:r>
                <a:r>
                  <a:rPr kumimoji="0" lang="en-US" altLang="zh-CN" sz="2300" b="0" i="0" u="none" strike="noStrike" kern="1200" cap="none" spc="-150" normalizeH="0" baseline="0" noProof="0" dirty="0">
                    <a:ln>
                      <a:noFill/>
                    </a:ln>
                    <a:solidFill>
                      <a:srgbClr val="EA9233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+mn-cs"/>
                  </a:rPr>
                  <a:t> </a:t>
                </a:r>
                <a:r>
                  <a:rPr kumimoji="0" lang="en-US" altLang="zh-CN" sz="2300" b="0" i="0" u="none" strike="noStrike" kern="1200" cap="none" spc="-150" normalizeH="0" baseline="0" noProof="0" dirty="0" err="1">
                    <a:ln>
                      <a:noFill/>
                    </a:ln>
                    <a:solidFill>
                      <a:srgbClr val="EA9233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+mn-cs"/>
                  </a:rPr>
                  <a:t>Hak</a:t>
                </a:r>
                <a:r>
                  <a:rPr kumimoji="0" lang="en-US" altLang="zh-CN" sz="2300" b="0" i="0" u="none" strike="noStrike" kern="1200" cap="none" spc="-150" normalizeH="0" baseline="0" noProof="0" dirty="0">
                    <a:ln>
                      <a:noFill/>
                    </a:ln>
                    <a:solidFill>
                      <a:srgbClr val="EA9233"/>
                    </a:solidFill>
                    <a:effectLst/>
                    <a:uLnTx/>
                    <a:uFillTx/>
                    <a:latin typeface="OPPOSans R" charset="-122"/>
                    <a:ea typeface="OPPOSans R" charset="-122"/>
                    <a:cs typeface="+mn-cs"/>
                  </a:rPr>
                  <a:t> Paten</a:t>
                </a:r>
                <a:endParaRPr kumimoji="0" lang="zh-CN" altLang="en-US" sz="2300" b="0" i="0" u="none" strike="noStrike" kern="1200" cap="none" spc="-150" normalizeH="0" baseline="0" noProof="0" dirty="0">
                  <a:ln>
                    <a:noFill/>
                  </a:ln>
                  <a:solidFill>
                    <a:srgbClr val="EA9233"/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endParaRPr>
              </a:p>
            </p:txBody>
          </p:sp>
        </p:grpSp>
        <p:cxnSp>
          <p:nvCxnSpPr>
            <p:cNvPr id="34" name="直接连接符 33"/>
            <p:cNvCxnSpPr/>
            <p:nvPr/>
          </p:nvCxnSpPr>
          <p:spPr>
            <a:xfrm>
              <a:off x="8462963" y="2038350"/>
              <a:ext cx="0" cy="561975"/>
            </a:xfrm>
            <a:prstGeom prst="line">
              <a:avLst/>
            </a:prstGeom>
            <a:ln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500057" y="238373"/>
            <a:ext cx="11102008" cy="161582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913130">
              <a:defRPr/>
            </a:pPr>
            <a:r>
              <a:rPr lang="en-US" sz="33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Untuk</a:t>
            </a:r>
            <a:r>
              <a:rPr lang="en-US" sz="33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mewujudkan</a:t>
            </a:r>
            <a:r>
              <a:rPr lang="en-US" sz="33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sz="3300" dirty="0" err="1">
                <a:solidFill>
                  <a:srgbClr val="F28326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kecantikan</a:t>
            </a:r>
            <a:r>
              <a:rPr lang="en-US" sz="3300" dirty="0">
                <a:solidFill>
                  <a:srgbClr val="F28326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yang </a:t>
            </a:r>
            <a:r>
              <a:rPr lang="en-US" sz="3300" dirty="0" err="1">
                <a:solidFill>
                  <a:srgbClr val="F28326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melengkung</a:t>
            </a:r>
            <a:r>
              <a:rPr lang="en-US" sz="3300" dirty="0">
                <a:solidFill>
                  <a:srgbClr val="F28326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ini</a:t>
            </a:r>
            <a:r>
              <a:rPr lang="en-US" sz="33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, Kami </a:t>
            </a:r>
            <a:r>
              <a:rPr lang="en-US" sz="33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menggunakan</a:t>
            </a:r>
            <a:r>
              <a:rPr lang="en-US" sz="33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sz="3300" dirty="0" err="1">
                <a:solidFill>
                  <a:srgbClr val="F28326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pengrajin</a:t>
            </a:r>
            <a:r>
              <a:rPr lang="en-US" sz="3300" dirty="0">
                <a:solidFill>
                  <a:srgbClr val="F28326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sz="3300" dirty="0" err="1">
                <a:solidFill>
                  <a:srgbClr val="F28326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terbaik</a:t>
            </a:r>
            <a:r>
              <a:rPr lang="en-US" sz="33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untuk</a:t>
            </a:r>
            <a:r>
              <a:rPr lang="en-US" sz="33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membuat</a:t>
            </a:r>
            <a:r>
              <a:rPr lang="en-US" sz="33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ini</a:t>
            </a:r>
            <a:r>
              <a:rPr lang="en-US" sz="33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terjadi</a:t>
            </a:r>
            <a:r>
              <a:rPr lang="en-US" sz="33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di masa </a:t>
            </a:r>
            <a:r>
              <a:rPr lang="en-US" sz="33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depan</a:t>
            </a:r>
            <a:r>
              <a:rPr lang="en-US" sz="33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hari</a:t>
            </a:r>
            <a:r>
              <a:rPr lang="en-US" sz="3300" dirty="0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rPr>
              <a:t>ini</a:t>
            </a:r>
            <a:r>
              <a:rPr kumimoji="0" lang="zh-CN" altLang="en-US" sz="3300" b="0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！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-366712" y="6614514"/>
            <a:ext cx="15209685" cy="268856"/>
            <a:chOff x="-366712" y="6614514"/>
            <a:chExt cx="15209685" cy="268856"/>
          </a:xfrm>
        </p:grpSpPr>
        <p:pic>
          <p:nvPicPr>
            <p:cNvPr id="30" name="图形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66712" y="6623374"/>
              <a:ext cx="15209685" cy="104400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538156" y="6614514"/>
              <a:ext cx="2487930" cy="268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31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rPr>
                <a:t>OPPO FIND X3 PRO | TRAINING MATERIALS</a:t>
              </a:r>
              <a:endParaRPr kumimoji="0" lang="zh-CN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endParaRPr>
            </a:p>
            <a:p>
              <a:pPr marL="0" marR="0" lvl="0" indent="0" algn="l" defTabSz="9131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53" t="307" r="-48" b="-817"/>
          <a:stretch>
            <a:fillRect/>
          </a:stretch>
        </p:blipFill>
        <p:spPr>
          <a:xfrm rot="10800000" flipH="1">
            <a:off x="-2039419" y="-1272918"/>
            <a:ext cx="27719887" cy="15057148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9043" y="205056"/>
            <a:ext cx="8309822" cy="9541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defTabSz="913130">
              <a:defRPr/>
            </a:pPr>
            <a:r>
              <a:rPr lang="en-US" altLang="zh-CN" sz="2800" spc="-15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Performa </a:t>
            </a:r>
            <a:r>
              <a:rPr lang="en-US" altLang="zh-CN" sz="2800" spc="-15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layar</a:t>
            </a:r>
            <a:r>
              <a:rPr lang="en-US" altLang="zh-CN" sz="2800" spc="-15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800" spc="-15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keseluruhan</a:t>
            </a:r>
            <a:r>
              <a:rPr lang="en-US" altLang="zh-CN" sz="2800" spc="-15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yang </a:t>
            </a:r>
            <a:r>
              <a:rPr lang="en-US" altLang="zh-CN" sz="2800" spc="-15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luar</a:t>
            </a:r>
            <a:r>
              <a:rPr lang="en-US" altLang="zh-CN" sz="2800" spc="-15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800" spc="-15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biasa</a:t>
            </a:r>
            <a:endParaRPr lang="en-US" altLang="zh-CN" sz="2800" spc="-150" dirty="0">
              <a:solidFill>
                <a:prstClr val="white"/>
              </a:solidFill>
              <a:latin typeface="OPPOSans R" charset="-122"/>
              <a:ea typeface="OPPOSans R" charset="-122"/>
            </a:endParaRPr>
          </a:p>
          <a:p>
            <a:pPr lvl="0" defTabSz="913130">
              <a:defRPr/>
            </a:pPr>
            <a:r>
              <a:rPr lang="en-US" altLang="zh-CN" sz="2800" spc="-15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Peringkat</a:t>
            </a:r>
            <a:r>
              <a:rPr lang="en-US" altLang="zh-CN" sz="2800" spc="-15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800" spc="-15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otoritatif</a:t>
            </a:r>
            <a:r>
              <a:rPr lang="en-US" altLang="zh-CN" sz="2800" spc="-15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800" spc="-15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DisplayMate</a:t>
            </a:r>
            <a:r>
              <a:rPr lang="en-US" altLang="zh-CN" sz="2800" spc="-15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A +</a:t>
            </a:r>
          </a:p>
        </p:txBody>
      </p:sp>
      <p:sp>
        <p:nvSpPr>
          <p:cNvPr id="33" name="内容占位符 2"/>
          <p:cNvSpPr txBox="1"/>
          <p:nvPr/>
        </p:nvSpPr>
        <p:spPr>
          <a:xfrm>
            <a:off x="549042" y="1492988"/>
            <a:ext cx="5704274" cy="555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91313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Performa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keseluruhan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dari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layar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seri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Find X3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sangat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baik</a:t>
            </a:r>
            <a:endParaRPr lang="en-US" altLang="zh-CN" sz="1200" dirty="0">
              <a:solidFill>
                <a:prstClr val="white"/>
              </a:solidFill>
              <a:latin typeface="OPPOSans R" charset="-122"/>
              <a:ea typeface="OPPOSans R" charset="-122"/>
            </a:endParaRPr>
          </a:p>
          <a:p>
            <a:pPr marL="0" lvl="0" indent="0" defTabSz="91313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Lembaga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pengujian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layar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otoritatif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DisplayMate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Peringkat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A +.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49043" y="3098380"/>
            <a:ext cx="4657957" cy="5539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HDR10+ </a:t>
            </a:r>
            <a:r>
              <a:rPr kumimoji="0" lang="en-US" altLang="zh-CN" sz="3000" b="0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Sertifikat</a:t>
            </a:r>
            <a:r>
              <a:rPr kumimoji="0" lang="en-US" altLang="zh-CN" sz="3000" b="0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  <a:r>
              <a:rPr kumimoji="0" lang="en-US" altLang="zh-CN" sz="3000" b="0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Resmi</a:t>
            </a:r>
            <a:r>
              <a:rPr kumimoji="0" lang="zh-CN" altLang="en-US" sz="3000" b="0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</a:p>
        </p:txBody>
      </p:sp>
      <p:sp>
        <p:nvSpPr>
          <p:cNvPr id="15" name="内容占位符 2"/>
          <p:cNvSpPr txBox="1"/>
          <p:nvPr/>
        </p:nvSpPr>
        <p:spPr>
          <a:xfrm>
            <a:off x="549042" y="3798291"/>
            <a:ext cx="3451458" cy="555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91313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Layar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seri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Find X3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telah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lulus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sertifikasi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HDR10 +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dengan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akurasi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yang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sangat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tinggi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.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Mendukung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pemutaran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konten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video HDR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seperti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YouTube, Netflix, Amazon, </a:t>
            </a:r>
            <a:r>
              <a:rPr lang="en-US" altLang="zh-CN" sz="1200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dll</a:t>
            </a:r>
            <a:r>
              <a:rPr lang="en-US" altLang="zh-CN" sz="1200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  <p:grpSp>
        <p:nvGrpSpPr>
          <p:cNvPr id="16" name="组 6"/>
          <p:cNvGrpSpPr/>
          <p:nvPr/>
        </p:nvGrpSpPr>
        <p:grpSpPr>
          <a:xfrm>
            <a:off x="623888" y="5600701"/>
            <a:ext cx="389488" cy="376512"/>
            <a:chOff x="6407048" y="3725270"/>
            <a:chExt cx="3139908" cy="3035301"/>
          </a:xfrm>
          <a:effectLst>
            <a:outerShdw blurRad="50800" dist="50800" sx="1000" sy="1000" algn="ctr" rotWithShape="0">
              <a:srgbClr val="000000"/>
            </a:outerShdw>
            <a:reflection endPos="0" dist="25400" dir="5400000" sy="-100000" algn="bl" rotWithShape="0"/>
          </a:effectLst>
        </p:grpSpPr>
        <p:sp>
          <p:nvSpPr>
            <p:cNvPr id="17" name="矩形 16"/>
            <p:cNvSpPr/>
            <p:nvPr/>
          </p:nvSpPr>
          <p:spPr>
            <a:xfrm>
              <a:off x="6407048" y="3725270"/>
              <a:ext cx="3139908" cy="30009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475288" y="3725270"/>
              <a:ext cx="3022599" cy="3035301"/>
            </a:xfrm>
            <a:prstGeom prst="rect">
              <a:avLst/>
            </a:prstGeom>
            <a:effectLst>
              <a:outerShdw blurRad="50800" dist="50800" dir="5400000" sx="1000" sy="1000" algn="ctr" rotWithShape="0">
                <a:srgbClr val="000000"/>
              </a:outerShdw>
            </a:effectLst>
          </p:spPr>
        </p:pic>
      </p:grp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138028" y="5610845"/>
            <a:ext cx="1518168" cy="376512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-97459" y="6614514"/>
            <a:ext cx="12600000" cy="268856"/>
            <a:chOff x="-97459" y="6558705"/>
            <a:chExt cx="12600000" cy="268856"/>
          </a:xfrm>
        </p:grpSpPr>
        <p:sp>
          <p:nvSpPr>
            <p:cNvPr id="23" name="文本框 22"/>
            <p:cNvSpPr txBox="1"/>
            <p:nvPr/>
          </p:nvSpPr>
          <p:spPr>
            <a:xfrm>
              <a:off x="538156" y="6558705"/>
              <a:ext cx="2487930" cy="268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31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rPr>
                <a:t>OPPO FIND X3 PRO | TRAINING MATERIALS</a:t>
              </a:r>
              <a:endParaRPr kumimoji="0" lang="zh-CN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endParaRPr>
            </a:p>
            <a:p>
              <a:pPr marL="0" marR="0" lvl="0" indent="0" algn="l" defTabSz="9131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endParaRPr>
            </a:p>
          </p:txBody>
        </p:sp>
        <p:pic>
          <p:nvPicPr>
            <p:cNvPr id="24" name="图形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97459" y="6567291"/>
              <a:ext cx="12600000" cy="104672"/>
            </a:xfrm>
            <a:prstGeom prst="rect">
              <a:avLst/>
            </a:prstGeom>
          </p:spPr>
        </p:pic>
      </p:grpSp>
      <p:sp>
        <p:nvSpPr>
          <p:cNvPr id="26" name="内容占位符 2"/>
          <p:cNvSpPr txBox="1"/>
          <p:nvPr/>
        </p:nvSpPr>
        <p:spPr>
          <a:xfrm>
            <a:off x="7029450" y="-2535520"/>
            <a:ext cx="8595034" cy="933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1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0000" b="0" i="0" u="none" strike="noStrike" kern="1200" cap="none" spc="-150" normalizeH="0" baseline="0" noProof="0" dirty="0">
                <a:ln>
                  <a:noFill/>
                </a:ln>
                <a:gradFill>
                  <a:gsLst>
                    <a:gs pos="39000">
                      <a:prstClr val="white"/>
                    </a:gs>
                    <a:gs pos="92000">
                      <a:prstClr val="white">
                        <a:alpha val="0"/>
                      </a:prstClr>
                    </a:gs>
                  </a:gsLst>
                  <a:lin ang="5400000" scaled="1"/>
                </a:gradFill>
                <a:effectLst/>
                <a:uLnTx/>
                <a:uFillTx/>
                <a:latin typeface="OPPOSans B" charset="-122"/>
                <a:ea typeface="OPPOSans B" charset="-122"/>
                <a:cs typeface="OPPOSans-S R" panose="00020600040101010101" pitchFamily="18" charset="-122"/>
              </a:rPr>
              <a:t>A+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965530" y="-1879184"/>
            <a:ext cx="3928698" cy="128154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33" grpId="0"/>
      <p:bldP spid="14" grpId="0" bldLvl="0" animBg="1"/>
      <p:bldP spid="1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3" b="783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38156" y="2422761"/>
            <a:ext cx="7291394" cy="1144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1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charset="-122"/>
                <a:ea typeface="OPPOSans M" charset="-122"/>
                <a:cs typeface="+mn-cs"/>
              </a:rPr>
              <a:t>Konfigurasi</a:t>
            </a:r>
            <a:r>
              <a:rPr kumimoji="0" lang="en-US" altLang="zh-CN" sz="5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charset="-122"/>
                <a:ea typeface="OPPOSans M" charset="-122"/>
                <a:cs typeface="+mn-cs"/>
              </a:rPr>
              <a:t> Super</a:t>
            </a:r>
            <a:endParaRPr kumimoji="0" lang="zh-CN" altLang="en-US" sz="5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M" charset="-122"/>
              <a:ea typeface="OPPOSans M" charset="-122"/>
              <a:cs typeface="+mn-cs"/>
            </a:endParaRPr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559115" y="3709988"/>
            <a:ext cx="5775010" cy="621837"/>
          </a:xfrm>
        </p:spPr>
        <p:txBody>
          <a:bodyPr>
            <a:noAutofit/>
          </a:bodyPr>
          <a:lstStyle/>
          <a:p>
            <a:pPr marL="0" indent="0" defTabSz="91313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altLang="zh-CN" sz="18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2021 </a:t>
            </a:r>
            <a:r>
              <a:rPr lang="fi-FI" altLang="zh-CN" sz="18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Konfigurasi andalan super kelas satu</a:t>
            </a:r>
            <a:endParaRPr lang="zh-CN" altLang="en-US" sz="14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1" t="43392" r="52093" b="34331"/>
          <a:stretch>
            <a:fillRect/>
          </a:stretch>
        </p:blipFill>
        <p:spPr>
          <a:xfrm rot="10800000" flipH="1">
            <a:off x="0" y="0"/>
            <a:ext cx="12398033" cy="697592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31647" y="133106"/>
            <a:ext cx="6913491" cy="23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Yang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terkuat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di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permukaan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Qualcomm Snapdragon 888</a:t>
            </a:r>
          </a:p>
        </p:txBody>
      </p:sp>
      <p:pic>
        <p:nvPicPr>
          <p:cNvPr id="9" name="图形 8" descr="处理器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5418" y="2884869"/>
            <a:ext cx="553721" cy="553721"/>
          </a:xfrm>
          <a:prstGeom prst="rect">
            <a:avLst/>
          </a:prstGeom>
        </p:spPr>
      </p:pic>
      <p:pic>
        <p:nvPicPr>
          <p:cNvPr id="10" name="图形 9" descr="火箭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5418" y="4074911"/>
            <a:ext cx="553721" cy="553721"/>
          </a:xfrm>
          <a:prstGeom prst="rect">
            <a:avLst/>
          </a:prstGeom>
        </p:spPr>
      </p:pic>
      <p:pic>
        <p:nvPicPr>
          <p:cNvPr id="11" name="图形 10" descr="游戏控制器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5669" y="5264953"/>
            <a:ext cx="553470" cy="55347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503516" y="2762581"/>
            <a:ext cx="3781586" cy="798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it-IT" altLang="zh-CN" sz="1600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Teknologi 5nm teratas di industri</a:t>
            </a:r>
          </a:p>
          <a:p>
            <a:pPr>
              <a:lnSpc>
                <a:spcPct val="150000"/>
              </a:lnSpc>
              <a:defRPr/>
            </a:pPr>
            <a:r>
              <a:rPr lang="it-IT" altLang="zh-CN" sz="1600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Arsitektur A78 terbaik di industri</a:t>
            </a:r>
            <a:endParaRPr lang="en-US" altLang="zh-CN" sz="1600" b="1" noProof="0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03516" y="3944978"/>
            <a:ext cx="4112204" cy="71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400" b="1" noProof="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Running Point 770.000</a:t>
            </a:r>
            <a:r>
              <a:rPr lang="zh-CN" altLang="en-US" sz="1400" b="1" noProof="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，</a:t>
            </a:r>
            <a:r>
              <a:rPr lang="en-US" altLang="zh-CN" sz="1400" b="1" noProof="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Tertinggi</a:t>
            </a:r>
            <a:r>
              <a:rPr lang="en-US" altLang="zh-CN" sz="1400" b="1" noProof="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b="1" noProof="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sedunia</a:t>
            </a:r>
            <a:endParaRPr lang="en-US" altLang="zh-CN" sz="1400" b="1" noProof="0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  <a:p>
            <a:pPr>
              <a:lnSpc>
                <a:spcPct val="150000"/>
              </a:lnSpc>
              <a:defRPr/>
            </a:pPr>
            <a:r>
              <a:rPr kumimoji="0" lang="en-US" altLang="zh-CN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</a:rPr>
              <a:t>RAM+ROM</a:t>
            </a:r>
            <a:r>
              <a:rPr kumimoji="0" lang="en-US" altLang="zh-CN" sz="1400" b="1" i="0" u="none" strike="noStrike" kern="1200" cap="none" spc="0" normalizeH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</a:rPr>
              <a:t> </a:t>
            </a:r>
            <a:r>
              <a:rPr kumimoji="0" lang="en-US" altLang="zh-CN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</a:rPr>
              <a:t>12+256, </a:t>
            </a:r>
            <a:r>
              <a:rPr kumimoji="0" lang="en-US" altLang="zh-CN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</a:rPr>
              <a:t>cepat</a:t>
            </a:r>
            <a:r>
              <a:rPr kumimoji="0" lang="en-US" altLang="zh-CN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</a:rPr>
              <a:t> </a:t>
            </a:r>
            <a:r>
              <a:rPr kumimoji="0" lang="en-US" altLang="zh-CN" sz="14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</a:rPr>
              <a:t>seperti</a:t>
            </a:r>
            <a:r>
              <a:rPr kumimoji="0" lang="en-US" altLang="zh-CN" sz="14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</a:rPr>
              <a:t> terbang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03515" y="5127375"/>
            <a:ext cx="4309723" cy="798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lang="en-US" altLang="zh-CN" sz="16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Game </a:t>
            </a:r>
            <a:r>
              <a:rPr kumimoji="0" lang="en-US" altLang="zh-CN" sz="16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berat</a:t>
            </a:r>
            <a:r>
              <a:rPr kumimoji="0" lang="en-US" altLang="zh-CN" sz="16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bisa</a:t>
            </a:r>
            <a:r>
              <a:rPr kumimoji="0" lang="en-US" altLang="zh-CN" sz="1600" b="1" i="0" u="none" strike="noStrike" kern="1200" cap="none" spc="0" normalizeH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main </a:t>
            </a:r>
            <a:r>
              <a:rPr kumimoji="0" lang="en-US" altLang="zh-CN" sz="1600" b="1" i="0" u="none" strike="noStrike" kern="1200" cap="none" spc="0" normalizeH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dengan</a:t>
            </a:r>
            <a:r>
              <a:rPr kumimoji="0" lang="en-US" altLang="zh-CN" sz="1600" b="1" i="0" u="none" strike="noStrike" kern="1200" cap="none" spc="0" normalizeH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lancar</a:t>
            </a:r>
            <a:endParaRPr kumimoji="0" lang="en-US" altLang="zh-CN" sz="16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  <a:p>
            <a:pPr>
              <a:lnSpc>
                <a:spcPct val="150000"/>
              </a:lnSpc>
              <a:defRPr/>
            </a:pPr>
            <a:r>
              <a:rPr kumimoji="0" lang="en-US" altLang="zh-CN" sz="16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Kerja</a:t>
            </a:r>
            <a:r>
              <a:rPr kumimoji="0" lang="en-US" altLang="zh-CN" sz="16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, </a:t>
            </a:r>
            <a:r>
              <a:rPr kumimoji="0" lang="en-US" altLang="zh-CN" sz="1600" b="1" i="0" u="none" strike="noStrike" kern="1200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hiburan</a:t>
            </a:r>
            <a:r>
              <a:rPr kumimoji="0" lang="en-US" altLang="zh-CN" sz="1600" b="1" i="0" u="none" strike="noStrike" kern="1200" cap="none" spc="0" normalizeH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lebih</a:t>
            </a:r>
            <a:r>
              <a:rPr kumimoji="0" lang="en-US" altLang="zh-CN" sz="1600" b="1" i="0" u="none" strike="noStrike" kern="1200" cap="none" spc="0" normalizeH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relaks</a:t>
            </a:r>
            <a:endParaRPr kumimoji="0" lang="en-US" altLang="zh-CN" sz="16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5859717" y="2584747"/>
            <a:ext cx="5573218" cy="3518049"/>
          </a:xfrm>
          <a:prstGeom prst="roundRect">
            <a:avLst>
              <a:gd name="adj" fmla="val 8390"/>
            </a:avLst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981603" y="2723400"/>
            <a:ext cx="1752517" cy="1733365"/>
            <a:chOff x="9210777" y="2884869"/>
            <a:chExt cx="1992085" cy="1970315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>
            <a:xfrm>
              <a:off x="9210777" y="2884869"/>
              <a:ext cx="1992085" cy="1970315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8" cstate="screen"/>
            <a:srcRect l="21518" t="40476" r="75178" b="54603"/>
            <a:stretch>
              <a:fillRect/>
            </a:stretch>
          </p:blipFill>
          <p:spPr>
            <a:xfrm>
              <a:off x="10223147" y="3429154"/>
              <a:ext cx="402773" cy="33745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8" cstate="screen"/>
            <a:srcRect l="21518" t="40476" r="75178" b="54603"/>
            <a:stretch>
              <a:fillRect/>
            </a:stretch>
          </p:blipFill>
          <p:spPr>
            <a:xfrm>
              <a:off x="9705205" y="3439786"/>
              <a:ext cx="402773" cy="33745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 cstate="screen"/>
            <a:srcRect l="21518" t="40476" r="75178" b="54603"/>
            <a:stretch>
              <a:fillRect/>
            </a:stretch>
          </p:blipFill>
          <p:spPr>
            <a:xfrm rot="5400000">
              <a:off x="10485764" y="3661988"/>
              <a:ext cx="402773" cy="337458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9838272" y="3680747"/>
              <a:ext cx="7757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5nm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140503" y="2762582"/>
            <a:ext cx="1704635" cy="1637598"/>
            <a:chOff x="6096000" y="2884869"/>
            <a:chExt cx="1937658" cy="1861457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9" cstate="screen"/>
            <a:srcRect/>
            <a:stretch>
              <a:fillRect/>
            </a:stretch>
          </p:blipFill>
          <p:spPr>
            <a:xfrm>
              <a:off x="6096000" y="2884869"/>
              <a:ext cx="1937658" cy="1861457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10" cstate="screen"/>
            <a:srcRect l="44196" t="38571" r="49554" b="55080"/>
            <a:stretch>
              <a:fillRect/>
            </a:stretch>
          </p:blipFill>
          <p:spPr>
            <a:xfrm>
              <a:off x="6640285" y="3309411"/>
              <a:ext cx="762001" cy="435429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10" cstate="screen"/>
            <a:srcRect l="44196" t="38571" r="49554" b="55080"/>
            <a:stretch>
              <a:fillRect/>
            </a:stretch>
          </p:blipFill>
          <p:spPr>
            <a:xfrm rot="5400000">
              <a:off x="7033531" y="3592449"/>
              <a:ext cx="762001" cy="435429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6624939" y="3624279"/>
              <a:ext cx="7757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7nm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1" cstate="screen"/>
          <a:srcRect/>
          <a:stretch>
            <a:fillRect/>
          </a:stretch>
        </p:blipFill>
        <p:spPr>
          <a:xfrm>
            <a:off x="6186495" y="4592532"/>
            <a:ext cx="1616571" cy="1336507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9732460" y="3276888"/>
            <a:ext cx="1700476" cy="597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工艺最精</a:t>
            </a:r>
            <a:endParaRPr lang="en-US" altLang="zh-CN" sz="2400" b="1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2"/>
          <a:srcRect l="15046" r="23524"/>
          <a:stretch>
            <a:fillRect/>
          </a:stretch>
        </p:blipFill>
        <p:spPr>
          <a:xfrm>
            <a:off x="8047063" y="4650173"/>
            <a:ext cx="1451610" cy="1152127"/>
          </a:xfrm>
          <a:prstGeom prst="rect">
            <a:avLst/>
          </a:prstGeom>
          <a:ln>
            <a:noFill/>
          </a:ln>
        </p:spPr>
      </p:pic>
      <p:sp>
        <p:nvSpPr>
          <p:cNvPr id="29" name="文本框 28"/>
          <p:cNvSpPr txBox="1"/>
          <p:nvPr/>
        </p:nvSpPr>
        <p:spPr>
          <a:xfrm>
            <a:off x="9732460" y="4827765"/>
            <a:ext cx="1700476" cy="597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架构最新</a:t>
            </a:r>
            <a:endParaRPr lang="en-US" altLang="zh-CN" sz="2400" b="1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651570" y="5757145"/>
            <a:ext cx="68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A77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516611" y="5757145"/>
            <a:ext cx="68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A78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012794" y="1726010"/>
            <a:ext cx="5007634" cy="597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工艺精，架构新，性能绝对行</a:t>
            </a:r>
            <a:endParaRPr lang="en-US" altLang="zh-CN" sz="2400" b="1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3"/>
          <a:srcRect l="9344" r="7573"/>
          <a:stretch>
            <a:fillRect/>
          </a:stretch>
        </p:blipFill>
        <p:spPr>
          <a:xfrm>
            <a:off x="5859717" y="1667478"/>
            <a:ext cx="5573218" cy="4658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6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8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8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5" grpId="0"/>
          <p:bldP spid="13" grpId="0"/>
          <p:bldP spid="14" grpId="0"/>
          <p:bldP spid="4" grpId="0" bldLvl="0" animBg="1"/>
          <p:bldP spid="27" grpId="0"/>
          <p:bldP spid="29" grpId="0"/>
          <p:bldP spid="30" grpId="0"/>
          <p:bldP spid="31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5" grpId="0"/>
          <p:bldP spid="13" grpId="0"/>
          <p:bldP spid="14" grpId="0"/>
          <p:bldP spid="4" grpId="0" bldLvl="0" animBg="1"/>
          <p:bldP spid="27" grpId="0"/>
          <p:bldP spid="29" grpId="0"/>
          <p:bldP spid="30" grpId="0"/>
          <p:bldP spid="31" grpId="0"/>
          <p:bldP spid="3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1" t="43392" r="52093" b="34331"/>
          <a:stretch>
            <a:fillRect/>
          </a:stretch>
        </p:blipFill>
        <p:spPr>
          <a:xfrm rot="10800000" flipH="1">
            <a:off x="0" y="0"/>
            <a:ext cx="12398033" cy="697592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72835" y="478292"/>
            <a:ext cx="10647640" cy="1711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Daya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tahan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baterai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terbaik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Qualcomm Snapdragon 888</a:t>
            </a:r>
          </a:p>
        </p:txBody>
      </p:sp>
      <p:sp>
        <p:nvSpPr>
          <p:cNvPr id="8" name="矩形 7"/>
          <p:cNvSpPr/>
          <p:nvPr/>
        </p:nvSpPr>
        <p:spPr>
          <a:xfrm>
            <a:off x="874713" y="2771192"/>
            <a:ext cx="4823926" cy="32751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5" name="图表 34"/>
          <p:cNvGraphicFramePr/>
          <p:nvPr>
            <p:extLst>
              <p:ext uri="{D42A27DB-BD31-4B8C-83A1-F6EECF244321}">
                <p14:modId xmlns:p14="http://schemas.microsoft.com/office/powerpoint/2010/main" val="3281772225"/>
              </p:ext>
            </p:extLst>
          </p:nvPr>
        </p:nvGraphicFramePr>
        <p:xfrm>
          <a:off x="974985" y="296311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6" name="文本框 35"/>
          <p:cNvSpPr txBox="1"/>
          <p:nvPr/>
        </p:nvSpPr>
        <p:spPr>
          <a:xfrm>
            <a:off x="6766750" y="2308631"/>
            <a:ext cx="6272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i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    </a:t>
            </a:r>
            <a:r>
              <a:rPr lang="en-US" altLang="zh-CN" sz="3200" b="1" i="1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Optimalisasi</a:t>
            </a:r>
            <a:r>
              <a:rPr lang="en-US" altLang="zh-CN" sz="3200" b="1" i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Platform</a:t>
            </a:r>
            <a:endParaRPr lang="zh-CN" altLang="en-US" sz="3200" b="1" i="1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766750" y="2893406"/>
            <a:ext cx="5114704" cy="1023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Teknisi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OPPO dan Qualcomm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bersama-sama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melakukan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debug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selama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2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bulan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sangat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mengoptimalkan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konsumsi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daya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platform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prosesor</a:t>
            </a:r>
            <a:endParaRPr kumimoji="0" lang="en-US" altLang="zh-CN" sz="1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766750" y="4325836"/>
            <a:ext cx="5034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i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    </a:t>
            </a:r>
            <a:r>
              <a:rPr lang="en-US" altLang="zh-CN" sz="3200" b="1" i="1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Pembaruan</a:t>
            </a:r>
            <a:r>
              <a:rPr lang="en-US" altLang="zh-CN" sz="3200" b="1" i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3200" b="1" i="1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Layar</a:t>
            </a:r>
            <a:endParaRPr lang="zh-CN" altLang="en-US" sz="3200" b="1" i="1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766750" y="4910611"/>
            <a:ext cx="5114704" cy="1670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Find X3 Pro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mendukung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penyesuaian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dinamis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24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kecepatan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tertinggi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di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industri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, dan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kecepatan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refresh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dapat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disesuaikan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secara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cerdas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sesuai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dengan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yang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tidak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digunakan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(90-120Hz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untuk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game, 24Hz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untuk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membaca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novel, 10Hz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saat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layar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mati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endParaRPr kumimoji="0" lang="en-US" altLang="zh-CN" sz="1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smartphone_31486"/>
          <p:cNvSpPr>
            <a:spLocks noChangeAspect="1"/>
          </p:cNvSpPr>
          <p:nvPr/>
        </p:nvSpPr>
        <p:spPr bwMode="auto">
          <a:xfrm>
            <a:off x="6890430" y="4265704"/>
            <a:ext cx="362323" cy="609684"/>
          </a:xfrm>
          <a:custGeom>
            <a:avLst/>
            <a:gdLst>
              <a:gd name="T0" fmla="*/ 3354 w 3354"/>
              <a:gd name="T1" fmla="*/ 2144 h 5652"/>
              <a:gd name="T2" fmla="*/ 3354 w 3354"/>
              <a:gd name="T3" fmla="*/ 594 h 5652"/>
              <a:gd name="T4" fmla="*/ 3312 w 3354"/>
              <a:gd name="T5" fmla="*/ 594 h 5652"/>
              <a:gd name="T6" fmla="*/ 3312 w 3354"/>
              <a:gd name="T7" fmla="*/ 149 h 5652"/>
              <a:gd name="T8" fmla="*/ 3163 w 3354"/>
              <a:gd name="T9" fmla="*/ 0 h 5652"/>
              <a:gd name="T10" fmla="*/ 149 w 3354"/>
              <a:gd name="T11" fmla="*/ 0 h 5652"/>
              <a:gd name="T12" fmla="*/ 0 w 3354"/>
              <a:gd name="T13" fmla="*/ 149 h 5652"/>
              <a:gd name="T14" fmla="*/ 0 w 3354"/>
              <a:gd name="T15" fmla="*/ 5502 h 5652"/>
              <a:gd name="T16" fmla="*/ 149 w 3354"/>
              <a:gd name="T17" fmla="*/ 5652 h 5652"/>
              <a:gd name="T18" fmla="*/ 3163 w 3354"/>
              <a:gd name="T19" fmla="*/ 5652 h 5652"/>
              <a:gd name="T20" fmla="*/ 3312 w 3354"/>
              <a:gd name="T21" fmla="*/ 5502 h 5652"/>
              <a:gd name="T22" fmla="*/ 3312 w 3354"/>
              <a:gd name="T23" fmla="*/ 4666 h 5652"/>
              <a:gd name="T24" fmla="*/ 3354 w 3354"/>
              <a:gd name="T25" fmla="*/ 4666 h 5652"/>
              <a:gd name="T26" fmla="*/ 3354 w 3354"/>
              <a:gd name="T27" fmla="*/ 4180 h 5652"/>
              <a:gd name="T28" fmla="*/ 3312 w 3354"/>
              <a:gd name="T29" fmla="*/ 4180 h 5652"/>
              <a:gd name="T30" fmla="*/ 3312 w 3354"/>
              <a:gd name="T31" fmla="*/ 2144 h 5652"/>
              <a:gd name="T32" fmla="*/ 3354 w 3354"/>
              <a:gd name="T33" fmla="*/ 2144 h 5652"/>
              <a:gd name="T34" fmla="*/ 1385 w 3354"/>
              <a:gd name="T35" fmla="*/ 169 h 5652"/>
              <a:gd name="T36" fmla="*/ 1969 w 3354"/>
              <a:gd name="T37" fmla="*/ 169 h 5652"/>
              <a:gd name="T38" fmla="*/ 1969 w 3354"/>
              <a:gd name="T39" fmla="*/ 244 h 5652"/>
              <a:gd name="T40" fmla="*/ 1385 w 3354"/>
              <a:gd name="T41" fmla="*/ 244 h 5652"/>
              <a:gd name="T42" fmla="*/ 1385 w 3354"/>
              <a:gd name="T43" fmla="*/ 169 h 5652"/>
              <a:gd name="T44" fmla="*/ 1887 w 3354"/>
              <a:gd name="T45" fmla="*/ 5463 h 5652"/>
              <a:gd name="T46" fmla="*/ 1865 w 3354"/>
              <a:gd name="T47" fmla="*/ 5485 h 5652"/>
              <a:gd name="T48" fmla="*/ 1544 w 3354"/>
              <a:gd name="T49" fmla="*/ 5485 h 5652"/>
              <a:gd name="T50" fmla="*/ 1522 w 3354"/>
              <a:gd name="T51" fmla="*/ 5463 h 5652"/>
              <a:gd name="T52" fmla="*/ 1522 w 3354"/>
              <a:gd name="T53" fmla="*/ 5251 h 5652"/>
              <a:gd name="T54" fmla="*/ 1532 w 3354"/>
              <a:gd name="T55" fmla="*/ 5233 h 5652"/>
              <a:gd name="T56" fmla="*/ 1693 w 3354"/>
              <a:gd name="T57" fmla="*/ 5125 h 5652"/>
              <a:gd name="T58" fmla="*/ 1717 w 3354"/>
              <a:gd name="T59" fmla="*/ 5125 h 5652"/>
              <a:gd name="T60" fmla="*/ 1878 w 3354"/>
              <a:gd name="T61" fmla="*/ 5233 h 5652"/>
              <a:gd name="T62" fmla="*/ 1887 w 3354"/>
              <a:gd name="T63" fmla="*/ 5254 h 5652"/>
              <a:gd name="T64" fmla="*/ 1887 w 3354"/>
              <a:gd name="T65" fmla="*/ 5463 h 5652"/>
              <a:gd name="T66" fmla="*/ 1887 w 3354"/>
              <a:gd name="T67" fmla="*/ 5463 h 5652"/>
              <a:gd name="T68" fmla="*/ 3102 w 3354"/>
              <a:gd name="T69" fmla="*/ 4776 h 5652"/>
              <a:gd name="T70" fmla="*/ 2952 w 3354"/>
              <a:gd name="T71" fmla="*/ 4925 h 5652"/>
              <a:gd name="T72" fmla="*/ 362 w 3354"/>
              <a:gd name="T73" fmla="*/ 4925 h 5652"/>
              <a:gd name="T74" fmla="*/ 212 w 3354"/>
              <a:gd name="T75" fmla="*/ 4776 h 5652"/>
              <a:gd name="T76" fmla="*/ 212 w 3354"/>
              <a:gd name="T77" fmla="*/ 538 h 5652"/>
              <a:gd name="T78" fmla="*/ 362 w 3354"/>
              <a:gd name="T79" fmla="*/ 389 h 5652"/>
              <a:gd name="T80" fmla="*/ 2952 w 3354"/>
              <a:gd name="T81" fmla="*/ 389 h 5652"/>
              <a:gd name="T82" fmla="*/ 3102 w 3354"/>
              <a:gd name="T83" fmla="*/ 538 h 5652"/>
              <a:gd name="T84" fmla="*/ 3102 w 3354"/>
              <a:gd name="T85" fmla="*/ 4776 h 5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54" h="5652">
                <a:moveTo>
                  <a:pt x="3354" y="2144"/>
                </a:moveTo>
                <a:lnTo>
                  <a:pt x="3354" y="594"/>
                </a:lnTo>
                <a:lnTo>
                  <a:pt x="3312" y="594"/>
                </a:lnTo>
                <a:lnTo>
                  <a:pt x="3312" y="149"/>
                </a:lnTo>
                <a:cubicBezTo>
                  <a:pt x="3312" y="67"/>
                  <a:pt x="3246" y="0"/>
                  <a:pt x="3163" y="0"/>
                </a:cubicBezTo>
                <a:lnTo>
                  <a:pt x="149" y="0"/>
                </a:lnTo>
                <a:cubicBezTo>
                  <a:pt x="67" y="0"/>
                  <a:pt x="0" y="67"/>
                  <a:pt x="0" y="149"/>
                </a:cubicBezTo>
                <a:lnTo>
                  <a:pt x="0" y="5502"/>
                </a:lnTo>
                <a:cubicBezTo>
                  <a:pt x="0" y="5585"/>
                  <a:pt x="67" y="5652"/>
                  <a:pt x="149" y="5652"/>
                </a:cubicBezTo>
                <a:lnTo>
                  <a:pt x="3163" y="5652"/>
                </a:lnTo>
                <a:cubicBezTo>
                  <a:pt x="3245" y="5652"/>
                  <a:pt x="3312" y="5585"/>
                  <a:pt x="3312" y="5502"/>
                </a:cubicBezTo>
                <a:lnTo>
                  <a:pt x="3312" y="4666"/>
                </a:lnTo>
                <a:lnTo>
                  <a:pt x="3354" y="4666"/>
                </a:lnTo>
                <a:lnTo>
                  <a:pt x="3354" y="4180"/>
                </a:lnTo>
                <a:lnTo>
                  <a:pt x="3312" y="4180"/>
                </a:lnTo>
                <a:lnTo>
                  <a:pt x="3312" y="2144"/>
                </a:lnTo>
                <a:lnTo>
                  <a:pt x="3354" y="2144"/>
                </a:lnTo>
                <a:close/>
                <a:moveTo>
                  <a:pt x="1385" y="169"/>
                </a:moveTo>
                <a:lnTo>
                  <a:pt x="1969" y="169"/>
                </a:lnTo>
                <a:lnTo>
                  <a:pt x="1969" y="244"/>
                </a:lnTo>
                <a:lnTo>
                  <a:pt x="1385" y="244"/>
                </a:lnTo>
                <a:lnTo>
                  <a:pt x="1385" y="169"/>
                </a:lnTo>
                <a:close/>
                <a:moveTo>
                  <a:pt x="1887" y="5463"/>
                </a:moveTo>
                <a:cubicBezTo>
                  <a:pt x="1887" y="5475"/>
                  <a:pt x="1877" y="5485"/>
                  <a:pt x="1865" y="5485"/>
                </a:cubicBezTo>
                <a:lnTo>
                  <a:pt x="1544" y="5485"/>
                </a:lnTo>
                <a:cubicBezTo>
                  <a:pt x="1532" y="5485"/>
                  <a:pt x="1522" y="5475"/>
                  <a:pt x="1522" y="5463"/>
                </a:cubicBezTo>
                <a:lnTo>
                  <a:pt x="1522" y="5251"/>
                </a:lnTo>
                <a:cubicBezTo>
                  <a:pt x="1522" y="5244"/>
                  <a:pt x="1526" y="5237"/>
                  <a:pt x="1532" y="5233"/>
                </a:cubicBezTo>
                <a:lnTo>
                  <a:pt x="1693" y="5125"/>
                </a:lnTo>
                <a:cubicBezTo>
                  <a:pt x="1700" y="5120"/>
                  <a:pt x="1710" y="5120"/>
                  <a:pt x="1717" y="5125"/>
                </a:cubicBezTo>
                <a:lnTo>
                  <a:pt x="1878" y="5233"/>
                </a:lnTo>
                <a:cubicBezTo>
                  <a:pt x="1885" y="5238"/>
                  <a:pt x="1889" y="5246"/>
                  <a:pt x="1887" y="5254"/>
                </a:cubicBezTo>
                <a:lnTo>
                  <a:pt x="1887" y="5463"/>
                </a:lnTo>
                <a:lnTo>
                  <a:pt x="1887" y="5463"/>
                </a:lnTo>
                <a:close/>
                <a:moveTo>
                  <a:pt x="3102" y="4776"/>
                </a:moveTo>
                <a:cubicBezTo>
                  <a:pt x="3102" y="4858"/>
                  <a:pt x="3035" y="4925"/>
                  <a:pt x="2952" y="4925"/>
                </a:cubicBezTo>
                <a:lnTo>
                  <a:pt x="362" y="4925"/>
                </a:lnTo>
                <a:cubicBezTo>
                  <a:pt x="279" y="4925"/>
                  <a:pt x="212" y="4858"/>
                  <a:pt x="212" y="4776"/>
                </a:cubicBezTo>
                <a:lnTo>
                  <a:pt x="212" y="538"/>
                </a:lnTo>
                <a:cubicBezTo>
                  <a:pt x="212" y="456"/>
                  <a:pt x="279" y="389"/>
                  <a:pt x="362" y="389"/>
                </a:cubicBezTo>
                <a:lnTo>
                  <a:pt x="2952" y="389"/>
                </a:lnTo>
                <a:cubicBezTo>
                  <a:pt x="3035" y="389"/>
                  <a:pt x="3102" y="456"/>
                  <a:pt x="3102" y="538"/>
                </a:cubicBezTo>
                <a:lnTo>
                  <a:pt x="3102" y="4776"/>
                </a:lnTo>
                <a:close/>
              </a:path>
            </a:pathLst>
          </a:custGeom>
          <a:solidFill>
            <a:srgbClr val="EA9233"/>
          </a:solidFill>
          <a:ln>
            <a:noFill/>
          </a:ln>
        </p:spPr>
      </p:sp>
      <p:sp>
        <p:nvSpPr>
          <p:cNvPr id="43" name="computer-microprocessor_18089"/>
          <p:cNvSpPr>
            <a:spLocks noChangeAspect="1"/>
          </p:cNvSpPr>
          <p:nvPr/>
        </p:nvSpPr>
        <p:spPr bwMode="auto">
          <a:xfrm>
            <a:off x="6766750" y="2248499"/>
            <a:ext cx="609685" cy="608766"/>
          </a:xfrm>
          <a:custGeom>
            <a:avLst/>
            <a:gdLst>
              <a:gd name="connsiteX0" fmla="*/ 432518 w 608697"/>
              <a:gd name="connsiteY0" fmla="*/ 535450 h 607780"/>
              <a:gd name="connsiteX1" fmla="*/ 441669 w 608697"/>
              <a:gd name="connsiteY1" fmla="*/ 544491 h 607780"/>
              <a:gd name="connsiteX2" fmla="*/ 441669 w 608697"/>
              <a:gd name="connsiteY2" fmla="*/ 598739 h 607780"/>
              <a:gd name="connsiteX3" fmla="*/ 432518 w 608697"/>
              <a:gd name="connsiteY3" fmla="*/ 607780 h 607780"/>
              <a:gd name="connsiteX4" fmla="*/ 423463 w 608697"/>
              <a:gd name="connsiteY4" fmla="*/ 598739 h 607780"/>
              <a:gd name="connsiteX5" fmla="*/ 423463 w 608697"/>
              <a:gd name="connsiteY5" fmla="*/ 544491 h 607780"/>
              <a:gd name="connsiteX6" fmla="*/ 432518 w 608697"/>
              <a:gd name="connsiteY6" fmla="*/ 535450 h 607780"/>
              <a:gd name="connsiteX7" fmla="*/ 383134 w 608697"/>
              <a:gd name="connsiteY7" fmla="*/ 535450 h 607780"/>
              <a:gd name="connsiteX8" fmla="*/ 392202 w 608697"/>
              <a:gd name="connsiteY8" fmla="*/ 544491 h 607780"/>
              <a:gd name="connsiteX9" fmla="*/ 392202 w 608697"/>
              <a:gd name="connsiteY9" fmla="*/ 598739 h 607780"/>
              <a:gd name="connsiteX10" fmla="*/ 383134 w 608697"/>
              <a:gd name="connsiteY10" fmla="*/ 607780 h 607780"/>
              <a:gd name="connsiteX11" fmla="*/ 374067 w 608697"/>
              <a:gd name="connsiteY11" fmla="*/ 598739 h 607780"/>
              <a:gd name="connsiteX12" fmla="*/ 374067 w 608697"/>
              <a:gd name="connsiteY12" fmla="*/ 544491 h 607780"/>
              <a:gd name="connsiteX13" fmla="*/ 383134 w 608697"/>
              <a:gd name="connsiteY13" fmla="*/ 535450 h 607780"/>
              <a:gd name="connsiteX14" fmla="*/ 332764 w 608697"/>
              <a:gd name="connsiteY14" fmla="*/ 535450 h 607780"/>
              <a:gd name="connsiteX15" fmla="*/ 341819 w 608697"/>
              <a:gd name="connsiteY15" fmla="*/ 544491 h 607780"/>
              <a:gd name="connsiteX16" fmla="*/ 341819 w 608697"/>
              <a:gd name="connsiteY16" fmla="*/ 598739 h 607780"/>
              <a:gd name="connsiteX17" fmla="*/ 332764 w 608697"/>
              <a:gd name="connsiteY17" fmla="*/ 607780 h 607780"/>
              <a:gd name="connsiteX18" fmla="*/ 323613 w 608697"/>
              <a:gd name="connsiteY18" fmla="*/ 598739 h 607780"/>
              <a:gd name="connsiteX19" fmla="*/ 323613 w 608697"/>
              <a:gd name="connsiteY19" fmla="*/ 544491 h 607780"/>
              <a:gd name="connsiteX20" fmla="*/ 332764 w 608697"/>
              <a:gd name="connsiteY20" fmla="*/ 535450 h 607780"/>
              <a:gd name="connsiteX21" fmla="*/ 283249 w 608697"/>
              <a:gd name="connsiteY21" fmla="*/ 535450 h 607780"/>
              <a:gd name="connsiteX22" fmla="*/ 292282 w 608697"/>
              <a:gd name="connsiteY22" fmla="*/ 544491 h 607780"/>
              <a:gd name="connsiteX23" fmla="*/ 292282 w 608697"/>
              <a:gd name="connsiteY23" fmla="*/ 598739 h 607780"/>
              <a:gd name="connsiteX24" fmla="*/ 283249 w 608697"/>
              <a:gd name="connsiteY24" fmla="*/ 607780 h 607780"/>
              <a:gd name="connsiteX25" fmla="*/ 274217 w 608697"/>
              <a:gd name="connsiteY25" fmla="*/ 598739 h 607780"/>
              <a:gd name="connsiteX26" fmla="*/ 274217 w 608697"/>
              <a:gd name="connsiteY26" fmla="*/ 544491 h 607780"/>
              <a:gd name="connsiteX27" fmla="*/ 283249 w 608697"/>
              <a:gd name="connsiteY27" fmla="*/ 535450 h 607780"/>
              <a:gd name="connsiteX28" fmla="*/ 237712 w 608697"/>
              <a:gd name="connsiteY28" fmla="*/ 535450 h 607780"/>
              <a:gd name="connsiteX29" fmla="*/ 246767 w 608697"/>
              <a:gd name="connsiteY29" fmla="*/ 544491 h 607780"/>
              <a:gd name="connsiteX30" fmla="*/ 246767 w 608697"/>
              <a:gd name="connsiteY30" fmla="*/ 598739 h 607780"/>
              <a:gd name="connsiteX31" fmla="*/ 237712 w 608697"/>
              <a:gd name="connsiteY31" fmla="*/ 607780 h 607780"/>
              <a:gd name="connsiteX32" fmla="*/ 228561 w 608697"/>
              <a:gd name="connsiteY32" fmla="*/ 598739 h 607780"/>
              <a:gd name="connsiteX33" fmla="*/ 228561 w 608697"/>
              <a:gd name="connsiteY33" fmla="*/ 544491 h 607780"/>
              <a:gd name="connsiteX34" fmla="*/ 237712 w 608697"/>
              <a:gd name="connsiteY34" fmla="*/ 535450 h 607780"/>
              <a:gd name="connsiteX35" fmla="*/ 188175 w 608697"/>
              <a:gd name="connsiteY35" fmla="*/ 535450 h 607780"/>
              <a:gd name="connsiteX36" fmla="*/ 197230 w 608697"/>
              <a:gd name="connsiteY36" fmla="*/ 544491 h 607780"/>
              <a:gd name="connsiteX37" fmla="*/ 197230 w 608697"/>
              <a:gd name="connsiteY37" fmla="*/ 598739 h 607780"/>
              <a:gd name="connsiteX38" fmla="*/ 188175 w 608697"/>
              <a:gd name="connsiteY38" fmla="*/ 607780 h 607780"/>
              <a:gd name="connsiteX39" fmla="*/ 179024 w 608697"/>
              <a:gd name="connsiteY39" fmla="*/ 598739 h 607780"/>
              <a:gd name="connsiteX40" fmla="*/ 179024 w 608697"/>
              <a:gd name="connsiteY40" fmla="*/ 544491 h 607780"/>
              <a:gd name="connsiteX41" fmla="*/ 188175 w 608697"/>
              <a:gd name="connsiteY41" fmla="*/ 535450 h 607780"/>
              <a:gd name="connsiteX42" fmla="*/ 545285 w 608697"/>
              <a:gd name="connsiteY42" fmla="*/ 409985 h 607780"/>
              <a:gd name="connsiteX43" fmla="*/ 599638 w 608697"/>
              <a:gd name="connsiteY43" fmla="*/ 409985 h 607780"/>
              <a:gd name="connsiteX44" fmla="*/ 608697 w 608697"/>
              <a:gd name="connsiteY44" fmla="*/ 419018 h 607780"/>
              <a:gd name="connsiteX45" fmla="*/ 599638 w 608697"/>
              <a:gd name="connsiteY45" fmla="*/ 428050 h 607780"/>
              <a:gd name="connsiteX46" fmla="*/ 545285 w 608697"/>
              <a:gd name="connsiteY46" fmla="*/ 428050 h 607780"/>
              <a:gd name="connsiteX47" fmla="*/ 536226 w 608697"/>
              <a:gd name="connsiteY47" fmla="*/ 419018 h 607780"/>
              <a:gd name="connsiteX48" fmla="*/ 545285 w 608697"/>
              <a:gd name="connsiteY48" fmla="*/ 409985 h 607780"/>
              <a:gd name="connsiteX49" fmla="*/ 9050 w 608697"/>
              <a:gd name="connsiteY49" fmla="*/ 409985 h 607780"/>
              <a:gd name="connsiteX50" fmla="*/ 63350 w 608697"/>
              <a:gd name="connsiteY50" fmla="*/ 409985 h 607780"/>
              <a:gd name="connsiteX51" fmla="*/ 72400 w 608697"/>
              <a:gd name="connsiteY51" fmla="*/ 419018 h 607780"/>
              <a:gd name="connsiteX52" fmla="*/ 63350 w 608697"/>
              <a:gd name="connsiteY52" fmla="*/ 428050 h 607780"/>
              <a:gd name="connsiteX53" fmla="*/ 9050 w 608697"/>
              <a:gd name="connsiteY53" fmla="*/ 428050 h 607780"/>
              <a:gd name="connsiteX54" fmla="*/ 0 w 608697"/>
              <a:gd name="connsiteY54" fmla="*/ 419018 h 607780"/>
              <a:gd name="connsiteX55" fmla="*/ 9050 w 608697"/>
              <a:gd name="connsiteY55" fmla="*/ 409985 h 607780"/>
              <a:gd name="connsiteX56" fmla="*/ 545285 w 608697"/>
              <a:gd name="connsiteY56" fmla="*/ 360519 h 607780"/>
              <a:gd name="connsiteX57" fmla="*/ 599638 w 608697"/>
              <a:gd name="connsiteY57" fmla="*/ 360519 h 607780"/>
              <a:gd name="connsiteX58" fmla="*/ 608697 w 608697"/>
              <a:gd name="connsiteY58" fmla="*/ 369574 h 607780"/>
              <a:gd name="connsiteX59" fmla="*/ 599638 w 608697"/>
              <a:gd name="connsiteY59" fmla="*/ 378725 h 607780"/>
              <a:gd name="connsiteX60" fmla="*/ 545285 w 608697"/>
              <a:gd name="connsiteY60" fmla="*/ 378725 h 607780"/>
              <a:gd name="connsiteX61" fmla="*/ 536226 w 608697"/>
              <a:gd name="connsiteY61" fmla="*/ 369574 h 607780"/>
              <a:gd name="connsiteX62" fmla="*/ 545285 w 608697"/>
              <a:gd name="connsiteY62" fmla="*/ 360519 h 607780"/>
              <a:gd name="connsiteX63" fmla="*/ 9050 w 608697"/>
              <a:gd name="connsiteY63" fmla="*/ 360519 h 607780"/>
              <a:gd name="connsiteX64" fmla="*/ 63350 w 608697"/>
              <a:gd name="connsiteY64" fmla="*/ 360519 h 607780"/>
              <a:gd name="connsiteX65" fmla="*/ 72400 w 608697"/>
              <a:gd name="connsiteY65" fmla="*/ 369574 h 607780"/>
              <a:gd name="connsiteX66" fmla="*/ 63350 w 608697"/>
              <a:gd name="connsiteY66" fmla="*/ 378725 h 607780"/>
              <a:gd name="connsiteX67" fmla="*/ 9050 w 608697"/>
              <a:gd name="connsiteY67" fmla="*/ 378725 h 607780"/>
              <a:gd name="connsiteX68" fmla="*/ 0 w 608697"/>
              <a:gd name="connsiteY68" fmla="*/ 369574 h 607780"/>
              <a:gd name="connsiteX69" fmla="*/ 9050 w 608697"/>
              <a:gd name="connsiteY69" fmla="*/ 360519 h 607780"/>
              <a:gd name="connsiteX70" fmla="*/ 545285 w 608697"/>
              <a:gd name="connsiteY70" fmla="*/ 314933 h 607780"/>
              <a:gd name="connsiteX71" fmla="*/ 599638 w 608697"/>
              <a:gd name="connsiteY71" fmla="*/ 314933 h 607780"/>
              <a:gd name="connsiteX72" fmla="*/ 608697 w 608697"/>
              <a:gd name="connsiteY72" fmla="*/ 324084 h 607780"/>
              <a:gd name="connsiteX73" fmla="*/ 599638 w 608697"/>
              <a:gd name="connsiteY73" fmla="*/ 333139 h 607780"/>
              <a:gd name="connsiteX74" fmla="*/ 545285 w 608697"/>
              <a:gd name="connsiteY74" fmla="*/ 333139 h 607780"/>
              <a:gd name="connsiteX75" fmla="*/ 536226 w 608697"/>
              <a:gd name="connsiteY75" fmla="*/ 324084 h 607780"/>
              <a:gd name="connsiteX76" fmla="*/ 545285 w 608697"/>
              <a:gd name="connsiteY76" fmla="*/ 314933 h 607780"/>
              <a:gd name="connsiteX77" fmla="*/ 9050 w 608697"/>
              <a:gd name="connsiteY77" fmla="*/ 314933 h 607780"/>
              <a:gd name="connsiteX78" fmla="*/ 63350 w 608697"/>
              <a:gd name="connsiteY78" fmla="*/ 314933 h 607780"/>
              <a:gd name="connsiteX79" fmla="*/ 72400 w 608697"/>
              <a:gd name="connsiteY79" fmla="*/ 324084 h 607780"/>
              <a:gd name="connsiteX80" fmla="*/ 63350 w 608697"/>
              <a:gd name="connsiteY80" fmla="*/ 333139 h 607780"/>
              <a:gd name="connsiteX81" fmla="*/ 9050 w 608697"/>
              <a:gd name="connsiteY81" fmla="*/ 333139 h 607780"/>
              <a:gd name="connsiteX82" fmla="*/ 0 w 608697"/>
              <a:gd name="connsiteY82" fmla="*/ 324084 h 607780"/>
              <a:gd name="connsiteX83" fmla="*/ 9050 w 608697"/>
              <a:gd name="connsiteY83" fmla="*/ 314933 h 607780"/>
              <a:gd name="connsiteX84" fmla="*/ 545285 w 608697"/>
              <a:gd name="connsiteY84" fmla="*/ 265608 h 607780"/>
              <a:gd name="connsiteX85" fmla="*/ 599638 w 608697"/>
              <a:gd name="connsiteY85" fmla="*/ 265608 h 607780"/>
              <a:gd name="connsiteX86" fmla="*/ 608697 w 608697"/>
              <a:gd name="connsiteY86" fmla="*/ 274759 h 607780"/>
              <a:gd name="connsiteX87" fmla="*/ 599638 w 608697"/>
              <a:gd name="connsiteY87" fmla="*/ 283814 h 607780"/>
              <a:gd name="connsiteX88" fmla="*/ 545285 w 608697"/>
              <a:gd name="connsiteY88" fmla="*/ 283814 h 607780"/>
              <a:gd name="connsiteX89" fmla="*/ 536226 w 608697"/>
              <a:gd name="connsiteY89" fmla="*/ 274759 h 607780"/>
              <a:gd name="connsiteX90" fmla="*/ 545285 w 608697"/>
              <a:gd name="connsiteY90" fmla="*/ 265608 h 607780"/>
              <a:gd name="connsiteX91" fmla="*/ 9050 w 608697"/>
              <a:gd name="connsiteY91" fmla="*/ 265608 h 607780"/>
              <a:gd name="connsiteX92" fmla="*/ 63350 w 608697"/>
              <a:gd name="connsiteY92" fmla="*/ 265608 h 607780"/>
              <a:gd name="connsiteX93" fmla="*/ 72400 w 608697"/>
              <a:gd name="connsiteY93" fmla="*/ 274759 h 607780"/>
              <a:gd name="connsiteX94" fmla="*/ 63350 w 608697"/>
              <a:gd name="connsiteY94" fmla="*/ 283814 h 607780"/>
              <a:gd name="connsiteX95" fmla="*/ 9050 w 608697"/>
              <a:gd name="connsiteY95" fmla="*/ 283814 h 607780"/>
              <a:gd name="connsiteX96" fmla="*/ 0 w 608697"/>
              <a:gd name="connsiteY96" fmla="*/ 274759 h 607780"/>
              <a:gd name="connsiteX97" fmla="*/ 9050 w 608697"/>
              <a:gd name="connsiteY97" fmla="*/ 265608 h 607780"/>
              <a:gd name="connsiteX98" fmla="*/ 545285 w 608697"/>
              <a:gd name="connsiteY98" fmla="*/ 215295 h 607780"/>
              <a:gd name="connsiteX99" fmla="*/ 599638 w 608697"/>
              <a:gd name="connsiteY99" fmla="*/ 215295 h 607780"/>
              <a:gd name="connsiteX100" fmla="*/ 608697 w 608697"/>
              <a:gd name="connsiteY100" fmla="*/ 224362 h 607780"/>
              <a:gd name="connsiteX101" fmla="*/ 599638 w 608697"/>
              <a:gd name="connsiteY101" fmla="*/ 233430 h 607780"/>
              <a:gd name="connsiteX102" fmla="*/ 545285 w 608697"/>
              <a:gd name="connsiteY102" fmla="*/ 233430 h 607780"/>
              <a:gd name="connsiteX103" fmla="*/ 536226 w 608697"/>
              <a:gd name="connsiteY103" fmla="*/ 224362 h 607780"/>
              <a:gd name="connsiteX104" fmla="*/ 545285 w 608697"/>
              <a:gd name="connsiteY104" fmla="*/ 215295 h 607780"/>
              <a:gd name="connsiteX105" fmla="*/ 9050 w 608697"/>
              <a:gd name="connsiteY105" fmla="*/ 215295 h 607780"/>
              <a:gd name="connsiteX106" fmla="*/ 63350 w 608697"/>
              <a:gd name="connsiteY106" fmla="*/ 215295 h 607780"/>
              <a:gd name="connsiteX107" fmla="*/ 72400 w 608697"/>
              <a:gd name="connsiteY107" fmla="*/ 224362 h 607780"/>
              <a:gd name="connsiteX108" fmla="*/ 63350 w 608697"/>
              <a:gd name="connsiteY108" fmla="*/ 233430 h 607780"/>
              <a:gd name="connsiteX109" fmla="*/ 9050 w 608697"/>
              <a:gd name="connsiteY109" fmla="*/ 233430 h 607780"/>
              <a:gd name="connsiteX110" fmla="*/ 0 w 608697"/>
              <a:gd name="connsiteY110" fmla="*/ 224362 h 607780"/>
              <a:gd name="connsiteX111" fmla="*/ 9050 w 608697"/>
              <a:gd name="connsiteY111" fmla="*/ 215295 h 607780"/>
              <a:gd name="connsiteX112" fmla="*/ 217493 w 608697"/>
              <a:gd name="connsiteY112" fmla="*/ 199054 h 607780"/>
              <a:gd name="connsiteX113" fmla="*/ 217493 w 608697"/>
              <a:gd name="connsiteY113" fmla="*/ 388249 h 607780"/>
              <a:gd name="connsiteX114" fmla="*/ 405197 w 608697"/>
              <a:gd name="connsiteY114" fmla="*/ 388249 h 607780"/>
              <a:gd name="connsiteX115" fmla="*/ 405197 w 608697"/>
              <a:gd name="connsiteY115" fmla="*/ 199054 h 607780"/>
              <a:gd name="connsiteX116" fmla="*/ 545285 w 608697"/>
              <a:gd name="connsiteY116" fmla="*/ 165899 h 607780"/>
              <a:gd name="connsiteX117" fmla="*/ 599638 w 608697"/>
              <a:gd name="connsiteY117" fmla="*/ 165899 h 607780"/>
              <a:gd name="connsiteX118" fmla="*/ 608697 w 608697"/>
              <a:gd name="connsiteY118" fmla="*/ 174918 h 607780"/>
              <a:gd name="connsiteX119" fmla="*/ 599638 w 608697"/>
              <a:gd name="connsiteY119" fmla="*/ 184034 h 607780"/>
              <a:gd name="connsiteX120" fmla="*/ 545285 w 608697"/>
              <a:gd name="connsiteY120" fmla="*/ 184034 h 607780"/>
              <a:gd name="connsiteX121" fmla="*/ 536226 w 608697"/>
              <a:gd name="connsiteY121" fmla="*/ 174918 h 607780"/>
              <a:gd name="connsiteX122" fmla="*/ 545285 w 608697"/>
              <a:gd name="connsiteY122" fmla="*/ 165899 h 607780"/>
              <a:gd name="connsiteX123" fmla="*/ 9050 w 608697"/>
              <a:gd name="connsiteY123" fmla="*/ 165899 h 607780"/>
              <a:gd name="connsiteX124" fmla="*/ 63350 w 608697"/>
              <a:gd name="connsiteY124" fmla="*/ 165899 h 607780"/>
              <a:gd name="connsiteX125" fmla="*/ 72400 w 608697"/>
              <a:gd name="connsiteY125" fmla="*/ 175014 h 607780"/>
              <a:gd name="connsiteX126" fmla="*/ 63350 w 608697"/>
              <a:gd name="connsiteY126" fmla="*/ 184034 h 607780"/>
              <a:gd name="connsiteX127" fmla="*/ 9050 w 608697"/>
              <a:gd name="connsiteY127" fmla="*/ 184034 h 607780"/>
              <a:gd name="connsiteX128" fmla="*/ 0 w 608697"/>
              <a:gd name="connsiteY128" fmla="*/ 175014 h 607780"/>
              <a:gd name="connsiteX129" fmla="*/ 9050 w 608697"/>
              <a:gd name="connsiteY129" fmla="*/ 165899 h 607780"/>
              <a:gd name="connsiteX130" fmla="*/ 191490 w 608697"/>
              <a:gd name="connsiteY130" fmla="*/ 149807 h 607780"/>
              <a:gd name="connsiteX131" fmla="*/ 173577 w 608697"/>
              <a:gd name="connsiteY131" fmla="*/ 167697 h 607780"/>
              <a:gd name="connsiteX132" fmla="*/ 191490 w 608697"/>
              <a:gd name="connsiteY132" fmla="*/ 185588 h 607780"/>
              <a:gd name="connsiteX133" fmla="*/ 209403 w 608697"/>
              <a:gd name="connsiteY133" fmla="*/ 167697 h 607780"/>
              <a:gd name="connsiteX134" fmla="*/ 191490 w 608697"/>
              <a:gd name="connsiteY134" fmla="*/ 149807 h 607780"/>
              <a:gd name="connsiteX135" fmla="*/ 162983 w 608697"/>
              <a:gd name="connsiteY135" fmla="*/ 96040 h 607780"/>
              <a:gd name="connsiteX136" fmla="*/ 457780 w 608697"/>
              <a:gd name="connsiteY136" fmla="*/ 96040 h 607780"/>
              <a:gd name="connsiteX137" fmla="*/ 513928 w 608697"/>
              <a:gd name="connsiteY137" fmla="*/ 152115 h 607780"/>
              <a:gd name="connsiteX138" fmla="*/ 513928 w 608697"/>
              <a:gd name="connsiteY138" fmla="*/ 446634 h 607780"/>
              <a:gd name="connsiteX139" fmla="*/ 457780 w 608697"/>
              <a:gd name="connsiteY139" fmla="*/ 502709 h 607780"/>
              <a:gd name="connsiteX140" fmla="*/ 162983 w 608697"/>
              <a:gd name="connsiteY140" fmla="*/ 502709 h 607780"/>
              <a:gd name="connsiteX141" fmla="*/ 106836 w 608697"/>
              <a:gd name="connsiteY141" fmla="*/ 446634 h 607780"/>
              <a:gd name="connsiteX142" fmla="*/ 106836 w 608697"/>
              <a:gd name="connsiteY142" fmla="*/ 152115 h 607780"/>
              <a:gd name="connsiteX143" fmla="*/ 162983 w 608697"/>
              <a:gd name="connsiteY143" fmla="*/ 96040 h 607780"/>
              <a:gd name="connsiteX144" fmla="*/ 432518 w 608697"/>
              <a:gd name="connsiteY144" fmla="*/ 0 h 607780"/>
              <a:gd name="connsiteX145" fmla="*/ 441669 w 608697"/>
              <a:gd name="connsiteY145" fmla="*/ 9041 h 607780"/>
              <a:gd name="connsiteX146" fmla="*/ 441669 w 608697"/>
              <a:gd name="connsiteY146" fmla="*/ 63289 h 607780"/>
              <a:gd name="connsiteX147" fmla="*/ 432518 w 608697"/>
              <a:gd name="connsiteY147" fmla="*/ 72330 h 607780"/>
              <a:gd name="connsiteX148" fmla="*/ 423463 w 608697"/>
              <a:gd name="connsiteY148" fmla="*/ 63289 h 607780"/>
              <a:gd name="connsiteX149" fmla="*/ 423463 w 608697"/>
              <a:gd name="connsiteY149" fmla="*/ 9041 h 607780"/>
              <a:gd name="connsiteX150" fmla="*/ 432518 w 608697"/>
              <a:gd name="connsiteY150" fmla="*/ 0 h 607780"/>
              <a:gd name="connsiteX151" fmla="*/ 383134 w 608697"/>
              <a:gd name="connsiteY151" fmla="*/ 0 h 607780"/>
              <a:gd name="connsiteX152" fmla="*/ 392202 w 608697"/>
              <a:gd name="connsiteY152" fmla="*/ 9041 h 607780"/>
              <a:gd name="connsiteX153" fmla="*/ 392202 w 608697"/>
              <a:gd name="connsiteY153" fmla="*/ 63289 h 607780"/>
              <a:gd name="connsiteX154" fmla="*/ 383134 w 608697"/>
              <a:gd name="connsiteY154" fmla="*/ 72330 h 607780"/>
              <a:gd name="connsiteX155" fmla="*/ 374067 w 608697"/>
              <a:gd name="connsiteY155" fmla="*/ 63289 h 607780"/>
              <a:gd name="connsiteX156" fmla="*/ 374067 w 608697"/>
              <a:gd name="connsiteY156" fmla="*/ 9041 h 607780"/>
              <a:gd name="connsiteX157" fmla="*/ 383134 w 608697"/>
              <a:gd name="connsiteY157" fmla="*/ 0 h 607780"/>
              <a:gd name="connsiteX158" fmla="*/ 332764 w 608697"/>
              <a:gd name="connsiteY158" fmla="*/ 0 h 607780"/>
              <a:gd name="connsiteX159" fmla="*/ 341819 w 608697"/>
              <a:gd name="connsiteY159" fmla="*/ 9041 h 607780"/>
              <a:gd name="connsiteX160" fmla="*/ 341819 w 608697"/>
              <a:gd name="connsiteY160" fmla="*/ 63289 h 607780"/>
              <a:gd name="connsiteX161" fmla="*/ 332764 w 608697"/>
              <a:gd name="connsiteY161" fmla="*/ 72330 h 607780"/>
              <a:gd name="connsiteX162" fmla="*/ 323613 w 608697"/>
              <a:gd name="connsiteY162" fmla="*/ 63289 h 607780"/>
              <a:gd name="connsiteX163" fmla="*/ 323613 w 608697"/>
              <a:gd name="connsiteY163" fmla="*/ 9041 h 607780"/>
              <a:gd name="connsiteX164" fmla="*/ 332764 w 608697"/>
              <a:gd name="connsiteY164" fmla="*/ 0 h 607780"/>
              <a:gd name="connsiteX165" fmla="*/ 283249 w 608697"/>
              <a:gd name="connsiteY165" fmla="*/ 0 h 607780"/>
              <a:gd name="connsiteX166" fmla="*/ 292282 w 608697"/>
              <a:gd name="connsiteY166" fmla="*/ 9041 h 607780"/>
              <a:gd name="connsiteX167" fmla="*/ 292282 w 608697"/>
              <a:gd name="connsiteY167" fmla="*/ 63289 h 607780"/>
              <a:gd name="connsiteX168" fmla="*/ 283249 w 608697"/>
              <a:gd name="connsiteY168" fmla="*/ 72330 h 607780"/>
              <a:gd name="connsiteX169" fmla="*/ 274217 w 608697"/>
              <a:gd name="connsiteY169" fmla="*/ 63289 h 607780"/>
              <a:gd name="connsiteX170" fmla="*/ 274217 w 608697"/>
              <a:gd name="connsiteY170" fmla="*/ 9041 h 607780"/>
              <a:gd name="connsiteX171" fmla="*/ 283249 w 608697"/>
              <a:gd name="connsiteY171" fmla="*/ 0 h 607780"/>
              <a:gd name="connsiteX172" fmla="*/ 237712 w 608697"/>
              <a:gd name="connsiteY172" fmla="*/ 0 h 607780"/>
              <a:gd name="connsiteX173" fmla="*/ 246767 w 608697"/>
              <a:gd name="connsiteY173" fmla="*/ 9041 h 607780"/>
              <a:gd name="connsiteX174" fmla="*/ 246767 w 608697"/>
              <a:gd name="connsiteY174" fmla="*/ 63289 h 607780"/>
              <a:gd name="connsiteX175" fmla="*/ 237712 w 608697"/>
              <a:gd name="connsiteY175" fmla="*/ 72330 h 607780"/>
              <a:gd name="connsiteX176" fmla="*/ 228561 w 608697"/>
              <a:gd name="connsiteY176" fmla="*/ 63289 h 607780"/>
              <a:gd name="connsiteX177" fmla="*/ 228561 w 608697"/>
              <a:gd name="connsiteY177" fmla="*/ 9041 h 607780"/>
              <a:gd name="connsiteX178" fmla="*/ 237712 w 608697"/>
              <a:gd name="connsiteY178" fmla="*/ 0 h 607780"/>
              <a:gd name="connsiteX179" fmla="*/ 188198 w 608697"/>
              <a:gd name="connsiteY179" fmla="*/ 0 h 607780"/>
              <a:gd name="connsiteX180" fmla="*/ 197231 w 608697"/>
              <a:gd name="connsiteY180" fmla="*/ 9041 h 607780"/>
              <a:gd name="connsiteX181" fmla="*/ 197231 w 608697"/>
              <a:gd name="connsiteY181" fmla="*/ 63289 h 607780"/>
              <a:gd name="connsiteX182" fmla="*/ 188198 w 608697"/>
              <a:gd name="connsiteY182" fmla="*/ 72330 h 607780"/>
              <a:gd name="connsiteX183" fmla="*/ 179166 w 608697"/>
              <a:gd name="connsiteY183" fmla="*/ 63289 h 607780"/>
              <a:gd name="connsiteX184" fmla="*/ 179166 w 608697"/>
              <a:gd name="connsiteY184" fmla="*/ 9041 h 607780"/>
              <a:gd name="connsiteX185" fmla="*/ 188198 w 608697"/>
              <a:gd name="connsiteY185" fmla="*/ 0 h 607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608697" h="607780">
                <a:moveTo>
                  <a:pt x="432518" y="535450"/>
                </a:moveTo>
                <a:cubicBezTo>
                  <a:pt x="437527" y="535450"/>
                  <a:pt x="441669" y="539490"/>
                  <a:pt x="441669" y="544491"/>
                </a:cubicBezTo>
                <a:lnTo>
                  <a:pt x="441669" y="598739"/>
                </a:lnTo>
                <a:cubicBezTo>
                  <a:pt x="441669" y="603741"/>
                  <a:pt x="437527" y="607780"/>
                  <a:pt x="432518" y="607780"/>
                </a:cubicBezTo>
                <a:cubicBezTo>
                  <a:pt x="427509" y="607780"/>
                  <a:pt x="423463" y="603741"/>
                  <a:pt x="423463" y="598739"/>
                </a:cubicBezTo>
                <a:lnTo>
                  <a:pt x="423463" y="544491"/>
                </a:lnTo>
                <a:cubicBezTo>
                  <a:pt x="423463" y="539490"/>
                  <a:pt x="427509" y="535450"/>
                  <a:pt x="432518" y="535450"/>
                </a:cubicBezTo>
                <a:close/>
                <a:moveTo>
                  <a:pt x="383134" y="535450"/>
                </a:moveTo>
                <a:cubicBezTo>
                  <a:pt x="388150" y="535450"/>
                  <a:pt x="392202" y="539490"/>
                  <a:pt x="392202" y="544491"/>
                </a:cubicBezTo>
                <a:lnTo>
                  <a:pt x="392202" y="598739"/>
                </a:lnTo>
                <a:cubicBezTo>
                  <a:pt x="392202" y="603741"/>
                  <a:pt x="388150" y="607780"/>
                  <a:pt x="383134" y="607780"/>
                </a:cubicBezTo>
                <a:cubicBezTo>
                  <a:pt x="378118" y="607780"/>
                  <a:pt x="374067" y="603741"/>
                  <a:pt x="374067" y="598739"/>
                </a:cubicBezTo>
                <a:lnTo>
                  <a:pt x="374067" y="544491"/>
                </a:lnTo>
                <a:cubicBezTo>
                  <a:pt x="374067" y="539490"/>
                  <a:pt x="378118" y="535450"/>
                  <a:pt x="383134" y="535450"/>
                </a:cubicBezTo>
                <a:close/>
                <a:moveTo>
                  <a:pt x="332764" y="535450"/>
                </a:moveTo>
                <a:cubicBezTo>
                  <a:pt x="337773" y="535450"/>
                  <a:pt x="341819" y="539490"/>
                  <a:pt x="341819" y="544491"/>
                </a:cubicBezTo>
                <a:lnTo>
                  <a:pt x="341819" y="598739"/>
                </a:lnTo>
                <a:cubicBezTo>
                  <a:pt x="341819" y="603741"/>
                  <a:pt x="337773" y="607780"/>
                  <a:pt x="332764" y="607780"/>
                </a:cubicBezTo>
                <a:cubicBezTo>
                  <a:pt x="327755" y="607780"/>
                  <a:pt x="323613" y="603741"/>
                  <a:pt x="323613" y="598739"/>
                </a:cubicBezTo>
                <a:lnTo>
                  <a:pt x="323613" y="544491"/>
                </a:lnTo>
                <a:cubicBezTo>
                  <a:pt x="323613" y="539490"/>
                  <a:pt x="327755" y="535450"/>
                  <a:pt x="332764" y="535450"/>
                </a:cubicBezTo>
                <a:close/>
                <a:moveTo>
                  <a:pt x="283249" y="535450"/>
                </a:moveTo>
                <a:cubicBezTo>
                  <a:pt x="288246" y="535450"/>
                  <a:pt x="292282" y="539490"/>
                  <a:pt x="292282" y="544491"/>
                </a:cubicBezTo>
                <a:lnTo>
                  <a:pt x="292282" y="598739"/>
                </a:lnTo>
                <a:cubicBezTo>
                  <a:pt x="292282" y="603741"/>
                  <a:pt x="288246" y="607780"/>
                  <a:pt x="283249" y="607780"/>
                </a:cubicBezTo>
                <a:cubicBezTo>
                  <a:pt x="278253" y="607780"/>
                  <a:pt x="274217" y="603741"/>
                  <a:pt x="274217" y="598739"/>
                </a:cubicBezTo>
                <a:lnTo>
                  <a:pt x="274217" y="544491"/>
                </a:lnTo>
                <a:cubicBezTo>
                  <a:pt x="274217" y="539490"/>
                  <a:pt x="278253" y="535450"/>
                  <a:pt x="283249" y="535450"/>
                </a:cubicBezTo>
                <a:close/>
                <a:moveTo>
                  <a:pt x="237712" y="535450"/>
                </a:moveTo>
                <a:cubicBezTo>
                  <a:pt x="242625" y="535450"/>
                  <a:pt x="246767" y="539490"/>
                  <a:pt x="246767" y="544491"/>
                </a:cubicBezTo>
                <a:lnTo>
                  <a:pt x="246767" y="598739"/>
                </a:lnTo>
                <a:cubicBezTo>
                  <a:pt x="246767" y="603741"/>
                  <a:pt x="242625" y="607780"/>
                  <a:pt x="237712" y="607780"/>
                </a:cubicBezTo>
                <a:cubicBezTo>
                  <a:pt x="232607" y="607780"/>
                  <a:pt x="228561" y="603741"/>
                  <a:pt x="228561" y="598739"/>
                </a:cubicBezTo>
                <a:lnTo>
                  <a:pt x="228561" y="544491"/>
                </a:lnTo>
                <a:cubicBezTo>
                  <a:pt x="228561" y="539490"/>
                  <a:pt x="232607" y="535450"/>
                  <a:pt x="237712" y="535450"/>
                </a:cubicBezTo>
                <a:close/>
                <a:moveTo>
                  <a:pt x="188175" y="535450"/>
                </a:moveTo>
                <a:cubicBezTo>
                  <a:pt x="193184" y="535450"/>
                  <a:pt x="197230" y="539490"/>
                  <a:pt x="197230" y="544491"/>
                </a:cubicBezTo>
                <a:lnTo>
                  <a:pt x="197230" y="598739"/>
                </a:lnTo>
                <a:cubicBezTo>
                  <a:pt x="197230" y="603741"/>
                  <a:pt x="193184" y="607780"/>
                  <a:pt x="188175" y="607780"/>
                </a:cubicBezTo>
                <a:cubicBezTo>
                  <a:pt x="183166" y="607780"/>
                  <a:pt x="179024" y="603741"/>
                  <a:pt x="179024" y="598739"/>
                </a:cubicBezTo>
                <a:lnTo>
                  <a:pt x="179024" y="544491"/>
                </a:lnTo>
                <a:cubicBezTo>
                  <a:pt x="179024" y="539490"/>
                  <a:pt x="183166" y="535450"/>
                  <a:pt x="188175" y="535450"/>
                </a:cubicBezTo>
                <a:close/>
                <a:moveTo>
                  <a:pt x="545285" y="409985"/>
                </a:moveTo>
                <a:lnTo>
                  <a:pt x="599638" y="409985"/>
                </a:lnTo>
                <a:cubicBezTo>
                  <a:pt x="604650" y="409985"/>
                  <a:pt x="608697" y="414021"/>
                  <a:pt x="608697" y="419018"/>
                </a:cubicBezTo>
                <a:cubicBezTo>
                  <a:pt x="608697" y="424014"/>
                  <a:pt x="604650" y="428050"/>
                  <a:pt x="599638" y="428050"/>
                </a:cubicBezTo>
                <a:lnTo>
                  <a:pt x="545285" y="428050"/>
                </a:lnTo>
                <a:cubicBezTo>
                  <a:pt x="540274" y="428050"/>
                  <a:pt x="536226" y="424014"/>
                  <a:pt x="536226" y="419018"/>
                </a:cubicBezTo>
                <a:cubicBezTo>
                  <a:pt x="536226" y="414021"/>
                  <a:pt x="540274" y="409985"/>
                  <a:pt x="545285" y="409985"/>
                </a:cubicBezTo>
                <a:close/>
                <a:moveTo>
                  <a:pt x="9050" y="409985"/>
                </a:moveTo>
                <a:lnTo>
                  <a:pt x="63350" y="409985"/>
                </a:lnTo>
                <a:cubicBezTo>
                  <a:pt x="68356" y="409985"/>
                  <a:pt x="72400" y="414021"/>
                  <a:pt x="72400" y="419018"/>
                </a:cubicBezTo>
                <a:cubicBezTo>
                  <a:pt x="72400" y="424014"/>
                  <a:pt x="68356" y="428050"/>
                  <a:pt x="63350" y="428050"/>
                </a:cubicBezTo>
                <a:lnTo>
                  <a:pt x="9050" y="428050"/>
                </a:lnTo>
                <a:cubicBezTo>
                  <a:pt x="4043" y="428050"/>
                  <a:pt x="0" y="424014"/>
                  <a:pt x="0" y="419018"/>
                </a:cubicBezTo>
                <a:cubicBezTo>
                  <a:pt x="0" y="414021"/>
                  <a:pt x="4043" y="409985"/>
                  <a:pt x="9050" y="409985"/>
                </a:cubicBezTo>
                <a:close/>
                <a:moveTo>
                  <a:pt x="545285" y="360519"/>
                </a:moveTo>
                <a:lnTo>
                  <a:pt x="599638" y="360519"/>
                </a:lnTo>
                <a:cubicBezTo>
                  <a:pt x="604650" y="360519"/>
                  <a:pt x="608697" y="364565"/>
                  <a:pt x="608697" y="369574"/>
                </a:cubicBezTo>
                <a:cubicBezTo>
                  <a:pt x="608697" y="374679"/>
                  <a:pt x="604650" y="378725"/>
                  <a:pt x="599638" y="378725"/>
                </a:cubicBezTo>
                <a:lnTo>
                  <a:pt x="545285" y="378725"/>
                </a:lnTo>
                <a:cubicBezTo>
                  <a:pt x="540274" y="378725"/>
                  <a:pt x="536226" y="374679"/>
                  <a:pt x="536226" y="369574"/>
                </a:cubicBezTo>
                <a:cubicBezTo>
                  <a:pt x="536226" y="364565"/>
                  <a:pt x="540274" y="360519"/>
                  <a:pt x="545285" y="360519"/>
                </a:cubicBezTo>
                <a:close/>
                <a:moveTo>
                  <a:pt x="9050" y="360519"/>
                </a:moveTo>
                <a:lnTo>
                  <a:pt x="63350" y="360519"/>
                </a:lnTo>
                <a:cubicBezTo>
                  <a:pt x="68356" y="360519"/>
                  <a:pt x="72400" y="364565"/>
                  <a:pt x="72400" y="369574"/>
                </a:cubicBezTo>
                <a:cubicBezTo>
                  <a:pt x="72400" y="374679"/>
                  <a:pt x="68356" y="378725"/>
                  <a:pt x="63350" y="378725"/>
                </a:cubicBezTo>
                <a:lnTo>
                  <a:pt x="9050" y="378725"/>
                </a:lnTo>
                <a:cubicBezTo>
                  <a:pt x="4043" y="378725"/>
                  <a:pt x="0" y="374679"/>
                  <a:pt x="0" y="369574"/>
                </a:cubicBezTo>
                <a:cubicBezTo>
                  <a:pt x="0" y="364565"/>
                  <a:pt x="4043" y="360519"/>
                  <a:pt x="9050" y="360519"/>
                </a:cubicBezTo>
                <a:close/>
                <a:moveTo>
                  <a:pt x="545285" y="314933"/>
                </a:moveTo>
                <a:lnTo>
                  <a:pt x="599638" y="314933"/>
                </a:lnTo>
                <a:cubicBezTo>
                  <a:pt x="604650" y="314933"/>
                  <a:pt x="608697" y="319075"/>
                  <a:pt x="608697" y="324084"/>
                </a:cubicBezTo>
                <a:cubicBezTo>
                  <a:pt x="608697" y="328997"/>
                  <a:pt x="604650" y="333139"/>
                  <a:pt x="599638" y="333139"/>
                </a:cubicBezTo>
                <a:lnTo>
                  <a:pt x="545285" y="333139"/>
                </a:lnTo>
                <a:cubicBezTo>
                  <a:pt x="540274" y="333139"/>
                  <a:pt x="536226" y="328997"/>
                  <a:pt x="536226" y="324084"/>
                </a:cubicBezTo>
                <a:cubicBezTo>
                  <a:pt x="536226" y="319075"/>
                  <a:pt x="540274" y="314933"/>
                  <a:pt x="545285" y="314933"/>
                </a:cubicBezTo>
                <a:close/>
                <a:moveTo>
                  <a:pt x="9050" y="314933"/>
                </a:moveTo>
                <a:lnTo>
                  <a:pt x="63350" y="314933"/>
                </a:lnTo>
                <a:cubicBezTo>
                  <a:pt x="68356" y="314933"/>
                  <a:pt x="72400" y="319075"/>
                  <a:pt x="72400" y="324084"/>
                </a:cubicBezTo>
                <a:cubicBezTo>
                  <a:pt x="72400" y="328997"/>
                  <a:pt x="68356" y="333139"/>
                  <a:pt x="63350" y="333139"/>
                </a:cubicBezTo>
                <a:lnTo>
                  <a:pt x="9050" y="333139"/>
                </a:lnTo>
                <a:cubicBezTo>
                  <a:pt x="4043" y="333139"/>
                  <a:pt x="0" y="328997"/>
                  <a:pt x="0" y="324084"/>
                </a:cubicBezTo>
                <a:cubicBezTo>
                  <a:pt x="0" y="319075"/>
                  <a:pt x="4043" y="314933"/>
                  <a:pt x="9050" y="314933"/>
                </a:cubicBezTo>
                <a:close/>
                <a:moveTo>
                  <a:pt x="545285" y="265608"/>
                </a:moveTo>
                <a:lnTo>
                  <a:pt x="599638" y="265608"/>
                </a:lnTo>
                <a:cubicBezTo>
                  <a:pt x="604650" y="265608"/>
                  <a:pt x="608697" y="269654"/>
                  <a:pt x="608697" y="274759"/>
                </a:cubicBezTo>
                <a:cubicBezTo>
                  <a:pt x="608697" y="279768"/>
                  <a:pt x="604650" y="283814"/>
                  <a:pt x="599638" y="283814"/>
                </a:cubicBezTo>
                <a:lnTo>
                  <a:pt x="545285" y="283814"/>
                </a:lnTo>
                <a:cubicBezTo>
                  <a:pt x="540274" y="283814"/>
                  <a:pt x="536226" y="279768"/>
                  <a:pt x="536226" y="274759"/>
                </a:cubicBezTo>
                <a:cubicBezTo>
                  <a:pt x="536226" y="269654"/>
                  <a:pt x="540274" y="265608"/>
                  <a:pt x="545285" y="265608"/>
                </a:cubicBezTo>
                <a:close/>
                <a:moveTo>
                  <a:pt x="9050" y="265608"/>
                </a:moveTo>
                <a:lnTo>
                  <a:pt x="63350" y="265608"/>
                </a:lnTo>
                <a:cubicBezTo>
                  <a:pt x="68356" y="265608"/>
                  <a:pt x="72400" y="269654"/>
                  <a:pt x="72400" y="274759"/>
                </a:cubicBezTo>
                <a:cubicBezTo>
                  <a:pt x="72400" y="279768"/>
                  <a:pt x="68356" y="283814"/>
                  <a:pt x="63350" y="283814"/>
                </a:cubicBezTo>
                <a:lnTo>
                  <a:pt x="9050" y="283814"/>
                </a:lnTo>
                <a:cubicBezTo>
                  <a:pt x="4043" y="283814"/>
                  <a:pt x="0" y="279768"/>
                  <a:pt x="0" y="274759"/>
                </a:cubicBezTo>
                <a:cubicBezTo>
                  <a:pt x="0" y="269654"/>
                  <a:pt x="4043" y="265608"/>
                  <a:pt x="9050" y="265608"/>
                </a:cubicBezTo>
                <a:close/>
                <a:moveTo>
                  <a:pt x="545285" y="215295"/>
                </a:moveTo>
                <a:lnTo>
                  <a:pt x="599638" y="215295"/>
                </a:lnTo>
                <a:cubicBezTo>
                  <a:pt x="604650" y="215295"/>
                  <a:pt x="608697" y="219346"/>
                  <a:pt x="608697" y="224362"/>
                </a:cubicBezTo>
                <a:cubicBezTo>
                  <a:pt x="608697" y="229378"/>
                  <a:pt x="604650" y="233430"/>
                  <a:pt x="599638" y="233430"/>
                </a:cubicBezTo>
                <a:lnTo>
                  <a:pt x="545285" y="233430"/>
                </a:lnTo>
                <a:cubicBezTo>
                  <a:pt x="540274" y="233430"/>
                  <a:pt x="536226" y="229378"/>
                  <a:pt x="536226" y="224362"/>
                </a:cubicBezTo>
                <a:cubicBezTo>
                  <a:pt x="536226" y="219346"/>
                  <a:pt x="540274" y="215295"/>
                  <a:pt x="545285" y="215295"/>
                </a:cubicBezTo>
                <a:close/>
                <a:moveTo>
                  <a:pt x="9050" y="215295"/>
                </a:moveTo>
                <a:lnTo>
                  <a:pt x="63350" y="215295"/>
                </a:lnTo>
                <a:cubicBezTo>
                  <a:pt x="68356" y="215295"/>
                  <a:pt x="72400" y="219346"/>
                  <a:pt x="72400" y="224362"/>
                </a:cubicBezTo>
                <a:cubicBezTo>
                  <a:pt x="72400" y="229378"/>
                  <a:pt x="68356" y="233430"/>
                  <a:pt x="63350" y="233430"/>
                </a:cubicBezTo>
                <a:lnTo>
                  <a:pt x="9050" y="233430"/>
                </a:lnTo>
                <a:cubicBezTo>
                  <a:pt x="4043" y="233430"/>
                  <a:pt x="0" y="229378"/>
                  <a:pt x="0" y="224362"/>
                </a:cubicBezTo>
                <a:cubicBezTo>
                  <a:pt x="0" y="219346"/>
                  <a:pt x="4043" y="215295"/>
                  <a:pt x="9050" y="215295"/>
                </a:cubicBezTo>
                <a:close/>
                <a:moveTo>
                  <a:pt x="217493" y="199054"/>
                </a:moveTo>
                <a:lnTo>
                  <a:pt x="217493" y="388249"/>
                </a:lnTo>
                <a:lnTo>
                  <a:pt x="405197" y="388249"/>
                </a:lnTo>
                <a:lnTo>
                  <a:pt x="405197" y="199054"/>
                </a:lnTo>
                <a:close/>
                <a:moveTo>
                  <a:pt x="545285" y="165899"/>
                </a:moveTo>
                <a:lnTo>
                  <a:pt x="599638" y="165899"/>
                </a:lnTo>
                <a:cubicBezTo>
                  <a:pt x="604650" y="165899"/>
                  <a:pt x="608697" y="170025"/>
                  <a:pt x="608697" y="174918"/>
                </a:cubicBezTo>
                <a:cubicBezTo>
                  <a:pt x="608697" y="179908"/>
                  <a:pt x="604650" y="184034"/>
                  <a:pt x="599638" y="184034"/>
                </a:cubicBezTo>
                <a:lnTo>
                  <a:pt x="545285" y="184034"/>
                </a:lnTo>
                <a:cubicBezTo>
                  <a:pt x="540274" y="184034"/>
                  <a:pt x="536226" y="179908"/>
                  <a:pt x="536226" y="174918"/>
                </a:cubicBezTo>
                <a:cubicBezTo>
                  <a:pt x="536226" y="170025"/>
                  <a:pt x="540274" y="165899"/>
                  <a:pt x="545285" y="165899"/>
                </a:cubicBezTo>
                <a:close/>
                <a:moveTo>
                  <a:pt x="9050" y="165899"/>
                </a:moveTo>
                <a:lnTo>
                  <a:pt x="63350" y="165899"/>
                </a:lnTo>
                <a:cubicBezTo>
                  <a:pt x="68356" y="165899"/>
                  <a:pt x="72400" y="170025"/>
                  <a:pt x="72400" y="175014"/>
                </a:cubicBezTo>
                <a:cubicBezTo>
                  <a:pt x="72400" y="179908"/>
                  <a:pt x="68356" y="184034"/>
                  <a:pt x="63350" y="184034"/>
                </a:cubicBezTo>
                <a:lnTo>
                  <a:pt x="9050" y="184034"/>
                </a:lnTo>
                <a:cubicBezTo>
                  <a:pt x="4043" y="184034"/>
                  <a:pt x="0" y="179908"/>
                  <a:pt x="0" y="175014"/>
                </a:cubicBezTo>
                <a:cubicBezTo>
                  <a:pt x="0" y="170025"/>
                  <a:pt x="4043" y="165899"/>
                  <a:pt x="9050" y="165899"/>
                </a:cubicBezTo>
                <a:close/>
                <a:moveTo>
                  <a:pt x="191490" y="149807"/>
                </a:moveTo>
                <a:cubicBezTo>
                  <a:pt x="181570" y="149807"/>
                  <a:pt x="173577" y="157790"/>
                  <a:pt x="173577" y="167697"/>
                </a:cubicBezTo>
                <a:cubicBezTo>
                  <a:pt x="173577" y="177508"/>
                  <a:pt x="181570" y="185588"/>
                  <a:pt x="191490" y="185588"/>
                </a:cubicBezTo>
                <a:cubicBezTo>
                  <a:pt x="201313" y="185588"/>
                  <a:pt x="209403" y="177508"/>
                  <a:pt x="209403" y="167697"/>
                </a:cubicBezTo>
                <a:cubicBezTo>
                  <a:pt x="209403" y="157790"/>
                  <a:pt x="201313" y="149807"/>
                  <a:pt x="191490" y="149807"/>
                </a:cubicBezTo>
                <a:close/>
                <a:moveTo>
                  <a:pt x="162983" y="96040"/>
                </a:moveTo>
                <a:lnTo>
                  <a:pt x="457780" y="96040"/>
                </a:lnTo>
                <a:cubicBezTo>
                  <a:pt x="488791" y="96040"/>
                  <a:pt x="513928" y="121240"/>
                  <a:pt x="513928" y="152115"/>
                </a:cubicBezTo>
                <a:lnTo>
                  <a:pt x="513928" y="446634"/>
                </a:lnTo>
                <a:cubicBezTo>
                  <a:pt x="513928" y="477509"/>
                  <a:pt x="488791" y="502709"/>
                  <a:pt x="457780" y="502709"/>
                </a:cubicBezTo>
                <a:lnTo>
                  <a:pt x="162983" y="502709"/>
                </a:lnTo>
                <a:cubicBezTo>
                  <a:pt x="131972" y="502709"/>
                  <a:pt x="106836" y="477509"/>
                  <a:pt x="106836" y="446634"/>
                </a:cubicBezTo>
                <a:lnTo>
                  <a:pt x="106836" y="152115"/>
                </a:lnTo>
                <a:cubicBezTo>
                  <a:pt x="106836" y="121240"/>
                  <a:pt x="131972" y="96040"/>
                  <a:pt x="162983" y="96040"/>
                </a:cubicBezTo>
                <a:close/>
                <a:moveTo>
                  <a:pt x="432518" y="0"/>
                </a:moveTo>
                <a:cubicBezTo>
                  <a:pt x="437527" y="0"/>
                  <a:pt x="441669" y="4039"/>
                  <a:pt x="441669" y="9041"/>
                </a:cubicBezTo>
                <a:lnTo>
                  <a:pt x="441669" y="63289"/>
                </a:lnTo>
                <a:cubicBezTo>
                  <a:pt x="441669" y="68290"/>
                  <a:pt x="437527" y="72330"/>
                  <a:pt x="432518" y="72330"/>
                </a:cubicBezTo>
                <a:cubicBezTo>
                  <a:pt x="427605" y="72330"/>
                  <a:pt x="423463" y="68290"/>
                  <a:pt x="423463" y="63289"/>
                </a:cubicBezTo>
                <a:lnTo>
                  <a:pt x="423463" y="9041"/>
                </a:lnTo>
                <a:cubicBezTo>
                  <a:pt x="423463" y="4039"/>
                  <a:pt x="427509" y="0"/>
                  <a:pt x="432518" y="0"/>
                </a:cubicBezTo>
                <a:close/>
                <a:moveTo>
                  <a:pt x="383134" y="0"/>
                </a:moveTo>
                <a:cubicBezTo>
                  <a:pt x="388150" y="0"/>
                  <a:pt x="392202" y="4039"/>
                  <a:pt x="392202" y="9041"/>
                </a:cubicBezTo>
                <a:lnTo>
                  <a:pt x="392202" y="63289"/>
                </a:lnTo>
                <a:cubicBezTo>
                  <a:pt x="392202" y="68290"/>
                  <a:pt x="388150" y="72330"/>
                  <a:pt x="383134" y="72330"/>
                </a:cubicBezTo>
                <a:cubicBezTo>
                  <a:pt x="378118" y="72330"/>
                  <a:pt x="374067" y="68290"/>
                  <a:pt x="374067" y="63289"/>
                </a:cubicBezTo>
                <a:lnTo>
                  <a:pt x="374067" y="9041"/>
                </a:lnTo>
                <a:cubicBezTo>
                  <a:pt x="374067" y="4039"/>
                  <a:pt x="378118" y="0"/>
                  <a:pt x="383134" y="0"/>
                </a:cubicBezTo>
                <a:close/>
                <a:moveTo>
                  <a:pt x="332764" y="0"/>
                </a:moveTo>
                <a:cubicBezTo>
                  <a:pt x="337773" y="0"/>
                  <a:pt x="341819" y="4039"/>
                  <a:pt x="341819" y="9041"/>
                </a:cubicBezTo>
                <a:lnTo>
                  <a:pt x="341819" y="63289"/>
                </a:lnTo>
                <a:cubicBezTo>
                  <a:pt x="341819" y="68290"/>
                  <a:pt x="337773" y="72330"/>
                  <a:pt x="332764" y="72330"/>
                </a:cubicBezTo>
                <a:cubicBezTo>
                  <a:pt x="327755" y="72330"/>
                  <a:pt x="323613" y="68290"/>
                  <a:pt x="323613" y="63289"/>
                </a:cubicBezTo>
                <a:lnTo>
                  <a:pt x="323613" y="9041"/>
                </a:lnTo>
                <a:cubicBezTo>
                  <a:pt x="323613" y="4039"/>
                  <a:pt x="327755" y="0"/>
                  <a:pt x="332764" y="0"/>
                </a:cubicBezTo>
                <a:close/>
                <a:moveTo>
                  <a:pt x="283249" y="0"/>
                </a:moveTo>
                <a:cubicBezTo>
                  <a:pt x="288246" y="0"/>
                  <a:pt x="292282" y="4039"/>
                  <a:pt x="292282" y="9041"/>
                </a:cubicBezTo>
                <a:lnTo>
                  <a:pt x="292282" y="63289"/>
                </a:lnTo>
                <a:cubicBezTo>
                  <a:pt x="292282" y="68290"/>
                  <a:pt x="288246" y="72330"/>
                  <a:pt x="283249" y="72330"/>
                </a:cubicBezTo>
                <a:cubicBezTo>
                  <a:pt x="278253" y="72330"/>
                  <a:pt x="274217" y="68290"/>
                  <a:pt x="274217" y="63289"/>
                </a:cubicBezTo>
                <a:lnTo>
                  <a:pt x="274217" y="9041"/>
                </a:lnTo>
                <a:cubicBezTo>
                  <a:pt x="274217" y="4039"/>
                  <a:pt x="278253" y="0"/>
                  <a:pt x="283249" y="0"/>
                </a:cubicBezTo>
                <a:close/>
                <a:moveTo>
                  <a:pt x="237712" y="0"/>
                </a:moveTo>
                <a:cubicBezTo>
                  <a:pt x="242625" y="0"/>
                  <a:pt x="246767" y="4039"/>
                  <a:pt x="246767" y="9041"/>
                </a:cubicBezTo>
                <a:lnTo>
                  <a:pt x="246767" y="63289"/>
                </a:lnTo>
                <a:cubicBezTo>
                  <a:pt x="246767" y="68290"/>
                  <a:pt x="242625" y="72330"/>
                  <a:pt x="237712" y="72330"/>
                </a:cubicBezTo>
                <a:cubicBezTo>
                  <a:pt x="232607" y="72330"/>
                  <a:pt x="228561" y="68290"/>
                  <a:pt x="228561" y="63289"/>
                </a:cubicBezTo>
                <a:lnTo>
                  <a:pt x="228561" y="9041"/>
                </a:lnTo>
                <a:cubicBezTo>
                  <a:pt x="228561" y="4039"/>
                  <a:pt x="232607" y="0"/>
                  <a:pt x="237712" y="0"/>
                </a:cubicBezTo>
                <a:close/>
                <a:moveTo>
                  <a:pt x="188198" y="0"/>
                </a:moveTo>
                <a:cubicBezTo>
                  <a:pt x="193195" y="0"/>
                  <a:pt x="197231" y="4039"/>
                  <a:pt x="197231" y="9041"/>
                </a:cubicBezTo>
                <a:lnTo>
                  <a:pt x="197231" y="63289"/>
                </a:lnTo>
                <a:cubicBezTo>
                  <a:pt x="197231" y="68290"/>
                  <a:pt x="193195" y="72330"/>
                  <a:pt x="188198" y="72330"/>
                </a:cubicBezTo>
                <a:cubicBezTo>
                  <a:pt x="183202" y="72330"/>
                  <a:pt x="179166" y="68290"/>
                  <a:pt x="179166" y="63289"/>
                </a:cubicBezTo>
                <a:lnTo>
                  <a:pt x="179166" y="9041"/>
                </a:lnTo>
                <a:cubicBezTo>
                  <a:pt x="179166" y="4039"/>
                  <a:pt x="183202" y="0"/>
                  <a:pt x="188198" y="0"/>
                </a:cubicBezTo>
                <a:close/>
              </a:path>
            </a:pathLst>
          </a:custGeom>
          <a:solidFill>
            <a:srgbClr val="EA9233"/>
          </a:solidFill>
          <a:ln>
            <a:noFill/>
          </a:ln>
        </p:spPr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1" t="43392" r="52093" b="34331"/>
          <a:stretch>
            <a:fillRect/>
          </a:stretch>
        </p:blipFill>
        <p:spPr>
          <a:xfrm rot="10800000" flipH="1">
            <a:off x="0" y="0"/>
            <a:ext cx="12398033" cy="6975921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068608" y="4433931"/>
            <a:ext cx="4624091" cy="153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 R" charset="-122"/>
                <a:ea typeface="OPPOSans R" charset="-122"/>
              </a:rPr>
              <a:t>65W 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</a:rPr>
              <a:t>Super</a:t>
            </a:r>
            <a:r>
              <a:rPr kumimoji="0" lang="en-US" altLang="zh-CN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</a:rPr>
              <a:t> VOOC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Hanya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perlu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38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menit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untuk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mengisi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penuh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baterai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besar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4500mAh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68705" y="2818765"/>
            <a:ext cx="5737225" cy="1906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 R" charset="-122"/>
                <a:ea typeface="OPPOSans R" charset="-122"/>
              </a:rPr>
              <a:t>30W </a:t>
            </a:r>
            <a:r>
              <a:rPr lang="en-US" altLang="zh-CN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pengisian</a:t>
            </a:r>
            <a:r>
              <a:rPr lang="en-US" altLang="zh-CN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VOOC </a:t>
            </a:r>
            <a:r>
              <a:rPr lang="en-US" altLang="zh-CN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Nirkabel</a:t>
            </a:r>
            <a:r>
              <a:rPr lang="en-US" altLang="zh-CN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(Air VOOC)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Hanya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Flagship yang punya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teknologi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pengisian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ini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dapat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melakukan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pengisian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reverse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ke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ponsel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lain (10w reverse charging)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68608" y="810999"/>
            <a:ext cx="7305233" cy="1754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500" b="1" dirty="0" err="1">
                <a:solidFill>
                  <a:prstClr val="white"/>
                </a:solidFill>
                <a:latin typeface="OPPOSans R" charset="-122"/>
                <a:ea typeface="OPPOSans R" charset="-122"/>
              </a:rPr>
              <a:t>Konfigurasi</a:t>
            </a:r>
            <a:r>
              <a:rPr lang="en-US" altLang="zh-CN" sz="2500" b="1" dirty="0">
                <a:solidFill>
                  <a:prstClr val="white"/>
                </a:solidFill>
                <a:latin typeface="OPPOSans R" charset="-122"/>
                <a:ea typeface="OPPOSans R" charset="-122"/>
              </a:rPr>
              <a:t> Flagship</a:t>
            </a: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0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Kombinasi</a:t>
            </a:r>
            <a:r>
              <a:rPr lang="en-US" altLang="zh-CN" sz="30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30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pengisian</a:t>
            </a:r>
            <a:endParaRPr lang="en-US" altLang="zh-CN" sz="3000" b="1" noProof="0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0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flash </a:t>
            </a:r>
            <a:r>
              <a:rPr lang="en-US" altLang="zh-CN" sz="30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adegan</a:t>
            </a:r>
            <a:r>
              <a:rPr lang="en-US" altLang="zh-CN" sz="30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30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penuh</a:t>
            </a:r>
            <a:endParaRPr kumimoji="0" lang="en-US" altLang="zh-CN" sz="3000" b="1" i="0" u="none" strike="noStrike" kern="1200" cap="none" spc="0" normalizeH="0" baseline="0" noProof="0" dirty="0">
              <a:ln>
                <a:noFill/>
              </a:ln>
              <a:solidFill>
                <a:srgbClr val="EA9233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6" t="285"/>
          <a:stretch>
            <a:fillRect/>
          </a:stretch>
        </p:blipFill>
        <p:spPr>
          <a:xfrm>
            <a:off x="6733476" y="1666810"/>
            <a:ext cx="5117769" cy="46721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6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8000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8000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 p14:presetBounceEnd="6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8000">
                                          <p:cBhvr additive="base"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8000">
                                          <p:cBhvr additive="base"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8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7" t="26190" r="51842" b="51828"/>
          <a:stretch>
            <a:fillRect/>
          </a:stretch>
        </p:blipFill>
        <p:spPr>
          <a:xfrm rot="10800000" flipH="1">
            <a:off x="0" y="0"/>
            <a:ext cx="12192000" cy="68833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" t="8208" r="8333" b="13493"/>
          <a:stretch>
            <a:fillRect/>
          </a:stretch>
        </p:blipFill>
        <p:spPr>
          <a:xfrm>
            <a:off x="5702098" y="2473975"/>
            <a:ext cx="3936980" cy="1974872"/>
          </a:xfrm>
          <a:prstGeom prst="rect">
            <a:avLst/>
          </a:prstGeom>
        </p:spPr>
      </p:pic>
      <p:sp>
        <p:nvSpPr>
          <p:cNvPr id="14" name="3200万美颜自拍"/>
          <p:cNvSpPr txBox="1"/>
          <p:nvPr/>
        </p:nvSpPr>
        <p:spPr>
          <a:xfrm>
            <a:off x="9782175" y="2817196"/>
            <a:ext cx="2219261" cy="1288430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marR="0" lvl="0" indent="0" defTabSz="91313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>
                <a:solidFill>
                  <a:srgbClr val="FF0000"/>
                </a:solidFill>
                <a:latin typeface="OPPOSans Medium"/>
                <a:ea typeface="OPPOSans Medium"/>
                <a:cs typeface="OPPOSans Medium"/>
                <a:sym typeface="OPPOSans Medium"/>
              </a:defRPr>
            </a:pPr>
            <a:r>
              <a:rPr lang="en-US" altLang="zh-CN" sz="1400" dirty="0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Running Point 680ribu</a:t>
            </a:r>
          </a:p>
          <a:p>
            <a:pPr defTabSz="913130">
              <a:lnSpc>
                <a:spcPct val="200000"/>
              </a:lnSpc>
              <a:defRPr sz="1400">
                <a:solidFill>
                  <a:srgbClr val="FF0000"/>
                </a:solidFill>
                <a:latin typeface="OPPOSans Medium"/>
                <a:ea typeface="OPPOSans Medium"/>
                <a:cs typeface="OPPOSans Medium"/>
                <a:sym typeface="OPPOSans Medium"/>
              </a:defRPr>
            </a:pPr>
            <a:r>
              <a:rPr lang="en-US" altLang="zh-CN" sz="1400" dirty="0" err="1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Teknologi</a:t>
            </a:r>
            <a:r>
              <a:rPr lang="en-US" altLang="zh-CN" sz="1400" dirty="0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 7nm</a:t>
            </a:r>
            <a:endParaRPr lang="en-US" sz="1400" dirty="0">
              <a:solidFill>
                <a:srgbClr val="5EAD89"/>
              </a:solidFill>
              <a:latin typeface="OPPOSans R" charset="-122"/>
              <a:ea typeface="OPPOSans R" charset="-122"/>
              <a:cs typeface="OPPOSans-S R" panose="00020600040101010101" pitchFamily="18" charset="-122"/>
              <a:sym typeface="OPPOSans Medium"/>
            </a:endParaRPr>
          </a:p>
          <a:p>
            <a:pPr marR="0" lvl="0" indent="0" defTabSz="91313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>
                <a:solidFill>
                  <a:srgbClr val="FF0000"/>
                </a:solidFill>
                <a:latin typeface="OPPOSans Medium"/>
                <a:ea typeface="OPPOSans Medium"/>
                <a:cs typeface="OPPOSans Medium"/>
                <a:sym typeface="OPPOSans Medium"/>
              </a:defRPr>
            </a:pPr>
            <a:r>
              <a:rPr lang="en-US" sz="1400" dirty="0" err="1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Arsitektur</a:t>
            </a:r>
            <a:r>
              <a:rPr lang="en-US" sz="1400" dirty="0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 A78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854497" y="4753701"/>
            <a:ext cx="5758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130">
              <a:defRPr/>
            </a:pPr>
            <a:r>
              <a:rPr lang="en-US" altLang="zh-CN" sz="2400" i="1" spc="-150" dirty="0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02  </a:t>
            </a:r>
            <a:r>
              <a:rPr lang="en-US" altLang="zh-CN" sz="2400" i="1" spc="-150" dirty="0" err="1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Konfigurasi</a:t>
            </a:r>
            <a:r>
              <a:rPr lang="en-US" altLang="zh-CN" sz="2400" i="1" spc="-150" dirty="0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i="1" spc="-150" dirty="0" err="1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Penyimpanan</a:t>
            </a:r>
            <a:r>
              <a:rPr lang="zh-CN" altLang="en-US" sz="2400" i="1" spc="-150" dirty="0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 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8+256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75230" y="156844"/>
            <a:ext cx="1107996" cy="7547920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defTabSz="913130">
              <a:defRPr/>
            </a:pPr>
            <a:r>
              <a:rPr lang="en-US" altLang="zh-CN" sz="6000" spc="-150" dirty="0">
                <a:gradFill flip="none" rotWithShape="1">
                  <a:gsLst>
                    <a:gs pos="52000">
                      <a:schemeClr val="bg1">
                        <a:alpha val="81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0" scaled="1"/>
                  <a:tileRect/>
                </a:gradFill>
                <a:latin typeface="OPPOSans B" charset="-122"/>
                <a:ea typeface="OPPOSans B" charset="-122"/>
                <a:cs typeface="OPPOSans-S R" panose="00020600040101010101" pitchFamily="18" charset="-122"/>
              </a:rPr>
              <a:t>Find X3 </a:t>
            </a:r>
            <a:r>
              <a:rPr lang="en-US" altLang="zh-CN" sz="6000" spc="-150" dirty="0" err="1">
                <a:gradFill flip="none" rotWithShape="1">
                  <a:gsLst>
                    <a:gs pos="52000">
                      <a:schemeClr val="bg1">
                        <a:alpha val="81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0" scaled="1"/>
                  <a:tileRect/>
                </a:gradFill>
                <a:latin typeface="OPPOSans B" charset="-122"/>
                <a:ea typeface="OPPOSans B" charset="-122"/>
                <a:cs typeface="OPPOSans-S R" panose="00020600040101010101" pitchFamily="18" charset="-122"/>
              </a:rPr>
              <a:t>Standar</a:t>
            </a:r>
            <a:endParaRPr lang="en-US" altLang="zh-CN" sz="6000" spc="-150" dirty="0">
              <a:gradFill flip="none" rotWithShape="1">
                <a:gsLst>
                  <a:gs pos="52000">
                    <a:schemeClr val="bg1">
                      <a:alpha val="8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atin typeface="OPPOSans B" charset="-122"/>
              <a:ea typeface="OPPOSans B" charset="-122"/>
              <a:cs typeface="OPPOSans-S R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52" b="96303" l="8308" r="9561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2614" y="130176"/>
            <a:ext cx="3936980" cy="981790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854498" y="1871115"/>
            <a:ext cx="5758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130">
              <a:defRPr/>
            </a:pPr>
            <a:r>
              <a:rPr lang="en-US" altLang="zh-CN" sz="3600" i="1" spc="-150" dirty="0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01  </a:t>
            </a:r>
            <a:r>
              <a:rPr lang="en-US" altLang="zh-CN" sz="3600" i="1" spc="-150" dirty="0" err="1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Prosesor</a:t>
            </a:r>
            <a:endParaRPr lang="zh-CN" altLang="en-US" sz="3600" i="1" spc="-150" dirty="0">
              <a:solidFill>
                <a:srgbClr val="5EAD89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854496" y="5332529"/>
            <a:ext cx="57589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130">
              <a:defRPr/>
            </a:pPr>
            <a:r>
              <a:rPr lang="en-US" altLang="zh-CN" sz="2400" i="1" spc="-150" dirty="0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03</a:t>
            </a:r>
            <a:r>
              <a:rPr lang="zh-CN" altLang="en-US" sz="2400" i="1" spc="-150" dirty="0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 </a:t>
            </a:r>
            <a:r>
              <a:rPr lang="en-US" altLang="zh-CN" sz="2400" i="1" spc="-150" dirty="0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Level Anti Air </a:t>
            </a:r>
            <a:r>
              <a:rPr lang="en-US" altLang="zh-CN" sz="2400" i="1" spc="-150" dirty="0" err="1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Debu</a:t>
            </a:r>
            <a:r>
              <a:rPr lang="zh-CN" altLang="en-US" sz="2400" i="1" spc="-150" dirty="0">
                <a:solidFill>
                  <a:srgbClr val="5EAD89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 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Anti air </a:t>
            </a:r>
            <a:r>
              <a:rPr lang="en-US" altLang="zh-CN" sz="2400" i="1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i="1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sehari-hari</a:t>
            </a:r>
            <a:r>
              <a:rPr lang="zh-CN" altLang="en-US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(</a:t>
            </a:r>
            <a:r>
              <a:rPr lang="en-US" altLang="zh-CN" sz="2400" i="1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dua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i="1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desain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i="1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i="1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ini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i="1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terdapat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i="1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perbedaan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2400" i="1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sehingga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i="1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fungsi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anti air pun </a:t>
            </a:r>
            <a:r>
              <a:rPr lang="en-US" altLang="zh-CN" sz="2400" i="1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terdapat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i="1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perbedaan</a:t>
            </a:r>
            <a:r>
              <a:rPr lang="en-US" altLang="zh-CN" sz="2400" i="1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)</a:t>
            </a:r>
            <a:endParaRPr lang="zh-CN" altLang="en-US" sz="2400" i="1" spc="-15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854495" y="981717"/>
            <a:ext cx="57589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130">
              <a:defRPr/>
            </a:pPr>
            <a:r>
              <a:rPr lang="en-US" altLang="zh-CN" sz="3000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Perbedaan</a:t>
            </a:r>
            <a:r>
              <a:rPr lang="zh-CN" altLang="en-US" sz="3000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3000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zh-CN" altLang="en-US" sz="3000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3000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versi</a:t>
            </a:r>
            <a:r>
              <a:rPr lang="en-US" altLang="zh-CN" sz="3000" spc="-15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Pro</a:t>
            </a:r>
            <a:endParaRPr lang="zh-CN" altLang="en-US" sz="3000" spc="-15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/>
      <p:bldP spid="11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53" t="307" r="-48" b="-817"/>
          <a:stretch>
            <a:fillRect/>
          </a:stretch>
        </p:blipFill>
        <p:spPr>
          <a:xfrm rot="10524979" flipH="1">
            <a:off x="-27657465" y="-30873354"/>
            <a:ext cx="82022412" cy="44553702"/>
          </a:xfrm>
          <a:prstGeom prst="rect">
            <a:avLst/>
          </a:prstGeom>
        </p:spPr>
      </p:pic>
      <p:sp>
        <p:nvSpPr>
          <p:cNvPr id="56" name="矩形 55"/>
          <p:cNvSpPr/>
          <p:nvPr/>
        </p:nvSpPr>
        <p:spPr>
          <a:xfrm>
            <a:off x="-38556" y="6792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90Hz高感曲面屏，6.5英寸"/>
          <p:cNvSpPr txBox="1"/>
          <p:nvPr/>
        </p:nvSpPr>
        <p:spPr>
          <a:xfrm>
            <a:off x="4648199" y="747329"/>
            <a:ext cx="3538539" cy="789960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marR="0" lvl="0" indent="0" defTabSz="91313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400" spc="-150" dirty="0">
                <a:solidFill>
                  <a:schemeClr val="bg1"/>
                </a:solidFill>
                <a:latin typeface="OPPOSans R" charset="-122"/>
                <a:ea typeface="OPPOSans R" charset="-122"/>
                <a:sym typeface="OPPOSans Medium"/>
              </a:rPr>
              <a:t>Find X3</a:t>
            </a:r>
            <a:r>
              <a:rPr sz="2400" spc="-150" dirty="0">
                <a:solidFill>
                  <a:schemeClr val="bg1"/>
                </a:solidFill>
                <a:latin typeface="OPPOSans R" charset="-122"/>
                <a:ea typeface="OPPOSans R" charset="-122"/>
                <a:sym typeface="OPPOSans Medium"/>
              </a:rPr>
              <a:t> Pro </a:t>
            </a:r>
            <a:r>
              <a:rPr lang="en-US" sz="2400" spc="-150" dirty="0">
                <a:solidFill>
                  <a:schemeClr val="bg1"/>
                </a:solidFill>
                <a:latin typeface="OPPOSans R" charset="-122"/>
                <a:ea typeface="OPPOSans R" charset="-122"/>
                <a:sym typeface="OPPOSans Medium"/>
              </a:rPr>
              <a:t>Parameter </a:t>
            </a:r>
            <a:r>
              <a:rPr lang="en-US" sz="2400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sym typeface="OPPOSans Medium"/>
              </a:rPr>
              <a:t>Spesifikasi</a:t>
            </a:r>
            <a:endParaRPr lang="zh-CN" altLang="en-US" sz="2400" spc="-150" dirty="0">
              <a:solidFill>
                <a:schemeClr val="bg1"/>
              </a:solidFill>
              <a:latin typeface="OPPOSans R" charset="-122"/>
              <a:ea typeface="OPPOSans R" charset="-122"/>
              <a:sym typeface="OPPOSans Medium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88129" y="1935160"/>
            <a:ext cx="7569550" cy="4110443"/>
            <a:chOff x="4972049" y="1782760"/>
            <a:chExt cx="7569550" cy="4110443"/>
          </a:xfrm>
        </p:grpSpPr>
        <p:grpSp>
          <p:nvGrpSpPr>
            <p:cNvPr id="3" name="组合 2"/>
            <p:cNvGrpSpPr/>
            <p:nvPr/>
          </p:nvGrpSpPr>
          <p:grpSpPr>
            <a:xfrm>
              <a:off x="4991099" y="1815574"/>
              <a:ext cx="1534751" cy="3946519"/>
              <a:chOff x="3781424" y="1129774"/>
              <a:chExt cx="1534751" cy="3946519"/>
            </a:xfrm>
          </p:grpSpPr>
          <p:sp>
            <p:nvSpPr>
              <p:cNvPr id="33" name="尺寸/重量"/>
              <p:cNvSpPr txBox="1"/>
              <p:nvPr/>
            </p:nvSpPr>
            <p:spPr>
              <a:xfrm>
                <a:off x="3781424" y="1864914"/>
                <a:ext cx="1274388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spAutoFit/>
              </a:bodyPr>
              <a:lstStyle>
                <a:lvl1pPr>
                  <a:defRPr sz="1400">
                    <a:solidFill>
                      <a:srgbClr val="262626"/>
                    </a:solidFill>
                    <a:latin typeface="OPPOSans"/>
                    <a:ea typeface="OPPOSans"/>
                    <a:cs typeface="OPPOSans"/>
                    <a:sym typeface="OPPOSans"/>
                  </a:defRPr>
                </a:lvl1pPr>
              </a:lstStyle>
              <a:p>
                <a:pPr marR="0" lvl="0" indent="0" defTabSz="91313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sz="1200" dirty="0" err="1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Kamera</a:t>
                </a:r>
                <a:r>
                  <a:rPr lang="en-US" sz="1200" dirty="0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Depan</a:t>
                </a:r>
                <a:endParaRPr sz="1200" dirty="0">
                  <a:solidFill>
                    <a:schemeClr val="bg1"/>
                  </a:solidFill>
                  <a:latin typeface="OPPOSans M" charset="-122"/>
                  <a:ea typeface="OPPOSans M" charset="-122"/>
                  <a:cs typeface="OPPOSans-S R" panose="00020600040101010101" pitchFamily="18" charset="-122"/>
                </a:endParaRPr>
              </a:p>
            </p:txBody>
          </p:sp>
          <p:sp>
            <p:nvSpPr>
              <p:cNvPr id="34" name="处理器"/>
              <p:cNvSpPr txBox="1"/>
              <p:nvPr/>
            </p:nvSpPr>
            <p:spPr>
              <a:xfrm>
                <a:off x="3818970" y="1496786"/>
                <a:ext cx="1497205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spAutoFit/>
              </a:bodyPr>
              <a:lstStyle>
                <a:lvl1pPr>
                  <a:defRPr sz="1400">
                    <a:solidFill>
                      <a:srgbClr val="262626"/>
                    </a:solidFill>
                    <a:latin typeface="OPPOSans"/>
                    <a:ea typeface="OPPOSans"/>
                    <a:cs typeface="OPPOSans"/>
                    <a:sym typeface="OPPOSans"/>
                  </a:defRPr>
                </a:lvl1pPr>
              </a:lstStyle>
              <a:p>
                <a:pPr defTabSz="913130">
                  <a:lnSpc>
                    <a:spcPct val="150000"/>
                  </a:lnSpc>
                  <a:defRPr/>
                </a:pPr>
                <a:r>
                  <a:rPr lang="en-US" sz="1200" dirty="0" err="1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Kamera</a:t>
                </a:r>
                <a:r>
                  <a:rPr lang="en-US" sz="1200" dirty="0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Belakang</a:t>
                </a:r>
                <a:endParaRPr sz="1200" dirty="0">
                  <a:solidFill>
                    <a:schemeClr val="bg1"/>
                  </a:solidFill>
                  <a:latin typeface="OPPOSans M" charset="-122"/>
                  <a:ea typeface="OPPOSans M" charset="-122"/>
                  <a:cs typeface="OPPOSans-S R" panose="00020600040101010101" pitchFamily="18" charset="-122"/>
                </a:endParaRPr>
              </a:p>
            </p:txBody>
          </p:sp>
          <p:sp>
            <p:nvSpPr>
              <p:cNvPr id="36" name="前置"/>
              <p:cNvSpPr txBox="1"/>
              <p:nvPr/>
            </p:nvSpPr>
            <p:spPr>
              <a:xfrm>
                <a:off x="3818970" y="1129774"/>
                <a:ext cx="755015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spAutoFit/>
              </a:bodyPr>
              <a:lstStyle>
                <a:lvl1pPr>
                  <a:defRPr sz="1400">
                    <a:solidFill>
                      <a:srgbClr val="262626"/>
                    </a:solidFill>
                    <a:latin typeface="OPPOSans"/>
                    <a:ea typeface="OPPOSans"/>
                    <a:cs typeface="OPPOSans"/>
                    <a:sym typeface="OPPOSans"/>
                  </a:defRPr>
                </a:lvl1pPr>
              </a:lstStyle>
              <a:p>
                <a:pPr marR="0" lvl="0" indent="0" defTabSz="91313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sz="1200" dirty="0" err="1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Prosesor</a:t>
                </a:r>
                <a:endParaRPr sz="1200" dirty="0">
                  <a:solidFill>
                    <a:schemeClr val="bg1"/>
                  </a:solidFill>
                  <a:latin typeface="OPPOSans M" charset="-122"/>
                  <a:ea typeface="OPPOSans M" charset="-122"/>
                  <a:cs typeface="OPPOSans-S R" panose="00020600040101010101" pitchFamily="18" charset="-122"/>
                </a:endParaRPr>
              </a:p>
            </p:txBody>
          </p:sp>
          <p:sp>
            <p:nvSpPr>
              <p:cNvPr id="38" name="后置"/>
              <p:cNvSpPr txBox="1"/>
              <p:nvPr/>
            </p:nvSpPr>
            <p:spPr>
              <a:xfrm>
                <a:off x="3818970" y="2251881"/>
                <a:ext cx="1046761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spAutoFit/>
              </a:bodyPr>
              <a:lstStyle>
                <a:lvl1pPr>
                  <a:defRPr sz="1400">
                    <a:solidFill>
                      <a:srgbClr val="262626"/>
                    </a:solidFill>
                    <a:latin typeface="OPPOSans"/>
                    <a:ea typeface="OPPOSans"/>
                    <a:cs typeface="OPPOSans"/>
                    <a:sym typeface="OPPOSans"/>
                  </a:defRPr>
                </a:lvl1pPr>
              </a:lstStyle>
              <a:p>
                <a:pPr defTabSz="913130">
                  <a:lnSpc>
                    <a:spcPct val="150000"/>
                  </a:lnSpc>
                  <a:defRPr/>
                </a:pPr>
                <a:r>
                  <a:rPr lang="en-US" sz="1200" dirty="0" err="1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Daya</a:t>
                </a:r>
                <a:r>
                  <a:rPr lang="en-US" sz="1200" dirty="0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Tahan</a:t>
                </a:r>
                <a:endParaRPr sz="1200" dirty="0">
                  <a:solidFill>
                    <a:schemeClr val="bg1"/>
                  </a:solidFill>
                  <a:latin typeface="OPPOSans M" charset="-122"/>
                  <a:ea typeface="OPPOSans M" charset="-122"/>
                  <a:cs typeface="OPPOSans-S R" panose="00020600040101010101" pitchFamily="18" charset="-122"/>
                </a:endParaRPr>
              </a:p>
            </p:txBody>
          </p:sp>
          <p:sp>
            <p:nvSpPr>
              <p:cNvPr id="39" name="续航"/>
              <p:cNvSpPr txBox="1"/>
              <p:nvPr/>
            </p:nvSpPr>
            <p:spPr>
              <a:xfrm>
                <a:off x="3818970" y="2618893"/>
                <a:ext cx="872034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spAutoFit/>
              </a:bodyPr>
              <a:lstStyle>
                <a:lvl1pPr>
                  <a:defRPr sz="1400">
                    <a:solidFill>
                      <a:srgbClr val="262626"/>
                    </a:solidFill>
                    <a:latin typeface="OPPOSans"/>
                    <a:ea typeface="OPPOSans"/>
                    <a:cs typeface="OPPOSans"/>
                    <a:sym typeface="OPPOSans"/>
                  </a:defRPr>
                </a:lvl1pPr>
              </a:lstStyle>
              <a:p>
                <a:pPr defTabSz="913130">
                  <a:lnSpc>
                    <a:spcPct val="150000"/>
                  </a:lnSpc>
                  <a:defRPr/>
                </a:pPr>
                <a:r>
                  <a:rPr lang="en-US" sz="1200" dirty="0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RAM/ROM</a:t>
                </a:r>
                <a:endParaRPr sz="1200" dirty="0">
                  <a:solidFill>
                    <a:schemeClr val="bg1"/>
                  </a:solidFill>
                  <a:latin typeface="OPPOSans M" charset="-122"/>
                  <a:ea typeface="OPPOSans M" charset="-122"/>
                  <a:cs typeface="OPPOSans-S R" panose="00020600040101010101" pitchFamily="18" charset="-122"/>
                </a:endParaRPr>
              </a:p>
            </p:txBody>
          </p:sp>
          <p:sp>
            <p:nvSpPr>
              <p:cNvPr id="41" name="内存"/>
              <p:cNvSpPr txBox="1"/>
              <p:nvPr/>
            </p:nvSpPr>
            <p:spPr>
              <a:xfrm>
                <a:off x="3818970" y="3042613"/>
                <a:ext cx="809517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spAutoFit/>
              </a:bodyPr>
              <a:lstStyle>
                <a:lvl1pPr>
                  <a:defRPr sz="1400">
                    <a:solidFill>
                      <a:srgbClr val="262626"/>
                    </a:solidFill>
                    <a:latin typeface="OPPOSans"/>
                    <a:ea typeface="OPPOSans"/>
                    <a:cs typeface="OPPOSans"/>
                    <a:sym typeface="OPPOSans"/>
                  </a:defRPr>
                </a:lvl1pPr>
              </a:lstStyle>
              <a:p>
                <a:pPr marR="0" lvl="0" indent="0" defTabSz="91313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sz="1200" dirty="0" err="1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Tampilan</a:t>
                </a:r>
                <a:endParaRPr sz="1200" dirty="0">
                  <a:solidFill>
                    <a:schemeClr val="bg1"/>
                  </a:solidFill>
                  <a:latin typeface="OPPOSans M" charset="-122"/>
                  <a:ea typeface="OPPOSans M" charset="-122"/>
                  <a:cs typeface="OPPOSans-S R" panose="00020600040101010101" pitchFamily="18" charset="-122"/>
                </a:endParaRPr>
              </a:p>
            </p:txBody>
          </p:sp>
          <p:sp>
            <p:nvSpPr>
              <p:cNvPr id="46" name="其他"/>
              <p:cNvSpPr txBox="1"/>
              <p:nvPr/>
            </p:nvSpPr>
            <p:spPr>
              <a:xfrm>
                <a:off x="3818970" y="3511587"/>
                <a:ext cx="1141338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spAutoFit/>
              </a:bodyPr>
              <a:lstStyle/>
              <a:p>
                <a:pPr defTabSz="913130">
                  <a:lnSpc>
                    <a:spcPct val="150000"/>
                  </a:lnSpc>
                  <a:defRPr/>
                </a:pPr>
                <a:r>
                  <a:rPr lang="en-US" sz="1200" dirty="0" err="1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  <a:sym typeface="OPPOSans"/>
                  </a:rPr>
                  <a:t>Berat</a:t>
                </a:r>
                <a:r>
                  <a:rPr lang="en-US" sz="1200" dirty="0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  <a:sym typeface="OPPOSans"/>
                  </a:rPr>
                  <a:t>/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  <a:sym typeface="OPPOSans"/>
                  </a:rPr>
                  <a:t>Ukuran</a:t>
                </a:r>
                <a:endParaRPr sz="1200" dirty="0">
                  <a:solidFill>
                    <a:schemeClr val="bg1"/>
                  </a:solidFill>
                  <a:latin typeface="OPPOSans M" charset="-122"/>
                  <a:ea typeface="OPPOSans M" charset="-122"/>
                  <a:cs typeface="OPPOSans-S R" panose="00020600040101010101" pitchFamily="18" charset="-122"/>
                  <a:sym typeface="OPPOSans"/>
                </a:endParaRPr>
              </a:p>
            </p:txBody>
          </p:sp>
          <p:sp>
            <p:nvSpPr>
              <p:cNvPr id="52" name="内存"/>
              <p:cNvSpPr txBox="1"/>
              <p:nvPr/>
            </p:nvSpPr>
            <p:spPr>
              <a:xfrm>
                <a:off x="3818970" y="3922616"/>
                <a:ext cx="601127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spAutoFit/>
              </a:bodyPr>
              <a:lstStyle>
                <a:lvl1pPr>
                  <a:defRPr sz="1400">
                    <a:solidFill>
                      <a:srgbClr val="262626"/>
                    </a:solidFill>
                    <a:latin typeface="OPPOSans"/>
                    <a:ea typeface="OPPOSans"/>
                    <a:cs typeface="OPPOSans"/>
                    <a:sym typeface="OPPOSans"/>
                  </a:defRPr>
                </a:lvl1pPr>
              </a:lstStyle>
              <a:p>
                <a:pPr marR="0" lvl="0" indent="0" defTabSz="91313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1200" dirty="0" err="1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</a:rPr>
                  <a:t>Warna</a:t>
                </a:r>
                <a:endParaRPr lang="zh-CN" altLang="en-US" sz="1200" dirty="0">
                  <a:solidFill>
                    <a:schemeClr val="bg1"/>
                  </a:solidFill>
                  <a:latin typeface="OPPOSans M" charset="-122"/>
                  <a:ea typeface="OPPOSans M" charset="-122"/>
                  <a:cs typeface="OPPOSans-S R" panose="00020600040101010101" pitchFamily="18" charset="-122"/>
                </a:endParaRPr>
              </a:p>
            </p:txBody>
          </p:sp>
          <p:sp>
            <p:nvSpPr>
              <p:cNvPr id="64" name="其他"/>
              <p:cNvSpPr txBox="1"/>
              <p:nvPr/>
            </p:nvSpPr>
            <p:spPr>
              <a:xfrm>
                <a:off x="3818970" y="4772492"/>
                <a:ext cx="796693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spAutoFit/>
              </a:bodyPr>
              <a:lstStyle/>
              <a:p>
                <a:pPr marR="0" lvl="0" indent="0" defTabSz="91313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  <a:sym typeface="OPPOSans"/>
                  </a:rPr>
                  <a:t>Lain-Lain</a:t>
                </a:r>
                <a:endParaRPr lang="zh-CN" altLang="en-US" sz="1200" dirty="0">
                  <a:solidFill>
                    <a:schemeClr val="bg1"/>
                  </a:solidFill>
                  <a:latin typeface="OPPOSans M" charset="-122"/>
                  <a:ea typeface="OPPOSans M" charset="-122"/>
                  <a:cs typeface="OPPOSans-S R" panose="00020600040101010101" pitchFamily="18" charset="-122"/>
                  <a:sym typeface="OPPOSans"/>
                </a:endParaRPr>
              </a:p>
            </p:txBody>
          </p:sp>
          <p:sp>
            <p:nvSpPr>
              <p:cNvPr id="67" name="其他"/>
              <p:cNvSpPr txBox="1"/>
              <p:nvPr/>
            </p:nvSpPr>
            <p:spPr>
              <a:xfrm>
                <a:off x="3818970" y="4333645"/>
                <a:ext cx="601127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spAutoFit/>
              </a:bodyPr>
              <a:lstStyle/>
              <a:p>
                <a:pPr defTabSz="913130">
                  <a:lnSpc>
                    <a:spcPct val="150000"/>
                  </a:lnSpc>
                  <a:defRPr/>
                </a:pPr>
                <a:r>
                  <a:rPr lang="en-US" altLang="zh-CN" sz="1200" dirty="0" err="1">
                    <a:solidFill>
                      <a:schemeClr val="bg1"/>
                    </a:solidFill>
                    <a:latin typeface="OPPOSans M" charset="-122"/>
                    <a:ea typeface="OPPOSans M" charset="-122"/>
                    <a:cs typeface="OPPOSans-S R" panose="00020600040101010101" pitchFamily="18" charset="-122"/>
                    <a:sym typeface="OPPOSans"/>
                  </a:rPr>
                  <a:t>Sistem</a:t>
                </a:r>
                <a:endParaRPr lang="zh-CN" altLang="en-US" sz="1200" dirty="0">
                  <a:solidFill>
                    <a:schemeClr val="bg1"/>
                  </a:solidFill>
                  <a:latin typeface="OPPOSans M" charset="-122"/>
                  <a:ea typeface="OPPOSans M" charset="-122"/>
                  <a:cs typeface="OPPOSans-S R" panose="00020600040101010101" pitchFamily="18" charset="-122"/>
                  <a:sym typeface="OPPOSans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6113145" y="1805691"/>
              <a:ext cx="6428454" cy="3956401"/>
              <a:chOff x="5027295" y="1119891"/>
              <a:chExt cx="6428454" cy="3956401"/>
            </a:xfrm>
          </p:grpSpPr>
          <p:sp>
            <p:nvSpPr>
              <p:cNvPr id="29" name="159.6mmx72.5mmx7.6mm，171g"/>
              <p:cNvSpPr txBox="1"/>
              <p:nvPr/>
            </p:nvSpPr>
            <p:spPr>
              <a:xfrm>
                <a:off x="5027295" y="1844707"/>
                <a:ext cx="1736373" cy="3448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defTabSz="913130">
                  <a:lnSpc>
                    <a:spcPct val="150000"/>
                  </a:lnSpc>
                  <a:defRPr sz="120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</a:defRPr>
                </a:lvl1pPr>
              </a:lstStyle>
              <a:p>
                <a:r>
                  <a:rPr lang="en-US" dirty="0">
                    <a:sym typeface="OPPOSans Medium"/>
                  </a:rPr>
                  <a:t>32MP Selfie Beauty</a:t>
                </a:r>
                <a:endParaRPr lang="zh-CN" altLang="en-US" dirty="0">
                  <a:sym typeface="OPPOSans Medium"/>
                </a:endParaRPr>
              </a:p>
            </p:txBody>
          </p:sp>
          <p:sp>
            <p:nvSpPr>
              <p:cNvPr id="35" name="高通骁龙765G"/>
              <p:cNvSpPr txBox="1"/>
              <p:nvPr/>
            </p:nvSpPr>
            <p:spPr>
              <a:xfrm>
                <a:off x="5093970" y="1352174"/>
                <a:ext cx="4800895" cy="58080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25400" tIns="25400" rIns="25400" bIns="25400" anchor="ctr">
                <a:spAutoFit/>
              </a:bodyPr>
              <a:lstStyle/>
              <a:p>
                <a:pPr marR="0" lvl="0" indent="0" defTabSz="91313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1400">
                    <a:solidFill>
                      <a:srgbClr val="FF0000"/>
                    </a:solidFill>
                    <a:latin typeface="OPPOSans Medium"/>
                    <a:ea typeface="OPPOSans Medium"/>
                    <a:cs typeface="OPPOSans Medium"/>
                    <a:sym typeface="OPPOSans Medium"/>
                  </a:defRPr>
                </a:pP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50MP 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Kamera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utama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Wide Angle</a:t>
                </a: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+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50MP 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Kamera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utama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Wide Angle</a:t>
                </a: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+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13MP 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Kamera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Telefoto</a:t>
                </a: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+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3MP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Lensa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Mikroskop</a:t>
                </a:r>
                <a:endParaRPr lang="zh-CN" altLang="en-US" sz="1200" dirty="0">
                  <a:solidFill>
                    <a:schemeClr val="bg1"/>
                  </a:solidFill>
                  <a:latin typeface="OPPOSans R" charset="-122"/>
                  <a:ea typeface="OPPOSans R" charset="-122"/>
                  <a:cs typeface="OPPOSans-S R" panose="00020600040101010101" pitchFamily="18" charset="-122"/>
                  <a:sym typeface="OPPOSans Medium"/>
                </a:endParaRPr>
              </a:p>
            </p:txBody>
          </p:sp>
          <p:sp>
            <p:nvSpPr>
              <p:cNvPr id="37" name="3200万美颜自拍"/>
              <p:cNvSpPr txBox="1"/>
              <p:nvPr/>
            </p:nvSpPr>
            <p:spPr>
              <a:xfrm>
                <a:off x="5094512" y="1119891"/>
                <a:ext cx="2345194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spAutoFit/>
              </a:bodyPr>
              <a:lstStyle/>
              <a:p>
                <a:pPr marR="0" lvl="0" indent="0" defTabSz="91313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1400">
                    <a:solidFill>
                      <a:srgbClr val="FF0000"/>
                    </a:solidFill>
                    <a:latin typeface="OPPOSans Medium"/>
                    <a:ea typeface="OPPOSans Medium"/>
                    <a:cs typeface="OPPOSans Medium"/>
                    <a:sym typeface="OPPOSans Medium"/>
                  </a:defRPr>
                </a:pP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Qualcomm Snapdragon 888</a:t>
                </a:r>
              </a:p>
            </p:txBody>
          </p:sp>
          <p:sp>
            <p:nvSpPr>
              <p:cNvPr id="40" name="4000mAh，65W超级闪充"/>
              <p:cNvSpPr txBox="1"/>
              <p:nvPr/>
            </p:nvSpPr>
            <p:spPr>
              <a:xfrm>
                <a:off x="5084445" y="2619374"/>
                <a:ext cx="881652" cy="32829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25400" tIns="25400" rIns="25400" bIns="25400" anchor="ctr">
                <a:spAutoFit/>
              </a:bodyPr>
              <a:lstStyle/>
              <a:p>
                <a:pPr defTabSz="913130">
                  <a:lnSpc>
                    <a:spcPct val="150000"/>
                  </a:lnSpc>
                  <a:defRPr sz="1400">
                    <a:solidFill>
                      <a:srgbClr val="FF0000"/>
                    </a:solidFill>
                    <a:latin typeface="OPPOSans Medium"/>
                    <a:ea typeface="OPPOSans Medium"/>
                    <a:cs typeface="OPPOSans Medium"/>
                    <a:sym typeface="OPPOSans Medium"/>
                  </a:defRPr>
                </a:pP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12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G</a:t>
                </a: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+256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G</a:t>
                </a:r>
                <a:endParaRPr sz="1200" dirty="0">
                  <a:solidFill>
                    <a:schemeClr val="bg1"/>
                  </a:solidFill>
                  <a:latin typeface="OPPOSans R" charset="-122"/>
                  <a:ea typeface="OPPOSans R" charset="-122"/>
                  <a:cs typeface="OPPOSans-S R" panose="00020600040101010101" pitchFamily="18" charset="-122"/>
                  <a:sym typeface="OPPOSans Medium"/>
                </a:endParaRPr>
              </a:p>
            </p:txBody>
          </p:sp>
          <p:sp>
            <p:nvSpPr>
              <p:cNvPr id="45" name="8+128/12+256"/>
              <p:cNvSpPr txBox="1"/>
              <p:nvPr/>
            </p:nvSpPr>
            <p:spPr>
              <a:xfrm>
                <a:off x="5113021" y="2946869"/>
                <a:ext cx="4174150" cy="58080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25400" tIns="25400" rIns="25400" bIns="25400" anchor="ctr">
                <a:spAutoFit/>
              </a:bodyPr>
              <a:lstStyle/>
              <a:p>
                <a:pPr marR="0" lvl="0" indent="0" defTabSz="91313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1400">
                    <a:solidFill>
                      <a:srgbClr val="FF0000"/>
                    </a:solidFill>
                    <a:latin typeface="OPPOSans Medium"/>
                    <a:ea typeface="OPPOSans Medium"/>
                    <a:cs typeface="OPPOSans Medium"/>
                    <a:sym typeface="OPPOSans Medium"/>
                  </a:defRPr>
                </a:pP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6.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7 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inci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;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1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miliar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warna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120Hz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layar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; AMOLED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layar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lengkung</a:t>
                </a:r>
                <a:endParaRPr lang="zh-CN" altLang="en-US" sz="1200" dirty="0">
                  <a:solidFill>
                    <a:schemeClr val="bg1"/>
                  </a:solidFill>
                  <a:latin typeface="OPPOSans R" charset="-122"/>
                  <a:ea typeface="OPPOSans R" charset="-122"/>
                  <a:cs typeface="OPPOSans-S R" panose="00020600040101010101" pitchFamily="18" charset="-122"/>
                  <a:sym typeface="OPPOSans Medium"/>
                </a:endParaRPr>
              </a:p>
            </p:txBody>
          </p:sp>
          <p:sp>
            <p:nvSpPr>
              <p:cNvPr id="47" name="NFC，双立体声扬声器，光感屏幕指纹"/>
              <p:cNvSpPr txBox="1"/>
              <p:nvPr/>
            </p:nvSpPr>
            <p:spPr>
              <a:xfrm>
                <a:off x="5093970" y="3507086"/>
                <a:ext cx="3586818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25400" tIns="25400" rIns="25400" bIns="25400" anchor="ctr">
                <a:spAutoFit/>
              </a:bodyPr>
              <a:lstStyle/>
              <a:p>
                <a:pPr defTabSz="913130">
                  <a:lnSpc>
                    <a:spcPct val="150000"/>
                  </a:lnSpc>
                  <a:defRPr sz="1400">
                    <a:solidFill>
                      <a:srgbClr val="FF0000"/>
                    </a:solidFill>
                    <a:latin typeface="OPPOSans Medium"/>
                    <a:ea typeface="OPPOSans Medium"/>
                    <a:cs typeface="OPPOSans Medium"/>
                    <a:sym typeface="OPPOSans Medium"/>
                  </a:defRPr>
                </a:pP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1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93</a:t>
                </a: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g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, </a:t>
                </a: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8.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26</a:t>
                </a: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mm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(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Kulit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Vegan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190g,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8.7mm)</a:t>
                </a:r>
                <a:endParaRPr sz="1200" dirty="0">
                  <a:solidFill>
                    <a:schemeClr val="bg1"/>
                  </a:solidFill>
                  <a:latin typeface="OPPOSans R" charset="-122"/>
                  <a:ea typeface="OPPOSans R" charset="-122"/>
                  <a:cs typeface="OPPOSans-S R" panose="00020600040101010101" pitchFamily="18" charset="-122"/>
                  <a:sym typeface="OPPOSans Medium"/>
                </a:endParaRPr>
              </a:p>
            </p:txBody>
          </p:sp>
          <p:sp>
            <p:nvSpPr>
              <p:cNvPr id="53" name="3200万美颜自拍"/>
              <p:cNvSpPr txBox="1"/>
              <p:nvPr/>
            </p:nvSpPr>
            <p:spPr>
              <a:xfrm>
                <a:off x="5084445" y="2232733"/>
                <a:ext cx="5342255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25400" tIns="25400" rIns="25400" bIns="25400" anchor="ctr">
                <a:spAutoFit/>
              </a:bodyPr>
              <a:lstStyle/>
              <a:p>
                <a:pPr defTabSz="913130">
                  <a:lnSpc>
                    <a:spcPct val="150000"/>
                  </a:lnSpc>
                  <a:defRPr sz="1400">
                    <a:solidFill>
                      <a:srgbClr val="FF0000"/>
                    </a:solidFill>
                    <a:latin typeface="OPPOSans Medium"/>
                    <a:ea typeface="OPPOSans Medium"/>
                    <a:cs typeface="OPPOSans Medium"/>
                    <a:sym typeface="OPPOSans Medium"/>
                  </a:defRPr>
                </a:pP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4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5</a:t>
                </a: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00mAh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, </a:t>
                </a:r>
                <a:r>
                  <a:rPr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65W 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SuperVOOC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,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30W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AirVOOC</a:t>
                </a:r>
                <a:endParaRPr lang="zh-CN" altLang="en-US" sz="1200" dirty="0">
                  <a:solidFill>
                    <a:schemeClr val="bg1"/>
                  </a:solidFill>
                  <a:latin typeface="OPPOSans R" charset="-122"/>
                  <a:ea typeface="OPPOSans R" charset="-122"/>
                  <a:cs typeface="OPPOSans-S R" panose="00020600040101010101" pitchFamily="18" charset="-122"/>
                  <a:sym typeface="OPPOSans Medium"/>
                </a:endParaRPr>
              </a:p>
            </p:txBody>
          </p:sp>
          <p:sp>
            <p:nvSpPr>
              <p:cNvPr id="65" name="NFC，双立体声扬声器，光感屏幕指纹"/>
              <p:cNvSpPr txBox="1"/>
              <p:nvPr/>
            </p:nvSpPr>
            <p:spPr>
              <a:xfrm>
                <a:off x="5103495" y="3921605"/>
                <a:ext cx="4183675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25400" tIns="25400" rIns="25400" bIns="25400" anchor="ctr">
                <a:spAutoFit/>
              </a:bodyPr>
              <a:lstStyle/>
              <a:p>
                <a:pPr marR="0" lvl="0" indent="0" defTabSz="91313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1400">
                    <a:solidFill>
                      <a:srgbClr val="FF0000"/>
                    </a:solidFill>
                    <a:latin typeface="OPPOSans Medium"/>
                    <a:ea typeface="OPPOSans Medium"/>
                    <a:cs typeface="OPPOSans Medium"/>
                    <a:sym typeface="OPPOSans Medium"/>
                  </a:defRPr>
                </a:pP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Gloss Black/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Embun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Putih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/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Kabut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Biru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/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Moka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Universe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</a:t>
                </a:r>
                <a:endParaRPr lang="en-US" altLang="en-US" sz="1200" dirty="0">
                  <a:solidFill>
                    <a:schemeClr val="bg1"/>
                  </a:solidFill>
                  <a:latin typeface="OPPOSans R" charset="-122"/>
                  <a:ea typeface="OPPOSans R" charset="-122"/>
                  <a:cs typeface="OPPOSans-S R" panose="00020600040101010101" pitchFamily="18" charset="-122"/>
                  <a:sym typeface="OPPOSans Medium"/>
                </a:endParaRPr>
              </a:p>
            </p:txBody>
          </p:sp>
          <p:sp>
            <p:nvSpPr>
              <p:cNvPr id="66" name="NFC，双立体声扬声器，光感屏幕指纹"/>
              <p:cNvSpPr txBox="1"/>
              <p:nvPr/>
            </p:nvSpPr>
            <p:spPr>
              <a:xfrm>
                <a:off x="5122545" y="4772491"/>
                <a:ext cx="3747770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25400" tIns="25400" rIns="25400" bIns="25400" anchor="ctr">
                <a:spAutoFit/>
              </a:bodyPr>
              <a:lstStyle/>
              <a:p>
                <a:pPr marR="0" lvl="0" indent="0" defTabSz="91313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1400">
                    <a:solidFill>
                      <a:srgbClr val="FF0000"/>
                    </a:solidFill>
                    <a:latin typeface="OPPOSans Medium"/>
                    <a:ea typeface="OPPOSans Medium"/>
                    <a:cs typeface="OPPOSans Medium"/>
                    <a:sym typeface="OPPOSans Medium"/>
                  </a:defRPr>
                </a:pPr>
                <a:r>
                  <a:rPr lang="en-US" altLang="zh-CN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Dual speaker stereo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/ Anti Air </a:t>
                </a:r>
                <a:r>
                  <a:rPr lang="en-US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Debu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IP68 / NFC</a:t>
                </a:r>
              </a:p>
            </p:txBody>
          </p:sp>
          <p:sp>
            <p:nvSpPr>
              <p:cNvPr id="68" name="NFC，双立体声扬声器，光感屏幕指纹"/>
              <p:cNvSpPr txBox="1"/>
              <p:nvPr/>
            </p:nvSpPr>
            <p:spPr>
              <a:xfrm>
                <a:off x="5122545" y="4328081"/>
                <a:ext cx="3747770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25400" tIns="25400" rIns="25400" bIns="25400" anchor="ctr">
                <a:spAutoFit/>
              </a:bodyPr>
              <a:lstStyle/>
              <a:p>
                <a:pPr defTabSz="913130">
                  <a:lnSpc>
                    <a:spcPct val="150000"/>
                  </a:lnSpc>
                  <a:defRPr sz="1400">
                    <a:solidFill>
                      <a:srgbClr val="FF0000"/>
                    </a:solidFill>
                    <a:latin typeface="OPPOSans Medium"/>
                    <a:ea typeface="OPPOSans Medium"/>
                    <a:cs typeface="OPPOSans Medium"/>
                    <a:sym typeface="OPPOSans Medium"/>
                  </a:defRPr>
                </a:pPr>
                <a:r>
                  <a:rPr lang="en-US" sz="1200" dirty="0" err="1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ColorOS</a:t>
                </a:r>
                <a:r>
                  <a:rPr lang="en-US" sz="1200" dirty="0">
                    <a:solidFill>
                      <a:schemeClr val="bg1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11.2</a:t>
                </a:r>
                <a:endParaRPr lang="zh-CN" altLang="en-US" sz="1200" dirty="0">
                  <a:solidFill>
                    <a:schemeClr val="bg1"/>
                  </a:solidFill>
                  <a:latin typeface="OPPOSans R" charset="-122"/>
                  <a:ea typeface="OPPOSans R" charset="-122"/>
                  <a:cs typeface="OPPOSans-S R" panose="00020600040101010101" pitchFamily="18" charset="-122"/>
                  <a:sym typeface="OPPOSans Medium"/>
                </a:endParaRPr>
              </a:p>
            </p:txBody>
          </p:sp>
          <p:sp>
            <p:nvSpPr>
              <p:cNvPr id="7" name="NFC，双立体声扬声器，光感屏幕指纹"/>
              <p:cNvSpPr txBox="1"/>
              <p:nvPr/>
            </p:nvSpPr>
            <p:spPr>
              <a:xfrm>
                <a:off x="9300559" y="4772275"/>
                <a:ext cx="2155190" cy="303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25400" tIns="25400" rIns="25400" bIns="25400" anchor="ctr">
                <a:spAutoFit/>
              </a:bodyPr>
              <a:lstStyle/>
              <a:p>
                <a:pPr marR="0" lvl="0" indent="0" defTabSz="913130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1400">
                    <a:solidFill>
                      <a:srgbClr val="FF0000"/>
                    </a:solidFill>
                    <a:latin typeface="OPPOSans Medium"/>
                    <a:ea typeface="OPPOSans Medium"/>
                    <a:cs typeface="OPPOSans Medium"/>
                    <a:sym typeface="OPPOSans Medium"/>
                  </a:defRPr>
                </a:pPr>
                <a:r>
                  <a:rPr lang="en-US" altLang="zh-CN" sz="1200" dirty="0">
                    <a:solidFill>
                      <a:srgbClr val="FF0000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Dual speaker stereo</a:t>
                </a:r>
                <a:r>
                  <a:rPr lang="en-US" sz="1200" dirty="0">
                    <a:solidFill>
                      <a:srgbClr val="FF0000"/>
                    </a:solidFill>
                    <a:latin typeface="OPPOSans R" charset="-122"/>
                    <a:ea typeface="OPPOSans R" charset="-122"/>
                    <a:cs typeface="OPPOSans-S R" panose="00020600040101010101" pitchFamily="18" charset="-122"/>
                    <a:sym typeface="OPPOSans Medium"/>
                  </a:rPr>
                  <a:t> / NFC</a:t>
                </a:r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>
              <a:off x="4991099" y="2162184"/>
              <a:ext cx="6200776" cy="0"/>
            </a:xfrm>
            <a:prstGeom prst="line">
              <a:avLst/>
            </a:prstGeom>
            <a:ln>
              <a:solidFill>
                <a:schemeClr val="bg1"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4991099" y="2533861"/>
              <a:ext cx="6200776" cy="0"/>
            </a:xfrm>
            <a:prstGeom prst="line">
              <a:avLst/>
            </a:prstGeom>
            <a:ln>
              <a:solidFill>
                <a:schemeClr val="bg1"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>
              <a:off x="4991099" y="2918533"/>
              <a:ext cx="6200776" cy="0"/>
            </a:xfrm>
            <a:prstGeom prst="line">
              <a:avLst/>
            </a:prstGeom>
            <a:ln>
              <a:solidFill>
                <a:schemeClr val="bg1"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4991099" y="3304693"/>
              <a:ext cx="6200776" cy="0"/>
            </a:xfrm>
            <a:prstGeom prst="line">
              <a:avLst/>
            </a:prstGeom>
            <a:ln>
              <a:solidFill>
                <a:schemeClr val="bg1"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4972049" y="3685693"/>
              <a:ext cx="6200776" cy="0"/>
            </a:xfrm>
            <a:prstGeom prst="line">
              <a:avLst/>
            </a:prstGeom>
            <a:ln>
              <a:solidFill>
                <a:schemeClr val="bg1"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4991099" y="4133368"/>
              <a:ext cx="6200776" cy="0"/>
            </a:xfrm>
            <a:prstGeom prst="line">
              <a:avLst/>
            </a:prstGeom>
            <a:ln>
              <a:solidFill>
                <a:schemeClr val="bg1"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4991099" y="4561993"/>
              <a:ext cx="6200776" cy="0"/>
            </a:xfrm>
            <a:prstGeom prst="line">
              <a:avLst/>
            </a:prstGeom>
            <a:ln>
              <a:solidFill>
                <a:schemeClr val="bg1"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4991099" y="4962043"/>
              <a:ext cx="6200776" cy="0"/>
            </a:xfrm>
            <a:prstGeom prst="line">
              <a:avLst/>
            </a:prstGeom>
            <a:ln>
              <a:solidFill>
                <a:schemeClr val="bg1"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4975224" y="5436003"/>
              <a:ext cx="6200776" cy="0"/>
            </a:xfrm>
            <a:prstGeom prst="line">
              <a:avLst/>
            </a:prstGeom>
            <a:ln>
              <a:solidFill>
                <a:schemeClr val="bg1"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4991099" y="5893203"/>
              <a:ext cx="6200776" cy="0"/>
            </a:xfrm>
            <a:prstGeom prst="line">
              <a:avLst/>
            </a:prstGeom>
            <a:ln>
              <a:solidFill>
                <a:schemeClr val="bg1"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5232399" y="1782760"/>
              <a:ext cx="6200776" cy="0"/>
            </a:xfrm>
            <a:prstGeom prst="line">
              <a:avLst/>
            </a:prstGeom>
            <a:ln>
              <a:solidFill>
                <a:schemeClr val="bg1">
                  <a:alpha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30" y="1328058"/>
            <a:ext cx="1636444" cy="5147162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571" y="337675"/>
            <a:ext cx="1636444" cy="5147162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-97459" y="6614514"/>
            <a:ext cx="12600000" cy="268856"/>
            <a:chOff x="-97459" y="6558705"/>
            <a:chExt cx="12600000" cy="268856"/>
          </a:xfrm>
        </p:grpSpPr>
        <p:sp>
          <p:nvSpPr>
            <p:cNvPr id="51" name="文本框 50"/>
            <p:cNvSpPr txBox="1"/>
            <p:nvPr/>
          </p:nvSpPr>
          <p:spPr>
            <a:xfrm>
              <a:off x="538156" y="6558705"/>
              <a:ext cx="2487930" cy="268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130">
                <a:lnSpc>
                  <a:spcPct val="150000"/>
                </a:lnSpc>
                <a:defRPr/>
              </a:pPr>
              <a:r>
                <a:rPr lang="en-US" altLang="zh-CN" sz="400" dirty="0">
                  <a:solidFill>
                    <a:schemeClr val="bg1"/>
                  </a:solidFill>
                  <a:latin typeface="OPPOSans R" charset="-122"/>
                  <a:ea typeface="OPPOSans R" charset="-122"/>
                </a:rPr>
                <a:t>OPPO FIND X3 PRO | TRAINING MATERIALS</a:t>
              </a:r>
              <a:endParaRPr lang="zh-CN" altLang="en-US" sz="400" dirty="0">
                <a:solidFill>
                  <a:schemeClr val="bg1"/>
                </a:solidFill>
                <a:latin typeface="OPPOSans R" charset="-122"/>
                <a:ea typeface="OPPOSans R" charset="-122"/>
              </a:endParaRPr>
            </a:p>
            <a:p>
              <a:pPr defTabSz="913130">
                <a:lnSpc>
                  <a:spcPct val="150000"/>
                </a:lnSpc>
                <a:defRPr/>
              </a:pPr>
              <a:endParaRPr lang="zh-CN" altLang="en-US" sz="400" dirty="0">
                <a:solidFill>
                  <a:schemeClr val="bg1"/>
                </a:solidFill>
                <a:latin typeface="OPPOSans R" charset="-122"/>
                <a:ea typeface="OPPOSans R" charset="-122"/>
              </a:endParaRPr>
            </a:p>
          </p:txBody>
        </p:sp>
        <p:pic>
          <p:nvPicPr>
            <p:cNvPr id="54" name="图形 5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7459" y="6567291"/>
              <a:ext cx="12600000" cy="104672"/>
            </a:xfrm>
            <a:prstGeom prst="rect">
              <a:avLst/>
            </a:prstGeom>
          </p:spPr>
        </p:pic>
      </p:grpSp>
      <p:sp>
        <p:nvSpPr>
          <p:cNvPr id="4" name="3200万美颜自拍"/>
          <p:cNvSpPr txBox="1"/>
          <p:nvPr/>
        </p:nvSpPr>
        <p:spPr>
          <a:xfrm>
            <a:off x="9504045" y="1941581"/>
            <a:ext cx="2298706" cy="30380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marR="0" lvl="0" indent="0" defTabSz="91313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>
                <a:solidFill>
                  <a:srgbClr val="FF0000"/>
                </a:solidFill>
                <a:latin typeface="OPPOSans Medium"/>
                <a:ea typeface="OPPOSans Medium"/>
                <a:cs typeface="OPPOSans Medium"/>
                <a:sym typeface="OPPOSans Medium"/>
              </a:defRPr>
            </a:pPr>
            <a:r>
              <a:rPr lang="en-US" sz="1200" dirty="0">
                <a:solidFill>
                  <a:srgbClr val="FF0000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Qualcomm Snapdragon</a:t>
            </a:r>
            <a:r>
              <a:rPr sz="1200" dirty="0">
                <a:solidFill>
                  <a:srgbClr val="FF0000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870</a:t>
            </a:r>
          </a:p>
        </p:txBody>
      </p:sp>
      <p:sp>
        <p:nvSpPr>
          <p:cNvPr id="5" name="4000mAh，65W超级闪充"/>
          <p:cNvSpPr txBox="1"/>
          <p:nvPr/>
        </p:nvSpPr>
        <p:spPr>
          <a:xfrm>
            <a:off x="9512595" y="3437571"/>
            <a:ext cx="584200" cy="32512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913130">
              <a:lnSpc>
                <a:spcPct val="150000"/>
              </a:lnSpc>
              <a:defRPr sz="1400">
                <a:solidFill>
                  <a:srgbClr val="FF0000"/>
                </a:solidFill>
                <a:latin typeface="OPPOSans Medium"/>
                <a:ea typeface="OPPOSans Medium"/>
                <a:cs typeface="OPPOSans Medium"/>
                <a:sym typeface="OPPOSans Medium"/>
              </a:defRPr>
            </a:pPr>
            <a:r>
              <a:rPr lang="en-US" sz="1200" dirty="0">
                <a:solidFill>
                  <a:srgbClr val="FF0000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8G</a:t>
            </a:r>
            <a:r>
              <a:rPr sz="1200" dirty="0">
                <a:solidFill>
                  <a:srgbClr val="FF0000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+256</a:t>
            </a:r>
            <a:r>
              <a:rPr lang="en-US" sz="1200" dirty="0">
                <a:solidFill>
                  <a:srgbClr val="FF0000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G</a:t>
            </a:r>
          </a:p>
        </p:txBody>
      </p:sp>
      <p:sp>
        <p:nvSpPr>
          <p:cNvPr id="9" name="90Hz高感曲面屏，6.5英寸"/>
          <p:cNvSpPr txBox="1"/>
          <p:nvPr/>
        </p:nvSpPr>
        <p:spPr>
          <a:xfrm>
            <a:off x="9098280" y="748020"/>
            <a:ext cx="2698750" cy="789960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marR="0" lvl="0" indent="0" defTabSz="91313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400" spc="-150" dirty="0">
                <a:solidFill>
                  <a:schemeClr val="bg1"/>
                </a:solidFill>
                <a:latin typeface="OPPOSans R" charset="-122"/>
                <a:ea typeface="OPPOSans R" charset="-122"/>
                <a:sym typeface="OPPOSans Medium"/>
              </a:rPr>
              <a:t>Find X3</a:t>
            </a:r>
            <a:r>
              <a:rPr sz="2400" spc="-150" dirty="0">
                <a:solidFill>
                  <a:schemeClr val="bg1"/>
                </a:solidFill>
                <a:latin typeface="OPPOSans R" charset="-122"/>
                <a:ea typeface="OPPOSans R" charset="-122"/>
                <a:sym typeface="OPPOSans Medium"/>
              </a:rPr>
              <a:t> </a:t>
            </a:r>
            <a:r>
              <a:rPr lang="en-US" sz="2400" spc="-150" dirty="0">
                <a:solidFill>
                  <a:schemeClr val="bg1"/>
                </a:solidFill>
                <a:latin typeface="OPPOSans R" charset="-122"/>
                <a:ea typeface="OPPOSans R" charset="-122"/>
                <a:sym typeface="OPPOSans Medium"/>
              </a:rPr>
              <a:t>Parameter </a:t>
            </a:r>
            <a:r>
              <a:rPr lang="en-US" sz="2400" spc="-150" dirty="0" err="1">
                <a:solidFill>
                  <a:schemeClr val="bg1"/>
                </a:solidFill>
                <a:latin typeface="OPPOSans R" charset="-122"/>
                <a:ea typeface="OPPOSans R" charset="-122"/>
                <a:sym typeface="OPPOSans Medium"/>
              </a:rPr>
              <a:t>Spesifikasi</a:t>
            </a:r>
            <a:endParaRPr lang="zh-CN" altLang="en-US" sz="2400" spc="-150" dirty="0">
              <a:solidFill>
                <a:schemeClr val="bg1"/>
              </a:solidFill>
              <a:latin typeface="OPPOSans R" charset="-122"/>
              <a:ea typeface="OPPOSans R" charset="-122"/>
              <a:sym typeface="OPPOSans Medium"/>
            </a:endParaRPr>
          </a:p>
        </p:txBody>
      </p:sp>
      <p:sp>
        <p:nvSpPr>
          <p:cNvPr id="10" name="4000mAh，65W超级闪充"/>
          <p:cNvSpPr txBox="1"/>
          <p:nvPr/>
        </p:nvSpPr>
        <p:spPr>
          <a:xfrm>
            <a:off x="9489100" y="2349680"/>
            <a:ext cx="2058256" cy="30380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913130">
              <a:lnSpc>
                <a:spcPct val="150000"/>
              </a:lnSpc>
              <a:defRPr sz="1400">
                <a:solidFill>
                  <a:srgbClr val="FF0000"/>
                </a:solidFill>
                <a:latin typeface="OPPOSans Medium"/>
                <a:ea typeface="OPPOSans Medium"/>
                <a:cs typeface="OPPOSans Medium"/>
                <a:sym typeface="OPPOSans Medium"/>
              </a:defRPr>
            </a:pP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Sama </a:t>
            </a:r>
            <a:r>
              <a:rPr lang="en-US" altLang="zh-CN" sz="12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seperti</a:t>
            </a: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 Find X3 Pro</a:t>
            </a:r>
          </a:p>
        </p:txBody>
      </p:sp>
      <p:sp>
        <p:nvSpPr>
          <p:cNvPr id="11" name="4000mAh，65W超级闪充"/>
          <p:cNvSpPr txBox="1"/>
          <p:nvPr/>
        </p:nvSpPr>
        <p:spPr>
          <a:xfrm>
            <a:off x="9489735" y="2707185"/>
            <a:ext cx="2058256" cy="30380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913130">
              <a:lnSpc>
                <a:spcPct val="150000"/>
              </a:lnSpc>
              <a:defRPr sz="1400">
                <a:solidFill>
                  <a:srgbClr val="FF0000"/>
                </a:solidFill>
                <a:latin typeface="OPPOSans Medium"/>
                <a:ea typeface="OPPOSans Medium"/>
                <a:cs typeface="OPPOSans Medium"/>
                <a:sym typeface="OPPOSans Medium"/>
              </a:defRPr>
            </a:pP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Sama </a:t>
            </a:r>
            <a:r>
              <a:rPr lang="en-US" altLang="zh-CN" sz="12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seperti</a:t>
            </a: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 Find X3 Pro</a:t>
            </a:r>
          </a:p>
        </p:txBody>
      </p:sp>
      <p:sp>
        <p:nvSpPr>
          <p:cNvPr id="12" name="4000mAh，65W超级闪充"/>
          <p:cNvSpPr txBox="1"/>
          <p:nvPr/>
        </p:nvSpPr>
        <p:spPr>
          <a:xfrm>
            <a:off x="9490370" y="3123110"/>
            <a:ext cx="2058256" cy="30380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913130">
              <a:lnSpc>
                <a:spcPct val="150000"/>
              </a:lnSpc>
              <a:defRPr sz="1400">
                <a:solidFill>
                  <a:srgbClr val="FF0000"/>
                </a:solidFill>
                <a:latin typeface="OPPOSans Medium"/>
                <a:ea typeface="OPPOSans Medium"/>
                <a:cs typeface="OPPOSans Medium"/>
                <a:sym typeface="OPPOSans Medium"/>
              </a:defRPr>
            </a:pP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Sama </a:t>
            </a:r>
            <a:r>
              <a:rPr lang="en-US" altLang="zh-CN" sz="12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seperti</a:t>
            </a: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 Find X3 Pro</a:t>
            </a:r>
          </a:p>
        </p:txBody>
      </p:sp>
      <p:sp>
        <p:nvSpPr>
          <p:cNvPr id="13" name="4000mAh，65W超级闪充"/>
          <p:cNvSpPr txBox="1"/>
          <p:nvPr/>
        </p:nvSpPr>
        <p:spPr>
          <a:xfrm>
            <a:off x="9491005" y="3925115"/>
            <a:ext cx="2058256" cy="30380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913130">
              <a:lnSpc>
                <a:spcPct val="150000"/>
              </a:lnSpc>
              <a:defRPr sz="1400">
                <a:solidFill>
                  <a:srgbClr val="FF0000"/>
                </a:solidFill>
                <a:latin typeface="OPPOSans Medium"/>
                <a:ea typeface="OPPOSans Medium"/>
                <a:cs typeface="OPPOSans Medium"/>
                <a:sym typeface="OPPOSans Medium"/>
              </a:defRPr>
            </a:pP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Sama </a:t>
            </a:r>
            <a:r>
              <a:rPr lang="en-US" altLang="zh-CN" sz="12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seperti</a:t>
            </a: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 Find X3 Pro</a:t>
            </a:r>
          </a:p>
        </p:txBody>
      </p:sp>
      <p:sp>
        <p:nvSpPr>
          <p:cNvPr id="14" name="4000mAh，65W超级闪充"/>
          <p:cNvSpPr txBox="1"/>
          <p:nvPr/>
        </p:nvSpPr>
        <p:spPr>
          <a:xfrm>
            <a:off x="9491640" y="4321990"/>
            <a:ext cx="2058256" cy="30380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913130">
              <a:lnSpc>
                <a:spcPct val="150000"/>
              </a:lnSpc>
              <a:defRPr sz="1400">
                <a:solidFill>
                  <a:srgbClr val="FF0000"/>
                </a:solidFill>
                <a:latin typeface="OPPOSans Medium"/>
                <a:ea typeface="OPPOSans Medium"/>
                <a:cs typeface="OPPOSans Medium"/>
                <a:sym typeface="OPPOSans Medium"/>
              </a:defRPr>
            </a:pP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Sama </a:t>
            </a:r>
            <a:r>
              <a:rPr lang="en-US" altLang="zh-CN" sz="12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seperti</a:t>
            </a: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 Find X3 Pro</a:t>
            </a:r>
          </a:p>
        </p:txBody>
      </p:sp>
      <p:sp>
        <p:nvSpPr>
          <p:cNvPr id="15" name="4000mAh，65W超级闪充"/>
          <p:cNvSpPr txBox="1"/>
          <p:nvPr/>
        </p:nvSpPr>
        <p:spPr>
          <a:xfrm>
            <a:off x="9492275" y="4756965"/>
            <a:ext cx="2058256" cy="30380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913130">
              <a:lnSpc>
                <a:spcPct val="150000"/>
              </a:lnSpc>
              <a:defRPr sz="1400">
                <a:solidFill>
                  <a:srgbClr val="FF0000"/>
                </a:solidFill>
                <a:latin typeface="OPPOSans Medium"/>
                <a:ea typeface="OPPOSans Medium"/>
                <a:cs typeface="OPPOSans Medium"/>
                <a:sym typeface="OPPOSans Medium"/>
              </a:defRPr>
            </a:pP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Sama </a:t>
            </a:r>
            <a:r>
              <a:rPr lang="en-US" altLang="zh-CN" sz="12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seperti</a:t>
            </a: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 Find X3 Pro</a:t>
            </a:r>
          </a:p>
        </p:txBody>
      </p:sp>
      <p:sp>
        <p:nvSpPr>
          <p:cNvPr id="16" name="4000mAh，65W超级闪充"/>
          <p:cNvSpPr txBox="1"/>
          <p:nvPr/>
        </p:nvSpPr>
        <p:spPr>
          <a:xfrm>
            <a:off x="9492910" y="5240200"/>
            <a:ext cx="2058256" cy="303801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defTabSz="913130">
              <a:lnSpc>
                <a:spcPct val="150000"/>
              </a:lnSpc>
              <a:defRPr sz="1400">
                <a:solidFill>
                  <a:srgbClr val="FF0000"/>
                </a:solidFill>
                <a:latin typeface="OPPOSans Medium"/>
                <a:ea typeface="OPPOSans Medium"/>
                <a:cs typeface="OPPOSans Medium"/>
                <a:sym typeface="OPPOSans Medium"/>
              </a:defRPr>
            </a:pP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Sama </a:t>
            </a:r>
            <a:r>
              <a:rPr lang="en-US" altLang="zh-CN" sz="12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seperti</a:t>
            </a:r>
            <a:r>
              <a:rPr lang="en-US" altLang="zh-CN" sz="12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OPPOSans Medium"/>
              </a:rPr>
              <a:t> Find X3 Pro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-10160" y="2"/>
            <a:ext cx="12192000" cy="6857999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-42863" y="0"/>
            <a:ext cx="12234863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70078" y="1924789"/>
            <a:ext cx="7305233" cy="1216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0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FAQ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rgbClr val="EA9233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742950" y="1717675"/>
            <a:ext cx="10810875" cy="4849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l"/>
              <a:defRPr/>
            </a:pP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Penutup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baterai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hitam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terdapat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bekas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Penutup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baterai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hitam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mengadopsi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proses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refleksi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tinggi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pelapisan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ion nano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permukaan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cermin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yang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memiliki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tekstur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lebih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cerah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pantulan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lebih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kuat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yang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membuat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bentuk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kawah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lebih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intuitif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penuh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futuristic.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Permukaan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penutup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baterai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mengadopsi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AF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elektroplating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vakum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anti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yang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secara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efektif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mengurangi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lengket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 Jika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terdapat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jelas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di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permukaan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kain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lembut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dibersihkan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menggosok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ringan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tangan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terasa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lebih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halus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（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Catatan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: AF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adalah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lapisan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anti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minyak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）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Informasi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tambahan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: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Penutup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baterai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terbuat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dari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generasi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kelima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Corning Gorilla Glass,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perawatan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pengerasan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permukaan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permukaan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memiliki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kekerasan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Mohs 6,5, yang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lebih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terhadap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goresan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Direkomendasikan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memakai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casing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pelindung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penggunaan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jangka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panjang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</a:p>
        </p:txBody>
      </p:sp>
      <p:sp>
        <p:nvSpPr>
          <p:cNvPr id="40" name="文本框 35"/>
          <p:cNvSpPr txBox="1"/>
          <p:nvPr/>
        </p:nvSpPr>
        <p:spPr>
          <a:xfrm>
            <a:off x="5305425" y="629285"/>
            <a:ext cx="2035175" cy="707886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ctr">
              <a:defRPr/>
            </a:pPr>
            <a:r>
              <a:rPr lang="en-US" altLang="zh-CN" sz="4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FAQ</a:t>
            </a:r>
            <a:endParaRPr lang="zh-CN" altLang="en-US" sz="4000" spc="-15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869269" y="1337171"/>
            <a:ext cx="10907486" cy="5226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l"/>
              <a:defRPr/>
            </a:pP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Find X3/Find X3 Pro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apakah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anti air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Find X3: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air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sehari-hari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debu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: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sepenuhnya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mencegah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masuknya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debu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tetapi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jumlah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debu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masuk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boleh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mempengaruhi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pengoperasian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normal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peralatan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mempengaruhi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keselamatan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air: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percikan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air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segala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arah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cangkang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menimbulkan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efek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bahaya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efek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)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Find X3 Pro :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Peringkat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debu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air IP68 (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desain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kedua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berbeda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sehingga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kinerja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kedap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airnya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berbeda</a:t>
            </a:r>
            <a:r>
              <a:rPr lang="en-US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.)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Catatan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: Find X3 Pro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percikan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air dan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debu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penggunaan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normal. Setelah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pengujian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kondisi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laboratorium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terkontrol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efeknya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mencapai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level IP68 di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bawah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standar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GB / T42082017 (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domestik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) / EC60529 (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luar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negeri).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Fungsi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percikan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air, dan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debu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mengalami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keausan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sehari-hari</a:t>
            </a:r>
            <a:r>
              <a:rPr lang="id-ID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bahkan menurun drastis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; </a:t>
            </a:r>
            <a:r>
              <a:rPr lang="id-ID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lalu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jangan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mengisi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keadaan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basah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;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kerusakan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disebabkan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oleh </a:t>
            </a:r>
            <a:r>
              <a:rPr lang="id-ID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kemasukan cairan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tercakup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id-ID" sz="16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perbaikan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garansi</a:t>
            </a:r>
            <a:endParaRPr lang="en-US" sz="1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2" name="文本框 35"/>
          <p:cNvSpPr txBox="1"/>
          <p:nvPr/>
        </p:nvSpPr>
        <p:spPr>
          <a:xfrm>
            <a:off x="5305425" y="629285"/>
            <a:ext cx="2035175" cy="707886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ctr">
              <a:defRPr/>
            </a:pPr>
            <a:r>
              <a:rPr lang="en-US" altLang="zh-CN" sz="4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FAQ</a:t>
            </a:r>
            <a:endParaRPr lang="zh-CN" altLang="en-US" sz="4000" spc="-15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2" y="-5001"/>
            <a:ext cx="12192001" cy="6863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000">
                <a:schemeClr val="tx1"/>
              </a:gs>
              <a:gs pos="69000">
                <a:srgbClr val="17212A"/>
              </a:gs>
              <a:gs pos="100000">
                <a:srgbClr val="2E374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3755963" y="554470"/>
            <a:ext cx="2314055" cy="1951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Gloss </a:t>
            </a:r>
            <a:r>
              <a:rPr lang="en-US" altLang="zh-CN" sz="48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Hitam</a:t>
            </a:r>
            <a:endParaRPr lang="en-US" altLang="zh-CN" sz="4800" b="1" noProof="0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2" b="96303" l="8308" r="9561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8101" y="39407"/>
            <a:ext cx="2728077" cy="680318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781945" y="2344736"/>
            <a:ext cx="3507552" cy="1356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v-SE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Berlian hitam yang berharga, menyinari penonton</a:t>
            </a:r>
            <a:endParaRPr lang="en-US" altLang="zh-CN" sz="1400" dirty="0">
              <a:solidFill>
                <a:prstClr val="white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Paling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mendemonstrasikan</a:t>
            </a:r>
            <a:endParaRPr lang="en-US" altLang="zh-CN" sz="1400" dirty="0">
              <a:solidFill>
                <a:prstClr val="white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Suatu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Kehormatan</a:t>
            </a:r>
            <a:endParaRPr lang="zh-CN" altLang="en-US" sz="1400" dirty="0">
              <a:solidFill>
                <a:prstClr val="white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81945" y="3507094"/>
            <a:ext cx="7576612" cy="2921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Teknologi</a:t>
            </a:r>
            <a:r>
              <a:rPr lang="en-US" altLang="zh-CN" sz="2400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4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Terbatas</a:t>
            </a:r>
            <a:endParaRPr lang="en-US" altLang="zh-CN" sz="2400" b="1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it-IT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Kaca paling terang di industri, transparansi adalah 3 kali ponsel biasa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Tiga</a:t>
            </a:r>
            <a:r>
              <a:rPr lang="en-US" altLang="zh-CN" sz="2400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4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Jenis</a:t>
            </a:r>
            <a:r>
              <a:rPr lang="en-US" altLang="zh-CN" sz="2400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4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Tekstur</a:t>
            </a:r>
            <a:endParaRPr lang="en-US" altLang="zh-CN" sz="2400" b="1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Terlihat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terang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seperti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berlian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hitam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ketika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disentuh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terasa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kehalusan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keramik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saat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dipegang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terasa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kehangatan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batu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giok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di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tangan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.</a:t>
            </a:r>
            <a:endParaRPr lang="zh-CN" altLang="en-US" sz="1400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altLang="zh-CN" sz="1600" dirty="0" err="1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</a:rPr>
              <a:t>Catatan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</a:rPr>
              <a:t>: </a:t>
            </a:r>
            <a:r>
              <a:rPr lang="en-US" altLang="zh-CN" sz="1600" dirty="0" err="1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</a:rPr>
              <a:t>hitam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</a:rPr>
              <a:t>sebagai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</a:rPr>
              <a:t>kaca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</a:rPr>
              <a:t> yang </a:t>
            </a:r>
            <a:r>
              <a:rPr lang="en-US" altLang="zh-CN" sz="1600" dirty="0" err="1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</a:rPr>
              <a:t>berkilau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OPPOSans R" charset="-122"/>
              <a:ea typeface="OPPOSans R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7" b="8062"/>
          <a:stretch>
            <a:fillRect/>
          </a:stretch>
        </p:blipFill>
        <p:spPr>
          <a:xfrm>
            <a:off x="7174358" y="822313"/>
            <a:ext cx="3886029" cy="21876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968264" y="2902838"/>
            <a:ext cx="4807014" cy="798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Dalam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jenis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berlian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berlian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hitam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sangat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langka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sangat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berharga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  <p:sp>
        <p:nvSpPr>
          <p:cNvPr id="13" name="矩形: 圆角 12"/>
          <p:cNvSpPr/>
          <p:nvPr/>
        </p:nvSpPr>
        <p:spPr>
          <a:xfrm>
            <a:off x="6713864" y="935343"/>
            <a:ext cx="4990369" cy="2788920"/>
          </a:xfrm>
          <a:prstGeom prst="roundRect">
            <a:avLst>
              <a:gd name="adj" fmla="val 13022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  <p:bldP spid="13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533400" y="1336675"/>
            <a:ext cx="11277600" cy="5215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l"/>
              <a:defRPr/>
            </a:pP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mengisi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pengisian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nirkabel</a:t>
            </a:r>
            <a:r>
              <a:rPr lang="id-ID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(Air VOOC)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1.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Pastikan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casing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pelindung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kurang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dari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2mm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selama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nirkabel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ada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benda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asing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logam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di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antara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permukaan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nirkabel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  <a:r>
              <a:rPr lang="id-ID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Jika menggunakan </a:t>
            </a:r>
            <a:r>
              <a:rPr lang="id-ID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casing</a:t>
            </a:r>
            <a:r>
              <a:rPr lang="id-ID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pelindung ponsel maka periksa apakah terdapat bahan logam pada bagian luar ataupun dalam, sebaiknya menggunakan </a:t>
            </a:r>
            <a:r>
              <a:rPr lang="id-ID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casing</a:t>
            </a:r>
            <a:r>
              <a:rPr lang="id-ID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pelindung bawaan OPPO.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2.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memastikan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kecepatan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keamanan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nirkabel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nirkabel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harus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bersertifikat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Qi. Jika Anda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membeli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dok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nirkabel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pihak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ketiga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silakan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kunjungi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situs web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pembelian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memeriksa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apakah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dok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tersebut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bersertifikat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QI (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periksa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di situs web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resmi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atau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memiliki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Logo QI). Jika </a:t>
            </a:r>
            <a:r>
              <a:rPr lang="id-ID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dok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Anda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beli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memiliki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sertifikasi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Qi,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itu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akan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menyebabkan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masalah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mengisi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Disarankan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agar Anda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menggunakan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id-ID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dok bawaan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OPPO.</a:t>
            </a:r>
            <a:endParaRPr lang="id-ID" sz="13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3. Adaptor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harus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mendukung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protokol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standar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seperti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SCP / FCP,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protokol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PD,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protokol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QC,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protokol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VOOC,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SuperVOOC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dll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 Adaptor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mendukung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input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berdaya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rendah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5V / 1A, 5V / 0,5A,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jika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Anda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gunakan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spesifikasi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lain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dari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adaptor,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menyebabkan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kegagalan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mengisi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daya.Jika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Anda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menggunakan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basis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OPPO,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harap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sejajarkan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posisi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mengisi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 Jika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masih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gagal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mengisi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harap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bawa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r>
              <a:rPr lang="en-US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id-ID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dok untuk menuju ke Service Center terdekat</a:t>
            </a:r>
            <a:endParaRPr lang="en-US" sz="1300" dirty="0"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2" name="文本框 35"/>
          <p:cNvSpPr txBox="1"/>
          <p:nvPr/>
        </p:nvSpPr>
        <p:spPr>
          <a:xfrm>
            <a:off x="5305425" y="629285"/>
            <a:ext cx="2035175" cy="707886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ctr">
              <a:defRPr/>
            </a:pPr>
            <a:r>
              <a:rPr lang="en-US" altLang="zh-CN" sz="4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FAQ</a:t>
            </a:r>
            <a:endParaRPr lang="zh-CN" altLang="en-US" sz="4000" spc="-15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660400" y="1717675"/>
            <a:ext cx="10985500" cy="4841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l"/>
              <a:defRPr/>
            </a:pP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Pengisian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nirkabel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lambat</a:t>
            </a:r>
            <a:endParaRPr lang="zh-CN" altLang="en-US" sz="2400" b="1" dirty="0">
              <a:solidFill>
                <a:schemeClr val="accent4">
                  <a:lumMod val="75000"/>
                </a:schemeClr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mencapai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nirkabel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maksimal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30W,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menggunakan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OPPO Super VOOC Charger 65W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atas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kabel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data yang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sesuai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+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dok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OPPO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mencapai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30W. </a:t>
            </a:r>
            <a:r>
              <a:rPr lang="id-ID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Dok daya merek lain mendukung hingga 15W. </a:t>
            </a:r>
            <a:endParaRPr lang="en-US" sz="16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sebenarnya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akan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bervariasi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skenario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berbeda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silakan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lihat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penggunaan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sebenarnya</a:t>
            </a:r>
            <a:r>
              <a:rPr lang="id-ID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  <a:endParaRPr lang="en-US" sz="16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Catatan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: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Pengaturan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default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pabrik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nirkabel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adalah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mengaktifkan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sunyi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opsi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sunyi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saat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tidur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). Jadi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sunyi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saat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tidur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hal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ini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dipelajari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oleh AI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secara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cerdas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pengisian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disesuaikan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kebiasaan</a:t>
            </a:r>
            <a:r>
              <a:rPr lang="en-US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pengguna</a:t>
            </a:r>
            <a:r>
              <a:rPr lang="id-ID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  <a:endParaRPr lang="en-US" sz="16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Jalur: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baterai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-&gt;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pengaturan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wireless charging -&gt; charging silent mode,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saat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masuk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mode silent,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charging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diatur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dari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30w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14w,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kecepatan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kipas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juga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akan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berkurang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panas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juga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akan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berkurang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</a:p>
        </p:txBody>
      </p:sp>
      <p:sp>
        <p:nvSpPr>
          <p:cNvPr id="2" name="文本框 35"/>
          <p:cNvSpPr txBox="1"/>
          <p:nvPr/>
        </p:nvSpPr>
        <p:spPr>
          <a:xfrm>
            <a:off x="5305425" y="629285"/>
            <a:ext cx="2035175" cy="707886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ctr">
              <a:defRPr/>
            </a:pPr>
            <a:r>
              <a:rPr lang="en-US" altLang="zh-CN" sz="4000" spc="-150" dirty="0">
                <a:solidFill>
                  <a:prstClr val="white"/>
                </a:solidFill>
                <a:latin typeface="OPPOSans R" charset="-122"/>
                <a:ea typeface="OPPOSans R" charset="-122"/>
                <a:cs typeface="+mn-cs"/>
              </a:rPr>
              <a:t>FAQ</a:t>
            </a:r>
            <a:endParaRPr lang="zh-CN" altLang="en-US" sz="4000" spc="-15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65100" y="983228"/>
            <a:ext cx="11823700" cy="5974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l"/>
              <a:defRPr/>
            </a:pP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Mikroskopnya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jelas</a:t>
            </a:r>
            <a:endParaRPr lang="zh-CN" sz="2400" b="1" dirty="0">
              <a:solidFill>
                <a:schemeClr val="accent4">
                  <a:lumMod val="75000"/>
                </a:schemeClr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Mikroskop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adalah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lensa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makro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yang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memiliki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persyaratan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lebih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tinggi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jarak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pemotretan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 Jika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pemotretan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jelas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harap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konfirmasikan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operasi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berikut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:</a:t>
            </a:r>
            <a:endParaRPr lang="id-ID" altLang="zh-CN" sz="15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1.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Konfirmasikan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apakah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pengguna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beroperasi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sesuai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animasi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dipandu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: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pegang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kedua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tangan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pasang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lensa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tangan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kiri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subjek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sedikit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angkat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bagian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belakang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tangan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kanan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 Teknik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mengurangi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id-ID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sedikit guncangan.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2. Jika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tekniknya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benar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pahami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sedang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diambil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oleh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pengguna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?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Direkomendasikan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membidik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pada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permukaan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datar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subjek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memiliki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tekstur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kaya,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seperti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pakaian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  <a:endParaRPr lang="id-ID" altLang="zh-CN" sz="15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3.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Pastikan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ketebalan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id-ID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casing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pelindung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kurang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dari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2mm Jika Anda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memotret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disarankan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melepaskan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id-ID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casing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pelindung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mencoba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memotret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dekat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subjek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  <a:endParaRPr lang="id-ID" altLang="zh-CN" sz="15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4. Karena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struktur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khusus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mikroskop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agar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pengguna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melihat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dunia yang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sangat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kecil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perbesarannya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relatif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tinggi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persyaratan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panjang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fokusnya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relatif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tinggi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persyaratan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pemotretan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lebih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tinggi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Gunakan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teknik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pemotretan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benar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temukan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jarak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antara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subjek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(1-3mm),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dimungkinkan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mengambil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gambar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jelas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lensa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kotor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atau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mungkin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jelas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saat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memotret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objek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benar-benar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5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hitam</a:t>
            </a:r>
            <a:r>
              <a:rPr lang="en-US" altLang="zh-CN" sz="15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).</a:t>
            </a:r>
            <a:endParaRPr lang="zh-CN" sz="15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26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2" name="文本框 35"/>
          <p:cNvSpPr txBox="1"/>
          <p:nvPr/>
        </p:nvSpPr>
        <p:spPr>
          <a:xfrm>
            <a:off x="5305425" y="629285"/>
            <a:ext cx="2035175" cy="707886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ctr">
              <a:defRPr/>
            </a:pPr>
            <a:r>
              <a:rPr lang="en-US" altLang="zh-CN" sz="4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FAQ</a:t>
            </a:r>
            <a:endParaRPr lang="zh-CN" altLang="en-US" sz="4000" spc="-15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14300" y="0"/>
            <a:ext cx="12077700" cy="695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l"/>
              <a:defRPr/>
            </a:pPr>
            <a:r>
              <a:rPr lang="id-ID" altLang="zh-CN" sz="16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Prosesor </a:t>
            </a:r>
            <a:r>
              <a:rPr lang="en-US" altLang="zh-CN" sz="16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888</a:t>
            </a:r>
            <a:r>
              <a:rPr lang="id-ID" altLang="zh-CN" sz="16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terasa panas</a:t>
            </a:r>
            <a:endParaRPr lang="zh-CN" altLang="en-US" sz="1600" b="1" dirty="0">
              <a:solidFill>
                <a:schemeClr val="accent4">
                  <a:lumMod val="75000"/>
                </a:schemeClr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  <a:defRPr/>
            </a:pPr>
            <a:r>
              <a:rPr lang="id-ID" altLang="zh-CN" sz="14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Analisa Penyebab</a:t>
            </a:r>
            <a:endParaRPr lang="zh-CN" altLang="en-US" sz="1400" b="1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1.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Prosesor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888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adalah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chip proses 5nm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pertama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dari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Qualcomm.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Saat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merupakan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prosesor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paling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kuat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Performa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keseluruhan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35%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lebih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tinggi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dari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generasi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sebelumnya</a:t>
            </a:r>
            <a:r>
              <a:rPr lang="id-ID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menghadirkan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kinerja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super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sekaligus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meningkatkan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konsumsi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；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2. 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Chip 888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mengadopsi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1 inti super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besar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+ 3 inti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besar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+ 4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arsitektur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inti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kecil</a:t>
            </a:r>
            <a:r>
              <a:rPr lang="id-ID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mengintegrasikan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miliaran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transistor, dan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memiliki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kepadatan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energi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lebih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tinggi</a:t>
            </a:r>
            <a:r>
              <a:rPr 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；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chip 888, model kami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telah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melakukan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banyak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pengoptimalan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adaptasi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sambil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memastikan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kinerja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kuat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tetapi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juga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sejauh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mungkin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memberikan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pengalaman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id-ID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panas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baik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kepada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pengguna</a:t>
            </a:r>
            <a:r>
              <a:rPr lang="id-ID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  <a:endParaRPr lang="zh-CN" sz="13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id-ID" altLang="zh-CN" sz="14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Saran</a:t>
            </a:r>
            <a:r>
              <a:rPr lang="zh-CN" sz="14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：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1. 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Jika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ada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jaringan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5G di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sekitar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Anda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atau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sementara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menggunakan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jaringan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5G</a:t>
            </a:r>
            <a:r>
              <a:rPr lang="id-ID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Anda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disarankan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memprioritaskan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jaringan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4G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secara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manual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mengurangi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konsumsi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suhu</a:t>
            </a:r>
            <a:r>
              <a:rPr 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；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2. 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Jika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diatur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kecepatan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refresh 120HZ,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layar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diputar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120 kali</a:t>
            </a:r>
            <a:r>
              <a:rPr lang="id-ID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/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detik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yang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meningkatkan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konsumsi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layar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id-ID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&amp;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suhu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ponsel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Disarankan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menyesuaikan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“</a:t>
            </a:r>
            <a:r>
              <a:rPr lang="id-ID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mode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standar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"60HZ</a:t>
            </a:r>
            <a:r>
              <a:rPr lang="id-ID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;</a:t>
            </a:r>
            <a:endParaRPr lang="zh-CN" sz="13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3. </a:t>
            </a:r>
            <a:r>
              <a:rPr lang="id-ID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Disarankan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agar Anda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mengurangi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kecerahan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layar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secara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tepat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atau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mengaktifkan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fungsi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penyesuaian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kecerahan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layar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otomatis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menghindari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panas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disebabkan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oleh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kecerahan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layar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tinggi</a:t>
            </a:r>
            <a:r>
              <a:rPr 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；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4. </a:t>
            </a:r>
            <a:r>
              <a:rPr lang="id-ID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Aplikasi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berjalan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terlalu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banyak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di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latar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belakang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yang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membangunkan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telepon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secara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berkala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meningkatkan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konsumsi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daya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Anda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dianjurkan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mengembangkan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kebiasaan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membersihkan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program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latar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belakang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saat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menggunakan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telepon</a:t>
            </a:r>
            <a:r>
              <a:rPr lang="id-ID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  <a:r>
              <a:rPr 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；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5.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Gunakan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suhu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rendah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atau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lingkungan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berventilasi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hindari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sinar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matahari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langsung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atau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lingkungan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suhu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3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tinggi</a:t>
            </a:r>
            <a:r>
              <a:rPr lang="en-US" altLang="zh-CN" sz="13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  <a:endParaRPr lang="zh-CN" sz="13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2" name="文本框 35"/>
          <p:cNvSpPr txBox="1"/>
          <p:nvPr/>
        </p:nvSpPr>
        <p:spPr>
          <a:xfrm>
            <a:off x="5135562" y="279400"/>
            <a:ext cx="2035175" cy="707886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ctr">
              <a:defRPr/>
            </a:pPr>
            <a:r>
              <a:rPr lang="en-US" altLang="zh-CN" sz="4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FAQ</a:t>
            </a:r>
            <a:endParaRPr lang="zh-CN" altLang="en-US" sz="4000" spc="-15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431800" y="1236345"/>
            <a:ext cx="11404600" cy="3302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l"/>
              <a:defRPr/>
            </a:pP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Aplikasi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id-ID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unggah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gambar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atau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id-ID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muncul </a:t>
            </a:r>
            <a:r>
              <a:rPr lang="id-ID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koding</a:t>
            </a:r>
            <a:r>
              <a:rPr lang="id-ID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id-ID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error</a:t>
            </a:r>
            <a:endParaRPr lang="zh-CN" altLang="en-US" b="1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id-ID" altLang="zh-CN" sz="16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id-ID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Halo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id-ID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ada 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2000 software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mendukung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foto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OPPO 10Bit. Jika Anda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menemui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fenomena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di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atas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artinya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aplikasi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mendukung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pemrosesan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format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gambar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baru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 Anda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menggunakan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fungsi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transcoding yang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tersedia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di album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mengonversi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gambar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format JPG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biasa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.:Jalur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operasi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: Buka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gambar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di album,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klik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tombol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"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Lainnya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" di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pojok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kanan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bawah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pilih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"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Ubah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JPEG"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mengubahnya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menjadi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gambar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biasa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pilih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gambar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di-transcoding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digunakan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secara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normal.</a:t>
            </a:r>
            <a:endParaRPr lang="zh-CN" sz="16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2" name="文本框 35"/>
          <p:cNvSpPr txBox="1"/>
          <p:nvPr/>
        </p:nvSpPr>
        <p:spPr>
          <a:xfrm>
            <a:off x="5305425" y="629285"/>
            <a:ext cx="2035175" cy="707886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ctr">
              <a:defRPr/>
            </a:pPr>
            <a:r>
              <a:rPr lang="en-US" altLang="zh-CN" sz="4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FAQ</a:t>
            </a:r>
            <a:endParaRPr lang="zh-CN" altLang="en-US" sz="4000" spc="-15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646112" y="1590675"/>
            <a:ext cx="11353800" cy="4841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l"/>
              <a:defRPr/>
            </a:pP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Perubahan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kebijakan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garansi</a:t>
            </a:r>
            <a:r>
              <a:rPr lang="id-ID" altLang="zh-CN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(tidak berlaku untuk Indonesia)</a:t>
            </a:r>
            <a:endParaRPr lang="zh-CN" altLang="en-US" sz="2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POSans R" charset="-122"/>
              <a:ea typeface="OPPOSans R" charset="-122"/>
              <a:cs typeface="OPPOSans-S R" panose="00020600040101010101" pitchFamily="18" charset="-122"/>
              <a:sym typeface="+mn-ea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1.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Apakah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kartu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Find X3 series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dapat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id-ID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diretur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setelah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aktivasi</a:t>
            </a:r>
            <a:r>
              <a:rPr lang="id-ID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?</a:t>
            </a:r>
            <a:endParaRPr lang="zh-CN" sz="16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Halo,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bulan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penjualan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pertama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(18 April),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kartu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produk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Find X3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diaktifkan</a:t>
            </a:r>
            <a:r>
              <a:rPr lang="id-ID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masih mendukung retur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selama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7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tanpa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alasan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pun.Selama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tampilan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produk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utuh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aksesori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kemasan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lengkap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hadiah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disertakan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pembelian</a:t>
            </a:r>
            <a:r>
              <a:rPr lang="id-ID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dalam waktu 7 hari setelah diterima, dimungkinkan untuk mendukung retur 7 hari tanpa alasan </a:t>
            </a:r>
            <a:r>
              <a:rPr lang="id-ID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apapun</a:t>
            </a:r>
            <a:r>
              <a:rPr lang="id-ID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  <a:endParaRPr lang="zh-CN" sz="16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  <a:sym typeface="+mn-ea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Keterangan</a:t>
            </a:r>
            <a:r>
              <a:rPr 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：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Masalah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kualitas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dapat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dikembalikan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dan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ditukar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,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masalah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non-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kualitas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dapat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dikembalikan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dalam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waktu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7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hari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tanpa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alasan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, dan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tidak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dapat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 </a:t>
            </a:r>
            <a:r>
              <a:rPr lang="en-US" altLang="zh-CN" sz="1600" dirty="0" err="1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ditukar</a:t>
            </a:r>
            <a:r>
              <a:rPr lang="id-ID" altLang="zh-CN" sz="1600" dirty="0">
                <a:solidFill>
                  <a:schemeClr val="bg1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  <a:sym typeface="+mn-ea"/>
              </a:rPr>
              <a:t>.</a:t>
            </a:r>
            <a:endParaRPr lang="zh-CN" sz="1600" dirty="0">
              <a:solidFill>
                <a:schemeClr val="bg1">
                  <a:lumMod val="75000"/>
                </a:schemeClr>
              </a:solidFill>
              <a:latin typeface="OPPOSans R" charset="-122"/>
              <a:ea typeface="OPPOSans R" charset="-122"/>
              <a:cs typeface="OPPOSans-S R" panose="00020600040101010101" pitchFamily="18" charset="-122"/>
              <a:sym typeface="+mn-ea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2. Jika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pengguna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membeli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model lain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bertanya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mengapa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produk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tidak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dikembalikan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selama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7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setelah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aktivasi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tetapi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Find X3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mendukungnya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setelah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aktivasi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?</a:t>
            </a:r>
            <a:endParaRPr lang="id-ID" altLang="zh-CN" sz="16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Halo,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terima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kasih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banyak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atas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dukungan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Anda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kepada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OPPO.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hanya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produk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Find X3 yang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dikembalikan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waktu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7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setelah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aktivasi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bulan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pertama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penjualan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  <a:endParaRPr lang="zh-CN" sz="16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2" name="文本框 35"/>
          <p:cNvSpPr txBox="1"/>
          <p:nvPr/>
        </p:nvSpPr>
        <p:spPr>
          <a:xfrm>
            <a:off x="5305425" y="629285"/>
            <a:ext cx="2035175" cy="707886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ctr">
              <a:defRPr/>
            </a:pPr>
            <a:r>
              <a:rPr lang="en-US" altLang="zh-CN" sz="4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FAQ</a:t>
            </a:r>
            <a:endParaRPr lang="zh-CN" altLang="en-US" sz="4000" spc="-15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-10160" y="2"/>
            <a:ext cx="12192000" cy="6857999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-42863" y="0"/>
            <a:ext cx="12234863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553238" y="1924789"/>
            <a:ext cx="7305233" cy="1216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0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Fitur </a:t>
            </a:r>
            <a:r>
              <a:rPr lang="en-US" altLang="zh-CN" sz="60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Baru</a:t>
            </a:r>
            <a:r>
              <a:rPr lang="en-US" altLang="zh-CN" sz="60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OS</a:t>
            </a:r>
          </a:p>
        </p:txBody>
      </p:sp>
    </p:spTree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409575" y="1717675"/>
            <a:ext cx="11468099" cy="4841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l"/>
              <a:defRPr/>
            </a:pP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Mulai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endParaRPr lang="en-US" altLang="zh-CN" sz="16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status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kunci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layar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setelah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membuka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kunci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terus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ikon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memulai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geser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ikon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aplikasi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di menu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mulai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dan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langsung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buka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fungsi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sesuai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setelah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pengguna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menggunakan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mulai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membentuk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memori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otot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kondisi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layar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terkunci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setelah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dibuka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geser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langsung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lokasi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ikon, dan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fungsi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sesuai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langsung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dibuka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tanpa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menampilkan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menu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mulai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.)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jalur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: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1.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Hidupkan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fungsi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mulai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: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Pengaturan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-Alat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Praktis-Mulai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;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2. Setelah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fungsi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dihidupkan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edit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fungsi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pintasan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atau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aplikasi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ingin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Anda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mulai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pada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halaman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pengaturan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mulai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Pengaturan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-Alat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Praktis-Mulai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);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3. Di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bawah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layar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kunci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layar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setelah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dibuka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tekan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lama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memulai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geser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ikon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aplikasi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(menu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mulai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)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memulai</a:t>
            </a:r>
            <a:r>
              <a:rPr lang="en-US" altLang="zh-CN" sz="16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.</a:t>
            </a:r>
            <a:endParaRPr lang="zh-CN" sz="16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2" name="文本框 35"/>
          <p:cNvSpPr txBox="1"/>
          <p:nvPr/>
        </p:nvSpPr>
        <p:spPr>
          <a:xfrm>
            <a:off x="3581401" y="581025"/>
            <a:ext cx="4829174" cy="707886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ctr">
              <a:defRPr/>
            </a:pPr>
            <a:r>
              <a:rPr lang="en-US" altLang="zh-CN" sz="4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Fitur </a:t>
            </a:r>
            <a:r>
              <a:rPr lang="en-US" altLang="zh-CN" sz="4000" spc="-15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Baru</a:t>
            </a:r>
            <a:r>
              <a:rPr lang="en-US" altLang="zh-CN" sz="4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OS</a:t>
            </a:r>
            <a:endParaRPr lang="zh-CN" altLang="en-US" sz="4000" spc="-15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451803" y="5474474"/>
            <a:ext cx="11496674" cy="1418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defTabSz="4572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  <a:defRPr/>
            </a:pP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1.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Hidupkan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fungsi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mulai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: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Pengaturan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-Alat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Praktis-Mulai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endParaRPr lang="zh-CN" sz="10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2. 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Setelah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fungsi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dihidupkan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edit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fungsi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pintasan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atau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aplikasi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ingin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Anda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mulai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pada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halaman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pengaturan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mulai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Pengaturan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-Alat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Praktis-Mulai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);</a:t>
            </a: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bawah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layar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kunci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layar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setelah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dibuka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tekan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lama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sidik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memulai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geser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ikon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aplikasi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(menu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mulai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cepat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)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untuk</a:t>
            </a:r>
            <a:r>
              <a:rPr lang="en-US" altLang="zh-CN" sz="10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memulai</a:t>
            </a:r>
            <a:endParaRPr lang="zh-CN" sz="1000" dirty="0">
              <a:solidFill>
                <a:srgbClr val="FF0000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2" name="文本框 35"/>
          <p:cNvSpPr txBox="1"/>
          <p:nvPr/>
        </p:nvSpPr>
        <p:spPr>
          <a:xfrm>
            <a:off x="1153795" y="330835"/>
            <a:ext cx="10092690" cy="707886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ctr">
              <a:defRPr/>
            </a:pPr>
            <a:r>
              <a:rPr lang="en-US" altLang="zh-CN" sz="4000" spc="-15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Mulai</a:t>
            </a:r>
            <a:r>
              <a:rPr lang="en-US" altLang="zh-CN" sz="4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  <a:r>
              <a:rPr lang="en-US" altLang="zh-CN" sz="4000" spc="-15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Cepat</a:t>
            </a:r>
            <a:r>
              <a:rPr lang="en-US" altLang="zh-CN" sz="4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  <a:r>
              <a:rPr lang="en-US" altLang="zh-CN" sz="4000" spc="-15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Sidik</a:t>
            </a:r>
            <a:r>
              <a:rPr lang="en-US" altLang="zh-CN" sz="4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</a:t>
            </a:r>
            <a:r>
              <a:rPr lang="en-US" altLang="zh-CN" sz="4000" spc="-15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Jari</a:t>
            </a:r>
            <a:endParaRPr lang="zh-CN" altLang="en-US" sz="4000" spc="-15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53795" y="1096645"/>
            <a:ext cx="10092055" cy="4319270"/>
            <a:chOff x="1292" y="1907"/>
            <a:chExt cx="15893" cy="6802"/>
          </a:xfrm>
        </p:grpSpPr>
        <p:pic>
          <p:nvPicPr>
            <p:cNvPr id="3" name="图片 2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292" y="1907"/>
              <a:ext cx="3402" cy="6803"/>
            </a:xfrm>
            <a:prstGeom prst="rect">
              <a:avLst/>
            </a:prstGeom>
          </p:spPr>
        </p:pic>
        <p:pic>
          <p:nvPicPr>
            <p:cNvPr id="4" name="图片 3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457" y="1907"/>
              <a:ext cx="3401" cy="6803"/>
            </a:xfrm>
            <a:prstGeom prst="rect">
              <a:avLst/>
            </a:prstGeom>
          </p:spPr>
        </p:pic>
        <p:pic>
          <p:nvPicPr>
            <p:cNvPr id="5" name="图片 4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621" y="1907"/>
              <a:ext cx="3401" cy="6803"/>
            </a:xfrm>
            <a:prstGeom prst="rect">
              <a:avLst/>
            </a:prstGeom>
          </p:spPr>
        </p:pic>
        <p:pic>
          <p:nvPicPr>
            <p:cNvPr id="6" name="图片 5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3785" y="1907"/>
              <a:ext cx="3401" cy="6803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-10160" y="2"/>
            <a:ext cx="12192000" cy="6857999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-42863" y="0"/>
            <a:ext cx="12234863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553238" y="1924789"/>
            <a:ext cx="7305233" cy="3616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0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Hal yang </a:t>
            </a:r>
            <a:r>
              <a:rPr lang="en-US" altLang="zh-CN" sz="60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harus</a:t>
            </a:r>
            <a:r>
              <a:rPr lang="en-US" altLang="zh-CN" sz="60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60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diperhatikan</a:t>
            </a:r>
            <a:r>
              <a:rPr lang="en-US" altLang="zh-CN" sz="60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60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saat</a:t>
            </a:r>
            <a:r>
              <a:rPr lang="en-US" altLang="zh-CN" sz="60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60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reparasi</a:t>
            </a:r>
            <a:r>
              <a:rPr lang="en-US" altLang="zh-CN" sz="60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unit</a:t>
            </a:r>
            <a:endParaRPr kumimoji="0" lang="zh-CN" sz="6000" b="1" i="0" u="none" strike="noStrike" kern="1200" cap="none" spc="0" normalizeH="0" baseline="0" noProof="0" dirty="0">
              <a:ln>
                <a:noFill/>
              </a:ln>
              <a:solidFill>
                <a:srgbClr val="EA9233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0"/>
            <a:ext cx="12192000" cy="688337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822888" y="1556129"/>
            <a:ext cx="4721037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Embun</a:t>
            </a:r>
            <a:r>
              <a:rPr lang="en-US" altLang="zh-CN" sz="48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48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Putih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EA9233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22887" y="2538788"/>
            <a:ext cx="7994864" cy="1033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puncak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Gunung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Everest,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terdapat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kondensasi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es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dari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miliar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tahun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murni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indah</a:t>
            </a:r>
            <a:endParaRPr lang="en-US" altLang="zh-CN" sz="1400" dirty="0">
              <a:solidFill>
                <a:prstClr val="white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Paling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mendemonstrasikan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aura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anggun</a:t>
            </a:r>
            <a:endParaRPr lang="zh-CN" altLang="en-US" sz="1400" dirty="0">
              <a:solidFill>
                <a:prstClr val="white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22887" y="3570217"/>
            <a:ext cx="7994864" cy="311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Teknologi</a:t>
            </a:r>
            <a:r>
              <a:rPr lang="en-US" altLang="zh-CN" sz="2400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4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Terbatas</a:t>
            </a:r>
            <a:endParaRPr lang="en-US" altLang="zh-CN" sz="2400" b="1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Tekstur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matte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terbaik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di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industri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400" dirty="0" err="1">
                <a:solidFill>
                  <a:srgbClr val="EA9233"/>
                </a:solidFill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rPr>
              <a:t>Tekstur</a:t>
            </a:r>
            <a:r>
              <a:rPr lang="en-US" altLang="zh-CN" sz="1400" dirty="0">
                <a:solidFill>
                  <a:srgbClr val="EA9233"/>
                </a:solidFill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rPr>
              <a:t> matte </a:t>
            </a:r>
            <a:r>
              <a:rPr lang="en-US" altLang="zh-CN" sz="1400" dirty="0" err="1">
                <a:solidFill>
                  <a:srgbClr val="EA9233"/>
                </a:solidFill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rPr>
              <a:t>lebih</a:t>
            </a:r>
            <a:r>
              <a:rPr lang="en-US" altLang="zh-CN" sz="1400" dirty="0">
                <a:solidFill>
                  <a:srgbClr val="EA9233"/>
                </a:solidFill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EA9233"/>
                </a:solidFill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rPr>
              <a:t>tinggi</a:t>
            </a:r>
            <a:r>
              <a:rPr lang="en-US" altLang="zh-CN" sz="1400" dirty="0">
                <a:solidFill>
                  <a:srgbClr val="EA9233"/>
                </a:solidFill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dari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tipe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Apple yang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terbaru</a:t>
            </a:r>
            <a:endParaRPr lang="en-US" altLang="zh-CN" sz="1400" dirty="0">
              <a:solidFill>
                <a:srgbClr val="EA9233"/>
              </a:solidFill>
              <a:latin typeface="OPPOSans H" panose="00020600040101010101" pitchFamily="18" charset="-122"/>
              <a:ea typeface="OPPOSans H" panose="00020600040101010101" pitchFamily="18" charset="-122"/>
              <a:cs typeface="OPPOSans H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Tiga</a:t>
            </a:r>
            <a:r>
              <a:rPr lang="en-US" altLang="zh-CN" sz="2400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4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Jenis</a:t>
            </a:r>
            <a:r>
              <a:rPr lang="en-US" altLang="zh-CN" sz="2400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2400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Tekstur</a:t>
            </a:r>
            <a:endParaRPr lang="en-US" altLang="zh-CN" sz="2400" b="1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Terlihat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seperti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logam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mulia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ketika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disentuh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terasa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seperti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kulit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bayi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saat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dipegang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terasa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kehangatan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batu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giok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di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tangan</a:t>
            </a:r>
            <a:endParaRPr lang="zh-CN" altLang="en-US" sz="1400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  <a:p>
            <a:pPr algn="ctr">
              <a:lnSpc>
                <a:spcPct val="150000"/>
              </a:lnSpc>
              <a:defRPr/>
            </a:pPr>
            <a:endParaRPr lang="en-US" altLang="zh-CN" sz="1400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Catatan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: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putih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sebagai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Teknik matte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OPPOSans R" charset="-122"/>
              <a:ea typeface="OPPOSans R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922" b="69520" l="52612" r="74152">
                        <a14:foregroundMark x1="54227" y1="24384" x2="55412" y2="30036"/>
                        <a14:foregroundMark x1="54443" y1="22608" x2="73775" y2="29269"/>
                        <a14:foregroundMark x1="55627" y1="22608" x2="64890" y2="25515"/>
                        <a14:foregroundMark x1="64890" y1="25515" x2="62143" y2="24384"/>
                        <a14:foregroundMark x1="63328" y1="25111" x2="72590" y2="27695"/>
                        <a14:foregroundMark x1="72590" y1="27695" x2="73398" y2="28381"/>
                        <a14:foregroundMark x1="64513" y1="24828" x2="72213" y2="26766"/>
                        <a14:foregroundMark x1="54820" y1="22002" x2="55627" y2="22002"/>
                        <a14:foregroundMark x1="71029" y1="26766" x2="56597" y2="22447"/>
                        <a14:foregroundMark x1="59935" y1="23658" x2="68767" y2="25999"/>
                        <a14:foregroundMark x1="68767" y1="25999" x2="64674" y2="24223"/>
                        <a14:foregroundMark x1="56489" y1="25232" x2="57620" y2="32257"/>
                        <a14:foregroundMark x1="57620" y1="32257" x2="58535" y2="32822"/>
                        <a14:foregroundMark x1="69682" y1="69156" x2="72267" y2="69156"/>
                        <a14:foregroundMark x1="73721" y1="51554" x2="73129" y2="68995"/>
                        <a14:foregroundMark x1="74152" y1="65079" x2="71082" y2="69520"/>
                        <a14:foregroundMark x1="69790" y1="25878" x2="70598" y2="259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9020" r="23531" b="26963"/>
          <a:stretch>
            <a:fillRect/>
          </a:stretch>
        </p:blipFill>
        <p:spPr>
          <a:xfrm>
            <a:off x="994194" y="434882"/>
            <a:ext cx="2360569" cy="6423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083629" y="1436604"/>
            <a:ext cx="10409555" cy="1021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l"/>
              <a:defRPr/>
            </a:pP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Penetesan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lem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pada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braket</a:t>
            </a:r>
            <a:endParaRPr lang="zh-CN" sz="2400" b="1" dirty="0">
              <a:solidFill>
                <a:schemeClr val="accent4">
                  <a:lumMod val="75000"/>
                </a:schemeClr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 marL="0" marR="0" lvl="0" indent="0" defTabSz="457200" rtl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2" name="文本框 35"/>
          <p:cNvSpPr txBox="1"/>
          <p:nvPr/>
        </p:nvSpPr>
        <p:spPr>
          <a:xfrm>
            <a:off x="1117601" y="373278"/>
            <a:ext cx="10319988" cy="553998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ctr">
              <a:defRPr/>
            </a:pPr>
            <a:r>
              <a:rPr lang="fi-FI" altLang="zh-CN" sz="3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Hal yang harus diperhatikan saat reparasi unit</a:t>
            </a:r>
            <a:endParaRPr lang="zh-CN" sz="3000" spc="-15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  <p:pic>
        <p:nvPicPr>
          <p:cNvPr id="160" name="图片 1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76250" y="2849245"/>
            <a:ext cx="3728720" cy="23882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2" name="图片 117"/>
          <p:cNvPicPr>
            <a:picLocks noChangeAspect="1"/>
          </p:cNvPicPr>
          <p:nvPr/>
        </p:nvPicPr>
        <p:blipFill>
          <a:blip r:embed="rId4"/>
          <a:srcRect t="2018" r="822"/>
          <a:stretch>
            <a:fillRect/>
          </a:stretch>
        </p:blipFill>
        <p:spPr>
          <a:xfrm>
            <a:off x="3533775" y="2178685"/>
            <a:ext cx="2369820" cy="37191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" name="文本框 38"/>
          <p:cNvSpPr txBox="1"/>
          <p:nvPr/>
        </p:nvSpPr>
        <p:spPr>
          <a:xfrm>
            <a:off x="6288406" y="2106167"/>
            <a:ext cx="5114704" cy="172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Sebelum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memasang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part FPC flash,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harap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berikan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lem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pada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braket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seperti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yang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ditunjukkan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pada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gambar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. Jika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tidak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sengaja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tidak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sejajar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harap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bersihkan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dengan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kain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bebas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debu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(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lem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tidak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berpengaruh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pada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komponen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elektronik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jangan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mengelapnya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saat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jatuh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di motherboard).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Nomor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bahan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lem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: 5121817,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harap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gunakan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dengan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pendorong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2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tabung</a:t>
            </a:r>
            <a:r>
              <a:rPr lang="en-US" altLang="zh-CN" sz="1200" dirty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jarum</a:t>
            </a:r>
            <a:r>
              <a:rPr lang="en-US" altLang="zh-CN" sz="1200" dirty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endParaRPr kumimoji="0" lang="zh-CN" sz="1200" i="0" u="none" strike="noStrike" cap="none" spc="0" normalizeH="0" baseline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9850" y="3992880"/>
            <a:ext cx="2922270" cy="180149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000442" y="1058166"/>
            <a:ext cx="10409555" cy="597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4572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l"/>
              <a:defRPr/>
            </a:pP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Pemasangan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/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pelepasan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2400" b="1" dirty="0" err="1">
                <a:solidFill>
                  <a:schemeClr val="accent4">
                    <a:lumMod val="75000"/>
                  </a:schemeClr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sekrup</a:t>
            </a:r>
            <a:endParaRPr lang="zh-CN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2" name="文本框 35"/>
          <p:cNvSpPr txBox="1"/>
          <p:nvPr/>
        </p:nvSpPr>
        <p:spPr>
          <a:xfrm>
            <a:off x="1161415" y="359312"/>
            <a:ext cx="9913620" cy="553998"/>
          </a:xfrm>
          <a:prstGeom prst="rect">
            <a:avLst/>
          </a:prstGeom>
          <a:ln w="12700">
            <a:miter lim="400000"/>
          </a:ln>
        </p:spPr>
        <p:txBody>
          <a:bodyPr wrap="square" lIns="22856" rIns="22856">
            <a:spAutoFit/>
          </a:bodyPr>
          <a:lstStyle>
            <a:lvl1pPr algn="r">
              <a:defRPr sz="3200">
                <a:solidFill>
                  <a:srgbClr val="00FF9B"/>
                </a:solidFill>
                <a:latin typeface="OPPOSans-R"/>
                <a:ea typeface="OPPOSans-R"/>
                <a:cs typeface="OPPOSans-R"/>
                <a:sym typeface="OPPOSans-R"/>
              </a:defRPr>
            </a:lvl1pPr>
          </a:lstStyle>
          <a:p>
            <a:pPr lvl="0" algn="ctr">
              <a:defRPr/>
            </a:pPr>
            <a:r>
              <a:rPr lang="fi-FI" altLang="zh-CN" sz="3000" spc="-15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Hal yang harus diperhatikan saat reparasi unit</a:t>
            </a:r>
            <a:endParaRPr lang="zh-CN" sz="3000" spc="-15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205220" y="1817370"/>
            <a:ext cx="4925695" cy="4541520"/>
            <a:chOff x="11443" y="3649"/>
            <a:chExt cx="7757" cy="7152"/>
          </a:xfrm>
        </p:grpSpPr>
        <p:grpSp>
          <p:nvGrpSpPr>
            <p:cNvPr id="10" name="组合 9"/>
            <p:cNvGrpSpPr/>
            <p:nvPr/>
          </p:nvGrpSpPr>
          <p:grpSpPr>
            <a:xfrm>
              <a:off x="11444" y="3649"/>
              <a:ext cx="7756" cy="7152"/>
              <a:chOff x="1816" y="3230"/>
              <a:chExt cx="7756" cy="7152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16" y="3230"/>
                <a:ext cx="7756" cy="4159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4"/>
              <a:srcRect t="2352" r="9748"/>
              <a:stretch>
                <a:fillRect/>
              </a:stretch>
            </p:blipFill>
            <p:spPr>
              <a:xfrm>
                <a:off x="5821" y="7619"/>
                <a:ext cx="3723" cy="2763"/>
              </a:xfrm>
              <a:prstGeom prst="rect">
                <a:avLst/>
              </a:prstGeom>
            </p:spPr>
          </p:pic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443" y="8075"/>
              <a:ext cx="3791" cy="2725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7780" y="1807845"/>
            <a:ext cx="3703955" cy="21189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9685" y="4382135"/>
            <a:ext cx="3695700" cy="213931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621280" y="3823335"/>
            <a:ext cx="148463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1#</a:t>
            </a: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，共</a:t>
            </a: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3pcs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621280" y="6391275"/>
            <a:ext cx="140716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2#</a:t>
            </a: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，共</a:t>
            </a: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2pcs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004175" y="6400800"/>
            <a:ext cx="153352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3#</a:t>
            </a: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，共</a:t>
            </a: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18pcs</a:t>
            </a: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5607050" y="1801495"/>
            <a:ext cx="20320" cy="4697730"/>
          </a:xfrm>
          <a:prstGeom prst="line">
            <a:avLst/>
          </a:prstGeom>
          <a:ln w="41275" cmpd="sng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196975" y="4263390"/>
            <a:ext cx="4411345" cy="0"/>
          </a:xfrm>
          <a:prstGeom prst="line">
            <a:avLst/>
          </a:prstGeom>
          <a:ln w="41275" cmpd="sng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20" b="529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-1"/>
            <a:ext cx="12203112" cy="688337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562214">
            <a:off x="6448329" y="-903127"/>
            <a:ext cx="3252562" cy="811112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27124" y="1624465"/>
            <a:ext cx="3749675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Kabut</a:t>
            </a:r>
            <a:r>
              <a:rPr lang="en-US" altLang="zh-CN" sz="4800" b="1" noProof="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4800" b="1" noProof="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Biru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EA9233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27124" y="2434471"/>
            <a:ext cx="4825806" cy="1717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Palung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Mariana,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biru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berkabut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Mendalam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dan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luas</a:t>
            </a:r>
            <a:endParaRPr lang="en-US" altLang="zh-CN" dirty="0">
              <a:solidFill>
                <a:prstClr val="white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Paling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mendemonstrasikan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ketenangan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stabil</a:t>
            </a:r>
            <a:endParaRPr lang="zh-CN" altLang="en-US" dirty="0">
              <a:solidFill>
                <a:prstClr val="white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27124" y="4151992"/>
            <a:ext cx="6402679" cy="3379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Tiga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objek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warna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pada Find X3</a:t>
            </a:r>
            <a:r>
              <a:rPr lang="zh-CN" altLang="en-US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Pro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berdasarkan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inspirasi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material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terkokoh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di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alam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gunung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tertinggi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serta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palung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terdalam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, yang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berarti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dalam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mendesain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untuk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seri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Find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terdapat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rgbClr val="EA9233"/>
                </a:solidFill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rPr>
              <a:t>eksplorasi</a:t>
            </a:r>
            <a:r>
              <a:rPr lang="en-US" altLang="zh-CN" b="1" dirty="0">
                <a:solidFill>
                  <a:srgbClr val="EA9233"/>
                </a:solidFill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rPr>
              <a:t> </a:t>
            </a:r>
            <a:r>
              <a:rPr lang="en-US" altLang="zh-CN" b="1" dirty="0" err="1">
                <a:solidFill>
                  <a:srgbClr val="EA9233"/>
                </a:solidFill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rPr>
              <a:t>ekstrem</a:t>
            </a:r>
            <a:r>
              <a:rPr lang="en-US" altLang="zh-CN" b="1" dirty="0">
                <a:solidFill>
                  <a:srgbClr val="EA9233"/>
                </a:solidFill>
                <a:latin typeface="OPPOSans H" panose="00020600040101010101" pitchFamily="18" charset="-122"/>
                <a:ea typeface="OPPOSans H" panose="00020600040101010101" pitchFamily="18" charset="-122"/>
                <a:cs typeface="OPPOSans H" panose="00020600040101010101" pitchFamily="18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untuk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suatu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pengejaran</a:t>
            </a:r>
            <a:r>
              <a:rPr lang="en-US" altLang="zh-CN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yang </a:t>
            </a:r>
            <a:r>
              <a:rPr lang="en-US" altLang="zh-CN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besar</a:t>
            </a:r>
            <a:endParaRPr lang="zh-CN" altLang="en-US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dirty="0">
              <a:solidFill>
                <a:schemeClr val="bg1"/>
              </a:solidFill>
              <a:latin typeface="OPPOSans R" charset="-122"/>
              <a:ea typeface="OPPOSans R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  <a:sym typeface="+mn-ea"/>
              </a:rPr>
              <a:t>                                                     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OPPOSans R" charset="-122"/>
                <a:ea typeface="OPPOSans R" charset="-122"/>
                <a:sym typeface="+mn-ea"/>
              </a:rPr>
              <a:t>注：蓝色为磨砂工艺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5" r="2725" b="5451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0" y="-12688"/>
            <a:ext cx="12192000" cy="6883374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7479" y="2398346"/>
            <a:ext cx="4968875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dirty="0" err="1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Moka</a:t>
            </a:r>
            <a:r>
              <a:rPr kumimoji="0" lang="en-US" altLang="zh-CN" sz="4800" b="1" i="0" u="none" strike="noStrike" kern="1200" cap="none" spc="0" normalizeH="0" baseline="0" dirty="0">
                <a:ln>
                  <a:noFill/>
                </a:ln>
                <a:solidFill>
                  <a:srgbClr val="EA9233"/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rPr>
              <a:t> Universe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EA9233"/>
              </a:solidFill>
              <a:effectLst/>
              <a:uLnTx/>
              <a:uFillTx/>
              <a:latin typeface="OPPOSans R" charset="-122"/>
              <a:ea typeface="OPPOSans R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7479" y="3439654"/>
            <a:ext cx="5713513" cy="2133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Bintang-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bintang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di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alam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semesta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disebarkan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menyinari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kehangatan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pada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hati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orang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Puluhan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ribu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barang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mewah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endParaRPr lang="en-US" altLang="zh-CN" dirty="0">
              <a:solidFill>
                <a:prstClr val="white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pemasok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kulit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vegan yang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sama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Pilihan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selera</a:t>
            </a:r>
            <a:r>
              <a:rPr lang="en-US" altLang="zh-CN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berkelas</a:t>
            </a:r>
            <a:endParaRPr lang="en-US" altLang="zh-CN" dirty="0">
              <a:solidFill>
                <a:prstClr val="white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3446" y="322869"/>
            <a:ext cx="2274950" cy="597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Kejutan</a:t>
            </a:r>
            <a:r>
              <a:rPr lang="en-US" altLang="zh-CN" sz="2400" b="1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zh-CN" altLang="en-US" sz="2400" b="1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！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52" t="22519" r="35523" b="26666"/>
          <a:stretch>
            <a:fillRect/>
          </a:stretch>
        </p:blipFill>
        <p:spPr>
          <a:xfrm rot="2346795">
            <a:off x="6801074" y="774498"/>
            <a:ext cx="2932207" cy="573758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561357" y="1007804"/>
            <a:ext cx="11282368" cy="789245"/>
          </a:xfrm>
        </p:spPr>
        <p:txBody>
          <a:bodyPr>
            <a:noAutofit/>
          </a:bodyPr>
          <a:lstStyle/>
          <a:p>
            <a:pPr marL="0" indent="0" defTabSz="91313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Berat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hanya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>
                <a:solidFill>
                  <a:srgbClr val="EA9233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193g,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ukuran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sama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dalam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flagship paling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ringan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;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Semua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lengkungan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sesuai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dengan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EA9233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Ergonomi</a:t>
            </a:r>
            <a:r>
              <a:rPr lang="zh-CN" altLang="en-US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，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bagaimanapun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cara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pegang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,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akan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>
                <a:solidFill>
                  <a:srgbClr val="EA9233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pas di </a:t>
            </a:r>
            <a:r>
              <a:rPr lang="en-US" altLang="zh-CN" sz="1400" dirty="0" err="1">
                <a:solidFill>
                  <a:srgbClr val="EA9233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telapak</a:t>
            </a:r>
            <a:r>
              <a:rPr lang="en-US" altLang="zh-CN" sz="1400" dirty="0">
                <a:solidFill>
                  <a:srgbClr val="EA9233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rgbClr val="EA9233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tangan</a:t>
            </a:r>
            <a:r>
              <a:rPr lang="zh-CN" altLang="en-US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，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sehingga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jari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tangan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bisa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terasa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“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bebas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tekanan</a:t>
            </a:r>
            <a:r>
              <a:rPr lang="en-US" altLang="zh-CN" sz="1400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”</a:t>
            </a:r>
            <a:endParaRPr lang="zh-CN" altLang="en-US" sz="1400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  <p:pic>
        <p:nvPicPr>
          <p:cNvPr id="18" name="Picture 2" descr="https://ttpic.myoas.com/g6/M00/6A/DE/rBAoMF_9WEiASwIOABB2e2q5_1w324.jpg?w=1081&amp;h=811&amp;s=107890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8" b="21398"/>
          <a:stretch>
            <a:fillRect/>
          </a:stretch>
        </p:blipFill>
        <p:spPr bwMode="auto">
          <a:xfrm>
            <a:off x="4416584" y="1893027"/>
            <a:ext cx="7775416" cy="435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1" r="14239"/>
          <a:stretch>
            <a:fillRect/>
          </a:stretch>
        </p:blipFill>
        <p:spPr>
          <a:xfrm rot="5400000">
            <a:off x="27962" y="1863864"/>
            <a:ext cx="4359457" cy="4417783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-366712" y="6614514"/>
            <a:ext cx="15209685" cy="268856"/>
            <a:chOff x="-366712" y="6614514"/>
            <a:chExt cx="15209685" cy="268856"/>
          </a:xfrm>
        </p:grpSpPr>
        <p:pic>
          <p:nvPicPr>
            <p:cNvPr id="19" name="图形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66712" y="6623374"/>
              <a:ext cx="15209685" cy="104400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538156" y="6614514"/>
              <a:ext cx="2487930" cy="268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31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OPPOSans R" charset="-122"/>
                  <a:ea typeface="OPPOSans R" charset="-122"/>
                  <a:cs typeface="+mn-cs"/>
                </a:rPr>
                <a:t>OPPO FIND X3 PRO | TRAINING MATERIALS</a:t>
              </a:r>
              <a:endParaRPr kumimoji="0" lang="zh-CN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endParaRPr>
            </a:p>
            <a:p>
              <a:pPr marL="0" marR="0" lvl="0" indent="0" algn="l" defTabSz="9131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OPPOSans R" charset="-122"/>
                <a:ea typeface="OPPOSans R" charset="-122"/>
                <a:cs typeface="+mn-cs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61357" y="308114"/>
            <a:ext cx="11551985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000" spc="-15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Ukuran</a:t>
            </a:r>
            <a:r>
              <a:rPr lang="en-US" altLang="zh-CN" sz="4000" spc="-15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4000" spc="-15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sama</a:t>
            </a:r>
            <a:r>
              <a:rPr lang="en-US" altLang="zh-CN" sz="4000" spc="-15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sz="4000" spc="-15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dengan</a:t>
            </a:r>
            <a:r>
              <a:rPr lang="en-US" altLang="zh-CN" sz="4000" spc="-150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Flagship paling </a:t>
            </a:r>
            <a:r>
              <a:rPr lang="en-US" altLang="zh-CN" sz="4000" spc="-150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ringan</a:t>
            </a:r>
            <a:endParaRPr kumimoji="0" lang="zh-CN" altLang="en-US" sz="4000" b="0" i="0" u="none" strike="noStrike" kern="1200" cap="none" spc="-150" normalizeH="0" baseline="0" noProof="0" dirty="0">
              <a:ln>
                <a:noFill/>
              </a:ln>
              <a:solidFill>
                <a:srgbClr val="EA9233"/>
              </a:solidFill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986684" y="6296678"/>
            <a:ext cx="3205316" cy="386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*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versi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kulit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Vegan </a:t>
            </a:r>
            <a:r>
              <a:rPr lang="en-US" altLang="zh-CN" sz="1400" dirty="0" err="1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sebagai</a:t>
            </a:r>
            <a:r>
              <a:rPr lang="en-US" altLang="zh-CN" sz="1400" dirty="0">
                <a:solidFill>
                  <a:prstClr val="white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190g</a:t>
            </a:r>
            <a:endParaRPr lang="zh-CN" altLang="en-US" sz="1400" dirty="0">
              <a:solidFill>
                <a:prstClr val="white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9" b="719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59115" y="1282219"/>
            <a:ext cx="4886712" cy="2298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31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charset="-122"/>
                <a:ea typeface="OPPOSans M" charset="-122"/>
                <a:cs typeface="+mn-cs"/>
              </a:rPr>
              <a:t>Fotografi</a:t>
            </a:r>
            <a:r>
              <a:rPr kumimoji="0" lang="en-US" altLang="zh-CN" sz="5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charset="-122"/>
                <a:ea typeface="OPPOSans M" charset="-122"/>
                <a:cs typeface="+mn-cs"/>
              </a:rPr>
              <a:t> Masa </a:t>
            </a:r>
            <a:r>
              <a:rPr kumimoji="0" lang="en-US" altLang="zh-CN" sz="5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POSans M" charset="-122"/>
                <a:ea typeface="OPPOSans M" charset="-122"/>
                <a:cs typeface="+mn-cs"/>
              </a:rPr>
              <a:t>Depan</a:t>
            </a:r>
            <a:endParaRPr kumimoji="0" lang="zh-CN" altLang="en-US" sz="5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POSans M" charset="-122"/>
              <a:ea typeface="OPPOSans M" charset="-122"/>
              <a:cs typeface="+mn-cs"/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559115" y="3709989"/>
            <a:ext cx="4050207" cy="436562"/>
          </a:xfrm>
        </p:spPr>
        <p:txBody>
          <a:bodyPr>
            <a:noAutofit/>
          </a:bodyPr>
          <a:lstStyle/>
          <a:p>
            <a:pPr marL="0" indent="0" defTabSz="91313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altLang="zh-CN" sz="1800" b="1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Melampaui</a:t>
            </a:r>
            <a:r>
              <a:rPr lang="en-US" altLang="zh-CN" sz="18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yang </a:t>
            </a:r>
            <a:r>
              <a:rPr lang="en-US" altLang="zh-CN" sz="1800" b="1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kamu</a:t>
            </a:r>
            <a:r>
              <a:rPr lang="en-US" altLang="zh-CN" sz="18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800" b="1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ketahui</a:t>
            </a:r>
            <a:r>
              <a:rPr lang="en-US" altLang="zh-CN" sz="18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800" b="1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tentang</a:t>
            </a:r>
            <a:r>
              <a:rPr lang="en-US" altLang="zh-CN" sz="18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800" b="1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sistem</a:t>
            </a:r>
            <a:r>
              <a:rPr lang="en-US" altLang="zh-CN" sz="1800" b="1" dirty="0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 </a:t>
            </a:r>
            <a:r>
              <a:rPr lang="en-US" altLang="zh-CN" sz="1800" b="1" dirty="0" err="1">
                <a:solidFill>
                  <a:schemeClr val="bg1"/>
                </a:solidFill>
                <a:latin typeface="OPPOSans R" charset="-122"/>
                <a:ea typeface="OPPOSans R" charset="-122"/>
                <a:cs typeface="OPPOSans-S R" panose="00020600040101010101" pitchFamily="18" charset="-122"/>
              </a:rPr>
              <a:t>fotografi</a:t>
            </a:r>
            <a:endParaRPr lang="zh-CN" altLang="en-US" sz="1800" b="1" dirty="0">
              <a:solidFill>
                <a:schemeClr val="bg1"/>
              </a:solidFill>
              <a:latin typeface="OPPOSans R" charset="-122"/>
              <a:ea typeface="OPPOSans R" charset="-122"/>
              <a:cs typeface="OPPOSans-S R" panose="00020600040101010101" pitchFamily="18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5" t="3308" r="3973" b="33167"/>
          <a:stretch>
            <a:fillRect/>
          </a:stretch>
        </p:blipFill>
        <p:spPr>
          <a:xfrm rot="5400000">
            <a:off x="-683915" y="1060937"/>
            <a:ext cx="6858000" cy="473612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" y="0"/>
            <a:ext cx="12191998" cy="6883374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39559" y="3804786"/>
            <a:ext cx="5475419" cy="2964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Seri Find X3 </a:t>
            </a:r>
            <a:r>
              <a:rPr lang="en-US" altLang="zh-CN" b="1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semuanya</a:t>
            </a:r>
            <a:r>
              <a:rPr lang="en-US" altLang="zh-CN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menggunakan</a:t>
            </a:r>
            <a:r>
              <a:rPr lang="en-US" altLang="zh-CN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dua</a:t>
            </a:r>
            <a:r>
              <a:rPr lang="en-US" altLang="zh-CN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buah</a:t>
            </a:r>
            <a:r>
              <a:rPr lang="en-US" altLang="zh-CN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lensa</a:t>
            </a:r>
            <a:r>
              <a:rPr lang="en-US" altLang="zh-CN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kamera</a:t>
            </a:r>
            <a:r>
              <a:rPr lang="en-US" altLang="zh-CN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IMX 766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50MP </a:t>
            </a:r>
            <a:r>
              <a:rPr lang="en-US" altLang="zh-CN" b="1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Kamera</a:t>
            </a:r>
            <a:r>
              <a:rPr lang="en-US" altLang="zh-CN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Wide Angle + 50MP </a:t>
            </a:r>
            <a:r>
              <a:rPr lang="en-US" altLang="zh-CN" b="1" dirty="0" err="1">
                <a:solidFill>
                  <a:schemeClr val="bg1"/>
                </a:solidFill>
                <a:latin typeface="OPPOSans R" charset="-122"/>
                <a:ea typeface="OPPOSans R" charset="-122"/>
              </a:rPr>
              <a:t>Kamera</a:t>
            </a:r>
            <a:r>
              <a:rPr lang="en-US" altLang="zh-CN" b="1" dirty="0">
                <a:solidFill>
                  <a:schemeClr val="bg1"/>
                </a:solidFill>
                <a:latin typeface="OPPOSans R" charset="-122"/>
                <a:ea typeface="OPPOSans R" charset="-122"/>
              </a:rPr>
              <a:t> Wide Angle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Semuanya</a:t>
            </a: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menggunakan</a:t>
            </a: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sensor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luas</a:t>
            </a: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dasar</a:t>
            </a: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flagship,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jadi</a:t>
            </a: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benar</a:t>
            </a: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merealisasikan</a:t>
            </a: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makna</a:t>
            </a: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kamera</a:t>
            </a: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utama</a:t>
            </a:r>
            <a:r>
              <a:rPr lang="en-US" altLang="zh-CN" b="1" dirty="0">
                <a:solidFill>
                  <a:srgbClr val="EA9233"/>
                </a:solidFill>
                <a:latin typeface="OPPOSans R" charset="-122"/>
                <a:ea typeface="OPPOSans R" charset="-122"/>
              </a:rPr>
              <a:t> </a:t>
            </a:r>
            <a:r>
              <a:rPr lang="en-US" altLang="zh-CN" b="1" dirty="0" err="1">
                <a:solidFill>
                  <a:srgbClr val="EA9233"/>
                </a:solidFill>
                <a:latin typeface="OPPOSans R" charset="-122"/>
                <a:ea typeface="OPPOSans R" charset="-122"/>
              </a:rPr>
              <a:t>ganda</a:t>
            </a:r>
            <a:endParaRPr lang="en-US" altLang="zh-CN" b="1" dirty="0">
              <a:solidFill>
                <a:srgbClr val="EA9233"/>
              </a:solidFill>
              <a:latin typeface="OPPOSans R" charset="-122"/>
              <a:ea typeface="OPPOSans R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39840" y="1894205"/>
            <a:ext cx="5661025" cy="135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000" b="1" dirty="0">
                <a:solidFill>
                  <a:srgbClr val="EA9233"/>
                </a:solidFill>
                <a:latin typeface="OPPOSans M" charset="-122"/>
                <a:ea typeface="OPPOSans M" charset="-122"/>
              </a:rPr>
              <a:t>Real</a:t>
            </a:r>
            <a:r>
              <a:rPr lang="zh-CN" altLang="en-US" sz="6000" b="1" dirty="0">
                <a:solidFill>
                  <a:srgbClr val="EA9233"/>
                </a:solidFill>
                <a:latin typeface="OPPOSans M" charset="-122"/>
                <a:ea typeface="OPPOSans M" charset="-122"/>
              </a:rPr>
              <a:t> </a:t>
            </a:r>
            <a:r>
              <a:rPr lang="en-US" altLang="zh-CN" sz="6000" b="1" dirty="0">
                <a:solidFill>
                  <a:srgbClr val="EA9233"/>
                </a:solidFill>
                <a:latin typeface="OPPOSans M" charset="-122"/>
                <a:ea typeface="OPPOSans M" charset="-122"/>
              </a:rPr>
              <a:t>·  Ganda</a:t>
            </a:r>
            <a:endParaRPr kumimoji="0" lang="en-US" altLang="zh-CN" sz="6000" b="1" i="0" u="none" strike="noStrike" kern="1200" cap="none" spc="0" normalizeH="0" baseline="0" noProof="0" dirty="0">
              <a:ln>
                <a:noFill/>
              </a:ln>
              <a:solidFill>
                <a:srgbClr val="EA9233"/>
              </a:solidFill>
              <a:effectLst/>
              <a:uLnTx/>
              <a:uFillTx/>
              <a:latin typeface="OPPOSans M" charset="-122"/>
              <a:ea typeface="OPPOSans M" charset="-122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6339559" y="1454991"/>
            <a:ext cx="4156990" cy="46527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" name="文本框 3"/>
          <p:cNvSpPr txBox="1"/>
          <p:nvPr/>
        </p:nvSpPr>
        <p:spPr>
          <a:xfrm>
            <a:off x="6339560" y="1527285"/>
            <a:ext cx="4156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POSans R" charset="-122"/>
                <a:ea typeface="OPPOSans R" charset="-122"/>
              </a:rPr>
              <a:t>Satu-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OPPOSans R" charset="-122"/>
                <a:ea typeface="OPPOSans R" charset="-122"/>
              </a:rPr>
              <a:t>satunya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POSans R" charset="-122"/>
                <a:ea typeface="OPPOSans R" charset="-122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OPPOSans R" charset="-122"/>
                <a:ea typeface="OPPOSans R" charset="-122"/>
              </a:rPr>
              <a:t>dalam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POSans R" charset="-122"/>
                <a:ea typeface="OPPOSans R" charset="-122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OPPOSans R" charset="-122"/>
                <a:ea typeface="OPPOSans R" charset="-122"/>
              </a:rPr>
              <a:t>industri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POSans R" charset="-122"/>
              <a:ea typeface="OPPOSans R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1945;#370573;#379479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20017;#162998;#29272;#120867;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2072</TotalTime>
  <Words>3456</Words>
  <Application>Microsoft Office PowerPoint</Application>
  <PresentationFormat>Widescreen</PresentationFormat>
  <Paragraphs>305</Paragraphs>
  <Slides>41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3" baseType="lpstr">
      <vt:lpstr>等线</vt:lpstr>
      <vt:lpstr>微软雅黑</vt:lpstr>
      <vt:lpstr>OPPOSans B</vt:lpstr>
      <vt:lpstr>OPPOSans H</vt:lpstr>
      <vt:lpstr>OPPOSans M</vt:lpstr>
      <vt:lpstr>OPPOSans R</vt:lpstr>
      <vt:lpstr>OPPOSans-S R</vt:lpstr>
      <vt:lpstr>Arial</vt:lpstr>
      <vt:lpstr>Calibri</vt:lpstr>
      <vt:lpstr>Calibri Light</vt:lpstr>
      <vt:lpstr>Wingdings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Fotografi sama seperti lukisan dengan pensil berwarna. Di sebelah kiri adalah puluhan ribu warna tradisional pada ponsel, dan di sebelah kanan adalah seri Find X3 dengan 1 miliar warna. Dengan 64 kali lebih banyak warna dapat digunakan untuk menciptakan lebih banyak kemungkinan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80260511</dc:creator>
  <cp:lastModifiedBy>Meo Maw</cp:lastModifiedBy>
  <cp:revision>153</cp:revision>
  <dcterms:created xsi:type="dcterms:W3CDTF">2021-03-03T03:34:00Z</dcterms:created>
  <dcterms:modified xsi:type="dcterms:W3CDTF">2021-03-15T07:36:44Z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2052-10.1.0.6395</vt:lpwstr>
  </property>
</Properties>
</file>