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Override1.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7" r:id="rId2"/>
    <p:sldId id="262" r:id="rId3"/>
    <p:sldId id="317" r:id="rId4"/>
    <p:sldId id="318" r:id="rId5"/>
    <p:sldId id="319" r:id="rId6"/>
    <p:sldId id="320" r:id="rId7"/>
    <p:sldId id="321" r:id="rId8"/>
    <p:sldId id="323" r:id="rId9"/>
    <p:sldId id="295" r:id="rId10"/>
    <p:sldId id="324" r:id="rId11"/>
    <p:sldId id="325" r:id="rId12"/>
    <p:sldId id="327" r:id="rId13"/>
    <p:sldId id="328" r:id="rId14"/>
    <p:sldId id="329" r:id="rId15"/>
    <p:sldId id="330" r:id="rId16"/>
    <p:sldId id="259" r:id="rId17"/>
    <p:sldId id="261" r:id="rId18"/>
    <p:sldId id="263" r:id="rId19"/>
    <p:sldId id="331" r:id="rId20"/>
    <p:sldId id="342" r:id="rId21"/>
    <p:sldId id="307" r:id="rId22"/>
    <p:sldId id="306" r:id="rId23"/>
    <p:sldId id="308" r:id="rId24"/>
    <p:sldId id="341" r:id="rId25"/>
    <p:sldId id="296" r:id="rId26"/>
    <p:sldId id="297" r:id="rId27"/>
    <p:sldId id="298" r:id="rId28"/>
    <p:sldId id="299" r:id="rId29"/>
    <p:sldId id="340" r:id="rId30"/>
    <p:sldId id="271" r:id="rId31"/>
    <p:sldId id="311" r:id="rId32"/>
    <p:sldId id="335" r:id="rId33"/>
    <p:sldId id="312" r:id="rId34"/>
    <p:sldId id="305" r:id="rId35"/>
    <p:sldId id="313" r:id="rId36"/>
    <p:sldId id="338" r:id="rId37"/>
    <p:sldId id="277" r:id="rId38"/>
    <p:sldId id="302" r:id="rId39"/>
    <p:sldId id="303" r:id="rId40"/>
    <p:sldId id="339" r:id="rId41"/>
    <p:sldId id="273" r:id="rId42"/>
    <p:sldId id="274" r:id="rId4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D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44" autoAdjust="0"/>
    <p:restoredTop sz="84848" autoAdjust="0"/>
  </p:normalViewPr>
  <p:slideViewPr>
    <p:cSldViewPr snapToGrid="0">
      <p:cViewPr varScale="1">
        <p:scale>
          <a:sx n="74" d="100"/>
          <a:sy n="74"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E5B253-79FD-46B1-9343-46DC3E970DA2}" type="datetimeFigureOut">
              <a:rPr lang="zh-CN" altLang="en-US" smtClean="0"/>
              <a:t>2020/5/27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89CAE2-0967-48BC-A8A5-D380002A2B20}" type="slidenum">
              <a:rPr lang="zh-CN" altLang="en-US" smtClean="0"/>
              <a:t>‹#›</a:t>
            </a:fld>
            <a:endParaRPr lang="zh-CN" altLang="en-US"/>
          </a:p>
        </p:txBody>
      </p:sp>
    </p:spTree>
    <p:extLst>
      <p:ext uri="{BB962C8B-B14F-4D97-AF65-F5344CB8AC3E}">
        <p14:creationId xmlns:p14="http://schemas.microsoft.com/office/powerpoint/2010/main" val="4272128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Shape 273"/>
          <p:cNvSpPr>
            <a:spLocks noGrp="1" noRot="1" noChangeAspect="1"/>
          </p:cNvSpPr>
          <p:nvPr>
            <p:ph type="sldImg"/>
          </p:nvPr>
        </p:nvSpPr>
        <p:spPr>
          <a:xfrm>
            <a:off x="381000" y="685800"/>
            <a:ext cx="6096000" cy="3429000"/>
          </a:xfrm>
          <a:prstGeom prst="rect">
            <a:avLst/>
          </a:prstGeom>
        </p:spPr>
        <p:txBody>
          <a:bodyPr/>
          <a:lstStyle/>
          <a:p>
            <a:endParaRPr/>
          </a:p>
        </p:txBody>
      </p:sp>
      <p:sp>
        <p:nvSpPr>
          <p:cNvPr id="274" name="Shape 274"/>
          <p:cNvSpPr>
            <a:spLocks noGrp="1"/>
          </p:cNvSpPr>
          <p:nvPr>
            <p:ph type="body" sz="quarter" idx="1"/>
          </p:nvPr>
        </p:nvSpPr>
        <p:spPr>
          <a:prstGeom prst="rect">
            <a:avLst/>
          </a:prstGeom>
        </p:spPr>
        <p:txBody>
          <a:bodyPr/>
          <a:lstStyle/>
          <a:p>
            <a:pPr defTabSz="457200">
              <a:lnSpc>
                <a:spcPct val="118000"/>
              </a:lnSpc>
              <a:defRPr sz="1700" b="1" spc="170">
                <a:latin typeface="微软雅黑" panose="020B0702040204020203" charset="-122"/>
                <a:ea typeface="微软雅黑" panose="020B0702040204020203" charset="-122"/>
                <a:cs typeface="微软雅黑" panose="020B0702040204020203" charset="-122"/>
                <a:sym typeface="微软雅黑" panose="020B0702040204020203" charset="-122"/>
              </a:defRPr>
            </a:pPr>
            <a:endParaRPr dirty="0"/>
          </a:p>
        </p:txBody>
      </p:sp>
    </p:spTree>
    <p:extLst>
      <p:ext uri="{BB962C8B-B14F-4D97-AF65-F5344CB8AC3E}">
        <p14:creationId xmlns:p14="http://schemas.microsoft.com/office/powerpoint/2010/main" val="2237582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Finally, let ’s talk about the product experience.</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10</a:t>
            </a:fld>
            <a:endParaRPr lang="zh-CN" altLang="en-US"/>
          </a:p>
        </p:txBody>
      </p:sp>
    </p:spTree>
    <p:extLst>
      <p:ext uri="{BB962C8B-B14F-4D97-AF65-F5344CB8AC3E}">
        <p14:creationId xmlns:p14="http://schemas.microsoft.com/office/powerpoint/2010/main" val="1127738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128GB large memory and 3-Card Slot</a:t>
            </a:r>
          </a:p>
          <a:p>
            <a:r>
              <a:rPr lang="zh-CN" altLang="en-US" dirty="0"/>
              <a:t>（</a:t>
            </a:r>
            <a:r>
              <a:rPr lang="en-US" altLang="zh-CN" dirty="0"/>
              <a:t>Dual </a:t>
            </a:r>
            <a:r>
              <a:rPr lang="en-US" altLang="zh-CN" dirty="0" err="1"/>
              <a:t>Sim</a:t>
            </a:r>
            <a:r>
              <a:rPr lang="en-US" altLang="zh-CN" dirty="0"/>
              <a:t> + </a:t>
            </a:r>
            <a:r>
              <a:rPr lang="en-US" altLang="zh-CN" dirty="0" err="1"/>
              <a:t>MicroSD</a:t>
            </a:r>
            <a:r>
              <a:rPr lang="en-US" altLang="zh-CN" dirty="0"/>
              <a:t> for up to 256GB Extra Memory</a:t>
            </a:r>
            <a:r>
              <a:rPr lang="zh-CN" altLang="en-US" dirty="0"/>
              <a:t>）</a:t>
            </a:r>
          </a:p>
          <a:p>
            <a:r>
              <a:rPr lang="en-US" altLang="zh-CN" dirty="0"/>
              <a:t>Feel free to take more photos, download more videos and save more music.</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11</a:t>
            </a:fld>
            <a:endParaRPr lang="zh-CN" altLang="en-US"/>
          </a:p>
        </p:txBody>
      </p:sp>
    </p:spTree>
    <p:extLst>
      <p:ext uri="{BB962C8B-B14F-4D97-AF65-F5344CB8AC3E}">
        <p14:creationId xmlns:p14="http://schemas.microsoft.com/office/powerpoint/2010/main" val="208292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128GB large memory and 3-Card Slot</a:t>
            </a:r>
          </a:p>
          <a:p>
            <a:r>
              <a:rPr lang="zh-CN" altLang="en-US" dirty="0"/>
              <a:t>（</a:t>
            </a:r>
            <a:r>
              <a:rPr lang="en-US" altLang="zh-CN" dirty="0"/>
              <a:t>Dual </a:t>
            </a:r>
            <a:r>
              <a:rPr lang="en-US" altLang="zh-CN" dirty="0" err="1"/>
              <a:t>Sim</a:t>
            </a:r>
            <a:r>
              <a:rPr lang="en-US" altLang="zh-CN" dirty="0"/>
              <a:t> + </a:t>
            </a:r>
            <a:r>
              <a:rPr lang="en-US" altLang="zh-CN" dirty="0" err="1"/>
              <a:t>MicroSD</a:t>
            </a:r>
            <a:r>
              <a:rPr lang="en-US" altLang="zh-CN" dirty="0"/>
              <a:t> for up to 256GB Extra Memory</a:t>
            </a:r>
            <a:r>
              <a:rPr lang="zh-CN" altLang="en-US" dirty="0"/>
              <a:t>）</a:t>
            </a:r>
          </a:p>
          <a:p>
            <a:r>
              <a:rPr lang="en-US" altLang="zh-CN" dirty="0"/>
              <a:t>Feel free to take more photos, download more videos and save more music.</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12</a:t>
            </a:fld>
            <a:endParaRPr lang="zh-CN" altLang="en-US"/>
          </a:p>
        </p:txBody>
      </p:sp>
    </p:spTree>
    <p:extLst>
      <p:ext uri="{BB962C8B-B14F-4D97-AF65-F5344CB8AC3E}">
        <p14:creationId xmlns:p14="http://schemas.microsoft.com/office/powerpoint/2010/main" val="959786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Octa-Core Processor</a:t>
            </a:r>
          </a:p>
          <a:p>
            <a:r>
              <a:rPr lang="en-US" altLang="zh-CN" dirty="0"/>
              <a:t>Featuring a 2.3GHz Octa-Core Processor, OPPO A31 not only runs smoothly during games and video playback, but also requires lower power consumption.</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13</a:t>
            </a:fld>
            <a:endParaRPr lang="zh-CN" altLang="en-US"/>
          </a:p>
        </p:txBody>
      </p:sp>
    </p:spTree>
    <p:extLst>
      <p:ext uri="{BB962C8B-B14F-4D97-AF65-F5344CB8AC3E}">
        <p14:creationId xmlns:p14="http://schemas.microsoft.com/office/powerpoint/2010/main" val="28197612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1" dirty="0" err="1"/>
              <a:t>ColorOS</a:t>
            </a:r>
            <a:r>
              <a:rPr lang="en-US" altLang="zh-CN" b="1" dirty="0"/>
              <a:t> 6.1</a:t>
            </a:r>
          </a:p>
          <a:p>
            <a:r>
              <a:rPr lang="en-US" altLang="zh-CN" b="1" dirty="0"/>
              <a:t>new UI design </a:t>
            </a:r>
            <a:r>
              <a:rPr lang="my-MM" altLang="zh-CN" b="1" dirty="0"/>
              <a:t>အားလုံးကို ကိုယ္စားျပဳပါသည္။ </a:t>
            </a:r>
            <a:r>
              <a:rPr lang="en-US" altLang="zh-CN" b="1" dirty="0" err="1"/>
              <a:t>ColorOS</a:t>
            </a:r>
            <a:r>
              <a:rPr lang="en-US" altLang="zh-CN" b="1" dirty="0"/>
              <a:t> 6.1 </a:t>
            </a:r>
            <a:r>
              <a:rPr lang="my-MM" altLang="zh-CN" b="1" dirty="0"/>
              <a:t>သည္ ပိုမိုေခ်ာေမြ႕ေသာ အေတြ႕အၾကံဳအတြက္  </a:t>
            </a:r>
            <a:r>
              <a:rPr lang="en-US" altLang="zh-CN" b="1" dirty="0"/>
              <a:t>intelligent, smooth navigation </a:t>
            </a:r>
            <a:r>
              <a:rPr lang="my-MM" altLang="zh-CN" b="1" dirty="0"/>
              <a:t>ကိုေပးသည္။ </a:t>
            </a:r>
          </a:p>
          <a:p>
            <a:r>
              <a:rPr lang="en-US" altLang="zh-CN" dirty="0">
                <a:latin typeface="Zawgyi-One" panose="020B0604030504040204" pitchFamily="34" charset="0"/>
                <a:cs typeface="Zawgyi-One" panose="020B0604030504040204" pitchFamily="34" charset="0"/>
              </a:rPr>
              <a:t>Smart Assistant</a:t>
            </a:r>
          </a:p>
          <a:p>
            <a:r>
              <a:rPr lang="en-US" altLang="zh-CN" dirty="0">
                <a:latin typeface="Zawgyi-One" panose="020B0604030504040204" pitchFamily="34" charset="0"/>
                <a:cs typeface="Zawgyi-One" panose="020B0604030504040204" pitchFamily="34" charset="0"/>
              </a:rPr>
              <a:t>Smart Sidebar</a:t>
            </a:r>
            <a:endParaRPr lang="zh-CN" altLang="en-US" dirty="0">
              <a:latin typeface="Zawgyi-One" panose="020B0604030504040204" pitchFamily="34" charset="0"/>
              <a:cs typeface="Zawgyi-One" panose="020B0604030504040204" pitchFamily="34" charset="0"/>
            </a:endParaRPr>
          </a:p>
        </p:txBody>
      </p:sp>
      <p:sp>
        <p:nvSpPr>
          <p:cNvPr id="4" name="灯片编号占位符 3"/>
          <p:cNvSpPr>
            <a:spLocks noGrp="1"/>
          </p:cNvSpPr>
          <p:nvPr>
            <p:ph type="sldNum" sz="quarter" idx="10"/>
          </p:nvPr>
        </p:nvSpPr>
        <p:spPr/>
        <p:txBody>
          <a:bodyPr/>
          <a:lstStyle/>
          <a:p>
            <a:fld id="{B289CAE2-0967-48BC-A8A5-D380002A2B20}" type="slidenum">
              <a:rPr lang="zh-CN" altLang="en-US" smtClean="0"/>
              <a:t>14</a:t>
            </a:fld>
            <a:endParaRPr lang="zh-CN" altLang="en-US"/>
          </a:p>
        </p:txBody>
      </p:sp>
    </p:spTree>
    <p:extLst>
      <p:ext uri="{BB962C8B-B14F-4D97-AF65-F5344CB8AC3E}">
        <p14:creationId xmlns:p14="http://schemas.microsoft.com/office/powerpoint/2010/main" val="2855564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934355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729580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9013944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5601667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19</a:t>
            </a:fld>
            <a:endParaRPr lang="zh-CN" altLang="en-US"/>
          </a:p>
        </p:txBody>
      </p:sp>
    </p:spTree>
    <p:extLst>
      <p:ext uri="{BB962C8B-B14F-4D97-AF65-F5344CB8AC3E}">
        <p14:creationId xmlns:p14="http://schemas.microsoft.com/office/powerpoint/2010/main" val="2567905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639469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739931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21</a:t>
            </a:fld>
            <a:endParaRPr lang="zh-CN" altLang="en-US"/>
          </a:p>
        </p:txBody>
      </p:sp>
    </p:spTree>
    <p:extLst>
      <p:ext uri="{BB962C8B-B14F-4D97-AF65-F5344CB8AC3E}">
        <p14:creationId xmlns:p14="http://schemas.microsoft.com/office/powerpoint/2010/main" val="106564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22</a:t>
            </a:fld>
            <a:endParaRPr lang="zh-CN" altLang="en-US"/>
          </a:p>
        </p:txBody>
      </p:sp>
    </p:spTree>
    <p:extLst>
      <p:ext uri="{BB962C8B-B14F-4D97-AF65-F5344CB8AC3E}">
        <p14:creationId xmlns:p14="http://schemas.microsoft.com/office/powerpoint/2010/main" val="5377286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23</a:t>
            </a:fld>
            <a:endParaRPr lang="zh-CN" altLang="en-US"/>
          </a:p>
        </p:txBody>
      </p:sp>
    </p:spTree>
    <p:extLst>
      <p:ext uri="{BB962C8B-B14F-4D97-AF65-F5344CB8AC3E}">
        <p14:creationId xmlns:p14="http://schemas.microsoft.com/office/powerpoint/2010/main" val="32859653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41499275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25</a:t>
            </a:fld>
            <a:endParaRPr lang="zh-CN" altLang="en-US"/>
          </a:p>
        </p:txBody>
      </p:sp>
    </p:spTree>
    <p:extLst>
      <p:ext uri="{BB962C8B-B14F-4D97-AF65-F5344CB8AC3E}">
        <p14:creationId xmlns:p14="http://schemas.microsoft.com/office/powerpoint/2010/main" val="6686979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27</a:t>
            </a:fld>
            <a:endParaRPr lang="zh-CN" altLang="en-US"/>
          </a:p>
        </p:txBody>
      </p:sp>
    </p:spTree>
    <p:extLst>
      <p:ext uri="{BB962C8B-B14F-4D97-AF65-F5344CB8AC3E}">
        <p14:creationId xmlns:p14="http://schemas.microsoft.com/office/powerpoint/2010/main" val="3731723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3862453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30</a:t>
            </a:fld>
            <a:endParaRPr lang="zh-CN" altLang="en-US"/>
          </a:p>
        </p:txBody>
      </p:sp>
    </p:spTree>
    <p:extLst>
      <p:ext uri="{BB962C8B-B14F-4D97-AF65-F5344CB8AC3E}">
        <p14:creationId xmlns:p14="http://schemas.microsoft.com/office/powerpoint/2010/main" val="183648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31</a:t>
            </a:fld>
            <a:endParaRPr lang="zh-CN" altLang="en-US"/>
          </a:p>
        </p:txBody>
      </p:sp>
    </p:spTree>
    <p:extLst>
      <p:ext uri="{BB962C8B-B14F-4D97-AF65-F5344CB8AC3E}">
        <p14:creationId xmlns:p14="http://schemas.microsoft.com/office/powerpoint/2010/main" val="3064858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Word to attract customers</a:t>
            </a:r>
            <a:r>
              <a:rPr lang="zh-CN" altLang="en-US" dirty="0"/>
              <a:t>：</a:t>
            </a:r>
            <a:r>
              <a:rPr lang="en-US" altLang="zh-CN" dirty="0"/>
              <a:t>Triple Camera</a:t>
            </a:r>
            <a:r>
              <a:rPr lang="zh-CN" altLang="en-US" dirty="0"/>
              <a:t>，</a:t>
            </a:r>
            <a:r>
              <a:rPr lang="en-US" altLang="zh-CN" dirty="0"/>
              <a:t>Big Display on a Phone with Entry-level Price.</a:t>
            </a:r>
          </a:p>
          <a:p>
            <a:r>
              <a:rPr lang="en-US" altLang="zh-CN" dirty="0"/>
              <a:t>We will explain OPPO A31 from three aspects, including camera, appearance and experience.</a:t>
            </a:r>
          </a:p>
          <a:p>
            <a:r>
              <a:rPr lang="en-US" altLang="zh-CN" dirty="0"/>
              <a:t>Firstly, we talk about the function of camera. </a:t>
            </a:r>
          </a:p>
          <a:p>
            <a:r>
              <a:rPr lang="en-US" altLang="zh-CN" dirty="0"/>
              <a:t>Camera: Multifunctional Photography, OPPO A31’s three lenses inspire you to capture images in more ways than ever before.</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a:t>
            </a:fld>
            <a:endParaRPr lang="zh-CN" altLang="en-US"/>
          </a:p>
        </p:txBody>
      </p:sp>
    </p:spTree>
    <p:extLst>
      <p:ext uri="{BB962C8B-B14F-4D97-AF65-F5344CB8AC3E}">
        <p14:creationId xmlns:p14="http://schemas.microsoft.com/office/powerpoint/2010/main" val="13405211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32</a:t>
            </a:fld>
            <a:endParaRPr lang="zh-CN" altLang="en-US"/>
          </a:p>
        </p:txBody>
      </p:sp>
    </p:spTree>
    <p:extLst>
      <p:ext uri="{BB962C8B-B14F-4D97-AF65-F5344CB8AC3E}">
        <p14:creationId xmlns:p14="http://schemas.microsoft.com/office/powerpoint/2010/main" val="19369622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33</a:t>
            </a:fld>
            <a:endParaRPr lang="zh-CN" altLang="en-US"/>
          </a:p>
        </p:txBody>
      </p:sp>
    </p:spTree>
    <p:extLst>
      <p:ext uri="{BB962C8B-B14F-4D97-AF65-F5344CB8AC3E}">
        <p14:creationId xmlns:p14="http://schemas.microsoft.com/office/powerpoint/2010/main" val="17702258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4045287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37</a:t>
            </a:fld>
            <a:endParaRPr lang="zh-CN" altLang="en-US"/>
          </a:p>
        </p:txBody>
      </p:sp>
    </p:spTree>
    <p:extLst>
      <p:ext uri="{BB962C8B-B14F-4D97-AF65-F5344CB8AC3E}">
        <p14:creationId xmlns:p14="http://schemas.microsoft.com/office/powerpoint/2010/main" val="27720243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38</a:t>
            </a:fld>
            <a:endParaRPr lang="zh-CN" altLang="en-US"/>
          </a:p>
        </p:txBody>
      </p:sp>
    </p:spTree>
    <p:extLst>
      <p:ext uri="{BB962C8B-B14F-4D97-AF65-F5344CB8AC3E}">
        <p14:creationId xmlns:p14="http://schemas.microsoft.com/office/powerpoint/2010/main" val="3685652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39</a:t>
            </a:fld>
            <a:endParaRPr lang="zh-CN" altLang="en-US"/>
          </a:p>
        </p:txBody>
      </p:sp>
    </p:spTree>
    <p:extLst>
      <p:ext uri="{BB962C8B-B14F-4D97-AF65-F5344CB8AC3E}">
        <p14:creationId xmlns:p14="http://schemas.microsoft.com/office/powerpoint/2010/main" val="19369606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7744572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940258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latin typeface="微软雅黑" panose="020B0503020204020204" pitchFamily="34" charset="-122"/>
                <a:ea typeface="微软雅黑" panose="020B0503020204020204" pitchFamily="34" charset="-122"/>
              </a:rPr>
              <a:t>OPPO A31’s three lenses inspire you to capture images in more ways than ever before.</a:t>
            </a:r>
          </a:p>
          <a:p>
            <a:r>
              <a:rPr lang="en-US" altLang="zh-CN" dirty="0">
                <a:latin typeface="微软雅黑" panose="020B0503020204020204" pitchFamily="34" charset="-122"/>
                <a:ea typeface="微软雅黑" panose="020B0503020204020204" pitchFamily="34" charset="-122"/>
              </a:rPr>
              <a:t>A 12MP main camera lets you focus clearly on the big picture,  </a:t>
            </a:r>
          </a:p>
          <a:p>
            <a:r>
              <a:rPr lang="en-US" altLang="zh-CN" dirty="0">
                <a:latin typeface="微软雅黑" panose="020B0503020204020204" pitchFamily="34" charset="-122"/>
                <a:ea typeface="微软雅黑" panose="020B0503020204020204" pitchFamily="34" charset="-122"/>
              </a:rPr>
              <a:t>while a macro lens lets you zoom in on even the tiniest details. </a:t>
            </a:r>
          </a:p>
          <a:p>
            <a:r>
              <a:rPr lang="en-US" altLang="zh-CN" dirty="0">
                <a:latin typeface="微软雅黑" panose="020B0503020204020204" pitchFamily="34" charset="-122"/>
                <a:ea typeface="微软雅黑" panose="020B0503020204020204" pitchFamily="34" charset="-122"/>
              </a:rPr>
              <a:t>Plus, a depth lens helps create more stunning portraits.</a:t>
            </a:r>
            <a:endParaRPr lang="zh-CN" altLang="en-US"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B289CAE2-0967-48BC-A8A5-D380002A2B20}" type="slidenum">
              <a:rPr lang="zh-CN" altLang="en-US" smtClean="0"/>
              <a:t>4</a:t>
            </a:fld>
            <a:endParaRPr lang="zh-CN" altLang="en-US"/>
          </a:p>
        </p:txBody>
      </p:sp>
    </p:spTree>
    <p:extLst>
      <p:ext uri="{BB962C8B-B14F-4D97-AF65-F5344CB8AC3E}">
        <p14:creationId xmlns:p14="http://schemas.microsoft.com/office/powerpoint/2010/main" val="311970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latinLnBrk="1"/>
            <a:r>
              <a:rPr lang="en-US" altLang="zh-CN" sz="1200" dirty="0">
                <a:latin typeface="Myriad Pro" panose="020B0503030403020204" pitchFamily="34" charset="0"/>
                <a:ea typeface="微软雅黑" panose="020B0503020204020204" pitchFamily="34" charset="-122"/>
              </a:rPr>
              <a:t>OPPO A31 has powerful camera functions covering AI Beautification Camera</a:t>
            </a:r>
            <a:r>
              <a:rPr lang="zh-CN" altLang="en-US" sz="1200" dirty="0">
                <a:latin typeface="Myriad Pro" panose="020B0503030403020204" pitchFamily="34" charset="0"/>
                <a:ea typeface="微软雅黑" panose="020B0503020204020204" pitchFamily="34" charset="-122"/>
              </a:rPr>
              <a:t>，</a:t>
            </a:r>
            <a:r>
              <a:rPr lang="en-US" altLang="zh-CN" sz="1200" dirty="0">
                <a:latin typeface="Myriad Pro" panose="020B0503030403020204" pitchFamily="34" charset="0"/>
                <a:ea typeface="微软雅黑" panose="020B0503020204020204" pitchFamily="34" charset="-122"/>
              </a:rPr>
              <a:t>Dazzle Color Mode</a:t>
            </a:r>
            <a:r>
              <a:rPr lang="zh-CN" altLang="en-US" sz="1200" dirty="0">
                <a:latin typeface="Myriad Pro" panose="020B0503030403020204" pitchFamily="34" charset="0"/>
                <a:ea typeface="微软雅黑" panose="020B0503020204020204" pitchFamily="34" charset="-122"/>
              </a:rPr>
              <a:t>，</a:t>
            </a:r>
            <a:r>
              <a:rPr lang="en-US" altLang="zh-CN" sz="1200" dirty="0">
                <a:latin typeface="Myriad Pro" panose="020B0503030403020204" pitchFamily="34" charset="0"/>
                <a:ea typeface="微软雅黑" panose="020B0503020204020204" pitchFamily="34" charset="-122"/>
              </a:rPr>
              <a:t>Macro Lens</a:t>
            </a:r>
            <a:r>
              <a:rPr lang="zh-CN" altLang="en-US" sz="1200" dirty="0">
                <a:latin typeface="Myriad Pro" panose="020B0503030403020204" pitchFamily="34" charset="0"/>
                <a:ea typeface="微软雅黑" panose="020B0503020204020204" pitchFamily="34" charset="-122"/>
              </a:rPr>
              <a:t>，</a:t>
            </a:r>
            <a:r>
              <a:rPr lang="en-US" altLang="zh-CN" sz="1200" dirty="0">
                <a:latin typeface="Myriad Pro" panose="020B0503030403020204" pitchFamily="34" charset="0"/>
                <a:ea typeface="微软雅黑" panose="020B0503020204020204" pitchFamily="34" charset="-122"/>
              </a:rPr>
              <a:t>Portrait </a:t>
            </a:r>
            <a:r>
              <a:rPr lang="en-US" altLang="zh-CN" sz="1200" dirty="0" err="1">
                <a:latin typeface="Myriad Pro" panose="020B0503030403020204" pitchFamily="34" charset="0"/>
                <a:ea typeface="微软雅黑" panose="020B0503020204020204" pitchFamily="34" charset="-122"/>
              </a:rPr>
              <a:t>Bokeh</a:t>
            </a:r>
            <a:endParaRPr lang="en-US" altLang="zh-CN" sz="1200" dirty="0">
              <a:latin typeface="Myriad Pro" panose="020B0503030403020204" pitchFamily="34" charset="0"/>
              <a:ea typeface="微软雅黑" panose="020B0503020204020204" pitchFamily="34" charset="-122"/>
            </a:endParaRPr>
          </a:p>
          <a:p>
            <a:pPr marL="0" indent="0" algn="l" latinLnBrk="1">
              <a:buNone/>
            </a:pPr>
            <a:r>
              <a:rPr lang="en-US" altLang="zh-CN" sz="1200" b="1" dirty="0">
                <a:latin typeface="Myriad Pro" panose="020B0503030403020204" pitchFamily="34" charset="0"/>
                <a:ea typeface="微软雅黑" panose="020B0503020204020204" pitchFamily="34" charset="-122"/>
              </a:rPr>
              <a:t>1.8MP Front AI Beautification Camera </a:t>
            </a:r>
            <a:r>
              <a:rPr lang="en-US" altLang="zh-CN" sz="1200" dirty="0">
                <a:latin typeface="Myriad Pro" panose="020B0503030403020204" pitchFamily="34" charset="0"/>
                <a:ea typeface="微软雅黑" panose="020B0503020204020204" pitchFamily="34" charset="-122"/>
              </a:rPr>
              <a:t>OPPO A31 automatically identifies age and gender to create more customized and natural </a:t>
            </a:r>
            <a:r>
              <a:rPr lang="en-US" altLang="zh-CN" sz="1200" dirty="0" err="1">
                <a:latin typeface="Myriad Pro" panose="020B0503030403020204" pitchFamily="34" charset="0"/>
                <a:ea typeface="微软雅黑" panose="020B0503020204020204" pitchFamily="34" charset="-122"/>
              </a:rPr>
              <a:t>selfies</a:t>
            </a:r>
            <a:r>
              <a:rPr lang="en-US" altLang="zh-CN" sz="1200" dirty="0">
                <a:latin typeface="Myriad Pro" panose="020B0503030403020204" pitchFamily="34" charset="0"/>
                <a:ea typeface="微软雅黑" panose="020B0503020204020204" pitchFamily="34" charset="-122"/>
              </a:rPr>
              <a:t> with more refined and beautiful</a:t>
            </a:r>
            <a:r>
              <a:rPr lang="en-US" altLang="zh-CN" sz="1200" baseline="0" dirty="0">
                <a:latin typeface="Myriad Pro" panose="020B0503030403020204" pitchFamily="34" charset="0"/>
                <a:ea typeface="微软雅黑" panose="020B0503020204020204" pitchFamily="34" charset="-122"/>
              </a:rPr>
              <a:t> skin</a:t>
            </a:r>
          </a:p>
          <a:p>
            <a:pPr marL="0" indent="0" algn="l" latinLnBrk="1">
              <a:buNone/>
            </a:pPr>
            <a:r>
              <a:rPr lang="en-US" altLang="zh-CN" sz="1200" b="1" dirty="0">
                <a:latin typeface="Myriad Pro" panose="020B0503030403020204" pitchFamily="34" charset="0"/>
                <a:ea typeface="微软雅黑" panose="020B0503020204020204" pitchFamily="34" charset="-122"/>
              </a:rPr>
              <a:t>2. Dazzle Color Mode </a:t>
            </a:r>
            <a:r>
              <a:rPr lang="en-US" altLang="zh-CN" sz="1200" dirty="0">
                <a:latin typeface="Myriad Pro" panose="020B0503030403020204" pitchFamily="34" charset="0"/>
                <a:ea typeface="微软雅黑" panose="020B0503020204020204" pitchFamily="34" charset="-122"/>
              </a:rPr>
              <a:t>OPPO A31’s pixel-mapping color algorithm helps bring out the color in photos. In Dazzle Color Mode, flowers  will look more appealing through enhanced colors. You can also take pictures of food and you will get a photo of delicious food.</a:t>
            </a:r>
          </a:p>
          <a:p>
            <a:pPr latinLnBrk="1"/>
            <a:r>
              <a:rPr lang="en-US" altLang="zh-CN" sz="1200" b="1" dirty="0">
                <a:latin typeface="Myriad Pro" panose="020B0503030403020204" pitchFamily="34" charset="0"/>
                <a:ea typeface="微软雅黑" panose="020B0503020204020204" pitchFamily="34" charset="-122"/>
              </a:rPr>
              <a:t>3. Macro Lens </a:t>
            </a:r>
            <a:r>
              <a:rPr lang="en-US" altLang="zh-CN" sz="1200" dirty="0">
                <a:latin typeface="Myriad Pro" panose="020B0503030403020204" pitchFamily="34" charset="0"/>
                <a:ea typeface="微软雅黑" panose="020B0503020204020204" pitchFamily="34" charset="-122"/>
              </a:rPr>
              <a:t>From morning dew to blooming flowers, OPPO A31 makes it easy to reveal the hidden gems of everyday life. Exploring the micro world 4 cm before the </a:t>
            </a:r>
            <a:r>
              <a:rPr lang="en-US" altLang="zh-CN" sz="1200" dirty="0" err="1">
                <a:latin typeface="Myriad Pro" panose="020B0503030403020204" pitchFamily="34" charset="0"/>
                <a:ea typeface="微软雅黑" panose="020B0503020204020204" pitchFamily="34" charset="-122"/>
              </a:rPr>
              <a:t>lens.Small</a:t>
            </a:r>
            <a:r>
              <a:rPr lang="en-US" altLang="zh-CN" sz="1200" dirty="0">
                <a:latin typeface="Myriad Pro" panose="020B0503030403020204" pitchFamily="34" charset="0"/>
                <a:ea typeface="微软雅黑" panose="020B0503020204020204" pitchFamily="34" charset="-122"/>
              </a:rPr>
              <a:t> world is wonderful.</a:t>
            </a:r>
          </a:p>
          <a:p>
            <a:pPr latinLnBrk="1"/>
            <a:r>
              <a:rPr lang="en-US" altLang="zh-CN" sz="1200" b="1" dirty="0">
                <a:latin typeface="Myriad Pro" panose="020B0503030403020204" pitchFamily="34" charset="0"/>
                <a:ea typeface="微软雅黑" panose="020B0503020204020204" pitchFamily="34" charset="-122"/>
              </a:rPr>
              <a:t>Portrait </a:t>
            </a:r>
            <a:r>
              <a:rPr lang="en-US" altLang="zh-CN" sz="1200" b="1" dirty="0" err="1">
                <a:latin typeface="Myriad Pro" panose="020B0503030403020204" pitchFamily="34" charset="0"/>
                <a:ea typeface="微软雅黑" panose="020B0503020204020204" pitchFamily="34" charset="-122"/>
              </a:rPr>
              <a:t>Bokeh</a:t>
            </a:r>
            <a:r>
              <a:rPr lang="en-US" altLang="zh-CN" sz="1200" b="1" dirty="0">
                <a:latin typeface="Myriad Pro" panose="020B0503030403020204" pitchFamily="34" charset="0"/>
                <a:ea typeface="微软雅黑" panose="020B0503020204020204" pitchFamily="34" charset="-122"/>
              </a:rPr>
              <a:t> </a:t>
            </a:r>
            <a:r>
              <a:rPr lang="en-US" altLang="zh-CN" sz="1200" dirty="0">
                <a:latin typeface="Myriad Pro" panose="020B0503030403020204" pitchFamily="34" charset="0"/>
                <a:ea typeface="微软雅黑" panose="020B0503020204020204" pitchFamily="34" charset="-122"/>
              </a:rPr>
              <a:t>With hardware level Portrait </a:t>
            </a:r>
            <a:r>
              <a:rPr lang="en-US" altLang="zh-CN" sz="1200" dirty="0" err="1">
                <a:latin typeface="Myriad Pro" panose="020B0503030403020204" pitchFamily="34" charset="0"/>
                <a:ea typeface="微软雅黑" panose="020B0503020204020204" pitchFamily="34" charset="-122"/>
              </a:rPr>
              <a:t>Bokeh</a:t>
            </a:r>
            <a:r>
              <a:rPr lang="en-US" altLang="zh-CN" sz="1200" dirty="0">
                <a:latin typeface="Myriad Pro" panose="020B0503030403020204" pitchFamily="34" charset="0"/>
                <a:ea typeface="微软雅黑" panose="020B0503020204020204" pitchFamily="34" charset="-122"/>
              </a:rPr>
              <a:t> effects, bring the subject of your photo quickly into focus with a blurred background effect.</a:t>
            </a:r>
            <a:endParaRPr lang="zh-CN" altLang="en-US" sz="1200" dirty="0">
              <a:latin typeface="Myriad Pro" panose="020B0503030403020204" pitchFamily="34" charset="0"/>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B289CAE2-0967-48BC-A8A5-D380002A2B20}" type="slidenum">
              <a:rPr lang="zh-CN" altLang="en-US" smtClean="0"/>
              <a:t>5</a:t>
            </a:fld>
            <a:endParaRPr lang="zh-CN" altLang="en-US"/>
          </a:p>
        </p:txBody>
      </p:sp>
    </p:spTree>
    <p:extLst>
      <p:ext uri="{BB962C8B-B14F-4D97-AF65-F5344CB8AC3E}">
        <p14:creationId xmlns:p14="http://schemas.microsoft.com/office/powerpoint/2010/main" val="556588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Secondly, we talk about the appearance of this product. We explain from its screen to its back cover.</a:t>
            </a:r>
          </a:p>
          <a:p>
            <a:r>
              <a:rPr lang="en-US" altLang="zh-CN" dirty="0"/>
              <a:t>1. 6.5-inch </a:t>
            </a:r>
            <a:r>
              <a:rPr lang="en-US" altLang="zh-CN" dirty="0" err="1"/>
              <a:t>Waterdrop</a:t>
            </a:r>
            <a:r>
              <a:rPr lang="en-US" altLang="zh-CN" dirty="0"/>
              <a:t> Eye Protection Screen </a:t>
            </a:r>
          </a:p>
          <a:p>
            <a:r>
              <a:rPr lang="en-US" altLang="zh-CN" dirty="0"/>
              <a:t>2. 3D Aesthetic Design</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6</a:t>
            </a:fld>
            <a:endParaRPr lang="zh-CN" altLang="en-US"/>
          </a:p>
        </p:txBody>
      </p:sp>
    </p:spTree>
    <p:extLst>
      <p:ext uri="{BB962C8B-B14F-4D97-AF65-F5344CB8AC3E}">
        <p14:creationId xmlns:p14="http://schemas.microsoft.com/office/powerpoint/2010/main" val="4030023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As shown, we need to introduce some features of the screen to customers.</a:t>
            </a:r>
          </a:p>
          <a:p>
            <a:r>
              <a:rPr lang="en-US" altLang="zh-CN" b="1" dirty="0"/>
              <a:t>6.5-inch </a:t>
            </a:r>
            <a:r>
              <a:rPr lang="en-US" altLang="zh-CN" b="1" dirty="0" err="1"/>
              <a:t>waterdrop</a:t>
            </a:r>
            <a:r>
              <a:rPr lang="en-US" altLang="zh-CN" b="1" dirty="0"/>
              <a:t> screen</a:t>
            </a:r>
          </a:p>
          <a:p>
            <a:r>
              <a:rPr lang="en-US" altLang="zh-CN" b="1" dirty="0"/>
              <a:t>Screen-to-body ratio: 89%</a:t>
            </a:r>
          </a:p>
          <a:p>
            <a:r>
              <a:rPr lang="en-US" altLang="zh-CN" b="1" dirty="0"/>
              <a:t>Display resolution: 1600×720 (HD+)</a:t>
            </a:r>
          </a:p>
          <a:p>
            <a:r>
              <a:rPr lang="en-US" altLang="zh-CN" b="1" dirty="0"/>
              <a:t>Eye Protection Mode</a:t>
            </a:r>
          </a:p>
          <a:p>
            <a:r>
              <a:rPr lang="en-US" altLang="zh-CN" dirty="0"/>
              <a:t>The size of notch down by 31.4% compared with the last generation. Get more fun from larger-screen video. Blue light filtered to reduce eye fatigue and protect eyesight</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7</a:t>
            </a:fld>
            <a:endParaRPr lang="zh-CN" altLang="en-US"/>
          </a:p>
        </p:txBody>
      </p:sp>
    </p:spTree>
    <p:extLst>
      <p:ext uri="{BB962C8B-B14F-4D97-AF65-F5344CB8AC3E}">
        <p14:creationId xmlns:p14="http://schemas.microsoft.com/office/powerpoint/2010/main" val="1906133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On this page we talk about product appearance, the weight and thickness of OPPO A31.</a:t>
            </a:r>
          </a:p>
          <a:p>
            <a:r>
              <a:rPr lang="en-US" altLang="zh-CN" b="1" dirty="0"/>
              <a:t>1.With its 3D ergonomic design and one-handed grip, everything about it just feels right.</a:t>
            </a:r>
          </a:p>
          <a:p>
            <a:r>
              <a:rPr lang="en-US" altLang="zh-CN" b="1" dirty="0"/>
              <a:t>2.Thickness is about  8.3mm and Weight is about 180g. At the same time, the aspect ratio of the machine is 20: 9. </a:t>
            </a:r>
            <a:r>
              <a:rPr lang="en-US" altLang="zh-CN" b="0" dirty="0"/>
              <a:t>Light and slim: The display size and aspect ratio, which comply with ergonomics, and the one-body design, which ensures thinness and smoothness, combine to create the just right feel for one-hand holding.</a:t>
            </a:r>
          </a:p>
          <a:p>
            <a:r>
              <a:rPr lang="en-US" altLang="zh-CN" b="1" dirty="0"/>
              <a:t>3.Rear fingerprint scanner.</a:t>
            </a:r>
          </a:p>
          <a:p>
            <a:r>
              <a:rPr lang="en-US" altLang="zh-CN" b="0" dirty="0"/>
              <a:t>When the network is off, the average unlocking time of the fingerprint is 0.47s when the desktop is resting.</a:t>
            </a:r>
          </a:p>
          <a:p>
            <a:r>
              <a:rPr lang="en-US" altLang="zh-CN" b="0" dirty="0"/>
              <a:t>When the network is off, the average unlocking time of the fingerprint under the bright screen is 0.36s.</a:t>
            </a:r>
          </a:p>
          <a:p>
            <a:r>
              <a:rPr lang="en-US" altLang="zh-CN" b="0" dirty="0"/>
              <a:t>The fingerprint scanner is better shaped to fit in. Better experience from the scanner shape. Faster fingerprint unlocking.</a:t>
            </a:r>
            <a:endParaRPr lang="zh-CN" altLang="en-US" b="0"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8</a:t>
            </a:fld>
            <a:endParaRPr lang="zh-CN" altLang="en-US"/>
          </a:p>
        </p:txBody>
      </p:sp>
    </p:spTree>
    <p:extLst>
      <p:ext uri="{BB962C8B-B14F-4D97-AF65-F5344CB8AC3E}">
        <p14:creationId xmlns:p14="http://schemas.microsoft.com/office/powerpoint/2010/main" val="4024054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p:cNvSpPr>
            <a:spLocks noGrp="1" noRot="1" noChangeAspect="1" noChangeArrowheads="1" noTextEdit="1"/>
          </p:cNvSpPr>
          <p:nvPr>
            <p:ph type="sldImg" idx="4294967295"/>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t>These are the three colors of our phone.</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1" dirty="0"/>
              <a:t>Mystery </a:t>
            </a:r>
            <a:r>
              <a:rPr lang="en-US" altLang="zh-CN" b="1" dirty="0" err="1"/>
              <a:t>Blcak</a:t>
            </a:r>
            <a:r>
              <a:rPr lang="en-US" altLang="zh-CN" b="1" dirty="0"/>
              <a:t>: </a:t>
            </a:r>
            <a:r>
              <a:rPr lang="en-US" altLang="zh-CN" dirty="0"/>
              <a:t>Designed to create the feel and effect of ceramics</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1" dirty="0"/>
              <a:t>Lake Green: </a:t>
            </a:r>
            <a:r>
              <a:rPr lang="en-US" altLang="zh-CN" dirty="0"/>
              <a:t>Inspired by a vast </a:t>
            </a:r>
            <a:r>
              <a:rPr lang="en-US" altLang="zh-CN" dirty="0" err="1"/>
              <a:t>shola,the</a:t>
            </a:r>
            <a:r>
              <a:rPr lang="en-US" altLang="zh-CN" dirty="0"/>
              <a:t> traditional Chinese technique, Dian-cui, which is used to inlay kingfisher's feathers into artworks, and also by the dark green tiles of temples in Kyoto;</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1" dirty="0"/>
              <a:t>Fantasy White: </a:t>
            </a:r>
            <a:r>
              <a:rPr lang="en-US" altLang="zh-CN" dirty="0"/>
              <a:t>Inspired by Ru Ware, a famous and extremely rare type of Chinese pottery from the Song dynasty</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t>Back cover: Matte: metal-like or frosted; glossy: glass-like or ceramic</a:t>
            </a:r>
            <a:endParaRPr lang="zh-CN" altLang="en-US" dirty="0"/>
          </a:p>
        </p:txBody>
      </p:sp>
      <p:sp>
        <p:nvSpPr>
          <p:cNvPr id="3277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827067F7-45F4-4B4B-8A2A-17B5BFB38CAD}" type="slidenum">
              <a:rPr lang="zh-CN" altLang="en-US" smtClean="0"/>
              <a:pPr>
                <a:buFont typeface="Arial" panose="020B0604020202020204" pitchFamily="34" charset="0"/>
                <a:buNone/>
              </a:pPr>
              <a:t>9</a:t>
            </a:fld>
            <a:endParaRPr lang="zh-CN" altLang="en-US"/>
          </a:p>
        </p:txBody>
      </p:sp>
    </p:spTree>
    <p:extLst>
      <p:ext uri="{BB962C8B-B14F-4D97-AF65-F5344CB8AC3E}">
        <p14:creationId xmlns:p14="http://schemas.microsoft.com/office/powerpoint/2010/main" val="3732864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787209A7-DFEC-49EC-82C7-53CBC738BA25}" type="datetimeFigureOut">
              <a:rPr lang="zh-CN" altLang="en-US" smtClean="0"/>
              <a:t>2020/5/27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1894905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87209A7-DFEC-49EC-82C7-53CBC738BA25}" type="datetimeFigureOut">
              <a:rPr lang="zh-CN" altLang="en-US" smtClean="0"/>
              <a:t>2020/5/27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2570478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87209A7-DFEC-49EC-82C7-53CBC738BA25}" type="datetimeFigureOut">
              <a:rPr lang="zh-CN" altLang="en-US" smtClean="0"/>
              <a:t>2020/5/27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1699129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11"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417861540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87209A7-DFEC-49EC-82C7-53CBC738BA25}" type="datetimeFigureOut">
              <a:rPr lang="zh-CN" altLang="en-US" smtClean="0"/>
              <a:t>2020/5/27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1703463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787209A7-DFEC-49EC-82C7-53CBC738BA25}" type="datetimeFigureOut">
              <a:rPr lang="zh-CN" altLang="en-US" smtClean="0"/>
              <a:t>2020/5/27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4250027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787209A7-DFEC-49EC-82C7-53CBC738BA25}" type="datetimeFigureOut">
              <a:rPr lang="zh-CN" altLang="en-US" smtClean="0"/>
              <a:t>2020/5/27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4177970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787209A7-DFEC-49EC-82C7-53CBC738BA25}" type="datetimeFigureOut">
              <a:rPr lang="zh-CN" altLang="en-US" smtClean="0"/>
              <a:t>2020/5/27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951750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787209A7-DFEC-49EC-82C7-53CBC738BA25}" type="datetimeFigureOut">
              <a:rPr lang="zh-CN" altLang="en-US" smtClean="0"/>
              <a:t>2020/5/27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4241007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87209A7-DFEC-49EC-82C7-53CBC738BA25}" type="datetimeFigureOut">
              <a:rPr lang="zh-CN" altLang="en-US" smtClean="0"/>
              <a:t>2020/5/27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37021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87209A7-DFEC-49EC-82C7-53CBC738BA25}" type="datetimeFigureOut">
              <a:rPr lang="zh-CN" altLang="en-US" smtClean="0"/>
              <a:t>2020/5/27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3531701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87209A7-DFEC-49EC-82C7-53CBC738BA25}" type="datetimeFigureOut">
              <a:rPr lang="zh-CN" altLang="en-US" smtClean="0"/>
              <a:t>2020/5/27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4202728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7209A7-DFEC-49EC-82C7-53CBC738BA25}" type="datetimeFigureOut">
              <a:rPr lang="zh-CN" altLang="en-US" smtClean="0"/>
              <a:t>2020/5/27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32107247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video" Target="../media/media1.mp4"/><Relationship Id="rId7" Type="http://schemas.openxmlformats.org/officeDocument/2006/relationships/notesSlide" Target="../notesSlides/notesSlide21.xml"/><Relationship Id="rId2" Type="http://schemas.microsoft.com/office/2007/relationships/media" Target="../media/media1.mp4"/><Relationship Id="rId1" Type="http://schemas.openxmlformats.org/officeDocument/2006/relationships/themeOverride" Target="../theme/themeOverride1.xml"/><Relationship Id="rId6" Type="http://schemas.openxmlformats.org/officeDocument/2006/relationships/slideLayout" Target="../slideLayouts/slideLayout12.xml"/><Relationship Id="rId5" Type="http://schemas.openxmlformats.org/officeDocument/2006/relationships/video" Target="../media/media2.mp4"/><Relationship Id="rId4" Type="http://schemas.microsoft.com/office/2007/relationships/media" Target="../media/media2.mp4"/><Relationship Id="rId9" Type="http://schemas.openxmlformats.org/officeDocument/2006/relationships/image" Target="../media/image28.png"/></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4.mp4"/><Relationship Id="rId7" Type="http://schemas.openxmlformats.org/officeDocument/2006/relationships/image" Target="../media/image29.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notesSlide" Target="../notesSlides/notesSlide22.xml"/><Relationship Id="rId5" Type="http://schemas.openxmlformats.org/officeDocument/2006/relationships/slideLayout" Target="../slideLayouts/slideLayout12.xml"/><Relationship Id="rId4" Type="http://schemas.openxmlformats.org/officeDocument/2006/relationships/video" Target="../media/media4.mp4"/><Relationship Id="rId9" Type="http://schemas.openxmlformats.org/officeDocument/2006/relationships/image" Target="../media/image31.png"/></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3.xml"/><Relationship Id="rId3" Type="http://schemas.microsoft.com/office/2007/relationships/media" Target="../media/media6.mp4"/><Relationship Id="rId7" Type="http://schemas.openxmlformats.org/officeDocument/2006/relationships/slideLayout" Target="../slideLayouts/slideLayout1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video" Target="../media/media7.mp4"/><Relationship Id="rId11" Type="http://schemas.openxmlformats.org/officeDocument/2006/relationships/image" Target="../media/image34.png"/><Relationship Id="rId5" Type="http://schemas.microsoft.com/office/2007/relationships/media" Target="../media/media7.mp4"/><Relationship Id="rId10" Type="http://schemas.openxmlformats.org/officeDocument/2006/relationships/image" Target="../media/image33.png"/><Relationship Id="rId4" Type="http://schemas.openxmlformats.org/officeDocument/2006/relationships/video" Target="../media/media6.mp4"/><Relationship Id="rId9" Type="http://schemas.openxmlformats.org/officeDocument/2006/relationships/image" Target="../media/image3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44.png"/><Relationship Id="rId4"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45.png"/><Relationship Id="rId4"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46.png"/><Relationship Id="rId4"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8" Type="http://schemas.openxmlformats.org/officeDocument/2006/relationships/image" Target="../media/image48.png"/><Relationship Id="rId3" Type="http://schemas.microsoft.com/office/2007/relationships/media" Target="../media/media12.mp4"/><Relationship Id="rId7" Type="http://schemas.openxmlformats.org/officeDocument/2006/relationships/image" Target="../media/image47.png"/><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notesSlide" Target="../notesSlides/notesSlide31.xml"/><Relationship Id="rId5" Type="http://schemas.openxmlformats.org/officeDocument/2006/relationships/slideLayout" Target="../slideLayouts/slideLayout12.xml"/><Relationship Id="rId4" Type="http://schemas.openxmlformats.org/officeDocument/2006/relationships/video" Target="../media/media12.mp4"/></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3.mp4"/><Relationship Id="rId1" Type="http://schemas.microsoft.com/office/2007/relationships/media" Target="../media/media13.mp4"/><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4.mp4"/><Relationship Id="rId1" Type="http://schemas.microsoft.com/office/2007/relationships/media" Target="../media/media14.mp4"/><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tpic.myoas.com/g5/M00/A5/E5/rBAoL13p-VaAVcZkAAREP6iJ3rE373.png?w=879&amp;h=1125&amp;s=2796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653" y="3121"/>
            <a:ext cx="5625600" cy="720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140000">
            <a:off x="1187788" y="-139186"/>
            <a:ext cx="5724522" cy="7325357"/>
          </a:xfrm>
          <a:prstGeom prst="rect">
            <a:avLst/>
          </a:prstGeom>
        </p:spPr>
      </p:pic>
      <p:sp>
        <p:nvSpPr>
          <p:cNvPr id="264" name="OPPO Reno2"/>
          <p:cNvSpPr txBox="1"/>
          <p:nvPr/>
        </p:nvSpPr>
        <p:spPr>
          <a:xfrm>
            <a:off x="6415998" y="1260078"/>
            <a:ext cx="4562788" cy="789960"/>
          </a:xfrm>
          <a:prstGeom prst="rect">
            <a:avLst/>
          </a:prstGeom>
          <a:ln w="3175">
            <a:miter lim="400000"/>
          </a:ln>
        </p:spPr>
        <p:txBody>
          <a:bodyPr wrap="none" lIns="25400" tIns="25400" rIns="25400" bIns="25400" anchor="ctr">
            <a:spAutoFit/>
          </a:bodyPr>
          <a:lstStyle>
            <a:lvl1pPr algn="ctr" defTabSz="412750">
              <a:defRPr sz="4800" b="1" spc="480">
                <a:solidFill>
                  <a:srgbClr val="74F7FA"/>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r>
              <a:rPr dirty="0">
                <a:latin typeface="Zawgyi-One" panose="020B0604030504040204" pitchFamily="34" charset="0"/>
                <a:cs typeface="Zawgyi-One" panose="020B0604030504040204" pitchFamily="34" charset="0"/>
              </a:rPr>
              <a:t>OPPO </a:t>
            </a:r>
            <a:r>
              <a:rPr lang="en-US" dirty="0">
                <a:latin typeface="Zawgyi-One" panose="020B0604030504040204" pitchFamily="34" charset="0"/>
                <a:cs typeface="Zawgyi-One" panose="020B0604030504040204" pitchFamily="34" charset="0"/>
              </a:rPr>
              <a:t>A31&amp;A8</a:t>
            </a:r>
            <a:endParaRPr dirty="0">
              <a:latin typeface="Zawgyi-One" panose="020B0604030504040204" pitchFamily="34" charset="0"/>
              <a:cs typeface="Zawgyi-One" panose="020B0604030504040204" pitchFamily="34" charset="0"/>
            </a:endParaRPr>
          </a:p>
        </p:txBody>
      </p:sp>
      <p:sp>
        <p:nvSpPr>
          <p:cNvPr id="265" name="变焦四摄 远近都清晰"/>
          <p:cNvSpPr txBox="1"/>
          <p:nvPr/>
        </p:nvSpPr>
        <p:spPr>
          <a:xfrm>
            <a:off x="6020859" y="4905728"/>
            <a:ext cx="7141226" cy="359073"/>
          </a:xfrm>
          <a:prstGeom prst="rect">
            <a:avLst/>
          </a:prstGeom>
          <a:ln w="3175">
            <a:miter lim="400000"/>
          </a:ln>
        </p:spPr>
        <p:txBody>
          <a:bodyPr wrap="square" lIns="25400" tIns="25400" rIns="25400" bIns="25400" anchor="ctr">
            <a:spAutoFit/>
          </a:bodyPr>
          <a:lstStyle>
            <a:lvl1pPr algn="ctr" defTabSz="412750">
              <a:defRPr sz="2400" spc="192">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2000" dirty="0">
                <a:latin typeface="Zawgyi-One" panose="020B0604030504040204" pitchFamily="34" charset="0"/>
                <a:cs typeface="Zawgyi-One" panose="020B0604030504040204" pitchFamily="34" charset="0"/>
              </a:rPr>
              <a:t>AI </a:t>
            </a:r>
            <a:r>
              <a:rPr lang="en-US" altLang="zh-CN" sz="2000" dirty="0" err="1">
                <a:latin typeface="Zawgyi-One" panose="020B0604030504040204" pitchFamily="34" charset="0"/>
                <a:cs typeface="Zawgyi-One" panose="020B0604030504040204" pitchFamily="34" charset="0"/>
              </a:rPr>
              <a:t>ကင္မရာသုံးလုံး</a:t>
            </a:r>
            <a:r>
              <a:rPr lang="en-US" altLang="zh-CN" sz="2000" dirty="0">
                <a:latin typeface="Zawgyi-One" panose="020B0604030504040204" pitchFamily="34" charset="0"/>
                <a:cs typeface="Zawgyi-One" panose="020B0604030504040204" pitchFamily="34" charset="0"/>
              </a:rPr>
              <a:t> ၊ </a:t>
            </a:r>
            <a:r>
              <a:rPr lang="en-US" altLang="zh-CN" sz="2000" dirty="0" err="1">
                <a:latin typeface="Zawgyi-One" panose="020B0604030504040204" pitchFamily="34" charset="0"/>
                <a:cs typeface="Zawgyi-One" panose="020B0604030504040204" pitchFamily="34" charset="0"/>
              </a:rPr>
              <a:t>သင</a:t>
            </a:r>
            <a:r>
              <a:rPr lang="en-US" altLang="zh-CN" sz="2000" dirty="0">
                <a:latin typeface="Zawgyi-One" panose="020B0604030504040204" pitchFamily="34" charset="0"/>
                <a:cs typeface="Zawgyi-One" panose="020B0604030504040204" pitchFamily="34" charset="0"/>
              </a:rPr>
              <a:t>့္</a:t>
            </a:r>
            <a:r>
              <a:rPr lang="en-US" altLang="zh-CN" sz="2000" dirty="0" err="1">
                <a:latin typeface="Zawgyi-One" panose="020B0604030504040204" pitchFamily="34" charset="0"/>
                <a:cs typeface="Zawgyi-One" panose="020B0604030504040204" pitchFamily="34" charset="0"/>
              </a:rPr>
              <a:t>အခိုက္အတန</a:t>
            </a:r>
            <a:r>
              <a:rPr lang="en-US" altLang="zh-CN" sz="2000" dirty="0">
                <a:latin typeface="Zawgyi-One" panose="020B0604030504040204" pitchFamily="34" charset="0"/>
                <a:cs typeface="Zawgyi-One" panose="020B0604030504040204" pitchFamily="34" charset="0"/>
              </a:rPr>
              <a:t>္႕</a:t>
            </a:r>
            <a:r>
              <a:rPr lang="en-US" altLang="zh-CN" sz="2000" dirty="0" err="1">
                <a:latin typeface="Zawgyi-One" panose="020B0604030504040204" pitchFamily="34" charset="0"/>
                <a:cs typeface="Zawgyi-One" panose="020B0604030504040204" pitchFamily="34" charset="0"/>
              </a:rPr>
              <a:t>ကို</a:t>
            </a:r>
            <a:r>
              <a:rPr lang="en-US" altLang="zh-CN" sz="2000" dirty="0">
                <a:latin typeface="Zawgyi-One" panose="020B0604030504040204" pitchFamily="34" charset="0"/>
                <a:cs typeface="Zawgyi-One" panose="020B0604030504040204" pitchFamily="34" charset="0"/>
              </a:rPr>
              <a:t>  </a:t>
            </a:r>
            <a:r>
              <a:rPr lang="en-US" altLang="zh-CN" sz="2000" dirty="0" err="1">
                <a:latin typeface="Zawgyi-One" panose="020B0604030504040204" pitchFamily="34" charset="0"/>
                <a:cs typeface="Zawgyi-One" panose="020B0604030504040204" pitchFamily="34" charset="0"/>
              </a:rPr>
              <a:t>ရုိက္ပ</a:t>
            </a:r>
            <a:r>
              <a:rPr lang="en-US" altLang="zh-CN" sz="2000" dirty="0">
                <a:latin typeface="Zawgyi-One" panose="020B0604030504040204" pitchFamily="34" charset="0"/>
                <a:cs typeface="Zawgyi-One" panose="020B0604030504040204" pitchFamily="34" charset="0"/>
              </a:rPr>
              <a:t>ါ။ </a:t>
            </a:r>
          </a:p>
        </p:txBody>
      </p:sp>
      <p:grpSp>
        <p:nvGrpSpPr>
          <p:cNvPr id="269" name="成组"/>
          <p:cNvGrpSpPr/>
          <p:nvPr/>
        </p:nvGrpSpPr>
        <p:grpSpPr>
          <a:xfrm>
            <a:off x="5926213" y="6292297"/>
            <a:ext cx="5447713" cy="1270001"/>
            <a:chOff x="0" y="158750"/>
            <a:chExt cx="3687674" cy="1270000"/>
          </a:xfrm>
        </p:grpSpPr>
        <p:sp>
          <p:nvSpPr>
            <p:cNvPr id="266" name="OPPO中国区 市场培训部"/>
            <p:cNvSpPr/>
            <p:nvPr/>
          </p:nvSpPr>
          <p:spPr>
            <a:xfrm>
              <a:off x="1845172" y="158750"/>
              <a:ext cx="1270001" cy="1270000"/>
            </a:xfrm>
            <a:prstGeom prst="line">
              <a:avLst/>
            </a:prstGeom>
            <a:noFill/>
            <a:ln w="3175" cap="flat">
              <a:noFill/>
              <a:miter lim="400000"/>
            </a:ln>
            <a:effectLst/>
          </p:spPr>
          <p:txBody>
            <a:bodyPr wrap="none" lIns="25400" tIns="25400" rIns="25400" bIns="25400" numCol="1" anchor="ctr">
              <a:spAutoFit/>
            </a:bodyPr>
            <a:lstStyle>
              <a:lvl1pPr algn="ctr" defTabSz="412750">
                <a:defRPr sz="1600" spc="128">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OPPO Global Service Department</a:t>
              </a:r>
              <a:endParaRPr dirty="0">
                <a:latin typeface="Zawgyi-One" panose="020B0604030504040204" pitchFamily="34" charset="0"/>
                <a:cs typeface="Zawgyi-One" panose="020B0604030504040204" pitchFamily="34" charset="0"/>
              </a:endParaRPr>
            </a:p>
          </p:txBody>
        </p:sp>
        <p:sp>
          <p:nvSpPr>
            <p:cNvPr id="267" name="线条"/>
            <p:cNvSpPr/>
            <p:nvPr/>
          </p:nvSpPr>
          <p:spPr>
            <a:xfrm>
              <a:off x="3149649" y="158750"/>
              <a:ext cx="538026" cy="0"/>
            </a:xfrm>
            <a:prstGeom prst="line">
              <a:avLst/>
            </a:prstGeom>
            <a:noFill/>
            <a:ln w="12700"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cs typeface="Zawgyi-One" panose="020B0604030504040204" pitchFamily="34" charset="0"/>
              </a:endParaRPr>
            </a:p>
          </p:txBody>
        </p:sp>
        <p:sp>
          <p:nvSpPr>
            <p:cNvPr id="268" name="线条"/>
            <p:cNvSpPr/>
            <p:nvPr/>
          </p:nvSpPr>
          <p:spPr>
            <a:xfrm>
              <a:off x="0" y="158750"/>
              <a:ext cx="538026" cy="0"/>
            </a:xfrm>
            <a:prstGeom prst="line">
              <a:avLst/>
            </a:prstGeom>
            <a:noFill/>
            <a:ln w="12700"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cs typeface="Zawgyi-One" panose="020B0604030504040204" pitchFamily="34" charset="0"/>
              </a:endParaRPr>
            </a:p>
          </p:txBody>
        </p:sp>
      </p:grpSp>
      <p:sp>
        <p:nvSpPr>
          <p:cNvPr id="13" name="变焦四摄 远近都清晰"/>
          <p:cNvSpPr txBox="1"/>
          <p:nvPr/>
        </p:nvSpPr>
        <p:spPr>
          <a:xfrm>
            <a:off x="6020859" y="2419370"/>
            <a:ext cx="7059221" cy="1897955"/>
          </a:xfrm>
          <a:prstGeom prst="rect">
            <a:avLst/>
          </a:prstGeom>
          <a:ln w="3175">
            <a:miter lim="400000"/>
          </a:ln>
        </p:spPr>
        <p:txBody>
          <a:bodyPr wrap="square" lIns="25400" tIns="25400" rIns="25400" bIns="25400" anchor="ctr">
            <a:spAutoFit/>
          </a:bodyPr>
          <a:lstStyle>
            <a:lvl1pPr algn="ctr" defTabSz="412750">
              <a:defRPr sz="2400" spc="192">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A31</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CPH2015</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Region</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CPH2073/CPH2081</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VN</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CPH2019/CPH2031</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BD</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A8</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cs typeface="Zawgyi-One" panose="020B0604030504040204" pitchFamily="34" charset="0"/>
              </a:rPr>
              <a:t>PDBM00</a:t>
            </a:r>
            <a:r>
              <a:rPr lang="zh-CN" altLang="en-US"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CN</a:t>
            </a:r>
            <a:r>
              <a:rPr lang="zh-CN" altLang="en-US" dirty="0">
                <a:latin typeface="Zawgyi-One" panose="020B0604030504040204" pitchFamily="34" charset="0"/>
                <a:cs typeface="Zawgyi-One" panose="020B0604030504040204" pitchFamily="34" charset="0"/>
              </a:rPr>
              <a: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Tree>
    <p:extLst>
      <p:ext uri="{BB962C8B-B14F-4D97-AF65-F5344CB8AC3E}">
        <p14:creationId xmlns:p14="http://schemas.microsoft.com/office/powerpoint/2010/main" val="225643904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271325" y="182881"/>
            <a:ext cx="7649351" cy="584775"/>
          </a:xfrm>
          <a:prstGeom prst="rect">
            <a:avLst/>
          </a:prstGeom>
          <a:noFill/>
        </p:spPr>
        <p:txBody>
          <a:bodyPr wrap="square" rtlCol="0">
            <a:spAutoFit/>
          </a:bodyPr>
          <a:lstStyle/>
          <a:p>
            <a:pPr algn="ctr" hangingPunct="0"/>
            <a:r>
              <a:rPr lang="en-US" altLang="zh-CN" sz="3200" kern="0" spc="391" dirty="0">
                <a:solidFill>
                  <a:srgbClr val="FFFFFF"/>
                </a:solidFill>
                <a:latin typeface="Zawgyi-One" panose="020B0604030504040204" pitchFamily="34" charset="0"/>
                <a:ea typeface="微软雅黑" panose="020B0702040204020203" charset="-122"/>
                <a:cs typeface="Zawgyi-One" panose="020B0604030504040204" pitchFamily="34" charset="0"/>
                <a:sym typeface="微软雅黑" panose="020B0702040204020203" charset="-122"/>
              </a:rPr>
              <a:t>OPPO A31 </a:t>
            </a:r>
            <a:r>
              <a:rPr lang="my-MM" altLang="zh-CN" sz="3200" kern="0" spc="391" dirty="0">
                <a:solidFill>
                  <a:srgbClr val="FFFFFF"/>
                </a:solidFill>
                <a:latin typeface="Zawgyi-One" panose="020B0604030504040204" pitchFamily="34" charset="0"/>
                <a:ea typeface="微软雅黑" panose="020B0702040204020203" charset="-122"/>
                <a:cs typeface="Zawgyi-One" panose="020B0604030504040204" pitchFamily="34" charset="0"/>
                <a:sym typeface="微软雅黑" panose="020B0702040204020203" charset="-122"/>
              </a:rPr>
              <a:t>အ</a:t>
            </a:r>
            <a:r>
              <a:rPr lang="en-US" altLang="zh-CN" sz="3200" kern="0" spc="391" dirty="0">
                <a:solidFill>
                  <a:srgbClr val="FFFFFF"/>
                </a:solidFill>
                <a:latin typeface="Zawgyi-One" panose="020B0604030504040204" pitchFamily="34" charset="0"/>
                <a:ea typeface="微软雅黑" panose="020B0702040204020203" charset="-122"/>
                <a:cs typeface="Zawgyi-One" panose="020B0604030504040204" pitchFamily="34" charset="0"/>
                <a:sym typeface="微软雅黑" panose="020B0702040204020203" charset="-122"/>
              </a:rPr>
              <a:t>ဓ</a:t>
            </a:r>
            <a:r>
              <a:rPr lang="my-MM" altLang="zh-CN" sz="3200" kern="0" spc="391" dirty="0">
                <a:solidFill>
                  <a:srgbClr val="FFFFFF"/>
                </a:solidFill>
                <a:latin typeface="Zawgyi-One" panose="020B0604030504040204" pitchFamily="34" charset="0"/>
                <a:ea typeface="微软雅黑" panose="020B0702040204020203" charset="-122"/>
                <a:cs typeface="Zawgyi-One" panose="020B0604030504040204" pitchFamily="34" charset="0"/>
                <a:sym typeface="微软雅黑" panose="020B0702040204020203" charset="-122"/>
              </a:rPr>
              <a:t>ိ</a:t>
            </a:r>
            <a:r>
              <a:rPr lang="en-US" altLang="zh-CN" sz="3200" kern="0" spc="391" dirty="0">
                <a:solidFill>
                  <a:srgbClr val="FFFFFF"/>
                </a:solidFill>
                <a:latin typeface="Zawgyi-One" panose="020B0604030504040204" pitchFamily="34" charset="0"/>
                <a:ea typeface="微软雅黑" panose="020B0702040204020203" charset="-122"/>
                <a:cs typeface="Zawgyi-One" panose="020B0604030504040204" pitchFamily="34" charset="0"/>
                <a:sym typeface="微软雅黑" panose="020B0702040204020203" charset="-122"/>
              </a:rPr>
              <a:t>က Selling Points</a:t>
            </a:r>
            <a:endParaRPr lang="zh-CN" altLang="en-US" sz="3200" kern="0" spc="391" dirty="0">
              <a:solidFill>
                <a:srgbClr val="FFFFFF"/>
              </a:solidFill>
              <a:latin typeface="Zawgyi-One" panose="020B0604030504040204" pitchFamily="34" charset="0"/>
              <a:ea typeface="微软雅黑" panose="020B0702040204020203" charset="-122"/>
              <a:cs typeface="Zawgyi-One" panose="020B0604030504040204" pitchFamily="34" charset="0"/>
              <a:sym typeface="微软雅黑" panose="020B0702040204020203" charset="-122"/>
            </a:endParaRPr>
          </a:p>
        </p:txBody>
      </p:sp>
      <p:cxnSp>
        <p:nvCxnSpPr>
          <p:cNvPr id="4" name="直接连接符 3"/>
          <p:cNvCxnSpPr/>
          <p:nvPr/>
        </p:nvCxnSpPr>
        <p:spPr>
          <a:xfrm>
            <a:off x="508000" y="848935"/>
            <a:ext cx="11328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508000" y="1097280"/>
            <a:ext cx="3982720" cy="792480"/>
          </a:xfrm>
          <a:prstGeom prst="rect">
            <a:avLst/>
          </a:prstGeom>
          <a:no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ea typeface="微软雅黑" panose="020B0503020204020204" pitchFamily="34" charset="-122"/>
              <a:cs typeface="Zawgyi-One" panose="020B0604030504040204" pitchFamily="34" charset="0"/>
            </a:endParaRPr>
          </a:p>
        </p:txBody>
      </p:sp>
      <p:sp>
        <p:nvSpPr>
          <p:cNvPr id="6" name="圆角矩形 5"/>
          <p:cNvSpPr/>
          <p:nvPr/>
        </p:nvSpPr>
        <p:spPr>
          <a:xfrm>
            <a:off x="873760" y="1229360"/>
            <a:ext cx="3332480" cy="497840"/>
          </a:xfrm>
          <a:prstGeom prst="roundRect">
            <a:avLst>
              <a:gd name="adj" fmla="val 50000"/>
            </a:avLst>
          </a:prstGeom>
          <a:solidFill>
            <a:srgbClr val="00FDFF"/>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Customers </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ဆ</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ဆ</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dirty="0">
              <a:solidFill>
                <a:schemeClr val="tx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7" name="矩形 6"/>
          <p:cNvSpPr/>
          <p:nvPr/>
        </p:nvSpPr>
        <p:spPr>
          <a:xfrm>
            <a:off x="4632960" y="1097280"/>
            <a:ext cx="7203440" cy="792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my-MM" altLang="zh-CN" sz="2000" dirty="0">
                <a:latin typeface="Zawgyi-One" panose="020B0604030504040204" pitchFamily="34" charset="0"/>
                <a:ea typeface="微软雅黑" panose="020B0503020204020204" pitchFamily="34" charset="-122"/>
                <a:cs typeface="Zawgyi-One" panose="020B0604030504040204" pitchFamily="34" charset="0"/>
              </a:rPr>
              <a:t>က</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င</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မ</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ရ</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 </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သ</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err="1">
                <a:latin typeface="Zawgyi-One" panose="020B0604030504040204" pitchFamily="34" charset="0"/>
                <a:ea typeface="微软雅黑" panose="020B0503020204020204" pitchFamily="34" charset="-122"/>
                <a:cs typeface="Zawgyi-One" panose="020B0604030504040204" pitchFamily="34" charset="0"/>
              </a:rPr>
              <a:t>းခု</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 ၊ Entry-level Price </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င</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အ</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တ</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 </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ႀ</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က</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မ</a:t>
            </a:r>
            <a:r>
              <a:rPr lang="en-US" altLang="zh-CN" sz="2000" dirty="0" err="1">
                <a:latin typeface="Zawgyi-One" panose="020B0604030504040204" pitchFamily="34" charset="0"/>
                <a:ea typeface="微软雅黑" panose="020B0503020204020204" pitchFamily="34" charset="-122"/>
                <a:cs typeface="Zawgyi-One" panose="020B0604030504040204" pitchFamily="34" charset="0"/>
              </a:rPr>
              <a:t>ားေသာ</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 Display</a:t>
            </a:r>
            <a:endParaRPr lang="zh-CN" altLang="en-US" sz="2000" dirty="0">
              <a:latin typeface="Zawgyi-One" panose="020B0604030504040204" pitchFamily="34" charset="0"/>
              <a:ea typeface="微软雅黑" panose="020B0503020204020204" pitchFamily="34" charset="-122"/>
              <a:cs typeface="Zawgyi-One" panose="020B0604030504040204" pitchFamily="34" charset="0"/>
            </a:endParaRPr>
          </a:p>
        </p:txBody>
      </p:sp>
      <p:sp>
        <p:nvSpPr>
          <p:cNvPr id="8" name="圆角矩形 7"/>
          <p:cNvSpPr/>
          <p:nvPr/>
        </p:nvSpPr>
        <p:spPr>
          <a:xfrm>
            <a:off x="508000" y="2092960"/>
            <a:ext cx="11328400" cy="4419600"/>
          </a:xfrm>
          <a:prstGeom prst="roundRect">
            <a:avLst>
              <a:gd name="adj" fmla="val 540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9" name="文本框 8"/>
          <p:cNvSpPr txBox="1"/>
          <p:nvPr/>
        </p:nvSpPr>
        <p:spPr>
          <a:xfrm>
            <a:off x="1290320" y="2718969"/>
            <a:ext cx="2397760" cy="646331"/>
          </a:xfrm>
          <a:prstGeom prst="rect">
            <a:avLst/>
          </a:prstGeom>
          <a:noFill/>
        </p:spPr>
        <p:txBody>
          <a:bodyPr wrap="square" rtlCol="0">
            <a:spAutoFit/>
          </a:bodyPr>
          <a:lstStyle/>
          <a:p>
            <a:r>
              <a:rPr lang="en-US" altLang="zh-CN" sz="3600"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ကင္မရာ</a:t>
            </a:r>
            <a:endParaRPr lang="zh-CN" altLang="en-US"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0" name="文本框 9"/>
          <p:cNvSpPr txBox="1"/>
          <p:nvPr/>
        </p:nvSpPr>
        <p:spPr>
          <a:xfrm>
            <a:off x="4470400" y="2718970"/>
            <a:ext cx="2997200" cy="646331"/>
          </a:xfrm>
          <a:prstGeom prst="rect">
            <a:avLst/>
          </a:prstGeom>
          <a:noFill/>
        </p:spPr>
        <p:txBody>
          <a:bodyPr wrap="square" rtlCol="0">
            <a:spAutoFit/>
          </a:bodyPr>
          <a:lstStyle/>
          <a:p>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1" name="文本框 10"/>
          <p:cNvSpPr txBox="1"/>
          <p:nvPr/>
        </p:nvSpPr>
        <p:spPr>
          <a:xfrm>
            <a:off x="8605520" y="2678331"/>
            <a:ext cx="2733040" cy="646331"/>
          </a:xfrm>
          <a:prstGeom prst="rect">
            <a:avLst/>
          </a:prstGeom>
          <a:noFill/>
        </p:spPr>
        <p:txBody>
          <a:bodyPr wrap="square" rtlCol="0">
            <a:spAutoFit/>
          </a:bodyPr>
          <a:lstStyle/>
          <a:p>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cxnSp>
        <p:nvCxnSpPr>
          <p:cNvPr id="13" name="直接连接符 12"/>
          <p:cNvCxnSpPr/>
          <p:nvPr/>
        </p:nvCxnSpPr>
        <p:spPr>
          <a:xfrm>
            <a:off x="2306320" y="3484880"/>
            <a:ext cx="0" cy="9956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764539" y="4600139"/>
            <a:ext cx="3441671" cy="18110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Multifunctional Photography</a:t>
            </a:r>
          </a:p>
          <a:p>
            <a:pPr marL="285750" indent="-285750" algn="just">
              <a:buFont typeface="Wingdings" panose="05000000000000000000" pitchFamily="2" charset="2"/>
              <a:buChar char="l"/>
            </a:pPr>
            <a:r>
              <a:rPr lang="en-US" altLang="zh-CN" dirty="0">
                <a:latin typeface="Zawgyi-One" panose="020B0604030504040204" pitchFamily="34" charset="0"/>
                <a:ea typeface="微软雅黑" panose="020B0503020204020204" pitchFamily="34" charset="-122"/>
                <a:cs typeface="Zawgyi-One" panose="020B0604030504040204" pitchFamily="34" charset="0"/>
              </a:rPr>
              <a:t>OPPO A31 ၏ lenses </a:t>
            </a:r>
            <a:r>
              <a:rPr lang="my-MM" altLang="zh-CN" dirty="0">
                <a:latin typeface="Zawgyi-One" panose="020B0604030504040204" pitchFamily="34" charset="0"/>
                <a:ea typeface="微软雅黑" panose="020B0503020204020204" pitchFamily="34" charset="-122"/>
                <a:cs typeface="Zawgyi-One" panose="020B0604030504040204" pitchFamily="34" charset="0"/>
              </a:rPr>
              <a:t>သ</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latin typeface="Zawgyi-One" panose="020B0604030504040204" pitchFamily="34" charset="0"/>
                <a:ea typeface="微软雅黑" panose="020B0503020204020204" pitchFamily="34" charset="-122"/>
                <a:cs typeface="Zawgyi-One" panose="020B0604030504040204" pitchFamily="34" charset="0"/>
              </a:rPr>
              <a:t>းခုသည</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အ</a:t>
            </a:r>
            <a:r>
              <a:rPr lang="en-US" altLang="zh-CN" dirty="0">
                <a:latin typeface="Zawgyi-One" panose="020B0604030504040204" pitchFamily="34" charset="0"/>
                <a:ea typeface="微软雅黑" panose="020B0503020204020204" pitchFamily="34" charset="-122"/>
                <a:cs typeface="Zawgyi-One" panose="020B0604030504040204" pitchFamily="34" charset="0"/>
              </a:rPr>
              <a:t>ရ</a:t>
            </a:r>
            <a:r>
              <a:rPr lang="my-MM" altLang="zh-CN" dirty="0">
                <a:latin typeface="Zawgyi-One" panose="020B0604030504040204" pitchFamily="34" charset="0"/>
                <a:ea typeface="微软雅黑" panose="020B0503020204020204" pitchFamily="34" charset="-122"/>
                <a:cs typeface="Zawgyi-One" panose="020B0604030504040204" pitchFamily="34" charset="0"/>
              </a:rPr>
              <a:t>င</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က</a:t>
            </a:r>
            <a:r>
              <a:rPr lang="en-US" altLang="zh-CN" dirty="0">
                <a:latin typeface="Zawgyi-One" panose="020B0604030504040204" pitchFamily="34" charset="0"/>
                <a:ea typeface="微软雅黑" panose="020B0503020204020204" pitchFamily="34" charset="-122"/>
                <a:cs typeface="Zawgyi-One" panose="020B0604030504040204" pitchFamily="34" charset="0"/>
              </a:rPr>
              <a:t>ထ</a:t>
            </a:r>
            <a:r>
              <a:rPr lang="my-MM" altLang="zh-CN" dirty="0">
                <a:latin typeface="Zawgyi-One" panose="020B0604030504040204" pitchFamily="34" charset="0"/>
                <a:ea typeface="微软雅黑" panose="020B0503020204020204" pitchFamily="34" charset="-122"/>
                <a:cs typeface="Zawgyi-One" panose="020B0604030504040204" pitchFamily="34" charset="0"/>
              </a:rPr>
              <a:t>က</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ပ</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မ</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သ</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န</a:t>
            </a:r>
            <a:r>
              <a:rPr lang="en-US" altLang="zh-CN" dirty="0">
                <a:latin typeface="Zawgyi-One" panose="020B0604030504040204" pitchFamily="34" charset="0"/>
                <a:ea typeface="微软雅黑" panose="020B0503020204020204" pitchFamily="34" charset="-122"/>
                <a:cs typeface="Zawgyi-One" panose="020B0604030504040204" pitchFamily="34" charset="0"/>
              </a:rPr>
              <a:t>ည</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လ</a:t>
            </a:r>
            <a:r>
              <a:rPr lang="en-US" altLang="zh-CN" dirty="0">
                <a:latin typeface="Zawgyi-One" panose="020B0604030504040204" pitchFamily="34" charset="0"/>
                <a:ea typeface="微软雅黑" panose="020B0503020204020204" pitchFamily="34" charset="-122"/>
                <a:cs typeface="Zawgyi-One" panose="020B0604030504040204" pitchFamily="34" charset="0"/>
              </a:rPr>
              <a:t>မ</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မ</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ဖ</a:t>
            </a:r>
            <a:r>
              <a:rPr lang="my-MM" altLang="zh-CN" dirty="0">
                <a:latin typeface="Zawgyi-One" panose="020B0604030504040204" pitchFamily="34" charset="0"/>
                <a:ea typeface="微软雅黑" panose="020B0503020204020204" pitchFamily="34" charset="-122"/>
                <a:cs typeface="Zawgyi-One" panose="020B0604030504040204" pitchFamily="34" charset="0"/>
              </a:rPr>
              <a:t>င</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ပ</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ရ</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ပ</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မ</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က</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ရ</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က</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ရ</a:t>
            </a:r>
            <a:r>
              <a:rPr lang="my-MM" altLang="zh-CN" dirty="0">
                <a:latin typeface="Zawgyi-One" panose="020B0604030504040204" pitchFamily="34" charset="0"/>
                <a:ea typeface="微软雅黑" panose="020B0503020204020204" pitchFamily="34" charset="-122"/>
                <a:cs typeface="Zawgyi-One" panose="020B0604030504040204" pitchFamily="34" charset="0"/>
              </a:rPr>
              <a:t>န</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latin typeface="Zawgyi-One" panose="020B0604030504040204" pitchFamily="34" charset="0"/>
                <a:ea typeface="微软雅黑" panose="020B0503020204020204" pitchFamily="34" charset="-122"/>
                <a:cs typeface="Zawgyi-One" panose="020B0604030504040204" pitchFamily="34" charset="0"/>
              </a:rPr>
              <a:t>သင</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latin typeface="Zawgyi-One" panose="020B0604030504040204" pitchFamily="34" charset="0"/>
                <a:ea typeface="微软雅黑" panose="020B0503020204020204" pitchFamily="34" charset="-122"/>
                <a:cs typeface="Zawgyi-One" panose="020B0604030504040204" pitchFamily="34" charset="0"/>
              </a:rPr>
              <a:t>အား</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လ</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latin typeface="Zawgyi-One" panose="020B0604030504040204" pitchFamily="34" charset="0"/>
                <a:ea typeface="微软雅黑" panose="020B0503020204020204" pitchFamily="34" charset="-122"/>
                <a:cs typeface="Zawgyi-One" panose="020B0604030504040204" pitchFamily="34" charset="0"/>
              </a:rPr>
              <a:t>ံ႕ေဆာ္ထ</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ပ</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သ</a:t>
            </a:r>
            <a:r>
              <a:rPr lang="en-US" altLang="zh-CN" dirty="0">
                <a:latin typeface="Zawgyi-One" panose="020B0604030504040204" pitchFamily="34" charset="0"/>
                <a:ea typeface="微软雅黑" panose="020B0503020204020204" pitchFamily="34" charset="-122"/>
                <a:cs typeface="Zawgyi-One" panose="020B0604030504040204" pitchFamily="34" charset="0"/>
              </a:rPr>
              <a:t>ည</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endParaRPr lang="zh-CN" altLang="en-US" dirty="0">
              <a:latin typeface="Zawgyi-One" panose="020B0604030504040204" pitchFamily="34" charset="0"/>
              <a:ea typeface="微软雅黑" panose="020B0503020204020204" pitchFamily="34" charset="-122"/>
              <a:cs typeface="Zawgyi-One" panose="020B0604030504040204" pitchFamily="34" charset="0"/>
            </a:endParaRPr>
          </a:p>
        </p:txBody>
      </p:sp>
      <p:cxnSp>
        <p:nvCxnSpPr>
          <p:cNvPr id="15" name="直接连接符 14"/>
          <p:cNvCxnSpPr/>
          <p:nvPr/>
        </p:nvCxnSpPr>
        <p:spPr>
          <a:xfrm>
            <a:off x="5877560" y="3484880"/>
            <a:ext cx="0" cy="9956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a:off x="4629785" y="4600138"/>
            <a:ext cx="2913367" cy="15815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ယ</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ထ</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a:p>
            <a:pPr marL="285750" indent="-285750" algn="just">
              <a:buFont typeface="Wingdings" panose="05000000000000000000" pitchFamily="2" charset="2"/>
              <a:buChar char="l"/>
            </a:pPr>
            <a:r>
              <a:rPr lang="en-US" altLang="zh-CN" dirty="0">
                <a:latin typeface="Zawgyi-One" panose="020B0604030504040204" pitchFamily="34" charset="0"/>
                <a:ea typeface="微软雅黑" panose="020B0503020204020204" pitchFamily="34" charset="-122"/>
                <a:cs typeface="Zawgyi-One" panose="020B0604030504040204" pitchFamily="34" charset="0"/>
              </a:rPr>
              <a:t>6.5-inch </a:t>
            </a:r>
            <a:r>
              <a:rPr lang="en-US" altLang="zh-CN" dirty="0" err="1">
                <a:latin typeface="Zawgyi-One" panose="020B0604030504040204" pitchFamily="34" charset="0"/>
                <a:ea typeface="微软雅黑" panose="020B0503020204020204" pitchFamily="34" charset="-122"/>
                <a:cs typeface="Zawgyi-One" panose="020B0604030504040204" pitchFamily="34" charset="0"/>
              </a:rPr>
              <a:t>Waterdrop</a:t>
            </a:r>
            <a:r>
              <a:rPr lang="en-US" altLang="zh-CN" dirty="0">
                <a:latin typeface="Zawgyi-One" panose="020B0604030504040204" pitchFamily="34" charset="0"/>
                <a:ea typeface="微软雅黑" panose="020B0503020204020204" pitchFamily="34" charset="-122"/>
                <a:cs typeface="Zawgyi-One" panose="020B0604030504040204" pitchFamily="34" charset="0"/>
              </a:rPr>
              <a:t> Eye   Protection Screen</a:t>
            </a:r>
          </a:p>
          <a:p>
            <a:pPr marL="285750" indent="-285750" algn="just">
              <a:buFont typeface="Wingdings" panose="05000000000000000000" pitchFamily="2" charset="2"/>
              <a:buChar char="l"/>
            </a:pPr>
            <a:r>
              <a:rPr lang="en-US" altLang="zh-CN" dirty="0">
                <a:latin typeface="Zawgyi-One" panose="020B0604030504040204" pitchFamily="34" charset="0"/>
                <a:ea typeface="微软雅黑" panose="020B0503020204020204" pitchFamily="34" charset="-122"/>
                <a:cs typeface="Zawgyi-One" panose="020B0604030504040204" pitchFamily="34" charset="0"/>
              </a:rPr>
              <a:t>3D Aesthetic Design</a:t>
            </a:r>
            <a:endParaRPr lang="zh-CN" altLang="en-US" dirty="0">
              <a:latin typeface="Zawgyi-One" panose="020B0604030504040204" pitchFamily="34" charset="0"/>
              <a:ea typeface="微软雅黑" panose="020B0503020204020204" pitchFamily="34" charset="-122"/>
              <a:cs typeface="Zawgyi-One" panose="020B0604030504040204" pitchFamily="34" charset="0"/>
            </a:endParaRPr>
          </a:p>
        </p:txBody>
      </p:sp>
      <p:cxnSp>
        <p:nvCxnSpPr>
          <p:cNvPr id="17" name="直接连接符 16"/>
          <p:cNvCxnSpPr/>
          <p:nvPr/>
        </p:nvCxnSpPr>
        <p:spPr>
          <a:xfrm>
            <a:off x="9625330" y="3484880"/>
            <a:ext cx="0" cy="9956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8088630" y="4439274"/>
            <a:ext cx="3441657" cy="18887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အေတ</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အႀကံ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p>
          <a:p>
            <a:pPr marL="285750" indent="-285750" algn="just">
              <a:buFont typeface="Wingdings" panose="05000000000000000000" pitchFamily="2" charset="2"/>
              <a:buChar char="l"/>
            </a:pPr>
            <a:r>
              <a:rPr lang="my-MM" altLang="zh-CN" dirty="0">
                <a:latin typeface="Zawgyi-One" panose="020B0604030504040204" pitchFamily="34" charset="0"/>
                <a:ea typeface="微软雅黑" panose="020B0503020204020204" pitchFamily="34" charset="-122"/>
                <a:cs typeface="Zawgyi-One" panose="020B0604030504040204" pitchFamily="34" charset="0"/>
              </a:rPr>
              <a:t>ႀ</a:t>
            </a:r>
            <a:r>
              <a:rPr lang="en-US" altLang="zh-CN" dirty="0" err="1">
                <a:latin typeface="Zawgyi-One" panose="020B0604030504040204" pitchFamily="34" charset="0"/>
                <a:ea typeface="微软雅黑" panose="020B0503020204020204" pitchFamily="34" charset="-122"/>
                <a:cs typeface="Zawgyi-One" panose="020B0604030504040204" pitchFamily="34" charset="0"/>
              </a:rPr>
              <a:t>ကီးမားေသာ</a:t>
            </a:r>
            <a:r>
              <a:rPr lang="en-US" altLang="zh-CN" dirty="0">
                <a:latin typeface="Zawgyi-One" panose="020B0604030504040204" pitchFamily="34" charset="0"/>
                <a:ea typeface="微软雅黑" panose="020B0503020204020204" pitchFamily="34" charset="-122"/>
                <a:cs typeface="Zawgyi-One" panose="020B0604030504040204" pitchFamily="34" charset="0"/>
              </a:rPr>
              <a:t> memory </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င</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 3-Card Slot</a:t>
            </a:r>
          </a:p>
          <a:p>
            <a:pPr marL="285750" indent="-285750" algn="just">
              <a:buFont typeface="Wingdings" panose="05000000000000000000" pitchFamily="2" charset="2"/>
              <a:buChar char="l"/>
            </a:pPr>
            <a:r>
              <a:rPr lang="en-US" altLang="zh-CN" dirty="0">
                <a:latin typeface="Zawgyi-One" panose="020B0604030504040204" pitchFamily="34" charset="0"/>
                <a:ea typeface="微软雅黑" panose="020B0503020204020204" pitchFamily="34" charset="-122"/>
                <a:cs typeface="Zawgyi-One" panose="020B0604030504040204" pitchFamily="34" charset="0"/>
              </a:rPr>
              <a:t> 4230mAh Battery </a:t>
            </a:r>
          </a:p>
          <a:p>
            <a:pPr marL="285750" indent="-285750" algn="just">
              <a:buFont typeface="Wingdings" panose="05000000000000000000" pitchFamily="2" charset="2"/>
              <a:buChar char="l"/>
            </a:pPr>
            <a:r>
              <a:rPr lang="en-US" altLang="zh-CN" dirty="0">
                <a:latin typeface="Zawgyi-One" panose="020B0604030504040204" pitchFamily="34" charset="0"/>
                <a:ea typeface="微软雅黑" panose="020B0503020204020204" pitchFamily="34" charset="-122"/>
                <a:cs typeface="Zawgyi-One" panose="020B0604030504040204" pitchFamily="34" charset="0"/>
              </a:rPr>
              <a:t> Octa-Core Processor</a:t>
            </a:r>
          </a:p>
          <a:p>
            <a:pPr marL="285750" indent="-285750" algn="just">
              <a:buFont typeface="Wingdings" panose="05000000000000000000" pitchFamily="2" charset="2"/>
              <a:buChar char="l"/>
            </a:pPr>
            <a:r>
              <a:rPr lang="en-US" altLang="zh-CN" dirty="0">
                <a:latin typeface="Zawgyi-One" panose="020B0604030504040204" pitchFamily="34" charset="0"/>
                <a:ea typeface="微软雅黑" panose="020B0503020204020204" pitchFamily="34" charset="-122"/>
                <a:cs typeface="Zawgyi-One" panose="020B0604030504040204" pitchFamily="34" charset="0"/>
              </a:rPr>
              <a:t> Android 9.0; ColorOS 6.1</a:t>
            </a:r>
            <a:endParaRPr lang="zh-CN" altLang="en-US" dirty="0">
              <a:latin typeface="Zawgyi-One" panose="020B0604030504040204" pitchFamily="34" charset="0"/>
              <a:ea typeface="微软雅黑" panose="020B0503020204020204" pitchFamily="34" charset="-122"/>
              <a:cs typeface="Zawgyi-One" panose="020B0604030504040204" pitchFamily="34" charset="0"/>
            </a:endParaRPr>
          </a:p>
        </p:txBody>
      </p:sp>
    </p:spTree>
    <p:extLst>
      <p:ext uri="{BB962C8B-B14F-4D97-AF65-F5344CB8AC3E}">
        <p14:creationId xmlns:p14="http://schemas.microsoft.com/office/powerpoint/2010/main" val="120141910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74133" y="293512"/>
            <a:ext cx="11549572" cy="584775"/>
          </a:xfrm>
          <a:prstGeom prst="rect">
            <a:avLst/>
          </a:prstGeom>
        </p:spPr>
        <p:txBody>
          <a:bodyPr wrap="none">
            <a:spAutoFit/>
          </a:bodyPr>
          <a:lstStyle>
            <a:defPPr>
              <a:defRPr lang="zh-CN"/>
            </a:defPPr>
            <a:lvl1pPr>
              <a:defRPr sz="3200" b="1">
                <a:solidFill>
                  <a:srgbClr val="00FDFF"/>
                </a:solidFill>
                <a:latin typeface="微软雅黑" panose="020B0503020204020204" pitchFamily="34" charset="-122"/>
                <a:ea typeface="微软雅黑" panose="020B0503020204020204" pitchFamily="34" charset="-122"/>
              </a:defRPr>
            </a:lvl1pPr>
          </a:lstStyle>
          <a:p>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ခ</a:t>
            </a:r>
            <a:r>
              <a:rPr lang="my-MM"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ာေမ</a:t>
            </a:r>
            <a:r>
              <a:rPr lang="en-US" altLang="zh-CN" dirty="0">
                <a:latin typeface="Zawgyi-One" panose="020B0604030504040204" pitchFamily="34" charset="0"/>
                <a:cs typeface="Zawgyi-One" panose="020B0604030504040204" pitchFamily="34" charset="0"/>
              </a:rPr>
              <a:t>ြ႕</a:t>
            </a:r>
            <a:r>
              <a:rPr lang="en-US" altLang="zh-CN" dirty="0" err="1">
                <a:latin typeface="Zawgyi-One" panose="020B0604030504040204" pitchFamily="34" charset="0"/>
                <a:cs typeface="Zawgyi-One" panose="020B0604030504040204" pitchFamily="34" charset="0"/>
              </a:rPr>
              <a:t>ေသာ</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အေတ</a:t>
            </a:r>
            <a:r>
              <a:rPr lang="en-US" altLang="zh-CN" dirty="0">
                <a:latin typeface="Zawgyi-One" panose="020B0604030504040204" pitchFamily="34" charset="0"/>
                <a:cs typeface="Zawgyi-One" panose="020B0604030504040204" pitchFamily="34" charset="0"/>
              </a:rPr>
              <a:t>ြ႕အႀ</a:t>
            </a:r>
            <a:r>
              <a:rPr lang="my-MM" altLang="zh-CN" dirty="0">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 - </a:t>
            </a:r>
            <a:r>
              <a:rPr lang="en-US" altLang="zh-CN" b="0" dirty="0">
                <a:solidFill>
                  <a:schemeClr val="bg1"/>
                </a:solidFill>
                <a:latin typeface="Zawgyi-One" panose="020B0604030504040204" pitchFamily="34" charset="0"/>
                <a:cs typeface="Zawgyi-One" panose="020B0604030504040204" pitchFamily="34" charset="0"/>
              </a:rPr>
              <a:t>ႀ</a:t>
            </a:r>
            <a:r>
              <a:rPr lang="en-US" altLang="zh-CN" b="0" dirty="0" err="1">
                <a:solidFill>
                  <a:schemeClr val="bg1"/>
                </a:solidFill>
                <a:latin typeface="Zawgyi-One" panose="020B0604030504040204" pitchFamily="34" charset="0"/>
                <a:cs typeface="Zawgyi-One" panose="020B0604030504040204" pitchFamily="34" charset="0"/>
              </a:rPr>
              <a:t>ကီးမားေသာ</a:t>
            </a:r>
            <a:r>
              <a:rPr lang="en-US" altLang="zh-CN" b="0" dirty="0">
                <a:solidFill>
                  <a:schemeClr val="bg1"/>
                </a:solidFill>
                <a:latin typeface="Zawgyi-One" panose="020B0604030504040204" pitchFamily="34" charset="0"/>
                <a:cs typeface="Zawgyi-One" panose="020B0604030504040204" pitchFamily="34" charset="0"/>
              </a:rPr>
              <a:t> memory ႏွင့္ 3-Card Slot</a:t>
            </a:r>
            <a:endParaRPr lang="zh-CN" altLang="en-US" b="0" dirty="0">
              <a:solidFill>
                <a:schemeClr val="bg1"/>
              </a:solidFill>
              <a:latin typeface="Zawgyi-One" panose="020B0604030504040204" pitchFamily="34" charset="0"/>
              <a:cs typeface="Zawgyi-One" panose="020B0604030504040204" pitchFamily="34" charset="0"/>
            </a:endParaRP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rcRect l="2759" t="1756" r="81494" b="2632"/>
          <a:stretch>
            <a:fillRect/>
          </a:stretch>
        </p:blipFill>
        <p:spPr>
          <a:xfrm>
            <a:off x="2610556" y="1473710"/>
            <a:ext cx="531530" cy="4926922"/>
          </a:xfrm>
          <a:custGeom>
            <a:avLst/>
            <a:gdLst>
              <a:gd name="connsiteX0" fmla="*/ 531529 w 531530"/>
              <a:gd name="connsiteY0" fmla="*/ 0 h 4926922"/>
              <a:gd name="connsiteX1" fmla="*/ 531530 w 531530"/>
              <a:gd name="connsiteY1" fmla="*/ 0 h 4926922"/>
              <a:gd name="connsiteX2" fmla="*/ 1 w 531530"/>
              <a:gd name="connsiteY2" fmla="*/ 531529 h 4926922"/>
              <a:gd name="connsiteX3" fmla="*/ 1 w 531530"/>
              <a:gd name="connsiteY3" fmla="*/ 4395393 h 4926922"/>
              <a:gd name="connsiteX4" fmla="*/ 531530 w 531530"/>
              <a:gd name="connsiteY4" fmla="*/ 4926922 h 4926922"/>
              <a:gd name="connsiteX5" fmla="*/ 531529 w 531530"/>
              <a:gd name="connsiteY5" fmla="*/ 4926922 h 4926922"/>
              <a:gd name="connsiteX6" fmla="*/ 0 w 531530"/>
              <a:gd name="connsiteY6" fmla="*/ 4395393 h 4926922"/>
              <a:gd name="connsiteX7" fmla="*/ 0 w 531530"/>
              <a:gd name="connsiteY7" fmla="*/ 531529 h 4926922"/>
              <a:gd name="connsiteX8" fmla="*/ 531529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531529" y="0"/>
                </a:moveTo>
                <a:lnTo>
                  <a:pt x="531530" y="0"/>
                </a:lnTo>
                <a:cubicBezTo>
                  <a:pt x="237975" y="0"/>
                  <a:pt x="1" y="237974"/>
                  <a:pt x="1" y="531529"/>
                </a:cubicBezTo>
                <a:lnTo>
                  <a:pt x="1" y="4395393"/>
                </a:lnTo>
                <a:cubicBezTo>
                  <a:pt x="1" y="4688948"/>
                  <a:pt x="237975" y="4926922"/>
                  <a:pt x="531530" y="4926922"/>
                </a:cubicBezTo>
                <a:lnTo>
                  <a:pt x="531529" y="4926922"/>
                </a:lnTo>
                <a:cubicBezTo>
                  <a:pt x="237974" y="4926922"/>
                  <a:pt x="0" y="4688948"/>
                  <a:pt x="0" y="4395393"/>
                </a:cubicBezTo>
                <a:lnTo>
                  <a:pt x="0" y="531529"/>
                </a:lnTo>
                <a:cubicBezTo>
                  <a:pt x="0" y="237974"/>
                  <a:pt x="237974" y="0"/>
                  <a:pt x="531529"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rcRect l="81494" t="1756" r="2759" b="2632"/>
          <a:stretch>
            <a:fillRect/>
          </a:stretch>
        </p:blipFill>
        <p:spPr>
          <a:xfrm>
            <a:off x="5268138" y="1473710"/>
            <a:ext cx="531530" cy="4926922"/>
          </a:xfrm>
          <a:custGeom>
            <a:avLst/>
            <a:gdLst>
              <a:gd name="connsiteX0" fmla="*/ 0 w 531530"/>
              <a:gd name="connsiteY0" fmla="*/ 0 h 4926922"/>
              <a:gd name="connsiteX1" fmla="*/ 1 w 531530"/>
              <a:gd name="connsiteY1" fmla="*/ 0 h 4926922"/>
              <a:gd name="connsiteX2" fmla="*/ 531530 w 531530"/>
              <a:gd name="connsiteY2" fmla="*/ 531529 h 4926922"/>
              <a:gd name="connsiteX3" fmla="*/ 531530 w 531530"/>
              <a:gd name="connsiteY3" fmla="*/ 4395393 h 4926922"/>
              <a:gd name="connsiteX4" fmla="*/ 1 w 531530"/>
              <a:gd name="connsiteY4" fmla="*/ 4926922 h 4926922"/>
              <a:gd name="connsiteX5" fmla="*/ 0 w 531530"/>
              <a:gd name="connsiteY5" fmla="*/ 4926922 h 4926922"/>
              <a:gd name="connsiteX6" fmla="*/ 531529 w 531530"/>
              <a:gd name="connsiteY6" fmla="*/ 4395393 h 4926922"/>
              <a:gd name="connsiteX7" fmla="*/ 531529 w 531530"/>
              <a:gd name="connsiteY7" fmla="*/ 531529 h 4926922"/>
              <a:gd name="connsiteX8" fmla="*/ 0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0" y="0"/>
                </a:moveTo>
                <a:lnTo>
                  <a:pt x="1" y="0"/>
                </a:lnTo>
                <a:cubicBezTo>
                  <a:pt x="293556" y="0"/>
                  <a:pt x="531530" y="237974"/>
                  <a:pt x="531530" y="531529"/>
                </a:cubicBezTo>
                <a:lnTo>
                  <a:pt x="531530" y="4395393"/>
                </a:lnTo>
                <a:cubicBezTo>
                  <a:pt x="531530" y="4688948"/>
                  <a:pt x="293556" y="4926922"/>
                  <a:pt x="1" y="4926922"/>
                </a:cubicBezTo>
                <a:lnTo>
                  <a:pt x="0" y="4926922"/>
                </a:lnTo>
                <a:cubicBezTo>
                  <a:pt x="293555" y="4926922"/>
                  <a:pt x="531529" y="4688948"/>
                  <a:pt x="531529" y="4395393"/>
                </a:cubicBezTo>
                <a:lnTo>
                  <a:pt x="531529" y="531529"/>
                </a:lnTo>
                <a:cubicBezTo>
                  <a:pt x="531529" y="237974"/>
                  <a:pt x="293555" y="0"/>
                  <a:pt x="0"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图片 13"/>
          <p:cNvPicPr>
            <a:picLocks noChangeAspect="1"/>
          </p:cNvPicPr>
          <p:nvPr/>
        </p:nvPicPr>
        <p:blipFill>
          <a:blip r:embed="rId3">
            <a:extLst>
              <a:ext uri="{28A0092B-C50C-407E-A947-70E740481C1C}">
                <a14:useLocalDpi xmlns:a14="http://schemas.microsoft.com/office/drawing/2010/main" val="0"/>
              </a:ext>
            </a:extLst>
          </a:blip>
          <a:srcRect l="4864" t="2426" r="3267" b="3239"/>
          <a:stretch>
            <a:fillRect/>
          </a:stretch>
        </p:blipFill>
        <p:spPr>
          <a:xfrm>
            <a:off x="699911" y="1473710"/>
            <a:ext cx="2867378" cy="4583289"/>
          </a:xfrm>
          <a:custGeom>
            <a:avLst/>
            <a:gdLst>
              <a:gd name="connsiteX0" fmla="*/ 421476 w 2867378"/>
              <a:gd name="connsiteY0" fmla="*/ 0 h 4583289"/>
              <a:gd name="connsiteX1" fmla="*/ 2445902 w 2867378"/>
              <a:gd name="connsiteY1" fmla="*/ 0 h 4583289"/>
              <a:gd name="connsiteX2" fmla="*/ 2867378 w 2867378"/>
              <a:gd name="connsiteY2" fmla="*/ 421476 h 4583289"/>
              <a:gd name="connsiteX3" fmla="*/ 2867378 w 2867378"/>
              <a:gd name="connsiteY3" fmla="*/ 4161813 h 4583289"/>
              <a:gd name="connsiteX4" fmla="*/ 2445902 w 2867378"/>
              <a:gd name="connsiteY4" fmla="*/ 4583289 h 4583289"/>
              <a:gd name="connsiteX5" fmla="*/ 421476 w 2867378"/>
              <a:gd name="connsiteY5" fmla="*/ 4583289 h 4583289"/>
              <a:gd name="connsiteX6" fmla="*/ 0 w 2867378"/>
              <a:gd name="connsiteY6" fmla="*/ 4161813 h 4583289"/>
              <a:gd name="connsiteX7" fmla="*/ 0 w 2867378"/>
              <a:gd name="connsiteY7" fmla="*/ 421476 h 4583289"/>
              <a:gd name="connsiteX8" fmla="*/ 421476 w 2867378"/>
              <a:gd name="connsiteY8" fmla="*/ 0 h 458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7378" h="4583289">
                <a:moveTo>
                  <a:pt x="421476" y="0"/>
                </a:moveTo>
                <a:lnTo>
                  <a:pt x="2445902" y="0"/>
                </a:lnTo>
                <a:cubicBezTo>
                  <a:pt x="2678677" y="0"/>
                  <a:pt x="2867378" y="188701"/>
                  <a:pt x="2867378" y="421476"/>
                </a:cubicBezTo>
                <a:lnTo>
                  <a:pt x="2867378" y="4161813"/>
                </a:lnTo>
                <a:cubicBezTo>
                  <a:pt x="2867378" y="4394588"/>
                  <a:pt x="2678677" y="4583289"/>
                  <a:pt x="2445902" y="4583289"/>
                </a:cubicBezTo>
                <a:lnTo>
                  <a:pt x="421476" y="4583289"/>
                </a:lnTo>
                <a:cubicBezTo>
                  <a:pt x="188701" y="4583289"/>
                  <a:pt x="0" y="4394588"/>
                  <a:pt x="0" y="4161813"/>
                </a:cubicBezTo>
                <a:lnTo>
                  <a:pt x="0" y="421476"/>
                </a:lnTo>
                <a:cubicBezTo>
                  <a:pt x="0" y="188701"/>
                  <a:pt x="188701" y="0"/>
                  <a:pt x="421476" y="0"/>
                </a:cubicBezTo>
                <a:close/>
              </a:path>
            </a:pathLst>
          </a:custGeom>
        </p:spPr>
      </p:pic>
      <p:sp>
        <p:nvSpPr>
          <p:cNvPr id="16" name="文本框 15"/>
          <p:cNvSpPr txBox="1"/>
          <p:nvPr/>
        </p:nvSpPr>
        <p:spPr>
          <a:xfrm>
            <a:off x="4131733" y="1360820"/>
            <a:ext cx="5260623" cy="584775"/>
          </a:xfrm>
          <a:prstGeom prst="rect">
            <a:avLst/>
          </a:prstGeom>
          <a:noFill/>
        </p:spPr>
        <p:txBody>
          <a:bodyPr wrap="square" rtlCol="0">
            <a:spAutoFit/>
          </a:bodyPr>
          <a:lstStyle>
            <a:defPPr>
              <a:defRPr lang="zh-CN"/>
            </a:defPPr>
            <a:lvl1pPr algn="just">
              <a:defRPr sz="3200" b="1">
                <a:solidFill>
                  <a:srgbClr val="00FDFF"/>
                </a:solidFill>
                <a:latin typeface="微软雅黑" panose="020B0503020204020204" pitchFamily="34" charset="-122"/>
                <a:ea typeface="微软雅黑" panose="020B0503020204020204" pitchFamily="34" charset="-122"/>
              </a:defRPr>
            </a:lvl1pPr>
          </a:lstStyle>
          <a:p>
            <a:r>
              <a:rPr lang="my-MM" altLang="zh-CN" dirty="0">
                <a:latin typeface="Zawgyi-One" panose="020B0604030504040204" pitchFamily="34" charset="0"/>
                <a:cs typeface="Zawgyi-One" panose="020B0604030504040204" pitchFamily="34" charset="0"/>
              </a:rPr>
              <a:t>မ</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င</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သ</a:t>
            </a:r>
            <a:r>
              <a:rPr lang="en-US" altLang="zh-CN" dirty="0">
                <a:latin typeface="Zawgyi-One" panose="020B0604030504040204" pitchFamily="34" charset="0"/>
                <a:cs typeface="Zawgyi-One" panose="020B0604030504040204" pitchFamily="34" charset="0"/>
              </a:rPr>
              <a:t>ာ </a:t>
            </a:r>
            <a:r>
              <a:rPr lang="my-MM" altLang="zh-CN" dirty="0">
                <a:latin typeface="Zawgyi-One" panose="020B0604030504040204" pitchFamily="34" charset="0"/>
                <a:cs typeface="Zawgyi-One" panose="020B0604030504040204" pitchFamily="34" charset="0"/>
              </a:rPr>
              <a:t>အ</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တ</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႕</a:t>
            </a:r>
            <a:r>
              <a:rPr lang="en-US" altLang="zh-CN" dirty="0">
                <a:latin typeface="Zawgyi-One" panose="020B0604030504040204" pitchFamily="34" charset="0"/>
                <a:cs typeface="Zawgyi-One" panose="020B0604030504040204" pitchFamily="34" charset="0"/>
              </a:rPr>
              <a:t>အ</a:t>
            </a:r>
            <a:r>
              <a:rPr lang="my-MM" altLang="zh-CN" dirty="0">
                <a:latin typeface="Zawgyi-One" panose="020B0604030504040204" pitchFamily="34" charset="0"/>
                <a:cs typeface="Zawgyi-One" panose="020B0604030504040204" pitchFamily="34" charset="0"/>
              </a:rPr>
              <a:t>ႀ</a:t>
            </a:r>
            <a:r>
              <a:rPr lang="en-US" altLang="zh-CN" dirty="0">
                <a:latin typeface="Zawgyi-One" panose="020B0604030504040204" pitchFamily="34" charset="0"/>
                <a:cs typeface="Zawgyi-One" panose="020B0604030504040204" pitchFamily="34" charset="0"/>
              </a:rPr>
              <a:t>က</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 </a:t>
            </a:r>
            <a:r>
              <a:rPr lang="en-GB" altLang="zh-CN" dirty="0">
                <a:latin typeface="Zawgyi-One" panose="020B0604030504040204" pitchFamily="34" charset="0"/>
                <a:cs typeface="Zawgyi-One" panose="020B0604030504040204" pitchFamily="34" charset="0"/>
              </a:rPr>
              <a:t>:</a:t>
            </a:r>
            <a:endParaRPr lang="zh-CN" altLang="en-US" dirty="0">
              <a:latin typeface="Zawgyi-One" panose="020B0604030504040204" pitchFamily="34" charset="0"/>
              <a:cs typeface="Zawgyi-One" panose="020B0604030504040204" pitchFamily="34" charset="0"/>
            </a:endParaRPr>
          </a:p>
        </p:txBody>
      </p:sp>
      <p:sp>
        <p:nvSpPr>
          <p:cNvPr id="17" name="文本框 16"/>
          <p:cNvSpPr txBox="1"/>
          <p:nvPr/>
        </p:nvSpPr>
        <p:spPr>
          <a:xfrm>
            <a:off x="4131731" y="2340216"/>
            <a:ext cx="5260623" cy="584775"/>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r>
              <a:rPr lang="en-GB"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မ</a:t>
            </a:r>
            <a:r>
              <a:rPr lang="en-US" altLang="zh-CN" dirty="0">
                <a:latin typeface="Zawgyi-One" panose="020B0604030504040204" pitchFamily="34" charset="0"/>
                <a:cs typeface="Zawgyi-One" panose="020B0604030504040204" pitchFamily="34" charset="0"/>
              </a:rPr>
              <a:t>လ</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လ</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က</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သ</a:t>
            </a:r>
            <a:r>
              <a:rPr lang="en-US" altLang="zh-CN" dirty="0">
                <a:latin typeface="Zawgyi-One" panose="020B0604030504040204" pitchFamily="34" charset="0"/>
                <a:cs typeface="Zawgyi-One" panose="020B0604030504040204" pitchFamily="34" charset="0"/>
              </a:rPr>
              <a:t>ာ </a:t>
            </a:r>
            <a:r>
              <a:rPr lang="en-GB" altLang="zh-CN" dirty="0">
                <a:latin typeface="Zawgyi-One" panose="020B0604030504040204" pitchFamily="34" charset="0"/>
                <a:cs typeface="Zawgyi-One" panose="020B0604030504040204" pitchFamily="34" charset="0"/>
              </a:rPr>
              <a:t>memory</a:t>
            </a:r>
            <a:endParaRPr lang="zh-CN" altLang="en-US" dirty="0">
              <a:latin typeface="Zawgyi-One" panose="020B0604030504040204" pitchFamily="34" charset="0"/>
              <a:cs typeface="Zawgyi-One" panose="020B0604030504040204" pitchFamily="34" charset="0"/>
            </a:endParaRPr>
          </a:p>
        </p:txBody>
      </p:sp>
      <p:sp>
        <p:nvSpPr>
          <p:cNvPr id="18" name="文本框 17"/>
          <p:cNvSpPr txBox="1"/>
          <p:nvPr/>
        </p:nvSpPr>
        <p:spPr>
          <a:xfrm>
            <a:off x="4131732" y="3319613"/>
            <a:ext cx="5260623" cy="584775"/>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r>
              <a:rPr lang="en-GB" altLang="zh-CN" dirty="0">
                <a:latin typeface="Zawgyi-One" panose="020B0604030504040204" pitchFamily="34" charset="0"/>
                <a:cs typeface="Zawgyi-One" panose="020B0604030504040204" pitchFamily="34" charset="0"/>
              </a:rPr>
              <a:t>-card slot </a:t>
            </a:r>
            <a:r>
              <a:rPr lang="my-MM" altLang="zh-CN" dirty="0">
                <a:latin typeface="Zawgyi-One" panose="020B0604030504040204" pitchFamily="34" charset="0"/>
                <a:cs typeface="Zawgyi-One" panose="020B0604030504040204" pitchFamily="34" charset="0"/>
              </a:rPr>
              <a:t>တ</a:t>
            </a:r>
            <a:r>
              <a:rPr lang="en-US" altLang="zh-CN" dirty="0">
                <a:latin typeface="Zawgyi-One" panose="020B0604030504040204" pitchFamily="34" charset="0"/>
                <a:cs typeface="Zawgyi-One" panose="020B0604030504040204" pitchFamily="34" charset="0"/>
              </a:rPr>
              <a:t>စ</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ခ</a:t>
            </a:r>
            <a:r>
              <a:rPr lang="my-MM" altLang="zh-CN" dirty="0">
                <a:latin typeface="Zawgyi-One" panose="020B0604030504040204" pitchFamily="34" charset="0"/>
                <a:cs typeface="Zawgyi-One" panose="020B0604030504040204" pitchFamily="34" charset="0"/>
              </a:rPr>
              <a:t>ု</a:t>
            </a:r>
            <a:endParaRPr lang="zh-CN" altLang="en-US" dirty="0">
              <a:latin typeface="Zawgyi-One" panose="020B0604030504040204" pitchFamily="34" charset="0"/>
              <a:cs typeface="Zawgyi-One" panose="020B0604030504040204" pitchFamily="34" charset="0"/>
            </a:endParaRPr>
          </a:p>
        </p:txBody>
      </p:sp>
      <p:sp>
        <p:nvSpPr>
          <p:cNvPr id="19" name="右箭头 18"/>
          <p:cNvSpPr/>
          <p:nvPr/>
        </p:nvSpPr>
        <p:spPr>
          <a:xfrm rot="5400000">
            <a:off x="5824036" y="4065201"/>
            <a:ext cx="602774" cy="346715"/>
          </a:xfrm>
          <a:prstGeom prst="rightArrow">
            <a:avLst/>
          </a:prstGeom>
          <a:solidFill>
            <a:srgbClr val="00FD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20" name="圆角矩形 19"/>
          <p:cNvSpPr/>
          <p:nvPr/>
        </p:nvSpPr>
        <p:spPr>
          <a:xfrm>
            <a:off x="4131731" y="4650854"/>
            <a:ext cx="6468535" cy="1406145"/>
          </a:xfrm>
          <a:prstGeom prst="roundRect">
            <a:avLst>
              <a:gd name="adj" fmla="val 892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21" name="文本框 20"/>
          <p:cNvSpPr txBox="1"/>
          <p:nvPr/>
        </p:nvSpPr>
        <p:spPr>
          <a:xfrm>
            <a:off x="4323644" y="4822756"/>
            <a:ext cx="6276622" cy="1230488"/>
          </a:xfrm>
          <a:prstGeom prst="rect">
            <a:avLst/>
          </a:prstGeom>
          <a:noFill/>
        </p:spPr>
        <p:txBody>
          <a:bodyPr wrap="square" rtlCol="0">
            <a:spAutoFit/>
          </a:bodyPr>
          <a:lstStyle/>
          <a:p>
            <a:r>
              <a:rPr lang="en-US"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128GB </a:t>
            </a:r>
            <a:r>
              <a:rPr lang="my-MM"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memory </a:t>
            </a:r>
            <a:r>
              <a:rPr lang="my-MM"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3-Card Slot</a:t>
            </a:r>
          </a:p>
          <a:p>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Dual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Sim</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MicroSD</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for up to 256GB Extra Memory</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ပုံမ်ားရုိက္ရန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ဗ</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ဒ</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ယ</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download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music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ဆ</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စိတ္မပူပါနဲ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 </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22" name="文本框 21"/>
          <p:cNvSpPr txBox="1"/>
          <p:nvPr/>
        </p:nvSpPr>
        <p:spPr>
          <a:xfrm>
            <a:off x="7998173" y="6471147"/>
            <a:ext cx="4238980" cy="276999"/>
          </a:xfrm>
          <a:prstGeom prst="rect">
            <a:avLst/>
          </a:prstGeom>
          <a:noFill/>
        </p:spPr>
        <p:txBody>
          <a:bodyPr wrap="square" rtlCol="0">
            <a:spAutoFit/>
          </a:bodyPr>
          <a:lstStyle/>
          <a:p>
            <a:r>
              <a:rPr lang="en-US" altLang="zh-CN" sz="1200" dirty="0">
                <a:solidFill>
                  <a:schemeClr val="bg1"/>
                </a:solidFill>
                <a:latin typeface="Zawgyi-One" panose="020B0604030504040204" pitchFamily="34" charset="0"/>
                <a:cs typeface="Zawgyi-One" panose="020B0604030504040204" pitchFamily="34" charset="0"/>
              </a:rPr>
              <a:t>*Note: 3-card slot only support India and Indonesia</a:t>
            </a:r>
            <a:endParaRPr lang="zh-CN" altLang="en-US" sz="1200" dirty="0">
              <a:solidFill>
                <a:schemeClr val="bg1"/>
              </a:solidFill>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03895315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74133" y="293512"/>
            <a:ext cx="8333115" cy="584775"/>
          </a:xfrm>
          <a:prstGeom prst="rect">
            <a:avLst/>
          </a:prstGeom>
        </p:spPr>
        <p:txBody>
          <a:bodyPr wrap="none">
            <a:spAutoFit/>
          </a:bodyPr>
          <a:lstStyle>
            <a:defPPr>
              <a:defRPr lang="zh-CN"/>
            </a:defPPr>
            <a:lvl1pPr>
              <a:defRPr sz="3200" b="1">
                <a:solidFill>
                  <a:srgbClr val="00FDFF"/>
                </a:solidFill>
                <a:latin typeface="微软雅黑" panose="020B0503020204020204" pitchFamily="34" charset="-122"/>
                <a:ea typeface="微软雅黑" panose="020B0503020204020204" pitchFamily="34" charset="-122"/>
              </a:defRPr>
            </a:lvl1pPr>
          </a:lstStyle>
          <a:p>
            <a:r>
              <a:rPr lang="my-MM"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ခ်ာ</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မ</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႕</a:t>
            </a:r>
            <a:r>
              <a:rPr lang="en-US" altLang="zh-CN" dirty="0" err="1">
                <a:latin typeface="Zawgyi-One" panose="020B0604030504040204" pitchFamily="34" charset="0"/>
                <a:cs typeface="Zawgyi-One" panose="020B0604030504040204" pitchFamily="34" charset="0"/>
              </a:rPr>
              <a:t>ေသာ</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အေတ</a:t>
            </a:r>
            <a:r>
              <a:rPr lang="en-US" altLang="zh-CN" dirty="0">
                <a:latin typeface="Zawgyi-One" panose="020B0604030504040204" pitchFamily="34" charset="0"/>
                <a:cs typeface="Zawgyi-One" panose="020B0604030504040204" pitchFamily="34" charset="0"/>
              </a:rPr>
              <a:t>ြ႕</a:t>
            </a:r>
            <a:r>
              <a:rPr lang="en-US" altLang="zh-CN" dirty="0" err="1">
                <a:latin typeface="Zawgyi-One" panose="020B0604030504040204" pitchFamily="34" charset="0"/>
                <a:cs typeface="Zawgyi-One" panose="020B0604030504040204" pitchFamily="34" charset="0"/>
              </a:rPr>
              <a:t>အႀကံ</a:t>
            </a:r>
            <a:r>
              <a:rPr lang="en-US" altLang="zh-CN" dirty="0">
                <a:latin typeface="Zawgyi-One" panose="020B0604030504040204" pitchFamily="34" charset="0"/>
                <a:cs typeface="Zawgyi-One" panose="020B0604030504040204" pitchFamily="34" charset="0"/>
              </a:rPr>
              <a:t>ဳ- </a:t>
            </a:r>
            <a:r>
              <a:rPr lang="en-US" altLang="zh-CN" b="0" dirty="0">
                <a:solidFill>
                  <a:schemeClr val="bg1"/>
                </a:solidFill>
                <a:latin typeface="Zawgyi-One" panose="020B0604030504040204" pitchFamily="34" charset="0"/>
                <a:cs typeface="Zawgyi-One" panose="020B0604030504040204" pitchFamily="34" charset="0"/>
              </a:rPr>
              <a:t>4230mAh Battery</a:t>
            </a:r>
            <a:endParaRPr lang="zh-CN" altLang="en-US" b="0" dirty="0">
              <a:solidFill>
                <a:schemeClr val="bg1"/>
              </a:solidFill>
              <a:latin typeface="Zawgyi-One" panose="020B0604030504040204" pitchFamily="34" charset="0"/>
              <a:cs typeface="Zawgyi-One" panose="020B0604030504040204" pitchFamily="34" charset="0"/>
            </a:endParaRP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rcRect l="2759" t="1756" r="81494" b="2632"/>
          <a:stretch>
            <a:fillRect/>
          </a:stretch>
        </p:blipFill>
        <p:spPr>
          <a:xfrm>
            <a:off x="2610556" y="1473710"/>
            <a:ext cx="531530" cy="4926922"/>
          </a:xfrm>
          <a:custGeom>
            <a:avLst/>
            <a:gdLst>
              <a:gd name="connsiteX0" fmla="*/ 531529 w 531530"/>
              <a:gd name="connsiteY0" fmla="*/ 0 h 4926922"/>
              <a:gd name="connsiteX1" fmla="*/ 531530 w 531530"/>
              <a:gd name="connsiteY1" fmla="*/ 0 h 4926922"/>
              <a:gd name="connsiteX2" fmla="*/ 1 w 531530"/>
              <a:gd name="connsiteY2" fmla="*/ 531529 h 4926922"/>
              <a:gd name="connsiteX3" fmla="*/ 1 w 531530"/>
              <a:gd name="connsiteY3" fmla="*/ 4395393 h 4926922"/>
              <a:gd name="connsiteX4" fmla="*/ 531530 w 531530"/>
              <a:gd name="connsiteY4" fmla="*/ 4926922 h 4926922"/>
              <a:gd name="connsiteX5" fmla="*/ 531529 w 531530"/>
              <a:gd name="connsiteY5" fmla="*/ 4926922 h 4926922"/>
              <a:gd name="connsiteX6" fmla="*/ 0 w 531530"/>
              <a:gd name="connsiteY6" fmla="*/ 4395393 h 4926922"/>
              <a:gd name="connsiteX7" fmla="*/ 0 w 531530"/>
              <a:gd name="connsiteY7" fmla="*/ 531529 h 4926922"/>
              <a:gd name="connsiteX8" fmla="*/ 531529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531529" y="0"/>
                </a:moveTo>
                <a:lnTo>
                  <a:pt x="531530" y="0"/>
                </a:lnTo>
                <a:cubicBezTo>
                  <a:pt x="237975" y="0"/>
                  <a:pt x="1" y="237974"/>
                  <a:pt x="1" y="531529"/>
                </a:cubicBezTo>
                <a:lnTo>
                  <a:pt x="1" y="4395393"/>
                </a:lnTo>
                <a:cubicBezTo>
                  <a:pt x="1" y="4688948"/>
                  <a:pt x="237975" y="4926922"/>
                  <a:pt x="531530" y="4926922"/>
                </a:cubicBezTo>
                <a:lnTo>
                  <a:pt x="531529" y="4926922"/>
                </a:lnTo>
                <a:cubicBezTo>
                  <a:pt x="237974" y="4926922"/>
                  <a:pt x="0" y="4688948"/>
                  <a:pt x="0" y="4395393"/>
                </a:cubicBezTo>
                <a:lnTo>
                  <a:pt x="0" y="531529"/>
                </a:lnTo>
                <a:cubicBezTo>
                  <a:pt x="0" y="237974"/>
                  <a:pt x="237974" y="0"/>
                  <a:pt x="531529"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rcRect l="81494" t="1756" r="2759" b="2632"/>
          <a:stretch>
            <a:fillRect/>
          </a:stretch>
        </p:blipFill>
        <p:spPr>
          <a:xfrm>
            <a:off x="5268138" y="1473710"/>
            <a:ext cx="531530" cy="4926922"/>
          </a:xfrm>
          <a:custGeom>
            <a:avLst/>
            <a:gdLst>
              <a:gd name="connsiteX0" fmla="*/ 0 w 531530"/>
              <a:gd name="connsiteY0" fmla="*/ 0 h 4926922"/>
              <a:gd name="connsiteX1" fmla="*/ 1 w 531530"/>
              <a:gd name="connsiteY1" fmla="*/ 0 h 4926922"/>
              <a:gd name="connsiteX2" fmla="*/ 531530 w 531530"/>
              <a:gd name="connsiteY2" fmla="*/ 531529 h 4926922"/>
              <a:gd name="connsiteX3" fmla="*/ 531530 w 531530"/>
              <a:gd name="connsiteY3" fmla="*/ 4395393 h 4926922"/>
              <a:gd name="connsiteX4" fmla="*/ 1 w 531530"/>
              <a:gd name="connsiteY4" fmla="*/ 4926922 h 4926922"/>
              <a:gd name="connsiteX5" fmla="*/ 0 w 531530"/>
              <a:gd name="connsiteY5" fmla="*/ 4926922 h 4926922"/>
              <a:gd name="connsiteX6" fmla="*/ 531529 w 531530"/>
              <a:gd name="connsiteY6" fmla="*/ 4395393 h 4926922"/>
              <a:gd name="connsiteX7" fmla="*/ 531529 w 531530"/>
              <a:gd name="connsiteY7" fmla="*/ 531529 h 4926922"/>
              <a:gd name="connsiteX8" fmla="*/ 0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0" y="0"/>
                </a:moveTo>
                <a:lnTo>
                  <a:pt x="1" y="0"/>
                </a:lnTo>
                <a:cubicBezTo>
                  <a:pt x="293556" y="0"/>
                  <a:pt x="531530" y="237974"/>
                  <a:pt x="531530" y="531529"/>
                </a:cubicBezTo>
                <a:lnTo>
                  <a:pt x="531530" y="4395393"/>
                </a:lnTo>
                <a:cubicBezTo>
                  <a:pt x="531530" y="4688948"/>
                  <a:pt x="293556" y="4926922"/>
                  <a:pt x="1" y="4926922"/>
                </a:cubicBezTo>
                <a:lnTo>
                  <a:pt x="0" y="4926922"/>
                </a:lnTo>
                <a:cubicBezTo>
                  <a:pt x="293555" y="4926922"/>
                  <a:pt x="531529" y="4688948"/>
                  <a:pt x="531529" y="4395393"/>
                </a:cubicBezTo>
                <a:lnTo>
                  <a:pt x="531529" y="531529"/>
                </a:lnTo>
                <a:cubicBezTo>
                  <a:pt x="531529" y="237974"/>
                  <a:pt x="293555" y="0"/>
                  <a:pt x="0"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文本框 15"/>
          <p:cNvSpPr txBox="1"/>
          <p:nvPr/>
        </p:nvSpPr>
        <p:spPr>
          <a:xfrm>
            <a:off x="4131733" y="1360820"/>
            <a:ext cx="5260623" cy="584775"/>
          </a:xfrm>
          <a:prstGeom prst="rect">
            <a:avLst/>
          </a:prstGeom>
          <a:noFill/>
        </p:spPr>
        <p:txBody>
          <a:bodyPr wrap="square" rtlCol="0">
            <a:spAutoFit/>
          </a:bodyPr>
          <a:lstStyle>
            <a:defPPr>
              <a:defRPr lang="zh-CN"/>
            </a:defPPr>
            <a:lvl1pPr algn="just">
              <a:defRPr sz="3200" b="1">
                <a:solidFill>
                  <a:srgbClr val="00FDFF"/>
                </a:solidFill>
                <a:latin typeface="微软雅黑" panose="020B0503020204020204" pitchFamily="34" charset="-122"/>
                <a:ea typeface="微软雅黑" panose="020B0503020204020204" pitchFamily="34" charset="-122"/>
              </a:defRPr>
            </a:lvl1pPr>
          </a:lstStyle>
          <a:p>
            <a:r>
              <a:rPr lang="my-MM" altLang="zh-CN" dirty="0">
                <a:latin typeface="Zawgyi-One" panose="020B0604030504040204" pitchFamily="34" charset="0"/>
                <a:cs typeface="Zawgyi-One" panose="020B0604030504040204" pitchFamily="34" charset="0"/>
              </a:rPr>
              <a:t>ဆ</a:t>
            </a:r>
            <a:r>
              <a:rPr lang="en-US" altLang="zh-CN" dirty="0" err="1">
                <a:latin typeface="Zawgyi-One" panose="020B0604030504040204" pitchFamily="34" charset="0"/>
                <a:cs typeface="Zawgyi-One" panose="020B0604030504040204" pitchFamily="34" charset="0"/>
              </a:rPr>
              <a:t>ုိးေသာ</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အေတ</a:t>
            </a:r>
            <a:r>
              <a:rPr lang="en-US" altLang="zh-CN" dirty="0">
                <a:latin typeface="Zawgyi-One" panose="020B0604030504040204" pitchFamily="34" charset="0"/>
                <a:cs typeface="Zawgyi-One" panose="020B0604030504040204" pitchFamily="34" charset="0"/>
              </a:rPr>
              <a:t>ြ႕</a:t>
            </a:r>
            <a:r>
              <a:rPr lang="en-US" altLang="zh-CN" dirty="0" err="1">
                <a:latin typeface="Zawgyi-One" panose="020B0604030504040204" pitchFamily="34" charset="0"/>
                <a:cs typeface="Zawgyi-One" panose="020B0604030504040204" pitchFamily="34" charset="0"/>
              </a:rPr>
              <a:t>အႀကံ</a:t>
            </a:r>
            <a:r>
              <a:rPr lang="en-US" altLang="zh-CN" dirty="0">
                <a:latin typeface="Zawgyi-One" panose="020B0604030504040204" pitchFamily="34" charset="0"/>
                <a:cs typeface="Zawgyi-One" panose="020B0604030504040204" pitchFamily="34" charset="0"/>
              </a:rPr>
              <a:t>ဳ </a:t>
            </a:r>
            <a:r>
              <a:rPr lang="en-GB" altLang="zh-CN" dirty="0">
                <a:latin typeface="Zawgyi-One" panose="020B0604030504040204" pitchFamily="34" charset="0"/>
                <a:cs typeface="Zawgyi-One" panose="020B0604030504040204" pitchFamily="34" charset="0"/>
              </a:rPr>
              <a:t>:</a:t>
            </a:r>
            <a:endParaRPr lang="zh-CN" altLang="en-US" dirty="0">
              <a:latin typeface="Zawgyi-One" panose="020B0604030504040204" pitchFamily="34" charset="0"/>
              <a:cs typeface="Zawgyi-One" panose="020B0604030504040204" pitchFamily="34" charset="0"/>
            </a:endParaRPr>
          </a:p>
        </p:txBody>
      </p:sp>
      <p:sp>
        <p:nvSpPr>
          <p:cNvPr id="17" name="文本框 16"/>
          <p:cNvSpPr txBox="1"/>
          <p:nvPr/>
        </p:nvSpPr>
        <p:spPr>
          <a:xfrm>
            <a:off x="4120441" y="1948329"/>
            <a:ext cx="5260623" cy="584775"/>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r>
              <a:rPr lang="en-GB" altLang="zh-CN" dirty="0">
                <a:latin typeface="Zawgyi-One" panose="020B0604030504040204" pitchFamily="34" charset="0"/>
                <a:cs typeface="Zawgyi-One" panose="020B0604030504040204" pitchFamily="34" charset="0"/>
              </a:rPr>
              <a:t>- </a:t>
            </a:r>
            <a:r>
              <a:rPr lang="my-MM" altLang="zh-CN" dirty="0">
                <a:latin typeface="Zawgyi-One" panose="020B0604030504040204" pitchFamily="34" charset="0"/>
                <a:cs typeface="Zawgyi-One" panose="020B0604030504040204" pitchFamily="34" charset="0"/>
              </a:rPr>
              <a:t>မ</a:t>
            </a:r>
            <a:r>
              <a:rPr lang="en-US" altLang="zh-CN" dirty="0">
                <a:latin typeface="Zawgyi-One" panose="020B0604030504040204" pitchFamily="34" charset="0"/>
                <a:cs typeface="Zawgyi-One" panose="020B0604030504040204" pitchFamily="34" charset="0"/>
              </a:rPr>
              <a:t>လ</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လ</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က</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သ</a:t>
            </a:r>
            <a:r>
              <a:rPr lang="en-US" altLang="zh-CN" dirty="0">
                <a:latin typeface="Zawgyi-One" panose="020B0604030504040204" pitchFamily="34" charset="0"/>
                <a:cs typeface="Zawgyi-One" panose="020B0604030504040204" pitchFamily="34" charset="0"/>
              </a:rPr>
              <a:t>ာ</a:t>
            </a:r>
            <a:r>
              <a:rPr lang="en-GB" altLang="zh-CN" dirty="0">
                <a:latin typeface="Zawgyi-One" panose="020B0604030504040204" pitchFamily="34" charset="0"/>
                <a:cs typeface="Zawgyi-One" panose="020B0604030504040204" pitchFamily="34" charset="0"/>
              </a:rPr>
              <a:t> </a:t>
            </a:r>
            <a:r>
              <a:rPr lang="en-US" altLang="zh-CN" dirty="0">
                <a:latin typeface="Zawgyi-One" panose="020B0604030504040204" pitchFamily="34" charset="0"/>
                <a:cs typeface="Zawgyi-One" panose="020B0604030504040204" pitchFamily="34" charset="0"/>
              </a:rPr>
              <a:t>battery</a:t>
            </a:r>
            <a:endParaRPr lang="zh-CN" altLang="en-US" dirty="0">
              <a:latin typeface="Zawgyi-One" panose="020B0604030504040204" pitchFamily="34" charset="0"/>
              <a:cs typeface="Zawgyi-One" panose="020B0604030504040204" pitchFamily="34" charset="0"/>
            </a:endParaRPr>
          </a:p>
        </p:txBody>
      </p:sp>
      <p:sp>
        <p:nvSpPr>
          <p:cNvPr id="18" name="文本框 17"/>
          <p:cNvSpPr txBox="1"/>
          <p:nvPr/>
        </p:nvSpPr>
        <p:spPr>
          <a:xfrm>
            <a:off x="4131733" y="2535838"/>
            <a:ext cx="5260623" cy="584775"/>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r>
              <a:rPr lang="en-GB" altLang="zh-CN" dirty="0">
                <a:latin typeface="Zawgyi-One" panose="020B0604030504040204" pitchFamily="34" charset="0"/>
                <a:cs typeface="Zawgyi-One" panose="020B0604030504040204" pitchFamily="34" charset="0"/>
              </a:rPr>
              <a:t>- battery </a:t>
            </a:r>
            <a:r>
              <a:rPr lang="my-MM" altLang="zh-CN" dirty="0">
                <a:latin typeface="Zawgyi-One" panose="020B0604030504040204" pitchFamily="34" charset="0"/>
                <a:cs typeface="Zawgyi-One" panose="020B0604030504040204" pitchFamily="34" charset="0"/>
              </a:rPr>
              <a:t>မ</a:t>
            </a:r>
            <a:r>
              <a:rPr lang="en-US" altLang="zh-CN" dirty="0">
                <a:latin typeface="Zawgyi-One" panose="020B0604030504040204" pitchFamily="34" charset="0"/>
                <a:cs typeface="Zawgyi-One" panose="020B0604030504040204" pitchFamily="34" charset="0"/>
              </a:rPr>
              <a:t>ခ</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ခ</a:t>
            </a:r>
            <a:r>
              <a:rPr lang="en-US" altLang="zh-CN" dirty="0">
                <a:latin typeface="Zawgyi-One" panose="020B0604030504040204" pitchFamily="34" charset="0"/>
                <a:cs typeface="Zawgyi-One" panose="020B0604030504040204" pitchFamily="34" charset="0"/>
              </a:rPr>
              <a:t>င</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endParaRPr lang="zh-CN" altLang="en-US" dirty="0">
              <a:latin typeface="Zawgyi-One" panose="020B0604030504040204" pitchFamily="34" charset="0"/>
              <a:cs typeface="Zawgyi-One" panose="020B0604030504040204" pitchFamily="34" charset="0"/>
            </a:endParaRPr>
          </a:p>
        </p:txBody>
      </p:sp>
      <p:sp>
        <p:nvSpPr>
          <p:cNvPr id="19" name="右箭头 18"/>
          <p:cNvSpPr/>
          <p:nvPr/>
        </p:nvSpPr>
        <p:spPr>
          <a:xfrm rot="5400000">
            <a:off x="5763775" y="3876580"/>
            <a:ext cx="602774" cy="346715"/>
          </a:xfrm>
          <a:prstGeom prst="rightArrow">
            <a:avLst/>
          </a:prstGeom>
          <a:solidFill>
            <a:srgbClr val="00FD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20" name="圆角矩形 19"/>
          <p:cNvSpPr/>
          <p:nvPr/>
        </p:nvSpPr>
        <p:spPr>
          <a:xfrm>
            <a:off x="4131731" y="4407770"/>
            <a:ext cx="6468535" cy="1846275"/>
          </a:xfrm>
          <a:prstGeom prst="roundRect">
            <a:avLst>
              <a:gd name="adj" fmla="val 892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21" name="文本框 20"/>
          <p:cNvSpPr txBox="1"/>
          <p:nvPr/>
        </p:nvSpPr>
        <p:spPr>
          <a:xfrm>
            <a:off x="4323644" y="4533511"/>
            <a:ext cx="6276622" cy="1631216"/>
          </a:xfrm>
          <a:prstGeom prst="rect">
            <a:avLst/>
          </a:prstGeom>
          <a:noFill/>
        </p:spPr>
        <p:txBody>
          <a:bodyPr wrap="square" rtlCol="0">
            <a:spAutoFit/>
          </a:bodyPr>
          <a:lstStyle/>
          <a:p>
            <a:r>
              <a:rPr lang="en-US" altLang="zh-CN" sz="20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4230mAh battery </a:t>
            </a:r>
          </a:p>
          <a:p>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With a big 4230mAh battery . </a:t>
            </a:r>
          </a:p>
          <a:p>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Up to 14 Hours Video Streaming</a:t>
            </a:r>
          </a:p>
          <a:p>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Up to 7 Hours Online Gaming</a:t>
            </a:r>
          </a:p>
          <a:p>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Up to 111 Hours Audio </a:t>
            </a:r>
            <a:r>
              <a:rPr lang="en-US" altLang="zh-CN" sz="20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Playbac</a:t>
            </a:r>
            <a:endParaRPr lang="zh-CN" altLang="en-US"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pic>
        <p:nvPicPr>
          <p:cNvPr id="15" name="图片 14"/>
          <p:cNvPicPr>
            <a:picLocks noChangeAspect="1"/>
          </p:cNvPicPr>
          <p:nvPr/>
        </p:nvPicPr>
        <p:blipFill>
          <a:blip r:embed="rId4">
            <a:extLst>
              <a:ext uri="{28A0092B-C50C-407E-A947-70E740481C1C}">
                <a14:useLocalDpi xmlns:a14="http://schemas.microsoft.com/office/drawing/2010/main" val="0"/>
              </a:ext>
            </a:extLst>
          </a:blip>
          <a:srcRect l="4367" t="1320" r="3214" b="2681"/>
          <a:stretch>
            <a:fillRect/>
          </a:stretch>
        </p:blipFill>
        <p:spPr>
          <a:xfrm>
            <a:off x="835378" y="1004712"/>
            <a:ext cx="3002844" cy="5249333"/>
          </a:xfrm>
          <a:custGeom>
            <a:avLst/>
            <a:gdLst>
              <a:gd name="connsiteX0" fmla="*/ 500484 w 3002844"/>
              <a:gd name="connsiteY0" fmla="*/ 0 h 5249333"/>
              <a:gd name="connsiteX1" fmla="*/ 2502360 w 3002844"/>
              <a:gd name="connsiteY1" fmla="*/ 0 h 5249333"/>
              <a:gd name="connsiteX2" fmla="*/ 3002844 w 3002844"/>
              <a:gd name="connsiteY2" fmla="*/ 500484 h 5249333"/>
              <a:gd name="connsiteX3" fmla="*/ 3002844 w 3002844"/>
              <a:gd name="connsiteY3" fmla="*/ 4748849 h 5249333"/>
              <a:gd name="connsiteX4" fmla="*/ 2502360 w 3002844"/>
              <a:gd name="connsiteY4" fmla="*/ 5249333 h 5249333"/>
              <a:gd name="connsiteX5" fmla="*/ 500484 w 3002844"/>
              <a:gd name="connsiteY5" fmla="*/ 5249333 h 5249333"/>
              <a:gd name="connsiteX6" fmla="*/ 0 w 3002844"/>
              <a:gd name="connsiteY6" fmla="*/ 4748849 h 5249333"/>
              <a:gd name="connsiteX7" fmla="*/ 0 w 3002844"/>
              <a:gd name="connsiteY7" fmla="*/ 500484 h 5249333"/>
              <a:gd name="connsiteX8" fmla="*/ 500484 w 3002844"/>
              <a:gd name="connsiteY8" fmla="*/ 0 h 524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44" h="5249333">
                <a:moveTo>
                  <a:pt x="500484" y="0"/>
                </a:moveTo>
                <a:lnTo>
                  <a:pt x="2502360" y="0"/>
                </a:lnTo>
                <a:cubicBezTo>
                  <a:pt x="2778770" y="0"/>
                  <a:pt x="3002844" y="224074"/>
                  <a:pt x="3002844" y="500484"/>
                </a:cubicBezTo>
                <a:lnTo>
                  <a:pt x="3002844" y="4748849"/>
                </a:lnTo>
                <a:cubicBezTo>
                  <a:pt x="3002844" y="5025259"/>
                  <a:pt x="2778770" y="5249333"/>
                  <a:pt x="2502360" y="5249333"/>
                </a:cubicBezTo>
                <a:lnTo>
                  <a:pt x="500484" y="5249333"/>
                </a:lnTo>
                <a:cubicBezTo>
                  <a:pt x="224074" y="5249333"/>
                  <a:pt x="0" y="5025259"/>
                  <a:pt x="0" y="4748849"/>
                </a:cubicBezTo>
                <a:lnTo>
                  <a:pt x="0" y="500484"/>
                </a:lnTo>
                <a:cubicBezTo>
                  <a:pt x="0" y="224074"/>
                  <a:pt x="224074" y="0"/>
                  <a:pt x="500484" y="0"/>
                </a:cubicBezTo>
                <a:close/>
              </a:path>
            </a:pathLst>
          </a:custGeom>
        </p:spPr>
      </p:pic>
      <p:sp>
        <p:nvSpPr>
          <p:cNvPr id="23" name="文本框 22"/>
          <p:cNvSpPr txBox="1"/>
          <p:nvPr/>
        </p:nvSpPr>
        <p:spPr>
          <a:xfrm>
            <a:off x="4120440" y="3123348"/>
            <a:ext cx="5260623" cy="584775"/>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r>
              <a:rPr lang="en-GB" altLang="zh-CN" dirty="0">
                <a:latin typeface="Zawgyi-One" panose="020B0604030504040204" pitchFamily="34" charset="0"/>
                <a:cs typeface="Zawgyi-One" panose="020B0604030504040204" pitchFamily="34" charset="0"/>
              </a:rPr>
              <a:t>- Battery </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မ</a:t>
            </a:r>
            <a:r>
              <a:rPr lang="my-MM" altLang="zh-CN" dirty="0">
                <a:latin typeface="Zawgyi-One" panose="020B0604030504040204" pitchFamily="34" charset="0"/>
                <a:cs typeface="Zawgyi-One" panose="020B0604030504040204" pitchFamily="34" charset="0"/>
              </a:rPr>
              <a:t>န</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မ</a:t>
            </a:r>
            <a:r>
              <a:rPr lang="my-MM" altLang="zh-CN" dirty="0">
                <a:latin typeface="Zawgyi-One" panose="020B0604030504040204" pitchFamily="34" charset="0"/>
                <a:cs typeface="Zawgyi-One" panose="020B0604030504040204" pitchFamily="34" charset="0"/>
              </a:rPr>
              <a:t>န</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န</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ခ</a:t>
            </a:r>
            <a:r>
              <a:rPr lang="my-MM" altLang="zh-CN" dirty="0">
                <a:latin typeface="Zawgyi-One" panose="020B0604030504040204" pitchFamily="34" charset="0"/>
                <a:cs typeface="Zawgyi-One" panose="020B0604030504040204" pitchFamily="34" charset="0"/>
              </a:rPr>
              <a:t>င</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endParaRPr lang="zh-CN" altLang="en-US"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4790656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74133" y="293512"/>
            <a:ext cx="8734314" cy="584775"/>
          </a:xfrm>
          <a:prstGeom prst="rect">
            <a:avLst/>
          </a:prstGeom>
        </p:spPr>
        <p:txBody>
          <a:bodyPr wrap="none">
            <a:spAutoFit/>
          </a:bodyPr>
          <a:lstStyle>
            <a:defPPr>
              <a:defRPr lang="zh-CN"/>
            </a:defPPr>
            <a:lvl1pPr>
              <a:defRPr sz="3200" b="1">
                <a:solidFill>
                  <a:srgbClr val="00FDFF"/>
                </a:solidFill>
                <a:latin typeface="微软雅黑" panose="020B0503020204020204" pitchFamily="34" charset="-122"/>
                <a:ea typeface="微软雅黑" panose="020B0503020204020204" pitchFamily="34" charset="-122"/>
              </a:defRPr>
            </a:lvl1pPr>
          </a:lstStyle>
          <a:p>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ခ</a:t>
            </a:r>
            <a:r>
              <a:rPr lang="my-MM"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ာေမ</a:t>
            </a:r>
            <a:r>
              <a:rPr lang="en-US" altLang="zh-CN" dirty="0">
                <a:latin typeface="Zawgyi-One" panose="020B0604030504040204" pitchFamily="34" charset="0"/>
                <a:cs typeface="Zawgyi-One" panose="020B0604030504040204" pitchFamily="34" charset="0"/>
              </a:rPr>
              <a:t>ြ႕</a:t>
            </a:r>
            <a:r>
              <a:rPr lang="en-US" altLang="zh-CN" dirty="0" err="1">
                <a:latin typeface="Zawgyi-One" panose="020B0604030504040204" pitchFamily="34" charset="0"/>
                <a:cs typeface="Zawgyi-One" panose="020B0604030504040204" pitchFamily="34" charset="0"/>
              </a:rPr>
              <a:t>ေသာ</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အေတ</a:t>
            </a:r>
            <a:r>
              <a:rPr lang="en-US" altLang="zh-CN" dirty="0">
                <a:latin typeface="Zawgyi-One" panose="020B0604030504040204" pitchFamily="34" charset="0"/>
                <a:cs typeface="Zawgyi-One" panose="020B0604030504040204" pitchFamily="34" charset="0"/>
              </a:rPr>
              <a:t>ြ႕</a:t>
            </a:r>
            <a:r>
              <a:rPr lang="en-US" altLang="zh-CN" dirty="0" err="1">
                <a:latin typeface="Zawgyi-One" panose="020B0604030504040204" pitchFamily="34" charset="0"/>
                <a:cs typeface="Zawgyi-One" panose="020B0604030504040204" pitchFamily="34" charset="0"/>
              </a:rPr>
              <a:t>အႀကံ</a:t>
            </a:r>
            <a:r>
              <a:rPr lang="en-US" altLang="zh-CN" dirty="0">
                <a:latin typeface="Zawgyi-One" panose="020B0604030504040204" pitchFamily="34" charset="0"/>
                <a:cs typeface="Zawgyi-One" panose="020B0604030504040204" pitchFamily="34" charset="0"/>
              </a:rPr>
              <a:t>ဳ -</a:t>
            </a:r>
            <a:r>
              <a:rPr lang="en-US" altLang="zh-CN" b="0" dirty="0">
                <a:solidFill>
                  <a:schemeClr val="bg1"/>
                </a:solidFill>
                <a:latin typeface="Zawgyi-One" panose="020B0604030504040204" pitchFamily="34" charset="0"/>
                <a:cs typeface="Zawgyi-One" panose="020B0604030504040204" pitchFamily="34" charset="0"/>
              </a:rPr>
              <a:t>Octa-Core</a:t>
            </a:r>
            <a:r>
              <a:rPr lang="en-US" altLang="zh-CN" dirty="0">
                <a:latin typeface="Zawgyi-One" panose="020B0604030504040204" pitchFamily="34" charset="0"/>
                <a:cs typeface="Zawgyi-One" panose="020B0604030504040204" pitchFamily="34" charset="0"/>
              </a:rPr>
              <a:t> </a:t>
            </a:r>
            <a:r>
              <a:rPr lang="en-US" altLang="zh-CN" b="0" dirty="0">
                <a:solidFill>
                  <a:schemeClr val="bg1"/>
                </a:solidFill>
                <a:latin typeface="Zawgyi-One" panose="020B0604030504040204" pitchFamily="34" charset="0"/>
                <a:cs typeface="Zawgyi-One" panose="020B0604030504040204" pitchFamily="34" charset="0"/>
              </a:rPr>
              <a:t>Processor</a:t>
            </a:r>
            <a:endParaRPr lang="zh-CN" altLang="en-US" b="0" dirty="0">
              <a:solidFill>
                <a:schemeClr val="bg1"/>
              </a:solidFill>
              <a:latin typeface="Zawgyi-One" panose="020B0604030504040204" pitchFamily="34" charset="0"/>
              <a:cs typeface="Zawgyi-One" panose="020B0604030504040204" pitchFamily="34" charset="0"/>
            </a:endParaRP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rcRect l="2759" t="1756" r="81494" b="2632"/>
          <a:stretch>
            <a:fillRect/>
          </a:stretch>
        </p:blipFill>
        <p:spPr>
          <a:xfrm>
            <a:off x="2610556" y="1473710"/>
            <a:ext cx="531530" cy="4926922"/>
          </a:xfrm>
          <a:custGeom>
            <a:avLst/>
            <a:gdLst>
              <a:gd name="connsiteX0" fmla="*/ 531529 w 531530"/>
              <a:gd name="connsiteY0" fmla="*/ 0 h 4926922"/>
              <a:gd name="connsiteX1" fmla="*/ 531530 w 531530"/>
              <a:gd name="connsiteY1" fmla="*/ 0 h 4926922"/>
              <a:gd name="connsiteX2" fmla="*/ 1 w 531530"/>
              <a:gd name="connsiteY2" fmla="*/ 531529 h 4926922"/>
              <a:gd name="connsiteX3" fmla="*/ 1 w 531530"/>
              <a:gd name="connsiteY3" fmla="*/ 4395393 h 4926922"/>
              <a:gd name="connsiteX4" fmla="*/ 531530 w 531530"/>
              <a:gd name="connsiteY4" fmla="*/ 4926922 h 4926922"/>
              <a:gd name="connsiteX5" fmla="*/ 531529 w 531530"/>
              <a:gd name="connsiteY5" fmla="*/ 4926922 h 4926922"/>
              <a:gd name="connsiteX6" fmla="*/ 0 w 531530"/>
              <a:gd name="connsiteY6" fmla="*/ 4395393 h 4926922"/>
              <a:gd name="connsiteX7" fmla="*/ 0 w 531530"/>
              <a:gd name="connsiteY7" fmla="*/ 531529 h 4926922"/>
              <a:gd name="connsiteX8" fmla="*/ 531529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531529" y="0"/>
                </a:moveTo>
                <a:lnTo>
                  <a:pt x="531530" y="0"/>
                </a:lnTo>
                <a:cubicBezTo>
                  <a:pt x="237975" y="0"/>
                  <a:pt x="1" y="237974"/>
                  <a:pt x="1" y="531529"/>
                </a:cubicBezTo>
                <a:lnTo>
                  <a:pt x="1" y="4395393"/>
                </a:lnTo>
                <a:cubicBezTo>
                  <a:pt x="1" y="4688948"/>
                  <a:pt x="237975" y="4926922"/>
                  <a:pt x="531530" y="4926922"/>
                </a:cubicBezTo>
                <a:lnTo>
                  <a:pt x="531529" y="4926922"/>
                </a:lnTo>
                <a:cubicBezTo>
                  <a:pt x="237974" y="4926922"/>
                  <a:pt x="0" y="4688948"/>
                  <a:pt x="0" y="4395393"/>
                </a:cubicBezTo>
                <a:lnTo>
                  <a:pt x="0" y="531529"/>
                </a:lnTo>
                <a:cubicBezTo>
                  <a:pt x="0" y="237974"/>
                  <a:pt x="237974" y="0"/>
                  <a:pt x="531529"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rcRect l="81494" t="1756" r="2759" b="2632"/>
          <a:stretch>
            <a:fillRect/>
          </a:stretch>
        </p:blipFill>
        <p:spPr>
          <a:xfrm>
            <a:off x="5268138" y="1473710"/>
            <a:ext cx="531530" cy="4926922"/>
          </a:xfrm>
          <a:custGeom>
            <a:avLst/>
            <a:gdLst>
              <a:gd name="connsiteX0" fmla="*/ 0 w 531530"/>
              <a:gd name="connsiteY0" fmla="*/ 0 h 4926922"/>
              <a:gd name="connsiteX1" fmla="*/ 1 w 531530"/>
              <a:gd name="connsiteY1" fmla="*/ 0 h 4926922"/>
              <a:gd name="connsiteX2" fmla="*/ 531530 w 531530"/>
              <a:gd name="connsiteY2" fmla="*/ 531529 h 4926922"/>
              <a:gd name="connsiteX3" fmla="*/ 531530 w 531530"/>
              <a:gd name="connsiteY3" fmla="*/ 4395393 h 4926922"/>
              <a:gd name="connsiteX4" fmla="*/ 1 w 531530"/>
              <a:gd name="connsiteY4" fmla="*/ 4926922 h 4926922"/>
              <a:gd name="connsiteX5" fmla="*/ 0 w 531530"/>
              <a:gd name="connsiteY5" fmla="*/ 4926922 h 4926922"/>
              <a:gd name="connsiteX6" fmla="*/ 531529 w 531530"/>
              <a:gd name="connsiteY6" fmla="*/ 4395393 h 4926922"/>
              <a:gd name="connsiteX7" fmla="*/ 531529 w 531530"/>
              <a:gd name="connsiteY7" fmla="*/ 531529 h 4926922"/>
              <a:gd name="connsiteX8" fmla="*/ 0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0" y="0"/>
                </a:moveTo>
                <a:lnTo>
                  <a:pt x="1" y="0"/>
                </a:lnTo>
                <a:cubicBezTo>
                  <a:pt x="293556" y="0"/>
                  <a:pt x="531530" y="237974"/>
                  <a:pt x="531530" y="531529"/>
                </a:cubicBezTo>
                <a:lnTo>
                  <a:pt x="531530" y="4395393"/>
                </a:lnTo>
                <a:cubicBezTo>
                  <a:pt x="531530" y="4688948"/>
                  <a:pt x="293556" y="4926922"/>
                  <a:pt x="1" y="4926922"/>
                </a:cubicBezTo>
                <a:lnTo>
                  <a:pt x="0" y="4926922"/>
                </a:lnTo>
                <a:cubicBezTo>
                  <a:pt x="293555" y="4926922"/>
                  <a:pt x="531529" y="4688948"/>
                  <a:pt x="531529" y="4395393"/>
                </a:cubicBezTo>
                <a:lnTo>
                  <a:pt x="531529" y="531529"/>
                </a:lnTo>
                <a:cubicBezTo>
                  <a:pt x="531529" y="237974"/>
                  <a:pt x="293555" y="0"/>
                  <a:pt x="0"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文本框 15"/>
          <p:cNvSpPr txBox="1"/>
          <p:nvPr/>
        </p:nvSpPr>
        <p:spPr>
          <a:xfrm>
            <a:off x="4114924" y="1047630"/>
            <a:ext cx="5260623" cy="584775"/>
          </a:xfrm>
          <a:prstGeom prst="rect">
            <a:avLst/>
          </a:prstGeom>
          <a:noFill/>
        </p:spPr>
        <p:txBody>
          <a:bodyPr wrap="square" rtlCol="0">
            <a:spAutoFit/>
          </a:bodyPr>
          <a:lstStyle>
            <a:defPPr>
              <a:defRPr lang="zh-CN"/>
            </a:defPPr>
            <a:lvl1pPr algn="just">
              <a:defRPr sz="3200" b="1">
                <a:solidFill>
                  <a:srgbClr val="00FDFF"/>
                </a:solidFill>
                <a:latin typeface="微软雅黑" panose="020B0503020204020204" pitchFamily="34" charset="-122"/>
                <a:ea typeface="微软雅黑" panose="020B0503020204020204" pitchFamily="34" charset="-122"/>
              </a:defRPr>
            </a:lvl1pPr>
          </a:lstStyle>
          <a:p>
            <a:r>
              <a:rPr lang="my-MM" altLang="zh-CN" dirty="0">
                <a:latin typeface="Zawgyi-One" panose="020B0604030504040204" pitchFamily="34" charset="0"/>
                <a:cs typeface="Zawgyi-One" panose="020B0604030504040204" pitchFamily="34" charset="0"/>
              </a:rPr>
              <a:t>မ</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င</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သ</a:t>
            </a:r>
            <a:r>
              <a:rPr lang="en-US" altLang="zh-CN" dirty="0">
                <a:latin typeface="Zawgyi-One" panose="020B0604030504040204" pitchFamily="34" charset="0"/>
                <a:cs typeface="Zawgyi-One" panose="020B0604030504040204" pitchFamily="34" charset="0"/>
              </a:rPr>
              <a:t>ာ </a:t>
            </a:r>
            <a:r>
              <a:rPr lang="my-MM" altLang="zh-CN" dirty="0">
                <a:latin typeface="Zawgyi-One" panose="020B0604030504040204" pitchFamily="34" charset="0"/>
                <a:cs typeface="Zawgyi-One" panose="020B0604030504040204" pitchFamily="34" charset="0"/>
              </a:rPr>
              <a:t>အ</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တ</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႕</a:t>
            </a:r>
            <a:r>
              <a:rPr lang="en-US" altLang="zh-CN" dirty="0" err="1">
                <a:latin typeface="Zawgyi-One" panose="020B0604030504040204" pitchFamily="34" charset="0"/>
                <a:cs typeface="Zawgyi-One" panose="020B0604030504040204" pitchFamily="34" charset="0"/>
              </a:rPr>
              <a:t>အႀကံ</a:t>
            </a:r>
            <a:r>
              <a:rPr lang="en-US" altLang="zh-CN" dirty="0">
                <a:latin typeface="Zawgyi-One" panose="020B0604030504040204" pitchFamily="34" charset="0"/>
                <a:cs typeface="Zawgyi-One" panose="020B0604030504040204" pitchFamily="34" charset="0"/>
              </a:rPr>
              <a:t>ဳ</a:t>
            </a:r>
            <a:r>
              <a:rPr lang="en-GB" altLang="zh-CN" dirty="0">
                <a:latin typeface="Zawgyi-One" panose="020B0604030504040204" pitchFamily="34" charset="0"/>
                <a:cs typeface="Zawgyi-One" panose="020B0604030504040204" pitchFamily="34" charset="0"/>
              </a:rPr>
              <a:t>:</a:t>
            </a:r>
            <a:endParaRPr lang="zh-CN" altLang="en-US" dirty="0">
              <a:latin typeface="Zawgyi-One" panose="020B0604030504040204" pitchFamily="34" charset="0"/>
              <a:cs typeface="Zawgyi-One" panose="020B0604030504040204" pitchFamily="34" charset="0"/>
            </a:endParaRPr>
          </a:p>
        </p:txBody>
      </p:sp>
      <p:sp>
        <p:nvSpPr>
          <p:cNvPr id="17" name="文本框 16"/>
          <p:cNvSpPr txBox="1"/>
          <p:nvPr/>
        </p:nvSpPr>
        <p:spPr>
          <a:xfrm>
            <a:off x="4131731" y="1692747"/>
            <a:ext cx="5260623" cy="1077218"/>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r>
              <a:rPr lang="en-GB" altLang="zh-CN" dirty="0">
                <a:latin typeface="Zawgyi-One" panose="020B0604030504040204" pitchFamily="34" charset="0"/>
                <a:cs typeface="Zawgyi-One" panose="020B0604030504040204" pitchFamily="34" charset="0"/>
              </a:rPr>
              <a:t>-Phone </a:t>
            </a:r>
            <a:r>
              <a:rPr lang="my-MM" altLang="zh-CN" dirty="0">
                <a:latin typeface="Zawgyi-One" panose="020B0604030504040204" pitchFamily="34" charset="0"/>
                <a:cs typeface="Zawgyi-One" panose="020B0604030504040204" pitchFamily="34" charset="0"/>
              </a:rPr>
              <a:t>သ</a:t>
            </a:r>
            <a:r>
              <a:rPr lang="en-US" altLang="zh-CN" dirty="0">
                <a:latin typeface="Zawgyi-One" panose="020B0604030504040204" pitchFamily="34" charset="0"/>
                <a:cs typeface="Zawgyi-One" panose="020B0604030504040204" pitchFamily="34" charset="0"/>
              </a:rPr>
              <a:t>ည</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 </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န</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က</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စ</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 </a:t>
            </a:r>
            <a:r>
              <a:rPr lang="en-GB" altLang="zh-CN" dirty="0">
                <a:latin typeface="Zawgyi-One" panose="020B0604030504040204" pitchFamily="34" charset="0"/>
                <a:cs typeface="Zawgyi-One" panose="020B0604030504040204" pitchFamily="34" charset="0"/>
              </a:rPr>
              <a:t>runs </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ဖ</a:t>
            </a:r>
            <a:r>
              <a:rPr lang="my-MM" altLang="zh-CN" dirty="0">
                <a:latin typeface="Zawgyi-One" panose="020B0604030504040204" pitchFamily="34" charset="0"/>
                <a:cs typeface="Zawgyi-One" panose="020B0604030504040204" pitchFamily="34" charset="0"/>
              </a:rPr>
              <a:t>စ</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သ</a:t>
            </a:r>
            <a:r>
              <a:rPr lang="en-US" altLang="zh-CN" dirty="0">
                <a:latin typeface="Zawgyi-One" panose="020B0604030504040204" pitchFamily="34" charset="0"/>
                <a:cs typeface="Zawgyi-One" panose="020B0604030504040204" pitchFamily="34" charset="0"/>
              </a:rPr>
              <a:t>ည</a:t>
            </a:r>
            <a:r>
              <a:rPr lang="my-MM" altLang="zh-CN" dirty="0">
                <a:latin typeface="Zawgyi-One" panose="020B0604030504040204" pitchFamily="34" charset="0"/>
                <a:cs typeface="Zawgyi-One" panose="020B0604030504040204" pitchFamily="34" charset="0"/>
              </a:rPr>
              <a:t>္</a:t>
            </a:r>
            <a:endParaRPr lang="zh-CN" altLang="en-US" dirty="0">
              <a:latin typeface="Zawgyi-One" panose="020B0604030504040204" pitchFamily="34" charset="0"/>
              <a:cs typeface="Zawgyi-One" panose="020B0604030504040204" pitchFamily="34" charset="0"/>
            </a:endParaRPr>
          </a:p>
        </p:txBody>
      </p:sp>
      <p:sp>
        <p:nvSpPr>
          <p:cNvPr id="18" name="文本框 17"/>
          <p:cNvSpPr txBox="1"/>
          <p:nvPr/>
        </p:nvSpPr>
        <p:spPr>
          <a:xfrm>
            <a:off x="4114924" y="2748871"/>
            <a:ext cx="6186311" cy="1077218"/>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r>
              <a:rPr lang="en-US" altLang="zh-CN" dirty="0">
                <a:latin typeface="Zawgyi-One" panose="020B0604030504040204" pitchFamily="34" charset="0"/>
                <a:cs typeface="Zawgyi-One" panose="020B0604030504040204" pitchFamily="34" charset="0"/>
              </a:rPr>
              <a:t>-gaming experience </a:t>
            </a:r>
            <a:r>
              <a:rPr lang="my-MM" altLang="zh-CN" dirty="0">
                <a:latin typeface="Zawgyi-One" panose="020B0604030504040204" pitchFamily="34" charset="0"/>
                <a:cs typeface="Zawgyi-One" panose="020B0604030504040204" pitchFamily="34" charset="0"/>
              </a:rPr>
              <a:t>သ</a:t>
            </a:r>
            <a:r>
              <a:rPr lang="en-US" altLang="zh-CN" dirty="0">
                <a:latin typeface="Zawgyi-One" panose="020B0604030504040204" pitchFamily="34" charset="0"/>
                <a:cs typeface="Zawgyi-One" panose="020B0604030504040204" pitchFamily="34" charset="0"/>
              </a:rPr>
              <a:t>ည</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မ</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ခ</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မ</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႕</a:t>
            </a:r>
            <a:r>
              <a:rPr lang="my-MM" altLang="zh-CN" dirty="0">
                <a:latin typeface="Zawgyi-One" panose="020B0604030504040204" pitchFamily="34" charset="0"/>
                <a:cs typeface="Zawgyi-One" panose="020B0604030504040204" pitchFamily="34" charset="0"/>
              </a:rPr>
              <a:t>ပ</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endParaRPr lang="zh-CN" altLang="en-US" dirty="0">
              <a:latin typeface="Zawgyi-One" panose="020B0604030504040204" pitchFamily="34" charset="0"/>
              <a:cs typeface="Zawgyi-One" panose="020B0604030504040204" pitchFamily="34" charset="0"/>
            </a:endParaRPr>
          </a:p>
        </p:txBody>
      </p:sp>
      <p:sp>
        <p:nvSpPr>
          <p:cNvPr id="19" name="右箭头 18"/>
          <p:cNvSpPr/>
          <p:nvPr/>
        </p:nvSpPr>
        <p:spPr>
          <a:xfrm rot="5400000">
            <a:off x="5763775" y="3933025"/>
            <a:ext cx="602774" cy="346715"/>
          </a:xfrm>
          <a:prstGeom prst="rightArrow">
            <a:avLst/>
          </a:prstGeom>
          <a:solidFill>
            <a:srgbClr val="00FD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20" name="圆角矩形 19"/>
          <p:cNvSpPr/>
          <p:nvPr/>
        </p:nvSpPr>
        <p:spPr>
          <a:xfrm>
            <a:off x="4131731" y="4407770"/>
            <a:ext cx="6468535" cy="1891430"/>
          </a:xfrm>
          <a:prstGeom prst="roundRect">
            <a:avLst>
              <a:gd name="adj" fmla="val 892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21" name="文本框 20"/>
          <p:cNvSpPr txBox="1"/>
          <p:nvPr/>
        </p:nvSpPr>
        <p:spPr>
          <a:xfrm>
            <a:off x="4323644" y="4533511"/>
            <a:ext cx="6276622" cy="1323439"/>
          </a:xfrm>
          <a:prstGeom prst="rect">
            <a:avLst/>
          </a:prstGeom>
          <a:noFill/>
        </p:spPr>
        <p:txBody>
          <a:bodyPr wrap="square" rtlCol="0">
            <a:spAutoFit/>
          </a:bodyPr>
          <a:lstStyle/>
          <a:p>
            <a:r>
              <a:rPr lang="en-US" altLang="zh-CN" sz="20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Octa-Core Processor</a:t>
            </a:r>
          </a:p>
          <a:p>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Featuring a 2.3GHz Octa-Core Processor, OPPO A31 </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games and video </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 </a:t>
            </a:r>
            <a:r>
              <a:rPr lang="en-US" altLang="zh-CN" sz="20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အားစားျခင္းနည္းရန</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20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လိုအပ္ပါသည</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pic>
        <p:nvPicPr>
          <p:cNvPr id="24" name="图片 23"/>
          <p:cNvPicPr>
            <a:picLocks noChangeAspect="1"/>
          </p:cNvPicPr>
          <p:nvPr/>
        </p:nvPicPr>
        <p:blipFill>
          <a:blip r:embed="rId4">
            <a:extLst>
              <a:ext uri="{28A0092B-C50C-407E-A947-70E740481C1C}">
                <a14:useLocalDpi xmlns:a14="http://schemas.microsoft.com/office/drawing/2010/main" val="0"/>
              </a:ext>
            </a:extLst>
          </a:blip>
          <a:srcRect l="4664" t="1511" r="3177" b="2903"/>
          <a:stretch>
            <a:fillRect/>
          </a:stretch>
        </p:blipFill>
        <p:spPr>
          <a:xfrm>
            <a:off x="838658" y="1151468"/>
            <a:ext cx="2797774" cy="4865511"/>
          </a:xfrm>
          <a:custGeom>
            <a:avLst/>
            <a:gdLst>
              <a:gd name="connsiteX0" fmla="*/ 466305 w 2797774"/>
              <a:gd name="connsiteY0" fmla="*/ 0 h 4865511"/>
              <a:gd name="connsiteX1" fmla="*/ 2331469 w 2797774"/>
              <a:gd name="connsiteY1" fmla="*/ 0 h 4865511"/>
              <a:gd name="connsiteX2" fmla="*/ 2797774 w 2797774"/>
              <a:gd name="connsiteY2" fmla="*/ 466305 h 4865511"/>
              <a:gd name="connsiteX3" fmla="*/ 2797774 w 2797774"/>
              <a:gd name="connsiteY3" fmla="*/ 4399206 h 4865511"/>
              <a:gd name="connsiteX4" fmla="*/ 2331469 w 2797774"/>
              <a:gd name="connsiteY4" fmla="*/ 4865511 h 4865511"/>
              <a:gd name="connsiteX5" fmla="*/ 466305 w 2797774"/>
              <a:gd name="connsiteY5" fmla="*/ 4865511 h 4865511"/>
              <a:gd name="connsiteX6" fmla="*/ 0 w 2797774"/>
              <a:gd name="connsiteY6" fmla="*/ 4399206 h 4865511"/>
              <a:gd name="connsiteX7" fmla="*/ 0 w 2797774"/>
              <a:gd name="connsiteY7" fmla="*/ 466305 h 4865511"/>
              <a:gd name="connsiteX8" fmla="*/ 466305 w 2797774"/>
              <a:gd name="connsiteY8" fmla="*/ 0 h 486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7774" h="4865511">
                <a:moveTo>
                  <a:pt x="466305" y="0"/>
                </a:moveTo>
                <a:lnTo>
                  <a:pt x="2331469" y="0"/>
                </a:lnTo>
                <a:cubicBezTo>
                  <a:pt x="2589002" y="0"/>
                  <a:pt x="2797774" y="208772"/>
                  <a:pt x="2797774" y="466305"/>
                </a:cubicBezTo>
                <a:lnTo>
                  <a:pt x="2797774" y="4399206"/>
                </a:lnTo>
                <a:cubicBezTo>
                  <a:pt x="2797774" y="4656739"/>
                  <a:pt x="2589002" y="4865511"/>
                  <a:pt x="2331469" y="4865511"/>
                </a:cubicBezTo>
                <a:lnTo>
                  <a:pt x="466305" y="4865511"/>
                </a:lnTo>
                <a:cubicBezTo>
                  <a:pt x="208772" y="4865511"/>
                  <a:pt x="0" y="4656739"/>
                  <a:pt x="0" y="4399206"/>
                </a:cubicBezTo>
                <a:lnTo>
                  <a:pt x="0" y="466305"/>
                </a:lnTo>
                <a:cubicBezTo>
                  <a:pt x="0" y="208772"/>
                  <a:pt x="208772" y="0"/>
                  <a:pt x="466305" y="0"/>
                </a:cubicBezTo>
                <a:close/>
              </a:path>
            </a:pathLst>
          </a:custGeom>
        </p:spPr>
      </p:pic>
    </p:spTree>
    <p:extLst>
      <p:ext uri="{BB962C8B-B14F-4D97-AF65-F5344CB8AC3E}">
        <p14:creationId xmlns:p14="http://schemas.microsoft.com/office/powerpoint/2010/main" val="96361084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74133" y="293512"/>
            <a:ext cx="9585894" cy="584775"/>
          </a:xfrm>
          <a:prstGeom prst="rect">
            <a:avLst/>
          </a:prstGeom>
        </p:spPr>
        <p:txBody>
          <a:bodyPr wrap="none">
            <a:spAutoFit/>
          </a:bodyPr>
          <a:lstStyle>
            <a:defPPr>
              <a:defRPr lang="zh-CN"/>
            </a:defPPr>
            <a:lvl1pPr>
              <a:defRPr sz="3200" b="1">
                <a:solidFill>
                  <a:srgbClr val="00FDFF"/>
                </a:solidFill>
                <a:latin typeface="微软雅黑" panose="020B0503020204020204" pitchFamily="34" charset="-122"/>
                <a:ea typeface="微软雅黑" panose="020B0503020204020204" pitchFamily="34" charset="-122"/>
              </a:defRPr>
            </a:lvl1pPr>
          </a:lstStyle>
          <a:p>
            <a:r>
              <a:rPr lang="my-MM"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ခ်ာေမ</a:t>
            </a:r>
            <a:r>
              <a:rPr lang="en-US" altLang="zh-CN" dirty="0">
                <a:latin typeface="Zawgyi-One" panose="020B0604030504040204" pitchFamily="34" charset="0"/>
                <a:cs typeface="Zawgyi-One" panose="020B0604030504040204" pitchFamily="34" charset="0"/>
              </a:rPr>
              <a:t>ြ႕</a:t>
            </a:r>
            <a:r>
              <a:rPr lang="en-US" altLang="zh-CN" dirty="0" err="1">
                <a:latin typeface="Zawgyi-One" panose="020B0604030504040204" pitchFamily="34" charset="0"/>
                <a:cs typeface="Zawgyi-One" panose="020B0604030504040204" pitchFamily="34" charset="0"/>
              </a:rPr>
              <a:t>ေသာ</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အေတ</a:t>
            </a:r>
            <a:r>
              <a:rPr lang="en-US" altLang="zh-CN" dirty="0">
                <a:latin typeface="Zawgyi-One" panose="020B0604030504040204" pitchFamily="34" charset="0"/>
                <a:cs typeface="Zawgyi-One" panose="020B0604030504040204" pitchFamily="34" charset="0"/>
              </a:rPr>
              <a:t>ြ႕</a:t>
            </a:r>
            <a:r>
              <a:rPr lang="en-US" altLang="zh-CN" dirty="0" err="1">
                <a:latin typeface="Zawgyi-One" panose="020B0604030504040204" pitchFamily="34" charset="0"/>
                <a:cs typeface="Zawgyi-One" panose="020B0604030504040204" pitchFamily="34" charset="0"/>
              </a:rPr>
              <a:t>အႀကံ</a:t>
            </a:r>
            <a:r>
              <a:rPr lang="en-US" altLang="zh-CN" dirty="0">
                <a:latin typeface="Zawgyi-One" panose="020B0604030504040204" pitchFamily="34" charset="0"/>
                <a:cs typeface="Zawgyi-One" panose="020B0604030504040204" pitchFamily="34" charset="0"/>
              </a:rPr>
              <a:t>ဳ-</a:t>
            </a:r>
            <a:r>
              <a:rPr lang="en-US" altLang="zh-CN" b="0" dirty="0">
                <a:solidFill>
                  <a:schemeClr val="bg1"/>
                </a:solidFill>
                <a:latin typeface="Zawgyi-One" panose="020B0604030504040204" pitchFamily="34" charset="0"/>
                <a:cs typeface="Zawgyi-One" panose="020B0604030504040204" pitchFamily="34" charset="0"/>
              </a:rPr>
              <a:t>Android 9.0; ColorOS 6.1</a:t>
            </a:r>
            <a:endParaRPr lang="zh-CN" altLang="en-US" b="0" dirty="0">
              <a:solidFill>
                <a:schemeClr val="bg1"/>
              </a:solidFill>
              <a:latin typeface="Zawgyi-One" panose="020B0604030504040204" pitchFamily="34" charset="0"/>
              <a:cs typeface="Zawgyi-One" panose="020B0604030504040204" pitchFamily="34" charset="0"/>
            </a:endParaRP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rcRect l="2759" t="1756" r="81494" b="2632"/>
          <a:stretch>
            <a:fillRect/>
          </a:stretch>
        </p:blipFill>
        <p:spPr>
          <a:xfrm>
            <a:off x="2610556" y="1473710"/>
            <a:ext cx="531530" cy="4926922"/>
          </a:xfrm>
          <a:custGeom>
            <a:avLst/>
            <a:gdLst>
              <a:gd name="connsiteX0" fmla="*/ 531529 w 531530"/>
              <a:gd name="connsiteY0" fmla="*/ 0 h 4926922"/>
              <a:gd name="connsiteX1" fmla="*/ 531530 w 531530"/>
              <a:gd name="connsiteY1" fmla="*/ 0 h 4926922"/>
              <a:gd name="connsiteX2" fmla="*/ 1 w 531530"/>
              <a:gd name="connsiteY2" fmla="*/ 531529 h 4926922"/>
              <a:gd name="connsiteX3" fmla="*/ 1 w 531530"/>
              <a:gd name="connsiteY3" fmla="*/ 4395393 h 4926922"/>
              <a:gd name="connsiteX4" fmla="*/ 531530 w 531530"/>
              <a:gd name="connsiteY4" fmla="*/ 4926922 h 4926922"/>
              <a:gd name="connsiteX5" fmla="*/ 531529 w 531530"/>
              <a:gd name="connsiteY5" fmla="*/ 4926922 h 4926922"/>
              <a:gd name="connsiteX6" fmla="*/ 0 w 531530"/>
              <a:gd name="connsiteY6" fmla="*/ 4395393 h 4926922"/>
              <a:gd name="connsiteX7" fmla="*/ 0 w 531530"/>
              <a:gd name="connsiteY7" fmla="*/ 531529 h 4926922"/>
              <a:gd name="connsiteX8" fmla="*/ 531529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531529" y="0"/>
                </a:moveTo>
                <a:lnTo>
                  <a:pt x="531530" y="0"/>
                </a:lnTo>
                <a:cubicBezTo>
                  <a:pt x="237975" y="0"/>
                  <a:pt x="1" y="237974"/>
                  <a:pt x="1" y="531529"/>
                </a:cubicBezTo>
                <a:lnTo>
                  <a:pt x="1" y="4395393"/>
                </a:lnTo>
                <a:cubicBezTo>
                  <a:pt x="1" y="4688948"/>
                  <a:pt x="237975" y="4926922"/>
                  <a:pt x="531530" y="4926922"/>
                </a:cubicBezTo>
                <a:lnTo>
                  <a:pt x="531529" y="4926922"/>
                </a:lnTo>
                <a:cubicBezTo>
                  <a:pt x="237974" y="4926922"/>
                  <a:pt x="0" y="4688948"/>
                  <a:pt x="0" y="4395393"/>
                </a:cubicBezTo>
                <a:lnTo>
                  <a:pt x="0" y="531529"/>
                </a:lnTo>
                <a:cubicBezTo>
                  <a:pt x="0" y="237974"/>
                  <a:pt x="237974" y="0"/>
                  <a:pt x="531529"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rcRect l="81494" t="1756" r="2759" b="2632"/>
          <a:stretch>
            <a:fillRect/>
          </a:stretch>
        </p:blipFill>
        <p:spPr>
          <a:xfrm>
            <a:off x="5268138" y="1473710"/>
            <a:ext cx="531530" cy="4926922"/>
          </a:xfrm>
          <a:custGeom>
            <a:avLst/>
            <a:gdLst>
              <a:gd name="connsiteX0" fmla="*/ 0 w 531530"/>
              <a:gd name="connsiteY0" fmla="*/ 0 h 4926922"/>
              <a:gd name="connsiteX1" fmla="*/ 1 w 531530"/>
              <a:gd name="connsiteY1" fmla="*/ 0 h 4926922"/>
              <a:gd name="connsiteX2" fmla="*/ 531530 w 531530"/>
              <a:gd name="connsiteY2" fmla="*/ 531529 h 4926922"/>
              <a:gd name="connsiteX3" fmla="*/ 531530 w 531530"/>
              <a:gd name="connsiteY3" fmla="*/ 4395393 h 4926922"/>
              <a:gd name="connsiteX4" fmla="*/ 1 w 531530"/>
              <a:gd name="connsiteY4" fmla="*/ 4926922 h 4926922"/>
              <a:gd name="connsiteX5" fmla="*/ 0 w 531530"/>
              <a:gd name="connsiteY5" fmla="*/ 4926922 h 4926922"/>
              <a:gd name="connsiteX6" fmla="*/ 531529 w 531530"/>
              <a:gd name="connsiteY6" fmla="*/ 4395393 h 4926922"/>
              <a:gd name="connsiteX7" fmla="*/ 531529 w 531530"/>
              <a:gd name="connsiteY7" fmla="*/ 531529 h 4926922"/>
              <a:gd name="connsiteX8" fmla="*/ 0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0" y="0"/>
                </a:moveTo>
                <a:lnTo>
                  <a:pt x="1" y="0"/>
                </a:lnTo>
                <a:cubicBezTo>
                  <a:pt x="293556" y="0"/>
                  <a:pt x="531530" y="237974"/>
                  <a:pt x="531530" y="531529"/>
                </a:cubicBezTo>
                <a:lnTo>
                  <a:pt x="531530" y="4395393"/>
                </a:lnTo>
                <a:cubicBezTo>
                  <a:pt x="531530" y="4688948"/>
                  <a:pt x="293556" y="4926922"/>
                  <a:pt x="1" y="4926922"/>
                </a:cubicBezTo>
                <a:lnTo>
                  <a:pt x="0" y="4926922"/>
                </a:lnTo>
                <a:cubicBezTo>
                  <a:pt x="293555" y="4926922"/>
                  <a:pt x="531529" y="4688948"/>
                  <a:pt x="531529" y="4395393"/>
                </a:cubicBezTo>
                <a:lnTo>
                  <a:pt x="531529" y="531529"/>
                </a:lnTo>
                <a:cubicBezTo>
                  <a:pt x="531529" y="237974"/>
                  <a:pt x="293555" y="0"/>
                  <a:pt x="0"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 name="圆角矩形 19"/>
          <p:cNvSpPr/>
          <p:nvPr/>
        </p:nvSpPr>
        <p:spPr>
          <a:xfrm>
            <a:off x="6095997" y="1646174"/>
            <a:ext cx="5125159" cy="2972441"/>
          </a:xfrm>
          <a:prstGeom prst="roundRect">
            <a:avLst>
              <a:gd name="adj" fmla="val 892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21" name="文本框 20"/>
          <p:cNvSpPr txBox="1"/>
          <p:nvPr/>
        </p:nvSpPr>
        <p:spPr>
          <a:xfrm>
            <a:off x="6225819" y="1922856"/>
            <a:ext cx="4865514" cy="2862322"/>
          </a:xfrm>
          <a:prstGeom prst="rect">
            <a:avLst/>
          </a:prstGeom>
          <a:noFill/>
        </p:spPr>
        <p:txBody>
          <a:bodyPr wrap="square" rtlCol="0">
            <a:spAutoFit/>
          </a:bodyPr>
          <a:lstStyle/>
          <a:p>
            <a:r>
              <a:rPr lang="en-US" altLang="zh-CN" sz="20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ColorOS 6.1</a:t>
            </a:r>
          </a:p>
          <a:p>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new UI design </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ယ</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ColorOS 6.1 </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intelligent ျ</a:t>
            </a:r>
            <a:r>
              <a:rPr lang="en-US" altLang="zh-CN" sz="20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ဖစ</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sz="20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အတြက</a:t>
            </a:r>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smooth navigation ။ </a:t>
            </a:r>
          </a:p>
          <a:p>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Facial Unlock</a:t>
            </a:r>
          </a:p>
          <a:p>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Smart Assistant</a:t>
            </a:r>
          </a:p>
          <a:p>
            <a:r>
              <a:rPr lang="en-US" altLang="zh-CN"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Smart Sidebar</a:t>
            </a:r>
            <a:endParaRPr lang="zh-CN" altLang="en-US" sz="20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200" y="1566260"/>
            <a:ext cx="5669771" cy="3267739"/>
          </a:xfrm>
          <a:prstGeom prst="rect">
            <a:avLst/>
          </a:prstGeom>
        </p:spPr>
      </p:pic>
    </p:spTree>
    <p:extLst>
      <p:ext uri="{BB962C8B-B14F-4D97-AF65-F5344CB8AC3E}">
        <p14:creationId xmlns:p14="http://schemas.microsoft.com/office/powerpoint/2010/main" val="198188252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590369"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အဓိက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Selling Points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9" name="2019，OPPO 发布过的黑科技"/>
          <p:cNvSpPr txBox="1"/>
          <p:nvPr/>
        </p:nvSpPr>
        <p:spPr>
          <a:xfrm>
            <a:off x="0" y="180512"/>
            <a:ext cx="12192000" cy="592983"/>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r>
              <a:rPr lang="my-MM" b="1" dirty="0">
                <a:latin typeface="Zawgyi-One" panose="020B0604030504040204" pitchFamily="34" charset="0"/>
                <a:ea typeface="微软雅黑" panose="020B0503020204020204" pitchFamily="34" charset="-122"/>
                <a:cs typeface="Zawgyi-One" panose="020B0604030504040204" pitchFamily="34" charset="0"/>
              </a:rPr>
              <a:t>အ</a:t>
            </a:r>
            <a:r>
              <a:rPr lang="en-US" b="1" dirty="0" err="1">
                <a:latin typeface="Zawgyi-One" panose="020B0604030504040204" pitchFamily="34" charset="0"/>
                <a:ea typeface="微软雅黑" panose="020B0503020204020204" pitchFamily="34" charset="-122"/>
                <a:cs typeface="Zawgyi-One" panose="020B0604030504040204" pitchFamily="34" charset="0"/>
              </a:rPr>
              <a:t>ေၾကာင္းအရာမ်ား</a:t>
            </a:r>
            <a:endParaRPr b="1" dirty="0">
              <a:latin typeface="Zawgyi-One" panose="020B0604030504040204" pitchFamily="34" charset="0"/>
              <a:ea typeface="微软雅黑" panose="020B0503020204020204" pitchFamily="34" charset="-122"/>
              <a:cs typeface="Zawgyi-One" panose="020B0604030504040204" pitchFamily="34" charset="0"/>
            </a:endParaRPr>
          </a:p>
        </p:txBody>
      </p:sp>
      <p:sp>
        <p:nvSpPr>
          <p:cNvPr id="37" name="流程图: 联系 36"/>
          <p:cNvSpPr/>
          <p:nvPr/>
        </p:nvSpPr>
        <p:spPr>
          <a:xfrm>
            <a:off x="2435570"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ခခံ</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Parameter</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39" name="流程图: 联系 38"/>
          <p:cNvSpPr/>
          <p:nvPr/>
        </p:nvSpPr>
        <p:spPr>
          <a:xfrm>
            <a:off x="4275638"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Color OS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1" name="流程图: 联系 40"/>
          <p:cNvSpPr/>
          <p:nvPr/>
        </p:nvSpPr>
        <p:spPr>
          <a:xfrm>
            <a:off x="6108406"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2" name="流程图: 联系 41"/>
          <p:cNvSpPr/>
          <p:nvPr/>
        </p:nvSpPr>
        <p:spPr>
          <a:xfrm>
            <a:off x="7941174"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FAQ</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6" name="流程图: 联系 45"/>
          <p:cNvSpPr/>
          <p:nvPr/>
        </p:nvSpPr>
        <p:spPr>
          <a:xfrm>
            <a:off x="9773942"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CN version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ိင္းယွဥ</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ခင္း</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grpSp>
        <p:nvGrpSpPr>
          <p:cNvPr id="95" name="成组"/>
          <p:cNvGrpSpPr/>
          <p:nvPr/>
        </p:nvGrpSpPr>
        <p:grpSpPr>
          <a:xfrm>
            <a:off x="153996" y="1310338"/>
            <a:ext cx="3693385" cy="1602438"/>
            <a:chOff x="230221" y="639350"/>
            <a:chExt cx="2182997" cy="1602435"/>
          </a:xfrm>
        </p:grpSpPr>
        <p:sp>
          <p:nvSpPr>
            <p:cNvPr id="98" name="线条"/>
            <p:cNvSpPr/>
            <p:nvPr/>
          </p:nvSpPr>
          <p:spPr>
            <a:xfrm flipV="1">
              <a:off x="1020091"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97" name="文本框 1"/>
            <p:cNvSpPr txBox="1"/>
            <p:nvPr/>
          </p:nvSpPr>
          <p:spPr>
            <a:xfrm>
              <a:off x="230221" y="639350"/>
              <a:ext cx="2182997"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1.1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1.2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1.3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အႀကံ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p:txBody>
        </p:sp>
      </p:grpSp>
      <p:sp>
        <p:nvSpPr>
          <p:cNvPr id="12" name="文本框 1"/>
          <p:cNvSpPr txBox="1"/>
          <p:nvPr/>
        </p:nvSpPr>
        <p:spPr>
          <a:xfrm>
            <a:off x="1490367" y="5429784"/>
            <a:ext cx="4138273" cy="1082992"/>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2.1 parameters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dirty="0">
                <a:solidFill>
                  <a:schemeClr val="bg1"/>
                </a:solidFill>
                <a:latin typeface="Zawgyi-One" panose="020B0604030504040204" pitchFamily="34" charset="0"/>
                <a:cs typeface="Zawgyi-One" panose="020B0604030504040204" pitchFamily="34" charset="0"/>
              </a:rPr>
              <a:t>2.2 parameters </a:t>
            </a:r>
            <a:r>
              <a:rPr lang="my-MM" altLang="zh-CN" dirty="0">
                <a:solidFill>
                  <a:schemeClr val="bg1"/>
                </a:solidFill>
                <a:latin typeface="Zawgyi-One" panose="020B0604030504040204" pitchFamily="34" charset="0"/>
                <a:cs typeface="Zawgyi-One" panose="020B0604030504040204" pitchFamily="34" charset="0"/>
              </a:rPr>
              <a:t>ဖ</a:t>
            </a:r>
            <a:r>
              <a:rPr lang="en-US" altLang="zh-CN" dirty="0">
                <a:solidFill>
                  <a:schemeClr val="bg1"/>
                </a:solidFill>
                <a:latin typeface="Zawgyi-One" panose="020B0604030504040204" pitchFamily="34" charset="0"/>
                <a:cs typeface="Zawgyi-One" panose="020B0604030504040204" pitchFamily="34" charset="0"/>
              </a:rPr>
              <a:t>ြ</a:t>
            </a:r>
            <a:r>
              <a:rPr lang="my-MM" altLang="zh-CN" dirty="0">
                <a:solidFill>
                  <a:schemeClr val="bg1"/>
                </a:solidFill>
                <a:latin typeface="Zawgyi-One" panose="020B0604030504040204" pitchFamily="34" charset="0"/>
                <a:cs typeface="Zawgyi-One" panose="020B0604030504040204" pitchFamily="34" charset="0"/>
              </a:rPr>
              <a:t>႕</a:t>
            </a:r>
            <a:r>
              <a:rPr lang="en-US" altLang="zh-CN" dirty="0">
                <a:solidFill>
                  <a:schemeClr val="bg1"/>
                </a:solidFill>
                <a:latin typeface="Zawgyi-One" panose="020B0604030504040204" pitchFamily="34" charset="0"/>
                <a:cs typeface="Zawgyi-One" panose="020B0604030504040204" pitchFamily="34" charset="0"/>
              </a:rPr>
              <a:t>ဲ</a:t>
            </a:r>
            <a:r>
              <a:rPr lang="my-MM" altLang="zh-CN" dirty="0">
                <a:solidFill>
                  <a:schemeClr val="bg1"/>
                </a:solidFill>
                <a:latin typeface="Zawgyi-One" panose="020B0604030504040204" pitchFamily="34" charset="0"/>
                <a:cs typeface="Zawgyi-One" panose="020B0604030504040204" pitchFamily="34" charset="0"/>
              </a:rPr>
              <a:t>စ</a:t>
            </a:r>
            <a:r>
              <a:rPr lang="en-US" altLang="zh-CN" dirty="0">
                <a:solidFill>
                  <a:schemeClr val="bg1"/>
                </a:solidFill>
                <a:latin typeface="Zawgyi-One" panose="020B0604030504040204" pitchFamily="34" charset="0"/>
                <a:cs typeface="Zawgyi-One" panose="020B0604030504040204" pitchFamily="34" charset="0"/>
              </a:rPr>
              <a:t>ည</a:t>
            </a:r>
            <a:r>
              <a:rPr lang="my-MM" altLang="zh-CN" dirty="0">
                <a:solidFill>
                  <a:schemeClr val="bg1"/>
                </a:solidFill>
                <a:latin typeface="Zawgyi-One" panose="020B0604030504040204" pitchFamily="34" charset="0"/>
                <a:cs typeface="Zawgyi-One" panose="020B0604030504040204" pitchFamily="34" charset="0"/>
              </a:rPr>
              <a:t>္</a:t>
            </a:r>
            <a:r>
              <a:rPr lang="en-US" altLang="zh-CN" dirty="0">
                <a:solidFill>
                  <a:schemeClr val="bg1"/>
                </a:solidFill>
                <a:latin typeface="Zawgyi-One" panose="020B0604030504040204" pitchFamily="34" charset="0"/>
                <a:cs typeface="Zawgyi-One" panose="020B0604030504040204" pitchFamily="34" charset="0"/>
              </a:rPr>
              <a:t>း</a:t>
            </a:r>
            <a:r>
              <a:rPr lang="my-MM" altLang="zh-CN" dirty="0">
                <a:solidFill>
                  <a:schemeClr val="bg1"/>
                </a:solidFill>
                <a:latin typeface="Zawgyi-One" panose="020B0604030504040204" pitchFamily="34" charset="0"/>
                <a:cs typeface="Zawgyi-One" panose="020B0604030504040204" pitchFamily="34" charset="0"/>
              </a:rPr>
              <a:t>ပ</a:t>
            </a:r>
            <a:r>
              <a:rPr lang="en-US" altLang="zh-CN" dirty="0">
                <a:solidFill>
                  <a:schemeClr val="bg1"/>
                </a:solidFill>
                <a:latin typeface="Zawgyi-One" panose="020B0604030504040204" pitchFamily="34" charset="0"/>
                <a:cs typeface="Zawgyi-One" panose="020B0604030504040204" pitchFamily="34" charset="0"/>
              </a:rPr>
              <a:t>ု</a:t>
            </a:r>
            <a:r>
              <a:rPr lang="my-MM" altLang="zh-CN" dirty="0">
                <a:solidFill>
                  <a:schemeClr val="bg1"/>
                </a:solidFill>
                <a:latin typeface="Zawgyi-One" panose="020B0604030504040204" pitchFamily="34" charset="0"/>
                <a:cs typeface="Zawgyi-One" panose="020B0604030504040204" pitchFamily="34" charset="0"/>
              </a:rPr>
              <a:t>ံ</a:t>
            </a:r>
            <a:endParaRPr lang="en-US" altLang="zh-CN" dirty="0">
              <a:solidFill>
                <a:schemeClr val="bg1"/>
              </a:solidFill>
              <a:latin typeface="Zawgyi-One" panose="020B0604030504040204" pitchFamily="34" charset="0"/>
              <a:cs typeface="Zawgyi-One" panose="020B0604030504040204" pitchFamily="34" charset="0"/>
            </a:endParaRPr>
          </a:p>
          <a:p>
            <a:pPr algn="l"/>
            <a:r>
              <a:rPr lang="en-US" altLang="zh-CN" dirty="0">
                <a:solidFill>
                  <a:schemeClr val="bg1"/>
                </a:solidFill>
                <a:latin typeface="Zawgyi-One" panose="020B0604030504040204" pitchFamily="34" charset="0"/>
                <a:cs typeface="Zawgyi-One" panose="020B0604030504040204" pitchFamily="34" charset="0"/>
              </a:rPr>
              <a:t>2.3 parameters </a:t>
            </a:r>
            <a:r>
              <a:rPr lang="my-MM" altLang="zh-CN" dirty="0">
                <a:solidFill>
                  <a:schemeClr val="bg1"/>
                </a:solidFill>
                <a:latin typeface="Zawgyi-One" panose="020B0604030504040204" pitchFamily="34" charset="0"/>
                <a:cs typeface="Zawgyi-One" panose="020B0604030504040204" pitchFamily="34" charset="0"/>
              </a:rPr>
              <a:t>မ</a:t>
            </a:r>
            <a:r>
              <a:rPr lang="en-US" altLang="zh-CN" dirty="0">
                <a:solidFill>
                  <a:schemeClr val="bg1"/>
                </a:solidFill>
                <a:latin typeface="Zawgyi-One" panose="020B0604030504040204" pitchFamily="34" charset="0"/>
                <a:cs typeface="Zawgyi-One" panose="020B0604030504040204" pitchFamily="34" charset="0"/>
              </a:rPr>
              <a:t>ၾ</a:t>
            </a:r>
            <a:r>
              <a:rPr lang="my-MM" altLang="zh-CN" dirty="0">
                <a:solidFill>
                  <a:schemeClr val="bg1"/>
                </a:solidFill>
                <a:latin typeface="Zawgyi-One" panose="020B0604030504040204" pitchFamily="34" charset="0"/>
                <a:cs typeface="Zawgyi-One" panose="020B0604030504040204" pitchFamily="34" charset="0"/>
              </a:rPr>
              <a:t>က</a:t>
            </a:r>
            <a:r>
              <a:rPr lang="en-US" altLang="zh-CN" dirty="0" err="1">
                <a:solidFill>
                  <a:schemeClr val="bg1"/>
                </a:solidFill>
                <a:latin typeface="Zawgyi-One" panose="020B0604030504040204" pitchFamily="34" charset="0"/>
                <a:cs typeface="Zawgyi-One" panose="020B0604030504040204" pitchFamily="34" charset="0"/>
              </a:rPr>
              <a:t>ာခန</a:t>
            </a:r>
            <a:r>
              <a:rPr lang="en-US" altLang="zh-CN" dirty="0">
                <a:solidFill>
                  <a:schemeClr val="bg1"/>
                </a:solidFill>
                <a:latin typeface="Zawgyi-One" panose="020B0604030504040204" pitchFamily="34" charset="0"/>
                <a:cs typeface="Zawgyi-One" panose="020B0604030504040204" pitchFamily="34" charset="0"/>
              </a:rPr>
              <a:t> </a:t>
            </a:r>
            <a:r>
              <a:rPr lang="en-US" altLang="zh-CN" dirty="0" err="1">
                <a:solidFill>
                  <a:schemeClr val="bg1"/>
                </a:solidFill>
                <a:latin typeface="Zawgyi-One" panose="020B0604030504040204" pitchFamily="34" charset="0"/>
                <a:cs typeface="Zawgyi-One" panose="020B0604030504040204" pitchFamily="34" charset="0"/>
              </a:rPr>
              <a:t>အသုံးျပဳမ</a:t>
            </a:r>
            <a:r>
              <a:rPr lang="en-US" altLang="zh-CN" dirty="0">
                <a:solidFill>
                  <a:schemeClr val="bg1"/>
                </a:solidFill>
                <a:latin typeface="Zawgyi-One" panose="020B0604030504040204" pitchFamily="34" charset="0"/>
                <a:cs typeface="Zawgyi-One" panose="020B0604030504040204" pitchFamily="34" charset="0"/>
              </a:rPr>
              <a:t>ႈ</a:t>
            </a:r>
          </a:p>
        </p:txBody>
      </p:sp>
      <p:sp>
        <p:nvSpPr>
          <p:cNvPr id="13" name="线条"/>
          <p:cNvSpPr/>
          <p:nvPr/>
        </p:nvSpPr>
        <p:spPr>
          <a:xfrm flipH="1" flipV="1">
            <a:off x="3361279" y="4739316"/>
            <a:ext cx="1680" cy="690468"/>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Tree>
    <p:extLst>
      <p:ext uri="{BB962C8B-B14F-4D97-AF65-F5344CB8AC3E}">
        <p14:creationId xmlns:p14="http://schemas.microsoft.com/office/powerpoint/2010/main" val="3201409601"/>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191" y="740732"/>
            <a:ext cx="4217852" cy="5397354"/>
          </a:xfrm>
          <a:prstGeom prst="rect">
            <a:avLst/>
          </a:prstGeom>
        </p:spPr>
      </p:pic>
      <p:sp>
        <p:nvSpPr>
          <p:cNvPr id="20" name="2019，OPPO 发布过的黑科技"/>
          <p:cNvSpPr txBox="1"/>
          <p:nvPr/>
        </p:nvSpPr>
        <p:spPr>
          <a:xfrm>
            <a:off x="1362825" y="219444"/>
            <a:ext cx="2043829" cy="205184"/>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lvl="1"/>
            <a:r>
              <a:rPr lang="en-US" altLang="zh-CN" sz="10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2.1 Appearance parameters</a:t>
            </a:r>
            <a:endParaRPr sz="1000" b="1"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5" name="深海夜光"/>
          <p:cNvSpPr txBox="1"/>
          <p:nvPr/>
        </p:nvSpPr>
        <p:spPr>
          <a:xfrm>
            <a:off x="572456" y="5854610"/>
            <a:ext cx="1707006" cy="304699"/>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b="1" dirty="0">
                <a:latin typeface="Zawgyi-One" panose="020B0604030504040204" pitchFamily="34" charset="0"/>
                <a:cs typeface="Zawgyi-One" panose="020B0604030504040204" pitchFamily="34" charset="0"/>
              </a:rPr>
              <a:t>Fantasy White</a:t>
            </a:r>
            <a:endParaRPr b="1" dirty="0">
              <a:latin typeface="Zawgyi-One" panose="020B0604030504040204" pitchFamily="34" charset="0"/>
              <a:cs typeface="Zawgyi-One" panose="020B0604030504040204" pitchFamily="34" charset="0"/>
            </a:endParaRPr>
          </a:p>
        </p:txBody>
      </p:sp>
      <p:graphicFrame>
        <p:nvGraphicFramePr>
          <p:cNvPr id="6" name="表格 5"/>
          <p:cNvGraphicFramePr>
            <a:graphicFrameLocks noGrp="1"/>
          </p:cNvGraphicFramePr>
          <p:nvPr>
            <p:extLst>
              <p:ext uri="{D42A27DB-BD31-4B8C-83A1-F6EECF244321}">
                <p14:modId xmlns:p14="http://schemas.microsoft.com/office/powerpoint/2010/main" val="3609538517"/>
              </p:ext>
            </p:extLst>
          </p:nvPr>
        </p:nvGraphicFramePr>
        <p:xfrm>
          <a:off x="2801405" y="1400797"/>
          <a:ext cx="8826151" cy="4279946"/>
        </p:xfrm>
        <a:graphic>
          <a:graphicData uri="http://schemas.openxmlformats.org/drawingml/2006/table">
            <a:tbl>
              <a:tblPr>
                <a:tableStyleId>{5C22544A-7EE6-4342-B048-85BDC9FD1C3A}</a:tableStyleId>
              </a:tblPr>
              <a:tblGrid>
                <a:gridCol w="1668995">
                  <a:extLst>
                    <a:ext uri="{9D8B030D-6E8A-4147-A177-3AD203B41FA5}">
                      <a16:colId xmlns:a16="http://schemas.microsoft.com/office/drawing/2014/main" val="20000"/>
                    </a:ext>
                  </a:extLst>
                </a:gridCol>
                <a:gridCol w="3556977">
                  <a:extLst>
                    <a:ext uri="{9D8B030D-6E8A-4147-A177-3AD203B41FA5}">
                      <a16:colId xmlns:a16="http://schemas.microsoft.com/office/drawing/2014/main" val="20001"/>
                    </a:ext>
                  </a:extLst>
                </a:gridCol>
                <a:gridCol w="3600179">
                  <a:extLst>
                    <a:ext uri="{9D8B030D-6E8A-4147-A177-3AD203B41FA5}">
                      <a16:colId xmlns:a16="http://schemas.microsoft.com/office/drawing/2014/main" val="20002"/>
                    </a:ext>
                  </a:extLst>
                </a:gridCol>
              </a:tblGrid>
              <a:tr h="458706">
                <a:tc>
                  <a:txBody>
                    <a:bodyPr/>
                    <a:lstStyle/>
                    <a:p>
                      <a:pPr marL="0" algn="l" defTabSz="914400" rtl="0" eaLnBrk="1" fontAlgn="ctr" latinLnBrk="0" hangingPunct="1"/>
                      <a:r>
                        <a:rPr lang="en-US" altLang="zh-CN" sz="1800" b="1" i="0" kern="1200" dirty="0">
                          <a:solidFill>
                            <a:srgbClr val="00FDFF"/>
                          </a:solidFill>
                          <a:effectLst/>
                          <a:latin typeface="微软雅黑" panose="020B0503020204020204" pitchFamily="34" charset="-122"/>
                          <a:ea typeface="微软雅黑" panose="020B0503020204020204" pitchFamily="34" charset="-122"/>
                          <a:cs typeface="+mn-cs"/>
                        </a:rPr>
                        <a:t>Model name</a:t>
                      </a:r>
                      <a:endParaRPr lang="zh-CN" altLang="en-US" sz="1800" b="1" i="0" kern="1200" dirty="0">
                        <a:solidFill>
                          <a:srgbClr val="00FDFF"/>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sz="1800" b="0" i="0" kern="1200" dirty="0">
                          <a:solidFill>
                            <a:schemeClr val="bg1"/>
                          </a:solidFill>
                          <a:effectLst/>
                          <a:latin typeface="微软雅黑" panose="020B0503020204020204" pitchFamily="34" charset="-122"/>
                          <a:ea typeface="微软雅黑" panose="020B0503020204020204" pitchFamily="34" charset="-122"/>
                          <a:cs typeface="+mn-cs"/>
                        </a:rPr>
                        <a:t>CPH2015</a:t>
                      </a: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CPH1809</a:t>
                      </a:r>
                      <a:endParaRPr lang="en-US"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542252">
                <a:tc>
                  <a:txBody>
                    <a:bodyPr/>
                    <a:lstStyle/>
                    <a:p>
                      <a:pPr marL="0" algn="l" defTabSz="914400" rtl="0" eaLnBrk="1" fontAlgn="ctr" latinLnBrk="0" hangingPunct="1"/>
                      <a:r>
                        <a:rPr lang="en-US" altLang="zh-CN" sz="1800" b="1" i="0" kern="1200" dirty="0">
                          <a:solidFill>
                            <a:srgbClr val="00FDFF"/>
                          </a:solidFill>
                          <a:effectLst/>
                          <a:latin typeface="微软雅黑" panose="020B0503020204020204" pitchFamily="34" charset="-122"/>
                          <a:ea typeface="微软雅黑" panose="020B0503020204020204" pitchFamily="34" charset="-122"/>
                          <a:cs typeface="+mn-cs"/>
                        </a:rPr>
                        <a:t>Body size</a:t>
                      </a:r>
                      <a:endParaRPr lang="zh-CN" altLang="en-US" sz="1800" b="1" i="0" kern="1200" dirty="0">
                        <a:solidFill>
                          <a:srgbClr val="00FDFF"/>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sz="1800" b="0" i="0" kern="1200" dirty="0">
                          <a:solidFill>
                            <a:schemeClr val="bg1"/>
                          </a:solidFill>
                          <a:effectLst/>
                          <a:latin typeface="微软雅黑" panose="020B0503020204020204" pitchFamily="34" charset="-122"/>
                          <a:ea typeface="微软雅黑" panose="020B0503020204020204" pitchFamily="34" charset="-122"/>
                          <a:cs typeface="+mn-cs"/>
                        </a:rPr>
                        <a:t>163.9mm×75.5mm×8.3mm</a:t>
                      </a: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156.2mm×75.6mm×8.2mm</a:t>
                      </a:r>
                      <a:endParaRPr lang="en-US"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542252">
                <a:tc>
                  <a:txBody>
                    <a:bodyPr/>
                    <a:lstStyle/>
                    <a:p>
                      <a:pPr marL="0" algn="l" defTabSz="914400" rtl="0" eaLnBrk="1" fontAlgn="ctr" latinLnBrk="0" hangingPunct="1"/>
                      <a:r>
                        <a:rPr lang="en-US" altLang="zh-CN" sz="1800" b="1" i="0" kern="1200" dirty="0">
                          <a:solidFill>
                            <a:srgbClr val="00FDFF"/>
                          </a:solidFill>
                          <a:effectLst/>
                          <a:latin typeface="微软雅黑" panose="020B0503020204020204" pitchFamily="34" charset="-122"/>
                          <a:ea typeface="微软雅黑" panose="020B0503020204020204" pitchFamily="34" charset="-122"/>
                          <a:cs typeface="+mn-cs"/>
                        </a:rPr>
                        <a:t>Weight</a:t>
                      </a:r>
                      <a:endParaRPr lang="zh-CN" altLang="en-US" sz="1800" b="1" i="0" kern="1200" dirty="0">
                        <a:solidFill>
                          <a:srgbClr val="00FDFF"/>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180g</a:t>
                      </a:r>
                      <a:endParaRPr lang="zh-CN" altLang="en-US"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170g</a:t>
                      </a:r>
                      <a:endParaRPr lang="zh-CN" altLang="en-US"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542252">
                <a:tc>
                  <a:txBody>
                    <a:bodyPr/>
                    <a:lstStyle/>
                    <a:p>
                      <a:pPr marL="0" algn="l" defTabSz="914400" rtl="0" eaLnBrk="1" fontAlgn="ctr" latinLnBrk="0" hangingPunct="1"/>
                      <a:r>
                        <a:rPr lang="en-US" altLang="zh-CN" sz="1800" b="1" i="0" kern="1200" dirty="0">
                          <a:solidFill>
                            <a:srgbClr val="00FDFF"/>
                          </a:solidFill>
                          <a:effectLst/>
                          <a:latin typeface="微软雅黑" panose="020B0503020204020204" pitchFamily="34" charset="-122"/>
                          <a:ea typeface="微软雅黑" panose="020B0503020204020204" pitchFamily="34" charset="-122"/>
                          <a:cs typeface="+mn-cs"/>
                        </a:rPr>
                        <a:t>Screen size</a:t>
                      </a:r>
                      <a:endParaRPr lang="zh-CN" altLang="en-US" sz="1800" b="1" i="0" kern="1200" dirty="0">
                        <a:solidFill>
                          <a:srgbClr val="00FDFF"/>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6.5</a:t>
                      </a:r>
                      <a:r>
                        <a:rPr lang="zh-CN" altLang="en-US" sz="1800" b="0" i="0" kern="1200" dirty="0">
                          <a:solidFill>
                            <a:schemeClr val="bg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inch</a:t>
                      </a:r>
                      <a:endParaRPr lang="zh-CN" altLang="en-US"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6.2</a:t>
                      </a:r>
                      <a:r>
                        <a:rPr lang="zh-CN" altLang="en-US" sz="1800" b="0" i="0" kern="1200" dirty="0">
                          <a:solidFill>
                            <a:schemeClr val="bg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inch</a:t>
                      </a:r>
                      <a:endParaRPr lang="zh-CN" altLang="en-US"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542252">
                <a:tc>
                  <a:txBody>
                    <a:bodyPr/>
                    <a:lstStyle/>
                    <a:p>
                      <a:pPr marL="0" algn="l" defTabSz="914400" rtl="0" eaLnBrk="1" fontAlgn="ctr" latinLnBrk="0" hangingPunct="1"/>
                      <a:r>
                        <a:rPr lang="en-GB" altLang="zh-CN" sz="1800" b="1" i="0" kern="1200" dirty="0">
                          <a:solidFill>
                            <a:srgbClr val="00FDFF"/>
                          </a:solidFill>
                          <a:effectLst/>
                          <a:latin typeface="微软雅黑" panose="020B0503020204020204" pitchFamily="34" charset="-122"/>
                          <a:ea typeface="微软雅黑" panose="020B0503020204020204" pitchFamily="34" charset="-122"/>
                          <a:cs typeface="+mn-cs"/>
                        </a:rPr>
                        <a:t>screen resolution</a:t>
                      </a:r>
                      <a:endParaRPr lang="zh-CN" altLang="en-US" sz="1800" b="1" i="0" kern="1200" dirty="0">
                        <a:solidFill>
                          <a:srgbClr val="00FDFF"/>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1600*720(HD+) </a:t>
                      </a:r>
                      <a:endParaRPr lang="en-US"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1520*720</a:t>
                      </a:r>
                      <a:endParaRPr lang="en-US"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542252">
                <a:tc>
                  <a:txBody>
                    <a:bodyPr/>
                    <a:lstStyle/>
                    <a:p>
                      <a:pPr marL="0" algn="l" defTabSz="914400" rtl="0" eaLnBrk="1" fontAlgn="ctr" latinLnBrk="0" hangingPunct="1"/>
                      <a:r>
                        <a:rPr lang="en-GB" altLang="zh-CN" sz="1800" b="1" i="0" kern="1200" dirty="0">
                          <a:solidFill>
                            <a:srgbClr val="00FDFF"/>
                          </a:solidFill>
                          <a:effectLst/>
                          <a:latin typeface="微软雅黑" panose="020B0503020204020204" pitchFamily="34" charset="-122"/>
                          <a:ea typeface="微软雅黑" panose="020B0503020204020204" pitchFamily="34" charset="-122"/>
                          <a:cs typeface="+mn-cs"/>
                        </a:rPr>
                        <a:t>screen ratio</a:t>
                      </a:r>
                      <a:endParaRPr lang="zh-CN" altLang="en-US" sz="1800" b="1" i="0" kern="1200" dirty="0">
                        <a:solidFill>
                          <a:srgbClr val="00FDFF"/>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89% </a:t>
                      </a:r>
                      <a:endParaRPr lang="en-US"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87.8%</a:t>
                      </a:r>
                      <a:endParaRPr lang="en-US"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542252">
                <a:tc>
                  <a:txBody>
                    <a:bodyPr/>
                    <a:lstStyle/>
                    <a:p>
                      <a:pPr marL="0" algn="l" defTabSz="914400" rtl="0" eaLnBrk="1" fontAlgn="ctr" latinLnBrk="0" hangingPunct="1"/>
                      <a:r>
                        <a:rPr lang="en-US" altLang="zh-CN" sz="1800" b="1" i="0" kern="1200" dirty="0">
                          <a:solidFill>
                            <a:srgbClr val="00FDFF"/>
                          </a:solidFill>
                          <a:effectLst/>
                          <a:latin typeface="微软雅黑" panose="020B0503020204020204" pitchFamily="34" charset="-122"/>
                          <a:ea typeface="微软雅黑" panose="020B0503020204020204" pitchFamily="34" charset="-122"/>
                          <a:cs typeface="+mn-cs"/>
                        </a:rPr>
                        <a:t>Screen glass</a:t>
                      </a:r>
                      <a:endParaRPr lang="zh-CN" altLang="en-US" sz="1800" b="1" i="0" kern="1200" dirty="0">
                        <a:solidFill>
                          <a:srgbClr val="00FDFF"/>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altLang="zh-CN" sz="1800" b="0" i="0" kern="1200" dirty="0">
                          <a:solidFill>
                            <a:schemeClr val="bg1"/>
                          </a:solidFill>
                          <a:effectLst/>
                          <a:latin typeface="+mn-lt"/>
                          <a:ea typeface="+mn-ea"/>
                          <a:cs typeface="+mn-cs"/>
                        </a:rPr>
                        <a:t>Gorilla</a:t>
                      </a:r>
                      <a:r>
                        <a:rPr lang="en-GB" altLang="zh-CN" sz="1800" b="0" i="0" kern="1200" dirty="0">
                          <a:solidFill>
                            <a:schemeClr val="bg1"/>
                          </a:solidFill>
                          <a:effectLst/>
                          <a:latin typeface="微软雅黑" panose="020B0503020204020204" pitchFamily="34" charset="-122"/>
                          <a:ea typeface="微软雅黑" panose="020B0503020204020204" pitchFamily="34" charset="-122"/>
                          <a:cs typeface="+mn-cs"/>
                        </a:rPr>
                        <a:t> Glass 3</a:t>
                      </a:r>
                      <a:endPar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altLang="zh-CN" sz="1800" b="0" i="0" kern="1200" dirty="0">
                          <a:solidFill>
                            <a:schemeClr val="bg1"/>
                          </a:solidFill>
                          <a:effectLst/>
                          <a:latin typeface="+mn-lt"/>
                          <a:ea typeface="+mn-ea"/>
                          <a:cs typeface="+mn-cs"/>
                        </a:rPr>
                        <a:t>Gorilla</a:t>
                      </a:r>
                      <a:r>
                        <a:rPr lang="en-GB" altLang="zh-CN" sz="1800" b="0" i="0" kern="1200" dirty="0">
                          <a:solidFill>
                            <a:schemeClr val="bg1"/>
                          </a:solidFill>
                          <a:effectLst/>
                          <a:latin typeface="微软雅黑" panose="020B0503020204020204" pitchFamily="34" charset="-122"/>
                          <a:ea typeface="微软雅黑" panose="020B0503020204020204" pitchFamily="34" charset="-122"/>
                          <a:cs typeface="+mn-cs"/>
                        </a:rPr>
                        <a:t> Glass 3</a:t>
                      </a:r>
                      <a:endPar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6"/>
                  </a:ext>
                </a:extLst>
              </a:tr>
              <a:tr h="542252">
                <a:tc>
                  <a:txBody>
                    <a:bodyPr/>
                    <a:lstStyle/>
                    <a:p>
                      <a:pPr marL="0" algn="l" defTabSz="914400" rtl="0" eaLnBrk="1" fontAlgn="ctr" latinLnBrk="0" hangingPunct="1"/>
                      <a:r>
                        <a:rPr lang="en-US" altLang="zh-CN" sz="1800" b="1" i="0" kern="1200" dirty="0">
                          <a:solidFill>
                            <a:srgbClr val="00FDFF"/>
                          </a:solidFill>
                          <a:effectLst/>
                          <a:latin typeface="微软雅黑" panose="020B0503020204020204" pitchFamily="34" charset="-122"/>
                          <a:ea typeface="微软雅黑" panose="020B0503020204020204" pitchFamily="34" charset="-122"/>
                          <a:cs typeface="+mn-cs"/>
                        </a:rPr>
                        <a:t>Color</a:t>
                      </a:r>
                      <a:endParaRPr lang="zh-CN" altLang="en-US" sz="1800" b="1" i="0" kern="1200" dirty="0">
                        <a:solidFill>
                          <a:srgbClr val="00FDFF"/>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Mystery black, Lake</a:t>
                      </a:r>
                      <a:r>
                        <a:rPr lang="en-US" altLang="zh-CN" sz="1800" b="0" i="0" kern="1200" baseline="0" dirty="0">
                          <a:solidFill>
                            <a:schemeClr val="bg1"/>
                          </a:solidFill>
                          <a:effectLst/>
                          <a:latin typeface="微软雅黑" panose="020B0503020204020204" pitchFamily="34" charset="-122"/>
                          <a:ea typeface="微软雅黑" panose="020B0503020204020204" pitchFamily="34" charset="-122"/>
                          <a:cs typeface="+mn-cs"/>
                        </a:rPr>
                        <a:t> green, Fantasy white</a:t>
                      </a:r>
                      <a:endParaRPr lang="en-US"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Diamond red, Diamond blue</a:t>
                      </a:r>
                      <a:endParaRPr lang="en-US"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7"/>
                  </a:ext>
                </a:extLst>
              </a:tr>
            </a:tbl>
          </a:graphicData>
        </a:graphic>
      </p:graphicFrame>
      <p:sp>
        <p:nvSpPr>
          <p:cNvPr id="14" name="2019，OPPO 发布过的黑科技"/>
          <p:cNvSpPr txBox="1"/>
          <p:nvPr/>
        </p:nvSpPr>
        <p:spPr>
          <a:xfrm>
            <a:off x="5773646" y="868998"/>
            <a:ext cx="460382" cy="304699"/>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a:latin typeface="Zawgyi-One" panose="020B0604030504040204" pitchFamily="34" charset="0"/>
                <a:cs typeface="Zawgyi-One" panose="020B0604030504040204" pitchFamily="34" charset="0"/>
              </a:rPr>
              <a:t>A31</a:t>
            </a:r>
            <a:endParaRPr dirty="0">
              <a:latin typeface="Zawgyi-One" panose="020B0604030504040204" pitchFamily="34" charset="0"/>
              <a:cs typeface="Zawgyi-One" panose="020B0604030504040204" pitchFamily="34" charset="0"/>
            </a:endParaRPr>
          </a:p>
        </p:txBody>
      </p:sp>
      <p:sp>
        <p:nvSpPr>
          <p:cNvPr id="15" name="2019，OPPO 发布过的黑科技"/>
          <p:cNvSpPr txBox="1"/>
          <p:nvPr/>
        </p:nvSpPr>
        <p:spPr>
          <a:xfrm>
            <a:off x="9628023" y="868998"/>
            <a:ext cx="310662" cy="304699"/>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a:latin typeface="Zawgyi-One" panose="020B0604030504040204" pitchFamily="34" charset="0"/>
                <a:cs typeface="Zawgyi-One" panose="020B0604030504040204" pitchFamily="34" charset="0"/>
              </a:rPr>
              <a:t>A5</a:t>
            </a:r>
            <a:endParaRPr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863262982"/>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990" y="781157"/>
            <a:ext cx="4156724" cy="5319132"/>
          </a:xfrm>
          <a:prstGeom prst="rect">
            <a:avLst/>
          </a:prstGeom>
        </p:spPr>
      </p:pic>
      <p:sp>
        <p:nvSpPr>
          <p:cNvPr id="5" name="海洋之心"/>
          <p:cNvSpPr txBox="1"/>
          <p:nvPr/>
        </p:nvSpPr>
        <p:spPr>
          <a:xfrm>
            <a:off x="590262" y="5876140"/>
            <a:ext cx="1667188" cy="304699"/>
          </a:xfrm>
          <a:prstGeom prst="rect">
            <a:avLst/>
          </a:prstGeom>
          <a:ln w="12700">
            <a:miter lim="400000"/>
          </a:ln>
        </p:spPr>
        <p:txBody>
          <a:bodyPr wrap="none" lIns="0" tIns="0" rIns="0" bIns="0">
            <a:spAutoFit/>
          </a:bodyPr>
          <a:lstStyle>
            <a:lvl1pPr>
              <a:lnSpc>
                <a:spcPct val="110000"/>
              </a:lnSpc>
              <a:defRPr spc="180">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r>
              <a:rPr lang="en-US" altLang="zh-CN" b="1" dirty="0">
                <a:solidFill>
                  <a:srgbClr val="00FDFF"/>
                </a:solidFill>
                <a:latin typeface="Zawgyi-One" panose="020B0604030504040204" pitchFamily="34" charset="0"/>
                <a:cs typeface="Zawgyi-One" panose="020B0604030504040204" pitchFamily="34" charset="0"/>
              </a:rPr>
              <a:t>Mystery Black</a:t>
            </a:r>
            <a:endParaRPr b="1" dirty="0">
              <a:solidFill>
                <a:srgbClr val="00FDFF"/>
              </a:solidFill>
              <a:latin typeface="Zawgyi-One" panose="020B0604030504040204" pitchFamily="34" charset="0"/>
              <a:cs typeface="Zawgyi-One" panose="020B0604030504040204" pitchFamily="34" charset="0"/>
            </a:endParaRPr>
          </a:p>
        </p:txBody>
      </p:sp>
      <p:sp>
        <p:nvSpPr>
          <p:cNvPr id="4" name="2019，OPPO 发布过的黑科技"/>
          <p:cNvSpPr txBox="1"/>
          <p:nvPr/>
        </p:nvSpPr>
        <p:spPr>
          <a:xfrm>
            <a:off x="984909" y="144974"/>
            <a:ext cx="4034310" cy="457561"/>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2.2 </a:t>
            </a:r>
            <a:r>
              <a:rPr lang="en-GB" altLang="zh-CN" dirty="0">
                <a:latin typeface="Zawgyi-One" panose="020B0604030504040204" pitchFamily="34" charset="0"/>
                <a:cs typeface="Zawgyi-One" panose="020B0604030504040204" pitchFamily="34" charset="0"/>
              </a:rPr>
              <a:t>parameters </a:t>
            </a:r>
            <a:r>
              <a:rPr lang="my-MM" altLang="zh-CN" dirty="0">
                <a:latin typeface="Zawgyi-One" panose="020B0604030504040204" pitchFamily="34" charset="0"/>
                <a:cs typeface="Zawgyi-One" panose="020B0604030504040204" pitchFamily="34" charset="0"/>
              </a:rPr>
              <a:t>ဖ</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႕</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စ</a:t>
            </a:r>
            <a:r>
              <a:rPr lang="en-US" altLang="zh-CN" dirty="0">
                <a:latin typeface="Zawgyi-One" panose="020B0604030504040204" pitchFamily="34" charset="0"/>
                <a:cs typeface="Zawgyi-One" panose="020B0604030504040204" pitchFamily="34" charset="0"/>
              </a:rPr>
              <a:t>ည</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ပ</a:t>
            </a:r>
            <a:r>
              <a:rPr lang="en-US" altLang="zh-CN" dirty="0" err="1">
                <a:latin typeface="Zawgyi-One" panose="020B0604030504040204" pitchFamily="34" charset="0"/>
                <a:cs typeface="Zawgyi-One" panose="020B0604030504040204" pitchFamily="34" charset="0"/>
              </a:rPr>
              <a:t>ုံ</a:t>
            </a:r>
            <a:endParaRPr dirty="0">
              <a:latin typeface="Zawgyi-One" panose="020B0604030504040204" pitchFamily="34" charset="0"/>
              <a:cs typeface="Zawgyi-One" panose="020B060403050404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3492765674"/>
              </p:ext>
            </p:extLst>
          </p:nvPr>
        </p:nvGraphicFramePr>
        <p:xfrm>
          <a:off x="2772383" y="1378744"/>
          <a:ext cx="8903802" cy="4776192"/>
        </p:xfrm>
        <a:graphic>
          <a:graphicData uri="http://schemas.openxmlformats.org/drawingml/2006/table">
            <a:tbl>
              <a:tblPr>
                <a:tableStyleId>{5C22544A-7EE6-4342-B048-85BDC9FD1C3A}</a:tableStyleId>
              </a:tblPr>
              <a:tblGrid>
                <a:gridCol w="1676525">
                  <a:extLst>
                    <a:ext uri="{9D8B030D-6E8A-4147-A177-3AD203B41FA5}">
                      <a16:colId xmlns:a16="http://schemas.microsoft.com/office/drawing/2014/main" val="20000"/>
                    </a:ext>
                  </a:extLst>
                </a:gridCol>
                <a:gridCol w="3596054">
                  <a:extLst>
                    <a:ext uri="{9D8B030D-6E8A-4147-A177-3AD203B41FA5}">
                      <a16:colId xmlns:a16="http://schemas.microsoft.com/office/drawing/2014/main" val="20001"/>
                    </a:ext>
                  </a:extLst>
                </a:gridCol>
                <a:gridCol w="3631223">
                  <a:extLst>
                    <a:ext uri="{9D8B030D-6E8A-4147-A177-3AD203B41FA5}">
                      <a16:colId xmlns:a16="http://schemas.microsoft.com/office/drawing/2014/main" val="20002"/>
                    </a:ext>
                  </a:extLst>
                </a:gridCol>
              </a:tblGrid>
              <a:tr h="518537">
                <a:tc>
                  <a:txBody>
                    <a:bodyPr/>
                    <a:lstStyle/>
                    <a:p>
                      <a:pPr algn="l" fontAlgn="ctr"/>
                      <a:r>
                        <a:rPr lang="en-US" altLang="zh-CN" sz="1800" b="1" i="0" u="none" strike="noStrike" dirty="0">
                          <a:solidFill>
                            <a:srgbClr val="00FDFF"/>
                          </a:solidFill>
                          <a:effectLst/>
                          <a:latin typeface="微软雅黑" panose="020B0503020204020204" pitchFamily="34" charset="-122"/>
                          <a:ea typeface="微软雅黑" panose="020B0503020204020204" pitchFamily="34" charset="-122"/>
                        </a:rPr>
                        <a:t>CPU</a:t>
                      </a:r>
                    </a:p>
                  </a:txBody>
                  <a:tcPr marL="6350" marR="6350" marT="6350" marB="0" anchor="ctr">
                    <a:solidFill>
                      <a:schemeClr val="accent1">
                        <a:tint val="20000"/>
                        <a:alpha val="0"/>
                      </a:schemeClr>
                    </a:solidFill>
                  </a:tcPr>
                </a:tc>
                <a:tc>
                  <a:txBody>
                    <a:bodyPr/>
                    <a:lstStyle/>
                    <a:p>
                      <a:pPr algn="ctr" fontAlgn="ctr"/>
                      <a:r>
                        <a:rPr lang="en-US" sz="1800" b="0" i="0" kern="1200" dirty="0">
                          <a:solidFill>
                            <a:schemeClr val="bg1"/>
                          </a:solidFill>
                          <a:effectLst/>
                          <a:latin typeface="微软雅黑" panose="020B0503020204020204" pitchFamily="34" charset="-122"/>
                          <a:ea typeface="微软雅黑" panose="020B0503020204020204" pitchFamily="34" charset="-122"/>
                          <a:cs typeface="+mn-cs"/>
                        </a:rPr>
                        <a:t>MT6765V/CB</a:t>
                      </a:r>
                    </a:p>
                  </a:txBody>
                  <a:tcPr marL="6350" marR="6350" marT="6350" marB="0" anchor="ctr">
                    <a:solidFill>
                      <a:schemeClr val="accent1">
                        <a:tint val="20000"/>
                        <a:alpha val="0"/>
                      </a:schemeClr>
                    </a:solidFill>
                  </a:tcPr>
                </a:tc>
                <a:tc>
                  <a:txBody>
                    <a:bodyPr/>
                    <a:lstStyle/>
                    <a:p>
                      <a:pPr algn="ctr" fontAlgn="ctr"/>
                      <a:r>
                        <a:rPr lang="en-GB" altLang="zh-CN" sz="1800" b="0" i="0" kern="1200" dirty="0">
                          <a:solidFill>
                            <a:schemeClr val="bg1"/>
                          </a:solidFill>
                          <a:effectLst/>
                          <a:latin typeface="微软雅黑" panose="020B0503020204020204" pitchFamily="34" charset="-122"/>
                          <a:ea typeface="微软雅黑" panose="020B0503020204020204" pitchFamily="34" charset="-122"/>
                          <a:cs typeface="+mn-cs"/>
                        </a:rPr>
                        <a:t>Qualcomm</a:t>
                      </a:r>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SDM450B</a:t>
                      </a:r>
                      <a:endParaRPr lang="en-US" sz="1800" b="0" i="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518537">
                <a:tc>
                  <a:txBody>
                    <a:bodyPr/>
                    <a:lstStyle/>
                    <a:p>
                      <a:pPr algn="l" fontAlgn="ctr"/>
                      <a:r>
                        <a:rPr lang="en-US" altLang="zh-CN" sz="1800" b="1" i="0" u="none" strike="noStrike" dirty="0">
                          <a:solidFill>
                            <a:srgbClr val="00FDFF"/>
                          </a:solidFill>
                          <a:effectLst/>
                          <a:latin typeface="微软雅黑" panose="020B0503020204020204" pitchFamily="34" charset="-122"/>
                          <a:ea typeface="微软雅黑" panose="020B0503020204020204" pitchFamily="34" charset="-122"/>
                        </a:rPr>
                        <a:t>Core QTY</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sz="1800" b="0" i="0" u="none" strike="noStrike" dirty="0">
                          <a:solidFill>
                            <a:schemeClr val="bg1"/>
                          </a:solidFill>
                          <a:effectLst/>
                          <a:latin typeface="微软雅黑" panose="020B0503020204020204" pitchFamily="34" charset="-122"/>
                          <a:ea typeface="微软雅黑" panose="020B0503020204020204" pitchFamily="34" charset="-122"/>
                        </a:rPr>
                        <a:t>8</a:t>
                      </a: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8</a:t>
                      </a: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518537">
                <a:tc>
                  <a:txBody>
                    <a:bodyPr/>
                    <a:lstStyle/>
                    <a:p>
                      <a:pPr algn="l" fontAlgn="ctr"/>
                      <a:r>
                        <a:rPr lang="en-US" sz="1800" b="1" u="none" strike="noStrike" dirty="0">
                          <a:solidFill>
                            <a:srgbClr val="00FDFF"/>
                          </a:solidFill>
                          <a:effectLst/>
                          <a:latin typeface="微软雅黑" panose="020B0503020204020204" pitchFamily="34" charset="-122"/>
                          <a:ea typeface="微软雅黑" panose="020B0503020204020204" pitchFamily="34" charset="-122"/>
                        </a:rPr>
                        <a:t>GPU </a:t>
                      </a:r>
                      <a:r>
                        <a:rPr lang="en-GB" altLang="zh-CN" sz="1800" b="1" i="0" kern="1200" dirty="0">
                          <a:solidFill>
                            <a:srgbClr val="00FDFF"/>
                          </a:solidFill>
                          <a:effectLst/>
                          <a:latin typeface="微软雅黑" panose="020B0503020204020204" pitchFamily="34" charset="-122"/>
                          <a:ea typeface="微软雅黑" panose="020B0503020204020204" pitchFamily="34" charset="-122"/>
                          <a:cs typeface="+mn-cs"/>
                        </a:rPr>
                        <a:t>frequency</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sz="1800" b="0" i="0" u="none" strike="noStrike" dirty="0">
                          <a:solidFill>
                            <a:schemeClr val="bg1"/>
                          </a:solidFill>
                          <a:effectLst/>
                          <a:latin typeface="微软雅黑" panose="020B0503020204020204" pitchFamily="34" charset="-122"/>
                          <a:ea typeface="微软雅黑" panose="020B0503020204020204" pitchFamily="34" charset="-122"/>
                        </a:rPr>
                        <a:t>4*1.8GHz+4*2.3GHz</a:t>
                      </a: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1.8GHz</a:t>
                      </a:r>
                      <a:endParaRPr lang="en-US" altLang="zh-CN"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518537">
                <a:tc>
                  <a:txBody>
                    <a:bodyPr/>
                    <a:lstStyle/>
                    <a:p>
                      <a:pPr algn="l" fontAlgn="ctr"/>
                      <a:r>
                        <a:rPr lang="en-US" sz="1800" b="1" u="none" strike="noStrike" dirty="0">
                          <a:solidFill>
                            <a:srgbClr val="00FDFF"/>
                          </a:solidFill>
                          <a:effectLst/>
                          <a:latin typeface="微软雅黑" panose="020B0503020204020204" pitchFamily="34" charset="-122"/>
                          <a:ea typeface="微软雅黑" panose="020B0503020204020204" pitchFamily="34" charset="-122"/>
                        </a:rPr>
                        <a:t>RAM</a:t>
                      </a:r>
                      <a:r>
                        <a:rPr lang="en-US" altLang="zh-CN" sz="1800" b="1" u="none" strike="noStrike" dirty="0">
                          <a:solidFill>
                            <a:srgbClr val="00FDFF"/>
                          </a:solidFill>
                          <a:effectLst/>
                          <a:latin typeface="微软雅黑" panose="020B0503020204020204" pitchFamily="34" charset="-122"/>
                          <a:ea typeface="微软雅黑" panose="020B0503020204020204" pitchFamily="34" charset="-122"/>
                        </a:rPr>
                        <a:t>+</a:t>
                      </a:r>
                      <a:r>
                        <a:rPr lang="en-US" sz="1800" b="1" u="none" strike="noStrike" dirty="0">
                          <a:solidFill>
                            <a:srgbClr val="00FDFF"/>
                          </a:solidFill>
                          <a:effectLst/>
                          <a:latin typeface="微软雅黑" panose="020B0503020204020204" pitchFamily="34" charset="-122"/>
                          <a:ea typeface="微软雅黑" panose="020B0503020204020204" pitchFamily="34" charset="-122"/>
                        </a:rPr>
                        <a:t>ROM</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a:r>
                        <a:rPr lang="en-US" altLang="zh-CN" sz="1800" b="0" kern="1200" dirty="0">
                          <a:solidFill>
                            <a:schemeClr val="bg1"/>
                          </a:solidFill>
                          <a:effectLst/>
                          <a:latin typeface="微软雅黑" panose="020B0503020204020204" pitchFamily="34" charset="-122"/>
                          <a:ea typeface="微软雅黑" panose="020B0503020204020204" pitchFamily="34" charset="-122"/>
                          <a:cs typeface="+mn-cs"/>
                        </a:rPr>
                        <a:t>6GB+128GB ,</a:t>
                      </a:r>
                      <a:r>
                        <a:rPr lang="en-US" altLang="zh-CN" sz="1800" b="0" kern="1200" baseline="0" dirty="0">
                          <a:solidFill>
                            <a:schemeClr val="bg1"/>
                          </a:solidFill>
                          <a:effectLst/>
                          <a:latin typeface="微软雅黑" panose="020B0503020204020204" pitchFamily="34" charset="-122"/>
                          <a:ea typeface="微软雅黑" panose="020B0503020204020204" pitchFamily="34" charset="-122"/>
                          <a:cs typeface="+mn-cs"/>
                        </a:rPr>
                        <a:t> </a:t>
                      </a:r>
                      <a:r>
                        <a:rPr lang="en-US" altLang="zh-CN" sz="1800" b="0" kern="1200" dirty="0">
                          <a:solidFill>
                            <a:schemeClr val="bg1"/>
                          </a:solidFill>
                          <a:effectLst/>
                          <a:latin typeface="微软雅黑" panose="020B0503020204020204" pitchFamily="34" charset="-122"/>
                          <a:ea typeface="微软雅黑" panose="020B0503020204020204" pitchFamily="34" charset="-122"/>
                          <a:cs typeface="+mn-cs"/>
                        </a:rPr>
                        <a:t>4GB+128GB</a:t>
                      </a:r>
                      <a:endParaRPr lang="zh-CN" altLang="zh-CN" sz="1800" b="0" kern="1200" dirty="0">
                        <a:solidFill>
                          <a:schemeClr val="bg1"/>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algn="ctr" fontAlgn="ctr"/>
                      <a:r>
                        <a:rPr lang="en-US" altLang="zh-CN" sz="1800" kern="1200" dirty="0">
                          <a:solidFill>
                            <a:schemeClr val="bg1"/>
                          </a:solidFill>
                          <a:effectLst/>
                          <a:latin typeface="微软雅黑" panose="020B0503020204020204" pitchFamily="34" charset="-122"/>
                          <a:ea typeface="微软雅黑" panose="020B0503020204020204" pitchFamily="34" charset="-122"/>
                          <a:cs typeface="+mn-cs"/>
                        </a:rPr>
                        <a:t>4GB+32GB ,</a:t>
                      </a:r>
                      <a:r>
                        <a:rPr lang="en-US" altLang="zh-CN" sz="1800" kern="1200" baseline="0" dirty="0">
                          <a:solidFill>
                            <a:schemeClr val="bg1"/>
                          </a:solidFill>
                          <a:effectLst/>
                          <a:latin typeface="微软雅黑" panose="020B0503020204020204" pitchFamily="34" charset="-122"/>
                          <a:ea typeface="微软雅黑" panose="020B0503020204020204" pitchFamily="34" charset="-122"/>
                          <a:cs typeface="+mn-cs"/>
                        </a:rPr>
                        <a:t> </a:t>
                      </a:r>
                      <a:r>
                        <a:rPr lang="en-US" altLang="zh-CN" sz="1800" kern="1200" dirty="0">
                          <a:solidFill>
                            <a:schemeClr val="bg1"/>
                          </a:solidFill>
                          <a:effectLst/>
                          <a:latin typeface="微软雅黑" panose="020B0503020204020204" pitchFamily="34" charset="-122"/>
                          <a:ea typeface="微软雅黑" panose="020B0503020204020204" pitchFamily="34" charset="-122"/>
                          <a:cs typeface="+mn-cs"/>
                        </a:rPr>
                        <a:t>4GB+64GB </a:t>
                      </a:r>
                      <a:endParaRPr 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518537">
                <a:tc>
                  <a:txBody>
                    <a:bodyPr/>
                    <a:lstStyle/>
                    <a:p>
                      <a:pPr algn="l" fontAlgn="ctr"/>
                      <a:r>
                        <a:rPr lang="en-US" altLang="zh-CN" sz="1800" b="1" i="0" kern="1200" dirty="0">
                          <a:solidFill>
                            <a:srgbClr val="00FDFF"/>
                          </a:solidFill>
                          <a:effectLst/>
                          <a:latin typeface="微软雅黑" panose="020B0503020204020204" pitchFamily="34" charset="-122"/>
                          <a:ea typeface="微软雅黑" panose="020B0503020204020204" pitchFamily="34" charset="-122"/>
                          <a:cs typeface="+mn-cs"/>
                        </a:rPr>
                        <a:t>Expand memory</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sz="1800" b="0" i="0" u="none" strike="noStrike" dirty="0">
                          <a:solidFill>
                            <a:schemeClr val="bg1"/>
                          </a:solidFill>
                          <a:effectLst/>
                          <a:latin typeface="微软雅黑" panose="020B0503020204020204" pitchFamily="34" charset="-122"/>
                          <a:ea typeface="微软雅黑" panose="020B0503020204020204" pitchFamily="34" charset="-122"/>
                        </a:rPr>
                        <a:t>256GB</a:t>
                      </a: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256GB</a:t>
                      </a: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1" u="none" strike="noStrike" dirty="0">
                          <a:solidFill>
                            <a:srgbClr val="00FDFF"/>
                          </a:solidFill>
                          <a:effectLst/>
                          <a:latin typeface="微软雅黑" panose="020B0503020204020204" pitchFamily="34" charset="-122"/>
                          <a:ea typeface="微软雅黑" panose="020B0503020204020204" pitchFamily="34" charset="-122"/>
                        </a:rPr>
                        <a:t>Front camera</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sz="1800" b="0" i="0" u="none" strike="noStrike" dirty="0">
                          <a:solidFill>
                            <a:schemeClr val="bg1"/>
                          </a:solidFill>
                          <a:effectLst/>
                          <a:latin typeface="微软雅黑" panose="020B0503020204020204" pitchFamily="34" charset="-122"/>
                          <a:ea typeface="微软雅黑" panose="020B0503020204020204" pitchFamily="34" charset="-122"/>
                        </a:rPr>
                        <a:t>800</a:t>
                      </a:r>
                      <a:r>
                        <a:rPr lang="zh-CN" altLang="en-US" sz="1800" b="0" i="0" u="none" strike="noStrike" dirty="0">
                          <a:solidFill>
                            <a:schemeClr val="bg1"/>
                          </a:solidFill>
                          <a:effectLst/>
                          <a:latin typeface="微软雅黑" panose="020B0503020204020204" pitchFamily="34" charset="-122"/>
                          <a:ea typeface="微软雅黑" panose="020B0503020204020204" pitchFamily="34" charset="-122"/>
                        </a:rPr>
                        <a:t>万</a:t>
                      </a:r>
                      <a:endParaRPr 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800</a:t>
                      </a:r>
                      <a:r>
                        <a:rPr lang="zh-CN" altLang="en-US" sz="1800" b="0" i="0" u="none" strike="noStrike" dirty="0">
                          <a:solidFill>
                            <a:schemeClr val="bg1"/>
                          </a:solidFill>
                          <a:effectLst/>
                          <a:latin typeface="微软雅黑" panose="020B0503020204020204" pitchFamily="34" charset="-122"/>
                          <a:ea typeface="微软雅黑" panose="020B0503020204020204" pitchFamily="34" charset="-122"/>
                        </a:rPr>
                        <a:t>万</a:t>
                      </a:r>
                      <a:endParaRPr lang="en-US" altLang="zh-CN"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1" u="none" strike="noStrike" dirty="0">
                          <a:solidFill>
                            <a:srgbClr val="00FDFF"/>
                          </a:solidFill>
                          <a:effectLst/>
                          <a:latin typeface="微软雅黑" panose="020B0503020204020204" pitchFamily="34" charset="-122"/>
                          <a:ea typeface="微软雅黑" panose="020B0503020204020204" pitchFamily="34" charset="-122"/>
                        </a:rPr>
                        <a:t>Rear</a:t>
                      </a:r>
                      <a:r>
                        <a:rPr lang="en-US" altLang="zh-CN" sz="1800" b="1" u="none" strike="noStrike" baseline="0" dirty="0">
                          <a:solidFill>
                            <a:srgbClr val="00FDFF"/>
                          </a:solidFill>
                          <a:effectLst/>
                          <a:latin typeface="微软雅黑" panose="020B0503020204020204" pitchFamily="34" charset="-122"/>
                          <a:ea typeface="微软雅黑" panose="020B0503020204020204" pitchFamily="34" charset="-122"/>
                        </a:rPr>
                        <a:t> camera</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12MP main camera+ 2MP depth camera+ 2MP micro lens</a:t>
                      </a:r>
                      <a:endParaRPr 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13MPmain camera+ 2MP depth camera</a:t>
                      </a:r>
                      <a:endParaRPr 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6"/>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1" i="0" u="none" strike="noStrike" dirty="0">
                          <a:solidFill>
                            <a:srgbClr val="00FDFF"/>
                          </a:solidFill>
                          <a:effectLst/>
                          <a:latin typeface="微软雅黑" panose="020B0503020204020204" pitchFamily="34" charset="-122"/>
                          <a:ea typeface="微软雅黑" panose="020B0503020204020204" pitchFamily="34" charset="-122"/>
                        </a:rPr>
                        <a:t>Battery</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zh-CN" altLang="zh-CN" sz="1800" b="0" dirty="0">
                          <a:solidFill>
                            <a:schemeClr val="bg1"/>
                          </a:solidFill>
                          <a:latin typeface="微软雅黑" panose="020B0503020204020204" pitchFamily="34" charset="-122"/>
                          <a:ea typeface="微软雅黑" panose="020B0503020204020204" pitchFamily="34" charset="-122"/>
                        </a:rPr>
                        <a:t>4230mAh</a:t>
                      </a:r>
                      <a:endParaRPr 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CN" altLang="zh-CN" sz="1800" dirty="0">
                          <a:solidFill>
                            <a:schemeClr val="bg1"/>
                          </a:solidFill>
                          <a:latin typeface="微软雅黑" panose="020B0503020204020204" pitchFamily="34" charset="-122"/>
                          <a:ea typeface="微软雅黑" panose="020B0503020204020204" pitchFamily="34" charset="-122"/>
                        </a:rPr>
                        <a:t>4230mAh</a:t>
                      </a:r>
                      <a:endParaRPr lang="en-US" altLang="zh-CN"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7"/>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1" u="none" strike="noStrike" dirty="0">
                          <a:solidFill>
                            <a:srgbClr val="00FDFF"/>
                          </a:solidFill>
                          <a:effectLst/>
                          <a:latin typeface="微软雅黑" panose="020B0503020204020204" pitchFamily="34" charset="-122"/>
                          <a:ea typeface="微软雅黑" panose="020B0503020204020204" pitchFamily="34" charset="-122"/>
                        </a:rPr>
                        <a:t>Charging time</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3H</a:t>
                      </a:r>
                      <a:endParaRPr 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微软雅黑" panose="020B0503020204020204" pitchFamily="34" charset="-122"/>
                          <a:ea typeface="微软雅黑" panose="020B0503020204020204" pitchFamily="34" charset="-122"/>
                          <a:cs typeface="+mn-cs"/>
                        </a:rPr>
                        <a:t>2H</a:t>
                      </a:r>
                      <a:r>
                        <a:rPr lang="en-US" altLang="zh-CN" sz="1800" b="0" i="0" kern="1200" baseline="0" dirty="0">
                          <a:solidFill>
                            <a:schemeClr val="bg1"/>
                          </a:solidFill>
                          <a:effectLst/>
                          <a:latin typeface="微软雅黑" panose="020B0503020204020204" pitchFamily="34" charset="-122"/>
                          <a:ea typeface="微软雅黑" panose="020B0503020204020204" pitchFamily="34" charset="-122"/>
                          <a:cs typeface="+mn-cs"/>
                        </a:rPr>
                        <a:t> 30min</a:t>
                      </a:r>
                      <a:endParaRPr 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8"/>
                  </a:ext>
                </a:extLst>
              </a:tr>
            </a:tbl>
          </a:graphicData>
        </a:graphic>
      </p:graphicFrame>
      <p:sp>
        <p:nvSpPr>
          <p:cNvPr id="14" name="2019，OPPO 发布过的黑科技"/>
          <p:cNvSpPr txBox="1"/>
          <p:nvPr/>
        </p:nvSpPr>
        <p:spPr>
          <a:xfrm>
            <a:off x="5828140" y="781157"/>
            <a:ext cx="460382" cy="304699"/>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a:latin typeface="Zawgyi-One" panose="020B0604030504040204" pitchFamily="34" charset="0"/>
                <a:cs typeface="Zawgyi-One" panose="020B0604030504040204" pitchFamily="34" charset="0"/>
              </a:rPr>
              <a:t>A31</a:t>
            </a:r>
            <a:endParaRPr dirty="0">
              <a:latin typeface="Zawgyi-One" panose="020B0604030504040204" pitchFamily="34" charset="0"/>
              <a:cs typeface="Zawgyi-One" panose="020B0604030504040204" pitchFamily="34" charset="0"/>
            </a:endParaRPr>
          </a:p>
        </p:txBody>
      </p:sp>
      <p:sp>
        <p:nvSpPr>
          <p:cNvPr id="15" name="2019，OPPO 发布过的黑科技"/>
          <p:cNvSpPr txBox="1"/>
          <p:nvPr/>
        </p:nvSpPr>
        <p:spPr>
          <a:xfrm>
            <a:off x="9527408" y="781157"/>
            <a:ext cx="310662" cy="304699"/>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a:latin typeface="Zawgyi-One" panose="020B0604030504040204" pitchFamily="34" charset="0"/>
                <a:cs typeface="Zawgyi-One" panose="020B0604030504040204" pitchFamily="34" charset="0"/>
              </a:rPr>
              <a:t>A5</a:t>
            </a:r>
            <a:endParaRPr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334631482"/>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908" y="849757"/>
            <a:ext cx="4156565" cy="5320800"/>
          </a:xfrm>
          <a:prstGeom prst="rect">
            <a:avLst/>
          </a:prstGeom>
          <a:ln w="12700">
            <a:miter lim="400000"/>
          </a:ln>
        </p:spPr>
      </p:pic>
      <p:sp>
        <p:nvSpPr>
          <p:cNvPr id="6" name="2019，OPPO 发布过的黑科技"/>
          <p:cNvSpPr txBox="1"/>
          <p:nvPr/>
        </p:nvSpPr>
        <p:spPr>
          <a:xfrm>
            <a:off x="547391" y="149712"/>
            <a:ext cx="5523500" cy="457561"/>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2.3 </a:t>
            </a:r>
            <a:r>
              <a:rPr lang="en-GB" altLang="zh-CN" dirty="0">
                <a:latin typeface="Zawgyi-One" panose="020B0604030504040204" pitchFamily="34" charset="0"/>
                <a:cs typeface="Zawgyi-One" panose="020B0604030504040204" pitchFamily="34" charset="0"/>
              </a:rPr>
              <a:t>parameters </a:t>
            </a:r>
            <a:r>
              <a:rPr lang="my-MM" altLang="zh-CN" dirty="0">
                <a:latin typeface="Zawgyi-One" panose="020B0604030504040204" pitchFamily="34" charset="0"/>
                <a:cs typeface="Zawgyi-One" panose="020B0604030504040204" pitchFamily="34" charset="0"/>
              </a:rPr>
              <a:t>မ</a:t>
            </a:r>
            <a:r>
              <a:rPr lang="en-US" altLang="zh-CN" dirty="0">
                <a:latin typeface="Zawgyi-One" panose="020B0604030504040204" pitchFamily="34" charset="0"/>
                <a:cs typeface="Zawgyi-One" panose="020B0604030504040204" pitchFamily="34" charset="0"/>
              </a:rPr>
              <a:t>ၾ</a:t>
            </a:r>
            <a:r>
              <a:rPr lang="my-MM" altLang="zh-CN" dirty="0">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ခ</a:t>
            </a:r>
            <a:r>
              <a:rPr lang="en-US" altLang="zh-CN" dirty="0">
                <a:latin typeface="Zawgyi-One" panose="020B0604030504040204" pitchFamily="34" charset="0"/>
                <a:cs typeface="Zawgyi-One" panose="020B0604030504040204" pitchFamily="34" charset="0"/>
              </a:rPr>
              <a:t>န </a:t>
            </a:r>
            <a:r>
              <a:rPr lang="my-MM" altLang="zh-CN" dirty="0">
                <a:latin typeface="Zawgyi-One" panose="020B0604030504040204" pitchFamily="34" charset="0"/>
                <a:cs typeface="Zawgyi-One" panose="020B0604030504040204" pitchFamily="34" charset="0"/>
              </a:rPr>
              <a:t>အ</a:t>
            </a:r>
            <a:r>
              <a:rPr lang="en-US" altLang="zh-CN" dirty="0">
                <a:latin typeface="Zawgyi-One" panose="020B0604030504040204" pitchFamily="34" charset="0"/>
                <a:cs typeface="Zawgyi-One" panose="020B0604030504040204" pitchFamily="34" charset="0"/>
              </a:rPr>
              <a:t>သ</a:t>
            </a:r>
            <a:r>
              <a:rPr lang="my-MM"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ံးျပဳမ</a:t>
            </a:r>
            <a:r>
              <a:rPr lang="en-US" altLang="zh-CN" dirty="0">
                <a:latin typeface="Zawgyi-One" panose="020B0604030504040204" pitchFamily="34" charset="0"/>
                <a:cs typeface="Zawgyi-One" panose="020B0604030504040204" pitchFamily="34" charset="0"/>
              </a:rPr>
              <a:t>ႈ</a:t>
            </a:r>
            <a:endParaRPr dirty="0">
              <a:latin typeface="Zawgyi-One" panose="020B0604030504040204" pitchFamily="34" charset="0"/>
              <a:cs typeface="Zawgyi-One" panose="020B060403050404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752394097"/>
              </p:ext>
            </p:extLst>
          </p:nvPr>
        </p:nvGraphicFramePr>
        <p:xfrm>
          <a:off x="2743200" y="1446182"/>
          <a:ext cx="8889023" cy="4745378"/>
        </p:xfrm>
        <a:graphic>
          <a:graphicData uri="http://schemas.openxmlformats.org/drawingml/2006/table">
            <a:tbl>
              <a:tblPr>
                <a:tableStyleId>{5C22544A-7EE6-4342-B048-85BDC9FD1C3A}</a:tableStyleId>
              </a:tblPr>
              <a:tblGrid>
                <a:gridCol w="1776046">
                  <a:extLst>
                    <a:ext uri="{9D8B030D-6E8A-4147-A177-3AD203B41FA5}">
                      <a16:colId xmlns:a16="http://schemas.microsoft.com/office/drawing/2014/main" val="20000"/>
                    </a:ext>
                  </a:extLst>
                </a:gridCol>
                <a:gridCol w="3508131">
                  <a:extLst>
                    <a:ext uri="{9D8B030D-6E8A-4147-A177-3AD203B41FA5}">
                      <a16:colId xmlns:a16="http://schemas.microsoft.com/office/drawing/2014/main" val="20001"/>
                    </a:ext>
                  </a:extLst>
                </a:gridCol>
                <a:gridCol w="3604846">
                  <a:extLst>
                    <a:ext uri="{9D8B030D-6E8A-4147-A177-3AD203B41FA5}">
                      <a16:colId xmlns:a16="http://schemas.microsoft.com/office/drawing/2014/main" val="20002"/>
                    </a:ext>
                  </a:extLst>
                </a:gridCol>
              </a:tblGrid>
              <a:tr h="419429">
                <a:tc>
                  <a:txBody>
                    <a:bodyPr/>
                    <a:lstStyle/>
                    <a:p>
                      <a:pPr algn="l" fontAlgn="ctr"/>
                      <a:r>
                        <a:rPr lang="en-US" sz="1800" b="1" u="none" strike="noStrike" dirty="0">
                          <a:solidFill>
                            <a:srgbClr val="00FDFF"/>
                          </a:solidFill>
                          <a:effectLst/>
                          <a:latin typeface="微软雅黑" panose="020B0503020204020204" pitchFamily="34" charset="-122"/>
                          <a:ea typeface="微软雅黑" panose="020B0503020204020204" pitchFamily="34" charset="-122"/>
                        </a:rPr>
                        <a:t>USB</a:t>
                      </a:r>
                      <a:r>
                        <a:rPr lang="zh-CN" altLang="en-US" sz="1800" b="1" u="none" strike="noStrike" dirty="0">
                          <a:solidFill>
                            <a:srgbClr val="00FDFF"/>
                          </a:solidFill>
                          <a:effectLst/>
                          <a:latin typeface="微软雅黑" panose="020B0503020204020204" pitchFamily="34" charset="-122"/>
                          <a:ea typeface="微软雅黑" panose="020B0503020204020204" pitchFamily="34" charset="-122"/>
                        </a:rPr>
                        <a:t> </a:t>
                      </a:r>
                      <a:r>
                        <a:rPr lang="en-US" altLang="zh-CN" sz="1800" b="1" u="none" strike="noStrike" dirty="0">
                          <a:solidFill>
                            <a:srgbClr val="00FDFF"/>
                          </a:solidFill>
                          <a:effectLst/>
                          <a:latin typeface="微软雅黑" panose="020B0503020204020204" pitchFamily="34" charset="-122"/>
                          <a:ea typeface="微软雅黑" panose="020B0503020204020204" pitchFamily="34" charset="-122"/>
                        </a:rPr>
                        <a:t>type</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Micro-USB</a:t>
                      </a:r>
                      <a:endParaRPr 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mn-lt"/>
                          <a:ea typeface="+mn-ea"/>
                          <a:cs typeface="+mn-cs"/>
                        </a:rPr>
                        <a:t>Micro USB</a:t>
                      </a:r>
                      <a:endParaRPr lang="en-US" sz="1800" b="0" i="0" u="none" strike="noStrike" dirty="0">
                        <a:solidFill>
                          <a:schemeClr val="bg1"/>
                        </a:solidFill>
                        <a:effectLst/>
                        <a:latin typeface="OPPOSans R"/>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468320">
                <a:tc>
                  <a:txBody>
                    <a:bodyPr/>
                    <a:lstStyle/>
                    <a:p>
                      <a:pPr algn="l" fontAlgn="ctr"/>
                      <a:r>
                        <a:rPr lang="en-US" altLang="zh-CN" sz="1800" b="1" u="none" strike="noStrike" dirty="0">
                          <a:solidFill>
                            <a:srgbClr val="00FDFF"/>
                          </a:solidFill>
                          <a:effectLst/>
                          <a:latin typeface="微软雅黑" panose="020B0503020204020204" pitchFamily="34" charset="-122"/>
                          <a:ea typeface="微软雅黑" panose="020B0503020204020204" pitchFamily="34" charset="-122"/>
                        </a:rPr>
                        <a:t>USB</a:t>
                      </a:r>
                      <a:r>
                        <a:rPr lang="en-US" altLang="zh-CN" sz="1800" b="1" u="none" strike="noStrike" baseline="0" dirty="0">
                          <a:solidFill>
                            <a:srgbClr val="00FDFF"/>
                          </a:solidFill>
                          <a:effectLst/>
                          <a:latin typeface="微软雅黑" panose="020B0503020204020204" pitchFamily="34" charset="-122"/>
                          <a:ea typeface="微软雅黑" panose="020B0503020204020204" pitchFamily="34" charset="-122"/>
                        </a:rPr>
                        <a:t> transfer protocol</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800" b="0" i="0" kern="1200" dirty="0">
                          <a:solidFill>
                            <a:schemeClr val="bg1"/>
                          </a:solidFill>
                          <a:effectLst/>
                          <a:latin typeface="+mn-lt"/>
                          <a:ea typeface="+mn-ea"/>
                          <a:cs typeface="+mn-cs"/>
                        </a:rPr>
                        <a:t>Micro 2.0</a:t>
                      </a:r>
                      <a:endParaRPr lang="en-US" altLang="zh-CN" sz="1800" b="0" i="0" u="none" strike="noStrike" dirty="0">
                        <a:solidFill>
                          <a:schemeClr val="bg1"/>
                        </a:solidFill>
                        <a:effectLst/>
                        <a:latin typeface="OPPOSans R"/>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mn-lt"/>
                          <a:ea typeface="+mn-ea"/>
                          <a:cs typeface="+mn-cs"/>
                        </a:rPr>
                        <a:t>Micro 2.0</a:t>
                      </a:r>
                      <a:endParaRPr lang="en-US" sz="1800" b="0" i="0" u="none" strike="noStrike" dirty="0">
                        <a:solidFill>
                          <a:schemeClr val="bg1"/>
                        </a:solidFill>
                        <a:effectLst/>
                        <a:latin typeface="OPPOSans R"/>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419429">
                <a:tc>
                  <a:txBody>
                    <a:bodyPr/>
                    <a:lstStyle/>
                    <a:p>
                      <a:pPr algn="l" fontAlgn="ctr"/>
                      <a:r>
                        <a:rPr lang="en-US" altLang="zh-CN" sz="1800" b="1" i="0" u="none" strike="noStrike" dirty="0">
                          <a:solidFill>
                            <a:srgbClr val="00FDFF"/>
                          </a:solidFill>
                          <a:effectLst/>
                          <a:latin typeface="微软雅黑" panose="020B0503020204020204" pitchFamily="34" charset="-122"/>
                          <a:ea typeface="微软雅黑" panose="020B0503020204020204" pitchFamily="34" charset="-122"/>
                        </a:rPr>
                        <a:t>Earphone</a:t>
                      </a:r>
                      <a:r>
                        <a:rPr lang="en-US" altLang="zh-CN" sz="1800" b="1" i="0" u="none" strike="noStrike" baseline="0" dirty="0">
                          <a:solidFill>
                            <a:srgbClr val="00FDFF"/>
                          </a:solidFill>
                          <a:effectLst/>
                          <a:latin typeface="微软雅黑" panose="020B0503020204020204" pitchFamily="34" charset="-122"/>
                          <a:ea typeface="微软雅黑" panose="020B0503020204020204" pitchFamily="34" charset="-122"/>
                        </a:rPr>
                        <a:t> jack</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mn-lt"/>
                          <a:ea typeface="+mn-ea"/>
                          <a:cs typeface="+mn-cs"/>
                        </a:rPr>
                        <a:t>3.5mm</a:t>
                      </a:r>
                      <a:endParaRPr lang="zh-CN" alt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mn-lt"/>
                          <a:ea typeface="+mn-ea"/>
                          <a:cs typeface="+mn-cs"/>
                        </a:rPr>
                        <a:t>3.5mm</a:t>
                      </a:r>
                      <a:endParaRPr lang="zh-CN" altLang="en-US" sz="1800" b="0" i="0" u="none" strike="noStrike" dirty="0">
                        <a:solidFill>
                          <a:schemeClr val="bg1"/>
                        </a:solidFill>
                        <a:effectLst/>
                        <a:latin typeface="OPPOSans R"/>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1" u="none" strike="noStrike" dirty="0">
                          <a:solidFill>
                            <a:srgbClr val="00FDFF"/>
                          </a:solidFill>
                          <a:effectLst/>
                          <a:latin typeface="微软雅黑" panose="020B0503020204020204" pitchFamily="34" charset="-122"/>
                          <a:ea typeface="微软雅黑" panose="020B0503020204020204" pitchFamily="34" charset="-122"/>
                        </a:rPr>
                        <a:t>Speaker QTY</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1</a:t>
                      </a:r>
                      <a:endParaRPr lang="zh-CN" alt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OPPOSans R"/>
                          <a:ea typeface="微软雅黑" panose="020B0503020204020204" pitchFamily="34" charset="-122"/>
                        </a:rPr>
                        <a:t>1</a:t>
                      </a:r>
                      <a:endParaRPr lang="zh-CN" altLang="en-US" sz="1800" b="0" i="0" u="none" strike="noStrike" dirty="0">
                        <a:solidFill>
                          <a:schemeClr val="bg1"/>
                        </a:solidFill>
                        <a:effectLst/>
                        <a:latin typeface="OPPOSans R"/>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53274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1" u="none" strike="noStrike" dirty="0">
                          <a:solidFill>
                            <a:srgbClr val="00FDFF"/>
                          </a:solidFill>
                          <a:effectLst/>
                          <a:latin typeface="微软雅黑" panose="020B0503020204020204" pitchFamily="34" charset="-122"/>
                          <a:ea typeface="微软雅黑" panose="020B0503020204020204" pitchFamily="34" charset="-122"/>
                        </a:rPr>
                        <a:t>4G+</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N</a:t>
                      </a:r>
                      <a:r>
                        <a:rPr lang="en-GB" altLang="zh-CN" sz="1800" b="0" i="0" kern="1200" dirty="0">
                          <a:solidFill>
                            <a:schemeClr val="bg1"/>
                          </a:solidFill>
                          <a:effectLst/>
                          <a:latin typeface="+mn-lt"/>
                          <a:ea typeface="+mn-ea"/>
                          <a:cs typeface="+mn-cs"/>
                        </a:rPr>
                        <a:t>A</a:t>
                      </a:r>
                      <a:endParaRPr lang="zh-CN" alt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mn-lt"/>
                          <a:ea typeface="+mn-ea"/>
                          <a:cs typeface="+mn-cs"/>
                        </a:rPr>
                        <a:t> 4G+</a:t>
                      </a:r>
                      <a:r>
                        <a:rPr lang="zh-CN" altLang="en-US" sz="1800" b="0" i="0" kern="1200" dirty="0">
                          <a:solidFill>
                            <a:schemeClr val="bg1"/>
                          </a:solidFill>
                          <a:effectLst/>
                          <a:latin typeface="+mn-lt"/>
                          <a:ea typeface="+mn-ea"/>
                          <a:cs typeface="+mn-cs"/>
                        </a:rPr>
                        <a:t>：</a:t>
                      </a:r>
                      <a:r>
                        <a:rPr lang="en-US" altLang="zh-CN" sz="1800" b="0" i="0" kern="1200" dirty="0">
                          <a:solidFill>
                            <a:schemeClr val="bg1"/>
                          </a:solidFill>
                          <a:effectLst/>
                          <a:latin typeface="+mn-lt"/>
                          <a:ea typeface="+mn-ea"/>
                          <a:cs typeface="+mn-cs"/>
                        </a:rPr>
                        <a:t>TD-LTE  B38C/B39C/B40C/B41C</a:t>
                      </a:r>
                      <a:br>
                        <a:rPr lang="en-US" altLang="zh-CN" sz="1800" dirty="0">
                          <a:solidFill>
                            <a:schemeClr val="bg1"/>
                          </a:solidFill>
                        </a:rPr>
                      </a:br>
                      <a:r>
                        <a:rPr lang="en-US" altLang="zh-CN" sz="1800" b="0" i="0" kern="1200" dirty="0">
                          <a:solidFill>
                            <a:schemeClr val="bg1"/>
                          </a:solidFill>
                          <a:effectLst/>
                          <a:latin typeface="+mn-lt"/>
                          <a:ea typeface="+mn-ea"/>
                          <a:cs typeface="+mn-cs"/>
                        </a:rPr>
                        <a:t> 4G+</a:t>
                      </a:r>
                      <a:r>
                        <a:rPr lang="zh-CN" altLang="en-US" sz="1800" b="0" i="0" kern="1200" dirty="0">
                          <a:solidFill>
                            <a:schemeClr val="bg1"/>
                          </a:solidFill>
                          <a:effectLst/>
                          <a:latin typeface="+mn-lt"/>
                          <a:ea typeface="+mn-ea"/>
                          <a:cs typeface="+mn-cs"/>
                        </a:rPr>
                        <a:t>：</a:t>
                      </a:r>
                      <a:r>
                        <a:rPr lang="en-US" altLang="zh-CN" sz="1800" b="0" i="0" kern="1200" dirty="0">
                          <a:solidFill>
                            <a:schemeClr val="bg1"/>
                          </a:solidFill>
                          <a:effectLst/>
                          <a:latin typeface="+mn-lt"/>
                          <a:ea typeface="+mn-ea"/>
                          <a:cs typeface="+mn-cs"/>
                        </a:rPr>
                        <a:t>LTE FDD  B1C/B3C/B7C</a:t>
                      </a:r>
                      <a:endParaRPr lang="zh-CN" altLang="en-US" sz="1800" b="0" i="0" u="none" strike="noStrike" dirty="0">
                        <a:solidFill>
                          <a:schemeClr val="bg1"/>
                        </a:solidFill>
                        <a:effectLst/>
                        <a:latin typeface="OPPOSans R"/>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4194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800" b="1" i="0" u="none" strike="noStrike" kern="1200" dirty="0">
                          <a:solidFill>
                            <a:srgbClr val="00FDFF"/>
                          </a:solidFill>
                          <a:effectLst/>
                          <a:latin typeface="微软雅黑" panose="020B0503020204020204" pitchFamily="34" charset="-122"/>
                          <a:ea typeface="微软雅黑" panose="020B0503020204020204" pitchFamily="34" charset="-122"/>
                          <a:cs typeface="+mn-cs"/>
                        </a:rPr>
                        <a:t>Bluetooth transfer protocol</a:t>
                      </a:r>
                      <a:endParaRPr lang="zh-CN" altLang="en-US" sz="1800" b="1" i="0" u="none" strike="noStrike" kern="1200" dirty="0">
                        <a:solidFill>
                          <a:srgbClr val="00FDFF"/>
                        </a:solidFill>
                        <a:effectLst/>
                        <a:latin typeface="微软雅黑" panose="020B0503020204020204" pitchFamily="34" charset="-122"/>
                        <a:ea typeface="微软雅黑" panose="020B0503020204020204" pitchFamily="34" charset="-122"/>
                        <a:cs typeface="+mn-cs"/>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Bluetooth 5.0</a:t>
                      </a:r>
                      <a:endParaRPr lang="zh-CN" alt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Bluetooth </a:t>
                      </a:r>
                      <a:r>
                        <a:rPr lang="en-US" altLang="zh-CN" sz="1800" b="0" i="0" kern="1200" dirty="0">
                          <a:solidFill>
                            <a:schemeClr val="bg1"/>
                          </a:solidFill>
                          <a:effectLst/>
                          <a:latin typeface="+mn-lt"/>
                          <a:ea typeface="+mn-ea"/>
                          <a:cs typeface="+mn-cs"/>
                        </a:rPr>
                        <a:t>4.2</a:t>
                      </a:r>
                      <a:endParaRPr lang="zh-CN" altLang="en-US" sz="1800" b="0" i="0" u="none" strike="noStrike" dirty="0">
                        <a:solidFill>
                          <a:schemeClr val="bg1"/>
                        </a:solidFill>
                        <a:effectLst/>
                        <a:latin typeface="OPPOSans R"/>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1" u="none" strike="noStrike" dirty="0">
                          <a:solidFill>
                            <a:srgbClr val="00FDFF"/>
                          </a:solidFill>
                          <a:effectLst/>
                          <a:latin typeface="微软雅黑" panose="020B0503020204020204" pitchFamily="34" charset="-122"/>
                          <a:ea typeface="微软雅黑" panose="020B0503020204020204" pitchFamily="34" charset="-122"/>
                        </a:rPr>
                        <a:t>NFC</a:t>
                      </a:r>
                      <a:endParaRPr lang="en-US" altLang="zh-CN"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NA</a:t>
                      </a:r>
                      <a:endParaRPr lang="zh-CN" alt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NA</a:t>
                      </a:r>
                      <a:endParaRPr lang="zh-CN" alt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6"/>
                  </a:ext>
                </a:extLst>
              </a:tr>
              <a:tr h="57338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1" u="none" strike="noStrike" dirty="0">
                          <a:solidFill>
                            <a:srgbClr val="00FDFF"/>
                          </a:solidFill>
                          <a:effectLst/>
                          <a:latin typeface="微软雅黑" panose="020B0503020204020204" pitchFamily="34" charset="-122"/>
                          <a:ea typeface="微软雅黑" panose="020B0503020204020204" pitchFamily="34" charset="-122"/>
                        </a:rPr>
                        <a:t>ColorOS version</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sz="1800" b="0" i="0" u="none" strike="noStrike" dirty="0">
                          <a:solidFill>
                            <a:schemeClr val="bg1"/>
                          </a:solidFill>
                          <a:effectLst/>
                          <a:latin typeface="微软雅黑" panose="020B0503020204020204" pitchFamily="34" charset="-122"/>
                          <a:ea typeface="微软雅黑" panose="020B0503020204020204" pitchFamily="34" charset="-122"/>
                        </a:rPr>
                        <a:t>ColorOS 6.1.2</a:t>
                      </a:r>
                    </a:p>
                  </a:txBody>
                  <a:tcPr marL="7620" marR="7620" marT="7620" marB="0" anchor="ctr">
                    <a:solidFill>
                      <a:schemeClr val="accent1">
                        <a:tint val="20000"/>
                        <a:alpha val="0"/>
                      </a:schemeClr>
                    </a:solidFill>
                  </a:tcPr>
                </a:tc>
                <a:tc>
                  <a:txBody>
                    <a:bodyPr/>
                    <a:lstStyle/>
                    <a:p>
                      <a:pPr algn="ctr" fontAlgn="ctr"/>
                      <a:r>
                        <a:rPr lang="pt-BR" altLang="zh-CN" sz="1800" b="0" i="0" kern="1200" dirty="0">
                          <a:solidFill>
                            <a:schemeClr val="bg1"/>
                          </a:solidFill>
                          <a:effectLst/>
                          <a:latin typeface="+mn-lt"/>
                          <a:ea typeface="+mn-ea"/>
                          <a:cs typeface="+mn-cs"/>
                        </a:rPr>
                        <a:t>ColorOS 5.1</a:t>
                      </a:r>
                      <a:endParaRPr lang="zh-CN" altLang="en-US" sz="1800" b="0" i="0" u="none" strike="noStrike" dirty="0">
                        <a:solidFill>
                          <a:schemeClr val="bg1"/>
                        </a:solidFill>
                        <a:effectLst/>
                        <a:latin typeface="OPPOSans R"/>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7"/>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1" u="none" strike="noStrike" dirty="0">
                          <a:solidFill>
                            <a:srgbClr val="00FDFF"/>
                          </a:solidFill>
                          <a:effectLst/>
                          <a:latin typeface="微软雅黑" panose="020B0503020204020204" pitchFamily="34" charset="-122"/>
                          <a:ea typeface="微软雅黑" panose="020B0503020204020204" pitchFamily="34" charset="-122"/>
                        </a:rPr>
                        <a:t>Android version</a:t>
                      </a:r>
                      <a:endParaRPr lang="zh-CN" altLang="en-US" sz="1800" b="1" i="0" u="none" strike="noStrike" dirty="0">
                        <a:solidFill>
                          <a:srgbClr val="00FDFF"/>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微软雅黑" panose="020B0503020204020204" pitchFamily="34" charset="-122"/>
                          <a:ea typeface="微软雅黑" panose="020B0503020204020204" pitchFamily="34" charset="-122"/>
                        </a:rPr>
                        <a:t>Android 9</a:t>
                      </a:r>
                      <a:endParaRPr lang="zh-CN" altLang="en-US" sz="18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mn-lt"/>
                          <a:ea typeface="+mn-ea"/>
                          <a:cs typeface="+mn-cs"/>
                        </a:rPr>
                        <a:t>Android 8.1</a:t>
                      </a:r>
                      <a:endParaRPr lang="zh-CN" altLang="en-US" sz="1800" b="0" i="0" u="none" strike="noStrike" dirty="0">
                        <a:solidFill>
                          <a:schemeClr val="bg1"/>
                        </a:solidFill>
                        <a:effectLst/>
                        <a:latin typeface="OPPOSans R"/>
                        <a:ea typeface="微软雅黑" panose="020B0503020204020204" pitchFamily="3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8"/>
                  </a:ext>
                </a:extLst>
              </a:tr>
            </a:tbl>
          </a:graphicData>
        </a:graphic>
      </p:graphicFrame>
      <p:sp>
        <p:nvSpPr>
          <p:cNvPr id="14" name="2019，OPPO 发布过的黑科技"/>
          <p:cNvSpPr txBox="1"/>
          <p:nvPr/>
        </p:nvSpPr>
        <p:spPr>
          <a:xfrm>
            <a:off x="5828140" y="781157"/>
            <a:ext cx="460382" cy="304699"/>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a:latin typeface="Zawgyi-One" panose="020B0604030504040204" pitchFamily="34" charset="0"/>
                <a:cs typeface="Zawgyi-One" panose="020B0604030504040204" pitchFamily="34" charset="0"/>
              </a:rPr>
              <a:t>A31</a:t>
            </a:r>
            <a:endParaRPr dirty="0">
              <a:latin typeface="Zawgyi-One" panose="020B0604030504040204" pitchFamily="34" charset="0"/>
              <a:cs typeface="Zawgyi-One" panose="020B0604030504040204" pitchFamily="34" charset="0"/>
            </a:endParaRPr>
          </a:p>
        </p:txBody>
      </p:sp>
      <p:sp>
        <p:nvSpPr>
          <p:cNvPr id="15" name="2019，OPPO 发布过的黑科技"/>
          <p:cNvSpPr txBox="1"/>
          <p:nvPr/>
        </p:nvSpPr>
        <p:spPr>
          <a:xfrm>
            <a:off x="9527408" y="781157"/>
            <a:ext cx="310662" cy="304699"/>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a:latin typeface="Zawgyi-One" panose="020B0604030504040204" pitchFamily="34" charset="0"/>
                <a:cs typeface="Zawgyi-One" panose="020B0604030504040204" pitchFamily="34" charset="0"/>
              </a:rPr>
              <a:t>A5</a:t>
            </a:r>
            <a:endParaRPr dirty="0">
              <a:latin typeface="Zawgyi-One" panose="020B0604030504040204" pitchFamily="34" charset="0"/>
              <a:cs typeface="Zawgyi-One" panose="020B0604030504040204" pitchFamily="34" charset="0"/>
            </a:endParaRPr>
          </a:p>
        </p:txBody>
      </p:sp>
      <p:sp>
        <p:nvSpPr>
          <p:cNvPr id="8" name="海洋之心"/>
          <p:cNvSpPr txBox="1"/>
          <p:nvPr/>
        </p:nvSpPr>
        <p:spPr>
          <a:xfrm>
            <a:off x="705302" y="5903023"/>
            <a:ext cx="1383392" cy="304699"/>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a:latin typeface="Zawgyi-One" panose="020B0604030504040204" pitchFamily="34" charset="0"/>
                <a:cs typeface="Zawgyi-One" panose="020B0604030504040204" pitchFamily="34" charset="0"/>
              </a:rPr>
              <a:t>Lake Green</a:t>
            </a:r>
            <a:endParaRPr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527329666"/>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809967" y="108137"/>
            <a:ext cx="8553624" cy="592983"/>
          </a:xfrm>
          <a:prstGeom prst="rect">
            <a:avLst/>
          </a:prstGeom>
          <a:ln w="12700">
            <a:miter lim="400000"/>
          </a:ln>
        </p:spPr>
        <p:txBody>
          <a:bodyPr wrap="none" lIns="25400" tIns="25400" rIns="25400" bIns="25400" anchor="ctr">
            <a:spAutoFit/>
          </a:bodyPr>
          <a:lstStyle>
            <a:defPPr>
              <a:defRPr lang="zh-CN"/>
            </a:defPPr>
            <a:lvl1pPr algn="ctr">
              <a:lnSpc>
                <a:spcPct val="110000"/>
              </a:lnSpc>
              <a:defRPr sz="3200" b="1" spc="320">
                <a:solidFill>
                  <a:prstClr val="white"/>
                </a:solidFill>
                <a:latin typeface="微软雅黑" panose="020B0503020204020204" charset="-122"/>
                <a:ea typeface="微软雅黑" panose="020B0503020204020204" charset="-122"/>
              </a:defRPr>
            </a:lvl1pPr>
          </a:lstStyle>
          <a:p>
            <a:r>
              <a:rPr lang="en-US" altLang="zh-CN" dirty="0">
                <a:latin typeface="Zawgyi-One" panose="020B0604030504040204" pitchFamily="34" charset="0"/>
                <a:cs typeface="Zawgyi-One" panose="020B0604030504040204" pitchFamily="34" charset="0"/>
              </a:rPr>
              <a:t>A31</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 </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င</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ယ</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ဥ</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ခ</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 </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င</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ၿ</a:t>
            </a:r>
            <a:r>
              <a:rPr lang="en-US" altLang="zh-CN" dirty="0" err="1">
                <a:latin typeface="Zawgyi-One" panose="020B0604030504040204" pitchFamily="34" charset="0"/>
                <a:cs typeface="Zawgyi-One" panose="020B0604030504040204" pitchFamily="34" charset="0"/>
              </a:rPr>
              <a:t>ပိဳင္ဘက</a:t>
            </a:r>
            <a:r>
              <a:rPr lang="en-US" altLang="zh-CN" dirty="0">
                <a:latin typeface="Zawgyi-One" panose="020B0604030504040204" pitchFamily="34" charset="0"/>
                <a:cs typeface="Zawgyi-One" panose="020B0604030504040204" pitchFamily="34" charset="0"/>
              </a:rPr>
              <a:t>္ </a:t>
            </a:r>
            <a:r>
              <a:rPr lang="en-US" altLang="zh-CN" dirty="0" err="1">
                <a:latin typeface="Zawgyi-One" panose="020B0604030504040204" pitchFamily="34" charset="0"/>
                <a:cs typeface="Zawgyi-One" panose="020B0604030504040204" pitchFamily="34" charset="0"/>
              </a:rPr>
              <a:t>ထုတ္ကုန္မ်ား</a:t>
            </a:r>
            <a:r>
              <a:rPr lang="en-US" altLang="zh-CN" dirty="0">
                <a:latin typeface="Zawgyi-One" panose="020B0604030504040204" pitchFamily="34" charset="0"/>
                <a:cs typeface="Zawgyi-One" panose="020B0604030504040204" pitchFamily="34" charset="0"/>
              </a:rPr>
              <a:t> </a:t>
            </a:r>
            <a:endParaRPr lang="zh-CN" altLang="en-US" dirty="0">
              <a:latin typeface="Zawgyi-One" panose="020B0604030504040204" pitchFamily="34" charset="0"/>
              <a:cs typeface="Zawgyi-One" panose="020B0604030504040204" pitchFamily="34" charset="0"/>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5018" y="725770"/>
            <a:ext cx="1842247" cy="2357423"/>
          </a:xfrm>
          <a:prstGeom prst="rect">
            <a:avLst/>
          </a:prstGeom>
        </p:spPr>
      </p:pic>
      <p:pic>
        <p:nvPicPr>
          <p:cNvPr id="4" name="Picture 2" descr="https://ttpic.myoas.com/g5/M00/A5/E5/rBAoL13p-VaAVcZkAAREP6iJ3rE373.png?w=879&amp;h=1125&amp;s=2796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63745" y="716019"/>
            <a:ext cx="1857301" cy="2377092"/>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7082" y="816539"/>
            <a:ext cx="1588720" cy="2198630"/>
          </a:xfrm>
          <a:prstGeom prst="rect">
            <a:avLst/>
          </a:prstGeom>
        </p:spPr>
      </p:pic>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6649" y="816539"/>
            <a:ext cx="1442532" cy="2118570"/>
          </a:xfrm>
          <a:prstGeom prst="rect">
            <a:avLst/>
          </a:prstGeom>
        </p:spPr>
      </p:pic>
      <p:pic>
        <p:nvPicPr>
          <p:cNvPr id="7" name="图片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3654" y="904068"/>
            <a:ext cx="1275954" cy="1952019"/>
          </a:xfrm>
          <a:prstGeom prst="rect">
            <a:avLst/>
          </a:prstGeom>
        </p:spPr>
      </p:pic>
      <p:pic>
        <p:nvPicPr>
          <p:cNvPr id="8" name="图片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61973" y="802008"/>
            <a:ext cx="1149306" cy="2054079"/>
          </a:xfrm>
          <a:prstGeom prst="rect">
            <a:avLst/>
          </a:prstGeom>
        </p:spPr>
      </p:pic>
      <p:pic>
        <p:nvPicPr>
          <p:cNvPr id="9" name="图片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51474" y="707277"/>
            <a:ext cx="2081687" cy="2151594"/>
          </a:xfrm>
          <a:prstGeom prst="rect">
            <a:avLst/>
          </a:prstGeom>
        </p:spPr>
      </p:pic>
      <p:pic>
        <p:nvPicPr>
          <p:cNvPr id="10" name="图片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733161" y="904068"/>
            <a:ext cx="1650962" cy="1952019"/>
          </a:xfrm>
          <a:prstGeom prst="rect">
            <a:avLst/>
          </a:prstGeom>
        </p:spPr>
      </p:pic>
      <p:sp>
        <p:nvSpPr>
          <p:cNvPr id="11" name="圆角矩形 10"/>
          <p:cNvSpPr/>
          <p:nvPr/>
        </p:nvSpPr>
        <p:spPr>
          <a:xfrm>
            <a:off x="405953" y="2865028"/>
            <a:ext cx="11361640" cy="3843585"/>
          </a:xfrm>
          <a:prstGeom prst="roundRect">
            <a:avLst>
              <a:gd name="adj" fmla="val 638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graphicFrame>
        <p:nvGraphicFramePr>
          <p:cNvPr id="14" name="表格 13"/>
          <p:cNvGraphicFramePr>
            <a:graphicFrameLocks noGrp="1"/>
          </p:cNvGraphicFramePr>
          <p:nvPr>
            <p:extLst>
              <p:ext uri="{D42A27DB-BD31-4B8C-83A1-F6EECF244321}">
                <p14:modId xmlns:p14="http://schemas.microsoft.com/office/powerpoint/2010/main" val="975580420"/>
              </p:ext>
            </p:extLst>
          </p:nvPr>
        </p:nvGraphicFramePr>
        <p:xfrm>
          <a:off x="830360" y="2948931"/>
          <a:ext cx="10694922" cy="3688280"/>
        </p:xfrm>
        <a:graphic>
          <a:graphicData uri="http://schemas.openxmlformats.org/drawingml/2006/table">
            <a:tbl>
              <a:tblPr>
                <a:tableStyleId>{5C22544A-7EE6-4342-B048-85BDC9FD1C3A}</a:tableStyleId>
              </a:tblPr>
              <a:tblGrid>
                <a:gridCol w="1630618">
                  <a:extLst>
                    <a:ext uri="{9D8B030D-6E8A-4147-A177-3AD203B41FA5}">
                      <a16:colId xmlns:a16="http://schemas.microsoft.com/office/drawing/2014/main" val="20000"/>
                    </a:ext>
                  </a:extLst>
                </a:gridCol>
                <a:gridCol w="1799716">
                  <a:extLst>
                    <a:ext uri="{9D8B030D-6E8A-4147-A177-3AD203B41FA5}">
                      <a16:colId xmlns:a16="http://schemas.microsoft.com/office/drawing/2014/main" val="20001"/>
                    </a:ext>
                  </a:extLst>
                </a:gridCol>
                <a:gridCol w="1848112">
                  <a:extLst>
                    <a:ext uri="{9D8B030D-6E8A-4147-A177-3AD203B41FA5}">
                      <a16:colId xmlns:a16="http://schemas.microsoft.com/office/drawing/2014/main" val="20002"/>
                    </a:ext>
                  </a:extLst>
                </a:gridCol>
                <a:gridCol w="1848111">
                  <a:extLst>
                    <a:ext uri="{9D8B030D-6E8A-4147-A177-3AD203B41FA5}">
                      <a16:colId xmlns:a16="http://schemas.microsoft.com/office/drawing/2014/main" val="20003"/>
                    </a:ext>
                  </a:extLst>
                </a:gridCol>
                <a:gridCol w="1836489">
                  <a:extLst>
                    <a:ext uri="{9D8B030D-6E8A-4147-A177-3AD203B41FA5}">
                      <a16:colId xmlns:a16="http://schemas.microsoft.com/office/drawing/2014/main" val="20004"/>
                    </a:ext>
                  </a:extLst>
                </a:gridCol>
                <a:gridCol w="1731876">
                  <a:extLst>
                    <a:ext uri="{9D8B030D-6E8A-4147-A177-3AD203B41FA5}">
                      <a16:colId xmlns:a16="http://schemas.microsoft.com/office/drawing/2014/main" val="20005"/>
                    </a:ext>
                  </a:extLst>
                </a:gridCol>
              </a:tblGrid>
              <a:tr h="213998">
                <a:tc>
                  <a:txBody>
                    <a:bodyPr/>
                    <a:lstStyle/>
                    <a:p>
                      <a:pPr algn="l" fontAlgn="t"/>
                      <a:endParaRPr lang="zh-CN" altLang="en-US" sz="800" b="0"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OPPO A31</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A10s</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A20s</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Y12</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Y15</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13998">
                <a:tc>
                  <a:txBody>
                    <a:bodyPr/>
                    <a:lstStyle/>
                    <a:p>
                      <a:pPr algn="l"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CPU speed</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Arial" panose="020B0604020202020204" pitchFamily="34" charset="0"/>
                          <a:ea typeface="+mn-ea"/>
                        </a:rPr>
                        <a:t>MTK6765 (P35) eight </a:t>
                      </a:r>
                    </a:p>
                    <a:p>
                      <a:pPr algn="ctr" fontAlgn="t"/>
                      <a:r>
                        <a:rPr lang="en-US" altLang="zh-CN" sz="1200" b="0" i="0" u="none" strike="noStrike" dirty="0">
                          <a:solidFill>
                            <a:schemeClr val="bg1"/>
                          </a:solidFill>
                          <a:effectLst/>
                          <a:latin typeface="Arial" panose="020B0604020202020204" pitchFamily="34" charset="0"/>
                          <a:ea typeface="+mn-ea"/>
                        </a:rPr>
                        <a:t>core processor</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Exynos 7884</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1.8GHz Octa-Core</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Mediatek HelioP22 Octa-core 2.0 GHz</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Mediatek HelioP22 Octa-core 2.0 GHz</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13998">
                <a:tc>
                  <a:txBody>
                    <a:bodyPr/>
                    <a:lstStyle/>
                    <a:p>
                      <a:pPr algn="l"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RAM+ROM</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4GB+64GB </a:t>
                      </a:r>
                      <a:r>
                        <a:rPr lang="en-US" altLang="zh-CN" sz="1200" b="0" i="0" u="none" strike="noStrike" dirty="0">
                          <a:solidFill>
                            <a:schemeClr val="bg1"/>
                          </a:solidFill>
                          <a:effectLst/>
                          <a:latin typeface="Arial" panose="020B0604020202020204" pitchFamily="34" charset="0"/>
                          <a:ea typeface="+mn-ea"/>
                        </a:rPr>
                        <a:t>,</a:t>
                      </a:r>
                      <a:r>
                        <a:rPr lang="en-US" altLang="zh-CN" sz="1200" b="0" i="0" u="none" strike="noStrike" baseline="0" dirty="0">
                          <a:solidFill>
                            <a:schemeClr val="bg1"/>
                          </a:solidFill>
                          <a:effectLst/>
                          <a:latin typeface="Arial" panose="020B0604020202020204" pitchFamily="34" charset="0"/>
                          <a:ea typeface="+mn-ea"/>
                        </a:rPr>
                        <a:t> </a:t>
                      </a:r>
                      <a:r>
                        <a:rPr lang="en-GB" altLang="zh-CN" sz="1200" b="0" i="0" u="none" strike="noStrike" dirty="0">
                          <a:solidFill>
                            <a:schemeClr val="bg1"/>
                          </a:solidFill>
                          <a:effectLst/>
                          <a:latin typeface="Arial" panose="020B0604020202020204" pitchFamily="34" charset="0"/>
                          <a:ea typeface="+mn-ea"/>
                        </a:rPr>
                        <a:t>4GB/6GB+128GB</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2+32GB</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4GB+64GB</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3+32GB/4+64GB</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4+64GB</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13998">
                <a:tc>
                  <a:txBody>
                    <a:bodyPr/>
                    <a:lstStyle/>
                    <a:p>
                      <a:pPr algn="l"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Size</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163.9mm×75.5mm×8.3mm</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156.9×75.8×7.8 mm</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163.3 × 77.5 ×8.0mm</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159.4×76.8 ×8.9 mm</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159.4×76.8 × 8.9 mm</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13998">
                <a:tc>
                  <a:txBody>
                    <a:bodyPr/>
                    <a:lstStyle/>
                    <a:p>
                      <a:pPr algn="l"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Screen size</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6.5 "1600×720(HD+)</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Arial" panose="020B0604020202020204" pitchFamily="34" charset="0"/>
                          <a:ea typeface="+mn-ea"/>
                        </a:rPr>
                        <a:t>6.2'' 720×1520</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6.5 " 720×1560 (HD+)</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Arial" panose="020B0604020202020204" pitchFamily="34" charset="0"/>
                          <a:ea typeface="+mn-ea"/>
                        </a:rPr>
                        <a:t>6.35" 720×1544</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Arial" panose="020B0604020202020204" pitchFamily="34" charset="0"/>
                          <a:ea typeface="+mn-ea"/>
                        </a:rPr>
                        <a:t>6.35" 720×1544</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13998">
                <a:tc>
                  <a:txBody>
                    <a:bodyPr/>
                    <a:lstStyle/>
                    <a:p>
                      <a:pPr algn="l"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Screen Type</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WaterDrop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WaterDrop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WaterDrop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WaterDrop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WaterDrop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13998">
                <a:tc>
                  <a:txBody>
                    <a:bodyPr/>
                    <a:lstStyle/>
                    <a:p>
                      <a:pPr algn="l"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Screen material</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TFT</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Arial" panose="020B0604020202020204" pitchFamily="34" charset="0"/>
                          <a:ea typeface="宋体" panose="02010600030101010101" pitchFamily="2" charset="-122"/>
                        </a:rPr>
                        <a:t>IPS</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TFT</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altLang="zh-CN" sz="1200" b="0" i="0" u="none" strike="noStrike" dirty="0">
                          <a:solidFill>
                            <a:schemeClr val="bg1"/>
                          </a:solidFill>
                          <a:effectLst/>
                          <a:latin typeface="Arial" panose="020B0604020202020204" pitchFamily="34" charset="0"/>
                          <a:ea typeface="+mn-ea"/>
                        </a:rPr>
                        <a:t>IPS</a:t>
                      </a:r>
                      <a:endParaRPr lang="zh-CN" altLang="en-US" sz="1200" b="0" i="0" u="none" strike="noStrike" dirty="0">
                        <a:solidFill>
                          <a:schemeClr val="bg1"/>
                        </a:solidFill>
                        <a:effectLst/>
                        <a:latin typeface="Arial" panose="020B0604020202020204" pitchFamily="34" charset="0"/>
                        <a:ea typeface="+mn-ea"/>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altLang="zh-CN" sz="1200" b="0" i="0" u="none" strike="noStrike" dirty="0">
                          <a:solidFill>
                            <a:schemeClr val="bg1"/>
                          </a:solidFill>
                          <a:effectLst/>
                          <a:latin typeface="Arial" panose="020B0604020202020204" pitchFamily="34" charset="0"/>
                          <a:ea typeface="+mn-ea"/>
                        </a:rPr>
                        <a:t>IPS</a:t>
                      </a:r>
                      <a:endParaRPr lang="zh-CN" altLang="en-US" sz="1200" b="0" i="0" u="none" strike="noStrike" dirty="0">
                        <a:solidFill>
                          <a:schemeClr val="bg1"/>
                        </a:solidFill>
                        <a:effectLst/>
                        <a:latin typeface="Arial" panose="020B0604020202020204" pitchFamily="34" charset="0"/>
                        <a:ea typeface="+mn-ea"/>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13998">
                <a:tc>
                  <a:txBody>
                    <a:bodyPr/>
                    <a:lstStyle/>
                    <a:p>
                      <a:pPr algn="l"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PPI</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Arial" panose="020B0604020202020204" pitchFamily="34" charset="0"/>
                          <a:ea typeface="宋体" panose="02010600030101010101" pitchFamily="2" charset="-122"/>
                        </a:rPr>
                        <a:t>269</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Arial" panose="020B0604020202020204" pitchFamily="34" charset="0"/>
                          <a:ea typeface="宋体" panose="02010600030101010101" pitchFamily="2" charset="-122"/>
                        </a:rPr>
                        <a:t>271</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Arial" panose="020B0604020202020204" pitchFamily="34" charset="0"/>
                          <a:ea typeface="宋体" panose="02010600030101010101" pitchFamily="2" charset="-122"/>
                        </a:rPr>
                        <a:t>?</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Arial" panose="020B0604020202020204" pitchFamily="34" charset="0"/>
                          <a:ea typeface="宋体" panose="02010600030101010101" pitchFamily="2" charset="-122"/>
                        </a:rPr>
                        <a:t>270</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Arial" panose="020B0604020202020204" pitchFamily="34" charset="0"/>
                          <a:ea typeface="宋体" panose="02010600030101010101" pitchFamily="2" charset="-122"/>
                        </a:rPr>
                        <a:t>270</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13998">
                <a:tc>
                  <a:txBody>
                    <a:bodyPr/>
                    <a:lstStyle/>
                    <a:p>
                      <a:pPr algn="l"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Front camera</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8MP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8MP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8MP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8MP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Arial" panose="020B0604020202020204" pitchFamily="34" charset="0"/>
                          <a:ea typeface="宋体" panose="02010600030101010101" pitchFamily="2" charset="-122"/>
                        </a:rPr>
                        <a:t>16MP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13998">
                <a:tc>
                  <a:txBody>
                    <a:bodyPr/>
                    <a:lstStyle/>
                    <a:p>
                      <a:pPr algn="l"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Rear camera</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12MP+2MP+2MP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13MP+2MP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13MP+8MP+5MP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13MP+8MP+2MP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13MP+8MP+2MP</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13998">
                <a:tc>
                  <a:txBody>
                    <a:bodyPr/>
                    <a:lstStyle/>
                    <a:p>
                      <a:pPr algn="l"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fingerprint</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rear-mounted</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rear-mounted</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rear-mounted</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rear-mounted</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rear-mounted</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13998">
                <a:tc>
                  <a:txBody>
                    <a:bodyPr/>
                    <a:lstStyle/>
                    <a:p>
                      <a:pPr algn="l"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Face unlock</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Arial" panose="020B0604020202020204" pitchFamily="34" charset="0"/>
                          <a:ea typeface="宋体" panose="02010600030101010101" pitchFamily="2" charset="-122"/>
                        </a:rPr>
                        <a:t>Yes</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altLang="zh-CN" sz="1200" b="0" i="0" u="none" strike="noStrike" dirty="0">
                          <a:solidFill>
                            <a:schemeClr val="bg1"/>
                          </a:solidFill>
                          <a:effectLst/>
                          <a:latin typeface="Arial" panose="020B0604020202020204" pitchFamily="34" charset="0"/>
                          <a:ea typeface="+mn-ea"/>
                        </a:rPr>
                        <a:t>Yes</a:t>
                      </a:r>
                      <a:endParaRPr lang="zh-CN" altLang="en-US" sz="1200" b="0" i="0" u="none" strike="noStrike" dirty="0">
                        <a:solidFill>
                          <a:schemeClr val="bg1"/>
                        </a:solidFill>
                        <a:effectLst/>
                        <a:latin typeface="Arial" panose="020B0604020202020204" pitchFamily="34" charset="0"/>
                        <a:ea typeface="+mn-ea"/>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altLang="zh-CN" sz="1200" b="0" i="0" u="none" strike="noStrike" dirty="0">
                          <a:solidFill>
                            <a:schemeClr val="bg1"/>
                          </a:solidFill>
                          <a:effectLst/>
                          <a:latin typeface="Arial" panose="020B0604020202020204" pitchFamily="34" charset="0"/>
                          <a:ea typeface="+mn-ea"/>
                        </a:rPr>
                        <a:t>Yes</a:t>
                      </a:r>
                      <a:endParaRPr lang="zh-CN" altLang="en-US" sz="1200" b="0" i="0" u="none" strike="noStrike" dirty="0">
                        <a:solidFill>
                          <a:schemeClr val="bg1"/>
                        </a:solidFill>
                        <a:effectLst/>
                        <a:latin typeface="Arial" panose="020B0604020202020204" pitchFamily="34" charset="0"/>
                        <a:ea typeface="+mn-ea"/>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altLang="zh-CN" sz="1200" b="0" i="0" u="none" strike="noStrike" dirty="0">
                          <a:solidFill>
                            <a:schemeClr val="bg1"/>
                          </a:solidFill>
                          <a:effectLst/>
                          <a:latin typeface="Arial" panose="020B0604020202020204" pitchFamily="34" charset="0"/>
                          <a:ea typeface="+mn-ea"/>
                        </a:rPr>
                        <a:t>Yes</a:t>
                      </a:r>
                      <a:endParaRPr lang="zh-CN" altLang="en-US" sz="1200" b="0" i="0" u="none" strike="noStrike" dirty="0">
                        <a:solidFill>
                          <a:schemeClr val="bg1"/>
                        </a:solidFill>
                        <a:effectLst/>
                        <a:latin typeface="Arial" panose="020B0604020202020204" pitchFamily="34" charset="0"/>
                        <a:ea typeface="+mn-ea"/>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altLang="zh-CN" sz="1200" b="0" i="0" u="none" strike="noStrike" dirty="0">
                          <a:solidFill>
                            <a:schemeClr val="bg1"/>
                          </a:solidFill>
                          <a:effectLst/>
                          <a:latin typeface="Arial" panose="020B0604020202020204" pitchFamily="34" charset="0"/>
                          <a:ea typeface="+mn-ea"/>
                        </a:rPr>
                        <a:t>Yes</a:t>
                      </a:r>
                      <a:endParaRPr lang="zh-CN" altLang="en-US" sz="1200" b="0" i="0" u="none" strike="noStrike" dirty="0">
                        <a:solidFill>
                          <a:schemeClr val="bg1"/>
                        </a:solidFill>
                        <a:effectLst/>
                        <a:latin typeface="Arial" panose="020B0604020202020204" pitchFamily="34" charset="0"/>
                        <a:ea typeface="+mn-ea"/>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13998">
                <a:tc>
                  <a:txBody>
                    <a:bodyPr/>
                    <a:lstStyle/>
                    <a:p>
                      <a:pPr algn="l"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slot</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Triple Slot</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Dual SIM</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Triple Slot</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Triple Slot</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Triple Slot</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13998">
                <a:tc>
                  <a:txBody>
                    <a:bodyPr/>
                    <a:lstStyle/>
                    <a:p>
                      <a:pPr algn="l" rtl="0" fontAlgn="ctr"/>
                      <a:r>
                        <a:rPr lang="en-GB" sz="1200" b="1" u="none" strike="noStrike" dirty="0">
                          <a:solidFill>
                            <a:srgbClr val="00FDFF"/>
                          </a:solidFill>
                          <a:effectLst/>
                          <a:latin typeface="微软雅黑" panose="020B0503020204020204" pitchFamily="34" charset="-122"/>
                          <a:ea typeface="微软雅黑" panose="020B0503020204020204" pitchFamily="34" charset="-122"/>
                        </a:rPr>
                        <a:t>Battery</a:t>
                      </a:r>
                      <a:endParaRPr lang="en-GB"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4230mAh (typical value)</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4000mAh</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4000mAh</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5000mAh</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Arial" panose="020B0604020202020204" pitchFamily="34" charset="0"/>
                          <a:ea typeface="+mn-ea"/>
                        </a:rPr>
                        <a:t>5000mAh</a:t>
                      </a:r>
                      <a:endParaRPr lang="zh-CN" altLang="en-US" sz="1200" b="0" i="0" u="none" strike="noStrike" dirty="0">
                        <a:solidFill>
                          <a:schemeClr val="bg1"/>
                        </a:solidFill>
                        <a:effectLst/>
                        <a:latin typeface="Arial" panose="020B0604020202020204" pitchFamily="34" charset="0"/>
                        <a:ea typeface="宋体" panose="02010600030101010101" pitchFamily="2"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14162">
                <a:tc>
                  <a:txBody>
                    <a:bodyPr/>
                    <a:lstStyle/>
                    <a:p>
                      <a:pPr algn="l" fontAlgn="b"/>
                      <a:r>
                        <a:rPr lang="en-US" altLang="zh-CN" sz="1200" b="1" i="0" u="none" strike="noStrike" dirty="0">
                          <a:solidFill>
                            <a:srgbClr val="00FDFF"/>
                          </a:solidFill>
                          <a:effectLst/>
                          <a:latin typeface="微软雅黑" panose="020B0503020204020204" pitchFamily="34" charset="-122"/>
                          <a:ea typeface="微软雅黑" panose="020B0503020204020204" pitchFamily="34" charset="-122"/>
                        </a:rPr>
                        <a:t>Charging technology</a:t>
                      </a:r>
                      <a:endParaRPr lang="zh-CN" altLang="en-US" sz="1200" b="1" i="0" u="none" strike="noStrike" dirty="0">
                        <a:solidFill>
                          <a:srgbClr val="00FDFF"/>
                        </a:solidFill>
                        <a:effectLst/>
                        <a:latin typeface="微软雅黑" panose="020B0503020204020204" pitchFamily="34" charset="-122"/>
                        <a:ea typeface="微软雅黑" panose="020B0503020204020204" pitchFamily="34" charset="-122"/>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altLang="zh-CN" sz="1200" b="0" i="0" u="none" strike="noStrike" dirty="0">
                          <a:solidFill>
                            <a:schemeClr val="bg1"/>
                          </a:solidFill>
                          <a:effectLst/>
                          <a:latin typeface="宋体" panose="02010600030101010101" pitchFamily="2" charset="-122"/>
                          <a:ea typeface="宋体" panose="02010600030101010101" pitchFamily="2" charset="-122"/>
                        </a:rPr>
                        <a:t>10W</a:t>
                      </a:r>
                      <a:endParaRPr lang="zh-CN" altLang="en-US" sz="1200" b="0" i="0" u="none" strike="noStrike" dirty="0">
                        <a:solidFill>
                          <a:schemeClr val="bg1"/>
                        </a:solidFill>
                        <a:effectLst/>
                        <a:latin typeface="宋体" panose="02010600030101010101" pitchFamily="2" charset="-122"/>
                        <a:ea typeface="宋体" panose="02010600030101010101" pitchFamily="2" charset="-122"/>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altLang="zh-CN" sz="1200" b="0" i="0" u="none" strike="noStrike" dirty="0">
                          <a:solidFill>
                            <a:schemeClr val="bg1"/>
                          </a:solidFill>
                          <a:effectLst/>
                          <a:latin typeface="宋体" panose="02010600030101010101" pitchFamily="2" charset="-122"/>
                          <a:ea typeface="宋体" panose="02010600030101010101" pitchFamily="2" charset="-122"/>
                        </a:rPr>
                        <a:t>15W</a:t>
                      </a:r>
                      <a:endParaRPr lang="zh-CN" altLang="en-US" sz="1200" b="0" i="0" u="none" strike="noStrike" dirty="0">
                        <a:solidFill>
                          <a:schemeClr val="bg1"/>
                        </a:solidFill>
                        <a:effectLst/>
                        <a:latin typeface="宋体" panose="02010600030101010101" pitchFamily="2" charset="-122"/>
                        <a:ea typeface="宋体" panose="02010600030101010101" pitchFamily="2" charset="-122"/>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altLang="zh-CN" sz="1200" b="0" i="0" u="none" strike="noStrike" dirty="0">
                          <a:solidFill>
                            <a:schemeClr val="bg1"/>
                          </a:solidFill>
                          <a:effectLst/>
                          <a:latin typeface="宋体" panose="02010600030101010101" pitchFamily="2" charset="-122"/>
                          <a:ea typeface="宋体" panose="02010600030101010101" pitchFamily="2" charset="-122"/>
                        </a:rPr>
                        <a:t>15W</a:t>
                      </a:r>
                      <a:endParaRPr lang="zh-CN" altLang="en-US" sz="1200" b="0" i="0" u="none" strike="noStrike" dirty="0">
                        <a:solidFill>
                          <a:schemeClr val="bg1"/>
                        </a:solidFill>
                        <a:effectLst/>
                        <a:latin typeface="宋体" panose="02010600030101010101" pitchFamily="2" charset="-122"/>
                        <a:ea typeface="宋体" panose="02010600030101010101" pitchFamily="2" charset="-122"/>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altLang="zh-CN" sz="1200" b="0" i="0" u="none" strike="noStrike" dirty="0">
                          <a:solidFill>
                            <a:schemeClr val="bg1"/>
                          </a:solidFill>
                          <a:effectLst/>
                          <a:latin typeface="宋体" panose="02010600030101010101" pitchFamily="2" charset="-122"/>
                          <a:ea typeface="宋体" panose="02010600030101010101" pitchFamily="2" charset="-122"/>
                        </a:rPr>
                        <a:t>10W</a:t>
                      </a:r>
                      <a:endParaRPr lang="zh-CN" altLang="en-US" sz="1200" b="0" i="0" u="none" strike="noStrike" dirty="0">
                        <a:solidFill>
                          <a:schemeClr val="bg1"/>
                        </a:solidFill>
                        <a:effectLst/>
                        <a:latin typeface="宋体" panose="02010600030101010101" pitchFamily="2" charset="-122"/>
                        <a:ea typeface="宋体" panose="02010600030101010101" pitchFamily="2" charset="-122"/>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altLang="zh-CN" sz="1200" b="0" i="0" u="none" strike="noStrike" dirty="0">
                          <a:solidFill>
                            <a:schemeClr val="bg1"/>
                          </a:solidFill>
                          <a:effectLst/>
                          <a:latin typeface="宋体" panose="02010600030101010101" pitchFamily="2" charset="-122"/>
                          <a:ea typeface="宋体" panose="02010600030101010101" pitchFamily="2" charset="-122"/>
                        </a:rPr>
                        <a:t>10W</a:t>
                      </a:r>
                      <a:endParaRPr lang="zh-CN" altLang="en-US" sz="1200" b="0" i="0" u="none" strike="noStrike" dirty="0">
                        <a:solidFill>
                          <a:schemeClr val="bg1"/>
                        </a:solidFill>
                        <a:effectLst/>
                        <a:latin typeface="宋体" panose="02010600030101010101" pitchFamily="2" charset="-122"/>
                        <a:ea typeface="宋体" panose="02010600030101010101" pitchFamily="2" charset="-122"/>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286068191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590369"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အဓိက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Selling Points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9" name="2019，OPPO 发布过的黑科技"/>
          <p:cNvSpPr txBox="1"/>
          <p:nvPr/>
        </p:nvSpPr>
        <p:spPr>
          <a:xfrm>
            <a:off x="0" y="199395"/>
            <a:ext cx="12192000" cy="584775"/>
          </a:xfrm>
          <a:prstGeom prst="rect">
            <a:avLst/>
          </a:prstGeom>
          <a:noFill/>
        </p:spPr>
        <p:txBody>
          <a:bodyPr wrap="square" rtlCol="0">
            <a:spAutoFit/>
          </a:bodyPr>
          <a:lstStyle>
            <a:defPPr>
              <a:defRPr lang="zh-CN"/>
            </a:defPPr>
            <a:lvl1pPr algn="ctr" hangingPunct="0">
              <a:defRPr sz="3200" kern="0" spc="391">
                <a:solidFill>
                  <a:srgbClr val="FFFFFF"/>
                </a:solidFill>
                <a:latin typeface="微软雅黑" panose="020B0702040204020203" charset="-122"/>
                <a:ea typeface="微软雅黑" panose="020B0702040204020203" charset="-122"/>
                <a:cs typeface="微软雅黑" panose="020B0702040204020203" charset="-122"/>
              </a:defRPr>
            </a:lvl1pPr>
          </a:lstStyle>
          <a:p>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ၾ</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အ</a:t>
            </a:r>
            <a:r>
              <a:rPr lang="en-US" dirty="0" err="1">
                <a:latin typeface="Zawgyi-One" panose="020B0604030504040204" pitchFamily="34" charset="0"/>
                <a:cs typeface="Zawgyi-One" panose="020B0604030504040204" pitchFamily="34" charset="0"/>
              </a:rPr>
              <a:t>ရာမ်ား</a:t>
            </a:r>
            <a:r>
              <a:rPr lang="en-US" dirty="0">
                <a:latin typeface="Zawgyi-One" panose="020B0604030504040204" pitchFamily="34" charset="0"/>
                <a:cs typeface="Zawgyi-One" panose="020B0604030504040204" pitchFamily="34" charset="0"/>
              </a:rPr>
              <a:t> </a:t>
            </a:r>
            <a:endParaRPr dirty="0">
              <a:latin typeface="Zawgyi-One" panose="020B0604030504040204" pitchFamily="34" charset="0"/>
              <a:cs typeface="Zawgyi-One" panose="020B0604030504040204" pitchFamily="34" charset="0"/>
            </a:endParaRPr>
          </a:p>
        </p:txBody>
      </p:sp>
      <p:sp>
        <p:nvSpPr>
          <p:cNvPr id="37" name="流程图: 联系 36"/>
          <p:cNvSpPr/>
          <p:nvPr/>
        </p:nvSpPr>
        <p:spPr>
          <a:xfrm>
            <a:off x="2435570"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Parameter</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39" name="流程图: 联系 38"/>
          <p:cNvSpPr/>
          <p:nvPr/>
        </p:nvSpPr>
        <p:spPr>
          <a:xfrm>
            <a:off x="4275638"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Color OS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1" name="流程图: 联系 40"/>
          <p:cNvSpPr/>
          <p:nvPr/>
        </p:nvSpPr>
        <p:spPr>
          <a:xfrm>
            <a:off x="6108406"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မ်ား</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2" name="流程图: 联系 41"/>
          <p:cNvSpPr/>
          <p:nvPr/>
        </p:nvSpPr>
        <p:spPr>
          <a:xfrm>
            <a:off x="7941174"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FAQ</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6" name="流程图: 联系 45"/>
          <p:cNvSpPr/>
          <p:nvPr/>
        </p:nvSpPr>
        <p:spPr>
          <a:xfrm>
            <a:off x="9773942"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CN version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ယ</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ဥ</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grpSp>
        <p:nvGrpSpPr>
          <p:cNvPr id="95" name="成组"/>
          <p:cNvGrpSpPr/>
          <p:nvPr/>
        </p:nvGrpSpPr>
        <p:grpSpPr>
          <a:xfrm>
            <a:off x="153996" y="1310338"/>
            <a:ext cx="3693385" cy="1602438"/>
            <a:chOff x="230221" y="639350"/>
            <a:chExt cx="2182997" cy="1602435"/>
          </a:xfrm>
        </p:grpSpPr>
        <p:sp>
          <p:nvSpPr>
            <p:cNvPr id="98" name="线条"/>
            <p:cNvSpPr/>
            <p:nvPr/>
          </p:nvSpPr>
          <p:spPr>
            <a:xfrm flipV="1">
              <a:off x="1020091"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97" name="文本框 1"/>
            <p:cNvSpPr txBox="1"/>
            <p:nvPr/>
          </p:nvSpPr>
          <p:spPr>
            <a:xfrm>
              <a:off x="230221" y="639350"/>
              <a:ext cx="2182997"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1.1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ကင္မရာ</a:t>
              </a:r>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1.2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1.3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p>
          </p:txBody>
        </p:sp>
      </p:grpSp>
    </p:spTree>
    <p:extLst>
      <p:ext uri="{BB962C8B-B14F-4D97-AF65-F5344CB8AC3E}">
        <p14:creationId xmlns:p14="http://schemas.microsoft.com/office/powerpoint/2010/main" val="1249807870"/>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590369"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အဓိက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Selling Points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9" name="2019，OPPO 发布过的黑科技"/>
          <p:cNvSpPr txBox="1"/>
          <p:nvPr/>
        </p:nvSpPr>
        <p:spPr>
          <a:xfrm>
            <a:off x="0" y="180512"/>
            <a:ext cx="12192000" cy="592983"/>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r>
              <a:rPr lang="my-MM" b="1" dirty="0">
                <a:latin typeface="Zawgyi-One" panose="020B0604030504040204" pitchFamily="34" charset="0"/>
                <a:ea typeface="微软雅黑" panose="020B0503020204020204" pitchFamily="34" charset="-122"/>
                <a:cs typeface="Zawgyi-One" panose="020B0604030504040204" pitchFamily="34" charset="0"/>
              </a:rPr>
              <a:t>အ</a:t>
            </a:r>
            <a:r>
              <a:rPr lang="en-US" b="1" dirty="0">
                <a:latin typeface="Zawgyi-One" panose="020B0604030504040204" pitchFamily="34" charset="0"/>
                <a:ea typeface="微软雅黑" panose="020B0503020204020204" pitchFamily="34" charset="-122"/>
                <a:cs typeface="Zawgyi-One" panose="020B0604030504040204" pitchFamily="34" charset="0"/>
              </a:rPr>
              <a:t>ေ</a:t>
            </a:r>
            <a:r>
              <a:rPr lang="my-MM" b="1" dirty="0">
                <a:latin typeface="Zawgyi-One" panose="020B0604030504040204" pitchFamily="34" charset="0"/>
                <a:ea typeface="微软雅黑" panose="020B0503020204020204" pitchFamily="34" charset="-122"/>
                <a:cs typeface="Zawgyi-One" panose="020B0604030504040204" pitchFamily="34" charset="0"/>
              </a:rPr>
              <a:t>ၾ</a:t>
            </a:r>
            <a:r>
              <a:rPr lang="en-US" b="1" dirty="0" err="1">
                <a:latin typeface="Zawgyi-One" panose="020B0604030504040204" pitchFamily="34" charset="0"/>
                <a:ea typeface="微软雅黑" panose="020B0503020204020204" pitchFamily="34" charset="-122"/>
                <a:cs typeface="Zawgyi-One" panose="020B0604030504040204" pitchFamily="34" charset="0"/>
              </a:rPr>
              <a:t>ကာင္းအရာမ်ားContents</a:t>
            </a:r>
            <a:endParaRPr b="1" dirty="0">
              <a:latin typeface="Zawgyi-One" panose="020B0604030504040204" pitchFamily="34" charset="0"/>
              <a:ea typeface="微软雅黑" panose="020B0503020204020204" pitchFamily="34" charset="-122"/>
              <a:cs typeface="Zawgyi-One" panose="020B0604030504040204" pitchFamily="34" charset="0"/>
            </a:endParaRPr>
          </a:p>
        </p:txBody>
      </p:sp>
      <p:sp>
        <p:nvSpPr>
          <p:cNvPr id="37" name="流程图: 联系 36"/>
          <p:cNvSpPr/>
          <p:nvPr/>
        </p:nvSpPr>
        <p:spPr>
          <a:xfrm>
            <a:off x="2435570"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Parameter</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39" name="流程图: 联系 38"/>
          <p:cNvSpPr/>
          <p:nvPr/>
        </p:nvSpPr>
        <p:spPr>
          <a:xfrm>
            <a:off x="4275638"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Color OS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1" name="流程图: 联系 40"/>
          <p:cNvSpPr/>
          <p:nvPr/>
        </p:nvSpPr>
        <p:spPr>
          <a:xfrm>
            <a:off x="6108406"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သတိေပးခ်က္မ်ား</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2" name="流程图: 联系 41"/>
          <p:cNvSpPr/>
          <p:nvPr/>
        </p:nvSpPr>
        <p:spPr>
          <a:xfrm>
            <a:off x="7941174"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FAQ</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6" name="流程图: 联系 45"/>
          <p:cNvSpPr/>
          <p:nvPr/>
        </p:nvSpPr>
        <p:spPr>
          <a:xfrm>
            <a:off x="9773942"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CN version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ိုင္းယွဥ</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ခင္း</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grpSp>
        <p:nvGrpSpPr>
          <p:cNvPr id="95" name="成组"/>
          <p:cNvGrpSpPr/>
          <p:nvPr/>
        </p:nvGrpSpPr>
        <p:grpSpPr>
          <a:xfrm>
            <a:off x="702638" y="1363418"/>
            <a:ext cx="2030404" cy="1549358"/>
            <a:chOff x="554499" y="692430"/>
            <a:chExt cx="1200082" cy="1549355"/>
          </a:xfrm>
        </p:grpSpPr>
        <p:sp>
          <p:nvSpPr>
            <p:cNvPr id="98" name="线条"/>
            <p:cNvSpPr/>
            <p:nvPr/>
          </p:nvSpPr>
          <p:spPr>
            <a:xfrm flipV="1">
              <a:off x="1020091"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97" name="文本框 1"/>
            <p:cNvSpPr txBox="1"/>
            <p:nvPr/>
          </p:nvSpPr>
          <p:spPr>
            <a:xfrm>
              <a:off x="554499" y="692430"/>
              <a:ext cx="1200082" cy="90380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1.1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1.2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1.3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p:txBody>
        </p:sp>
      </p:grpSp>
      <p:sp>
        <p:nvSpPr>
          <p:cNvPr id="12" name="线条"/>
          <p:cNvSpPr/>
          <p:nvPr/>
        </p:nvSpPr>
        <p:spPr>
          <a:xfrm flipV="1">
            <a:off x="5166739" y="2311042"/>
            <a:ext cx="1" cy="61933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13" name="文本框 1"/>
          <p:cNvSpPr txBox="1"/>
          <p:nvPr/>
        </p:nvSpPr>
        <p:spPr>
          <a:xfrm>
            <a:off x="3116608" y="1102736"/>
            <a:ext cx="4118059" cy="1164489"/>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cs typeface="Zawgyi-One" panose="020B0604030504040204" pitchFamily="34" charset="0"/>
              </a:rPr>
              <a:t>3.1 Do Not Disturb</a:t>
            </a:r>
          </a:p>
          <a:p>
            <a:pPr indent="-720000"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3.2 </a:t>
            </a:r>
            <a:r>
              <a:rPr lang="en-US" altLang="zh-CN" sz="1600" dirty="0">
                <a:solidFill>
                  <a:schemeClr val="bg1"/>
                </a:solidFill>
                <a:latin typeface="Zawgyi-One" panose="020B0604030504040204" pitchFamily="34" charset="0"/>
                <a:cs typeface="Zawgyi-One" panose="020B0604030504040204" pitchFamily="34" charset="0"/>
              </a:rPr>
              <a:t>Do Not Disturb </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ဖ</a:t>
            </a:r>
            <a:r>
              <a:rPr lang="my-MM" altLang="zh-CN" sz="1600" dirty="0">
                <a:solidFill>
                  <a:schemeClr val="bg1"/>
                </a:solidFill>
                <a:latin typeface="Zawgyi-One" panose="020B0604030504040204" pitchFamily="34" charset="0"/>
                <a:cs typeface="Zawgyi-One" panose="020B0604030504040204" pitchFamily="34" charset="0"/>
              </a:rPr>
              <a:t>စ</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သ</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အ</a:t>
            </a:r>
            <a:r>
              <a:rPr lang="my-MM" altLang="zh-CN" sz="1600" dirty="0">
                <a:solidFill>
                  <a:schemeClr val="bg1"/>
                </a:solidFill>
                <a:latin typeface="Zawgyi-One" panose="020B0604030504040204" pitchFamily="34" charset="0"/>
                <a:cs typeface="Zawgyi-One" panose="020B0604030504040204" pitchFamily="34" charset="0"/>
              </a:rPr>
              <a:t>ခ</a:t>
            </a:r>
            <a:r>
              <a:rPr lang="en-US" altLang="zh-CN" sz="1600" dirty="0">
                <a:solidFill>
                  <a:schemeClr val="bg1"/>
                </a:solidFill>
                <a:latin typeface="Zawgyi-One" panose="020B0604030504040204" pitchFamily="34" charset="0"/>
                <a:cs typeface="Zawgyi-One" panose="020B0604030504040204" pitchFamily="34" charset="0"/>
              </a:rPr>
              <a:t>ါ Silence Media </a:t>
            </a:r>
          </a:p>
          <a:p>
            <a:pPr indent="-720000"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3.3 </a:t>
            </a:r>
            <a:r>
              <a:rPr lang="en-US" altLang="zh-CN" sz="1600" dirty="0">
                <a:solidFill>
                  <a:schemeClr val="bg1"/>
                </a:solidFill>
                <a:latin typeface="Zawgyi-One" panose="020B0604030504040204" pitchFamily="34" charset="0"/>
                <a:cs typeface="Zawgyi-One" panose="020B0604030504040204" pitchFamily="34" charset="0"/>
              </a:rPr>
              <a:t>Notification Types </a:t>
            </a:r>
            <a:r>
              <a:rPr lang="my-MM" altLang="zh-CN" sz="1600" dirty="0">
                <a:solidFill>
                  <a:schemeClr val="bg1"/>
                </a:solidFill>
                <a:latin typeface="Zawgyi-One" panose="020B0604030504040204" pitchFamily="34" charset="0"/>
                <a:cs typeface="Zawgyi-One" panose="020B0604030504040204" pitchFamily="34" charset="0"/>
              </a:rPr>
              <a:t>ခ</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င</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ပ</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ခ</a:t>
            </a:r>
            <a:r>
              <a:rPr lang="my-MM" altLang="zh-CN" sz="1600" dirty="0">
                <a:solidFill>
                  <a:schemeClr val="bg1"/>
                </a:solidFill>
                <a:latin typeface="Zawgyi-One" panose="020B0604030504040204" pitchFamily="34" charset="0"/>
                <a:cs typeface="Zawgyi-One" panose="020B0604030504040204" pitchFamily="34" charset="0"/>
              </a:rPr>
              <a:t>င</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5" name="文本框 1"/>
          <p:cNvSpPr txBox="1"/>
          <p:nvPr/>
        </p:nvSpPr>
        <p:spPr>
          <a:xfrm>
            <a:off x="1490367" y="5411407"/>
            <a:ext cx="4138273" cy="1082992"/>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2.1 parameters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cs typeface="Zawgyi-One" panose="020B0604030504040204" pitchFamily="34" charset="0"/>
              </a:rPr>
              <a:t>2.2 parameters </a:t>
            </a:r>
            <a:r>
              <a:rPr lang="my-MM" altLang="zh-CN" sz="1600" dirty="0">
                <a:solidFill>
                  <a:schemeClr val="bg1"/>
                </a:solidFill>
                <a:latin typeface="Zawgyi-One" panose="020B0604030504040204" pitchFamily="34" charset="0"/>
                <a:cs typeface="Zawgyi-One" panose="020B0604030504040204" pitchFamily="34" charset="0"/>
              </a:rPr>
              <a:t>ဖ</a:t>
            </a:r>
            <a:r>
              <a:rPr lang="en-US" altLang="zh-CN" sz="1600" dirty="0">
                <a:solidFill>
                  <a:schemeClr val="bg1"/>
                </a:solidFill>
                <a:latin typeface="Zawgyi-One" panose="020B0604030504040204" pitchFamily="34" charset="0"/>
                <a:cs typeface="Zawgyi-One" panose="020B0604030504040204" pitchFamily="34" charset="0"/>
              </a:rPr>
              <a:t>ြ</a:t>
            </a:r>
            <a:r>
              <a:rPr lang="en-US" altLang="zh-CN" sz="1600" dirty="0" err="1">
                <a:solidFill>
                  <a:schemeClr val="bg1"/>
                </a:solidFill>
                <a:latin typeface="Zawgyi-One" panose="020B0604030504040204" pitchFamily="34" charset="0"/>
                <a:cs typeface="Zawgyi-One" panose="020B0604030504040204" pitchFamily="34" charset="0"/>
              </a:rPr>
              <a:t>ဲဲ႕စည္းပုံ</a:t>
            </a:r>
            <a:endParaRPr lang="en-US" altLang="zh-CN" sz="1600" dirty="0">
              <a:solidFill>
                <a:schemeClr val="bg1"/>
              </a:solidFill>
              <a:latin typeface="Zawgyi-One" panose="020B0604030504040204" pitchFamily="34" charset="0"/>
              <a:cs typeface="Zawgyi-One" panose="020B0604030504040204" pitchFamily="34" charset="0"/>
            </a:endParaRPr>
          </a:p>
          <a:p>
            <a:pPr algn="l"/>
            <a:r>
              <a:rPr lang="en-US" altLang="zh-CN" sz="1600" dirty="0">
                <a:solidFill>
                  <a:schemeClr val="bg1"/>
                </a:solidFill>
                <a:latin typeface="Zawgyi-One" panose="020B0604030504040204" pitchFamily="34" charset="0"/>
                <a:cs typeface="Zawgyi-One" panose="020B0604030504040204" pitchFamily="34" charset="0"/>
              </a:rPr>
              <a:t>2.3 parameters </a:t>
            </a:r>
            <a:r>
              <a:rPr lang="my-MM" altLang="zh-CN" sz="1600" dirty="0">
                <a:solidFill>
                  <a:schemeClr val="bg1"/>
                </a:solidFill>
                <a:latin typeface="Zawgyi-One" panose="020B0604030504040204" pitchFamily="34" charset="0"/>
                <a:cs typeface="Zawgyi-One" panose="020B0604030504040204" pitchFamily="34" charset="0"/>
              </a:rPr>
              <a:t>မ</a:t>
            </a:r>
            <a:r>
              <a:rPr lang="en-US" altLang="zh-CN" sz="1600" dirty="0">
                <a:solidFill>
                  <a:schemeClr val="bg1"/>
                </a:solidFill>
                <a:latin typeface="Zawgyi-One" panose="020B0604030504040204" pitchFamily="34" charset="0"/>
                <a:cs typeface="Zawgyi-One" panose="020B0604030504040204" pitchFamily="34" charset="0"/>
              </a:rPr>
              <a:t>ၾ</a:t>
            </a:r>
            <a:r>
              <a:rPr lang="my-MM" altLang="zh-CN" sz="1600" dirty="0">
                <a:solidFill>
                  <a:schemeClr val="bg1"/>
                </a:solidFill>
                <a:latin typeface="Zawgyi-One" panose="020B0604030504040204" pitchFamily="34" charset="0"/>
                <a:cs typeface="Zawgyi-One" panose="020B0604030504040204" pitchFamily="34" charset="0"/>
              </a:rPr>
              <a:t>က</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ခ</a:t>
            </a:r>
            <a:r>
              <a:rPr lang="en-US" altLang="zh-CN" sz="1600" dirty="0" err="1">
                <a:solidFill>
                  <a:schemeClr val="bg1"/>
                </a:solidFill>
                <a:latin typeface="Zawgyi-One" panose="020B0604030504040204" pitchFamily="34" charset="0"/>
                <a:cs typeface="Zawgyi-One" panose="020B0604030504040204" pitchFamily="34" charset="0"/>
              </a:rPr>
              <a:t>ဏအသုံးျပ</a:t>
            </a:r>
            <a:r>
              <a:rPr lang="en-US" altLang="zh-CN" sz="1600" dirty="0">
                <a:solidFill>
                  <a:schemeClr val="bg1"/>
                </a:solidFill>
                <a:latin typeface="Zawgyi-One" panose="020B0604030504040204" pitchFamily="34" charset="0"/>
                <a:cs typeface="Zawgyi-One" panose="020B0604030504040204" pitchFamily="34" charset="0"/>
              </a:rPr>
              <a:t>ဳျ</a:t>
            </a:r>
            <a:r>
              <a:rPr lang="en-US" altLang="zh-CN" sz="1600" dirty="0" err="1">
                <a:solidFill>
                  <a:schemeClr val="bg1"/>
                </a:solidFill>
                <a:latin typeface="Zawgyi-One" panose="020B0604030504040204" pitchFamily="34" charset="0"/>
                <a:cs typeface="Zawgyi-One" panose="020B0604030504040204" pitchFamily="34" charset="0"/>
              </a:rPr>
              <a:t>ခင္း</a:t>
            </a:r>
            <a:endParaRPr lang="en-US" altLang="zh-CN" sz="1600" dirty="0">
              <a:solidFill>
                <a:schemeClr val="bg1"/>
              </a:solidFill>
              <a:latin typeface="Zawgyi-One" panose="020B0604030504040204" pitchFamily="34" charset="0"/>
              <a:cs typeface="Zawgyi-One" panose="020B0604030504040204" pitchFamily="34" charset="0"/>
            </a:endParaRPr>
          </a:p>
        </p:txBody>
      </p:sp>
      <p:sp>
        <p:nvSpPr>
          <p:cNvPr id="16" name="线条"/>
          <p:cNvSpPr/>
          <p:nvPr/>
        </p:nvSpPr>
        <p:spPr>
          <a:xfrm flipH="1" flipV="1">
            <a:off x="3361280" y="4739315"/>
            <a:ext cx="1679" cy="672091"/>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Tree>
    <p:extLst>
      <p:ext uri="{BB962C8B-B14F-4D97-AF65-F5344CB8AC3E}">
        <p14:creationId xmlns:p14="http://schemas.microsoft.com/office/powerpoint/2010/main" val="3168093760"/>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文本框 1"/>
          <p:cNvSpPr txBox="1"/>
          <p:nvPr/>
        </p:nvSpPr>
        <p:spPr>
          <a:xfrm>
            <a:off x="250023" y="146743"/>
            <a:ext cx="2812308" cy="355995"/>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pPr algn="l"/>
            <a:r>
              <a:rPr lang="en-US" altLang="zh-CN" sz="1800" dirty="0">
                <a:latin typeface="Zawgyi-One" panose="020B0604030504040204" pitchFamily="34" charset="0"/>
                <a:cs typeface="Zawgyi-One" panose="020B0604030504040204" pitchFamily="34" charset="0"/>
              </a:rPr>
              <a:t>3.1“Do Not Disturb”</a:t>
            </a:r>
          </a:p>
        </p:txBody>
      </p:sp>
      <p:sp>
        <p:nvSpPr>
          <p:cNvPr id="4" name="文本框 3"/>
          <p:cNvSpPr txBox="1"/>
          <p:nvPr/>
        </p:nvSpPr>
        <p:spPr>
          <a:xfrm>
            <a:off x="6499304" y="1199047"/>
            <a:ext cx="1959751" cy="1169551"/>
          </a:xfrm>
          <a:prstGeom prst="rect">
            <a:avLst/>
          </a:prstGeom>
          <a:noFill/>
        </p:spPr>
        <p:txBody>
          <a:bodyPr wrap="square" rtlCol="0">
            <a:spAutoFit/>
          </a:bodyPr>
          <a:lstStyle/>
          <a:p>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"Do Not Disturb“ </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ဖြင</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့္ၿ</a:t>
            </a:r>
            <a:r>
              <a:rPr lang="en-US" altLang="zh-CN" sz="14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ပီးေနာက္တြင</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ၚ</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6" name="文本框 5"/>
          <p:cNvSpPr txBox="1"/>
          <p:nvPr/>
        </p:nvSpPr>
        <p:spPr>
          <a:xfrm>
            <a:off x="655555" y="1137293"/>
            <a:ext cx="1937132" cy="2031325"/>
          </a:xfrm>
          <a:prstGeom prst="rect">
            <a:avLst/>
          </a:prstGeom>
          <a:noFill/>
        </p:spPr>
        <p:txBody>
          <a:bodyPr wrap="square" rtlCol="0">
            <a:spAutoFit/>
          </a:bodyPr>
          <a:lstStyle/>
          <a:p>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"Do Not Disturb" </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့ၿ</a:t>
            </a:r>
            <a:r>
              <a:rPr lang="en-US" altLang="zh-CN" sz="14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ပီးေနာက္တြင</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“Do Not Disturb is on” </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ၚ</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၅</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ၾ</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ၿ</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sz="14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3" name="文本框 1"/>
          <p:cNvSpPr txBox="1"/>
          <p:nvPr/>
        </p:nvSpPr>
        <p:spPr>
          <a:xfrm>
            <a:off x="1961550" y="6144785"/>
            <a:ext cx="2319656" cy="404134"/>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ColorOS 6.1.2</a:t>
            </a:r>
          </a:p>
        </p:txBody>
      </p:sp>
      <p:sp>
        <p:nvSpPr>
          <p:cNvPr id="7" name="圆角矩形 6"/>
          <p:cNvSpPr/>
          <p:nvPr/>
        </p:nvSpPr>
        <p:spPr>
          <a:xfrm>
            <a:off x="451556" y="737740"/>
            <a:ext cx="5339644" cy="5811180"/>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10" name="圆角矩形 9"/>
          <p:cNvSpPr/>
          <p:nvPr/>
        </p:nvSpPr>
        <p:spPr>
          <a:xfrm>
            <a:off x="6322424" y="720338"/>
            <a:ext cx="5339644" cy="5828581"/>
          </a:xfrm>
          <a:prstGeom prst="roundRect">
            <a:avLst>
              <a:gd name="adj" fmla="val 6308"/>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pic>
        <p:nvPicPr>
          <p:cNvPr id="8" name="Record_2020-01-07-10-08-53">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3074210" y="1199047"/>
            <a:ext cx="2057400" cy="4572000"/>
          </a:xfrm>
          <a:prstGeom prst="rect">
            <a:avLst/>
          </a:prstGeom>
        </p:spPr>
      </p:pic>
      <p:pic>
        <p:nvPicPr>
          <p:cNvPr id="9" name="2">
            <a:hlinkClick r:id="" action="ppaction://media"/>
          </p:cNvPr>
          <p:cNvPicPr>
            <a:picLocks noChangeAspect="1"/>
          </p:cNvPicPr>
          <p:nvPr>
            <a:videoFile r:link="rId5"/>
            <p:extLst>
              <p:ext uri="{DAA4B4D4-6D71-4841-9C94-3DE7FCFB9230}">
                <p14:media xmlns:p14="http://schemas.microsoft.com/office/powerpoint/2010/main" r:embed="rId4"/>
              </p:ext>
            </p:extLst>
          </p:nvPr>
        </p:nvPicPr>
        <p:blipFill>
          <a:blip r:embed="rId9"/>
          <a:stretch>
            <a:fillRect/>
          </a:stretch>
        </p:blipFill>
        <p:spPr>
          <a:xfrm>
            <a:off x="8773806" y="1199047"/>
            <a:ext cx="2286000" cy="4572000"/>
          </a:xfrm>
          <a:prstGeom prst="rect">
            <a:avLst/>
          </a:prstGeom>
        </p:spPr>
      </p:pic>
      <p:sp>
        <p:nvSpPr>
          <p:cNvPr id="11" name="文本框 1"/>
          <p:cNvSpPr txBox="1"/>
          <p:nvPr/>
        </p:nvSpPr>
        <p:spPr>
          <a:xfrm>
            <a:off x="8037230" y="6144785"/>
            <a:ext cx="2319656" cy="404134"/>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ColorOS 6.1</a:t>
            </a:r>
          </a:p>
        </p:txBody>
      </p:sp>
    </p:spTree>
    <p:extLst>
      <p:ext uri="{BB962C8B-B14F-4D97-AF65-F5344CB8AC3E}">
        <p14:creationId xmlns:p14="http://schemas.microsoft.com/office/powerpoint/2010/main" val="1655416593"/>
      </p:ext>
    </p:extLst>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75"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52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8"/>
                </p:tgtEl>
              </p:cMediaNode>
            </p:video>
            <p:video>
              <p:cMediaNode vol="80000">
                <p:cTn id="12" fill="hold" display="0">
                  <p:stCondLst>
                    <p:cond delay="indefinite"/>
                  </p:stCondLst>
                </p:cTn>
                <p:tgtEl>
                  <p:spTgt spid="9"/>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128233" y="85830"/>
            <a:ext cx="9128469" cy="404134"/>
          </a:xfrm>
          <a:prstGeom prst="rect">
            <a:avLst/>
          </a:prstGeom>
          <a:noFill/>
          <a:ln w="12700" cap="flat">
            <a:noFill/>
            <a:miter lim="400000"/>
          </a:ln>
          <a:effectLst/>
        </p:spPr>
        <p:txBody>
          <a:bodyPr wrap="square" lIns="45719" tIns="45719" rIns="45719" bIns="45719" numCol="1" anchor="t">
            <a:noAutofit/>
          </a:bodyPr>
          <a:lstStyle>
            <a:defPPr>
              <a:defRPr lang="zh-CN"/>
            </a:defPPr>
            <a:lvl1pPr>
              <a:defRPr b="1" spc="144">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3.2 Do Not Disturb </a:t>
            </a:r>
            <a:r>
              <a:rPr lang="en-US" altLang="zh-CN" dirty="0" err="1">
                <a:latin typeface="Zawgyi-One" panose="020B0604030504040204" pitchFamily="34" charset="0"/>
                <a:cs typeface="Zawgyi-One" panose="020B0604030504040204" pitchFamily="34" charset="0"/>
              </a:rPr>
              <a:t>တြင</a:t>
            </a:r>
            <a:r>
              <a:rPr lang="en-US" altLang="zh-CN" dirty="0">
                <a:latin typeface="Zawgyi-One" panose="020B0604030504040204" pitchFamily="34" charset="0"/>
                <a:cs typeface="Zawgyi-One" panose="020B0604030504040204" pitchFamily="34" charset="0"/>
              </a:rPr>
              <a:t>္ Silence Media (OS 6.1 </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င</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င</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ယ</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ဥ</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ခ</a:t>
            </a:r>
            <a:r>
              <a:rPr lang="en-US" altLang="zh-CN" dirty="0">
                <a:latin typeface="Zawgyi-One" panose="020B0604030504040204" pitchFamily="34" charset="0"/>
                <a:cs typeface="Zawgyi-One" panose="020B0604030504040204" pitchFamily="34" charset="0"/>
              </a:rPr>
              <a:t>င</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p>
        </p:txBody>
      </p:sp>
      <p:sp>
        <p:nvSpPr>
          <p:cNvPr id="4" name="文本框 3"/>
          <p:cNvSpPr txBox="1"/>
          <p:nvPr/>
        </p:nvSpPr>
        <p:spPr>
          <a:xfrm>
            <a:off x="8295795" y="856891"/>
            <a:ext cx="1152210" cy="1384995"/>
          </a:xfrm>
          <a:prstGeom prst="rect">
            <a:avLst/>
          </a:prstGeom>
          <a:noFill/>
        </p:spPr>
        <p:txBody>
          <a:bodyPr wrap="square" rtlCol="0">
            <a:spAutoFit/>
          </a:bodyPr>
          <a:lstStyle/>
          <a:p>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2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ColorOS</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6.1 တ</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"Silence Media When in Do Not Disturb " option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6" name="文本框 5"/>
          <p:cNvSpPr txBox="1"/>
          <p:nvPr/>
        </p:nvSpPr>
        <p:spPr>
          <a:xfrm>
            <a:off x="311340" y="856891"/>
            <a:ext cx="1485954" cy="3046988"/>
          </a:xfrm>
          <a:prstGeom prst="rect">
            <a:avLst/>
          </a:prstGeom>
          <a:noFill/>
        </p:spPr>
        <p:txBody>
          <a:bodyPr wrap="square" rtlCol="0">
            <a:spAutoFit/>
          </a:bodyPr>
          <a:lstStyle/>
          <a:p>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Do Not Disturb " on the DND interface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Silence Media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mute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ဟ</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"Do Not Disturb"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Silence Media When in Do Not Disturb “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effect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ရန</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2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ဖြင</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ရန</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2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လိုအပ္ပါသည</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1" name="文本框 1"/>
          <p:cNvSpPr txBox="1"/>
          <p:nvPr/>
        </p:nvSpPr>
        <p:spPr>
          <a:xfrm>
            <a:off x="3028358" y="5903676"/>
            <a:ext cx="2319656" cy="404134"/>
          </a:xfrm>
          <a:prstGeom prst="rect">
            <a:avLst/>
          </a:prstGeom>
          <a:noFill/>
          <a:ln w="12700" cap="flat">
            <a:noFill/>
            <a:miter lim="400000"/>
          </a:ln>
          <a:effectLst/>
        </p:spPr>
        <p:txBody>
          <a:bodyPr wrap="square" lIns="45719" tIns="45719" rIns="45719" bIns="45719" numCol="1" anchor="t">
            <a:noAutofit/>
          </a:bodyPr>
          <a:lstStyle>
            <a:defPPr>
              <a:defRPr lang="zh-CN"/>
            </a:defPPr>
            <a:lvl1pPr>
              <a:defRPr b="1" spc="144">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ColorOS 6.1.2</a:t>
            </a:r>
          </a:p>
        </p:txBody>
      </p:sp>
      <p:sp>
        <p:nvSpPr>
          <p:cNvPr id="12" name="文本框 1"/>
          <p:cNvSpPr txBox="1"/>
          <p:nvPr/>
        </p:nvSpPr>
        <p:spPr>
          <a:xfrm>
            <a:off x="8871900" y="5903676"/>
            <a:ext cx="2319656" cy="404134"/>
          </a:xfrm>
          <a:prstGeom prst="rect">
            <a:avLst/>
          </a:prstGeom>
          <a:noFill/>
          <a:ln w="12700" cap="flat">
            <a:noFill/>
            <a:miter lim="400000"/>
          </a:ln>
          <a:effectLst/>
        </p:spPr>
        <p:txBody>
          <a:bodyPr wrap="square" lIns="45719" tIns="45719" rIns="45719" bIns="45719" numCol="1" anchor="t">
            <a:noAutofit/>
          </a:bodyPr>
          <a:lstStyle>
            <a:defPPr>
              <a:defRPr lang="zh-CN"/>
            </a:defPPr>
            <a:lvl1pPr>
              <a:defRPr b="1" spc="144">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ColorOS 6.1</a:t>
            </a:r>
          </a:p>
        </p:txBody>
      </p:sp>
      <p:pic>
        <p:nvPicPr>
          <p:cNvPr id="13" name="图片 12"/>
          <p:cNvPicPr>
            <a:picLocks noChangeAspect="1"/>
          </p:cNvPicPr>
          <p:nvPr/>
        </p:nvPicPr>
        <p:blipFill>
          <a:blip r:embed="rId7"/>
          <a:stretch>
            <a:fillRect/>
          </a:stretch>
        </p:blipFill>
        <p:spPr>
          <a:xfrm>
            <a:off x="9592470" y="947706"/>
            <a:ext cx="2074945" cy="4572000"/>
          </a:xfrm>
          <a:prstGeom prst="rect">
            <a:avLst/>
          </a:prstGeom>
        </p:spPr>
      </p:pic>
      <p:pic>
        <p:nvPicPr>
          <p:cNvPr id="5" name="Record_2019-12-12-10-04-4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859768" y="976856"/>
            <a:ext cx="2057400" cy="4572000"/>
          </a:xfrm>
          <a:prstGeom prst="rect">
            <a:avLst/>
          </a:prstGeom>
        </p:spPr>
      </p:pic>
      <p:pic>
        <p:nvPicPr>
          <p:cNvPr id="7" name="Record_2019-12-12-10-05-18">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5652681" y="976856"/>
            <a:ext cx="2057400" cy="4572000"/>
          </a:xfrm>
          <a:prstGeom prst="rect">
            <a:avLst/>
          </a:prstGeom>
        </p:spPr>
      </p:pic>
      <p:sp>
        <p:nvSpPr>
          <p:cNvPr id="10" name="圆角矩形 9"/>
          <p:cNvSpPr/>
          <p:nvPr/>
        </p:nvSpPr>
        <p:spPr>
          <a:xfrm>
            <a:off x="258516" y="737740"/>
            <a:ext cx="7621792" cy="5595804"/>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15" name="圆角矩形 14"/>
          <p:cNvSpPr/>
          <p:nvPr/>
        </p:nvSpPr>
        <p:spPr>
          <a:xfrm>
            <a:off x="8104492" y="737738"/>
            <a:ext cx="3795324" cy="5570071"/>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16" name="文本框 15"/>
          <p:cNvSpPr txBox="1"/>
          <p:nvPr/>
        </p:nvSpPr>
        <p:spPr>
          <a:xfrm>
            <a:off x="4188186" y="976856"/>
            <a:ext cx="1433351" cy="1938992"/>
          </a:xfrm>
          <a:prstGeom prst="rect">
            <a:avLst/>
          </a:prstGeom>
          <a:noFill/>
        </p:spPr>
        <p:txBody>
          <a:bodyPr wrap="square" rtlCol="0">
            <a:spAutoFit/>
          </a:bodyPr>
          <a:lstStyle/>
          <a:p>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ၽ</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"volume +"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sz="12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လုတ္ကုိ</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2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နွိပ္လ</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 system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"Silence Media When in Do Not Disturb“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cxnSp>
        <p:nvCxnSpPr>
          <p:cNvPr id="8" name="直接连接符 7"/>
          <p:cNvCxnSpPr/>
          <p:nvPr/>
        </p:nvCxnSpPr>
        <p:spPr>
          <a:xfrm>
            <a:off x="4033520" y="856891"/>
            <a:ext cx="0" cy="5086709"/>
          </a:xfrm>
          <a:prstGeom prst="line">
            <a:avLst/>
          </a:prstGeom>
          <a:ln w="28575">
            <a:solidFill>
              <a:srgbClr val="00FDFF"/>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14919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92"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768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5"/>
                </p:tgtEl>
              </p:cMediaNode>
            </p:video>
            <p:video>
              <p:cMediaNode vol="80000">
                <p:cTn id="12" repeatCount="indefinite" fill="hold" display="0">
                  <p:stCondLst>
                    <p:cond delay="indefinite"/>
                  </p:stCondLst>
                </p:cTn>
                <p:tgtEl>
                  <p:spTgt spid="7"/>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218710" y="974298"/>
            <a:ext cx="1440933" cy="2308324"/>
          </a:xfrm>
          <a:prstGeom prst="rect">
            <a:avLst/>
          </a:prstGeom>
          <a:noFill/>
        </p:spPr>
        <p:txBody>
          <a:bodyPr wrap="square" rtlCol="0">
            <a:spAutoFit/>
          </a:bodyPr>
          <a:lstStyle/>
          <a:p>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ColorOS 6.1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notification option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ၿ</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ေရြးခ်ယ္ရန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sub-categories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6" name="文本框 5"/>
          <p:cNvSpPr txBox="1"/>
          <p:nvPr/>
        </p:nvSpPr>
        <p:spPr>
          <a:xfrm>
            <a:off x="397793" y="974298"/>
            <a:ext cx="2585306" cy="3293209"/>
          </a:xfrm>
          <a:prstGeom prst="rect">
            <a:avLst/>
          </a:prstGeom>
          <a:noFill/>
        </p:spPr>
        <p:txBody>
          <a:bodyPr wrap="square" rtlCol="0">
            <a:spAutoFit/>
          </a:bodyPr>
          <a:lstStyle/>
          <a:p>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ColorOS 6.1.2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"Allow Notification"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"Allow Notification Types"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ၿ</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3 sub-category menus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"Status bar", "Banner at Screen Top",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  "Lock Screen Notification“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Users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notification preferences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pic>
        <p:nvPicPr>
          <p:cNvPr id="2" name="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9773861" y="1062692"/>
            <a:ext cx="2057400" cy="4572000"/>
          </a:xfrm>
          <a:prstGeom prst="rect">
            <a:avLst/>
          </a:prstGeom>
        </p:spPr>
      </p:pic>
      <p:sp>
        <p:nvSpPr>
          <p:cNvPr id="13" name="圆角矩形 12"/>
          <p:cNvSpPr/>
          <p:nvPr/>
        </p:nvSpPr>
        <p:spPr>
          <a:xfrm>
            <a:off x="8104492" y="737738"/>
            <a:ext cx="3795324" cy="5570071"/>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15" name="圆角矩形 14"/>
          <p:cNvSpPr/>
          <p:nvPr/>
        </p:nvSpPr>
        <p:spPr>
          <a:xfrm>
            <a:off x="258516" y="737740"/>
            <a:ext cx="7621792" cy="5595804"/>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16" name="文本框 1"/>
          <p:cNvSpPr txBox="1"/>
          <p:nvPr/>
        </p:nvSpPr>
        <p:spPr>
          <a:xfrm>
            <a:off x="3167775" y="5910956"/>
            <a:ext cx="2319656" cy="404134"/>
          </a:xfrm>
          <a:prstGeom prst="rect">
            <a:avLst/>
          </a:prstGeom>
          <a:noFill/>
          <a:ln w="12700" cap="flat">
            <a:noFill/>
            <a:miter lim="400000"/>
          </a:ln>
          <a:effectLst/>
        </p:spPr>
        <p:txBody>
          <a:bodyPr wrap="square" lIns="45719" tIns="45719" rIns="45719" bIns="45719" numCol="1" anchor="t">
            <a:noAutofit/>
          </a:bodyPr>
          <a:lstStyle>
            <a:defPPr>
              <a:defRPr lang="zh-CN"/>
            </a:defPPr>
            <a:lvl1pPr>
              <a:defRPr b="1" spc="144">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ColorOS 6.1.2</a:t>
            </a:r>
          </a:p>
        </p:txBody>
      </p:sp>
      <p:sp>
        <p:nvSpPr>
          <p:cNvPr id="17" name="文本框 1"/>
          <p:cNvSpPr txBox="1"/>
          <p:nvPr/>
        </p:nvSpPr>
        <p:spPr>
          <a:xfrm>
            <a:off x="9035047" y="5910956"/>
            <a:ext cx="2319656" cy="404134"/>
          </a:xfrm>
          <a:prstGeom prst="rect">
            <a:avLst/>
          </a:prstGeom>
          <a:noFill/>
          <a:ln w="12700" cap="flat">
            <a:noFill/>
            <a:miter lim="400000"/>
          </a:ln>
          <a:effectLst/>
        </p:spPr>
        <p:txBody>
          <a:bodyPr wrap="square" lIns="45719" tIns="45719" rIns="45719" bIns="45719" numCol="1" anchor="t">
            <a:noAutofit/>
          </a:bodyPr>
          <a:lstStyle>
            <a:defPPr>
              <a:defRPr lang="zh-CN"/>
            </a:defPPr>
            <a:lvl1pPr>
              <a:defRPr b="1" spc="144">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ColorOS 6.1</a:t>
            </a:r>
          </a:p>
        </p:txBody>
      </p:sp>
      <p:sp>
        <p:nvSpPr>
          <p:cNvPr id="18" name="文本框 1"/>
          <p:cNvSpPr txBox="1"/>
          <p:nvPr/>
        </p:nvSpPr>
        <p:spPr>
          <a:xfrm>
            <a:off x="128233" y="85830"/>
            <a:ext cx="9128469" cy="404134"/>
          </a:xfrm>
          <a:prstGeom prst="rect">
            <a:avLst/>
          </a:prstGeom>
          <a:noFill/>
          <a:ln w="12700" cap="flat">
            <a:noFill/>
            <a:miter lim="400000"/>
          </a:ln>
          <a:effectLst/>
        </p:spPr>
        <p:txBody>
          <a:bodyPr wrap="square" lIns="45719" tIns="45719" rIns="45719" bIns="45719" numCol="1" anchor="t">
            <a:noAutofit/>
          </a:bodyPr>
          <a:lstStyle>
            <a:defPPr>
              <a:defRPr lang="zh-CN"/>
            </a:defPPr>
            <a:lvl1pPr>
              <a:defRPr b="1" spc="144">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3.3 Notification Types </a:t>
            </a:r>
            <a:r>
              <a:rPr lang="my-MM" altLang="zh-CN" dirty="0">
                <a:latin typeface="Zawgyi-One" panose="020B0604030504040204" pitchFamily="34" charset="0"/>
                <a:cs typeface="Zawgyi-One" panose="020B0604030504040204" pitchFamily="34" charset="0"/>
              </a:rPr>
              <a:t>က</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ခ</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င</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ပ</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သ</a:t>
            </a:r>
            <a:r>
              <a:rPr lang="my-MM" altLang="zh-CN" dirty="0">
                <a:latin typeface="Zawgyi-One" panose="020B0604030504040204" pitchFamily="34" charset="0"/>
                <a:cs typeface="Zawgyi-One" panose="020B0604030504040204" pitchFamily="34" charset="0"/>
              </a:rPr>
              <a:t>ည</a:t>
            </a:r>
            <a:r>
              <a:rPr lang="en-US" altLang="zh-CN" dirty="0">
                <a:latin typeface="Zawgyi-One" panose="020B0604030504040204" pitchFamily="34" charset="0"/>
                <a:cs typeface="Zawgyi-One" panose="020B0604030504040204" pitchFamily="34" charset="0"/>
              </a:rPr>
              <a:t>္ (Compare with OS 6.1)</a:t>
            </a:r>
          </a:p>
        </p:txBody>
      </p:sp>
      <p:pic>
        <p:nvPicPr>
          <p:cNvPr id="5" name="Record_2020-01-15-17-42-02">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5711615" y="1062692"/>
            <a:ext cx="2057400" cy="4572000"/>
          </a:xfrm>
          <a:prstGeom prst="rect">
            <a:avLst/>
          </a:prstGeom>
        </p:spPr>
      </p:pic>
      <p:pic>
        <p:nvPicPr>
          <p:cNvPr id="8" name="5">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3430031" y="1038348"/>
            <a:ext cx="2057400" cy="4572000"/>
          </a:xfrm>
          <a:prstGeom prst="rect">
            <a:avLst/>
          </a:prstGeom>
        </p:spPr>
      </p:pic>
    </p:spTree>
    <p:extLst>
      <p:ext uri="{BB962C8B-B14F-4D97-AF65-F5344CB8AC3E}">
        <p14:creationId xmlns:p14="http://schemas.microsoft.com/office/powerpoint/2010/main" val="151068049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18"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4460" fill="hold"/>
                                        <p:tgtEl>
                                          <p:spTgt spid="5"/>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10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
                </p:tgtEl>
              </p:cMediaNode>
            </p:video>
            <p:video>
              <p:cMediaNode vol="80000">
                <p:cTn id="16" fill="hold" display="0">
                  <p:stCondLst>
                    <p:cond delay="indefinite"/>
                  </p:stCondLst>
                </p:cTn>
                <p:tgtEl>
                  <p:spTgt spid="5"/>
                </p:tgtEl>
              </p:cMediaNode>
            </p:video>
            <p:video>
              <p:cMediaNode vol="80000">
                <p:cTn id="17" fill="hold" display="0">
                  <p:stCondLst>
                    <p:cond delay="indefinite"/>
                  </p:stCondLst>
                </p:cTn>
                <p:tgtEl>
                  <p:spTgt spid="8"/>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590369"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အဓိက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Selling Points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9" name="2019，OPPO 发布过的黑科技"/>
          <p:cNvSpPr txBox="1"/>
          <p:nvPr/>
        </p:nvSpPr>
        <p:spPr>
          <a:xfrm>
            <a:off x="0" y="180512"/>
            <a:ext cx="12192000" cy="592983"/>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r>
              <a:rPr lang="my-MM" b="1" dirty="0">
                <a:latin typeface="Zawgyi-One" panose="020B0604030504040204" pitchFamily="34" charset="0"/>
                <a:ea typeface="微软雅黑" panose="020B0503020204020204" pitchFamily="34" charset="-122"/>
                <a:cs typeface="Zawgyi-One" panose="020B0604030504040204" pitchFamily="34" charset="0"/>
              </a:rPr>
              <a:t>အ</a:t>
            </a:r>
            <a:r>
              <a:rPr lang="en-US" b="1" dirty="0">
                <a:latin typeface="Zawgyi-One" panose="020B0604030504040204" pitchFamily="34" charset="0"/>
                <a:ea typeface="微软雅黑" panose="020B0503020204020204" pitchFamily="34" charset="-122"/>
                <a:cs typeface="Zawgyi-One" panose="020B0604030504040204" pitchFamily="34" charset="0"/>
              </a:rPr>
              <a:t>ေ</a:t>
            </a:r>
            <a:r>
              <a:rPr lang="my-MM" b="1" dirty="0">
                <a:latin typeface="Zawgyi-One" panose="020B0604030504040204" pitchFamily="34" charset="0"/>
                <a:ea typeface="微软雅黑" panose="020B0503020204020204" pitchFamily="34" charset="-122"/>
                <a:cs typeface="Zawgyi-One" panose="020B0604030504040204" pitchFamily="34" charset="0"/>
              </a:rPr>
              <a:t>ၾ</a:t>
            </a:r>
            <a:r>
              <a:rPr lang="en-US" b="1" dirty="0">
                <a:latin typeface="Zawgyi-One" panose="020B0604030504040204" pitchFamily="34" charset="0"/>
                <a:ea typeface="微软雅黑" panose="020B0503020204020204" pitchFamily="34" charset="-122"/>
                <a:cs typeface="Zawgyi-One" panose="020B0604030504040204" pitchFamily="34" charset="0"/>
              </a:rPr>
              <a:t>က</a:t>
            </a:r>
            <a:r>
              <a:rPr lang="my-MM" b="1" dirty="0">
                <a:latin typeface="Zawgyi-One" panose="020B0604030504040204" pitchFamily="34" charset="0"/>
                <a:ea typeface="微软雅黑" panose="020B0503020204020204" pitchFamily="34" charset="-122"/>
                <a:cs typeface="Zawgyi-One" panose="020B0604030504040204" pitchFamily="34" charset="0"/>
              </a:rPr>
              <a:t>ာ</a:t>
            </a:r>
            <a:r>
              <a:rPr lang="en-US" b="1" dirty="0">
                <a:latin typeface="Zawgyi-One" panose="020B0604030504040204" pitchFamily="34" charset="0"/>
                <a:ea typeface="微软雅黑" panose="020B0503020204020204" pitchFamily="34" charset="-122"/>
                <a:cs typeface="Zawgyi-One" panose="020B0604030504040204" pitchFamily="34" charset="0"/>
              </a:rPr>
              <a:t>င</a:t>
            </a:r>
            <a:r>
              <a:rPr lang="my-MM" b="1" dirty="0">
                <a:latin typeface="Zawgyi-One" panose="020B0604030504040204" pitchFamily="34" charset="0"/>
                <a:ea typeface="微软雅黑" panose="020B0503020204020204" pitchFamily="34" charset="-122"/>
                <a:cs typeface="Zawgyi-One" panose="020B0604030504040204" pitchFamily="34" charset="0"/>
              </a:rPr>
              <a:t>္</a:t>
            </a:r>
            <a:r>
              <a:rPr lang="en-US" b="1" dirty="0">
                <a:latin typeface="Zawgyi-One" panose="020B0604030504040204" pitchFamily="34" charset="0"/>
                <a:ea typeface="微软雅黑" panose="020B0503020204020204" pitchFamily="34" charset="-122"/>
                <a:cs typeface="Zawgyi-One" panose="020B0604030504040204" pitchFamily="34" charset="0"/>
              </a:rPr>
              <a:t>း</a:t>
            </a:r>
            <a:r>
              <a:rPr lang="my-MM" b="1" dirty="0">
                <a:latin typeface="Zawgyi-One" panose="020B0604030504040204" pitchFamily="34" charset="0"/>
                <a:ea typeface="微软雅黑" panose="020B0503020204020204" pitchFamily="34" charset="-122"/>
                <a:cs typeface="Zawgyi-One" panose="020B0604030504040204" pitchFamily="34" charset="0"/>
              </a:rPr>
              <a:t>အ</a:t>
            </a:r>
            <a:r>
              <a:rPr lang="en-US" b="1" dirty="0">
                <a:latin typeface="Zawgyi-One" panose="020B0604030504040204" pitchFamily="34" charset="0"/>
                <a:ea typeface="微软雅黑" panose="020B0503020204020204" pitchFamily="34" charset="-122"/>
                <a:cs typeface="Zawgyi-One" panose="020B0604030504040204" pitchFamily="34" charset="0"/>
              </a:rPr>
              <a:t>ရ</a:t>
            </a:r>
            <a:r>
              <a:rPr lang="my-MM" b="1" dirty="0">
                <a:latin typeface="Zawgyi-One" panose="020B0604030504040204" pitchFamily="34" charset="0"/>
                <a:ea typeface="微软雅黑" panose="020B0503020204020204" pitchFamily="34" charset="-122"/>
                <a:cs typeface="Zawgyi-One" panose="020B0604030504040204" pitchFamily="34" charset="0"/>
              </a:rPr>
              <a:t>ာ</a:t>
            </a:r>
            <a:r>
              <a:rPr lang="en-US" b="1" dirty="0">
                <a:latin typeface="Zawgyi-One" panose="020B0604030504040204" pitchFamily="34" charset="0"/>
                <a:ea typeface="微软雅黑" panose="020B0503020204020204" pitchFamily="34" charset="-122"/>
                <a:cs typeface="Zawgyi-One" panose="020B0604030504040204" pitchFamily="34" charset="0"/>
              </a:rPr>
              <a:t>မ</a:t>
            </a:r>
            <a:r>
              <a:rPr lang="my-MM" b="1" dirty="0">
                <a:latin typeface="Zawgyi-One" panose="020B0604030504040204" pitchFamily="34" charset="0"/>
                <a:ea typeface="微软雅黑" panose="020B0503020204020204" pitchFamily="34" charset="-122"/>
                <a:cs typeface="Zawgyi-One" panose="020B0604030504040204" pitchFamily="34" charset="0"/>
              </a:rPr>
              <a:t>်</a:t>
            </a:r>
            <a:r>
              <a:rPr lang="en-US" b="1" dirty="0">
                <a:latin typeface="Zawgyi-One" panose="020B0604030504040204" pitchFamily="34" charset="0"/>
                <a:ea typeface="微软雅黑" panose="020B0503020204020204" pitchFamily="34" charset="-122"/>
                <a:cs typeface="Zawgyi-One" panose="020B0604030504040204" pitchFamily="34" charset="0"/>
              </a:rPr>
              <a:t>ာ</a:t>
            </a:r>
            <a:r>
              <a:rPr lang="my-MM" b="1" dirty="0">
                <a:latin typeface="Zawgyi-One" panose="020B0604030504040204" pitchFamily="34" charset="0"/>
                <a:ea typeface="微软雅黑" panose="020B0503020204020204" pitchFamily="34" charset="-122"/>
                <a:cs typeface="Zawgyi-One" panose="020B0604030504040204" pitchFamily="34" charset="0"/>
              </a:rPr>
              <a:t>း</a:t>
            </a:r>
            <a:endParaRPr b="1" dirty="0">
              <a:latin typeface="Zawgyi-One" panose="020B0604030504040204" pitchFamily="34" charset="0"/>
              <a:ea typeface="微软雅黑" panose="020B0503020204020204" pitchFamily="34" charset="-122"/>
              <a:cs typeface="Zawgyi-One" panose="020B0604030504040204" pitchFamily="34" charset="0"/>
            </a:endParaRPr>
          </a:p>
        </p:txBody>
      </p:sp>
      <p:sp>
        <p:nvSpPr>
          <p:cNvPr id="37" name="流程图: 联系 36"/>
          <p:cNvSpPr/>
          <p:nvPr/>
        </p:nvSpPr>
        <p:spPr>
          <a:xfrm>
            <a:off x="2435570"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Parameter</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39" name="流程图: 联系 38"/>
          <p:cNvSpPr/>
          <p:nvPr/>
        </p:nvSpPr>
        <p:spPr>
          <a:xfrm>
            <a:off x="4275638"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Color OS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1" name="流程图: 联系 40"/>
          <p:cNvSpPr/>
          <p:nvPr/>
        </p:nvSpPr>
        <p:spPr>
          <a:xfrm>
            <a:off x="6108406"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ပင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ခင္း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ႀ</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ကိဳတင္သတိေပးခ်က္မ်ား</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2" name="流程图: 联系 41"/>
          <p:cNvSpPr/>
          <p:nvPr/>
        </p:nvSpPr>
        <p:spPr>
          <a:xfrm>
            <a:off x="7941174"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FAQ</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6" name="流程图: 联系 45"/>
          <p:cNvSpPr/>
          <p:nvPr/>
        </p:nvSpPr>
        <p:spPr>
          <a:xfrm>
            <a:off x="9773942"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CN version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ယ</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ဥ</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grpSp>
        <p:nvGrpSpPr>
          <p:cNvPr id="95" name="成组"/>
          <p:cNvGrpSpPr/>
          <p:nvPr/>
        </p:nvGrpSpPr>
        <p:grpSpPr>
          <a:xfrm>
            <a:off x="702638" y="1363418"/>
            <a:ext cx="2030404" cy="1549358"/>
            <a:chOff x="554499" y="692430"/>
            <a:chExt cx="1200082" cy="1549355"/>
          </a:xfrm>
        </p:grpSpPr>
        <p:sp>
          <p:nvSpPr>
            <p:cNvPr id="98" name="线条"/>
            <p:cNvSpPr/>
            <p:nvPr/>
          </p:nvSpPr>
          <p:spPr>
            <a:xfrm flipV="1">
              <a:off x="1020091"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97" name="文本框 1"/>
            <p:cNvSpPr txBox="1"/>
            <p:nvPr/>
          </p:nvSpPr>
          <p:spPr>
            <a:xfrm>
              <a:off x="554499" y="692430"/>
              <a:ext cx="1200082" cy="90380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1.1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1.2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1.3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အႀကံ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p:txBody>
        </p:sp>
      </p:grpSp>
      <p:sp>
        <p:nvSpPr>
          <p:cNvPr id="12" name="线条"/>
          <p:cNvSpPr/>
          <p:nvPr/>
        </p:nvSpPr>
        <p:spPr>
          <a:xfrm flipV="1">
            <a:off x="5166739" y="2311042"/>
            <a:ext cx="1" cy="61933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13" name="文本框 1"/>
          <p:cNvSpPr txBox="1"/>
          <p:nvPr/>
        </p:nvSpPr>
        <p:spPr>
          <a:xfrm>
            <a:off x="3116608" y="1102736"/>
            <a:ext cx="4118059" cy="1164489"/>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cs typeface="Zawgyi-One" panose="020B0604030504040204" pitchFamily="34" charset="0"/>
              </a:rPr>
              <a:t>3.1 Do Not Disturb</a:t>
            </a:r>
          </a:p>
          <a:p>
            <a:pPr indent="-720000"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3.2 </a:t>
            </a:r>
            <a:r>
              <a:rPr lang="en-US" altLang="zh-CN" sz="1600" dirty="0">
                <a:solidFill>
                  <a:schemeClr val="bg1"/>
                </a:solidFill>
                <a:latin typeface="Zawgyi-One" panose="020B0604030504040204" pitchFamily="34" charset="0"/>
                <a:cs typeface="Zawgyi-One" panose="020B0604030504040204" pitchFamily="34" charset="0"/>
              </a:rPr>
              <a:t>Do Not Disturb ျ</a:t>
            </a:r>
            <a:r>
              <a:rPr lang="en-US" altLang="zh-CN" sz="1600" dirty="0" err="1">
                <a:solidFill>
                  <a:schemeClr val="bg1"/>
                </a:solidFill>
                <a:latin typeface="Zawgyi-One" panose="020B0604030504040204" pitchFamily="34" charset="0"/>
                <a:cs typeface="Zawgyi-One" panose="020B0604030504040204" pitchFamily="34" charset="0"/>
              </a:rPr>
              <a:t>ဖစ္ေသာအခ</a:t>
            </a:r>
            <a:r>
              <a:rPr lang="en-US" altLang="zh-CN" sz="1600" dirty="0">
                <a:solidFill>
                  <a:schemeClr val="bg1"/>
                </a:solidFill>
                <a:latin typeface="Zawgyi-One" panose="020B0604030504040204" pitchFamily="34" charset="0"/>
                <a:cs typeface="Zawgyi-One" panose="020B0604030504040204" pitchFamily="34" charset="0"/>
              </a:rPr>
              <a:t>ါ Silence Media</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3.3 </a:t>
            </a:r>
            <a:r>
              <a:rPr lang="en-US" altLang="zh-CN" sz="1600" dirty="0">
                <a:solidFill>
                  <a:schemeClr val="bg1"/>
                </a:solidFill>
                <a:latin typeface="Zawgyi-One" panose="020B0604030504040204" pitchFamily="34" charset="0"/>
                <a:cs typeface="Zawgyi-One" panose="020B0604030504040204" pitchFamily="34" charset="0"/>
              </a:rPr>
              <a:t>Notification Types </a:t>
            </a:r>
            <a:r>
              <a:rPr lang="my-MM" altLang="zh-CN" sz="1600" dirty="0">
                <a:solidFill>
                  <a:schemeClr val="bg1"/>
                </a:solidFill>
                <a:latin typeface="Zawgyi-One" panose="020B0604030504040204" pitchFamily="34" charset="0"/>
                <a:cs typeface="Zawgyi-One" panose="020B0604030504040204" pitchFamily="34" charset="0"/>
              </a:rPr>
              <a:t>က</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ခ</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င</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ပ</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သ</a:t>
            </a:r>
            <a:r>
              <a:rPr lang="my-MM" altLang="zh-CN" sz="1600" dirty="0">
                <a:solidFill>
                  <a:schemeClr val="bg1"/>
                </a:solidFill>
                <a:latin typeface="Zawgyi-One" panose="020B0604030504040204" pitchFamily="34" charset="0"/>
                <a:cs typeface="Zawgyi-One" panose="020B0604030504040204" pitchFamily="34" charset="0"/>
              </a:rPr>
              <a:t>ည</a:t>
            </a:r>
            <a:r>
              <a:rPr lang="en-US" altLang="zh-CN" sz="1600" dirty="0">
                <a:solidFill>
                  <a:schemeClr val="bg1"/>
                </a:solidFill>
                <a:latin typeface="Zawgyi-One" panose="020B0604030504040204" pitchFamily="34" charset="0"/>
                <a:cs typeface="Zawgyi-One" panose="020B0604030504040204" pitchFamily="34" charset="0"/>
              </a:rPr>
              <a:t>္</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5" name="文本框 1"/>
          <p:cNvSpPr txBox="1"/>
          <p:nvPr/>
        </p:nvSpPr>
        <p:spPr>
          <a:xfrm>
            <a:off x="1490367" y="5411407"/>
            <a:ext cx="4138273" cy="1082992"/>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2.1 parameters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cs typeface="Zawgyi-One" panose="020B0604030504040204" pitchFamily="34" charset="0"/>
              </a:rPr>
              <a:t>2.2 parameters </a:t>
            </a:r>
            <a:r>
              <a:rPr lang="my-MM" altLang="zh-CN" sz="1600" dirty="0">
                <a:solidFill>
                  <a:schemeClr val="bg1"/>
                </a:solidFill>
                <a:latin typeface="Zawgyi-One" panose="020B0604030504040204" pitchFamily="34" charset="0"/>
                <a:cs typeface="Zawgyi-One" panose="020B0604030504040204" pitchFamily="34" charset="0"/>
              </a:rPr>
              <a:t>ဖ</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႕</a:t>
            </a:r>
            <a:r>
              <a:rPr lang="en-US" altLang="zh-CN" sz="1600" dirty="0" err="1">
                <a:solidFill>
                  <a:schemeClr val="bg1"/>
                </a:solidFill>
                <a:latin typeface="Zawgyi-One" panose="020B0604030504040204" pitchFamily="34" charset="0"/>
                <a:cs typeface="Zawgyi-One" panose="020B0604030504040204" pitchFamily="34" charset="0"/>
              </a:rPr>
              <a:t>ဲစည္းပုံ</a:t>
            </a:r>
            <a:endParaRPr lang="en-US" altLang="zh-CN" sz="1600" dirty="0">
              <a:solidFill>
                <a:schemeClr val="bg1"/>
              </a:solidFill>
              <a:latin typeface="Zawgyi-One" panose="020B0604030504040204" pitchFamily="34" charset="0"/>
              <a:cs typeface="Zawgyi-One" panose="020B0604030504040204" pitchFamily="34" charset="0"/>
            </a:endParaRPr>
          </a:p>
          <a:p>
            <a:pPr algn="l"/>
            <a:r>
              <a:rPr lang="en-US" altLang="zh-CN" sz="1600" dirty="0">
                <a:solidFill>
                  <a:schemeClr val="bg1"/>
                </a:solidFill>
                <a:latin typeface="Zawgyi-One" panose="020B0604030504040204" pitchFamily="34" charset="0"/>
                <a:cs typeface="Zawgyi-One" panose="020B0604030504040204" pitchFamily="34" charset="0"/>
              </a:rPr>
              <a:t>2.3 parameters </a:t>
            </a:r>
            <a:r>
              <a:rPr lang="my-MM" altLang="zh-CN" sz="1600" dirty="0">
                <a:solidFill>
                  <a:schemeClr val="bg1"/>
                </a:solidFill>
                <a:latin typeface="Zawgyi-One" panose="020B0604030504040204" pitchFamily="34" charset="0"/>
                <a:cs typeface="Zawgyi-One" panose="020B0604030504040204" pitchFamily="34" charset="0"/>
              </a:rPr>
              <a:t>မ</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မ</a:t>
            </a:r>
            <a:r>
              <a:rPr lang="en-US" altLang="zh-CN" sz="1600" dirty="0">
                <a:solidFill>
                  <a:schemeClr val="bg1"/>
                </a:solidFill>
                <a:latin typeface="Zawgyi-One" panose="020B0604030504040204" pitchFamily="34" charset="0"/>
                <a:cs typeface="Zawgyi-One" panose="020B0604030504040204" pitchFamily="34" charset="0"/>
              </a:rPr>
              <a:t>ၾ</a:t>
            </a:r>
            <a:r>
              <a:rPr lang="my-MM" altLang="zh-CN" sz="1600" dirty="0">
                <a:solidFill>
                  <a:schemeClr val="bg1"/>
                </a:solidFill>
                <a:latin typeface="Zawgyi-One" panose="020B0604030504040204" pitchFamily="34" charset="0"/>
                <a:cs typeface="Zawgyi-One" panose="020B0604030504040204" pitchFamily="34" charset="0"/>
              </a:rPr>
              <a:t>က</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ခ</a:t>
            </a:r>
            <a:r>
              <a:rPr lang="en-US" altLang="zh-CN" sz="1600" dirty="0">
                <a:solidFill>
                  <a:schemeClr val="bg1"/>
                </a:solidFill>
                <a:latin typeface="Zawgyi-One" panose="020B0604030504040204" pitchFamily="34" charset="0"/>
                <a:cs typeface="Zawgyi-One" panose="020B0604030504040204" pitchFamily="34" charset="0"/>
              </a:rPr>
              <a:t>ဏ</a:t>
            </a:r>
            <a:r>
              <a:rPr lang="my-MM" altLang="zh-CN" sz="1600" dirty="0">
                <a:solidFill>
                  <a:schemeClr val="bg1"/>
                </a:solidFill>
                <a:latin typeface="Zawgyi-One" panose="020B0604030504040204" pitchFamily="34" charset="0"/>
                <a:cs typeface="Zawgyi-One" panose="020B0604030504040204" pitchFamily="34" charset="0"/>
              </a:rPr>
              <a:t>အ</a:t>
            </a:r>
            <a:r>
              <a:rPr lang="en-US" altLang="zh-CN" sz="1600" dirty="0" err="1">
                <a:solidFill>
                  <a:schemeClr val="bg1"/>
                </a:solidFill>
                <a:latin typeface="Zawgyi-One" panose="020B0604030504040204" pitchFamily="34" charset="0"/>
                <a:cs typeface="Zawgyi-One" panose="020B0604030504040204" pitchFamily="34" charset="0"/>
              </a:rPr>
              <a:t>သုံးျပ</a:t>
            </a:r>
            <a:r>
              <a:rPr lang="en-US" altLang="zh-CN" sz="1600" dirty="0">
                <a:solidFill>
                  <a:schemeClr val="bg1"/>
                </a:solidFill>
                <a:latin typeface="Zawgyi-One" panose="020B0604030504040204" pitchFamily="34" charset="0"/>
                <a:cs typeface="Zawgyi-One" panose="020B0604030504040204" pitchFamily="34" charset="0"/>
              </a:rPr>
              <a:t>ဳျ</a:t>
            </a:r>
            <a:r>
              <a:rPr lang="en-US" altLang="zh-CN" sz="1600" dirty="0" err="1">
                <a:solidFill>
                  <a:schemeClr val="bg1"/>
                </a:solidFill>
                <a:latin typeface="Zawgyi-One" panose="020B0604030504040204" pitchFamily="34" charset="0"/>
                <a:cs typeface="Zawgyi-One" panose="020B0604030504040204" pitchFamily="34" charset="0"/>
              </a:rPr>
              <a:t>ခင္း</a:t>
            </a:r>
            <a:endParaRPr lang="en-US" altLang="zh-CN" sz="1600" dirty="0">
              <a:solidFill>
                <a:schemeClr val="bg1"/>
              </a:solidFill>
              <a:latin typeface="Zawgyi-One" panose="020B0604030504040204" pitchFamily="34" charset="0"/>
              <a:cs typeface="Zawgyi-One" panose="020B0604030504040204" pitchFamily="34" charset="0"/>
            </a:endParaRPr>
          </a:p>
        </p:txBody>
      </p:sp>
      <p:sp>
        <p:nvSpPr>
          <p:cNvPr id="16" name="线条"/>
          <p:cNvSpPr/>
          <p:nvPr/>
        </p:nvSpPr>
        <p:spPr>
          <a:xfrm flipH="1" flipV="1">
            <a:off x="3361280" y="4739315"/>
            <a:ext cx="1679" cy="672091"/>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17" name="文本框 1"/>
          <p:cNvSpPr txBox="1"/>
          <p:nvPr/>
        </p:nvSpPr>
        <p:spPr>
          <a:xfrm>
            <a:off x="5628640" y="5365377"/>
            <a:ext cx="4146653" cy="1082992"/>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4.1 back cover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4.2 Camera ျပဳျ</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4.3 Fingerprint ျပဳျ</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4.4 back cover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တပ္ဆင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8" name="线条"/>
          <p:cNvSpPr/>
          <p:nvPr/>
        </p:nvSpPr>
        <p:spPr>
          <a:xfrm flipH="1" flipV="1">
            <a:off x="7010400" y="4739315"/>
            <a:ext cx="2583" cy="626062"/>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Tree>
    <p:extLst>
      <p:ext uri="{BB962C8B-B14F-4D97-AF65-F5344CB8AC3E}">
        <p14:creationId xmlns:p14="http://schemas.microsoft.com/office/powerpoint/2010/main" val="2391200632"/>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up)">
                                      <p:cBhvr>
                                        <p:cTn id="17" dur="500"/>
                                        <p:tgtEl>
                                          <p:spTgt spid="18"/>
                                        </p:tgtEl>
                                      </p:cBhvr>
                                    </p:animEffect>
                                  </p:childTnLst>
                                </p:cTn>
                              </p:par>
                            </p:childTnLst>
                          </p:cTn>
                        </p:par>
                        <p:par>
                          <p:cTn id="18" fill="hold">
                            <p:stCondLst>
                              <p:cond delay="1500"/>
                            </p:stCondLst>
                            <p:childTnLst>
                              <p:par>
                                <p:cTn id="19" presetID="22" presetClass="entr" presetSubtype="1"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up)">
                                      <p:cBhvr>
                                        <p:cTn id="2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1176485" y="44539"/>
            <a:ext cx="4010393" cy="457561"/>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4.1 Back Cover ျ</a:t>
            </a:r>
            <a:r>
              <a:rPr lang="en-US" altLang="zh-CN" dirty="0" err="1">
                <a:latin typeface="Zawgyi-One" panose="020B0604030504040204" pitchFamily="34" charset="0"/>
                <a:cs typeface="Zawgyi-One" panose="020B0604030504040204" pitchFamily="34" charset="0"/>
              </a:rPr>
              <a:t>ဖဳတ</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ခင္း</a:t>
            </a:r>
            <a:endParaRPr lang="en-US" altLang="zh-CN" dirty="0">
              <a:latin typeface="Zawgyi-One" panose="020B0604030504040204" pitchFamily="34" charset="0"/>
              <a:cs typeface="Zawgyi-One" panose="020B0604030504040204" pitchFamily="34" charset="0"/>
            </a:endParaRPr>
          </a:p>
        </p:txBody>
      </p:sp>
      <p:sp>
        <p:nvSpPr>
          <p:cNvPr id="4" name="文本框 3"/>
          <p:cNvSpPr txBox="1"/>
          <p:nvPr/>
        </p:nvSpPr>
        <p:spPr>
          <a:xfrm>
            <a:off x="6267400" y="873761"/>
            <a:ext cx="5000040" cy="2062103"/>
          </a:xfrm>
          <a:prstGeom prst="rect">
            <a:avLst/>
          </a:prstGeom>
          <a:noFill/>
        </p:spPr>
        <p:txBody>
          <a:bodyPr wrap="square" rtlCol="0">
            <a:spAutoFit/>
          </a:bodyPr>
          <a:lstStyle/>
          <a:p>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battery cover and the fingerprint ၾ</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ကားတြင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double-sided tape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ရွိပ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ါၿ</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fingerprint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battery cover ႏွင့္</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ေပါင္းစပ္ပါသည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(its under the mainboard bracket)။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ထုိ႕ေၾကာင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battery cover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ကိုျဖဳတ္လိုက္ေသာအခ</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သင္သည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fingerprint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လက္ေခ်ာင္းမ်ား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ဖိထားရန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လိုအပ္ပါသည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ထို႕ေနာက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fingerprint reinforcement steel sheet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ပုံပ်က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ကာကြယ္ရန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battery cover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ကိုဖယ္ပ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pic>
        <p:nvPicPr>
          <p:cNvPr id="5" name="图片 4"/>
          <p:cNvPicPr>
            <a:picLocks noChangeAspect="1"/>
          </p:cNvPicPr>
          <p:nvPr/>
        </p:nvPicPr>
        <p:blipFill>
          <a:blip r:embed="rId3"/>
          <a:stretch>
            <a:fillRect/>
          </a:stretch>
        </p:blipFill>
        <p:spPr>
          <a:xfrm>
            <a:off x="1056640" y="3320937"/>
            <a:ext cx="3110816" cy="2663399"/>
          </a:xfrm>
          <a:prstGeom prst="rect">
            <a:avLst/>
          </a:prstGeom>
        </p:spPr>
      </p:pic>
      <p:sp>
        <p:nvSpPr>
          <p:cNvPr id="6" name="文本框 5"/>
          <p:cNvSpPr txBox="1"/>
          <p:nvPr/>
        </p:nvSpPr>
        <p:spPr>
          <a:xfrm>
            <a:off x="1056640" y="1076960"/>
            <a:ext cx="3110816" cy="1569660"/>
          </a:xfrm>
          <a:prstGeom prst="rect">
            <a:avLst/>
          </a:prstGeom>
          <a:noFill/>
        </p:spPr>
        <p:txBody>
          <a:bodyPr wrap="square" rtlCol="0">
            <a:spAutoFit/>
          </a:bodyPr>
          <a:lstStyle/>
          <a:p>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card hole ၏ position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အလြန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ပ်က္လြယ္ပါသည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back cover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ဖဳတ္ေသာအခ</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ပုံပ်က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ေရွာင္ရန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ဤ position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အားမ်ားစြာ</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အသုံးမျပဳရန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ဂရုစိုက္ရပါမည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pic>
        <p:nvPicPr>
          <p:cNvPr id="7" name="图片 6"/>
          <p:cNvPicPr>
            <a:picLocks noChangeAspect="1"/>
          </p:cNvPicPr>
          <p:nvPr/>
        </p:nvPicPr>
        <p:blipFill>
          <a:blip r:embed="rId4"/>
          <a:stretch>
            <a:fillRect/>
          </a:stretch>
        </p:blipFill>
        <p:spPr>
          <a:xfrm>
            <a:off x="6396284" y="3320937"/>
            <a:ext cx="3706204" cy="2671170"/>
          </a:xfrm>
          <a:prstGeom prst="rect">
            <a:avLst/>
          </a:prstGeom>
        </p:spPr>
      </p:pic>
      <p:sp>
        <p:nvSpPr>
          <p:cNvPr id="10" name="圆角矩形 9"/>
          <p:cNvSpPr/>
          <p:nvPr/>
        </p:nvSpPr>
        <p:spPr>
          <a:xfrm>
            <a:off x="45155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11" name="圆角矩形 10"/>
          <p:cNvSpPr/>
          <p:nvPr/>
        </p:nvSpPr>
        <p:spPr>
          <a:xfrm>
            <a:off x="605987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27213239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660116" y="72150"/>
            <a:ext cx="3504870" cy="457561"/>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4.2 Camera ျပဳျ</a:t>
            </a:r>
            <a:r>
              <a:rPr lang="en-US" altLang="zh-CN" dirty="0" err="1">
                <a:latin typeface="Zawgyi-One" panose="020B0604030504040204" pitchFamily="34" charset="0"/>
                <a:cs typeface="Zawgyi-One" panose="020B0604030504040204" pitchFamily="34" charset="0"/>
              </a:rPr>
              <a:t>ပင</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ခင္း</a:t>
            </a:r>
            <a:endParaRPr lang="en-US" altLang="zh-CN" dirty="0">
              <a:latin typeface="Zawgyi-One" panose="020B0604030504040204" pitchFamily="34" charset="0"/>
              <a:cs typeface="Zawgyi-One" panose="020B0604030504040204" pitchFamily="34" charset="0"/>
            </a:endParaRPr>
          </a:p>
        </p:txBody>
      </p:sp>
      <p:sp>
        <p:nvSpPr>
          <p:cNvPr id="4" name="文本框 3"/>
          <p:cNvSpPr txBox="1"/>
          <p:nvPr/>
        </p:nvSpPr>
        <p:spPr>
          <a:xfrm>
            <a:off x="6380480" y="1076960"/>
            <a:ext cx="4155440" cy="1569660"/>
          </a:xfrm>
          <a:prstGeom prst="rect">
            <a:avLst/>
          </a:prstGeom>
          <a:noFill/>
        </p:spPr>
        <p:txBody>
          <a:bodyPr wrap="square" rtlCol="0">
            <a:spAutoFit/>
          </a:bodyPr>
          <a:lstStyle/>
          <a:p>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camera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သို႕မဟုတ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main board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ကိုအစားထိုးလိုက္ေသာအခ</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auxiliary material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အသစ္တစ္ခု</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အစားထိုးရမည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ဖစ္သည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ဖဳတ္ေသာအခ</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mainboard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copper foil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ပ်က္စီးျခင္းကို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ကာကြယ္ရန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main board end မွ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ကိုဖယ္သင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6" name="文本框 5"/>
          <p:cNvSpPr txBox="1"/>
          <p:nvPr/>
        </p:nvSpPr>
        <p:spPr>
          <a:xfrm>
            <a:off x="787156" y="1174548"/>
            <a:ext cx="4480560" cy="1815882"/>
          </a:xfrm>
          <a:prstGeom prst="rect">
            <a:avLst/>
          </a:prstGeom>
          <a:noFill/>
        </p:spPr>
        <p:txBody>
          <a:bodyPr wrap="square" rtlCol="0">
            <a:spAutoFit/>
          </a:bodyPr>
          <a:lstStyle/>
          <a:p>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ဤဖုန္းတြင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တူညီေသာ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pin number ႏွင့္ size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ရွိေသာ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ကင္မရာ</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စ္ခုရွိသည္ကို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မွတ္ထားၿပီး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တပ္ဆင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ခင္းအတြင္းတြင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ရႈပ္ေထြးႏိုင္ပါသည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တပ္ဆင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ခင္းအတြင္း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correct position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ကိုရွာေတ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ုိင္သည္ကို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ေသခ်ာေစရန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ကၽြႏ</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ု္ပ္တို႕သည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color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သုိ႕မဟုတ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FPC ၏ silkscreen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အားျဖင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identify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လုပ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ုိင္ပါသည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7" name="圆角矩形 6"/>
          <p:cNvSpPr/>
          <p:nvPr/>
        </p:nvSpPr>
        <p:spPr>
          <a:xfrm>
            <a:off x="45155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9" name="圆角矩形 8"/>
          <p:cNvSpPr/>
          <p:nvPr/>
        </p:nvSpPr>
        <p:spPr>
          <a:xfrm>
            <a:off x="605987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pic>
        <p:nvPicPr>
          <p:cNvPr id="5" name="图片 4"/>
          <p:cNvPicPr>
            <a:picLocks noChangeAspect="1"/>
          </p:cNvPicPr>
          <p:nvPr/>
        </p:nvPicPr>
        <p:blipFill>
          <a:blip r:embed="rId2"/>
          <a:stretch>
            <a:fillRect/>
          </a:stretch>
        </p:blipFill>
        <p:spPr>
          <a:xfrm>
            <a:off x="929396" y="3181016"/>
            <a:ext cx="3867909" cy="2742264"/>
          </a:xfrm>
          <a:prstGeom prst="rect">
            <a:avLst/>
          </a:prstGeom>
        </p:spPr>
      </p:pic>
      <p:pic>
        <p:nvPicPr>
          <p:cNvPr id="10" name="图片 9"/>
          <p:cNvPicPr>
            <a:picLocks noChangeAspect="1"/>
          </p:cNvPicPr>
          <p:nvPr/>
        </p:nvPicPr>
        <p:blipFill>
          <a:blip r:embed="rId3"/>
          <a:stretch>
            <a:fillRect/>
          </a:stretch>
        </p:blipFill>
        <p:spPr>
          <a:xfrm>
            <a:off x="6504071" y="3181016"/>
            <a:ext cx="3757529" cy="2742264"/>
          </a:xfrm>
          <a:prstGeom prst="rect">
            <a:avLst/>
          </a:prstGeom>
        </p:spPr>
      </p:pic>
    </p:spTree>
    <p:extLst>
      <p:ext uri="{BB962C8B-B14F-4D97-AF65-F5344CB8AC3E}">
        <p14:creationId xmlns:p14="http://schemas.microsoft.com/office/powerpoint/2010/main" val="87631052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709958" y="103460"/>
            <a:ext cx="4274119" cy="457561"/>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4.3 Fingerprint ျပဳျ</a:t>
            </a:r>
            <a:r>
              <a:rPr lang="en-US" altLang="zh-CN" dirty="0" err="1">
                <a:latin typeface="Zawgyi-One" panose="020B0604030504040204" pitchFamily="34" charset="0"/>
                <a:cs typeface="Zawgyi-One" panose="020B0604030504040204" pitchFamily="34" charset="0"/>
              </a:rPr>
              <a:t>ပင</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ခင္း</a:t>
            </a:r>
            <a:r>
              <a:rPr lang="en-US" altLang="zh-CN" dirty="0">
                <a:latin typeface="Zawgyi-One" panose="020B0604030504040204" pitchFamily="34" charset="0"/>
                <a:cs typeface="Zawgyi-One" panose="020B0604030504040204" pitchFamily="34" charset="0"/>
              </a:rPr>
              <a:t> </a:t>
            </a:r>
          </a:p>
        </p:txBody>
      </p:sp>
      <p:sp>
        <p:nvSpPr>
          <p:cNvPr id="4" name="文本框 3"/>
          <p:cNvSpPr txBox="1"/>
          <p:nvPr/>
        </p:nvSpPr>
        <p:spPr>
          <a:xfrm>
            <a:off x="6146800" y="1076960"/>
            <a:ext cx="4947920" cy="2031325"/>
          </a:xfrm>
          <a:prstGeom prst="rect">
            <a:avLst/>
          </a:prstGeom>
          <a:noFill/>
        </p:spPr>
        <p:txBody>
          <a:bodyPr wrap="square" rtlCol="0">
            <a:spAutoFit/>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ခင္းလုပ္ငန္းစဥ္အတြင္း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battery cover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ကိုဖယ္ေနသမ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fingerprint double-sided adhesive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ကိုအသစ္တစ္ခု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အစားထိုးရမည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ဖစ္သည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ကိုအစားမထိုးလ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 loose battery cover and abnormal noise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ကဲ့သို႕ေသာ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ပႆနာမ်ားကို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ဖစ္ပြားႏုိင္ပါသည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(old double-sided tape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အစားမထိုးခင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ဖယ္လိုက္ပ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6" name="文本框 5"/>
          <p:cNvSpPr txBox="1"/>
          <p:nvPr/>
        </p:nvSpPr>
        <p:spPr>
          <a:xfrm>
            <a:off x="762000" y="1076960"/>
            <a:ext cx="4663440" cy="1200329"/>
          </a:xfrm>
          <a:prstGeom prst="rect">
            <a:avLst/>
          </a:prstGeom>
          <a:noFill/>
        </p:spPr>
        <p:txBody>
          <a:bodyPr wrap="square" rtlCol="0">
            <a:spAutoFit/>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fingerprint FPC ၏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အလယ္တြင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double-sided adhesive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ရွိပါသည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FPC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ကိုဖယ္ရွားလိုက္ေသာအခ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FPC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ပ်က္စီးျခင္းကို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ကာကြယ္ရန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ကၽြ</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န္ေတာ္တို႕သည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ဂရုစုိက္ရပါမည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pic>
        <p:nvPicPr>
          <p:cNvPr id="5" name="图片 4"/>
          <p:cNvPicPr>
            <a:picLocks noChangeAspect="1"/>
          </p:cNvPicPr>
          <p:nvPr/>
        </p:nvPicPr>
        <p:blipFill>
          <a:blip r:embed="rId3"/>
          <a:stretch>
            <a:fillRect/>
          </a:stretch>
        </p:blipFill>
        <p:spPr>
          <a:xfrm>
            <a:off x="847432" y="2574608"/>
            <a:ext cx="3457655" cy="2728912"/>
          </a:xfrm>
          <a:prstGeom prst="rect">
            <a:avLst/>
          </a:prstGeom>
        </p:spPr>
      </p:pic>
      <p:pic>
        <p:nvPicPr>
          <p:cNvPr id="7" name="图片 6"/>
          <p:cNvPicPr>
            <a:picLocks noChangeAspect="1"/>
          </p:cNvPicPr>
          <p:nvPr/>
        </p:nvPicPr>
        <p:blipFill>
          <a:blip r:embed="rId4"/>
          <a:stretch>
            <a:fillRect/>
          </a:stretch>
        </p:blipFill>
        <p:spPr>
          <a:xfrm>
            <a:off x="6258561" y="3502287"/>
            <a:ext cx="2362200" cy="1788208"/>
          </a:xfrm>
          <a:prstGeom prst="rect">
            <a:avLst/>
          </a:prstGeom>
        </p:spPr>
      </p:pic>
      <p:pic>
        <p:nvPicPr>
          <p:cNvPr id="10" name="图片 9"/>
          <p:cNvPicPr>
            <a:picLocks noChangeAspect="1"/>
          </p:cNvPicPr>
          <p:nvPr/>
        </p:nvPicPr>
        <p:blipFill>
          <a:blip r:embed="rId5"/>
          <a:stretch>
            <a:fillRect/>
          </a:stretch>
        </p:blipFill>
        <p:spPr>
          <a:xfrm>
            <a:off x="8729698" y="3502287"/>
            <a:ext cx="2235893" cy="1801233"/>
          </a:xfrm>
          <a:prstGeom prst="rect">
            <a:avLst/>
          </a:prstGeom>
        </p:spPr>
      </p:pic>
      <p:sp>
        <p:nvSpPr>
          <p:cNvPr id="11" name="圆角矩形 10"/>
          <p:cNvSpPr/>
          <p:nvPr/>
        </p:nvSpPr>
        <p:spPr>
          <a:xfrm>
            <a:off x="45155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12" name="圆角矩形 11"/>
          <p:cNvSpPr/>
          <p:nvPr/>
        </p:nvSpPr>
        <p:spPr>
          <a:xfrm>
            <a:off x="605987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93796452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322257" y="98379"/>
            <a:ext cx="4518866" cy="457561"/>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4.4 Back Cover </a:t>
            </a:r>
            <a:r>
              <a:rPr lang="en-US" altLang="zh-CN" dirty="0" err="1">
                <a:latin typeface="Zawgyi-One" panose="020B0604030504040204" pitchFamily="34" charset="0"/>
                <a:cs typeface="Zawgyi-One" panose="020B0604030504040204" pitchFamily="34" charset="0"/>
              </a:rPr>
              <a:t>တပ္ဆင</a:t>
            </a:r>
            <a:r>
              <a:rPr lang="en-US" altLang="zh-CN" dirty="0">
                <a:latin typeface="Zawgyi-One" panose="020B0604030504040204" pitchFamily="34" charset="0"/>
                <a:cs typeface="Zawgyi-One" panose="020B0604030504040204" pitchFamily="34" charset="0"/>
              </a:rPr>
              <a:t>္ျ</a:t>
            </a:r>
            <a:r>
              <a:rPr lang="en-US" altLang="zh-CN" dirty="0" err="1">
                <a:latin typeface="Zawgyi-One" panose="020B0604030504040204" pitchFamily="34" charset="0"/>
                <a:cs typeface="Zawgyi-One" panose="020B0604030504040204" pitchFamily="34" charset="0"/>
              </a:rPr>
              <a:t>ခင္း</a:t>
            </a:r>
            <a:endParaRPr lang="en-US" altLang="zh-CN" dirty="0">
              <a:latin typeface="Zawgyi-One" panose="020B0604030504040204" pitchFamily="34" charset="0"/>
              <a:cs typeface="Zawgyi-One" panose="020B0604030504040204" pitchFamily="34" charset="0"/>
            </a:endParaRPr>
          </a:p>
        </p:txBody>
      </p:sp>
      <p:sp>
        <p:nvSpPr>
          <p:cNvPr id="4" name="文本框 3"/>
          <p:cNvSpPr txBox="1"/>
          <p:nvPr/>
        </p:nvSpPr>
        <p:spPr>
          <a:xfrm>
            <a:off x="6101644" y="1076960"/>
            <a:ext cx="4947920" cy="1477328"/>
          </a:xfrm>
          <a:prstGeom prst="rect">
            <a:avLst/>
          </a:prstGeom>
          <a:noFill/>
        </p:spPr>
        <p:txBody>
          <a:bodyPr wrap="square" rtlCol="0">
            <a:spAutoFit/>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battery cover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တပ္ဆင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အရင္ဦးဆုံး</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ေထာင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ေလးခုကို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ပိတ္ပ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ထို႕ေနာက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ေဖာင္းျခင္း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မကပ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ဖစ္ပြားျခင္းမ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fingerprint ၏ double-sided adhesive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ကိုကာကြယ္ရန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fingerprint position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ကိုဖိထားပ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6" name="文本框 5"/>
          <p:cNvSpPr txBox="1"/>
          <p:nvPr/>
        </p:nvSpPr>
        <p:spPr>
          <a:xfrm>
            <a:off x="762000" y="1076960"/>
            <a:ext cx="4409440" cy="646331"/>
          </a:xfrm>
          <a:prstGeom prst="rect">
            <a:avLst/>
          </a:prstGeom>
          <a:noFill/>
        </p:spPr>
        <p:txBody>
          <a:bodyPr wrap="square" rtlCol="0">
            <a:spAutoFit/>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back cover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မတပ္ဆင္မွီတြင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fingerprint double-sided release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စာရြက္ကို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ဖယ္ပ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pic>
        <p:nvPicPr>
          <p:cNvPr id="2" name="图片 1"/>
          <p:cNvPicPr>
            <a:picLocks noChangeAspect="1"/>
          </p:cNvPicPr>
          <p:nvPr/>
        </p:nvPicPr>
        <p:blipFill>
          <a:blip r:embed="rId2"/>
          <a:stretch>
            <a:fillRect/>
          </a:stretch>
        </p:blipFill>
        <p:spPr>
          <a:xfrm>
            <a:off x="787239" y="2859089"/>
            <a:ext cx="3425533" cy="2728912"/>
          </a:xfrm>
          <a:prstGeom prst="rect">
            <a:avLst/>
          </a:prstGeom>
        </p:spPr>
      </p:pic>
      <p:pic>
        <p:nvPicPr>
          <p:cNvPr id="9" name="图片 8"/>
          <p:cNvPicPr/>
          <p:nvPr/>
        </p:nvPicPr>
        <p:blipFill>
          <a:blip r:embed="rId3"/>
          <a:stretch>
            <a:fillRect/>
          </a:stretch>
        </p:blipFill>
        <p:spPr>
          <a:xfrm>
            <a:off x="6273094" y="2859089"/>
            <a:ext cx="3780790" cy="2728912"/>
          </a:xfrm>
          <a:prstGeom prst="rect">
            <a:avLst/>
          </a:prstGeom>
        </p:spPr>
      </p:pic>
      <p:sp>
        <p:nvSpPr>
          <p:cNvPr id="7" name="圆角矩形 6"/>
          <p:cNvSpPr/>
          <p:nvPr/>
        </p:nvSpPr>
        <p:spPr>
          <a:xfrm>
            <a:off x="45155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8" name="圆角矩形 7"/>
          <p:cNvSpPr/>
          <p:nvPr/>
        </p:nvSpPr>
        <p:spPr>
          <a:xfrm>
            <a:off x="605987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95132065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590369"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အဓိက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Selling Points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9" name="2019，OPPO 发布过的黑科技"/>
          <p:cNvSpPr txBox="1"/>
          <p:nvPr/>
        </p:nvSpPr>
        <p:spPr>
          <a:xfrm>
            <a:off x="0" y="180512"/>
            <a:ext cx="12192000" cy="592983"/>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r>
              <a:rPr lang="my-MM" b="1" dirty="0">
                <a:latin typeface="Zawgyi-One" panose="020B0604030504040204" pitchFamily="34" charset="0"/>
                <a:ea typeface="微软雅黑" panose="020B0503020204020204" pitchFamily="34" charset="-122"/>
                <a:cs typeface="Zawgyi-One" panose="020B0604030504040204" pitchFamily="34" charset="0"/>
              </a:rPr>
              <a:t>အ</a:t>
            </a:r>
            <a:r>
              <a:rPr lang="en-US" b="1" dirty="0">
                <a:latin typeface="Zawgyi-One" panose="020B0604030504040204" pitchFamily="34" charset="0"/>
                <a:ea typeface="微软雅黑" panose="020B0503020204020204" pitchFamily="34" charset="-122"/>
                <a:cs typeface="Zawgyi-One" panose="020B0604030504040204" pitchFamily="34" charset="0"/>
              </a:rPr>
              <a:t>ေ</a:t>
            </a:r>
            <a:r>
              <a:rPr lang="my-MM" b="1" dirty="0">
                <a:latin typeface="Zawgyi-One" panose="020B0604030504040204" pitchFamily="34" charset="0"/>
                <a:ea typeface="微软雅黑" panose="020B0503020204020204" pitchFamily="34" charset="-122"/>
                <a:cs typeface="Zawgyi-One" panose="020B0604030504040204" pitchFamily="34" charset="0"/>
              </a:rPr>
              <a:t>ၾ</a:t>
            </a:r>
            <a:r>
              <a:rPr lang="en-US" b="1" dirty="0">
                <a:latin typeface="Zawgyi-One" panose="020B0604030504040204" pitchFamily="34" charset="0"/>
                <a:ea typeface="微软雅黑" panose="020B0503020204020204" pitchFamily="34" charset="-122"/>
                <a:cs typeface="Zawgyi-One" panose="020B0604030504040204" pitchFamily="34" charset="0"/>
              </a:rPr>
              <a:t>က</a:t>
            </a:r>
            <a:r>
              <a:rPr lang="my-MM" b="1" dirty="0">
                <a:latin typeface="Zawgyi-One" panose="020B0604030504040204" pitchFamily="34" charset="0"/>
                <a:ea typeface="微软雅黑" panose="020B0503020204020204" pitchFamily="34" charset="-122"/>
                <a:cs typeface="Zawgyi-One" panose="020B0604030504040204" pitchFamily="34" charset="0"/>
              </a:rPr>
              <a:t>ာ</a:t>
            </a:r>
            <a:r>
              <a:rPr lang="en-US" b="1" dirty="0">
                <a:latin typeface="Zawgyi-One" panose="020B0604030504040204" pitchFamily="34" charset="0"/>
                <a:ea typeface="微软雅黑" panose="020B0503020204020204" pitchFamily="34" charset="-122"/>
                <a:cs typeface="Zawgyi-One" panose="020B0604030504040204" pitchFamily="34" charset="0"/>
              </a:rPr>
              <a:t>င</a:t>
            </a:r>
            <a:r>
              <a:rPr lang="my-MM" b="1" dirty="0">
                <a:latin typeface="Zawgyi-One" panose="020B0604030504040204" pitchFamily="34" charset="0"/>
                <a:ea typeface="微软雅黑" panose="020B0503020204020204" pitchFamily="34" charset="-122"/>
                <a:cs typeface="Zawgyi-One" panose="020B0604030504040204" pitchFamily="34" charset="0"/>
              </a:rPr>
              <a:t>္</a:t>
            </a:r>
            <a:r>
              <a:rPr lang="en-US" b="1" dirty="0">
                <a:latin typeface="Zawgyi-One" panose="020B0604030504040204" pitchFamily="34" charset="0"/>
                <a:ea typeface="微软雅黑" panose="020B0503020204020204" pitchFamily="34" charset="-122"/>
                <a:cs typeface="Zawgyi-One" panose="020B0604030504040204" pitchFamily="34" charset="0"/>
              </a:rPr>
              <a:t>း</a:t>
            </a:r>
            <a:r>
              <a:rPr lang="my-MM" b="1" dirty="0">
                <a:latin typeface="Zawgyi-One" panose="020B0604030504040204" pitchFamily="34" charset="0"/>
                <a:ea typeface="微软雅黑" panose="020B0503020204020204" pitchFamily="34" charset="-122"/>
                <a:cs typeface="Zawgyi-One" panose="020B0604030504040204" pitchFamily="34" charset="0"/>
              </a:rPr>
              <a:t>အ</a:t>
            </a:r>
            <a:r>
              <a:rPr lang="en-US" b="1" dirty="0">
                <a:latin typeface="Zawgyi-One" panose="020B0604030504040204" pitchFamily="34" charset="0"/>
                <a:ea typeface="微软雅黑" panose="020B0503020204020204" pitchFamily="34" charset="-122"/>
                <a:cs typeface="Zawgyi-One" panose="020B0604030504040204" pitchFamily="34" charset="0"/>
              </a:rPr>
              <a:t>ရ</a:t>
            </a:r>
            <a:r>
              <a:rPr lang="my-MM" b="1" dirty="0">
                <a:latin typeface="Zawgyi-One" panose="020B0604030504040204" pitchFamily="34" charset="0"/>
                <a:ea typeface="微软雅黑" panose="020B0503020204020204" pitchFamily="34" charset="-122"/>
                <a:cs typeface="Zawgyi-One" panose="020B0604030504040204" pitchFamily="34" charset="0"/>
              </a:rPr>
              <a:t>ာ</a:t>
            </a:r>
            <a:r>
              <a:rPr lang="en-US" b="1" dirty="0">
                <a:latin typeface="Zawgyi-One" panose="020B0604030504040204" pitchFamily="34" charset="0"/>
                <a:ea typeface="微软雅黑" panose="020B0503020204020204" pitchFamily="34" charset="-122"/>
                <a:cs typeface="Zawgyi-One" panose="020B0604030504040204" pitchFamily="34" charset="0"/>
              </a:rPr>
              <a:t>မ</a:t>
            </a:r>
            <a:r>
              <a:rPr lang="my-MM" b="1" dirty="0">
                <a:latin typeface="Zawgyi-One" panose="020B0604030504040204" pitchFamily="34" charset="0"/>
                <a:ea typeface="微软雅黑" panose="020B0503020204020204" pitchFamily="34" charset="-122"/>
                <a:cs typeface="Zawgyi-One" panose="020B0604030504040204" pitchFamily="34" charset="0"/>
              </a:rPr>
              <a:t>်</a:t>
            </a:r>
            <a:r>
              <a:rPr lang="en-US" b="1" dirty="0">
                <a:latin typeface="Zawgyi-One" panose="020B0604030504040204" pitchFamily="34" charset="0"/>
                <a:ea typeface="微软雅黑" panose="020B0503020204020204" pitchFamily="34" charset="-122"/>
                <a:cs typeface="Zawgyi-One" panose="020B0604030504040204" pitchFamily="34" charset="0"/>
              </a:rPr>
              <a:t>ာ</a:t>
            </a:r>
            <a:r>
              <a:rPr lang="my-MM" b="1" dirty="0">
                <a:latin typeface="Zawgyi-One" panose="020B0604030504040204" pitchFamily="34" charset="0"/>
                <a:ea typeface="微软雅黑" panose="020B0503020204020204" pitchFamily="34" charset="-122"/>
                <a:cs typeface="Zawgyi-One" panose="020B0604030504040204" pitchFamily="34" charset="0"/>
              </a:rPr>
              <a:t>း</a:t>
            </a:r>
            <a:endParaRPr b="1" dirty="0">
              <a:latin typeface="Zawgyi-One" panose="020B0604030504040204" pitchFamily="34" charset="0"/>
              <a:ea typeface="微软雅黑" panose="020B0503020204020204" pitchFamily="34" charset="-122"/>
              <a:cs typeface="Zawgyi-One" panose="020B0604030504040204" pitchFamily="34" charset="0"/>
            </a:endParaRPr>
          </a:p>
        </p:txBody>
      </p:sp>
      <p:sp>
        <p:nvSpPr>
          <p:cNvPr id="37" name="流程图: 联系 36"/>
          <p:cNvSpPr/>
          <p:nvPr/>
        </p:nvSpPr>
        <p:spPr>
          <a:xfrm>
            <a:off x="2435570"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အေျခခံ</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Parameter</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39" name="流程图: 联系 38"/>
          <p:cNvSpPr/>
          <p:nvPr/>
        </p:nvSpPr>
        <p:spPr>
          <a:xfrm>
            <a:off x="4275638"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Color OS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1" name="流程图: 联系 40"/>
          <p:cNvSpPr/>
          <p:nvPr/>
        </p:nvSpPr>
        <p:spPr>
          <a:xfrm>
            <a:off x="6108406"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င္သ</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2" name="流程图: 联系 41"/>
          <p:cNvSpPr/>
          <p:nvPr/>
        </p:nvSpPr>
        <p:spPr>
          <a:xfrm>
            <a:off x="7941174"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FAQ</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6" name="流程图: 联系 45"/>
          <p:cNvSpPr/>
          <p:nvPr/>
        </p:nvSpPr>
        <p:spPr>
          <a:xfrm>
            <a:off x="9773942"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CN version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ယ</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ဥ</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grpSp>
        <p:nvGrpSpPr>
          <p:cNvPr id="95" name="成组"/>
          <p:cNvGrpSpPr/>
          <p:nvPr/>
        </p:nvGrpSpPr>
        <p:grpSpPr>
          <a:xfrm>
            <a:off x="702638" y="1363418"/>
            <a:ext cx="2030404" cy="1549358"/>
            <a:chOff x="554499" y="692430"/>
            <a:chExt cx="1200082" cy="1549355"/>
          </a:xfrm>
        </p:grpSpPr>
        <p:sp>
          <p:nvSpPr>
            <p:cNvPr id="98" name="线条"/>
            <p:cNvSpPr/>
            <p:nvPr/>
          </p:nvSpPr>
          <p:spPr>
            <a:xfrm flipV="1">
              <a:off x="1020091"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97" name="文本框 1"/>
            <p:cNvSpPr txBox="1"/>
            <p:nvPr/>
          </p:nvSpPr>
          <p:spPr>
            <a:xfrm>
              <a:off x="554499" y="692430"/>
              <a:ext cx="1200082" cy="90380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1.1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1.2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1.3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p:txBody>
        </p:sp>
      </p:grpSp>
      <p:sp>
        <p:nvSpPr>
          <p:cNvPr id="12" name="线条"/>
          <p:cNvSpPr/>
          <p:nvPr/>
        </p:nvSpPr>
        <p:spPr>
          <a:xfrm flipV="1">
            <a:off x="5166739" y="2311042"/>
            <a:ext cx="1" cy="61933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13" name="文本框 1"/>
          <p:cNvSpPr txBox="1"/>
          <p:nvPr/>
        </p:nvSpPr>
        <p:spPr>
          <a:xfrm>
            <a:off x="3116608" y="1102736"/>
            <a:ext cx="4118059" cy="1164489"/>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cs typeface="Zawgyi-One" panose="020B0604030504040204" pitchFamily="34" charset="0"/>
              </a:rPr>
              <a:t>3.1 Do Not Disturb</a:t>
            </a:r>
          </a:p>
          <a:p>
            <a:pPr indent="-720000"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3.2 </a:t>
            </a:r>
            <a:r>
              <a:rPr lang="en-US" altLang="zh-CN" sz="1600" dirty="0">
                <a:solidFill>
                  <a:schemeClr val="bg1"/>
                </a:solidFill>
                <a:latin typeface="Zawgyi-One" panose="020B0604030504040204" pitchFamily="34" charset="0"/>
                <a:cs typeface="Zawgyi-One" panose="020B0604030504040204" pitchFamily="34" charset="0"/>
              </a:rPr>
              <a:t>Do Not Disturb </a:t>
            </a:r>
            <a:r>
              <a:rPr lang="my-MM" altLang="zh-CN" sz="1600" dirty="0">
                <a:solidFill>
                  <a:schemeClr val="bg1"/>
                </a:solidFill>
                <a:latin typeface="Zawgyi-One" panose="020B0604030504040204" pitchFamily="34" charset="0"/>
                <a:cs typeface="Zawgyi-One" panose="020B0604030504040204" pitchFamily="34" charset="0"/>
              </a:rPr>
              <a:t>တ</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င</a:t>
            </a:r>
            <a:r>
              <a:rPr lang="en-US" altLang="zh-CN" sz="1600" dirty="0">
                <a:solidFill>
                  <a:schemeClr val="bg1"/>
                </a:solidFill>
                <a:latin typeface="Zawgyi-One" panose="020B0604030504040204" pitchFamily="34" charset="0"/>
                <a:cs typeface="Zawgyi-One" panose="020B0604030504040204" pitchFamily="34" charset="0"/>
              </a:rPr>
              <a:t>္</a:t>
            </a:r>
            <a:r>
              <a:rPr lang="en-US" altLang="zh-CN" sz="1600" dirty="0" err="1">
                <a:solidFill>
                  <a:schemeClr val="bg1"/>
                </a:solidFill>
                <a:latin typeface="Zawgyi-One" panose="020B0604030504040204" pitchFamily="34" charset="0"/>
                <a:cs typeface="Zawgyi-One" panose="020B0604030504040204" pitchFamily="34" charset="0"/>
              </a:rPr>
              <a:t>ရွိေသာအခ</a:t>
            </a:r>
            <a:r>
              <a:rPr lang="en-US" altLang="zh-CN" sz="1600" dirty="0">
                <a:solidFill>
                  <a:schemeClr val="bg1"/>
                </a:solidFill>
                <a:latin typeface="Zawgyi-One" panose="020B0604030504040204" pitchFamily="34" charset="0"/>
                <a:cs typeface="Zawgyi-One" panose="020B0604030504040204" pitchFamily="34" charset="0"/>
              </a:rPr>
              <a:t>ါ  Media </a:t>
            </a:r>
            <a:r>
              <a:rPr lang="my-MM" altLang="zh-CN" sz="1600" dirty="0">
                <a:solidFill>
                  <a:schemeClr val="bg1"/>
                </a:solidFill>
                <a:latin typeface="Zawgyi-One" panose="020B0604030504040204" pitchFamily="34" charset="0"/>
                <a:cs typeface="Zawgyi-One" panose="020B0604030504040204" pitchFamily="34" charset="0"/>
              </a:rPr>
              <a:t>တ</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တ</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ဆ</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တ</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ခ</a:t>
            </a:r>
            <a:r>
              <a:rPr lang="my-MM" altLang="zh-CN" sz="1600" dirty="0">
                <a:solidFill>
                  <a:schemeClr val="bg1"/>
                </a:solidFill>
                <a:latin typeface="Zawgyi-One" panose="020B0604030504040204" pitchFamily="34" charset="0"/>
                <a:cs typeface="Zawgyi-One" panose="020B0604030504040204" pitchFamily="34" charset="0"/>
              </a:rPr>
              <a:t>င</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endParaRPr lang="en-US" altLang="zh-CN" sz="1600" dirty="0">
              <a:solidFill>
                <a:schemeClr val="bg1"/>
              </a:solidFill>
              <a:latin typeface="Zawgyi-One" panose="020B0604030504040204" pitchFamily="34" charset="0"/>
              <a:cs typeface="Zawgyi-One" panose="020B0604030504040204" pitchFamily="34" charset="0"/>
            </a:endParaRP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3.3 </a:t>
            </a:r>
            <a:r>
              <a:rPr lang="en-US" altLang="zh-CN" sz="1600" dirty="0">
                <a:solidFill>
                  <a:schemeClr val="bg1"/>
                </a:solidFill>
                <a:latin typeface="Zawgyi-One" panose="020B0604030504040204" pitchFamily="34" charset="0"/>
                <a:cs typeface="Zawgyi-One" panose="020B0604030504040204" pitchFamily="34" charset="0"/>
              </a:rPr>
              <a:t>Notification Types </a:t>
            </a:r>
            <a:r>
              <a:rPr lang="en-US" altLang="zh-CN" sz="1600" dirty="0" err="1">
                <a:solidFill>
                  <a:schemeClr val="bg1"/>
                </a:solidFill>
                <a:latin typeface="Zawgyi-One" panose="020B0604030504040204" pitchFamily="34" charset="0"/>
                <a:cs typeface="Zawgyi-One" panose="020B0604030504040204" pitchFamily="34" charset="0"/>
              </a:rPr>
              <a:t>ကိုခြင</a:t>
            </a:r>
            <a:r>
              <a:rPr lang="en-US" altLang="zh-CN" sz="1600" dirty="0">
                <a:solidFill>
                  <a:schemeClr val="bg1"/>
                </a:solidFill>
                <a:latin typeface="Zawgyi-One" panose="020B0604030504040204" pitchFamily="34" charset="0"/>
                <a:cs typeface="Zawgyi-One" panose="020B0604030504040204" pitchFamily="34" charset="0"/>
              </a:rPr>
              <a:t>့္ျပဳျ</a:t>
            </a:r>
            <a:r>
              <a:rPr lang="en-US" altLang="zh-CN" sz="1600" dirty="0" err="1">
                <a:solidFill>
                  <a:schemeClr val="bg1"/>
                </a:solidFill>
                <a:latin typeface="Zawgyi-One" panose="020B0604030504040204" pitchFamily="34" charset="0"/>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5" name="文本框 1"/>
          <p:cNvSpPr txBox="1"/>
          <p:nvPr/>
        </p:nvSpPr>
        <p:spPr>
          <a:xfrm>
            <a:off x="1490367" y="5411407"/>
            <a:ext cx="4138273" cy="1082992"/>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2.1 parameters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cs typeface="Zawgyi-One" panose="020B0604030504040204" pitchFamily="34" charset="0"/>
              </a:rPr>
              <a:t>2.2 parameters </a:t>
            </a:r>
            <a:r>
              <a:rPr lang="my-MM" altLang="zh-CN" sz="1600" dirty="0">
                <a:solidFill>
                  <a:schemeClr val="bg1"/>
                </a:solidFill>
                <a:latin typeface="Zawgyi-One" panose="020B0604030504040204" pitchFamily="34" charset="0"/>
                <a:cs typeface="Zawgyi-One" panose="020B0604030504040204" pitchFamily="34" charset="0"/>
              </a:rPr>
              <a:t>ဖ</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႕</a:t>
            </a:r>
            <a:r>
              <a:rPr lang="en-US" altLang="zh-CN" sz="1600" dirty="0" err="1">
                <a:solidFill>
                  <a:schemeClr val="bg1"/>
                </a:solidFill>
                <a:latin typeface="Zawgyi-One" panose="020B0604030504040204" pitchFamily="34" charset="0"/>
                <a:cs typeface="Zawgyi-One" panose="020B0604030504040204" pitchFamily="34" charset="0"/>
              </a:rPr>
              <a:t>စည္းပုံ</a:t>
            </a:r>
            <a:endParaRPr lang="en-US" altLang="zh-CN" sz="1600" dirty="0">
              <a:solidFill>
                <a:schemeClr val="bg1"/>
              </a:solidFill>
              <a:latin typeface="Zawgyi-One" panose="020B0604030504040204" pitchFamily="34" charset="0"/>
              <a:cs typeface="Zawgyi-One" panose="020B0604030504040204" pitchFamily="34" charset="0"/>
            </a:endParaRPr>
          </a:p>
          <a:p>
            <a:pPr algn="l"/>
            <a:r>
              <a:rPr lang="en-US" altLang="zh-CN" sz="1600" dirty="0">
                <a:solidFill>
                  <a:schemeClr val="bg1"/>
                </a:solidFill>
                <a:latin typeface="Zawgyi-One" panose="020B0604030504040204" pitchFamily="34" charset="0"/>
                <a:cs typeface="Zawgyi-One" panose="020B0604030504040204" pitchFamily="34" charset="0"/>
              </a:rPr>
              <a:t>2.3 parameters </a:t>
            </a:r>
            <a:r>
              <a:rPr lang="my-MM" altLang="zh-CN" sz="1600" dirty="0">
                <a:solidFill>
                  <a:schemeClr val="bg1"/>
                </a:solidFill>
                <a:latin typeface="Zawgyi-One" panose="020B0604030504040204" pitchFamily="34" charset="0"/>
                <a:cs typeface="Zawgyi-One" panose="020B0604030504040204" pitchFamily="34" charset="0"/>
              </a:rPr>
              <a:t>မ</a:t>
            </a:r>
            <a:r>
              <a:rPr lang="en-US" altLang="zh-CN" sz="1600" dirty="0">
                <a:solidFill>
                  <a:schemeClr val="bg1"/>
                </a:solidFill>
                <a:latin typeface="Zawgyi-One" panose="020B0604030504040204" pitchFamily="34" charset="0"/>
                <a:cs typeface="Zawgyi-One" panose="020B0604030504040204" pitchFamily="34" charset="0"/>
              </a:rPr>
              <a:t>ၾ</a:t>
            </a:r>
            <a:r>
              <a:rPr lang="my-MM" altLang="zh-CN" sz="1600" dirty="0">
                <a:solidFill>
                  <a:schemeClr val="bg1"/>
                </a:solidFill>
                <a:latin typeface="Zawgyi-One" panose="020B0604030504040204" pitchFamily="34" charset="0"/>
                <a:cs typeface="Zawgyi-One" panose="020B0604030504040204" pitchFamily="34" charset="0"/>
              </a:rPr>
              <a:t>က</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ခ</a:t>
            </a:r>
            <a:r>
              <a:rPr lang="en-US" altLang="zh-CN" sz="1600" dirty="0" err="1">
                <a:solidFill>
                  <a:schemeClr val="bg1"/>
                </a:solidFill>
                <a:latin typeface="Zawgyi-One" panose="020B0604030504040204" pitchFamily="34" charset="0"/>
                <a:cs typeface="Zawgyi-One" panose="020B0604030504040204" pitchFamily="34" charset="0"/>
              </a:rPr>
              <a:t>ဏအသုံးျပ</a:t>
            </a:r>
            <a:r>
              <a:rPr lang="en-US" altLang="zh-CN" sz="1600" dirty="0">
                <a:solidFill>
                  <a:schemeClr val="bg1"/>
                </a:solidFill>
                <a:latin typeface="Zawgyi-One" panose="020B0604030504040204" pitchFamily="34" charset="0"/>
                <a:cs typeface="Zawgyi-One" panose="020B0604030504040204" pitchFamily="34" charset="0"/>
              </a:rPr>
              <a:t>ဳျ</a:t>
            </a:r>
            <a:r>
              <a:rPr lang="en-US" altLang="zh-CN" sz="1600" dirty="0" err="1">
                <a:solidFill>
                  <a:schemeClr val="bg1"/>
                </a:solidFill>
                <a:latin typeface="Zawgyi-One" panose="020B0604030504040204" pitchFamily="34" charset="0"/>
                <a:cs typeface="Zawgyi-One" panose="020B0604030504040204" pitchFamily="34" charset="0"/>
              </a:rPr>
              <a:t>ခင</a:t>
            </a:r>
            <a:endParaRPr lang="en-US" altLang="zh-CN" sz="1600" dirty="0">
              <a:solidFill>
                <a:schemeClr val="bg1"/>
              </a:solidFill>
              <a:latin typeface="Zawgyi-One" panose="020B0604030504040204" pitchFamily="34" charset="0"/>
              <a:cs typeface="Zawgyi-One" panose="020B0604030504040204" pitchFamily="34" charset="0"/>
            </a:endParaRPr>
          </a:p>
        </p:txBody>
      </p:sp>
      <p:sp>
        <p:nvSpPr>
          <p:cNvPr id="16" name="线条"/>
          <p:cNvSpPr/>
          <p:nvPr/>
        </p:nvSpPr>
        <p:spPr>
          <a:xfrm flipH="1" flipV="1">
            <a:off x="3361280" y="4739315"/>
            <a:ext cx="1679" cy="672091"/>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17" name="文本框 1"/>
          <p:cNvSpPr txBox="1"/>
          <p:nvPr/>
        </p:nvSpPr>
        <p:spPr>
          <a:xfrm>
            <a:off x="5628640" y="5365377"/>
            <a:ext cx="4146653" cy="1082992"/>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4.1 back cover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4.2 ျပဳျ</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Camera</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4.3 Fingerprint ျပဳျ</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4.4 back cover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ကိုတပ္ဆင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8" name="线条"/>
          <p:cNvSpPr/>
          <p:nvPr/>
        </p:nvSpPr>
        <p:spPr>
          <a:xfrm flipH="1" flipV="1">
            <a:off x="7010400" y="4739315"/>
            <a:ext cx="2583" cy="626062"/>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20" name="线条"/>
          <p:cNvSpPr/>
          <p:nvPr/>
        </p:nvSpPr>
        <p:spPr>
          <a:xfrm flipV="1">
            <a:off x="8843109" y="2293441"/>
            <a:ext cx="1" cy="61933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21" name="文本框 1"/>
          <p:cNvSpPr txBox="1"/>
          <p:nvPr/>
        </p:nvSpPr>
        <p:spPr>
          <a:xfrm>
            <a:off x="7701966" y="1640840"/>
            <a:ext cx="2665981" cy="58224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cs typeface="Zawgyi-One" panose="020B0604030504040204" pitchFamily="34" charset="0"/>
              </a:rPr>
              <a:t>5.1 Hardware FAQ</a:t>
            </a:r>
          </a:p>
          <a:p>
            <a:pPr indent="-720000"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5.2 Software FAQ</a:t>
            </a:r>
          </a:p>
        </p:txBody>
      </p:sp>
    </p:spTree>
    <p:extLst>
      <p:ext uri="{BB962C8B-B14F-4D97-AF65-F5344CB8AC3E}">
        <p14:creationId xmlns:p14="http://schemas.microsoft.com/office/powerpoint/2010/main" val="344830382"/>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up)">
                                      <p:cBhvr>
                                        <p:cTn id="17" dur="500"/>
                                        <p:tgtEl>
                                          <p:spTgt spid="18"/>
                                        </p:tgtEl>
                                      </p:cBhvr>
                                    </p:animEffect>
                                  </p:childTnLst>
                                </p:cTn>
                              </p:par>
                            </p:childTnLst>
                          </p:cTn>
                        </p:par>
                        <p:par>
                          <p:cTn id="18" fill="hold">
                            <p:stCondLst>
                              <p:cond delay="1500"/>
                            </p:stCondLst>
                            <p:childTnLst>
                              <p:par>
                                <p:cTn id="19" presetID="22" presetClass="entr" presetSubtype="1"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up)">
                                      <p:cBhvr>
                                        <p:cTn id="2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32285" y="273345"/>
            <a:ext cx="7527431" cy="584775"/>
          </a:xfrm>
          <a:prstGeom prst="rect">
            <a:avLst/>
          </a:prstGeom>
          <a:noFill/>
        </p:spPr>
        <p:txBody>
          <a:bodyPr wrap="square" rtlCol="0">
            <a:spAutoFit/>
          </a:bodyPr>
          <a:lstStyle>
            <a:defPPr>
              <a:defRPr lang="zh-CN"/>
            </a:defPPr>
            <a:lvl1pPr algn="ctr" hangingPunct="0">
              <a:defRPr sz="3200" kern="0" spc="391">
                <a:solidFill>
                  <a:srgbClr val="FFFFFF"/>
                </a:solidFill>
                <a:latin typeface="微软雅黑" panose="020B0702040204020203" charset="-122"/>
                <a:ea typeface="微软雅黑" panose="020B0702040204020203"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OPPO A31 </a:t>
            </a:r>
            <a:r>
              <a:rPr lang="my-MM" altLang="zh-CN" dirty="0">
                <a:latin typeface="Zawgyi-One" panose="020B0604030504040204" pitchFamily="34" charset="0"/>
                <a:cs typeface="Zawgyi-One" panose="020B0604030504040204" pitchFamily="34" charset="0"/>
              </a:rPr>
              <a:t>အ</a:t>
            </a:r>
            <a:r>
              <a:rPr lang="en-US" altLang="zh-CN" dirty="0">
                <a:latin typeface="Zawgyi-One" panose="020B0604030504040204" pitchFamily="34" charset="0"/>
                <a:cs typeface="Zawgyi-One" panose="020B0604030504040204" pitchFamily="34" charset="0"/>
              </a:rPr>
              <a:t>ဓ</a:t>
            </a:r>
            <a:r>
              <a:rPr lang="my-MM" altLang="zh-CN" dirty="0">
                <a:latin typeface="Zawgyi-One" panose="020B0604030504040204" pitchFamily="34" charset="0"/>
                <a:cs typeface="Zawgyi-One" panose="020B0604030504040204" pitchFamily="34" charset="0"/>
              </a:rPr>
              <a:t>ိ</a:t>
            </a:r>
            <a:r>
              <a:rPr lang="en-US" altLang="zh-CN" dirty="0">
                <a:latin typeface="Zawgyi-One" panose="020B0604030504040204" pitchFamily="34" charset="0"/>
                <a:cs typeface="Zawgyi-One" panose="020B0604030504040204" pitchFamily="34" charset="0"/>
              </a:rPr>
              <a:t>က Selling Points</a:t>
            </a:r>
            <a:endParaRPr lang="zh-CN" altLang="en-US" dirty="0">
              <a:latin typeface="Zawgyi-One" panose="020B0604030504040204" pitchFamily="34" charset="0"/>
              <a:cs typeface="Zawgyi-One" panose="020B0604030504040204" pitchFamily="34" charset="0"/>
            </a:endParaRPr>
          </a:p>
        </p:txBody>
      </p:sp>
      <p:cxnSp>
        <p:nvCxnSpPr>
          <p:cNvPr id="4" name="直接连接符 3"/>
          <p:cNvCxnSpPr/>
          <p:nvPr/>
        </p:nvCxnSpPr>
        <p:spPr>
          <a:xfrm>
            <a:off x="508000" y="848935"/>
            <a:ext cx="11328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508000" y="1097280"/>
            <a:ext cx="3982720" cy="792480"/>
          </a:xfrm>
          <a:prstGeom prst="rect">
            <a:avLst/>
          </a:prstGeom>
          <a:no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ea typeface="微软雅黑" panose="020B0503020204020204" pitchFamily="34" charset="-122"/>
              <a:cs typeface="Zawgyi-One" panose="020B0604030504040204" pitchFamily="34" charset="0"/>
            </a:endParaRPr>
          </a:p>
        </p:txBody>
      </p:sp>
      <p:sp>
        <p:nvSpPr>
          <p:cNvPr id="6" name="圆角矩形 5"/>
          <p:cNvSpPr/>
          <p:nvPr/>
        </p:nvSpPr>
        <p:spPr>
          <a:xfrm>
            <a:off x="873760" y="1229360"/>
            <a:ext cx="3332480" cy="497840"/>
          </a:xfrm>
          <a:prstGeom prst="roundRect">
            <a:avLst>
              <a:gd name="adj" fmla="val 50000"/>
            </a:avLst>
          </a:prstGeom>
          <a:solidFill>
            <a:srgbClr val="00FDFF"/>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Customers </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ဆ</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ဆ</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dirty="0">
              <a:solidFill>
                <a:schemeClr val="tx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7" name="矩形 6"/>
          <p:cNvSpPr/>
          <p:nvPr/>
        </p:nvSpPr>
        <p:spPr>
          <a:xfrm>
            <a:off x="4632960" y="1097280"/>
            <a:ext cx="7203440" cy="792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my-MM" altLang="zh-CN" sz="2000" dirty="0">
                <a:latin typeface="Zawgyi-One" panose="020B0604030504040204" pitchFamily="34" charset="0"/>
                <a:ea typeface="微软雅黑" panose="020B0503020204020204" pitchFamily="34" charset="-122"/>
                <a:cs typeface="Zawgyi-One" panose="020B0604030504040204" pitchFamily="34" charset="0"/>
              </a:rPr>
              <a:t>က</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င</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မ</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ရ</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 </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သ</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err="1">
                <a:latin typeface="Zawgyi-One" panose="020B0604030504040204" pitchFamily="34" charset="0"/>
                <a:ea typeface="微软雅黑" panose="020B0503020204020204" pitchFamily="34" charset="-122"/>
                <a:cs typeface="Zawgyi-One" panose="020B0604030504040204" pitchFamily="34" charset="0"/>
              </a:rPr>
              <a:t>းခု</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 ၊ Entry-level Price </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င</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အ</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တ</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 </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ႀ</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က</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မ</a:t>
            </a:r>
            <a:r>
              <a:rPr lang="en-US" altLang="zh-CN" sz="2000" dirty="0" err="1">
                <a:latin typeface="Zawgyi-One" panose="020B0604030504040204" pitchFamily="34" charset="0"/>
                <a:ea typeface="微软雅黑" panose="020B0503020204020204" pitchFamily="34" charset="-122"/>
                <a:cs typeface="Zawgyi-One" panose="020B0604030504040204" pitchFamily="34" charset="0"/>
              </a:rPr>
              <a:t>ားေသာ</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 Display</a:t>
            </a:r>
            <a:endParaRPr lang="zh-CN" altLang="en-US" sz="2000" dirty="0">
              <a:latin typeface="Zawgyi-One" panose="020B0604030504040204" pitchFamily="34" charset="0"/>
              <a:ea typeface="微软雅黑" panose="020B0503020204020204" pitchFamily="34" charset="-122"/>
              <a:cs typeface="Zawgyi-One" panose="020B0604030504040204" pitchFamily="34" charset="0"/>
            </a:endParaRPr>
          </a:p>
        </p:txBody>
      </p:sp>
      <p:sp>
        <p:nvSpPr>
          <p:cNvPr id="8" name="圆角矩形 7"/>
          <p:cNvSpPr/>
          <p:nvPr/>
        </p:nvSpPr>
        <p:spPr>
          <a:xfrm>
            <a:off x="508000" y="2092960"/>
            <a:ext cx="11328400" cy="4419600"/>
          </a:xfrm>
          <a:prstGeom prst="roundRect">
            <a:avLst>
              <a:gd name="adj" fmla="val 540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9" name="文本框 8"/>
          <p:cNvSpPr txBox="1"/>
          <p:nvPr/>
        </p:nvSpPr>
        <p:spPr>
          <a:xfrm>
            <a:off x="1290320" y="2718969"/>
            <a:ext cx="2397760" cy="646331"/>
          </a:xfrm>
          <a:prstGeom prst="rect">
            <a:avLst/>
          </a:prstGeom>
          <a:noFill/>
        </p:spPr>
        <p:txBody>
          <a:bodyPr wrap="square" rtlCol="0">
            <a:spAutoFit/>
          </a:bodyPr>
          <a:lstStyle/>
          <a:p>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0" name="文本框 9"/>
          <p:cNvSpPr txBox="1"/>
          <p:nvPr/>
        </p:nvSpPr>
        <p:spPr>
          <a:xfrm>
            <a:off x="4470400" y="2718970"/>
            <a:ext cx="2997200" cy="646331"/>
          </a:xfrm>
          <a:prstGeom prst="rect">
            <a:avLst/>
          </a:prstGeom>
          <a:noFill/>
        </p:spPr>
        <p:txBody>
          <a:bodyPr wrap="square" rtlCol="0">
            <a:spAutoFit/>
          </a:bodyPr>
          <a:lstStyle/>
          <a:p>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3600"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ပင</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1" name="文本框 10"/>
          <p:cNvSpPr txBox="1"/>
          <p:nvPr/>
        </p:nvSpPr>
        <p:spPr>
          <a:xfrm>
            <a:off x="8605520" y="2678331"/>
            <a:ext cx="2733040" cy="646331"/>
          </a:xfrm>
          <a:prstGeom prst="rect">
            <a:avLst/>
          </a:prstGeom>
          <a:noFill/>
        </p:spPr>
        <p:txBody>
          <a:bodyPr wrap="square" rtlCol="0">
            <a:spAutoFit/>
          </a:bodyPr>
          <a:lstStyle/>
          <a:p>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Experience</a:t>
            </a:r>
            <a:endParaRPr lang="zh-CN" altLang="en-US"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cxnSp>
        <p:nvCxnSpPr>
          <p:cNvPr id="13" name="直接连接符 12"/>
          <p:cNvCxnSpPr/>
          <p:nvPr/>
        </p:nvCxnSpPr>
        <p:spPr>
          <a:xfrm>
            <a:off x="2306320" y="3484880"/>
            <a:ext cx="0" cy="9956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764540" y="4600139"/>
            <a:ext cx="3547675" cy="16967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Multifunctional Photography</a:t>
            </a:r>
          </a:p>
          <a:p>
            <a:pPr marL="285750" indent="-285750" algn="just">
              <a:buFont typeface="Wingdings" panose="05000000000000000000" pitchFamily="2" charset="2"/>
              <a:buChar char="l"/>
            </a:pPr>
            <a:r>
              <a:rPr lang="en-US" altLang="zh-CN" dirty="0">
                <a:latin typeface="Zawgyi-One" panose="020B0604030504040204" pitchFamily="34" charset="0"/>
                <a:ea typeface="微软雅黑" panose="020B0503020204020204" pitchFamily="34" charset="-122"/>
                <a:cs typeface="Zawgyi-One" panose="020B0604030504040204" pitchFamily="34" charset="0"/>
              </a:rPr>
              <a:t>OPPO A31 ၏ lenses </a:t>
            </a:r>
            <a:r>
              <a:rPr lang="my-MM" altLang="zh-CN" dirty="0">
                <a:latin typeface="Zawgyi-One" panose="020B0604030504040204" pitchFamily="34" charset="0"/>
                <a:ea typeface="微软雅黑" panose="020B0503020204020204" pitchFamily="34" charset="-122"/>
                <a:cs typeface="Zawgyi-One" panose="020B0604030504040204" pitchFamily="34" charset="0"/>
              </a:rPr>
              <a:t>သ</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latin typeface="Zawgyi-One" panose="020B0604030504040204" pitchFamily="34" charset="0"/>
                <a:ea typeface="微软雅黑" panose="020B0503020204020204" pitchFamily="34" charset="-122"/>
                <a:cs typeface="Zawgyi-One" panose="020B0604030504040204" pitchFamily="34" charset="0"/>
              </a:rPr>
              <a:t>းခုသည</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အ</a:t>
            </a:r>
            <a:r>
              <a:rPr lang="en-US" altLang="zh-CN" dirty="0">
                <a:latin typeface="Zawgyi-One" panose="020B0604030504040204" pitchFamily="34" charset="0"/>
                <a:ea typeface="微软雅黑" panose="020B0503020204020204" pitchFamily="34" charset="-122"/>
                <a:cs typeface="Zawgyi-One" panose="020B0604030504040204" pitchFamily="34" charset="0"/>
              </a:rPr>
              <a:t>ရ</a:t>
            </a:r>
            <a:r>
              <a:rPr lang="my-MM" altLang="zh-CN" dirty="0">
                <a:latin typeface="Zawgyi-One" panose="020B0604030504040204" pitchFamily="34" charset="0"/>
                <a:ea typeface="微软雅黑" panose="020B0503020204020204" pitchFamily="34" charset="-122"/>
                <a:cs typeface="Zawgyi-One" panose="020B0604030504040204" pitchFamily="34" charset="0"/>
              </a:rPr>
              <a:t>င</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က</a:t>
            </a:r>
            <a:r>
              <a:rPr lang="en-US" altLang="zh-CN" dirty="0">
                <a:latin typeface="Zawgyi-One" panose="020B0604030504040204" pitchFamily="34" charset="0"/>
                <a:ea typeface="微软雅黑" panose="020B0503020204020204" pitchFamily="34" charset="-122"/>
                <a:cs typeface="Zawgyi-One" panose="020B0604030504040204" pitchFamily="34" charset="0"/>
              </a:rPr>
              <a:t>ထ</a:t>
            </a:r>
            <a:r>
              <a:rPr lang="my-MM" altLang="zh-CN" dirty="0">
                <a:latin typeface="Zawgyi-One" panose="020B0604030504040204" pitchFamily="34" charset="0"/>
                <a:ea typeface="微软雅黑" panose="020B0503020204020204" pitchFamily="34" charset="-122"/>
                <a:cs typeface="Zawgyi-One" panose="020B0604030504040204" pitchFamily="34" charset="0"/>
              </a:rPr>
              <a:t>က</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ပ</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မ</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သ</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န</a:t>
            </a:r>
            <a:r>
              <a:rPr lang="en-US" altLang="zh-CN" dirty="0">
                <a:latin typeface="Zawgyi-One" panose="020B0604030504040204" pitchFamily="34" charset="0"/>
                <a:ea typeface="微软雅黑" panose="020B0503020204020204" pitchFamily="34" charset="-122"/>
                <a:cs typeface="Zawgyi-One" panose="020B0604030504040204" pitchFamily="34" charset="0"/>
              </a:rPr>
              <a:t>ည</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လ</a:t>
            </a:r>
            <a:r>
              <a:rPr lang="en-US" altLang="zh-CN" dirty="0">
                <a:latin typeface="Zawgyi-One" panose="020B0604030504040204" pitchFamily="34" charset="0"/>
                <a:ea typeface="微软雅黑" panose="020B0503020204020204" pitchFamily="34" charset="-122"/>
                <a:cs typeface="Zawgyi-One" panose="020B0604030504040204" pitchFamily="34" charset="0"/>
              </a:rPr>
              <a:t>မ</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မ</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ဖ</a:t>
            </a:r>
            <a:r>
              <a:rPr lang="my-MM" altLang="zh-CN" dirty="0">
                <a:latin typeface="Zawgyi-One" panose="020B0604030504040204" pitchFamily="34" charset="0"/>
                <a:ea typeface="微软雅黑" panose="020B0503020204020204" pitchFamily="34" charset="-122"/>
                <a:cs typeface="Zawgyi-One" panose="020B0604030504040204" pitchFamily="34" charset="0"/>
              </a:rPr>
              <a:t>င</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ပ</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ရ</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ပ</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မ</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က</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ရ</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က</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ရ</a:t>
            </a:r>
            <a:r>
              <a:rPr lang="my-MM" altLang="zh-CN" dirty="0">
                <a:latin typeface="Zawgyi-One" panose="020B0604030504040204" pitchFamily="34" charset="0"/>
                <a:ea typeface="微软雅黑" panose="020B0503020204020204" pitchFamily="34" charset="-122"/>
                <a:cs typeface="Zawgyi-One" panose="020B0604030504040204" pitchFamily="34" charset="0"/>
              </a:rPr>
              <a:t>န</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latin typeface="Zawgyi-One" panose="020B0604030504040204" pitchFamily="34" charset="0"/>
                <a:ea typeface="微软雅黑" panose="020B0503020204020204" pitchFamily="34" charset="-122"/>
                <a:cs typeface="Zawgyi-One" panose="020B0604030504040204" pitchFamily="34" charset="0"/>
              </a:rPr>
              <a:t>သင</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latin typeface="Zawgyi-One" panose="020B0604030504040204" pitchFamily="34" charset="0"/>
                <a:ea typeface="微软雅黑" panose="020B0503020204020204" pitchFamily="34" charset="-122"/>
                <a:cs typeface="Zawgyi-One" panose="020B0604030504040204" pitchFamily="34" charset="0"/>
              </a:rPr>
              <a:t>အား</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လ</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latin typeface="Zawgyi-One" panose="020B0604030504040204" pitchFamily="34" charset="0"/>
                <a:ea typeface="微软雅黑" panose="020B0503020204020204" pitchFamily="34" charset="-122"/>
                <a:cs typeface="Zawgyi-One" panose="020B0604030504040204" pitchFamily="34" charset="0"/>
              </a:rPr>
              <a:t>ံ႕ေဆာ္ထ</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ပ</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သ</a:t>
            </a:r>
            <a:r>
              <a:rPr lang="en-US" altLang="zh-CN" dirty="0">
                <a:latin typeface="Zawgyi-One" panose="020B0604030504040204" pitchFamily="34" charset="0"/>
                <a:ea typeface="微软雅黑" panose="020B0503020204020204" pitchFamily="34" charset="-122"/>
                <a:cs typeface="Zawgyi-One" panose="020B0604030504040204" pitchFamily="34" charset="0"/>
              </a:rPr>
              <a:t>ည</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endParaRPr lang="zh-CN" altLang="en-US" dirty="0">
              <a:latin typeface="Zawgyi-One" panose="020B0604030504040204" pitchFamily="34" charset="0"/>
              <a:ea typeface="微软雅黑" panose="020B0503020204020204" pitchFamily="34" charset="-122"/>
              <a:cs typeface="Zawgyi-One" panose="020B0604030504040204" pitchFamily="34" charset="0"/>
            </a:endParaRPr>
          </a:p>
        </p:txBody>
      </p:sp>
    </p:spTree>
    <p:extLst>
      <p:ext uri="{BB962C8B-B14F-4D97-AF65-F5344CB8AC3E}">
        <p14:creationId xmlns:p14="http://schemas.microsoft.com/office/powerpoint/2010/main" val="371110957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10941" y="971551"/>
            <a:ext cx="3177013" cy="5509200"/>
          </a:xfrm>
          <a:prstGeom prst="rect">
            <a:avLst/>
          </a:prstGeom>
          <a:noFill/>
        </p:spPr>
        <p:txBody>
          <a:bodyPr wrap="square" rtlCol="0">
            <a:spAutoFit/>
          </a:bodyPr>
          <a:lstStyle/>
          <a:p>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ဏ</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ဳၿ</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ပီးေနာက္ပင္လ</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မ်ားစြာေသာ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back cover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ပၚလာသည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ၾ</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back cover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injection molding + high-gloss spraying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ၿ</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surface hardness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1H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ဖစ္သည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back cover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contact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harder dust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သးငယ္ေသာ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ခစ္ရာမ်ားသည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back cover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ေပၚလာႏုိင္ပါသည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specific light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ပဳသူမ်ား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ပုံမွန္အသုံးျပ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မထိခိုက္ပ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protective case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ႀ</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p>
        </p:txBody>
      </p:sp>
      <p:sp>
        <p:nvSpPr>
          <p:cNvPr id="3" name="文本框 1"/>
          <p:cNvSpPr txBox="1"/>
          <p:nvPr/>
        </p:nvSpPr>
        <p:spPr>
          <a:xfrm>
            <a:off x="369459" y="151375"/>
            <a:ext cx="3139128" cy="457561"/>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5.1 Hardware FAQ</a:t>
            </a:r>
          </a:p>
        </p:txBody>
      </p:sp>
      <p:pic>
        <p:nvPicPr>
          <p:cNvPr id="4" name="Soloop_2020011212030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92099" y="1280159"/>
            <a:ext cx="8188960" cy="4606290"/>
          </a:xfrm>
          <a:prstGeom prst="rect">
            <a:avLst/>
          </a:prstGeom>
        </p:spPr>
      </p:pic>
      <p:sp>
        <p:nvSpPr>
          <p:cNvPr id="6" name="圆角矩形 5"/>
          <p:cNvSpPr/>
          <p:nvPr/>
        </p:nvSpPr>
        <p:spPr>
          <a:xfrm>
            <a:off x="185946" y="955672"/>
            <a:ext cx="3302008" cy="5652946"/>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53680564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00392" y="1170456"/>
            <a:ext cx="3264168" cy="4278094"/>
          </a:xfrm>
          <a:prstGeom prst="rect">
            <a:avLst/>
          </a:prstGeom>
          <a:noFill/>
        </p:spPr>
        <p:txBody>
          <a:bodyPr wrap="square" rtlCol="0">
            <a:spAutoFit/>
          </a:bodyPr>
          <a:lstStyle/>
          <a:p>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touch screen and top cover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ၾ</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ကားႀကီးမားေသာ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ခြာဟျခင္း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ၾ</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screen and the top cover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buffer space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screen cracking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င္ေခ်မ်ားကို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ေလ်ာ့ခ်ရမည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ဖစ္သည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0.15mm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ဟေနျခင္းသည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အရန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ဖစ္သည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endParaRPr lang="zh-CN"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risk of screen damage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ကိုေလ်ာ့ခ်ရန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ႏွင့္ life of the screen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တိုးခ်ဲ႕ရန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0.15mm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ဟ</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မႈသည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screen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ဝ</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ိက္တြင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သီးသန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ထားပါသည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ပုံမွန္အသုံးျပဳမႈကို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ထိခိ</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ဟ</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p>
        </p:txBody>
      </p:sp>
      <p:sp>
        <p:nvSpPr>
          <p:cNvPr id="3" name="文本框 1"/>
          <p:cNvSpPr txBox="1"/>
          <p:nvPr/>
        </p:nvSpPr>
        <p:spPr>
          <a:xfrm>
            <a:off x="338020" y="164602"/>
            <a:ext cx="3139128" cy="457561"/>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5.1 Hardware FAQ</a:t>
            </a:r>
          </a:p>
        </p:txBody>
      </p:sp>
      <p:pic>
        <p:nvPicPr>
          <p:cNvPr id="4" name="Soloop_2020011213133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77920" y="1170456"/>
            <a:ext cx="8192000" cy="4608000"/>
          </a:xfrm>
          <a:prstGeom prst="rect">
            <a:avLst/>
          </a:prstGeom>
        </p:spPr>
      </p:pic>
      <p:sp>
        <p:nvSpPr>
          <p:cNvPr id="7" name="圆角矩形 6"/>
          <p:cNvSpPr/>
          <p:nvPr/>
        </p:nvSpPr>
        <p:spPr>
          <a:xfrm>
            <a:off x="200392" y="1170457"/>
            <a:ext cx="3172728" cy="4608000"/>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32242683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5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41032" y="766020"/>
            <a:ext cx="3091448" cy="6001643"/>
          </a:xfrm>
          <a:prstGeom prst="rect">
            <a:avLst/>
          </a:prstGeom>
          <a:noFill/>
        </p:spPr>
        <p:txBody>
          <a:bodyPr wrap="square" rtlCol="0">
            <a:spAutoFit/>
          </a:bodyPr>
          <a:lstStyle/>
          <a:p>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racing and PUBG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games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ကစားေသာအခ</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gyroscope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performance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ၿ</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p>
          <a:p>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ၾ</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ကာင္းျပခ်က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ဤ</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model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hardware gyroscope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effect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M and G sensors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Earth's magnetic field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data က</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ပါင္းစပ္သည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ၾ</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အနည္းငယ</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ေနွာက္ေ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းမႈရွိပါသည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p>
          <a:p>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ဤ model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Gyroscope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ဆ</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ၾ</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hardware gyroscope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models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ဂ</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စဥ</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ယ</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မည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ဖစ္သည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ခၽြ</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တ္ယြင္းမ</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ဖစ္စဥ္မ</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ဟ</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p>
        </p:txBody>
      </p:sp>
      <p:sp>
        <p:nvSpPr>
          <p:cNvPr id="9" name="文本框 1"/>
          <p:cNvSpPr txBox="1"/>
          <p:nvPr/>
        </p:nvSpPr>
        <p:spPr>
          <a:xfrm>
            <a:off x="279949" y="117793"/>
            <a:ext cx="3032176" cy="457561"/>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5.2 Software FAQ</a:t>
            </a:r>
          </a:p>
        </p:txBody>
      </p:sp>
      <p:pic>
        <p:nvPicPr>
          <p:cNvPr id="3" name="Soloop_2020011509191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728720" y="1170457"/>
            <a:ext cx="8192000" cy="4608000"/>
          </a:xfrm>
          <a:prstGeom prst="rect">
            <a:avLst/>
          </a:prstGeom>
        </p:spPr>
      </p:pic>
      <p:sp>
        <p:nvSpPr>
          <p:cNvPr id="10" name="圆角矩形 9"/>
          <p:cNvSpPr/>
          <p:nvPr/>
        </p:nvSpPr>
        <p:spPr>
          <a:xfrm>
            <a:off x="200392" y="575354"/>
            <a:ext cx="3111733" cy="6282645"/>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69826976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bldLst>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no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48448" y="2164406"/>
            <a:ext cx="5712562" cy="3236871"/>
          </a:xfrm>
          <a:prstGeom prst="rect">
            <a:avLst/>
          </a:prstGeom>
        </p:spPr>
      </p:pic>
      <p:pic>
        <p:nvPicPr>
          <p:cNvPr id="5" name="A8">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rot="16200000">
            <a:off x="7687622" y="1202107"/>
            <a:ext cx="2924833" cy="5161470"/>
          </a:xfrm>
          <a:prstGeom prst="rect">
            <a:avLst/>
          </a:prstGeom>
        </p:spPr>
      </p:pic>
      <p:sp>
        <p:nvSpPr>
          <p:cNvPr id="6" name="文本框 5"/>
          <p:cNvSpPr txBox="1"/>
          <p:nvPr/>
        </p:nvSpPr>
        <p:spPr>
          <a:xfrm>
            <a:off x="375919" y="951393"/>
            <a:ext cx="4876992" cy="646331"/>
          </a:xfrm>
          <a:prstGeom prst="rect">
            <a:avLst/>
          </a:prstGeom>
          <a:noFill/>
        </p:spPr>
        <p:txBody>
          <a:bodyPr wrap="square" rtlCol="0">
            <a:spAutoFit/>
          </a:bodyPr>
          <a:lstStyle/>
          <a:p>
            <a:r>
              <a:rPr lang="en-GB" altLang="zh-CN" dirty="0">
                <a:solidFill>
                  <a:schemeClr val="bg1"/>
                </a:solidFill>
                <a:latin typeface="Zawgyi-One" panose="020B0604030504040204" pitchFamily="34" charset="0"/>
                <a:cs typeface="Zawgyi-One" panose="020B0604030504040204" pitchFamily="34" charset="0"/>
              </a:rPr>
              <a:t>hardware gyroscope </a:t>
            </a:r>
            <a:r>
              <a:rPr lang="my-MM" altLang="zh-CN" dirty="0">
                <a:solidFill>
                  <a:schemeClr val="bg1"/>
                </a:solidFill>
                <a:latin typeface="Zawgyi-One" panose="020B0604030504040204" pitchFamily="34" charset="0"/>
                <a:cs typeface="Zawgyi-One" panose="020B0604030504040204" pitchFamily="34" charset="0"/>
              </a:rPr>
              <a:t>က</a:t>
            </a:r>
            <a:r>
              <a:rPr lang="en-US" altLang="zh-CN" dirty="0">
                <a:solidFill>
                  <a:schemeClr val="bg1"/>
                </a:solidFill>
                <a:latin typeface="Zawgyi-One" panose="020B0604030504040204" pitchFamily="34" charset="0"/>
                <a:cs typeface="Zawgyi-One" panose="020B0604030504040204" pitchFamily="34" charset="0"/>
              </a:rPr>
              <a:t>ိ</a:t>
            </a:r>
            <a:r>
              <a:rPr lang="my-MM" altLang="zh-CN" dirty="0">
                <a:solidFill>
                  <a:schemeClr val="bg1"/>
                </a:solidFill>
                <a:latin typeface="Zawgyi-One" panose="020B0604030504040204" pitchFamily="34" charset="0"/>
                <a:cs typeface="Zawgyi-One" panose="020B0604030504040204" pitchFamily="34" charset="0"/>
              </a:rPr>
              <a:t>ု</a:t>
            </a:r>
            <a:r>
              <a:rPr lang="en-US" altLang="zh-CN" dirty="0">
                <a:solidFill>
                  <a:schemeClr val="bg1"/>
                </a:solidFill>
                <a:latin typeface="Zawgyi-One" panose="020B0604030504040204" pitchFamily="34" charset="0"/>
                <a:cs typeface="Zawgyi-One" panose="020B0604030504040204" pitchFamily="34" charset="0"/>
              </a:rPr>
              <a:t>ေ</a:t>
            </a:r>
            <a:r>
              <a:rPr lang="my-MM" altLang="zh-CN" dirty="0">
                <a:solidFill>
                  <a:schemeClr val="bg1"/>
                </a:solidFill>
                <a:latin typeface="Zawgyi-One" panose="020B0604030504040204" pitchFamily="34" charset="0"/>
                <a:cs typeface="Zawgyi-One" panose="020B0604030504040204" pitchFamily="34" charset="0"/>
              </a:rPr>
              <a:t>ထ</a:t>
            </a:r>
            <a:r>
              <a:rPr lang="en-US" altLang="zh-CN" dirty="0">
                <a:solidFill>
                  <a:schemeClr val="bg1"/>
                </a:solidFill>
                <a:latin typeface="Zawgyi-One" panose="020B0604030504040204" pitchFamily="34" charset="0"/>
                <a:cs typeface="Zawgyi-One" panose="020B0604030504040204" pitchFamily="34" charset="0"/>
              </a:rPr>
              <a:t>ာ</a:t>
            </a:r>
            <a:r>
              <a:rPr lang="my-MM" altLang="zh-CN" dirty="0">
                <a:solidFill>
                  <a:schemeClr val="bg1"/>
                </a:solidFill>
                <a:latin typeface="Zawgyi-One" panose="020B0604030504040204" pitchFamily="34" charset="0"/>
                <a:cs typeface="Zawgyi-One" panose="020B0604030504040204" pitchFamily="34" charset="0"/>
              </a:rPr>
              <a:t>က</a:t>
            </a:r>
            <a:r>
              <a:rPr lang="en-US" altLang="zh-CN" dirty="0">
                <a:solidFill>
                  <a:schemeClr val="bg1"/>
                </a:solidFill>
                <a:latin typeface="Zawgyi-One" panose="020B0604030504040204" pitchFamily="34" charset="0"/>
                <a:cs typeface="Zawgyi-One" panose="020B0604030504040204" pitchFamily="34" charset="0"/>
              </a:rPr>
              <a:t>္</a:t>
            </a:r>
            <a:r>
              <a:rPr lang="my-MM" altLang="zh-CN" dirty="0">
                <a:solidFill>
                  <a:schemeClr val="bg1"/>
                </a:solidFill>
                <a:latin typeface="Zawgyi-One" panose="020B0604030504040204" pitchFamily="34" charset="0"/>
                <a:cs typeface="Zawgyi-One" panose="020B0604030504040204" pitchFamily="34" charset="0"/>
              </a:rPr>
              <a:t>ပ</a:t>
            </a:r>
            <a:r>
              <a:rPr lang="en-US" altLang="zh-CN" dirty="0">
                <a:solidFill>
                  <a:schemeClr val="bg1"/>
                </a:solidFill>
                <a:latin typeface="Zawgyi-One" panose="020B0604030504040204" pitchFamily="34" charset="0"/>
                <a:cs typeface="Zawgyi-One" panose="020B0604030504040204" pitchFamily="34" charset="0"/>
              </a:rPr>
              <a:t>ံ</a:t>
            </a:r>
            <a:r>
              <a:rPr lang="my-MM" altLang="zh-CN" dirty="0">
                <a:solidFill>
                  <a:schemeClr val="bg1"/>
                </a:solidFill>
                <a:latin typeface="Zawgyi-One" panose="020B0604030504040204" pitchFamily="34" charset="0"/>
                <a:cs typeface="Zawgyi-One" panose="020B0604030504040204" pitchFamily="34" charset="0"/>
              </a:rPr>
              <a:t>့</a:t>
            </a:r>
            <a:r>
              <a:rPr lang="en-US" altLang="zh-CN" dirty="0">
                <a:solidFill>
                  <a:schemeClr val="bg1"/>
                </a:solidFill>
                <a:latin typeface="Zawgyi-One" panose="020B0604030504040204" pitchFamily="34" charset="0"/>
                <a:cs typeface="Zawgyi-One" panose="020B0604030504040204" pitchFamily="34" charset="0"/>
              </a:rPr>
              <a:t>သ</a:t>
            </a:r>
            <a:r>
              <a:rPr lang="my-MM" altLang="zh-CN" dirty="0">
                <a:solidFill>
                  <a:schemeClr val="bg1"/>
                </a:solidFill>
                <a:latin typeface="Zawgyi-One" panose="020B0604030504040204" pitchFamily="34" charset="0"/>
                <a:cs typeface="Zawgyi-One" panose="020B0604030504040204" pitchFamily="34" charset="0"/>
              </a:rPr>
              <a:t>ည</a:t>
            </a:r>
            <a:r>
              <a:rPr lang="en-US" altLang="zh-CN" dirty="0">
                <a:solidFill>
                  <a:schemeClr val="bg1"/>
                </a:solidFill>
                <a:latin typeface="Zawgyi-One" panose="020B0604030504040204" pitchFamily="34" charset="0"/>
                <a:cs typeface="Zawgyi-One" panose="020B0604030504040204" pitchFamily="34" charset="0"/>
              </a:rPr>
              <a:t>္ ——</a:t>
            </a:r>
            <a:r>
              <a:rPr lang="en-US" altLang="zh-CN" b="1" dirty="0">
                <a:solidFill>
                  <a:srgbClr val="00FDFF"/>
                </a:solidFill>
                <a:latin typeface="Zawgyi-One" panose="020B0604030504040204" pitchFamily="34" charset="0"/>
                <a:cs typeface="Zawgyi-One" panose="020B0604030504040204" pitchFamily="34" charset="0"/>
              </a:rPr>
              <a:t>Reno2</a:t>
            </a:r>
            <a:endParaRPr lang="zh-CN" altLang="en-US" b="1" dirty="0">
              <a:solidFill>
                <a:srgbClr val="00FDFF"/>
              </a:solidFill>
              <a:latin typeface="Zawgyi-One" panose="020B0604030504040204" pitchFamily="34" charset="0"/>
              <a:cs typeface="Zawgyi-One" panose="020B0604030504040204" pitchFamily="34" charset="0"/>
            </a:endParaRPr>
          </a:p>
        </p:txBody>
      </p:sp>
      <p:sp>
        <p:nvSpPr>
          <p:cNvPr id="7" name="文本框 6"/>
          <p:cNvSpPr txBox="1"/>
          <p:nvPr/>
        </p:nvSpPr>
        <p:spPr>
          <a:xfrm>
            <a:off x="6433539" y="951393"/>
            <a:ext cx="4535577" cy="646331"/>
          </a:xfrm>
          <a:prstGeom prst="rect">
            <a:avLst/>
          </a:prstGeom>
          <a:noFill/>
        </p:spPr>
        <p:txBody>
          <a:bodyPr wrap="square" rtlCol="0">
            <a:spAutoFit/>
          </a:bodyPr>
          <a:lstStyle/>
          <a:p>
            <a:r>
              <a:rPr lang="en-GB" altLang="zh-CN" dirty="0">
                <a:solidFill>
                  <a:schemeClr val="bg1"/>
                </a:solidFill>
                <a:latin typeface="Zawgyi-One" panose="020B0604030504040204" pitchFamily="34" charset="0"/>
                <a:cs typeface="Zawgyi-One" panose="020B0604030504040204" pitchFamily="34" charset="0"/>
              </a:rPr>
              <a:t>hardware gyroscope </a:t>
            </a:r>
            <a:r>
              <a:rPr lang="my-MM" altLang="zh-CN" dirty="0">
                <a:solidFill>
                  <a:schemeClr val="bg1"/>
                </a:solidFill>
                <a:latin typeface="Zawgyi-One" panose="020B0604030504040204" pitchFamily="34" charset="0"/>
                <a:cs typeface="Zawgyi-One" panose="020B0604030504040204" pitchFamily="34" charset="0"/>
              </a:rPr>
              <a:t>က</a:t>
            </a:r>
            <a:r>
              <a:rPr lang="en-US" altLang="zh-CN" dirty="0">
                <a:solidFill>
                  <a:schemeClr val="bg1"/>
                </a:solidFill>
                <a:latin typeface="Zawgyi-One" panose="020B0604030504040204" pitchFamily="34" charset="0"/>
                <a:cs typeface="Zawgyi-One" panose="020B0604030504040204" pitchFamily="34" charset="0"/>
              </a:rPr>
              <a:t>ိ</a:t>
            </a:r>
            <a:r>
              <a:rPr lang="my-MM" altLang="zh-CN" dirty="0">
                <a:solidFill>
                  <a:schemeClr val="bg1"/>
                </a:solidFill>
                <a:latin typeface="Zawgyi-One" panose="020B0604030504040204" pitchFamily="34" charset="0"/>
                <a:cs typeface="Zawgyi-One" panose="020B0604030504040204" pitchFamily="34" charset="0"/>
              </a:rPr>
              <a:t>ု</a:t>
            </a:r>
            <a:r>
              <a:rPr lang="en-US" altLang="zh-CN" dirty="0">
                <a:solidFill>
                  <a:schemeClr val="bg1"/>
                </a:solidFill>
                <a:latin typeface="Zawgyi-One" panose="020B0604030504040204" pitchFamily="34" charset="0"/>
                <a:cs typeface="Zawgyi-One" panose="020B0604030504040204" pitchFamily="34" charset="0"/>
              </a:rPr>
              <a:t>မ</a:t>
            </a:r>
            <a:r>
              <a:rPr lang="my-MM" altLang="zh-CN" dirty="0">
                <a:solidFill>
                  <a:schemeClr val="bg1"/>
                </a:solidFill>
                <a:latin typeface="Zawgyi-One" panose="020B0604030504040204" pitchFamily="34" charset="0"/>
                <a:cs typeface="Zawgyi-One" panose="020B0604030504040204" pitchFamily="34" charset="0"/>
              </a:rPr>
              <a:t>ေ</a:t>
            </a:r>
            <a:r>
              <a:rPr lang="en-US" altLang="zh-CN" dirty="0">
                <a:solidFill>
                  <a:schemeClr val="bg1"/>
                </a:solidFill>
                <a:latin typeface="Zawgyi-One" panose="020B0604030504040204" pitchFamily="34" charset="0"/>
                <a:cs typeface="Zawgyi-One" panose="020B0604030504040204" pitchFamily="34" charset="0"/>
              </a:rPr>
              <a:t>ထ</a:t>
            </a:r>
            <a:r>
              <a:rPr lang="my-MM" altLang="zh-CN" dirty="0">
                <a:solidFill>
                  <a:schemeClr val="bg1"/>
                </a:solidFill>
                <a:latin typeface="Zawgyi-One" panose="020B0604030504040204" pitchFamily="34" charset="0"/>
                <a:cs typeface="Zawgyi-One" panose="020B0604030504040204" pitchFamily="34" charset="0"/>
              </a:rPr>
              <a:t>ာ</a:t>
            </a:r>
            <a:r>
              <a:rPr lang="en-US" altLang="zh-CN" dirty="0">
                <a:solidFill>
                  <a:schemeClr val="bg1"/>
                </a:solidFill>
                <a:latin typeface="Zawgyi-One" panose="020B0604030504040204" pitchFamily="34" charset="0"/>
                <a:cs typeface="Zawgyi-One" panose="020B0604030504040204" pitchFamily="34" charset="0"/>
              </a:rPr>
              <a:t>က</a:t>
            </a:r>
            <a:r>
              <a:rPr lang="my-MM" altLang="zh-CN" dirty="0">
                <a:solidFill>
                  <a:schemeClr val="bg1"/>
                </a:solidFill>
                <a:latin typeface="Zawgyi-One" panose="020B0604030504040204" pitchFamily="34" charset="0"/>
                <a:cs typeface="Zawgyi-One" panose="020B0604030504040204" pitchFamily="34" charset="0"/>
              </a:rPr>
              <a:t>္</a:t>
            </a:r>
            <a:r>
              <a:rPr lang="en-US" altLang="zh-CN" dirty="0">
                <a:solidFill>
                  <a:schemeClr val="bg1"/>
                </a:solidFill>
                <a:latin typeface="Zawgyi-One" panose="020B0604030504040204" pitchFamily="34" charset="0"/>
                <a:cs typeface="Zawgyi-One" panose="020B0604030504040204" pitchFamily="34" charset="0"/>
              </a:rPr>
              <a:t>ပ</a:t>
            </a:r>
            <a:r>
              <a:rPr lang="my-MM" altLang="zh-CN" dirty="0">
                <a:solidFill>
                  <a:schemeClr val="bg1"/>
                </a:solidFill>
                <a:latin typeface="Zawgyi-One" panose="020B0604030504040204" pitchFamily="34" charset="0"/>
                <a:cs typeface="Zawgyi-One" panose="020B0604030504040204" pitchFamily="34" charset="0"/>
              </a:rPr>
              <a:t>ံ</a:t>
            </a:r>
            <a:r>
              <a:rPr lang="en-US" altLang="zh-CN" dirty="0">
                <a:solidFill>
                  <a:schemeClr val="bg1"/>
                </a:solidFill>
                <a:latin typeface="Zawgyi-One" panose="020B0604030504040204" pitchFamily="34" charset="0"/>
                <a:cs typeface="Zawgyi-One" panose="020B0604030504040204" pitchFamily="34" charset="0"/>
              </a:rPr>
              <a:t>့ပါ ——</a:t>
            </a:r>
            <a:r>
              <a:rPr lang="en-US" altLang="zh-CN" b="1" dirty="0">
                <a:solidFill>
                  <a:srgbClr val="00FDFF"/>
                </a:solidFill>
                <a:latin typeface="Zawgyi-One" panose="020B0604030504040204" pitchFamily="34" charset="0"/>
                <a:cs typeface="Zawgyi-One" panose="020B0604030504040204" pitchFamily="34" charset="0"/>
              </a:rPr>
              <a:t>A31</a:t>
            </a:r>
            <a:endParaRPr lang="zh-CN" altLang="en-US" b="1" dirty="0">
              <a:solidFill>
                <a:srgbClr val="00FDFF"/>
              </a:solidFill>
              <a:latin typeface="Zawgyi-One" panose="020B0604030504040204" pitchFamily="34" charset="0"/>
              <a:cs typeface="Zawgyi-One" panose="020B0604030504040204" pitchFamily="34" charset="0"/>
            </a:endParaRPr>
          </a:p>
        </p:txBody>
      </p:sp>
      <p:sp>
        <p:nvSpPr>
          <p:cNvPr id="9" name="文本框 1"/>
          <p:cNvSpPr txBox="1"/>
          <p:nvPr/>
        </p:nvSpPr>
        <p:spPr>
          <a:xfrm>
            <a:off x="279949" y="117793"/>
            <a:ext cx="3032176" cy="457561"/>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5.2 Software FAQ</a:t>
            </a:r>
          </a:p>
        </p:txBody>
      </p:sp>
      <p:sp>
        <p:nvSpPr>
          <p:cNvPr id="10" name="圆角矩形 9"/>
          <p:cNvSpPr/>
          <p:nvPr/>
        </p:nvSpPr>
        <p:spPr>
          <a:xfrm>
            <a:off x="375919" y="1478841"/>
            <a:ext cx="5994401" cy="4606999"/>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11" name="圆角矩形 10"/>
          <p:cNvSpPr/>
          <p:nvPr/>
        </p:nvSpPr>
        <p:spPr>
          <a:xfrm>
            <a:off x="6433539" y="1478840"/>
            <a:ext cx="5413021" cy="4606999"/>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03044699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79"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0541" fill="hold"/>
                                        <p:tgtEl>
                                          <p:spTgt spid="5"/>
                                        </p:tgtEl>
                                      </p:cBhvr>
                                    </p:cmd>
                                  </p:childTnLst>
                                </p:cTn>
                              </p:par>
                            </p:childTnLst>
                          </p:cTn>
                        </p:par>
                        <p:par>
                          <p:cTn id="11" fill="hold">
                            <p:stCondLst>
                              <p:cond delay="10541"/>
                            </p:stCondLst>
                            <p:childTnLst>
                              <p:par>
                                <p:cTn id="12" presetID="22" presetClass="entr" presetSubtype="1"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up)">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remove" display="0">
                  <p:stCondLst>
                    <p:cond delay="indefinite"/>
                  </p:stCondLst>
                </p:cTn>
                <p:tgtEl>
                  <p:spTgt spid="4"/>
                </p:tgtEl>
              </p:cMediaNode>
            </p:video>
            <p:video>
              <p:cMediaNode vol="80000">
                <p:cTn id="16" fill="remove" display="0">
                  <p:stCondLst>
                    <p:cond delay="indefinite"/>
                  </p:stCondLst>
                </p:cTn>
                <p:tgtEl>
                  <p:spTgt spid="5"/>
                </p:tgtEl>
              </p:cMediaNode>
            </p:video>
          </p:childTnLst>
        </p:cTn>
      </p:par>
    </p:tnLst>
    <p:bldLst>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5600" y="1284438"/>
            <a:ext cx="5817271" cy="4247317"/>
          </a:xfrm>
          <a:prstGeom prst="rect">
            <a:avLst/>
          </a:prstGeom>
          <a:noFill/>
        </p:spPr>
        <p:txBody>
          <a:bodyPr wrap="square" rtlCol="0">
            <a:spAutoFit/>
          </a:bodyPr>
          <a:lstStyle/>
          <a:p>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1080P video recording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AI beautification mode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p>
          <a:p>
            <a:endParaRPr lang="zh-CN"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resolution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1080P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video recording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AI beautification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resolution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720P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endParaRPr lang="zh-CN"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users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high-definition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realistic shooting experience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1080P ultra-clear quality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recording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system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AI beauty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AI beauty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720P resolution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p>
          <a:p>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3" name="文本框 1"/>
          <p:cNvSpPr txBox="1"/>
          <p:nvPr/>
        </p:nvSpPr>
        <p:spPr>
          <a:xfrm>
            <a:off x="279949" y="117793"/>
            <a:ext cx="3032176" cy="457561"/>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5.2 Software FAQ</a:t>
            </a:r>
          </a:p>
        </p:txBody>
      </p:sp>
      <p:pic>
        <p:nvPicPr>
          <p:cNvPr id="5" name="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479030" y="0"/>
            <a:ext cx="3086100" cy="6858000"/>
          </a:xfrm>
          <a:prstGeom prst="rect">
            <a:avLst/>
          </a:prstGeom>
        </p:spPr>
      </p:pic>
      <p:sp>
        <p:nvSpPr>
          <p:cNvPr id="6" name="圆角矩形 5"/>
          <p:cNvSpPr/>
          <p:nvPr/>
        </p:nvSpPr>
        <p:spPr>
          <a:xfrm>
            <a:off x="200392" y="1170457"/>
            <a:ext cx="6362968" cy="4608000"/>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59915029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video>
              <p:cMediaNode vol="80000">
                <p:cTn id="13" fill="hold" display="0">
                  <p:stCondLst>
                    <p:cond delay="indefinite"/>
                  </p:stCondLst>
                </p:cTn>
                <p:tgtEl>
                  <p:spTgt spid="5"/>
                </p:tgtEl>
              </p:cMediaNode>
            </p:video>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41722" y="1314918"/>
            <a:ext cx="5139892" cy="3693319"/>
          </a:xfrm>
          <a:prstGeom prst="rect">
            <a:avLst/>
          </a:prstGeom>
          <a:noFill/>
        </p:spPr>
        <p:txBody>
          <a:bodyPr wrap="square" rtlCol="0">
            <a:spAutoFit/>
          </a:bodyPr>
          <a:lstStyle/>
          <a:p>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phone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"Do Not Disturb“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တြင္ဖြင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လည္း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notifications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ရွိဆဲျဖစ္သည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p>
          <a:p>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ၾ</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"Notification Bar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Notification Types"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ၾ</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p>
          <a:p>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user experience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users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notification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သူတို</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လုိအပ္ခ်က္အရ</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DND mode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ယ</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notifications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options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ပိတ္ထားလိုက္ပ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p>
        </p:txBody>
      </p:sp>
      <p:sp>
        <p:nvSpPr>
          <p:cNvPr id="5" name="文本框 1"/>
          <p:cNvSpPr txBox="1"/>
          <p:nvPr/>
        </p:nvSpPr>
        <p:spPr>
          <a:xfrm>
            <a:off x="279949" y="117793"/>
            <a:ext cx="3032176" cy="457561"/>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5.2 Software FAQ</a:t>
            </a:r>
          </a:p>
        </p:txBody>
      </p:sp>
      <p:sp>
        <p:nvSpPr>
          <p:cNvPr id="8" name="圆角矩形 7"/>
          <p:cNvSpPr/>
          <p:nvPr/>
        </p:nvSpPr>
        <p:spPr>
          <a:xfrm>
            <a:off x="200392" y="1170457"/>
            <a:ext cx="6362968" cy="4608000"/>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pic>
        <p:nvPicPr>
          <p:cNvPr id="9" name="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475220" y="0"/>
            <a:ext cx="3213100" cy="6858000"/>
          </a:xfrm>
          <a:prstGeom prst="rect">
            <a:avLst/>
          </a:prstGeom>
        </p:spPr>
      </p:pic>
    </p:spTree>
    <p:extLst>
      <p:ext uri="{BB962C8B-B14F-4D97-AF65-F5344CB8AC3E}">
        <p14:creationId xmlns:p14="http://schemas.microsoft.com/office/powerpoint/2010/main" val="116522147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video>
              <p:cMediaNode vol="80000">
                <p:cTn id="13" fill="hold" display="0">
                  <p:stCondLst>
                    <p:cond delay="indefinite"/>
                  </p:stCondLst>
                </p:cTn>
                <p:tgtEl>
                  <p:spTgt spid="9"/>
                </p:tgtEl>
              </p:cMediaNode>
            </p:video>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590369"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အဓိက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Selling Points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9" name="2019，OPPO 发布过的黑科技"/>
          <p:cNvSpPr txBox="1"/>
          <p:nvPr/>
        </p:nvSpPr>
        <p:spPr>
          <a:xfrm>
            <a:off x="0" y="180512"/>
            <a:ext cx="12192000" cy="592983"/>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r>
              <a:rPr lang="my-MM" b="1" dirty="0">
                <a:latin typeface="Zawgyi-One" panose="020B0604030504040204" pitchFamily="34" charset="0"/>
                <a:ea typeface="微软雅黑" panose="020B0503020204020204" pitchFamily="34" charset="-122"/>
                <a:cs typeface="Zawgyi-One" panose="020B0604030504040204" pitchFamily="34" charset="0"/>
              </a:rPr>
              <a:t>အ</a:t>
            </a:r>
            <a:r>
              <a:rPr lang="en-US" b="1" dirty="0">
                <a:latin typeface="Zawgyi-One" panose="020B0604030504040204" pitchFamily="34" charset="0"/>
                <a:ea typeface="微软雅黑" panose="020B0503020204020204" pitchFamily="34" charset="-122"/>
                <a:cs typeface="Zawgyi-One" panose="020B0604030504040204" pitchFamily="34" charset="0"/>
              </a:rPr>
              <a:t>ေ</a:t>
            </a:r>
            <a:r>
              <a:rPr lang="my-MM" b="1" dirty="0">
                <a:latin typeface="Zawgyi-One" panose="020B0604030504040204" pitchFamily="34" charset="0"/>
                <a:ea typeface="微软雅黑" panose="020B0503020204020204" pitchFamily="34" charset="-122"/>
                <a:cs typeface="Zawgyi-One" panose="020B0604030504040204" pitchFamily="34" charset="0"/>
              </a:rPr>
              <a:t>ၾ</a:t>
            </a:r>
            <a:r>
              <a:rPr lang="en-US" b="1" dirty="0">
                <a:latin typeface="Zawgyi-One" panose="020B0604030504040204" pitchFamily="34" charset="0"/>
                <a:ea typeface="微软雅黑" panose="020B0503020204020204" pitchFamily="34" charset="-122"/>
                <a:cs typeface="Zawgyi-One" panose="020B0604030504040204" pitchFamily="34" charset="0"/>
              </a:rPr>
              <a:t>က</a:t>
            </a:r>
            <a:r>
              <a:rPr lang="my-MM" b="1" dirty="0">
                <a:latin typeface="Zawgyi-One" panose="020B0604030504040204" pitchFamily="34" charset="0"/>
                <a:ea typeface="微软雅黑" panose="020B0503020204020204" pitchFamily="34" charset="-122"/>
                <a:cs typeface="Zawgyi-One" panose="020B0604030504040204" pitchFamily="34" charset="0"/>
              </a:rPr>
              <a:t>ာ</a:t>
            </a:r>
            <a:r>
              <a:rPr lang="en-US" b="1" dirty="0">
                <a:latin typeface="Zawgyi-One" panose="020B0604030504040204" pitchFamily="34" charset="0"/>
                <a:ea typeface="微软雅黑" panose="020B0503020204020204" pitchFamily="34" charset="-122"/>
                <a:cs typeface="Zawgyi-One" panose="020B0604030504040204" pitchFamily="34" charset="0"/>
              </a:rPr>
              <a:t>င</a:t>
            </a:r>
            <a:r>
              <a:rPr lang="my-MM" b="1" dirty="0">
                <a:latin typeface="Zawgyi-One" panose="020B0604030504040204" pitchFamily="34" charset="0"/>
                <a:ea typeface="微软雅黑" panose="020B0503020204020204" pitchFamily="34" charset="-122"/>
                <a:cs typeface="Zawgyi-One" panose="020B0604030504040204" pitchFamily="34" charset="0"/>
              </a:rPr>
              <a:t>္</a:t>
            </a:r>
            <a:r>
              <a:rPr lang="en-US" b="1" dirty="0">
                <a:latin typeface="Zawgyi-One" panose="020B0604030504040204" pitchFamily="34" charset="0"/>
                <a:ea typeface="微软雅黑" panose="020B0503020204020204" pitchFamily="34" charset="-122"/>
                <a:cs typeface="Zawgyi-One" panose="020B0604030504040204" pitchFamily="34" charset="0"/>
              </a:rPr>
              <a:t>း</a:t>
            </a:r>
            <a:r>
              <a:rPr lang="my-MM" b="1" dirty="0">
                <a:latin typeface="Zawgyi-One" panose="020B0604030504040204" pitchFamily="34" charset="0"/>
                <a:ea typeface="微软雅黑" panose="020B0503020204020204" pitchFamily="34" charset="-122"/>
                <a:cs typeface="Zawgyi-One" panose="020B0604030504040204" pitchFamily="34" charset="0"/>
              </a:rPr>
              <a:t>အ</a:t>
            </a:r>
            <a:r>
              <a:rPr lang="en-US" b="1" dirty="0">
                <a:latin typeface="Zawgyi-One" panose="020B0604030504040204" pitchFamily="34" charset="0"/>
                <a:ea typeface="微软雅黑" panose="020B0503020204020204" pitchFamily="34" charset="-122"/>
                <a:cs typeface="Zawgyi-One" panose="020B0604030504040204" pitchFamily="34" charset="0"/>
              </a:rPr>
              <a:t>ရ</a:t>
            </a:r>
            <a:r>
              <a:rPr lang="my-MM" b="1" dirty="0">
                <a:latin typeface="Zawgyi-One" panose="020B0604030504040204" pitchFamily="34" charset="0"/>
                <a:ea typeface="微软雅黑" panose="020B0503020204020204" pitchFamily="34" charset="-122"/>
                <a:cs typeface="Zawgyi-One" panose="020B0604030504040204" pitchFamily="34" charset="0"/>
              </a:rPr>
              <a:t>ာ</a:t>
            </a:r>
            <a:r>
              <a:rPr lang="en-US" b="1" dirty="0">
                <a:latin typeface="Zawgyi-One" panose="020B0604030504040204" pitchFamily="34" charset="0"/>
                <a:ea typeface="微软雅黑" panose="020B0503020204020204" pitchFamily="34" charset="-122"/>
                <a:cs typeface="Zawgyi-One" panose="020B0604030504040204" pitchFamily="34" charset="0"/>
              </a:rPr>
              <a:t>မ</a:t>
            </a:r>
            <a:r>
              <a:rPr lang="my-MM" b="1" dirty="0">
                <a:latin typeface="Zawgyi-One" panose="020B0604030504040204" pitchFamily="34" charset="0"/>
                <a:ea typeface="微软雅黑" panose="020B0503020204020204" pitchFamily="34" charset="-122"/>
                <a:cs typeface="Zawgyi-One" panose="020B0604030504040204" pitchFamily="34" charset="0"/>
              </a:rPr>
              <a:t>်</a:t>
            </a:r>
            <a:r>
              <a:rPr lang="en-US" b="1" dirty="0">
                <a:latin typeface="Zawgyi-One" panose="020B0604030504040204" pitchFamily="34" charset="0"/>
                <a:ea typeface="微软雅黑" panose="020B0503020204020204" pitchFamily="34" charset="-122"/>
                <a:cs typeface="Zawgyi-One" panose="020B0604030504040204" pitchFamily="34" charset="0"/>
              </a:rPr>
              <a:t>ာ</a:t>
            </a:r>
            <a:r>
              <a:rPr lang="my-MM" b="1" dirty="0">
                <a:latin typeface="Zawgyi-One" panose="020B0604030504040204" pitchFamily="34" charset="0"/>
                <a:ea typeface="微软雅黑" panose="020B0503020204020204" pitchFamily="34" charset="-122"/>
                <a:cs typeface="Zawgyi-One" panose="020B0604030504040204" pitchFamily="34" charset="0"/>
              </a:rPr>
              <a:t>း</a:t>
            </a:r>
            <a:endParaRPr b="1" dirty="0">
              <a:latin typeface="Zawgyi-One" panose="020B0604030504040204" pitchFamily="34" charset="0"/>
              <a:ea typeface="微软雅黑" panose="020B0503020204020204" pitchFamily="34" charset="-122"/>
              <a:cs typeface="Zawgyi-One" panose="020B0604030504040204" pitchFamily="34" charset="0"/>
            </a:endParaRPr>
          </a:p>
        </p:txBody>
      </p:sp>
      <p:sp>
        <p:nvSpPr>
          <p:cNvPr id="37" name="流程图: 联系 36"/>
          <p:cNvSpPr/>
          <p:nvPr/>
        </p:nvSpPr>
        <p:spPr>
          <a:xfrm>
            <a:off x="2435570"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အေျခခံ</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Parameter</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39" name="流程图: 联系 38"/>
          <p:cNvSpPr/>
          <p:nvPr/>
        </p:nvSpPr>
        <p:spPr>
          <a:xfrm>
            <a:off x="4275638"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Color OS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1" name="流程图: 联系 40"/>
          <p:cNvSpPr/>
          <p:nvPr/>
        </p:nvSpPr>
        <p:spPr>
          <a:xfrm>
            <a:off x="6108406"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င္သ</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2" name="流程图: 联系 41"/>
          <p:cNvSpPr/>
          <p:nvPr/>
        </p:nvSpPr>
        <p:spPr>
          <a:xfrm>
            <a:off x="7941174"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FAQ</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6" name="流程图: 联系 45"/>
          <p:cNvSpPr/>
          <p:nvPr/>
        </p:nvSpPr>
        <p:spPr>
          <a:xfrm>
            <a:off x="9773942"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CN version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ယ</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ဥ</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grpSp>
        <p:nvGrpSpPr>
          <p:cNvPr id="95" name="成组"/>
          <p:cNvGrpSpPr/>
          <p:nvPr/>
        </p:nvGrpSpPr>
        <p:grpSpPr>
          <a:xfrm>
            <a:off x="702638" y="1363418"/>
            <a:ext cx="2030404" cy="1549358"/>
            <a:chOff x="554499" y="692430"/>
            <a:chExt cx="1200082" cy="1549355"/>
          </a:xfrm>
        </p:grpSpPr>
        <p:sp>
          <p:nvSpPr>
            <p:cNvPr id="98" name="线条"/>
            <p:cNvSpPr/>
            <p:nvPr/>
          </p:nvSpPr>
          <p:spPr>
            <a:xfrm flipV="1">
              <a:off x="1020091"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97" name="文本框 1"/>
            <p:cNvSpPr txBox="1"/>
            <p:nvPr/>
          </p:nvSpPr>
          <p:spPr>
            <a:xfrm>
              <a:off x="554499" y="692430"/>
              <a:ext cx="1200082" cy="90380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1.1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1.2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1.3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p:txBody>
        </p:sp>
      </p:grpSp>
      <p:sp>
        <p:nvSpPr>
          <p:cNvPr id="12" name="线条"/>
          <p:cNvSpPr/>
          <p:nvPr/>
        </p:nvSpPr>
        <p:spPr>
          <a:xfrm flipV="1">
            <a:off x="5166739" y="2311042"/>
            <a:ext cx="1" cy="61933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13" name="文本框 1"/>
          <p:cNvSpPr txBox="1"/>
          <p:nvPr/>
        </p:nvSpPr>
        <p:spPr>
          <a:xfrm>
            <a:off x="3116608" y="1102736"/>
            <a:ext cx="4118059" cy="1164489"/>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cs typeface="Zawgyi-One" panose="020B0604030504040204" pitchFamily="34" charset="0"/>
              </a:rPr>
              <a:t>3.1 Do Not Disturb</a:t>
            </a:r>
          </a:p>
          <a:p>
            <a:pPr indent="-720000"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3.2 </a:t>
            </a:r>
            <a:r>
              <a:rPr lang="en-US" altLang="zh-CN" sz="1600" dirty="0">
                <a:solidFill>
                  <a:schemeClr val="bg1"/>
                </a:solidFill>
                <a:latin typeface="Zawgyi-One" panose="020B0604030504040204" pitchFamily="34" charset="0"/>
                <a:cs typeface="Zawgyi-One" panose="020B0604030504040204" pitchFamily="34" charset="0"/>
              </a:rPr>
              <a:t>Do Not Disturb </a:t>
            </a:r>
            <a:r>
              <a:rPr lang="my-MM" altLang="zh-CN" sz="1600" dirty="0">
                <a:solidFill>
                  <a:schemeClr val="bg1"/>
                </a:solidFill>
                <a:latin typeface="Zawgyi-One" panose="020B0604030504040204" pitchFamily="34" charset="0"/>
                <a:cs typeface="Zawgyi-One" panose="020B0604030504040204" pitchFamily="34" charset="0"/>
              </a:rPr>
              <a:t>တ</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င</a:t>
            </a:r>
            <a:r>
              <a:rPr lang="en-US" altLang="zh-CN" sz="1600" dirty="0">
                <a:solidFill>
                  <a:schemeClr val="bg1"/>
                </a:solidFill>
                <a:latin typeface="Zawgyi-One" panose="020B0604030504040204" pitchFamily="34" charset="0"/>
                <a:cs typeface="Zawgyi-One" panose="020B0604030504040204" pitchFamily="34" charset="0"/>
              </a:rPr>
              <a:t>္</a:t>
            </a:r>
            <a:r>
              <a:rPr lang="en-US" altLang="zh-CN" sz="1600" dirty="0" err="1">
                <a:solidFill>
                  <a:schemeClr val="bg1"/>
                </a:solidFill>
                <a:latin typeface="Zawgyi-One" panose="020B0604030504040204" pitchFamily="34" charset="0"/>
                <a:cs typeface="Zawgyi-One" panose="020B0604030504040204" pitchFamily="34" charset="0"/>
              </a:rPr>
              <a:t>ရွိေသာအခ</a:t>
            </a:r>
            <a:r>
              <a:rPr lang="en-US" altLang="zh-CN" sz="1600" dirty="0">
                <a:solidFill>
                  <a:schemeClr val="bg1"/>
                </a:solidFill>
                <a:latin typeface="Zawgyi-One" panose="020B0604030504040204" pitchFamily="34" charset="0"/>
                <a:cs typeface="Zawgyi-One" panose="020B0604030504040204" pitchFamily="34" charset="0"/>
              </a:rPr>
              <a:t>ါ  Media </a:t>
            </a:r>
            <a:r>
              <a:rPr lang="my-MM" altLang="zh-CN" sz="1600" dirty="0">
                <a:solidFill>
                  <a:schemeClr val="bg1"/>
                </a:solidFill>
                <a:latin typeface="Zawgyi-One" panose="020B0604030504040204" pitchFamily="34" charset="0"/>
                <a:cs typeface="Zawgyi-One" panose="020B0604030504040204" pitchFamily="34" charset="0"/>
              </a:rPr>
              <a:t>တ</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တ</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ဆ</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တ</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ခ</a:t>
            </a:r>
            <a:r>
              <a:rPr lang="my-MM" altLang="zh-CN" sz="1600" dirty="0">
                <a:solidFill>
                  <a:schemeClr val="bg1"/>
                </a:solidFill>
                <a:latin typeface="Zawgyi-One" panose="020B0604030504040204" pitchFamily="34" charset="0"/>
                <a:cs typeface="Zawgyi-One" panose="020B0604030504040204" pitchFamily="34" charset="0"/>
              </a:rPr>
              <a:t>င</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endParaRPr lang="en-US" altLang="zh-CN" sz="1600" dirty="0">
              <a:solidFill>
                <a:schemeClr val="bg1"/>
              </a:solidFill>
              <a:latin typeface="Zawgyi-One" panose="020B0604030504040204" pitchFamily="34" charset="0"/>
              <a:cs typeface="Zawgyi-One" panose="020B0604030504040204" pitchFamily="34" charset="0"/>
            </a:endParaRP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3.3 </a:t>
            </a:r>
            <a:r>
              <a:rPr lang="en-US" altLang="zh-CN" sz="1600" dirty="0">
                <a:solidFill>
                  <a:schemeClr val="bg1"/>
                </a:solidFill>
                <a:latin typeface="Zawgyi-One" panose="020B0604030504040204" pitchFamily="34" charset="0"/>
                <a:cs typeface="Zawgyi-One" panose="020B0604030504040204" pitchFamily="34" charset="0"/>
              </a:rPr>
              <a:t>Notification Types </a:t>
            </a:r>
            <a:r>
              <a:rPr lang="en-US" altLang="zh-CN" sz="1600" dirty="0" err="1">
                <a:solidFill>
                  <a:schemeClr val="bg1"/>
                </a:solidFill>
                <a:latin typeface="Zawgyi-One" panose="020B0604030504040204" pitchFamily="34" charset="0"/>
                <a:cs typeface="Zawgyi-One" panose="020B0604030504040204" pitchFamily="34" charset="0"/>
              </a:rPr>
              <a:t>ကိုခြင</a:t>
            </a:r>
            <a:r>
              <a:rPr lang="en-US" altLang="zh-CN" sz="1600" dirty="0">
                <a:solidFill>
                  <a:schemeClr val="bg1"/>
                </a:solidFill>
                <a:latin typeface="Zawgyi-One" panose="020B0604030504040204" pitchFamily="34" charset="0"/>
                <a:cs typeface="Zawgyi-One" panose="020B0604030504040204" pitchFamily="34" charset="0"/>
              </a:rPr>
              <a:t>့္ျပဳျ</a:t>
            </a:r>
            <a:r>
              <a:rPr lang="en-US" altLang="zh-CN" sz="1600" dirty="0" err="1">
                <a:solidFill>
                  <a:schemeClr val="bg1"/>
                </a:solidFill>
                <a:latin typeface="Zawgyi-One" panose="020B0604030504040204" pitchFamily="34" charset="0"/>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5" name="文本框 1"/>
          <p:cNvSpPr txBox="1"/>
          <p:nvPr/>
        </p:nvSpPr>
        <p:spPr>
          <a:xfrm>
            <a:off x="1490367" y="5411407"/>
            <a:ext cx="4138273" cy="1082992"/>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2.1 parameters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cs typeface="Zawgyi-One" panose="020B0604030504040204" pitchFamily="34" charset="0"/>
              </a:rPr>
              <a:t>2.2 parameters </a:t>
            </a:r>
            <a:r>
              <a:rPr lang="my-MM" altLang="zh-CN" sz="1600" dirty="0">
                <a:solidFill>
                  <a:schemeClr val="bg1"/>
                </a:solidFill>
                <a:latin typeface="Zawgyi-One" panose="020B0604030504040204" pitchFamily="34" charset="0"/>
                <a:cs typeface="Zawgyi-One" panose="020B0604030504040204" pitchFamily="34" charset="0"/>
              </a:rPr>
              <a:t>ဖ</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႕</a:t>
            </a:r>
            <a:r>
              <a:rPr lang="en-US" altLang="zh-CN" sz="1600" dirty="0" err="1">
                <a:solidFill>
                  <a:schemeClr val="bg1"/>
                </a:solidFill>
                <a:latin typeface="Zawgyi-One" panose="020B0604030504040204" pitchFamily="34" charset="0"/>
                <a:cs typeface="Zawgyi-One" panose="020B0604030504040204" pitchFamily="34" charset="0"/>
              </a:rPr>
              <a:t>စည္းပုံ</a:t>
            </a:r>
            <a:endParaRPr lang="en-US" altLang="zh-CN" sz="1600" dirty="0">
              <a:solidFill>
                <a:schemeClr val="bg1"/>
              </a:solidFill>
              <a:latin typeface="Zawgyi-One" panose="020B0604030504040204" pitchFamily="34" charset="0"/>
              <a:cs typeface="Zawgyi-One" panose="020B0604030504040204" pitchFamily="34" charset="0"/>
            </a:endParaRPr>
          </a:p>
          <a:p>
            <a:pPr algn="l"/>
            <a:r>
              <a:rPr lang="en-US" altLang="zh-CN" sz="1600" dirty="0">
                <a:solidFill>
                  <a:schemeClr val="bg1"/>
                </a:solidFill>
                <a:latin typeface="Zawgyi-One" panose="020B0604030504040204" pitchFamily="34" charset="0"/>
                <a:cs typeface="Zawgyi-One" panose="020B0604030504040204" pitchFamily="34" charset="0"/>
              </a:rPr>
              <a:t>2.3 parameters </a:t>
            </a:r>
            <a:r>
              <a:rPr lang="my-MM" altLang="zh-CN" sz="1600" dirty="0">
                <a:solidFill>
                  <a:schemeClr val="bg1"/>
                </a:solidFill>
                <a:latin typeface="Zawgyi-One" panose="020B0604030504040204" pitchFamily="34" charset="0"/>
                <a:cs typeface="Zawgyi-One" panose="020B0604030504040204" pitchFamily="34" charset="0"/>
              </a:rPr>
              <a:t>မ</a:t>
            </a:r>
            <a:r>
              <a:rPr lang="en-US" altLang="zh-CN" sz="1600" dirty="0">
                <a:solidFill>
                  <a:schemeClr val="bg1"/>
                </a:solidFill>
                <a:latin typeface="Zawgyi-One" panose="020B0604030504040204" pitchFamily="34" charset="0"/>
                <a:cs typeface="Zawgyi-One" panose="020B0604030504040204" pitchFamily="34" charset="0"/>
              </a:rPr>
              <a:t>ၾ</a:t>
            </a:r>
            <a:r>
              <a:rPr lang="my-MM" altLang="zh-CN" sz="1600" dirty="0">
                <a:solidFill>
                  <a:schemeClr val="bg1"/>
                </a:solidFill>
                <a:latin typeface="Zawgyi-One" panose="020B0604030504040204" pitchFamily="34" charset="0"/>
                <a:cs typeface="Zawgyi-One" panose="020B0604030504040204" pitchFamily="34" charset="0"/>
              </a:rPr>
              <a:t>က</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ခ</a:t>
            </a:r>
            <a:r>
              <a:rPr lang="en-US" altLang="zh-CN" sz="1600" dirty="0" err="1">
                <a:solidFill>
                  <a:schemeClr val="bg1"/>
                </a:solidFill>
                <a:latin typeface="Zawgyi-One" panose="020B0604030504040204" pitchFamily="34" charset="0"/>
                <a:cs typeface="Zawgyi-One" panose="020B0604030504040204" pitchFamily="34" charset="0"/>
              </a:rPr>
              <a:t>ဏအသုံးျပ</a:t>
            </a:r>
            <a:r>
              <a:rPr lang="en-US" altLang="zh-CN" sz="1600" dirty="0">
                <a:solidFill>
                  <a:schemeClr val="bg1"/>
                </a:solidFill>
                <a:latin typeface="Zawgyi-One" panose="020B0604030504040204" pitchFamily="34" charset="0"/>
                <a:cs typeface="Zawgyi-One" panose="020B0604030504040204" pitchFamily="34" charset="0"/>
              </a:rPr>
              <a:t>ဳျ</a:t>
            </a:r>
            <a:r>
              <a:rPr lang="en-US" altLang="zh-CN" sz="1600" dirty="0" err="1">
                <a:solidFill>
                  <a:schemeClr val="bg1"/>
                </a:solidFill>
                <a:latin typeface="Zawgyi-One" panose="020B0604030504040204" pitchFamily="34" charset="0"/>
                <a:cs typeface="Zawgyi-One" panose="020B0604030504040204" pitchFamily="34" charset="0"/>
              </a:rPr>
              <a:t>ခင္း</a:t>
            </a:r>
            <a:endParaRPr lang="en-US" altLang="zh-CN" sz="1600" dirty="0">
              <a:solidFill>
                <a:schemeClr val="bg1"/>
              </a:solidFill>
              <a:latin typeface="Zawgyi-One" panose="020B0604030504040204" pitchFamily="34" charset="0"/>
              <a:cs typeface="Zawgyi-One" panose="020B0604030504040204" pitchFamily="34" charset="0"/>
            </a:endParaRPr>
          </a:p>
        </p:txBody>
      </p:sp>
      <p:sp>
        <p:nvSpPr>
          <p:cNvPr id="16" name="线条"/>
          <p:cNvSpPr/>
          <p:nvPr/>
        </p:nvSpPr>
        <p:spPr>
          <a:xfrm flipH="1" flipV="1">
            <a:off x="3361280" y="4739315"/>
            <a:ext cx="1679" cy="672091"/>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17" name="文本框 1"/>
          <p:cNvSpPr txBox="1"/>
          <p:nvPr/>
        </p:nvSpPr>
        <p:spPr>
          <a:xfrm>
            <a:off x="5635567" y="5365377"/>
            <a:ext cx="4146653" cy="1082992"/>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4.1 back cover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4.2 ျပဳျ</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Camera</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4.3 Fingerprint ျပဳျ</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4.4 back cover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ကိုတပ္ဆင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8" name="线条"/>
          <p:cNvSpPr/>
          <p:nvPr/>
        </p:nvSpPr>
        <p:spPr>
          <a:xfrm flipH="1" flipV="1">
            <a:off x="7010400" y="4739315"/>
            <a:ext cx="2583" cy="626062"/>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20" name="线条"/>
          <p:cNvSpPr/>
          <p:nvPr/>
        </p:nvSpPr>
        <p:spPr>
          <a:xfrm flipV="1">
            <a:off x="8843109" y="2293441"/>
            <a:ext cx="1" cy="61933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21" name="文本框 1"/>
          <p:cNvSpPr txBox="1"/>
          <p:nvPr/>
        </p:nvSpPr>
        <p:spPr>
          <a:xfrm>
            <a:off x="7701966" y="1640840"/>
            <a:ext cx="2665981" cy="58224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cs typeface="Zawgyi-One" panose="020B0604030504040204" pitchFamily="34" charset="0"/>
              </a:rPr>
              <a:t>5.1 Hardware FAQ</a:t>
            </a:r>
          </a:p>
          <a:p>
            <a:pPr indent="-720000"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5.2 Software FAQ</a:t>
            </a:r>
          </a:p>
        </p:txBody>
      </p:sp>
      <p:sp>
        <p:nvSpPr>
          <p:cNvPr id="22" name="文本框 1"/>
          <p:cNvSpPr txBox="1"/>
          <p:nvPr/>
        </p:nvSpPr>
        <p:spPr>
          <a:xfrm>
            <a:off x="9899176" y="5338837"/>
            <a:ext cx="2515754" cy="86892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cs typeface="Zawgyi-One" panose="020B0604030504040204" pitchFamily="34" charset="0"/>
              </a:rPr>
              <a:t>6.1 Version</a:t>
            </a:r>
          </a:p>
          <a:p>
            <a:pPr algn="l"/>
            <a:r>
              <a:rPr lang="en-US" altLang="zh-CN" sz="1600" dirty="0">
                <a:solidFill>
                  <a:schemeClr val="bg1"/>
                </a:solidFill>
                <a:latin typeface="Zawgyi-One" panose="020B0604030504040204" pitchFamily="34" charset="0"/>
                <a:cs typeface="Zawgyi-One" panose="020B0604030504040204" pitchFamily="34" charset="0"/>
              </a:rPr>
              <a:t>6.1 Version</a:t>
            </a:r>
          </a:p>
          <a:p>
            <a:pPr algn="l"/>
            <a:r>
              <a:rPr lang="en-US" altLang="zh-CN" sz="1600" dirty="0">
                <a:solidFill>
                  <a:schemeClr val="bg1"/>
                </a:solidFill>
                <a:latin typeface="Zawgyi-One" panose="020B0604030504040204" pitchFamily="34" charset="0"/>
                <a:cs typeface="Zawgyi-One" panose="020B0604030504040204" pitchFamily="34" charset="0"/>
              </a:rPr>
              <a:t>6.3 </a:t>
            </a:r>
            <a:r>
              <a:rPr lang="en-GB" altLang="zh-CN" sz="1600" dirty="0">
                <a:solidFill>
                  <a:schemeClr val="bg1"/>
                </a:solidFill>
                <a:latin typeface="Zawgyi-One" panose="020B0604030504040204" pitchFamily="34" charset="0"/>
                <a:cs typeface="Zawgyi-One" panose="020B0604030504040204" pitchFamily="34" charset="0"/>
              </a:rPr>
              <a:t>Functional</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23" name="线条"/>
          <p:cNvSpPr/>
          <p:nvPr/>
        </p:nvSpPr>
        <p:spPr>
          <a:xfrm flipH="1" flipV="1">
            <a:off x="10671926" y="4712775"/>
            <a:ext cx="0" cy="626062"/>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Tree>
    <p:extLst>
      <p:ext uri="{BB962C8B-B14F-4D97-AF65-F5344CB8AC3E}">
        <p14:creationId xmlns:p14="http://schemas.microsoft.com/office/powerpoint/2010/main" val="201960254"/>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up)">
                                      <p:cBhvr>
                                        <p:cTn id="17" dur="500"/>
                                        <p:tgtEl>
                                          <p:spTgt spid="18"/>
                                        </p:tgtEl>
                                      </p:cBhvr>
                                    </p:animEffect>
                                  </p:childTnLst>
                                </p:cTn>
                              </p:par>
                            </p:childTnLst>
                          </p:cTn>
                        </p:par>
                        <p:par>
                          <p:cTn id="18" fill="hold">
                            <p:stCondLst>
                              <p:cond delay="1500"/>
                            </p:stCondLst>
                            <p:childTnLst>
                              <p:par>
                                <p:cTn id="19" presetID="22" presetClass="entr" presetSubtype="1"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up)">
                                      <p:cBhvr>
                                        <p:cTn id="21" dur="500"/>
                                        <p:tgtEl>
                                          <p:spTgt spid="17"/>
                                        </p:tgtEl>
                                      </p:cBhvr>
                                    </p:animEffect>
                                  </p:childTnLst>
                                </p:cTn>
                              </p:par>
                            </p:childTnLst>
                          </p:cTn>
                        </p:par>
                        <p:par>
                          <p:cTn id="22" fill="hold">
                            <p:stCondLst>
                              <p:cond delay="2000"/>
                            </p:stCondLst>
                            <p:childTnLst>
                              <p:par>
                                <p:cTn id="23" presetID="22" presetClass="entr" presetSubtype="1"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childTnLst>
                          </p:cTn>
                        </p:par>
                        <p:par>
                          <p:cTn id="26" fill="hold">
                            <p:stCondLst>
                              <p:cond delay="2500"/>
                            </p:stCondLst>
                            <p:childTnLst>
                              <p:par>
                                <p:cTn id="27" presetID="22" presetClass="entr" presetSubtype="1"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up)">
                                      <p:cBhvr>
                                        <p:cTn id="2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p:bldP spid="18" grpId="0" animBg="1"/>
      <p:bldP spid="22" grpId="0"/>
      <p:bldP spid="2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212009" y="192586"/>
            <a:ext cx="2729209" cy="328295"/>
          </a:xfrm>
          <a:prstGeom prst="rect">
            <a:avLst/>
          </a:prstGeom>
          <a:ln w="12700">
            <a:miter lim="400000"/>
          </a:ln>
        </p:spPr>
        <p:txBody>
          <a:bodyPr wrap="none" lIns="25400" tIns="25400" rIns="25400" bIns="25400" anchor="ctr">
            <a:spAutoFit/>
          </a:bodyPr>
          <a:lstStyle>
            <a:defPPr>
              <a:defRPr lang="zh-CN"/>
            </a:defPPr>
            <a:lvl1pP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pPr lvl="1"/>
            <a:r>
              <a:rPr lang="en-US" altLang="zh-CN" dirty="0">
                <a:latin typeface="Zawgyi-One" panose="020B0604030504040204" pitchFamily="34" charset="0"/>
                <a:cs typeface="Zawgyi-One" panose="020B0604030504040204" pitchFamily="34" charset="0"/>
              </a:rPr>
              <a:t>6.1 Version difference</a:t>
            </a:r>
          </a:p>
        </p:txBody>
      </p:sp>
      <p:graphicFrame>
        <p:nvGraphicFramePr>
          <p:cNvPr id="5" name="表格 4"/>
          <p:cNvGraphicFramePr>
            <a:graphicFrameLocks noGrp="1"/>
          </p:cNvGraphicFramePr>
          <p:nvPr>
            <p:extLst>
              <p:ext uri="{D42A27DB-BD31-4B8C-83A1-F6EECF244321}">
                <p14:modId xmlns:p14="http://schemas.microsoft.com/office/powerpoint/2010/main" val="967776186"/>
              </p:ext>
            </p:extLst>
          </p:nvPr>
        </p:nvGraphicFramePr>
        <p:xfrm>
          <a:off x="762000" y="1085426"/>
          <a:ext cx="10576560" cy="4098837"/>
        </p:xfrm>
        <a:graphic>
          <a:graphicData uri="http://schemas.openxmlformats.org/drawingml/2006/table">
            <a:tbl>
              <a:tblPr firstRow="1" bandRow="1">
                <a:tableStyleId>{5C22544A-7EE6-4342-B048-85BDC9FD1C3A}</a:tableStyleId>
              </a:tblPr>
              <a:tblGrid>
                <a:gridCol w="651492">
                  <a:extLst>
                    <a:ext uri="{9D8B030D-6E8A-4147-A177-3AD203B41FA5}">
                      <a16:colId xmlns:a16="http://schemas.microsoft.com/office/drawing/2014/main" val="20000"/>
                    </a:ext>
                  </a:extLst>
                </a:gridCol>
                <a:gridCol w="1669447">
                  <a:extLst>
                    <a:ext uri="{9D8B030D-6E8A-4147-A177-3AD203B41FA5}">
                      <a16:colId xmlns:a16="http://schemas.microsoft.com/office/drawing/2014/main" val="20001"/>
                    </a:ext>
                  </a:extLst>
                </a:gridCol>
                <a:gridCol w="3369433">
                  <a:extLst>
                    <a:ext uri="{9D8B030D-6E8A-4147-A177-3AD203B41FA5}">
                      <a16:colId xmlns:a16="http://schemas.microsoft.com/office/drawing/2014/main" val="20002"/>
                    </a:ext>
                  </a:extLst>
                </a:gridCol>
                <a:gridCol w="4886188">
                  <a:extLst>
                    <a:ext uri="{9D8B030D-6E8A-4147-A177-3AD203B41FA5}">
                      <a16:colId xmlns:a16="http://schemas.microsoft.com/office/drawing/2014/main" val="20003"/>
                    </a:ext>
                  </a:extLst>
                </a:gridCol>
              </a:tblGrid>
              <a:tr h="512839">
                <a:tc>
                  <a:txBody>
                    <a:bodyPr/>
                    <a:lstStyle/>
                    <a:p>
                      <a:pPr algn="ctr"/>
                      <a:r>
                        <a:rPr lang="en-US" altLang="zh-CN" dirty="0">
                          <a:solidFill>
                            <a:schemeClr val="bg1"/>
                          </a:solidFill>
                          <a:latin typeface="微软雅黑" panose="020B0503020204020204" pitchFamily="34" charset="-122"/>
                          <a:ea typeface="微软雅黑" panose="020B0503020204020204" pitchFamily="34" charset="-122"/>
                        </a:rPr>
                        <a:t>NO</a:t>
                      </a:r>
                      <a:endParaRPr lang="zh-CN" altLang="en-US"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Difference</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China</a:t>
                      </a:r>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Market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Non-China</a:t>
                      </a:r>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Market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512839">
                <a:tc>
                  <a:txBody>
                    <a:bodyPr/>
                    <a:lstStyle/>
                    <a:p>
                      <a:pPr algn="ctr"/>
                      <a:r>
                        <a:rPr lang="en-US" altLang="zh-CN" dirty="0">
                          <a:solidFill>
                            <a:schemeClr val="bg1"/>
                          </a:solidFill>
                          <a:latin typeface="微软雅黑" panose="020B0503020204020204" pitchFamily="34" charset="-122"/>
                          <a:ea typeface="微软雅黑" panose="020B0503020204020204" pitchFamily="34" charset="-122"/>
                        </a:rPr>
                        <a:t>1</a:t>
                      </a:r>
                      <a:endParaRPr lang="zh-CN" altLang="en-US"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Marketing name</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A8</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A31</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556618">
                <a:tc>
                  <a:txBody>
                    <a:bodyPr/>
                    <a:lstStyle/>
                    <a:p>
                      <a:pPr algn="ctr"/>
                      <a:r>
                        <a:rPr lang="en-US" altLang="zh-CN" dirty="0">
                          <a:solidFill>
                            <a:schemeClr val="bg1"/>
                          </a:solidFill>
                          <a:latin typeface="微软雅黑" panose="020B0503020204020204" pitchFamily="34" charset="-122"/>
                          <a:ea typeface="微软雅黑" panose="020B0503020204020204" pitchFamily="34" charset="-122"/>
                        </a:rPr>
                        <a:t>2</a:t>
                      </a:r>
                      <a:endParaRPr lang="zh-CN" altLang="en-US"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Model</a:t>
                      </a:r>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name</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PDBM00</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CPH2015/CPH2073/CPH2081/CPH2029/CPH2031</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512839">
                <a:tc>
                  <a:txBody>
                    <a:bodyPr/>
                    <a:lstStyle/>
                    <a:p>
                      <a:pPr algn="ctr"/>
                      <a:r>
                        <a:rPr lang="en-US" altLang="zh-CN" dirty="0">
                          <a:solidFill>
                            <a:schemeClr val="bg1"/>
                          </a:solidFill>
                          <a:latin typeface="微软雅黑" panose="020B0503020204020204" pitchFamily="34" charset="-122"/>
                          <a:ea typeface="微软雅黑" panose="020B0503020204020204" pitchFamily="34" charset="-122"/>
                        </a:rPr>
                        <a:t>3</a:t>
                      </a:r>
                      <a:endParaRPr lang="zh-CN" altLang="en-US"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Sales date</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2019/12/22</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2020/2/20</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512839">
                <a:tc>
                  <a:txBody>
                    <a:bodyPr/>
                    <a:lstStyle/>
                    <a:p>
                      <a:pPr algn="ctr"/>
                      <a:r>
                        <a:rPr lang="en-US" altLang="zh-CN" dirty="0">
                          <a:solidFill>
                            <a:schemeClr val="bg1"/>
                          </a:solidFill>
                          <a:latin typeface="微软雅黑" panose="020B0503020204020204" pitchFamily="34" charset="-122"/>
                          <a:ea typeface="微软雅黑" panose="020B0503020204020204" pitchFamily="34" charset="-122"/>
                        </a:rPr>
                        <a:t>4</a:t>
                      </a:r>
                      <a:endParaRPr lang="zh-CN" altLang="en-US"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Color</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l"/>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Fantasy white/Mystery black/</a:t>
                      </a:r>
                      <a:r>
                        <a:rPr lang="en-GB" altLang="zh-CN" sz="1800" b="0" i="0" kern="1200" dirty="0">
                          <a:solidFill>
                            <a:srgbClr val="FFFF00"/>
                          </a:solidFill>
                          <a:effectLst/>
                          <a:latin typeface="Zawgyi-One" panose="020B0604030504040204" pitchFamily="34" charset="0"/>
                          <a:ea typeface="微软雅黑" panose="020B0503020204020204" pitchFamily="34" charset="-122"/>
                          <a:cs typeface="Zawgyi-One" panose="020B0604030504040204" pitchFamily="34" charset="0"/>
                        </a:rPr>
                        <a:t>Passion Red</a:t>
                      </a:r>
                      <a:endParaRPr lang="zh-CN" altLang="en-US" dirty="0">
                        <a:solidFill>
                          <a:srgbClr val="FFFF00"/>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Fantasy white/Mystery black/</a:t>
                      </a:r>
                      <a:r>
                        <a:rPr lang="en-US" altLang="zh-CN" dirty="0">
                          <a:solidFill>
                            <a:srgbClr val="FFFF00"/>
                          </a:solidFill>
                          <a:latin typeface="Zawgyi-One" panose="020B0604030504040204" pitchFamily="34" charset="0"/>
                          <a:ea typeface="微软雅黑" panose="020B0503020204020204" pitchFamily="34" charset="-122"/>
                          <a:cs typeface="Zawgyi-One" panose="020B0604030504040204" pitchFamily="34" charset="0"/>
                        </a:rPr>
                        <a:t>Lake</a:t>
                      </a:r>
                      <a:r>
                        <a:rPr lang="en-US" altLang="zh-CN" baseline="0" dirty="0">
                          <a:solidFill>
                            <a:srgbClr val="FFFF00"/>
                          </a:solidFill>
                          <a:latin typeface="Zawgyi-One" panose="020B0604030504040204" pitchFamily="34" charset="0"/>
                          <a:ea typeface="微软雅黑" panose="020B0503020204020204" pitchFamily="34" charset="-122"/>
                          <a:cs typeface="Zawgyi-One" panose="020B0604030504040204" pitchFamily="34" charset="0"/>
                        </a:rPr>
                        <a:t> Green</a:t>
                      </a:r>
                      <a:endParaRPr lang="zh-CN" altLang="en-US" dirty="0">
                        <a:solidFill>
                          <a:srgbClr val="FFFF00"/>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512839">
                <a:tc>
                  <a:txBody>
                    <a:bodyPr/>
                    <a:lstStyle/>
                    <a:p>
                      <a:pPr algn="ctr"/>
                      <a:r>
                        <a:rPr lang="en-US" altLang="zh-CN" dirty="0">
                          <a:solidFill>
                            <a:schemeClr val="bg1"/>
                          </a:solidFill>
                          <a:latin typeface="微软雅黑" panose="020B0503020204020204" pitchFamily="34" charset="-122"/>
                          <a:ea typeface="微软雅黑" panose="020B0503020204020204" pitchFamily="34" charset="-122"/>
                        </a:rPr>
                        <a:t>5</a:t>
                      </a:r>
                      <a:endParaRPr lang="zh-CN" altLang="en-US"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Version</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Mainland China version</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Asia Pacific </a:t>
                      </a:r>
                      <a:r>
                        <a:rPr lang="en-US" altLang="zh-CN"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Version/</a:t>
                      </a:r>
                      <a:r>
                        <a:rPr lang="zh-CN" altLang="en-US"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Asia Pacific </a:t>
                      </a:r>
                      <a:r>
                        <a:rPr lang="en-US" altLang="zh-CN"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Lite Version/All</a:t>
                      </a:r>
                      <a:r>
                        <a:rPr lang="en-US" altLang="zh-CN" sz="1800"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 band/MX</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512839">
                <a:tc>
                  <a:txBody>
                    <a:bodyPr/>
                    <a:lstStyle/>
                    <a:p>
                      <a:pPr algn="ctr"/>
                      <a:r>
                        <a:rPr lang="en-US" altLang="zh-CN" dirty="0">
                          <a:solidFill>
                            <a:schemeClr val="bg1"/>
                          </a:solidFill>
                          <a:latin typeface="微软雅黑" panose="020B0503020204020204" pitchFamily="34" charset="-122"/>
                          <a:ea typeface="微软雅黑" panose="020B0503020204020204" pitchFamily="34" charset="-122"/>
                        </a:rPr>
                        <a:t>6</a:t>
                      </a:r>
                      <a:endParaRPr lang="zh-CN" altLang="en-US"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RAM+ROM</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4+128, 6+128</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rgbClr val="FFFF00"/>
                          </a:solidFill>
                          <a:latin typeface="Zawgyi-One" panose="020B0604030504040204" pitchFamily="34" charset="0"/>
                          <a:ea typeface="微软雅黑" panose="020B0503020204020204" pitchFamily="34" charset="-122"/>
                          <a:cs typeface="Zawgyi-One" panose="020B0604030504040204" pitchFamily="34" charset="0"/>
                        </a:rPr>
                        <a:t>4+64,</a:t>
                      </a:r>
                      <a:r>
                        <a:rPr lang="en-US" altLang="zh-CN" baseline="0" dirty="0">
                          <a:solidFill>
                            <a:srgbClr val="FFFF00"/>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4+128, 6+128</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8512251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212009" y="127953"/>
            <a:ext cx="3752950" cy="457561"/>
          </a:xfrm>
          <a:prstGeom prst="rect">
            <a:avLst/>
          </a:prstGeom>
          <a:ln w="12700">
            <a:miter lim="400000"/>
          </a:ln>
        </p:spPr>
        <p:txBody>
          <a:bodyPr wrap="none" lIns="25400" tIns="25400" rIns="25400" bIns="25400" anchor="ctr">
            <a:spAutoFit/>
          </a:bodyPr>
          <a:lstStyle>
            <a:defPPr>
              <a:defRPr lang="zh-CN"/>
            </a:defPPr>
            <a:lvl1pP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6.2 </a:t>
            </a:r>
            <a:r>
              <a:rPr lang="en-GB" altLang="zh-CN" dirty="0">
                <a:latin typeface="Zawgyi-One" panose="020B0604030504040204" pitchFamily="34" charset="0"/>
                <a:cs typeface="Zawgyi-One" panose="020B0604030504040204" pitchFamily="34" charset="0"/>
              </a:rPr>
              <a:t>Material </a:t>
            </a:r>
            <a:r>
              <a:rPr lang="en-GB" altLang="zh-CN" dirty="0" err="1">
                <a:latin typeface="Zawgyi-One" panose="020B0604030504040204" pitchFamily="34" charset="0"/>
                <a:cs typeface="Zawgyi-One" panose="020B0604030504040204" pitchFamily="34" charset="0"/>
              </a:rPr>
              <a:t>ကြဲျပားခ်က</a:t>
            </a:r>
            <a:r>
              <a:rPr lang="en-GB" altLang="zh-CN" dirty="0">
                <a:latin typeface="Zawgyi-One" panose="020B0604030504040204" pitchFamily="34" charset="0"/>
                <a:cs typeface="Zawgyi-One" panose="020B0604030504040204" pitchFamily="34" charset="0"/>
              </a:rPr>
              <a:t>္</a:t>
            </a:r>
            <a:endParaRPr lang="en-US" altLang="zh-CN" dirty="0">
              <a:latin typeface="Zawgyi-One" panose="020B0604030504040204" pitchFamily="34" charset="0"/>
              <a:cs typeface="Zawgyi-One" panose="020B060403050404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847333943"/>
              </p:ext>
            </p:extLst>
          </p:nvPr>
        </p:nvGraphicFramePr>
        <p:xfrm>
          <a:off x="212009" y="865292"/>
          <a:ext cx="11720347" cy="5690886"/>
        </p:xfrm>
        <a:graphic>
          <a:graphicData uri="http://schemas.openxmlformats.org/drawingml/2006/table">
            <a:tbl>
              <a:tblPr firstRow="1" bandRow="1">
                <a:tableStyleId>{5C22544A-7EE6-4342-B048-85BDC9FD1C3A}</a:tableStyleId>
              </a:tblPr>
              <a:tblGrid>
                <a:gridCol w="721946">
                  <a:extLst>
                    <a:ext uri="{9D8B030D-6E8A-4147-A177-3AD203B41FA5}">
                      <a16:colId xmlns:a16="http://schemas.microsoft.com/office/drawing/2014/main" val="20000"/>
                    </a:ext>
                  </a:extLst>
                </a:gridCol>
                <a:gridCol w="1849987">
                  <a:extLst>
                    <a:ext uri="{9D8B030D-6E8A-4147-A177-3AD203B41FA5}">
                      <a16:colId xmlns:a16="http://schemas.microsoft.com/office/drawing/2014/main" val="20001"/>
                    </a:ext>
                  </a:extLst>
                </a:gridCol>
                <a:gridCol w="3384123">
                  <a:extLst>
                    <a:ext uri="{9D8B030D-6E8A-4147-A177-3AD203B41FA5}">
                      <a16:colId xmlns:a16="http://schemas.microsoft.com/office/drawing/2014/main" val="20002"/>
                    </a:ext>
                  </a:extLst>
                </a:gridCol>
                <a:gridCol w="5764291">
                  <a:extLst>
                    <a:ext uri="{9D8B030D-6E8A-4147-A177-3AD203B41FA5}">
                      <a16:colId xmlns:a16="http://schemas.microsoft.com/office/drawing/2014/main" val="20003"/>
                    </a:ext>
                  </a:extLst>
                </a:gridCol>
              </a:tblGrid>
              <a:tr h="369361">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NO</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algn="ctr" defTabSz="914400" rtl="0" eaLnBrk="1" latinLnBrk="0" hangingPunct="1"/>
                      <a:r>
                        <a:rPr lang="en-GB" altLang="zh-CN" sz="1800" b="1" i="0" kern="1200" dirty="0">
                          <a:solidFill>
                            <a:schemeClr val="bg1"/>
                          </a:solidFill>
                          <a:effectLst/>
                          <a:latin typeface="Zawgyi-One" panose="020B0604030504040204" pitchFamily="34" charset="0"/>
                          <a:ea typeface="微软雅黑" panose="020B0503020204020204" pitchFamily="34" charset="-122"/>
                          <a:cs typeface="Zawgyi-One" panose="020B0604030504040204" pitchFamily="34" charset="0"/>
                        </a:rPr>
                        <a:t>Difference</a:t>
                      </a:r>
                      <a:endParaRPr lang="zh-CN" altLang="en-US" sz="1800" b="1" i="0" kern="1200" dirty="0">
                        <a:solidFill>
                          <a:schemeClr val="bg1"/>
                        </a:solidFill>
                        <a:effectLst/>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GB" altLang="zh-CN" sz="1800" b="1" i="0" kern="1200" dirty="0">
                          <a:solidFill>
                            <a:schemeClr val="bg1"/>
                          </a:solidFill>
                          <a:effectLst/>
                          <a:latin typeface="Zawgyi-One" panose="020B0604030504040204" pitchFamily="34" charset="0"/>
                          <a:ea typeface="微软雅黑" panose="020B0503020204020204" pitchFamily="34" charset="-122"/>
                          <a:cs typeface="Zawgyi-One" panose="020B0604030504040204" pitchFamily="34" charset="0"/>
                        </a:rPr>
                        <a:t>China Market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GB" altLang="zh-CN" sz="1800" b="1" i="0" kern="1200" dirty="0">
                          <a:solidFill>
                            <a:schemeClr val="bg1"/>
                          </a:solidFill>
                          <a:effectLst/>
                          <a:latin typeface="Zawgyi-One" panose="020B0604030504040204" pitchFamily="34" charset="0"/>
                          <a:ea typeface="微软雅黑" panose="020B0503020204020204" pitchFamily="34" charset="-122"/>
                          <a:cs typeface="Zawgyi-One" panose="020B0604030504040204" pitchFamily="34" charset="0"/>
                        </a:rPr>
                        <a:t>Non-China Market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343533">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Back cover color</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l"/>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Fantasy White/Mystery Black/</a:t>
                      </a:r>
                      <a:r>
                        <a:rPr lang="en-GB" altLang="zh-CN" sz="1800" b="0" i="0" kern="1200" dirty="0">
                          <a:solidFill>
                            <a:schemeClr val="bg1"/>
                          </a:solidFill>
                          <a:effectLst/>
                          <a:latin typeface="Zawgyi-One" panose="020B0604030504040204" pitchFamily="34" charset="0"/>
                          <a:ea typeface="微软雅黑" panose="020B0503020204020204" pitchFamily="34" charset="-122"/>
                          <a:cs typeface="Zawgyi-One" panose="020B0604030504040204" pitchFamily="34" charset="0"/>
                        </a:rPr>
                        <a:t>Passion Red</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Fantasy White/Mystery Black/Lake</a:t>
                      </a:r>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Green</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369361">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2</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Back cover version</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Mainland China version</a:t>
                      </a:r>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zh-CN" altLang="en-US"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Asia Pacific </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GB" altLang="zh-CN" sz="1800" b="0" i="0" kern="1200" dirty="0">
                          <a:solidFill>
                            <a:schemeClr val="bg1"/>
                          </a:solidFill>
                          <a:effectLst/>
                          <a:latin typeface="Zawgyi-One" panose="020B0604030504040204" pitchFamily="34" charset="0"/>
                          <a:ea typeface="+mn-ea"/>
                          <a:cs typeface="Zawgyi-One" panose="020B0604030504040204" pitchFamily="34" charset="0"/>
                        </a:rPr>
                        <a:t>Asia-Pacific </a:t>
                      </a:r>
                      <a:r>
                        <a:rPr lang="en-US" altLang="zh-CN"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Lite</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GB"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All band/</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/MX</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369361">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Antenna</a:t>
                      </a:r>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board</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Mainland China version</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Asia Pacific </a:t>
                      </a:r>
                      <a:r>
                        <a:rPr lang="en-US" altLang="zh-CN"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Version/</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zh-CN" altLang="en-US"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Asia Pacific </a:t>
                      </a:r>
                      <a:r>
                        <a:rPr lang="en-US" altLang="zh-CN"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Lite Version</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/All band/</a:t>
                      </a:r>
                      <a:r>
                        <a:rPr lang="en-GB" altLang="zh-CN" sz="1800" b="0" i="0" kern="1200" dirty="0">
                          <a:solidFill>
                            <a:schemeClr val="bg1"/>
                          </a:solidFill>
                          <a:effectLst/>
                          <a:latin typeface="Zawgyi-One" panose="020B0604030504040204" pitchFamily="34" charset="0"/>
                          <a:ea typeface="+mn-ea"/>
                          <a:cs typeface="Zawgyi-One" panose="020B0604030504040204" pitchFamily="34" charset="0"/>
                        </a:rPr>
                        <a:t>MX</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369361">
                <a:tc rowSpan="4">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rowSpan="4">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Mainboard</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row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Mainland China version</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a:solidFill>
                            <a:schemeClr val="bg1"/>
                          </a:solidFill>
                          <a:latin typeface="Zawgyi-One" panose="020B0604030504040204" pitchFamily="34" charset="0"/>
                          <a:ea typeface="微软雅黑" panose="020B0503020204020204" pitchFamily="34" charset="-122"/>
                          <a:cs typeface="Zawgyi-One" panose="020B0604030504040204" pitchFamily="34" charset="0"/>
                        </a:rPr>
                        <a:t>4+128</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6+128</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Asia Pacific </a:t>
                      </a:r>
                      <a:r>
                        <a:rPr lang="en-US" altLang="zh-CN"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Version</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4+64,4+128, 6+128</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369361">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Asia Pacific </a:t>
                      </a:r>
                      <a:r>
                        <a:rPr lang="en-US" altLang="zh-CN" sz="1800" dirty="0">
                          <a:solidFill>
                            <a:schemeClr val="bg1"/>
                          </a:solidFill>
                          <a:latin typeface="Zawgyi-One" panose="020B0604030504040204" pitchFamily="34" charset="0"/>
                          <a:ea typeface="微软雅黑" panose="020B0503020204020204" pitchFamily="34" charset="-122"/>
                          <a:cs typeface="Zawgyi-One" panose="020B0604030504040204" pitchFamily="34" charset="0"/>
                          <a:sym typeface="+mn-ea"/>
                        </a:rPr>
                        <a:t>Lite Version</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4+64,4+128, 6+128</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369361">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All band</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4+64,4+128, 6+128</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369361">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MX</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4+64</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r h="369361">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5</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Earphone</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N/A</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Only high-end versions of some regions have earphones</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GB"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MX/SG/AE/KE/MA/TW/DZ/SA/TN/EG/NG/LVT</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8"/>
                  </a:ext>
                </a:extLst>
              </a:tr>
              <a:tr h="369361">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6</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SIM card</a:t>
                      </a:r>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holder</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2 SIM card slot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KE/TR Single card slot,</a:t>
                      </a:r>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others </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2 SIM card slot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9"/>
                  </a:ext>
                </a:extLst>
              </a:tr>
              <a:tr h="369361">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7</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Battery</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4902077</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4903326</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ID</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,4903327</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IN</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,4903570</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TW</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800" b="0" i="0" kern="1200" dirty="0">
                          <a:solidFill>
                            <a:schemeClr val="bg1"/>
                          </a:solidFill>
                          <a:effectLst/>
                          <a:latin typeface="Zawgyi-One" panose="020B0604030504040204" pitchFamily="34" charset="0"/>
                          <a:ea typeface="微软雅黑" panose="020B0503020204020204" pitchFamily="34" charset="-122"/>
                          <a:cs typeface="Zawgyi-One" panose="020B0604030504040204" pitchFamily="34" charset="0"/>
                        </a:rPr>
                        <a:t>Other regions share the same code with CN(</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4902077)</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2910385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212009" y="127953"/>
            <a:ext cx="4141198" cy="457561"/>
          </a:xfrm>
          <a:prstGeom prst="rect">
            <a:avLst/>
          </a:prstGeom>
          <a:ln w="12700">
            <a:miter lim="400000"/>
          </a:ln>
        </p:spPr>
        <p:txBody>
          <a:bodyPr wrap="none" lIns="25400" tIns="25400" rIns="25400" bIns="25400" anchor="ctr">
            <a:spAutoFit/>
          </a:bodyPr>
          <a:lstStyle>
            <a:defPPr>
              <a:defRPr lang="zh-CN"/>
            </a:defPPr>
            <a:lvl1pP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6.3 </a:t>
            </a:r>
            <a:r>
              <a:rPr lang="en-GB" altLang="zh-CN" dirty="0">
                <a:latin typeface="Zawgyi-One" panose="020B0604030504040204" pitchFamily="34" charset="0"/>
                <a:cs typeface="Zawgyi-One" panose="020B0604030504040204" pitchFamily="34" charset="0"/>
              </a:rPr>
              <a:t>Functional </a:t>
            </a:r>
            <a:r>
              <a:rPr lang="en-GB" altLang="zh-CN" dirty="0" err="1">
                <a:latin typeface="Zawgyi-One" panose="020B0604030504040204" pitchFamily="34" charset="0"/>
                <a:cs typeface="Zawgyi-One" panose="020B0604030504040204" pitchFamily="34" charset="0"/>
              </a:rPr>
              <a:t>ကြဲျပားခ်က</a:t>
            </a:r>
            <a:r>
              <a:rPr lang="en-GB" altLang="zh-CN" dirty="0">
                <a:latin typeface="Zawgyi-One" panose="020B0604030504040204" pitchFamily="34" charset="0"/>
                <a:cs typeface="Zawgyi-One" panose="020B0604030504040204" pitchFamily="34" charset="0"/>
              </a:rPr>
              <a:t>္</a:t>
            </a:r>
          </a:p>
        </p:txBody>
      </p:sp>
      <p:graphicFrame>
        <p:nvGraphicFramePr>
          <p:cNvPr id="5" name="表格 4"/>
          <p:cNvGraphicFramePr>
            <a:graphicFrameLocks noGrp="1"/>
          </p:cNvGraphicFramePr>
          <p:nvPr>
            <p:extLst>
              <p:ext uri="{D42A27DB-BD31-4B8C-83A1-F6EECF244321}">
                <p14:modId xmlns:p14="http://schemas.microsoft.com/office/powerpoint/2010/main" val="3688068177"/>
              </p:ext>
            </p:extLst>
          </p:nvPr>
        </p:nvGraphicFramePr>
        <p:xfrm>
          <a:off x="990600" y="1085426"/>
          <a:ext cx="10055352" cy="4790768"/>
        </p:xfrm>
        <a:graphic>
          <a:graphicData uri="http://schemas.openxmlformats.org/drawingml/2006/table">
            <a:tbl>
              <a:tblPr firstRow="1" bandRow="1">
                <a:tableStyleId>{5C22544A-7EE6-4342-B048-85BDC9FD1C3A}</a:tableStyleId>
              </a:tblPr>
              <a:tblGrid>
                <a:gridCol w="774192">
                  <a:extLst>
                    <a:ext uri="{9D8B030D-6E8A-4147-A177-3AD203B41FA5}">
                      <a16:colId xmlns:a16="http://schemas.microsoft.com/office/drawing/2014/main" val="20000"/>
                    </a:ext>
                  </a:extLst>
                </a:gridCol>
                <a:gridCol w="1432372">
                  <a:extLst>
                    <a:ext uri="{9D8B030D-6E8A-4147-A177-3AD203B41FA5}">
                      <a16:colId xmlns:a16="http://schemas.microsoft.com/office/drawing/2014/main" val="20001"/>
                    </a:ext>
                  </a:extLst>
                </a:gridCol>
                <a:gridCol w="3203389">
                  <a:extLst>
                    <a:ext uri="{9D8B030D-6E8A-4147-A177-3AD203B41FA5}">
                      <a16:colId xmlns:a16="http://schemas.microsoft.com/office/drawing/2014/main" val="20002"/>
                    </a:ext>
                  </a:extLst>
                </a:gridCol>
                <a:gridCol w="4645399">
                  <a:extLst>
                    <a:ext uri="{9D8B030D-6E8A-4147-A177-3AD203B41FA5}">
                      <a16:colId xmlns:a16="http://schemas.microsoft.com/office/drawing/2014/main" val="20003"/>
                    </a:ext>
                  </a:extLst>
                </a:gridCol>
              </a:tblGrid>
              <a:tr h="495473">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NO</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GB" altLang="zh-CN" sz="1800" b="1" i="0" kern="1200" dirty="0">
                          <a:solidFill>
                            <a:schemeClr val="lt1"/>
                          </a:solidFill>
                          <a:effectLst/>
                          <a:latin typeface="Zawgyi-One" panose="020B0604030504040204" pitchFamily="34" charset="0"/>
                          <a:ea typeface="微软雅黑" panose="020B0503020204020204" pitchFamily="34" charset="-122"/>
                          <a:cs typeface="Zawgyi-One" panose="020B0604030504040204" pitchFamily="34" charset="0"/>
                        </a:rPr>
                        <a:t>Functions</a:t>
                      </a:r>
                      <a:endParaRPr lang="zh-CN" altLang="en-US" b="1"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GB" altLang="zh-CN" sz="1800" b="1" i="0" kern="1200" dirty="0">
                          <a:solidFill>
                            <a:schemeClr val="lt1"/>
                          </a:solidFill>
                          <a:effectLst/>
                          <a:latin typeface="Zawgyi-One" panose="020B0604030504040204" pitchFamily="34" charset="0"/>
                          <a:ea typeface="微软雅黑" panose="020B0503020204020204" pitchFamily="34" charset="-122"/>
                          <a:cs typeface="Zawgyi-One" panose="020B0604030504040204" pitchFamily="34" charset="0"/>
                        </a:rPr>
                        <a:t>China Market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GB" altLang="zh-CN" sz="1800" b="1" i="0" kern="1200" dirty="0">
                          <a:solidFill>
                            <a:schemeClr val="lt1"/>
                          </a:solidFill>
                          <a:effectLst/>
                          <a:latin typeface="Zawgyi-One" panose="020B0604030504040204" pitchFamily="34" charset="0"/>
                          <a:ea typeface="微软雅黑" panose="020B0503020204020204" pitchFamily="34" charset="-122"/>
                          <a:cs typeface="Zawgyi-One" panose="020B0604030504040204" pitchFamily="34" charset="0"/>
                        </a:rPr>
                        <a:t>Non-China Market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495473">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FM</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N/A</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Support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537770">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2</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Assistant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Breeno</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Google</a:t>
                      </a:r>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Assistant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495473">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OPPO</a:t>
                      </a:r>
                      <a:r>
                        <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Cloud</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Support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Depend</a:t>
                      </a:r>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on marketing area</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495473">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Google account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N/A</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Support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495473">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5</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Remote</a:t>
                      </a:r>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guard</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Support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N/A</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495473">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6</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OPPO</a:t>
                      </a:r>
                      <a:r>
                        <a:rPr lang="zh-CN" altLang="en-US"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baseline="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wallet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Support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N/A</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495473">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7</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APP store</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APP market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Play store</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r h="495473">
                <a:tc>
                  <a:txBody>
                    <a:bodyPr/>
                    <a:lstStyle/>
                    <a:p>
                      <a:pPr algn="ct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8</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Service APP</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OPPO+</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OPPO service</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8"/>
                  </a:ext>
                </a:extLst>
              </a:tr>
            </a:tbl>
          </a:graphicData>
        </a:graphic>
      </p:graphicFrame>
      <p:sp>
        <p:nvSpPr>
          <p:cNvPr id="2" name="文本框 1"/>
          <p:cNvSpPr txBox="1"/>
          <p:nvPr/>
        </p:nvSpPr>
        <p:spPr>
          <a:xfrm>
            <a:off x="829264" y="6392897"/>
            <a:ext cx="8595360" cy="276999"/>
          </a:xfrm>
          <a:prstGeom prst="rect">
            <a:avLst/>
          </a:prstGeom>
          <a:noFill/>
        </p:spPr>
        <p:txBody>
          <a:bodyPr wrap="square" rtlCol="0">
            <a:spAutoFit/>
          </a:bodyPr>
          <a:lstStyle/>
          <a:p>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ဤ</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ဇ</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ယ</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ဓ</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က </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200" dirty="0" err="1">
                <a:solidFill>
                  <a:srgbClr val="FF0000"/>
                </a:solidFill>
                <a:latin typeface="Zawgyi-One" panose="020B0604030504040204" pitchFamily="34" charset="0"/>
                <a:ea typeface="微软雅黑" panose="020B0503020204020204" pitchFamily="34" charset="-122"/>
                <a:cs typeface="Zawgyi-One" panose="020B0604030504040204" pitchFamily="34" charset="0"/>
              </a:rPr>
              <a:t>အေသးစိတ္အတြက</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 parameters table </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ဖ</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sz="1200" dirty="0">
              <a:solidFill>
                <a:srgbClr val="FF0000"/>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 name="矩形 3"/>
          <p:cNvSpPr/>
          <p:nvPr/>
        </p:nvSpPr>
        <p:spPr>
          <a:xfrm>
            <a:off x="5312773" y="3244334"/>
            <a:ext cx="1693092" cy="369332"/>
          </a:xfrm>
          <a:prstGeom prst="rect">
            <a:avLst/>
          </a:prstGeom>
        </p:spPr>
        <p:txBody>
          <a:bodyPr wrap="none">
            <a:spAutoFit/>
          </a:bodyPr>
          <a:lstStyle/>
          <a:p>
            <a:r>
              <a:rPr lang="en-US" altLang="zh-CN" dirty="0">
                <a:latin typeface="Zawgyi-One" panose="020B0604030504040204" pitchFamily="34" charset="0"/>
                <a:cs typeface="Zawgyi-One" panose="020B0604030504040204" pitchFamily="34" charset="0"/>
              </a:rPr>
              <a:t>6.3 </a:t>
            </a:r>
            <a:r>
              <a:rPr lang="en-GB" altLang="zh-CN" dirty="0">
                <a:latin typeface="Zawgyi-One" panose="020B0604030504040204" pitchFamily="34" charset="0"/>
                <a:cs typeface="Zawgyi-One" panose="020B0604030504040204" pitchFamily="34" charset="0"/>
              </a:rPr>
              <a:t>Functional </a:t>
            </a:r>
            <a:endParaRPr lang="zh-CN" altLang="en-US"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5122143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2602" y="191743"/>
            <a:ext cx="7938156" cy="6474513"/>
          </a:xfrm>
          <a:prstGeom prst="rect">
            <a:avLst/>
          </a:prstGeom>
        </p:spPr>
      </p:pic>
      <p:sp>
        <p:nvSpPr>
          <p:cNvPr id="2" name="矩形 1"/>
          <p:cNvSpPr/>
          <p:nvPr/>
        </p:nvSpPr>
        <p:spPr>
          <a:xfrm>
            <a:off x="193040" y="172720"/>
            <a:ext cx="6685280" cy="584775"/>
          </a:xfrm>
          <a:prstGeom prst="rect">
            <a:avLst/>
          </a:prstGeom>
          <a:noFill/>
        </p:spPr>
        <p:txBody>
          <a:bodyPr wrap="square" rtlCol="0">
            <a:spAutoFit/>
          </a:bodyPr>
          <a:lstStyle/>
          <a:p>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Multifunctional Photography</a:t>
            </a:r>
            <a:endParaRPr lang="zh-CN" altLang="en-US"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3" name="文本框 2"/>
          <p:cNvSpPr txBox="1"/>
          <p:nvPr/>
        </p:nvSpPr>
        <p:spPr>
          <a:xfrm>
            <a:off x="193040" y="2185582"/>
            <a:ext cx="3708400" cy="1243417"/>
          </a:xfrm>
          <a:prstGeom prst="rect">
            <a:avLst/>
          </a:prstGeom>
        </p:spPr>
        <p:txBody>
          <a:bodyPr wrap="square">
            <a:spAutoFit/>
          </a:bodyPr>
          <a:lstStyle>
            <a:defPPr>
              <a:defRPr lang="zh-CN"/>
            </a:defPPr>
            <a:lvl1pPr>
              <a:lnSpc>
                <a:spcPct val="110000"/>
              </a:lnSpc>
              <a:defRPr sz="2000" spc="260">
                <a:solidFill>
                  <a:srgbClr val="00FDFF"/>
                </a:solidFill>
                <a:latin typeface="微软雅黑" panose="020B0503020204020204" charset="-122"/>
                <a:ea typeface="微软雅黑" panose="020B0503020204020204" charset="-122"/>
              </a:defRPr>
            </a:lvl1pPr>
          </a:lstStyle>
          <a:p>
            <a:r>
              <a:rPr lang="en-US" altLang="zh-CN" dirty="0">
                <a:latin typeface="Zawgyi-One" panose="020B0604030504040204" pitchFamily="34" charset="0"/>
                <a:cs typeface="Zawgyi-One" panose="020B0604030504040204" pitchFamily="34" charset="0"/>
              </a:rPr>
              <a:t>12 MP main camera</a:t>
            </a:r>
          </a:p>
          <a:p>
            <a:r>
              <a:rPr lang="en-US" altLang="zh-CN" sz="1200" dirty="0">
                <a:solidFill>
                  <a:schemeClr val="bg1"/>
                </a:solidFill>
                <a:latin typeface="Zawgyi-One" panose="020B0604030504040204" pitchFamily="34" charset="0"/>
                <a:cs typeface="Zawgyi-One" panose="020B0604030504040204" pitchFamily="34" charset="0"/>
              </a:rPr>
              <a:t>1/2.8’’ sensor </a:t>
            </a:r>
            <a:r>
              <a:rPr lang="my-MM" altLang="zh-CN" sz="1200" dirty="0">
                <a:solidFill>
                  <a:schemeClr val="bg1"/>
                </a:solidFill>
                <a:latin typeface="Zawgyi-One" panose="020B0604030504040204" pitchFamily="34" charset="0"/>
                <a:cs typeface="Zawgyi-One" panose="020B0604030504040204" pitchFamily="34" charset="0"/>
              </a:rPr>
              <a:t>အ</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မ</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င</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တ</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င</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 </a:t>
            </a:r>
            <a:r>
              <a:rPr lang="my-MM" altLang="zh-CN" sz="1200" dirty="0">
                <a:solidFill>
                  <a:schemeClr val="bg1"/>
                </a:solidFill>
                <a:latin typeface="Zawgyi-One" panose="020B0604030504040204" pitchFamily="34" charset="0"/>
                <a:cs typeface="Zawgyi-One" panose="020B0604030504040204" pitchFamily="34" charset="0"/>
              </a:rPr>
              <a:t>ပ</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မ</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သ</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 </a:t>
            </a:r>
            <a:r>
              <a:rPr lang="my-MM" altLang="zh-CN" sz="1200" dirty="0">
                <a:solidFill>
                  <a:schemeClr val="bg1"/>
                </a:solidFill>
                <a:latin typeface="Zawgyi-One" panose="020B0604030504040204" pitchFamily="34" charset="0"/>
                <a:cs typeface="Zawgyi-One" panose="020B0604030504040204" pitchFamily="34" charset="0"/>
              </a:rPr>
              <a:t>အ</a:t>
            </a:r>
            <a:r>
              <a:rPr lang="en-US" altLang="zh-CN" sz="1200" dirty="0">
                <a:solidFill>
                  <a:schemeClr val="bg1"/>
                </a:solidFill>
                <a:latin typeface="Zawgyi-One" panose="020B0604030504040204" pitchFamily="34" charset="0"/>
                <a:cs typeface="Zawgyi-One" panose="020B0604030504040204" pitchFamily="34" charset="0"/>
              </a:rPr>
              <a:t>လ</a:t>
            </a:r>
            <a:r>
              <a:rPr lang="my-MM" altLang="zh-CN" sz="1200" dirty="0">
                <a:solidFill>
                  <a:schemeClr val="bg1"/>
                </a:solidFill>
                <a:latin typeface="Zawgyi-One" panose="020B0604030504040204" pitchFamily="34" charset="0"/>
                <a:cs typeface="Zawgyi-One" panose="020B0604030504040204" pitchFamily="34" charset="0"/>
              </a:rPr>
              <a:t>င</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က</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လ</a:t>
            </a:r>
            <a:r>
              <a:rPr lang="en-US" altLang="zh-CN" sz="1200" dirty="0">
                <a:solidFill>
                  <a:schemeClr val="bg1"/>
                </a:solidFill>
                <a:latin typeface="Zawgyi-One" panose="020B0604030504040204" pitchFamily="34" charset="0"/>
                <a:cs typeface="Zawgyi-One" panose="020B0604030504040204" pitchFamily="34" charset="0"/>
              </a:rPr>
              <a:t>က</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ခ</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ရ</a:t>
            </a:r>
            <a:r>
              <a:rPr lang="my-MM" altLang="zh-CN" sz="1200" dirty="0">
                <a:solidFill>
                  <a:schemeClr val="bg1"/>
                </a:solidFill>
                <a:latin typeface="Zawgyi-One" panose="020B0604030504040204" pitchFamily="34" charset="0"/>
                <a:cs typeface="Zawgyi-One" panose="020B0604030504040204" pitchFamily="34" charset="0"/>
              </a:rPr>
              <a:t>န</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ဖ</a:t>
            </a:r>
            <a:r>
              <a:rPr lang="my-MM" altLang="zh-CN" sz="1200" dirty="0">
                <a:solidFill>
                  <a:schemeClr val="bg1"/>
                </a:solidFill>
                <a:latin typeface="Zawgyi-One" panose="020B0604030504040204" pitchFamily="34" charset="0"/>
                <a:cs typeface="Zawgyi-One" panose="020B0604030504040204" pitchFamily="34" charset="0"/>
              </a:rPr>
              <a:t>စ</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ပ</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သ</a:t>
            </a:r>
            <a:r>
              <a:rPr lang="en-US" altLang="zh-CN" sz="1200" dirty="0">
                <a:solidFill>
                  <a:schemeClr val="bg1"/>
                </a:solidFill>
                <a:latin typeface="Zawgyi-One" panose="020B0604030504040204" pitchFamily="34" charset="0"/>
                <a:cs typeface="Zawgyi-One" panose="020B0604030504040204" pitchFamily="34" charset="0"/>
              </a:rPr>
              <a:t>ည</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 </a:t>
            </a:r>
          </a:p>
          <a:p>
            <a:r>
              <a:rPr lang="en-US" altLang="zh-CN" sz="1200" dirty="0">
                <a:solidFill>
                  <a:schemeClr val="bg1"/>
                </a:solidFill>
                <a:latin typeface="Zawgyi-One" panose="020B0604030504040204" pitchFamily="34" charset="0"/>
                <a:cs typeface="Zawgyi-One" panose="020B0604030504040204" pitchFamily="34" charset="0"/>
              </a:rPr>
              <a:t>ၿ</a:t>
            </a:r>
            <a:r>
              <a:rPr lang="en-US" altLang="zh-CN" sz="1200" dirty="0" err="1">
                <a:solidFill>
                  <a:schemeClr val="bg1"/>
                </a:solidFill>
                <a:latin typeface="Zawgyi-One" panose="020B0604030504040204" pitchFamily="34" charset="0"/>
                <a:cs typeface="Zawgyi-One" panose="020B0604030504040204" pitchFamily="34" charset="0"/>
              </a:rPr>
              <a:t>ပိဳင</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ဘ</a:t>
            </a:r>
            <a:r>
              <a:rPr lang="en-US" altLang="zh-CN" sz="1200" dirty="0">
                <a:solidFill>
                  <a:schemeClr val="bg1"/>
                </a:solidFill>
                <a:latin typeface="Zawgyi-One" panose="020B0604030504040204" pitchFamily="34" charset="0"/>
                <a:cs typeface="Zawgyi-One" panose="020B0604030504040204" pitchFamily="34" charset="0"/>
              </a:rPr>
              <a:t>က</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ထ</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တ</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က</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န</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မ</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ထ</a:t>
            </a:r>
            <a:r>
              <a:rPr lang="my-MM" altLang="zh-CN" sz="1200" dirty="0">
                <a:solidFill>
                  <a:schemeClr val="bg1"/>
                </a:solidFill>
                <a:latin typeface="Zawgyi-One" panose="020B0604030504040204" pitchFamily="34" charset="0"/>
                <a:cs typeface="Zawgyi-One" panose="020B0604030504040204" pitchFamily="34" charset="0"/>
              </a:rPr>
              <a:t>က</a:t>
            </a:r>
            <a:r>
              <a:rPr lang="en-US" altLang="zh-CN" sz="1200" dirty="0">
                <a:solidFill>
                  <a:schemeClr val="bg1"/>
                </a:solidFill>
                <a:latin typeface="Zawgyi-One" panose="020B0604030504040204" pitchFamily="34" charset="0"/>
                <a:cs typeface="Zawgyi-One" panose="020B0604030504040204" pitchFamily="34" charset="0"/>
              </a:rPr>
              <a:t>္ </a:t>
            </a:r>
            <a:r>
              <a:rPr lang="my-MM" altLang="zh-CN" sz="1200" dirty="0">
                <a:solidFill>
                  <a:schemeClr val="bg1"/>
                </a:solidFill>
                <a:latin typeface="Zawgyi-One" panose="020B0604030504040204" pitchFamily="34" charset="0"/>
                <a:cs typeface="Zawgyi-One" panose="020B0604030504040204" pitchFamily="34" charset="0"/>
              </a:rPr>
              <a:t>ပ</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မ</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 </a:t>
            </a:r>
            <a:r>
              <a:rPr lang="my-MM" altLang="zh-CN" sz="1200" dirty="0">
                <a:solidFill>
                  <a:schemeClr val="bg1"/>
                </a:solidFill>
                <a:latin typeface="Zawgyi-One" panose="020B0604030504040204" pitchFamily="34" charset="0"/>
                <a:cs typeface="Zawgyi-One" panose="020B0604030504040204" pitchFamily="34" charset="0"/>
              </a:rPr>
              <a:t>ႀ</a:t>
            </a:r>
            <a:r>
              <a:rPr lang="en-US" altLang="zh-CN" sz="1200" dirty="0">
                <a:solidFill>
                  <a:schemeClr val="bg1"/>
                </a:solidFill>
                <a:latin typeface="Zawgyi-One" panose="020B0604030504040204" pitchFamily="34" charset="0"/>
                <a:cs typeface="Zawgyi-One" panose="020B0604030504040204" pitchFamily="34" charset="0"/>
              </a:rPr>
              <a:t>က</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မ</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ပ</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သ</a:t>
            </a:r>
            <a:r>
              <a:rPr lang="my-MM" altLang="zh-CN" sz="1200" dirty="0">
                <a:solidFill>
                  <a:schemeClr val="bg1"/>
                </a:solidFill>
                <a:latin typeface="Zawgyi-One" panose="020B0604030504040204" pitchFamily="34" charset="0"/>
                <a:cs typeface="Zawgyi-One" panose="020B0604030504040204" pitchFamily="34" charset="0"/>
              </a:rPr>
              <a:t>ည</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(around 1/3.5’’)</a:t>
            </a:r>
            <a:endParaRPr lang="zh-CN" altLang="en-US" sz="1200" dirty="0">
              <a:solidFill>
                <a:schemeClr val="bg1"/>
              </a:solidFill>
              <a:latin typeface="Zawgyi-One" panose="020B0604030504040204" pitchFamily="34" charset="0"/>
              <a:cs typeface="Zawgyi-One" panose="020B0604030504040204" pitchFamily="34" charset="0"/>
            </a:endParaRPr>
          </a:p>
        </p:txBody>
      </p:sp>
      <p:cxnSp>
        <p:nvCxnSpPr>
          <p:cNvPr id="6" name="直接箭头连接符 5"/>
          <p:cNvCxnSpPr/>
          <p:nvPr/>
        </p:nvCxnSpPr>
        <p:spPr>
          <a:xfrm flipH="1" flipV="1">
            <a:off x="3423920" y="2407920"/>
            <a:ext cx="1046480" cy="0"/>
          </a:xfrm>
          <a:prstGeom prst="straightConnector1">
            <a:avLst/>
          </a:prstGeom>
          <a:ln w="28575">
            <a:solidFill>
              <a:srgbClr val="00FDFF"/>
            </a:solidFill>
            <a:tailEnd type="triangle"/>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8121036" y="836108"/>
            <a:ext cx="3715364" cy="1446550"/>
          </a:xfrm>
          <a:prstGeom prst="rect">
            <a:avLst/>
          </a:prstGeom>
        </p:spPr>
        <p:txBody>
          <a:bodyPr wrap="square">
            <a:spAutoFit/>
          </a:bodyPr>
          <a:lstStyle>
            <a:defPPr>
              <a:defRPr lang="zh-CN"/>
            </a:defPPr>
            <a:lvl1pPr>
              <a:lnSpc>
                <a:spcPct val="110000"/>
              </a:lnSpc>
              <a:defRPr sz="2000" spc="260">
                <a:solidFill>
                  <a:srgbClr val="00FDFF"/>
                </a:solidFill>
                <a:latin typeface="微软雅黑" panose="020B0503020204020204" charset="-122"/>
                <a:ea typeface="微软雅黑" panose="020B0503020204020204" charset="-122"/>
              </a:defRPr>
            </a:lvl1pPr>
          </a:lstStyle>
          <a:p>
            <a:r>
              <a:rPr lang="en-US" altLang="zh-CN" dirty="0">
                <a:latin typeface="Zawgyi-One" panose="020B0604030504040204" pitchFamily="34" charset="0"/>
                <a:cs typeface="Zawgyi-One" panose="020B0604030504040204" pitchFamily="34" charset="0"/>
              </a:rPr>
              <a:t>2 MP macro lens</a:t>
            </a:r>
          </a:p>
          <a:p>
            <a:r>
              <a:rPr lang="en-US" altLang="zh-CN" sz="1200" dirty="0">
                <a:solidFill>
                  <a:schemeClr val="bg1"/>
                </a:solidFill>
                <a:latin typeface="Zawgyi-One" panose="020B0604030504040204" pitchFamily="34" charset="0"/>
                <a:cs typeface="Zawgyi-One" panose="020B0604030504040204" pitchFamily="34" charset="0"/>
              </a:rPr>
              <a:t>micro world 4 cm </a:t>
            </a:r>
            <a:r>
              <a:rPr lang="my-MM" altLang="zh-CN" sz="1200" dirty="0">
                <a:solidFill>
                  <a:schemeClr val="bg1"/>
                </a:solidFill>
                <a:latin typeface="Zawgyi-One" panose="020B0604030504040204" pitchFamily="34" charset="0"/>
                <a:cs typeface="Zawgyi-One" panose="020B0604030504040204" pitchFamily="34" charset="0"/>
              </a:rPr>
              <a:t>က</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 lens  morning dew</a:t>
            </a:r>
            <a:r>
              <a:rPr lang="zh-CN" altLang="en-US"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dessert</a:t>
            </a:r>
            <a:r>
              <a:rPr lang="zh-CN" altLang="en-US"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ပ</a:t>
            </a:r>
            <a:r>
              <a:rPr lang="my-MM" altLang="zh-CN" sz="1200" dirty="0">
                <a:solidFill>
                  <a:schemeClr val="bg1"/>
                </a:solidFill>
                <a:latin typeface="Zawgyi-One" panose="020B0604030504040204" pitchFamily="34" charset="0"/>
                <a:cs typeface="Zawgyi-One" panose="020B0604030504040204" pitchFamily="34" charset="0"/>
              </a:rPr>
              <a:t>န</a:t>
            </a:r>
            <a:r>
              <a:rPr lang="en-US" altLang="zh-CN" sz="1200" dirty="0">
                <a:solidFill>
                  <a:schemeClr val="bg1"/>
                </a:solidFill>
                <a:latin typeface="Zawgyi-One" panose="020B0604030504040204" pitchFamily="34" charset="0"/>
                <a:cs typeface="Zawgyi-One" panose="020B0604030504040204" pitchFamily="34" charset="0"/>
              </a:rPr>
              <a:t>္</a:t>
            </a:r>
            <a:r>
              <a:rPr lang="en-US" altLang="zh-CN" sz="1200" dirty="0" err="1">
                <a:solidFill>
                  <a:schemeClr val="bg1"/>
                </a:solidFill>
                <a:latin typeface="Zawgyi-One" panose="020B0604030504040204" pitchFamily="34" charset="0"/>
                <a:cs typeface="Zawgyi-One" panose="020B0604030504040204" pitchFamily="34" charset="0"/>
              </a:rPr>
              <a:t>းပြင</a:t>
            </a:r>
            <a:r>
              <a:rPr lang="en-US" altLang="zh-CN" sz="1200" dirty="0">
                <a:solidFill>
                  <a:schemeClr val="bg1"/>
                </a:solidFill>
                <a:latin typeface="Zawgyi-One" panose="020B0604030504040204" pitchFamily="34" charset="0"/>
                <a:cs typeface="Zawgyi-One" panose="020B0604030504040204" pitchFamily="34" charset="0"/>
              </a:rPr>
              <a:t>္ျ</a:t>
            </a:r>
            <a:r>
              <a:rPr lang="en-US" altLang="zh-CN" sz="1200" dirty="0" err="1">
                <a:solidFill>
                  <a:schemeClr val="bg1"/>
                </a:solidFill>
                <a:latin typeface="Zawgyi-One" panose="020B0604030504040204" pitchFamily="34" charset="0"/>
                <a:cs typeface="Zawgyi-One" panose="020B0604030504040204" pitchFamily="34" charset="0"/>
              </a:rPr>
              <a:t>ခင္း</a:t>
            </a:r>
            <a:r>
              <a:rPr lang="en-US" altLang="zh-CN" sz="1200" dirty="0">
                <a:solidFill>
                  <a:schemeClr val="bg1"/>
                </a:solidFill>
                <a:latin typeface="Zawgyi-One" panose="020B0604030504040204" pitchFamily="34" charset="0"/>
                <a:cs typeface="Zawgyi-One" panose="020B0604030504040204" pitchFamily="34" charset="0"/>
              </a:rPr>
              <a:t> </a:t>
            </a:r>
            <a:r>
              <a:rPr lang="en-US" altLang="zh-CN" sz="1200" dirty="0" err="1">
                <a:solidFill>
                  <a:schemeClr val="bg1"/>
                </a:solidFill>
                <a:latin typeface="Zawgyi-One" panose="020B0604030504040204" pitchFamily="34" charset="0"/>
                <a:cs typeface="Zawgyi-One" panose="020B0604030504040204" pitchFamily="34" charset="0"/>
              </a:rPr>
              <a:t>အစရွိသျဖင</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မ</a:t>
            </a:r>
            <a:r>
              <a:rPr lang="en-US" altLang="zh-CN" sz="1200" dirty="0">
                <a:solidFill>
                  <a:schemeClr val="bg1"/>
                </a:solidFill>
                <a:latin typeface="Zawgyi-One" panose="020B0604030504040204" pitchFamily="34" charset="0"/>
                <a:cs typeface="Zawgyi-One" panose="020B0604030504040204" pitchFamily="34" charset="0"/>
              </a:rPr>
              <a:t>တ</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င</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ခ</a:t>
            </a:r>
            <a:r>
              <a:rPr lang="en-US" altLang="zh-CN" sz="1200" dirty="0">
                <a:solidFill>
                  <a:schemeClr val="bg1"/>
                </a:solidFill>
                <a:latin typeface="Zawgyi-One" panose="020B0604030504040204" pitchFamily="34" charset="0"/>
                <a:cs typeface="Zawgyi-One" panose="020B0604030504040204" pitchFamily="34" charset="0"/>
              </a:rPr>
              <a:t>င</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တ</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င</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 </a:t>
            </a:r>
            <a:r>
              <a:rPr lang="en-US" altLang="zh-CN" sz="1200" dirty="0" err="1">
                <a:solidFill>
                  <a:schemeClr val="bg1"/>
                </a:solidFill>
                <a:latin typeface="Zawgyi-One" panose="020B0604030504040204" pitchFamily="34" charset="0"/>
                <a:cs typeface="Zawgyi-One" panose="020B0604030504040204" pitchFamily="34" charset="0"/>
              </a:rPr>
              <a:t>ေလ့လာစိမ္းသပ</a:t>
            </a:r>
            <a:r>
              <a:rPr lang="en-US" altLang="zh-CN" sz="1200" dirty="0">
                <a:solidFill>
                  <a:schemeClr val="bg1"/>
                </a:solidFill>
                <a:latin typeface="Zawgyi-One" panose="020B0604030504040204" pitchFamily="34" charset="0"/>
                <a:cs typeface="Zawgyi-One" panose="020B0604030504040204" pitchFamily="34" charset="0"/>
              </a:rPr>
              <a:t>္ျ</a:t>
            </a:r>
            <a:r>
              <a:rPr lang="en-US" altLang="zh-CN" sz="1200" dirty="0" err="1">
                <a:solidFill>
                  <a:schemeClr val="bg1"/>
                </a:solidFill>
                <a:latin typeface="Zawgyi-One" panose="020B0604030504040204" pitchFamily="34" charset="0"/>
                <a:cs typeface="Zawgyi-One" panose="020B0604030504040204" pitchFamily="34" charset="0"/>
              </a:rPr>
              <a:t>ခင္း</a:t>
            </a:r>
            <a:r>
              <a:rPr lang="en-US" altLang="zh-CN" sz="1200" dirty="0">
                <a:solidFill>
                  <a:schemeClr val="bg1"/>
                </a:solidFill>
                <a:latin typeface="Zawgyi-One" panose="020B0604030504040204" pitchFamily="34" charset="0"/>
                <a:cs typeface="Zawgyi-One" panose="020B0604030504040204" pitchFamily="34" charset="0"/>
              </a:rPr>
              <a:t>။</a:t>
            </a:r>
          </a:p>
          <a:p>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သ</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င</a:t>
            </a:r>
            <a:r>
              <a:rPr lang="my-MM" altLang="zh-CN" sz="1200" dirty="0">
                <a:solidFill>
                  <a:schemeClr val="bg1"/>
                </a:solidFill>
                <a:latin typeface="Zawgyi-One" panose="020B0604030504040204" pitchFamily="34" charset="0"/>
                <a:cs typeface="Zawgyi-One" panose="020B0604030504040204" pitchFamily="34" charset="0"/>
              </a:rPr>
              <a:t>ယ</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သ</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 </a:t>
            </a:r>
            <a:r>
              <a:rPr lang="my-MM" altLang="zh-CN" sz="1200" dirty="0">
                <a:solidFill>
                  <a:schemeClr val="bg1"/>
                </a:solidFill>
                <a:latin typeface="Zawgyi-One" panose="020B0604030504040204" pitchFamily="34" charset="0"/>
                <a:cs typeface="Zawgyi-One" panose="020B0604030504040204" pitchFamily="34" charset="0"/>
              </a:rPr>
              <a:t>က</a:t>
            </a:r>
            <a:r>
              <a:rPr lang="en-US" altLang="zh-CN" sz="1200" dirty="0">
                <a:solidFill>
                  <a:schemeClr val="bg1"/>
                </a:solidFill>
                <a:latin typeface="Zawgyi-One" panose="020B0604030504040204" pitchFamily="34" charset="0"/>
                <a:cs typeface="Zawgyi-One" panose="020B0604030504040204" pitchFamily="34" charset="0"/>
              </a:rPr>
              <a:t>မ</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ၻ</a:t>
            </a:r>
            <a:r>
              <a:rPr lang="my-MM" altLang="zh-CN" sz="1200" dirty="0">
                <a:solidFill>
                  <a:schemeClr val="bg1"/>
                </a:solidFill>
                <a:latin typeface="Zawgyi-One" panose="020B0604030504040204" pitchFamily="34" charset="0"/>
                <a:cs typeface="Zawgyi-One" panose="020B0604030504040204" pitchFamily="34" charset="0"/>
              </a:rPr>
              <a:t>သ</a:t>
            </a:r>
            <a:r>
              <a:rPr lang="en-US" altLang="zh-CN" sz="1200" dirty="0">
                <a:solidFill>
                  <a:schemeClr val="bg1"/>
                </a:solidFill>
                <a:latin typeface="Zawgyi-One" panose="020B0604030504040204" pitchFamily="34" charset="0"/>
                <a:cs typeface="Zawgyi-One" panose="020B0604030504040204" pitchFamily="34" charset="0"/>
              </a:rPr>
              <a:t>ည</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 </a:t>
            </a:r>
            <a:r>
              <a:rPr lang="my-MM" altLang="zh-CN" sz="1200" dirty="0">
                <a:solidFill>
                  <a:schemeClr val="bg1"/>
                </a:solidFill>
                <a:latin typeface="Zawgyi-One" panose="020B0604030504040204" pitchFamily="34" charset="0"/>
                <a:cs typeface="Zawgyi-One" panose="020B0604030504040204" pitchFamily="34" charset="0"/>
              </a:rPr>
              <a:t>အ</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ၾ</a:t>
            </a:r>
            <a:r>
              <a:rPr lang="en-US" altLang="zh-CN" sz="1200" dirty="0" err="1">
                <a:solidFill>
                  <a:schemeClr val="bg1"/>
                </a:solidFill>
                <a:latin typeface="Zawgyi-One" panose="020B0604030504040204" pitchFamily="34" charset="0"/>
                <a:cs typeface="Zawgyi-One" panose="020B0604030504040204" pitchFamily="34" charset="0"/>
              </a:rPr>
              <a:t>သဖ</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ယ</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က</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င</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ပ</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သ</a:t>
            </a:r>
            <a:r>
              <a:rPr lang="my-MM" altLang="zh-CN" sz="1200" dirty="0">
                <a:solidFill>
                  <a:schemeClr val="bg1"/>
                </a:solidFill>
                <a:latin typeface="Zawgyi-One" panose="020B0604030504040204" pitchFamily="34" charset="0"/>
                <a:cs typeface="Zawgyi-One" panose="020B0604030504040204" pitchFamily="34" charset="0"/>
              </a:rPr>
              <a:t>ည</a:t>
            </a:r>
            <a:r>
              <a:rPr lang="en-US" altLang="zh-CN" sz="1200" dirty="0">
                <a:solidFill>
                  <a:schemeClr val="bg1"/>
                </a:solidFill>
                <a:latin typeface="Zawgyi-One" panose="020B0604030504040204" pitchFamily="34" charset="0"/>
                <a:cs typeface="Zawgyi-One" panose="020B0604030504040204" pitchFamily="34" charset="0"/>
              </a:rPr>
              <a:t>္</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 </a:t>
            </a:r>
            <a:endParaRPr lang="zh-CN" altLang="en-US" sz="1200" dirty="0">
              <a:solidFill>
                <a:schemeClr val="bg1"/>
              </a:solidFill>
              <a:latin typeface="Zawgyi-One" panose="020B0604030504040204" pitchFamily="34" charset="0"/>
              <a:cs typeface="Zawgyi-One" panose="020B0604030504040204" pitchFamily="34" charset="0"/>
            </a:endParaRPr>
          </a:p>
        </p:txBody>
      </p:sp>
      <p:cxnSp>
        <p:nvCxnSpPr>
          <p:cNvPr id="10" name="肘形连接符 9"/>
          <p:cNvCxnSpPr/>
          <p:nvPr/>
        </p:nvCxnSpPr>
        <p:spPr>
          <a:xfrm flipV="1">
            <a:off x="4927600" y="1026160"/>
            <a:ext cx="3027680" cy="1053365"/>
          </a:xfrm>
          <a:prstGeom prst="bentConnector3">
            <a:avLst/>
          </a:prstGeom>
          <a:ln w="28575">
            <a:solidFill>
              <a:srgbClr val="00FDFF"/>
            </a:solidFill>
            <a:tailEnd type="triangle"/>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8121036" y="3528508"/>
            <a:ext cx="4050644" cy="1446550"/>
          </a:xfrm>
          <a:prstGeom prst="rect">
            <a:avLst/>
          </a:prstGeom>
        </p:spPr>
        <p:txBody>
          <a:bodyPr wrap="square">
            <a:spAutoFit/>
          </a:bodyPr>
          <a:lstStyle>
            <a:defPPr>
              <a:defRPr lang="zh-CN"/>
            </a:defPPr>
            <a:lvl1pPr>
              <a:lnSpc>
                <a:spcPct val="110000"/>
              </a:lnSpc>
              <a:defRPr sz="2000" spc="260">
                <a:solidFill>
                  <a:srgbClr val="00FDFF"/>
                </a:solidFill>
                <a:latin typeface="微软雅黑" panose="020B0503020204020204" charset="-122"/>
                <a:ea typeface="微软雅黑" panose="020B0503020204020204" charset="-122"/>
              </a:defRPr>
            </a:lvl1pPr>
          </a:lstStyle>
          <a:p>
            <a:r>
              <a:rPr lang="en-US" altLang="zh-CN" dirty="0">
                <a:latin typeface="Zawgyi-One" panose="020B0604030504040204" pitchFamily="34" charset="0"/>
                <a:cs typeface="Zawgyi-One" panose="020B0604030504040204" pitchFamily="34" charset="0"/>
              </a:rPr>
              <a:t>2 MP Depth of field lens</a:t>
            </a:r>
          </a:p>
          <a:p>
            <a:r>
              <a:rPr lang="en-US" altLang="zh-CN" sz="1200" dirty="0">
                <a:solidFill>
                  <a:schemeClr val="bg1"/>
                </a:solidFill>
                <a:latin typeface="Zawgyi-One" panose="020B0604030504040204" pitchFamily="34" charset="0"/>
                <a:cs typeface="Zawgyi-One" panose="020B0604030504040204" pitchFamily="34" charset="0"/>
              </a:rPr>
              <a:t>2 MP Hardware-based portrait bokeh </a:t>
            </a:r>
            <a:r>
              <a:rPr lang="my-MM" altLang="zh-CN" sz="1200" dirty="0">
                <a:solidFill>
                  <a:schemeClr val="bg1"/>
                </a:solidFill>
                <a:latin typeface="Zawgyi-One" panose="020B0604030504040204" pitchFamily="34" charset="0"/>
                <a:cs typeface="Zawgyi-One" panose="020B0604030504040204" pitchFamily="34" charset="0"/>
              </a:rPr>
              <a:t>သ</a:t>
            </a:r>
            <a:r>
              <a:rPr lang="en-US" altLang="zh-CN" sz="1200" dirty="0">
                <a:solidFill>
                  <a:schemeClr val="bg1"/>
                </a:solidFill>
                <a:latin typeface="Zawgyi-One" panose="020B0604030504040204" pitchFamily="34" charset="0"/>
                <a:cs typeface="Zawgyi-One" panose="020B0604030504040204" pitchFamily="34" charset="0"/>
              </a:rPr>
              <a:t>ည</a:t>
            </a:r>
            <a:r>
              <a:rPr lang="my-MM" altLang="zh-CN" sz="1200" dirty="0">
                <a:solidFill>
                  <a:schemeClr val="bg1"/>
                </a:solidFill>
                <a:latin typeface="Zawgyi-One" panose="020B0604030504040204" pitchFamily="34" charset="0"/>
                <a:cs typeface="Zawgyi-One" panose="020B0604030504040204" pitchFamily="34" charset="0"/>
              </a:rPr>
              <a:t>္</a:t>
            </a:r>
            <a:r>
              <a:rPr lang="en-US" altLang="zh-CN" sz="1200" dirty="0">
                <a:solidFill>
                  <a:schemeClr val="bg1"/>
                </a:solidFill>
                <a:latin typeface="Zawgyi-One" panose="020B0604030504040204" pitchFamily="34" charset="0"/>
                <a:cs typeface="Zawgyi-One" panose="020B0604030504040204" pitchFamily="34" charset="0"/>
              </a:rPr>
              <a:t> </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bokeh</a:t>
            </a:r>
          </a:p>
          <a:p>
            <a:r>
              <a:rPr lang="en-US" altLang="zh-CN" sz="12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2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depth information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ဆ</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portrait styles </a:t>
            </a:r>
            <a:r>
              <a:rPr lang="my-MM"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2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12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ထိန္းထားႏုိင္ေသာ</a:t>
            </a:r>
            <a:endParaRPr lang="zh-CN" altLang="en-US" sz="12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cxnSp>
        <p:nvCxnSpPr>
          <p:cNvPr id="13" name="肘形连接符 12"/>
          <p:cNvCxnSpPr/>
          <p:nvPr/>
        </p:nvCxnSpPr>
        <p:spPr>
          <a:xfrm>
            <a:off x="4927600" y="2804160"/>
            <a:ext cx="3081676" cy="944880"/>
          </a:xfrm>
          <a:prstGeom prst="bentConnector3">
            <a:avLst/>
          </a:prstGeom>
          <a:ln w="28575">
            <a:solidFill>
              <a:srgbClr val="00FD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196915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590369"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အဓိက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Selling Points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9" name="2019，OPPO 发布过的黑科技"/>
          <p:cNvSpPr txBox="1"/>
          <p:nvPr/>
        </p:nvSpPr>
        <p:spPr>
          <a:xfrm>
            <a:off x="0" y="180512"/>
            <a:ext cx="12192000" cy="592983"/>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r>
              <a:rPr lang="my-MM" b="1" dirty="0">
                <a:latin typeface="Zawgyi-One" panose="020B0604030504040204" pitchFamily="34" charset="0"/>
                <a:ea typeface="微软雅黑" panose="020B0503020204020204" pitchFamily="34" charset="-122"/>
                <a:cs typeface="Zawgyi-One" panose="020B0604030504040204" pitchFamily="34" charset="0"/>
              </a:rPr>
              <a:t>အ</a:t>
            </a:r>
            <a:r>
              <a:rPr lang="en-US" b="1" dirty="0" err="1">
                <a:latin typeface="Zawgyi-One" panose="020B0604030504040204" pitchFamily="34" charset="0"/>
                <a:ea typeface="微软雅黑" panose="020B0503020204020204" pitchFamily="34" charset="-122"/>
                <a:cs typeface="Zawgyi-One" panose="020B0604030504040204" pitchFamily="34" charset="0"/>
              </a:rPr>
              <a:t>ေၾကာင္းျပခ်က္မ်ား</a:t>
            </a:r>
            <a:endParaRPr b="1" dirty="0">
              <a:latin typeface="Zawgyi-One" panose="020B0604030504040204" pitchFamily="34" charset="0"/>
              <a:ea typeface="微软雅黑" panose="020B0503020204020204" pitchFamily="34" charset="-122"/>
              <a:cs typeface="Zawgyi-One" panose="020B0604030504040204" pitchFamily="34" charset="0"/>
            </a:endParaRPr>
          </a:p>
        </p:txBody>
      </p:sp>
      <p:sp>
        <p:nvSpPr>
          <p:cNvPr id="37" name="流程图: 联系 36"/>
          <p:cNvSpPr/>
          <p:nvPr/>
        </p:nvSpPr>
        <p:spPr>
          <a:xfrm>
            <a:off x="2435570"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Parameter</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39" name="流程图: 联系 38"/>
          <p:cNvSpPr/>
          <p:nvPr/>
        </p:nvSpPr>
        <p:spPr>
          <a:xfrm>
            <a:off x="4275638"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Color OS</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1" name="流程图: 联系 40"/>
          <p:cNvSpPr/>
          <p:nvPr/>
        </p:nvSpPr>
        <p:spPr>
          <a:xfrm>
            <a:off x="6108406" y="293931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င္သ</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2" name="流程图: 联系 41"/>
          <p:cNvSpPr/>
          <p:nvPr/>
        </p:nvSpPr>
        <p:spPr>
          <a:xfrm>
            <a:off x="7941174"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FAQ</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46" name="流程图: 联系 45"/>
          <p:cNvSpPr/>
          <p:nvPr/>
        </p:nvSpPr>
        <p:spPr>
          <a:xfrm>
            <a:off x="9773942" y="2912776"/>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CN version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ယ</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ဥ</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grpSp>
        <p:nvGrpSpPr>
          <p:cNvPr id="95" name="成组"/>
          <p:cNvGrpSpPr/>
          <p:nvPr/>
        </p:nvGrpSpPr>
        <p:grpSpPr>
          <a:xfrm>
            <a:off x="702638" y="1363418"/>
            <a:ext cx="2030404" cy="1549358"/>
            <a:chOff x="554499" y="692430"/>
            <a:chExt cx="1200082" cy="1549355"/>
          </a:xfrm>
        </p:grpSpPr>
        <p:sp>
          <p:nvSpPr>
            <p:cNvPr id="98" name="线条"/>
            <p:cNvSpPr/>
            <p:nvPr/>
          </p:nvSpPr>
          <p:spPr>
            <a:xfrm flipV="1">
              <a:off x="1020091"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97" name="文本框 1"/>
            <p:cNvSpPr txBox="1"/>
            <p:nvPr/>
          </p:nvSpPr>
          <p:spPr>
            <a:xfrm>
              <a:off x="554499" y="692430"/>
              <a:ext cx="1200082" cy="90380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1.1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1.2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1.3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p:txBody>
        </p:sp>
      </p:grpSp>
      <p:sp>
        <p:nvSpPr>
          <p:cNvPr id="12" name="线条"/>
          <p:cNvSpPr/>
          <p:nvPr/>
        </p:nvSpPr>
        <p:spPr>
          <a:xfrm flipV="1">
            <a:off x="5166739" y="2311042"/>
            <a:ext cx="1" cy="61933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13" name="文本框 1"/>
          <p:cNvSpPr txBox="1"/>
          <p:nvPr/>
        </p:nvSpPr>
        <p:spPr>
          <a:xfrm>
            <a:off x="3116608" y="1102736"/>
            <a:ext cx="4118059" cy="1164489"/>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cs typeface="Zawgyi-One" panose="020B0604030504040204" pitchFamily="34" charset="0"/>
              </a:rPr>
              <a:t>3.1 Do Not Disturb</a:t>
            </a:r>
          </a:p>
          <a:p>
            <a:pPr indent="-720000"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3.2 </a:t>
            </a:r>
            <a:r>
              <a:rPr lang="en-US" altLang="zh-CN" sz="1600" dirty="0">
                <a:solidFill>
                  <a:schemeClr val="bg1"/>
                </a:solidFill>
                <a:latin typeface="Zawgyi-One" panose="020B0604030504040204" pitchFamily="34" charset="0"/>
                <a:cs typeface="Zawgyi-One" panose="020B0604030504040204" pitchFamily="34" charset="0"/>
              </a:rPr>
              <a:t>Do Not Disturb </a:t>
            </a:r>
            <a:r>
              <a:rPr lang="my-MM" altLang="zh-CN" sz="1600" dirty="0">
                <a:solidFill>
                  <a:schemeClr val="bg1"/>
                </a:solidFill>
                <a:latin typeface="Zawgyi-One" panose="020B0604030504040204" pitchFamily="34" charset="0"/>
                <a:cs typeface="Zawgyi-One" panose="020B0604030504040204" pitchFamily="34" charset="0"/>
              </a:rPr>
              <a:t>တ</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င</a:t>
            </a:r>
            <a:r>
              <a:rPr lang="en-US" altLang="zh-CN" sz="1600" dirty="0">
                <a:solidFill>
                  <a:schemeClr val="bg1"/>
                </a:solidFill>
                <a:latin typeface="Zawgyi-One" panose="020B0604030504040204" pitchFamily="34" charset="0"/>
                <a:cs typeface="Zawgyi-One" panose="020B0604030504040204" pitchFamily="34" charset="0"/>
              </a:rPr>
              <a:t>္</a:t>
            </a:r>
            <a:r>
              <a:rPr lang="en-US" altLang="zh-CN" sz="1600" dirty="0" err="1">
                <a:solidFill>
                  <a:schemeClr val="bg1"/>
                </a:solidFill>
                <a:latin typeface="Zawgyi-One" panose="020B0604030504040204" pitchFamily="34" charset="0"/>
                <a:cs typeface="Zawgyi-One" panose="020B0604030504040204" pitchFamily="34" charset="0"/>
              </a:rPr>
              <a:t>ရွိေသာအခ</a:t>
            </a:r>
            <a:r>
              <a:rPr lang="en-US" altLang="zh-CN" sz="1600" dirty="0">
                <a:solidFill>
                  <a:schemeClr val="bg1"/>
                </a:solidFill>
                <a:latin typeface="Zawgyi-One" panose="020B0604030504040204" pitchFamily="34" charset="0"/>
                <a:cs typeface="Zawgyi-One" panose="020B0604030504040204" pitchFamily="34" charset="0"/>
              </a:rPr>
              <a:t>ါ  Media </a:t>
            </a:r>
            <a:r>
              <a:rPr lang="my-MM" altLang="zh-CN" sz="1600" dirty="0">
                <a:solidFill>
                  <a:schemeClr val="bg1"/>
                </a:solidFill>
                <a:latin typeface="Zawgyi-One" panose="020B0604030504040204" pitchFamily="34" charset="0"/>
                <a:cs typeface="Zawgyi-One" panose="020B0604030504040204" pitchFamily="34" charset="0"/>
              </a:rPr>
              <a:t>တ</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တ</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ဆ</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တ</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ခ</a:t>
            </a:r>
            <a:r>
              <a:rPr lang="my-MM" altLang="zh-CN" sz="1600" dirty="0">
                <a:solidFill>
                  <a:schemeClr val="bg1"/>
                </a:solidFill>
                <a:latin typeface="Zawgyi-One" panose="020B0604030504040204" pitchFamily="34" charset="0"/>
                <a:cs typeface="Zawgyi-One" panose="020B0604030504040204" pitchFamily="34" charset="0"/>
              </a:rPr>
              <a:t>င</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endParaRPr lang="en-US" altLang="zh-CN" sz="1600" dirty="0">
              <a:solidFill>
                <a:schemeClr val="bg1"/>
              </a:solidFill>
              <a:latin typeface="Zawgyi-One" panose="020B0604030504040204" pitchFamily="34" charset="0"/>
              <a:cs typeface="Zawgyi-One" panose="020B0604030504040204" pitchFamily="34" charset="0"/>
            </a:endParaRP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3.3 </a:t>
            </a:r>
            <a:r>
              <a:rPr lang="en-US" altLang="zh-CN" sz="1600" dirty="0">
                <a:solidFill>
                  <a:schemeClr val="bg1"/>
                </a:solidFill>
                <a:latin typeface="Zawgyi-One" panose="020B0604030504040204" pitchFamily="34" charset="0"/>
                <a:cs typeface="Zawgyi-One" panose="020B0604030504040204" pitchFamily="34" charset="0"/>
              </a:rPr>
              <a:t>Notification Types </a:t>
            </a:r>
            <a:r>
              <a:rPr lang="en-US" altLang="zh-CN" sz="1600" dirty="0" err="1">
                <a:solidFill>
                  <a:schemeClr val="bg1"/>
                </a:solidFill>
                <a:latin typeface="Zawgyi-One" panose="020B0604030504040204" pitchFamily="34" charset="0"/>
                <a:cs typeface="Zawgyi-One" panose="020B0604030504040204" pitchFamily="34" charset="0"/>
              </a:rPr>
              <a:t>ကိုခြင</a:t>
            </a:r>
            <a:r>
              <a:rPr lang="en-US" altLang="zh-CN" sz="1600" dirty="0">
                <a:solidFill>
                  <a:schemeClr val="bg1"/>
                </a:solidFill>
                <a:latin typeface="Zawgyi-One" panose="020B0604030504040204" pitchFamily="34" charset="0"/>
                <a:cs typeface="Zawgyi-One" panose="020B0604030504040204" pitchFamily="34" charset="0"/>
              </a:rPr>
              <a:t>့္ျပဳျ</a:t>
            </a:r>
            <a:r>
              <a:rPr lang="en-US" altLang="zh-CN" sz="1600" dirty="0" err="1">
                <a:solidFill>
                  <a:schemeClr val="bg1"/>
                </a:solidFill>
                <a:latin typeface="Zawgyi-One" panose="020B0604030504040204" pitchFamily="34" charset="0"/>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5" name="文本框 1"/>
          <p:cNvSpPr txBox="1"/>
          <p:nvPr/>
        </p:nvSpPr>
        <p:spPr>
          <a:xfrm>
            <a:off x="1490367" y="5411407"/>
            <a:ext cx="4138273" cy="1082992"/>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2.1 parameters </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p>
          <a:p>
            <a:pPr algn="l"/>
            <a:r>
              <a:rPr lang="en-US" altLang="zh-CN" sz="1600" dirty="0">
                <a:solidFill>
                  <a:schemeClr val="bg1"/>
                </a:solidFill>
                <a:latin typeface="Zawgyi-One" panose="020B0604030504040204" pitchFamily="34" charset="0"/>
                <a:cs typeface="Zawgyi-One" panose="020B0604030504040204" pitchFamily="34" charset="0"/>
              </a:rPr>
              <a:t>2.2 parameters </a:t>
            </a:r>
            <a:r>
              <a:rPr lang="my-MM" altLang="zh-CN" sz="1600" dirty="0">
                <a:solidFill>
                  <a:schemeClr val="bg1"/>
                </a:solidFill>
                <a:latin typeface="Zawgyi-One" panose="020B0604030504040204" pitchFamily="34" charset="0"/>
                <a:cs typeface="Zawgyi-One" panose="020B0604030504040204" pitchFamily="34" charset="0"/>
              </a:rPr>
              <a:t>ဖ</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a:t>
            </a:r>
            <a:r>
              <a:rPr lang="en-US" altLang="zh-CN" sz="1600" dirty="0">
                <a:solidFill>
                  <a:schemeClr val="bg1"/>
                </a:solidFill>
                <a:latin typeface="Zawgyi-One" panose="020B0604030504040204" pitchFamily="34" charset="0"/>
                <a:cs typeface="Zawgyi-One" panose="020B0604030504040204" pitchFamily="34" charset="0"/>
              </a:rPr>
              <a:t>႕</a:t>
            </a:r>
            <a:r>
              <a:rPr lang="en-US" altLang="zh-CN" sz="1600" dirty="0" err="1">
                <a:solidFill>
                  <a:schemeClr val="bg1"/>
                </a:solidFill>
                <a:latin typeface="Zawgyi-One" panose="020B0604030504040204" pitchFamily="34" charset="0"/>
                <a:cs typeface="Zawgyi-One" panose="020B0604030504040204" pitchFamily="34" charset="0"/>
              </a:rPr>
              <a:t>စည္းပုံ</a:t>
            </a:r>
            <a:endParaRPr lang="en-US" altLang="zh-CN" sz="1600" dirty="0">
              <a:solidFill>
                <a:schemeClr val="bg1"/>
              </a:solidFill>
              <a:latin typeface="Zawgyi-One" panose="020B0604030504040204" pitchFamily="34" charset="0"/>
              <a:cs typeface="Zawgyi-One" panose="020B0604030504040204" pitchFamily="34" charset="0"/>
            </a:endParaRPr>
          </a:p>
          <a:p>
            <a:pPr algn="l"/>
            <a:r>
              <a:rPr lang="en-US" altLang="zh-CN" sz="1600" dirty="0">
                <a:solidFill>
                  <a:schemeClr val="bg1"/>
                </a:solidFill>
                <a:latin typeface="Zawgyi-One" panose="020B0604030504040204" pitchFamily="34" charset="0"/>
                <a:cs typeface="Zawgyi-One" panose="020B0604030504040204" pitchFamily="34" charset="0"/>
              </a:rPr>
              <a:t>2.3 parameters </a:t>
            </a:r>
            <a:r>
              <a:rPr lang="my-MM" altLang="zh-CN" sz="1600" dirty="0">
                <a:solidFill>
                  <a:schemeClr val="bg1"/>
                </a:solidFill>
                <a:latin typeface="Zawgyi-One" panose="020B0604030504040204" pitchFamily="34" charset="0"/>
                <a:cs typeface="Zawgyi-One" panose="020B0604030504040204" pitchFamily="34" charset="0"/>
              </a:rPr>
              <a:t>မ</a:t>
            </a:r>
            <a:r>
              <a:rPr lang="en-US" altLang="zh-CN" sz="1600" dirty="0">
                <a:solidFill>
                  <a:schemeClr val="bg1"/>
                </a:solidFill>
                <a:latin typeface="Zawgyi-One" panose="020B0604030504040204" pitchFamily="34" charset="0"/>
                <a:cs typeface="Zawgyi-One" panose="020B0604030504040204" pitchFamily="34" charset="0"/>
              </a:rPr>
              <a:t>ၾ</a:t>
            </a:r>
            <a:r>
              <a:rPr lang="my-MM" altLang="zh-CN" sz="1600" dirty="0">
                <a:solidFill>
                  <a:schemeClr val="bg1"/>
                </a:solidFill>
                <a:latin typeface="Zawgyi-One" panose="020B0604030504040204" pitchFamily="34" charset="0"/>
                <a:cs typeface="Zawgyi-One" panose="020B0604030504040204" pitchFamily="34" charset="0"/>
              </a:rPr>
              <a:t>က</a:t>
            </a:r>
            <a:r>
              <a:rPr lang="en-US" altLang="zh-CN" sz="1600" dirty="0">
                <a:solidFill>
                  <a:schemeClr val="bg1"/>
                </a:solidFill>
                <a:latin typeface="Zawgyi-One" panose="020B0604030504040204" pitchFamily="34" charset="0"/>
                <a:cs typeface="Zawgyi-One" panose="020B0604030504040204" pitchFamily="34" charset="0"/>
              </a:rPr>
              <a:t>ာ</a:t>
            </a:r>
            <a:r>
              <a:rPr lang="my-MM" altLang="zh-CN" sz="1600" dirty="0">
                <a:solidFill>
                  <a:schemeClr val="bg1"/>
                </a:solidFill>
                <a:latin typeface="Zawgyi-One" panose="020B0604030504040204" pitchFamily="34" charset="0"/>
                <a:cs typeface="Zawgyi-One" panose="020B0604030504040204" pitchFamily="34" charset="0"/>
              </a:rPr>
              <a:t>ခ</a:t>
            </a:r>
            <a:r>
              <a:rPr lang="en-US" altLang="zh-CN" sz="1600" dirty="0" err="1">
                <a:solidFill>
                  <a:schemeClr val="bg1"/>
                </a:solidFill>
                <a:latin typeface="Zawgyi-One" panose="020B0604030504040204" pitchFamily="34" charset="0"/>
                <a:cs typeface="Zawgyi-One" panose="020B0604030504040204" pitchFamily="34" charset="0"/>
              </a:rPr>
              <a:t>ဏအသုံးျပ</a:t>
            </a:r>
            <a:r>
              <a:rPr lang="en-US" altLang="zh-CN" sz="1600" dirty="0">
                <a:solidFill>
                  <a:schemeClr val="bg1"/>
                </a:solidFill>
                <a:latin typeface="Zawgyi-One" panose="020B0604030504040204" pitchFamily="34" charset="0"/>
                <a:cs typeface="Zawgyi-One" panose="020B0604030504040204" pitchFamily="34" charset="0"/>
              </a:rPr>
              <a:t>ဳျ</a:t>
            </a:r>
            <a:r>
              <a:rPr lang="en-US" altLang="zh-CN" sz="1600" dirty="0" err="1">
                <a:solidFill>
                  <a:schemeClr val="bg1"/>
                </a:solidFill>
                <a:latin typeface="Zawgyi-One" panose="020B0604030504040204" pitchFamily="34" charset="0"/>
                <a:cs typeface="Zawgyi-One" panose="020B0604030504040204" pitchFamily="34" charset="0"/>
              </a:rPr>
              <a:t>ခင္း</a:t>
            </a:r>
            <a:endParaRPr lang="en-US" altLang="zh-CN" sz="1600" dirty="0">
              <a:solidFill>
                <a:schemeClr val="bg1"/>
              </a:solidFill>
              <a:latin typeface="Zawgyi-One" panose="020B0604030504040204" pitchFamily="34" charset="0"/>
              <a:cs typeface="Zawgyi-One" panose="020B0604030504040204" pitchFamily="34" charset="0"/>
            </a:endParaRPr>
          </a:p>
        </p:txBody>
      </p:sp>
      <p:sp>
        <p:nvSpPr>
          <p:cNvPr id="16" name="线条"/>
          <p:cNvSpPr/>
          <p:nvPr/>
        </p:nvSpPr>
        <p:spPr>
          <a:xfrm flipH="1" flipV="1">
            <a:off x="3361280" y="4739315"/>
            <a:ext cx="1679" cy="672091"/>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17" name="文本框 1"/>
          <p:cNvSpPr txBox="1"/>
          <p:nvPr/>
        </p:nvSpPr>
        <p:spPr>
          <a:xfrm>
            <a:off x="5628640" y="5365377"/>
            <a:ext cx="4146653" cy="1082992"/>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4.1 back cover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ဖဳတ</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4.2 ျပဳျ</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Camera</a:t>
            </a: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4.3 Fingerprint ျပဳျ</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4.4 back cover </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ကိုတပ္ဆင</a:t>
            </a:r>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1600"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ခင္း</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8" name="线条"/>
          <p:cNvSpPr/>
          <p:nvPr/>
        </p:nvSpPr>
        <p:spPr>
          <a:xfrm flipH="1" flipV="1">
            <a:off x="7010400" y="4739315"/>
            <a:ext cx="2583" cy="626062"/>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20" name="线条"/>
          <p:cNvSpPr/>
          <p:nvPr/>
        </p:nvSpPr>
        <p:spPr>
          <a:xfrm flipV="1">
            <a:off x="8843109" y="2293441"/>
            <a:ext cx="1" cy="61933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
        <p:nvSpPr>
          <p:cNvPr id="21" name="文本框 1"/>
          <p:cNvSpPr txBox="1"/>
          <p:nvPr/>
        </p:nvSpPr>
        <p:spPr>
          <a:xfrm>
            <a:off x="7701966" y="1640840"/>
            <a:ext cx="2665981" cy="58224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cs typeface="Zawgyi-One" panose="020B0604030504040204" pitchFamily="34" charset="0"/>
              </a:rPr>
              <a:t>5.1 Hardware FAQ</a:t>
            </a:r>
          </a:p>
          <a:p>
            <a:pPr indent="-720000" algn="l"/>
            <a:r>
              <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5.2 Software FAQ</a:t>
            </a:r>
          </a:p>
        </p:txBody>
      </p:sp>
      <p:sp>
        <p:nvSpPr>
          <p:cNvPr id="22" name="文本框 1"/>
          <p:cNvSpPr txBox="1"/>
          <p:nvPr/>
        </p:nvSpPr>
        <p:spPr>
          <a:xfrm>
            <a:off x="9899176" y="5338837"/>
            <a:ext cx="2515754" cy="86892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Zawgyi-One" panose="020B0604030504040204" pitchFamily="34" charset="0"/>
                <a:cs typeface="Zawgyi-One" panose="020B0604030504040204" pitchFamily="34" charset="0"/>
              </a:rPr>
              <a:t>6.1 Version</a:t>
            </a:r>
          </a:p>
          <a:p>
            <a:pPr algn="l"/>
            <a:r>
              <a:rPr lang="en-US" altLang="zh-CN" sz="1600" dirty="0">
                <a:solidFill>
                  <a:schemeClr val="bg1"/>
                </a:solidFill>
                <a:latin typeface="Zawgyi-One" panose="020B0604030504040204" pitchFamily="34" charset="0"/>
                <a:cs typeface="Zawgyi-One" panose="020B0604030504040204" pitchFamily="34" charset="0"/>
              </a:rPr>
              <a:t>6.1 Version</a:t>
            </a:r>
          </a:p>
          <a:p>
            <a:pPr algn="l"/>
            <a:r>
              <a:rPr lang="en-US" altLang="zh-CN" sz="1600" dirty="0">
                <a:solidFill>
                  <a:schemeClr val="bg1"/>
                </a:solidFill>
                <a:latin typeface="Zawgyi-One" panose="020B0604030504040204" pitchFamily="34" charset="0"/>
                <a:cs typeface="Zawgyi-One" panose="020B0604030504040204" pitchFamily="34" charset="0"/>
              </a:rPr>
              <a:t>6.3 </a:t>
            </a:r>
            <a:r>
              <a:rPr lang="en-GB" altLang="zh-CN" sz="1600" dirty="0">
                <a:solidFill>
                  <a:schemeClr val="bg1"/>
                </a:solidFill>
                <a:latin typeface="Zawgyi-One" panose="020B0604030504040204" pitchFamily="34" charset="0"/>
                <a:cs typeface="Zawgyi-One" panose="020B0604030504040204" pitchFamily="34" charset="0"/>
              </a:rPr>
              <a:t>Functional</a:t>
            </a:r>
            <a:endParaRPr lang="en-US" altLang="zh-CN" sz="16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23" name="线条"/>
          <p:cNvSpPr/>
          <p:nvPr/>
        </p:nvSpPr>
        <p:spPr>
          <a:xfrm flipH="1" flipV="1">
            <a:off x="10671926" y="4712775"/>
            <a:ext cx="0" cy="626062"/>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Zawgyi-One" panose="020B0604030504040204" pitchFamily="34" charset="0"/>
              <a:ea typeface="微软雅黑" panose="020B0503020204020204" pitchFamily="34" charset="-122"/>
              <a:cs typeface="Zawgyi-One" panose="020B0604030504040204" pitchFamily="34" charset="0"/>
            </a:endParaRPr>
          </a:p>
        </p:txBody>
      </p:sp>
    </p:spTree>
    <p:extLst>
      <p:ext uri="{BB962C8B-B14F-4D97-AF65-F5344CB8AC3E}">
        <p14:creationId xmlns:p14="http://schemas.microsoft.com/office/powerpoint/2010/main" val="3473271635"/>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up)">
                                      <p:cBhvr>
                                        <p:cTn id="17" dur="500"/>
                                        <p:tgtEl>
                                          <p:spTgt spid="18"/>
                                        </p:tgtEl>
                                      </p:cBhvr>
                                    </p:animEffect>
                                  </p:childTnLst>
                                </p:cTn>
                              </p:par>
                            </p:childTnLst>
                          </p:cTn>
                        </p:par>
                        <p:par>
                          <p:cTn id="18" fill="hold">
                            <p:stCondLst>
                              <p:cond delay="1500"/>
                            </p:stCondLst>
                            <p:childTnLst>
                              <p:par>
                                <p:cTn id="19" presetID="22" presetClass="entr" presetSubtype="1"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up)">
                                      <p:cBhvr>
                                        <p:cTn id="21" dur="500"/>
                                        <p:tgtEl>
                                          <p:spTgt spid="17"/>
                                        </p:tgtEl>
                                      </p:cBhvr>
                                    </p:animEffect>
                                  </p:childTnLst>
                                </p:cTn>
                              </p:par>
                            </p:childTnLst>
                          </p:cTn>
                        </p:par>
                        <p:par>
                          <p:cTn id="22" fill="hold">
                            <p:stCondLst>
                              <p:cond delay="2000"/>
                            </p:stCondLst>
                            <p:childTnLst>
                              <p:par>
                                <p:cTn id="23" presetID="22" presetClass="entr" presetSubtype="1"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childTnLst>
                          </p:cTn>
                        </p:par>
                        <p:par>
                          <p:cTn id="26" fill="hold">
                            <p:stCondLst>
                              <p:cond delay="2500"/>
                            </p:stCondLst>
                            <p:childTnLst>
                              <p:par>
                                <p:cTn id="27" presetID="22" presetClass="entr" presetSubtype="1"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up)">
                                      <p:cBhvr>
                                        <p:cTn id="2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p:bldP spid="18" grpId="0" animBg="1"/>
      <p:bldP spid="22" grpId="0"/>
      <p:bldP spid="2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019，OPPO 发布过的黑科技"/>
          <p:cNvSpPr txBox="1"/>
          <p:nvPr/>
        </p:nvSpPr>
        <p:spPr>
          <a:xfrm>
            <a:off x="1226409" y="1964218"/>
            <a:ext cx="9047822" cy="2006255"/>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nSpc>
                <a:spcPct val="150000"/>
              </a:lnSpc>
            </a:pPr>
            <a:r>
              <a:rPr lang="en-US" altLang="zh-CN" sz="9600" b="1" dirty="0"/>
              <a:t>Q &amp; A</a:t>
            </a:r>
            <a:endParaRPr lang="zh-CN" altLang="en-US" sz="9600" b="1" dirty="0"/>
          </a:p>
        </p:txBody>
      </p:sp>
    </p:spTree>
    <p:extLst>
      <p:ext uri="{BB962C8B-B14F-4D97-AF65-F5344CB8AC3E}">
        <p14:creationId xmlns:p14="http://schemas.microsoft.com/office/powerpoint/2010/main" val="1649468460"/>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76745" y="2062480"/>
            <a:ext cx="10702637" cy="1569660"/>
          </a:xfrm>
          <a:prstGeom prst="rect">
            <a:avLst/>
          </a:prstGeom>
          <a:noFill/>
        </p:spPr>
        <p:txBody>
          <a:bodyPr wrap="square" rtlCol="0">
            <a:spAutoFit/>
          </a:bodyPr>
          <a:lstStyle/>
          <a:p>
            <a:r>
              <a:rPr lang="my-MM" altLang="zh-CN" sz="9600" b="1" dirty="0">
                <a:solidFill>
                  <a:schemeClr val="bg1"/>
                </a:solidFill>
                <a:latin typeface="Zawgyi-One" panose="020B0604030504040204" pitchFamily="34" charset="0"/>
                <a:cs typeface="Zawgyi-One" panose="020B0604030504040204" pitchFamily="34" charset="0"/>
              </a:rPr>
              <a:t>ေ</a:t>
            </a:r>
            <a:r>
              <a:rPr lang="en-US" altLang="zh-CN" sz="9600" b="1" dirty="0">
                <a:solidFill>
                  <a:schemeClr val="bg1"/>
                </a:solidFill>
                <a:latin typeface="Zawgyi-One" panose="020B0604030504040204" pitchFamily="34" charset="0"/>
                <a:cs typeface="Zawgyi-One" panose="020B0604030504040204" pitchFamily="34" charset="0"/>
              </a:rPr>
              <a:t>က</a:t>
            </a:r>
            <a:r>
              <a:rPr lang="my-MM" altLang="zh-CN" sz="9600" b="1" dirty="0">
                <a:solidFill>
                  <a:schemeClr val="bg1"/>
                </a:solidFill>
                <a:latin typeface="Zawgyi-One" panose="020B0604030504040204" pitchFamily="34" charset="0"/>
                <a:cs typeface="Zawgyi-One" panose="020B0604030504040204" pitchFamily="34" charset="0"/>
              </a:rPr>
              <a:t>်</a:t>
            </a:r>
            <a:r>
              <a:rPr lang="en-US" altLang="zh-CN" sz="9600" b="1" dirty="0">
                <a:solidFill>
                  <a:schemeClr val="bg1"/>
                </a:solidFill>
                <a:latin typeface="Zawgyi-One" panose="020B0604030504040204" pitchFamily="34" charset="0"/>
                <a:cs typeface="Zawgyi-One" panose="020B0604030504040204" pitchFamily="34" charset="0"/>
              </a:rPr>
              <a:t>း</a:t>
            </a:r>
            <a:r>
              <a:rPr lang="my-MM" altLang="zh-CN" sz="9600" b="1" dirty="0">
                <a:solidFill>
                  <a:schemeClr val="bg1"/>
                </a:solidFill>
                <a:latin typeface="Zawgyi-One" panose="020B0604030504040204" pitchFamily="34" charset="0"/>
                <a:cs typeface="Zawgyi-One" panose="020B0604030504040204" pitchFamily="34" charset="0"/>
              </a:rPr>
              <a:t>ဇ</a:t>
            </a:r>
            <a:r>
              <a:rPr lang="en-US" altLang="zh-CN" sz="9600" b="1" dirty="0">
                <a:solidFill>
                  <a:schemeClr val="bg1"/>
                </a:solidFill>
                <a:latin typeface="Zawgyi-One" panose="020B0604030504040204" pitchFamily="34" charset="0"/>
                <a:cs typeface="Zawgyi-One" panose="020B0604030504040204" pitchFamily="34" charset="0"/>
              </a:rPr>
              <a:t>ူ</a:t>
            </a:r>
            <a:r>
              <a:rPr lang="my-MM" altLang="zh-CN" sz="9600" b="1" dirty="0">
                <a:solidFill>
                  <a:schemeClr val="bg1"/>
                </a:solidFill>
                <a:latin typeface="Zawgyi-One" panose="020B0604030504040204" pitchFamily="34" charset="0"/>
                <a:cs typeface="Zawgyi-One" panose="020B0604030504040204" pitchFamily="34" charset="0"/>
              </a:rPr>
              <a:t>း</a:t>
            </a:r>
            <a:r>
              <a:rPr lang="en-US" altLang="zh-CN" sz="9600" b="1" dirty="0">
                <a:solidFill>
                  <a:schemeClr val="bg1"/>
                </a:solidFill>
                <a:latin typeface="Zawgyi-One" panose="020B0604030504040204" pitchFamily="34" charset="0"/>
                <a:cs typeface="Zawgyi-One" panose="020B0604030504040204" pitchFamily="34" charset="0"/>
              </a:rPr>
              <a:t>တ</a:t>
            </a:r>
            <a:r>
              <a:rPr lang="my-MM" altLang="zh-CN" sz="9600" b="1" dirty="0">
                <a:solidFill>
                  <a:schemeClr val="bg1"/>
                </a:solidFill>
                <a:latin typeface="Zawgyi-One" panose="020B0604030504040204" pitchFamily="34" charset="0"/>
                <a:cs typeface="Zawgyi-One" panose="020B0604030504040204" pitchFamily="34" charset="0"/>
              </a:rPr>
              <a:t>င</a:t>
            </a:r>
            <a:r>
              <a:rPr lang="en-US" altLang="zh-CN" sz="9600" b="1" dirty="0">
                <a:solidFill>
                  <a:schemeClr val="bg1"/>
                </a:solidFill>
                <a:latin typeface="Zawgyi-One" panose="020B0604030504040204" pitchFamily="34" charset="0"/>
                <a:cs typeface="Zawgyi-One" panose="020B0604030504040204" pitchFamily="34" charset="0"/>
              </a:rPr>
              <a:t>္</a:t>
            </a:r>
            <a:r>
              <a:rPr lang="my-MM" altLang="zh-CN" sz="9600" b="1" dirty="0">
                <a:solidFill>
                  <a:schemeClr val="bg1"/>
                </a:solidFill>
                <a:latin typeface="Zawgyi-One" panose="020B0604030504040204" pitchFamily="34" charset="0"/>
                <a:cs typeface="Zawgyi-One" panose="020B0604030504040204" pitchFamily="34" charset="0"/>
              </a:rPr>
              <a:t>ပ</a:t>
            </a:r>
            <a:r>
              <a:rPr lang="en-US" altLang="zh-CN" sz="9600" b="1" dirty="0">
                <a:solidFill>
                  <a:schemeClr val="bg1"/>
                </a:solidFill>
                <a:latin typeface="Zawgyi-One" panose="020B0604030504040204" pitchFamily="34" charset="0"/>
                <a:cs typeface="Zawgyi-One" panose="020B0604030504040204" pitchFamily="34" charset="0"/>
              </a:rPr>
              <a:t>ါ</a:t>
            </a:r>
            <a:r>
              <a:rPr lang="my-MM" altLang="zh-CN" sz="9600" b="1" dirty="0">
                <a:solidFill>
                  <a:schemeClr val="bg1"/>
                </a:solidFill>
                <a:latin typeface="Zawgyi-One" panose="020B0604030504040204" pitchFamily="34" charset="0"/>
                <a:cs typeface="Zawgyi-One" panose="020B0604030504040204" pitchFamily="34" charset="0"/>
              </a:rPr>
              <a:t>သ</a:t>
            </a:r>
            <a:r>
              <a:rPr lang="en-US" altLang="zh-CN" sz="9600" b="1" dirty="0">
                <a:solidFill>
                  <a:schemeClr val="bg1"/>
                </a:solidFill>
                <a:latin typeface="Zawgyi-One" panose="020B0604030504040204" pitchFamily="34" charset="0"/>
                <a:cs typeface="Zawgyi-One" panose="020B0604030504040204" pitchFamily="34" charset="0"/>
              </a:rPr>
              <a:t>ည</a:t>
            </a:r>
            <a:r>
              <a:rPr lang="my-MM" altLang="zh-CN" sz="9600" b="1" dirty="0">
                <a:solidFill>
                  <a:schemeClr val="bg1"/>
                </a:solidFill>
                <a:latin typeface="Zawgyi-One" panose="020B0604030504040204" pitchFamily="34" charset="0"/>
                <a:cs typeface="Zawgyi-One" panose="020B0604030504040204" pitchFamily="34" charset="0"/>
              </a:rPr>
              <a:t>္</a:t>
            </a:r>
            <a:r>
              <a:rPr lang="en-US" altLang="zh-CN" sz="9600" b="1" dirty="0">
                <a:solidFill>
                  <a:schemeClr val="bg1"/>
                </a:solidFill>
                <a:latin typeface="Zawgyi-One" panose="020B0604030504040204" pitchFamily="34" charset="0"/>
                <a:cs typeface="Zawgyi-One" panose="020B0604030504040204" pitchFamily="34" charset="0"/>
              </a:rPr>
              <a:t>။</a:t>
            </a:r>
            <a:endParaRPr lang="zh-CN" altLang="en-US" sz="9600" b="1" dirty="0">
              <a:solidFill>
                <a:schemeClr val="bg1"/>
              </a:solidFill>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33213527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145024" cy="6858000"/>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976" y="0"/>
            <a:ext cx="5145024" cy="6858000"/>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8280" y="0"/>
            <a:ext cx="4480560" cy="3755136"/>
          </a:xfrm>
          <a:prstGeom prst="rect">
            <a:avLst/>
          </a:prstGeom>
        </p:spPr>
      </p:pic>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18280" y="3560064"/>
            <a:ext cx="4480560" cy="3297936"/>
          </a:xfrm>
          <a:prstGeom prst="rect">
            <a:avLst/>
          </a:prstGeom>
        </p:spPr>
      </p:pic>
      <p:sp>
        <p:nvSpPr>
          <p:cNvPr id="6" name="圆角矩形 5"/>
          <p:cNvSpPr/>
          <p:nvPr/>
        </p:nvSpPr>
        <p:spPr>
          <a:xfrm>
            <a:off x="227330" y="4927600"/>
            <a:ext cx="3644900" cy="1930400"/>
          </a:xfrm>
          <a:prstGeom prst="roundRect">
            <a:avLst/>
          </a:prstGeom>
          <a:solidFill>
            <a:schemeClr val="tx1">
              <a:alpha val="6100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Zawgyi-One" panose="020B0604030504040204" pitchFamily="34" charset="0"/>
                <a:ea typeface="微软雅黑" panose="020B0503020204020204" pitchFamily="34" charset="-122"/>
                <a:cs typeface="Zawgyi-One" panose="020B0604030504040204" pitchFamily="34" charset="0"/>
              </a:rPr>
              <a:t>8MP Front AI Beautification Camera</a:t>
            </a:r>
          </a:p>
          <a:p>
            <a:pPr algn="ctr"/>
            <a:r>
              <a:rPr lang="en-US" altLang="zh-CN" sz="1400" dirty="0">
                <a:latin typeface="Zawgyi-One" panose="020B0604030504040204" pitchFamily="34" charset="0"/>
                <a:ea typeface="微软雅黑" panose="020B0503020204020204" pitchFamily="34" charset="-122"/>
                <a:cs typeface="Zawgyi-One" panose="020B0604030504040204" pitchFamily="34" charset="0"/>
              </a:rPr>
              <a:t>OPPO A31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သ</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ည</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အ</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သ</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က</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လ</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က</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ပ</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မ</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စ</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တ</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ႀ</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က</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က</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ဖ</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စ</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ခင္းကို</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ဖန္တီးရန</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လ</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ပ</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သ</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အ</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သ</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အ</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ရ</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ည</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natural selfies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က</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ပ</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ပင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ခင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အ</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လ</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အ</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လ</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က</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ဖ</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ထ</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တ</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ပ</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ပ</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သ</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ည</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endParaRPr lang="zh-CN" altLang="en-US" sz="1400" dirty="0">
              <a:latin typeface="Zawgyi-One" panose="020B0604030504040204" pitchFamily="34" charset="0"/>
              <a:ea typeface="微软雅黑" panose="020B0503020204020204" pitchFamily="34" charset="-122"/>
              <a:cs typeface="Zawgyi-One" panose="020B0604030504040204" pitchFamily="34" charset="0"/>
            </a:endParaRPr>
          </a:p>
        </p:txBody>
      </p:sp>
      <p:sp>
        <p:nvSpPr>
          <p:cNvPr id="7" name="圆角矩形 6"/>
          <p:cNvSpPr/>
          <p:nvPr/>
        </p:nvSpPr>
        <p:spPr>
          <a:xfrm>
            <a:off x="4436110" y="1629664"/>
            <a:ext cx="3644900" cy="1930400"/>
          </a:xfrm>
          <a:prstGeom prst="roundRect">
            <a:avLst/>
          </a:prstGeom>
          <a:solidFill>
            <a:schemeClr val="tx1">
              <a:alpha val="6100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Zawgyi-One" panose="020B0604030504040204" pitchFamily="34" charset="0"/>
                <a:ea typeface="微软雅黑" panose="020B0503020204020204" pitchFamily="34" charset="-122"/>
                <a:cs typeface="Zawgyi-One" panose="020B0604030504040204" pitchFamily="34" charset="0"/>
              </a:rPr>
              <a:t>Dazzle Color Mode</a:t>
            </a:r>
          </a:p>
          <a:p>
            <a:pPr algn="ctr"/>
            <a:r>
              <a:rPr lang="en-US" altLang="zh-CN" sz="1400" dirty="0">
                <a:latin typeface="Zawgyi-One" panose="020B0604030504040204" pitchFamily="34" charset="0"/>
                <a:ea typeface="微软雅黑" panose="020B0503020204020204" pitchFamily="34" charset="-122"/>
                <a:cs typeface="Zawgyi-One" panose="020B0604030504040204" pitchFamily="34" charset="0"/>
              </a:rPr>
              <a:t>OPPO A31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pixel-mapping color algorithm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သ</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ည</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ဓ</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တ</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ပုံတြင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အေရာင္ကုိ</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ထြက္ေစပါသည</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Dazzle Color Mode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တ</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ြင္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ပန္းမ်ားသည</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အ</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ရ</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တင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ခင္းျဖင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ပိုမိုစိတ္ကိုဆြဲေဆာင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ုိင္စြမ္းရွိပါသည</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endParaRPr lang="zh-CN" altLang="en-US" sz="1400" dirty="0">
              <a:latin typeface="Zawgyi-One" panose="020B0604030504040204" pitchFamily="34" charset="0"/>
              <a:ea typeface="微软雅黑" panose="020B0503020204020204" pitchFamily="34" charset="-122"/>
              <a:cs typeface="Zawgyi-One" panose="020B0604030504040204" pitchFamily="34" charset="0"/>
            </a:endParaRPr>
          </a:p>
        </p:txBody>
      </p:sp>
      <p:sp>
        <p:nvSpPr>
          <p:cNvPr id="8" name="圆角矩形 7"/>
          <p:cNvSpPr/>
          <p:nvPr/>
        </p:nvSpPr>
        <p:spPr>
          <a:xfrm>
            <a:off x="4436110" y="4927600"/>
            <a:ext cx="3644900" cy="1930400"/>
          </a:xfrm>
          <a:prstGeom prst="roundRect">
            <a:avLst/>
          </a:prstGeom>
          <a:solidFill>
            <a:schemeClr val="tx1">
              <a:alpha val="6100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Zawgyi-One" panose="020B0604030504040204" pitchFamily="34" charset="0"/>
                <a:ea typeface="微软雅黑" panose="020B0503020204020204" pitchFamily="34" charset="-122"/>
                <a:cs typeface="Zawgyi-One" panose="020B0604030504040204" pitchFamily="34" charset="0"/>
              </a:rPr>
              <a:t>Macro Lens</a:t>
            </a:r>
          </a:p>
          <a:p>
            <a:pPr algn="ctr"/>
            <a:r>
              <a:rPr lang="en-US" altLang="zh-CN" sz="1400" dirty="0">
                <a:latin typeface="Zawgyi-One" panose="020B0604030504040204" pitchFamily="34" charset="0"/>
                <a:ea typeface="微软雅黑" panose="020B0503020204020204" pitchFamily="34" charset="-122"/>
                <a:cs typeface="Zawgyi-One" panose="020B0604030504040204" pitchFamily="34" charset="0"/>
              </a:rPr>
              <a:t>morning dew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မ</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ပ</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န္းပြင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သည</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အထိ</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နစဥ</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အသက္တာ</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hidden gems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မ</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က</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ဖ</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ထ</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တ</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ရန</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OPPO A31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သ</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ည</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က</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ဖ</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န</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တ</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ပ</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သ</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ည</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endParaRPr lang="zh-CN" altLang="en-US" sz="1400" dirty="0">
              <a:latin typeface="Zawgyi-One" panose="020B0604030504040204" pitchFamily="34" charset="0"/>
              <a:ea typeface="微软雅黑" panose="020B0503020204020204" pitchFamily="34" charset="-122"/>
              <a:cs typeface="Zawgyi-One" panose="020B0604030504040204" pitchFamily="34" charset="0"/>
            </a:endParaRPr>
          </a:p>
        </p:txBody>
      </p:sp>
      <p:sp>
        <p:nvSpPr>
          <p:cNvPr id="9" name="圆角矩形 8"/>
          <p:cNvSpPr/>
          <p:nvPr/>
        </p:nvSpPr>
        <p:spPr>
          <a:xfrm>
            <a:off x="8512429" y="4927600"/>
            <a:ext cx="3644900" cy="1930400"/>
          </a:xfrm>
          <a:prstGeom prst="roundRect">
            <a:avLst/>
          </a:prstGeom>
          <a:solidFill>
            <a:schemeClr val="tx1">
              <a:alpha val="6100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Zawgyi-One" panose="020B0604030504040204" pitchFamily="34" charset="0"/>
                <a:ea typeface="微软雅黑" panose="020B0503020204020204" pitchFamily="34" charset="-122"/>
                <a:cs typeface="Zawgyi-One" panose="020B0604030504040204" pitchFamily="34" charset="0"/>
              </a:rPr>
              <a:t>Portrait </a:t>
            </a:r>
            <a:r>
              <a:rPr lang="en-US" altLang="zh-CN" b="1" dirty="0" err="1">
                <a:latin typeface="Zawgyi-One" panose="020B0604030504040204" pitchFamily="34" charset="0"/>
                <a:ea typeface="微软雅黑" panose="020B0503020204020204" pitchFamily="34" charset="-122"/>
                <a:cs typeface="Zawgyi-One" panose="020B0604030504040204" pitchFamily="34" charset="0"/>
              </a:rPr>
              <a:t>Bokeh</a:t>
            </a:r>
            <a:endParaRPr lang="en-US" altLang="zh-CN" b="1" dirty="0">
              <a:latin typeface="Zawgyi-One" panose="020B0604030504040204" pitchFamily="34" charset="0"/>
              <a:ea typeface="微软雅黑" panose="020B0503020204020204" pitchFamily="34" charset="-122"/>
              <a:cs typeface="Zawgyi-One" panose="020B0604030504040204" pitchFamily="34" charset="0"/>
            </a:endParaRPr>
          </a:p>
          <a:p>
            <a:pPr algn="ctr"/>
            <a:r>
              <a:rPr lang="en-US" altLang="zh-CN" sz="1400" dirty="0">
                <a:latin typeface="Zawgyi-One" panose="020B0604030504040204" pitchFamily="34" charset="0"/>
                <a:ea typeface="微软雅黑" panose="020B0503020204020204" pitchFamily="34" charset="-122"/>
                <a:cs typeface="Zawgyi-One" panose="020B0604030504040204" pitchFamily="34" charset="0"/>
              </a:rPr>
              <a:t>hardware level Portrait Bokeh effects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ွင့္</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အတူ</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blurred background effect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င</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အ</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တ</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focus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အ</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ထ</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သ</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႕</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လ</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င</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မ</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န</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စ</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သ</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င</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photo </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subject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ကို</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ယူ</a:t>
            </a:r>
            <a:r>
              <a:rPr lang="my-MM" altLang="zh-CN" sz="1400" dirty="0">
                <a:latin typeface="Zawgyi-One" panose="020B0604030504040204" pitchFamily="34" charset="0"/>
                <a:ea typeface="微软雅黑" panose="020B0503020204020204" pitchFamily="34" charset="-122"/>
                <a:cs typeface="Zawgyi-One" panose="020B0604030504040204" pitchFamily="34" charset="0"/>
              </a:rPr>
              <a:t>ေ</a:t>
            </a:r>
            <a:r>
              <a:rPr lang="en-US" altLang="zh-CN" sz="1400" dirty="0" err="1">
                <a:latin typeface="Zawgyi-One" panose="020B0604030504040204" pitchFamily="34" charset="0"/>
                <a:ea typeface="微软雅黑" panose="020B0503020204020204" pitchFamily="34" charset="-122"/>
                <a:cs typeface="Zawgyi-One" panose="020B0604030504040204" pitchFamily="34" charset="0"/>
              </a:rPr>
              <a:t>ဆာင္လာေပးပါသည</a:t>
            </a:r>
            <a:r>
              <a:rPr lang="en-US" altLang="zh-CN" sz="1400" dirty="0">
                <a:latin typeface="Zawgyi-One" panose="020B0604030504040204" pitchFamily="34" charset="0"/>
                <a:ea typeface="微软雅黑" panose="020B0503020204020204" pitchFamily="34" charset="-122"/>
                <a:cs typeface="Zawgyi-One" panose="020B0604030504040204" pitchFamily="34" charset="0"/>
              </a:rPr>
              <a:t>္။ </a:t>
            </a:r>
            <a:endParaRPr lang="zh-CN" altLang="en-US" sz="1400" dirty="0">
              <a:latin typeface="Zawgyi-One" panose="020B0604030504040204" pitchFamily="34" charset="0"/>
              <a:ea typeface="微软雅黑" panose="020B0503020204020204" pitchFamily="34" charset="-122"/>
              <a:cs typeface="Zawgyi-One" panose="020B0604030504040204" pitchFamily="34" charset="0"/>
            </a:endParaRPr>
          </a:p>
        </p:txBody>
      </p:sp>
    </p:spTree>
    <p:extLst>
      <p:ext uri="{BB962C8B-B14F-4D97-AF65-F5344CB8AC3E}">
        <p14:creationId xmlns:p14="http://schemas.microsoft.com/office/powerpoint/2010/main" val="416702428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011680" y="264160"/>
            <a:ext cx="8168640" cy="584775"/>
          </a:xfrm>
          <a:prstGeom prst="rect">
            <a:avLst/>
          </a:prstGeom>
          <a:noFill/>
        </p:spPr>
        <p:txBody>
          <a:bodyPr wrap="square" rtlCol="0">
            <a:spAutoFit/>
          </a:bodyPr>
          <a:lstStyle>
            <a:defPPr>
              <a:defRPr lang="zh-CN"/>
            </a:defPPr>
            <a:lvl1pPr algn="ctr" hangingPunct="0">
              <a:defRPr sz="3200" kern="0" spc="391">
                <a:solidFill>
                  <a:srgbClr val="FFFFFF"/>
                </a:solidFill>
                <a:latin typeface="微软雅黑" panose="020B0702040204020203" charset="-122"/>
                <a:ea typeface="微软雅黑" panose="020B0702040204020203" charset="-122"/>
                <a:cs typeface="微软雅黑" panose="020B0702040204020203" charset="-122"/>
              </a:defRPr>
            </a:lvl1pPr>
          </a:lstStyle>
          <a:p>
            <a:r>
              <a:rPr lang="en-US" altLang="zh-CN" dirty="0">
                <a:latin typeface="Zawgyi-One" panose="020B0604030504040204" pitchFamily="34" charset="0"/>
                <a:cs typeface="Zawgyi-One" panose="020B0604030504040204" pitchFamily="34" charset="0"/>
              </a:rPr>
              <a:t>OPPO A31 </a:t>
            </a:r>
            <a:r>
              <a:rPr lang="my-MM" altLang="zh-CN" dirty="0">
                <a:latin typeface="Zawgyi-One" panose="020B0604030504040204" pitchFamily="34" charset="0"/>
                <a:cs typeface="Zawgyi-One" panose="020B0604030504040204" pitchFamily="34" charset="0"/>
              </a:rPr>
              <a:t>အ</a:t>
            </a:r>
            <a:r>
              <a:rPr lang="en-US" altLang="zh-CN" dirty="0" err="1">
                <a:latin typeface="Zawgyi-One" panose="020B0604030504040204" pitchFamily="34" charset="0"/>
                <a:cs typeface="Zawgyi-One" panose="020B0604030504040204" pitchFamily="34" charset="0"/>
              </a:rPr>
              <a:t>ဓိက</a:t>
            </a:r>
            <a:r>
              <a:rPr lang="en-US" altLang="zh-CN" dirty="0">
                <a:latin typeface="Zawgyi-One" panose="020B0604030504040204" pitchFamily="34" charset="0"/>
                <a:cs typeface="Zawgyi-One" panose="020B0604030504040204" pitchFamily="34" charset="0"/>
              </a:rPr>
              <a:t> Selling Points</a:t>
            </a:r>
            <a:endParaRPr lang="zh-CN" altLang="en-US" dirty="0">
              <a:latin typeface="Zawgyi-One" panose="020B0604030504040204" pitchFamily="34" charset="0"/>
              <a:cs typeface="Zawgyi-One" panose="020B0604030504040204" pitchFamily="34" charset="0"/>
            </a:endParaRPr>
          </a:p>
        </p:txBody>
      </p:sp>
      <p:cxnSp>
        <p:nvCxnSpPr>
          <p:cNvPr id="4" name="直接连接符 3"/>
          <p:cNvCxnSpPr/>
          <p:nvPr/>
        </p:nvCxnSpPr>
        <p:spPr>
          <a:xfrm>
            <a:off x="508000" y="848935"/>
            <a:ext cx="11328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508000" y="1097280"/>
            <a:ext cx="3982720" cy="792480"/>
          </a:xfrm>
          <a:prstGeom prst="rect">
            <a:avLst/>
          </a:prstGeom>
          <a:no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ea typeface="微软雅黑" panose="020B0503020204020204" pitchFamily="34" charset="-122"/>
              <a:cs typeface="Zawgyi-One" panose="020B0604030504040204" pitchFamily="34" charset="0"/>
            </a:endParaRPr>
          </a:p>
        </p:txBody>
      </p:sp>
      <p:sp>
        <p:nvSpPr>
          <p:cNvPr id="6" name="圆角矩形 5"/>
          <p:cNvSpPr/>
          <p:nvPr/>
        </p:nvSpPr>
        <p:spPr>
          <a:xfrm>
            <a:off x="873760" y="1229360"/>
            <a:ext cx="3332480" cy="497840"/>
          </a:xfrm>
          <a:prstGeom prst="roundRect">
            <a:avLst>
              <a:gd name="adj" fmla="val 50000"/>
            </a:avLst>
          </a:prstGeom>
          <a:solidFill>
            <a:srgbClr val="00FDFF"/>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Customers </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ဆ</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ဆ</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စ</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tx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dirty="0">
              <a:solidFill>
                <a:schemeClr val="tx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7" name="矩形 6"/>
          <p:cNvSpPr/>
          <p:nvPr/>
        </p:nvSpPr>
        <p:spPr>
          <a:xfrm>
            <a:off x="4632960" y="1097280"/>
            <a:ext cx="7203440" cy="792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my-MM" altLang="zh-CN" sz="2000" dirty="0">
                <a:latin typeface="Zawgyi-One" panose="020B0604030504040204" pitchFamily="34" charset="0"/>
                <a:ea typeface="微软雅黑" panose="020B0503020204020204" pitchFamily="34" charset="-122"/>
                <a:cs typeface="Zawgyi-One" panose="020B0604030504040204" pitchFamily="34" charset="0"/>
              </a:rPr>
              <a:t>က</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င</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မ</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ရ</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 </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သ</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err="1">
                <a:latin typeface="Zawgyi-One" panose="020B0604030504040204" pitchFamily="34" charset="0"/>
                <a:ea typeface="微软雅黑" panose="020B0503020204020204" pitchFamily="34" charset="-122"/>
                <a:cs typeface="Zawgyi-One" panose="020B0604030504040204" pitchFamily="34" charset="0"/>
              </a:rPr>
              <a:t>းခု</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 ၊ Entry-level Price </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င</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အ</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တ</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 </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ႀ</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က</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a:t>
            </a:r>
            <a:r>
              <a:rPr lang="my-MM" altLang="zh-CN" sz="2000" dirty="0">
                <a:latin typeface="Zawgyi-One" panose="020B0604030504040204" pitchFamily="34" charset="0"/>
                <a:ea typeface="微软雅黑" panose="020B0503020204020204" pitchFamily="34" charset="-122"/>
                <a:cs typeface="Zawgyi-One" panose="020B0604030504040204" pitchFamily="34" charset="0"/>
              </a:rPr>
              <a:t>မ</a:t>
            </a:r>
            <a:r>
              <a:rPr lang="en-US" altLang="zh-CN" sz="2000" dirty="0" err="1">
                <a:latin typeface="Zawgyi-One" panose="020B0604030504040204" pitchFamily="34" charset="0"/>
                <a:ea typeface="微软雅黑" panose="020B0503020204020204" pitchFamily="34" charset="-122"/>
                <a:cs typeface="Zawgyi-One" panose="020B0604030504040204" pitchFamily="34" charset="0"/>
              </a:rPr>
              <a:t>ားေသာ</a:t>
            </a:r>
            <a:r>
              <a:rPr lang="en-US" altLang="zh-CN" sz="2000" dirty="0">
                <a:latin typeface="Zawgyi-One" panose="020B0604030504040204" pitchFamily="34" charset="0"/>
                <a:ea typeface="微软雅黑" panose="020B0503020204020204" pitchFamily="34" charset="-122"/>
                <a:cs typeface="Zawgyi-One" panose="020B0604030504040204" pitchFamily="34" charset="0"/>
              </a:rPr>
              <a:t> Display</a:t>
            </a:r>
            <a:endParaRPr lang="zh-CN" altLang="en-US" sz="2000" dirty="0">
              <a:latin typeface="Zawgyi-One" panose="020B0604030504040204" pitchFamily="34" charset="0"/>
              <a:ea typeface="微软雅黑" panose="020B0503020204020204" pitchFamily="34" charset="-122"/>
              <a:cs typeface="Zawgyi-One" panose="020B0604030504040204" pitchFamily="34" charset="0"/>
            </a:endParaRPr>
          </a:p>
          <a:p>
            <a:pPr algn="just"/>
            <a:endParaRPr lang="zh-CN" altLang="en-US" sz="2000" dirty="0">
              <a:latin typeface="Zawgyi-One" panose="020B0604030504040204" pitchFamily="34" charset="0"/>
              <a:ea typeface="微软雅黑" panose="020B0503020204020204" pitchFamily="34" charset="-122"/>
              <a:cs typeface="Zawgyi-One" panose="020B0604030504040204" pitchFamily="34" charset="0"/>
            </a:endParaRPr>
          </a:p>
        </p:txBody>
      </p:sp>
      <p:sp>
        <p:nvSpPr>
          <p:cNvPr id="8" name="圆角矩形 7"/>
          <p:cNvSpPr/>
          <p:nvPr/>
        </p:nvSpPr>
        <p:spPr>
          <a:xfrm>
            <a:off x="508000" y="2092960"/>
            <a:ext cx="11328400" cy="4419600"/>
          </a:xfrm>
          <a:prstGeom prst="roundRect">
            <a:avLst>
              <a:gd name="adj" fmla="val 540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9" name="文本框 8"/>
          <p:cNvSpPr txBox="1"/>
          <p:nvPr/>
        </p:nvSpPr>
        <p:spPr>
          <a:xfrm>
            <a:off x="1290320" y="2718969"/>
            <a:ext cx="2397760" cy="646331"/>
          </a:xfrm>
          <a:prstGeom prst="rect">
            <a:avLst/>
          </a:prstGeom>
          <a:noFill/>
        </p:spPr>
        <p:txBody>
          <a:bodyPr wrap="square" rtlCol="0">
            <a:spAutoFit/>
          </a:bodyPr>
          <a:lstStyle/>
          <a:p>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ရ</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0" name="文本框 9"/>
          <p:cNvSpPr txBox="1"/>
          <p:nvPr/>
        </p:nvSpPr>
        <p:spPr>
          <a:xfrm>
            <a:off x="4470400" y="2718970"/>
            <a:ext cx="2997200" cy="646331"/>
          </a:xfrm>
          <a:prstGeom prst="rect">
            <a:avLst/>
          </a:prstGeom>
          <a:noFill/>
        </p:spPr>
        <p:txBody>
          <a:bodyPr wrap="square" rtlCol="0">
            <a:spAutoFit/>
          </a:bodyPr>
          <a:lstStyle/>
          <a:p>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1" name="文本框 10"/>
          <p:cNvSpPr txBox="1"/>
          <p:nvPr/>
        </p:nvSpPr>
        <p:spPr>
          <a:xfrm>
            <a:off x="8605520" y="2678331"/>
            <a:ext cx="2733040" cy="646331"/>
          </a:xfrm>
          <a:prstGeom prst="rect">
            <a:avLst/>
          </a:prstGeom>
          <a:noFill/>
        </p:spPr>
        <p:txBody>
          <a:bodyPr wrap="square" rtlCol="0">
            <a:spAutoFit/>
          </a:bodyPr>
          <a:lstStyle/>
          <a:p>
            <a:r>
              <a:rPr lang="en-US" altLang="zh-CN"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Experience</a:t>
            </a:r>
            <a:endParaRPr lang="zh-CN" altLang="en-US" sz="3600" dirty="0">
              <a:solidFill>
                <a:srgbClr val="00FDFF"/>
              </a:solidFill>
              <a:latin typeface="Zawgyi-One" panose="020B0604030504040204" pitchFamily="34" charset="0"/>
              <a:ea typeface="微软雅黑" panose="020B0503020204020204" pitchFamily="34" charset="-122"/>
              <a:cs typeface="Zawgyi-One" panose="020B0604030504040204" pitchFamily="34" charset="0"/>
            </a:endParaRPr>
          </a:p>
        </p:txBody>
      </p:sp>
      <p:cxnSp>
        <p:nvCxnSpPr>
          <p:cNvPr id="13" name="直接连接符 12"/>
          <p:cNvCxnSpPr/>
          <p:nvPr/>
        </p:nvCxnSpPr>
        <p:spPr>
          <a:xfrm>
            <a:off x="2306320" y="3484880"/>
            <a:ext cx="0" cy="9956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764539" y="4600139"/>
            <a:ext cx="3441663" cy="1769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Multifunctional Photography</a:t>
            </a:r>
          </a:p>
          <a:p>
            <a:pPr marL="285750" indent="-285750" algn="just">
              <a:buFont typeface="Wingdings" panose="05000000000000000000" pitchFamily="2" charset="2"/>
              <a:buChar char="l"/>
            </a:pPr>
            <a:r>
              <a:rPr lang="en-US" altLang="zh-CN" dirty="0">
                <a:latin typeface="Zawgyi-One" panose="020B0604030504040204" pitchFamily="34" charset="0"/>
                <a:ea typeface="微软雅黑" panose="020B0503020204020204" pitchFamily="34" charset="-122"/>
                <a:cs typeface="Zawgyi-One" panose="020B0604030504040204" pitchFamily="34" charset="0"/>
              </a:rPr>
              <a:t>OPPO A31 ၏ lenses </a:t>
            </a:r>
            <a:r>
              <a:rPr lang="my-MM" altLang="zh-CN" dirty="0">
                <a:latin typeface="Zawgyi-One" panose="020B0604030504040204" pitchFamily="34" charset="0"/>
                <a:ea typeface="微软雅黑" panose="020B0503020204020204" pitchFamily="34" charset="-122"/>
                <a:cs typeface="Zawgyi-One" panose="020B0604030504040204" pitchFamily="34" charset="0"/>
              </a:rPr>
              <a:t>သ</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latin typeface="Zawgyi-One" panose="020B0604030504040204" pitchFamily="34" charset="0"/>
                <a:ea typeface="微软雅黑" panose="020B0503020204020204" pitchFamily="34" charset="-122"/>
                <a:cs typeface="Zawgyi-One" panose="020B0604030504040204" pitchFamily="34" charset="0"/>
              </a:rPr>
              <a:t>းခုသည</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အ</a:t>
            </a:r>
            <a:r>
              <a:rPr lang="en-US" altLang="zh-CN" dirty="0">
                <a:latin typeface="Zawgyi-One" panose="020B0604030504040204" pitchFamily="34" charset="0"/>
                <a:ea typeface="微软雅黑" panose="020B0503020204020204" pitchFamily="34" charset="-122"/>
                <a:cs typeface="Zawgyi-One" panose="020B0604030504040204" pitchFamily="34" charset="0"/>
              </a:rPr>
              <a:t>ရ</a:t>
            </a:r>
            <a:r>
              <a:rPr lang="my-MM" altLang="zh-CN" dirty="0">
                <a:latin typeface="Zawgyi-One" panose="020B0604030504040204" pitchFamily="34" charset="0"/>
                <a:ea typeface="微软雅黑" panose="020B0503020204020204" pitchFamily="34" charset="-122"/>
                <a:cs typeface="Zawgyi-One" panose="020B0604030504040204" pitchFamily="34" charset="0"/>
              </a:rPr>
              <a:t>င</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က</a:t>
            </a:r>
            <a:r>
              <a:rPr lang="en-US" altLang="zh-CN" dirty="0">
                <a:latin typeface="Zawgyi-One" panose="020B0604030504040204" pitchFamily="34" charset="0"/>
                <a:ea typeface="微软雅黑" panose="020B0503020204020204" pitchFamily="34" charset="-122"/>
                <a:cs typeface="Zawgyi-One" panose="020B0604030504040204" pitchFamily="34" charset="0"/>
              </a:rPr>
              <a:t>ထ</a:t>
            </a:r>
            <a:r>
              <a:rPr lang="my-MM" altLang="zh-CN" dirty="0">
                <a:latin typeface="Zawgyi-One" panose="020B0604030504040204" pitchFamily="34" charset="0"/>
                <a:ea typeface="微软雅黑" panose="020B0503020204020204" pitchFamily="34" charset="-122"/>
                <a:cs typeface="Zawgyi-One" panose="020B0604030504040204" pitchFamily="34" charset="0"/>
              </a:rPr>
              <a:t>က</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ပ</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မ</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သ</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န</a:t>
            </a:r>
            <a:r>
              <a:rPr lang="en-US" altLang="zh-CN" dirty="0">
                <a:latin typeface="Zawgyi-One" panose="020B0604030504040204" pitchFamily="34" charset="0"/>
                <a:ea typeface="微软雅黑" panose="020B0503020204020204" pitchFamily="34" charset="-122"/>
                <a:cs typeface="Zawgyi-One" panose="020B0604030504040204" pitchFamily="34" charset="0"/>
              </a:rPr>
              <a:t>ည</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လ</a:t>
            </a:r>
            <a:r>
              <a:rPr lang="en-US" altLang="zh-CN" dirty="0">
                <a:latin typeface="Zawgyi-One" panose="020B0604030504040204" pitchFamily="34" charset="0"/>
                <a:ea typeface="微软雅黑" panose="020B0503020204020204" pitchFamily="34" charset="-122"/>
                <a:cs typeface="Zawgyi-One" panose="020B0604030504040204" pitchFamily="34" charset="0"/>
              </a:rPr>
              <a:t>မ</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မ</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ဖ</a:t>
            </a:r>
            <a:r>
              <a:rPr lang="my-MM" altLang="zh-CN" dirty="0">
                <a:latin typeface="Zawgyi-One" panose="020B0604030504040204" pitchFamily="34" charset="0"/>
                <a:ea typeface="微软雅黑" panose="020B0503020204020204" pitchFamily="34" charset="-122"/>
                <a:cs typeface="Zawgyi-One" panose="020B0604030504040204" pitchFamily="34" charset="0"/>
              </a:rPr>
              <a:t>င</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ပ</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ရ</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ပ</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မ</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က</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ရ</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က</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ရ</a:t>
            </a:r>
            <a:r>
              <a:rPr lang="my-MM" altLang="zh-CN" dirty="0">
                <a:latin typeface="Zawgyi-One" panose="020B0604030504040204" pitchFamily="34" charset="0"/>
                <a:ea typeface="微软雅黑" panose="020B0503020204020204" pitchFamily="34" charset="-122"/>
                <a:cs typeface="Zawgyi-One" panose="020B0604030504040204" pitchFamily="34" charset="0"/>
              </a:rPr>
              <a:t>န</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latin typeface="Zawgyi-One" panose="020B0604030504040204" pitchFamily="34" charset="0"/>
                <a:ea typeface="微软雅黑" panose="020B0503020204020204" pitchFamily="34" charset="-122"/>
                <a:cs typeface="Zawgyi-One" panose="020B0604030504040204" pitchFamily="34" charset="0"/>
              </a:rPr>
              <a:t>သင</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latin typeface="Zawgyi-One" panose="020B0604030504040204" pitchFamily="34" charset="0"/>
                <a:ea typeface="微软雅黑" panose="020B0503020204020204" pitchFamily="34" charset="-122"/>
                <a:cs typeface="Zawgyi-One" panose="020B0604030504040204" pitchFamily="34" charset="0"/>
              </a:rPr>
              <a:t>အား</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r>
              <a:rPr lang="my-MM" altLang="zh-CN" dirty="0">
                <a:latin typeface="Zawgyi-One" panose="020B0604030504040204" pitchFamily="34" charset="0"/>
                <a:ea typeface="微软雅黑" panose="020B0503020204020204" pitchFamily="34" charset="-122"/>
                <a:cs typeface="Zawgyi-One" panose="020B0604030504040204" pitchFamily="34" charset="0"/>
              </a:rPr>
              <a:t>လ</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latin typeface="Zawgyi-One" panose="020B0604030504040204" pitchFamily="34" charset="0"/>
                <a:ea typeface="微软雅黑" panose="020B0503020204020204" pitchFamily="34" charset="-122"/>
                <a:cs typeface="Zawgyi-One" panose="020B0604030504040204" pitchFamily="34" charset="0"/>
              </a:rPr>
              <a:t>ံ႕ေဆာ္ထ</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ပ</a:t>
            </a:r>
            <a:r>
              <a:rPr lang="en-US" altLang="zh-CN" dirty="0">
                <a:latin typeface="Zawgyi-One" panose="020B0604030504040204" pitchFamily="34" charset="0"/>
                <a:ea typeface="微软雅黑" panose="020B0503020204020204" pitchFamily="34" charset="-122"/>
                <a:cs typeface="Zawgyi-One" panose="020B0604030504040204" pitchFamily="34" charset="0"/>
              </a:rPr>
              <a:t>ါ</a:t>
            </a:r>
            <a:r>
              <a:rPr lang="my-MM" altLang="zh-CN" dirty="0">
                <a:latin typeface="Zawgyi-One" panose="020B0604030504040204" pitchFamily="34" charset="0"/>
                <a:ea typeface="微软雅黑" panose="020B0503020204020204" pitchFamily="34" charset="-122"/>
                <a:cs typeface="Zawgyi-One" panose="020B0604030504040204" pitchFamily="34" charset="0"/>
              </a:rPr>
              <a:t>သ</a:t>
            </a:r>
            <a:r>
              <a:rPr lang="en-US" altLang="zh-CN" dirty="0">
                <a:latin typeface="Zawgyi-One" panose="020B0604030504040204" pitchFamily="34" charset="0"/>
                <a:ea typeface="微软雅黑" panose="020B0503020204020204" pitchFamily="34" charset="-122"/>
                <a:cs typeface="Zawgyi-One" panose="020B0604030504040204" pitchFamily="34" charset="0"/>
              </a:rPr>
              <a:t>ည</a:t>
            </a:r>
            <a:r>
              <a:rPr lang="my-MM" altLang="zh-CN" dirty="0">
                <a:latin typeface="Zawgyi-One" panose="020B0604030504040204" pitchFamily="34" charset="0"/>
                <a:ea typeface="微软雅黑" panose="020B0503020204020204" pitchFamily="34" charset="-122"/>
                <a:cs typeface="Zawgyi-One" panose="020B0604030504040204" pitchFamily="34" charset="0"/>
              </a:rPr>
              <a:t>္</a:t>
            </a:r>
            <a:r>
              <a:rPr lang="en-US" altLang="zh-CN" dirty="0">
                <a:latin typeface="Zawgyi-One" panose="020B0604030504040204" pitchFamily="34" charset="0"/>
                <a:ea typeface="微软雅黑" panose="020B0503020204020204" pitchFamily="34" charset="-122"/>
                <a:cs typeface="Zawgyi-One" panose="020B0604030504040204" pitchFamily="34" charset="0"/>
              </a:rPr>
              <a:t>။ </a:t>
            </a:r>
            <a:endParaRPr lang="zh-CN" altLang="en-US" dirty="0">
              <a:latin typeface="Zawgyi-One" panose="020B0604030504040204" pitchFamily="34" charset="0"/>
              <a:ea typeface="微软雅黑" panose="020B0503020204020204" pitchFamily="34" charset="-122"/>
              <a:cs typeface="Zawgyi-One" panose="020B0604030504040204" pitchFamily="34" charset="0"/>
            </a:endParaRPr>
          </a:p>
        </p:txBody>
      </p:sp>
      <p:cxnSp>
        <p:nvCxnSpPr>
          <p:cNvPr id="15" name="直接连接符 14"/>
          <p:cNvCxnSpPr/>
          <p:nvPr/>
        </p:nvCxnSpPr>
        <p:spPr>
          <a:xfrm>
            <a:off x="5877560" y="3484880"/>
            <a:ext cx="0" cy="9956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a:off x="4340860" y="4528044"/>
            <a:ext cx="2913380" cy="117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ဝိုင္ေးသာ</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ကိုယ္ထည</a:t>
            </a:r>
            <a:r>
              <a:rPr lang="en-US" altLang="zh-CN"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p>
          <a:p>
            <a:pPr marL="285750" indent="-285750" algn="just">
              <a:buFont typeface="Wingdings" panose="05000000000000000000" pitchFamily="2" charset="2"/>
              <a:buChar char="l"/>
            </a:pPr>
            <a:r>
              <a:rPr lang="en-US" altLang="zh-CN" dirty="0">
                <a:latin typeface="Zawgyi-One" panose="020B0604030504040204" pitchFamily="34" charset="0"/>
                <a:ea typeface="微软雅黑" panose="020B0503020204020204" pitchFamily="34" charset="-122"/>
                <a:cs typeface="Zawgyi-One" panose="020B0604030504040204" pitchFamily="34" charset="0"/>
              </a:rPr>
              <a:t>6.5-inch </a:t>
            </a:r>
            <a:r>
              <a:rPr lang="en-US" altLang="zh-CN" dirty="0" err="1">
                <a:latin typeface="Zawgyi-One" panose="020B0604030504040204" pitchFamily="34" charset="0"/>
                <a:ea typeface="微软雅黑" panose="020B0503020204020204" pitchFamily="34" charset="-122"/>
                <a:cs typeface="Zawgyi-One" panose="020B0604030504040204" pitchFamily="34" charset="0"/>
              </a:rPr>
              <a:t>Waterdrop</a:t>
            </a:r>
            <a:r>
              <a:rPr lang="en-US" altLang="zh-CN" dirty="0">
                <a:latin typeface="Zawgyi-One" panose="020B0604030504040204" pitchFamily="34" charset="0"/>
                <a:ea typeface="微软雅黑" panose="020B0503020204020204" pitchFamily="34" charset="-122"/>
                <a:cs typeface="Zawgyi-One" panose="020B0604030504040204" pitchFamily="34" charset="0"/>
              </a:rPr>
              <a:t> Eye   Protection Screen</a:t>
            </a:r>
          </a:p>
          <a:p>
            <a:pPr marL="285750" indent="-285750" algn="just">
              <a:buFont typeface="Wingdings" panose="05000000000000000000" pitchFamily="2" charset="2"/>
              <a:buChar char="l"/>
            </a:pPr>
            <a:r>
              <a:rPr lang="en-US" altLang="zh-CN" dirty="0">
                <a:latin typeface="Zawgyi-One" panose="020B0604030504040204" pitchFamily="34" charset="0"/>
                <a:ea typeface="微软雅黑" panose="020B0503020204020204" pitchFamily="34" charset="-122"/>
                <a:cs typeface="Zawgyi-One" panose="020B0604030504040204" pitchFamily="34" charset="0"/>
              </a:rPr>
              <a:t>3D Aesthetic Design</a:t>
            </a:r>
            <a:endParaRPr lang="zh-CN" altLang="en-US" dirty="0">
              <a:latin typeface="Zawgyi-One" panose="020B0604030504040204" pitchFamily="34" charset="0"/>
              <a:ea typeface="微软雅黑" panose="020B0503020204020204" pitchFamily="34" charset="-122"/>
              <a:cs typeface="Zawgyi-One" panose="020B0604030504040204" pitchFamily="34" charset="0"/>
            </a:endParaRPr>
          </a:p>
        </p:txBody>
      </p:sp>
    </p:spTree>
    <p:extLst>
      <p:ext uri="{BB962C8B-B14F-4D97-AF65-F5344CB8AC3E}">
        <p14:creationId xmlns:p14="http://schemas.microsoft.com/office/powerpoint/2010/main" val="297507913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 y="-102136"/>
            <a:ext cx="6954521" cy="8906351"/>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3693" y="0"/>
            <a:ext cx="9684327" cy="6858000"/>
          </a:xfrm>
          <a:prstGeom prst="rect">
            <a:avLst/>
          </a:prstGeom>
        </p:spPr>
      </p:pic>
      <p:sp>
        <p:nvSpPr>
          <p:cNvPr id="3" name="文本框 2"/>
          <p:cNvSpPr txBox="1"/>
          <p:nvPr/>
        </p:nvSpPr>
        <p:spPr>
          <a:xfrm>
            <a:off x="457200" y="254000"/>
            <a:ext cx="11064240" cy="584775"/>
          </a:xfrm>
          <a:prstGeom prst="rect">
            <a:avLst/>
          </a:prstGeom>
          <a:noFill/>
        </p:spPr>
        <p:txBody>
          <a:bodyPr wrap="square" rtlCol="0">
            <a:spAutoFit/>
          </a:bodyPr>
          <a:lstStyle/>
          <a:p>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3200" b="1"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ေကြးေသာ</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3200" b="1" dirty="0" err="1">
                <a:solidFill>
                  <a:srgbClr val="00FDFF"/>
                </a:solidFill>
                <a:latin typeface="Zawgyi-One" panose="020B0604030504040204" pitchFamily="34" charset="0"/>
                <a:ea typeface="微软雅黑" panose="020B0503020204020204" pitchFamily="34" charset="-122"/>
                <a:cs typeface="Zawgyi-One" panose="020B0604030504040204" pitchFamily="34" charset="0"/>
              </a:rPr>
              <a:t>ကိုယ္ထ</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3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6.5-inch</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3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Waterdrop  Screen</a:t>
            </a:r>
            <a:endParaRPr lang="zh-CN" altLang="en-US" sz="32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5" name="文本框 4"/>
          <p:cNvSpPr txBox="1"/>
          <p:nvPr/>
        </p:nvSpPr>
        <p:spPr>
          <a:xfrm>
            <a:off x="1364167" y="2417226"/>
            <a:ext cx="2702560" cy="2862322"/>
          </a:xfrm>
          <a:prstGeom prst="rect">
            <a:avLst/>
          </a:prstGeom>
          <a:noFill/>
        </p:spPr>
        <p:txBody>
          <a:bodyPr wrap="square" rtlCol="0">
            <a:spAutoFit/>
          </a:bodyPr>
          <a:lstStyle/>
          <a:p>
            <a:pPr marL="285750" indent="-285750">
              <a:buFont typeface="Wingdings" panose="05000000000000000000" pitchFamily="2" charset="2"/>
              <a:buChar char="l"/>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6.5-inch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waterdrop</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screen</a:t>
            </a:r>
          </a:p>
          <a:p>
            <a:pPr marL="285750" indent="-285750">
              <a:buFont typeface="Wingdings" panose="05000000000000000000" pitchFamily="2" charset="2"/>
              <a:buChar char="l"/>
            </a:pPr>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marL="285750" indent="-285750">
              <a:buFont typeface="Wingdings" panose="05000000000000000000" pitchFamily="2" charset="2"/>
              <a:buChar char="l"/>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Screen-to-body ratio: 89%</a:t>
            </a:r>
          </a:p>
          <a:p>
            <a:pPr marL="285750" indent="-285750">
              <a:buFont typeface="Wingdings" panose="05000000000000000000" pitchFamily="2" charset="2"/>
              <a:buChar char="l"/>
            </a:pPr>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marL="285750" indent="-285750">
              <a:buFont typeface="Wingdings" panose="05000000000000000000" pitchFamily="2" charset="2"/>
              <a:buChar char="l"/>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Display resolution: 1600 × 720 (HD+)</a:t>
            </a:r>
          </a:p>
          <a:p>
            <a:pPr marL="285750" indent="-285750">
              <a:buFont typeface="Wingdings" panose="05000000000000000000" pitchFamily="2" charset="2"/>
              <a:buChar char="l"/>
            </a:pPr>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marL="285750" indent="-285750">
              <a:buFont typeface="Wingdings" panose="05000000000000000000" pitchFamily="2" charset="2"/>
              <a:buChar char="l"/>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Eye Protection Mode</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6" name="圆角矩形 5"/>
          <p:cNvSpPr/>
          <p:nvPr/>
        </p:nvSpPr>
        <p:spPr>
          <a:xfrm>
            <a:off x="4978400" y="1046480"/>
            <a:ext cx="7193280" cy="2204720"/>
          </a:xfrm>
          <a:prstGeom prst="roundRect">
            <a:avLst>
              <a:gd name="adj" fmla="val 8372"/>
            </a:avLst>
          </a:prstGeom>
          <a:solidFill>
            <a:schemeClr val="tx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7" name="文本框 6"/>
          <p:cNvSpPr txBox="1"/>
          <p:nvPr/>
        </p:nvSpPr>
        <p:spPr>
          <a:xfrm>
            <a:off x="5008880" y="1153220"/>
            <a:ext cx="6116320" cy="1969770"/>
          </a:xfrm>
          <a:prstGeom prst="rect">
            <a:avLst/>
          </a:prstGeom>
          <a:noFill/>
        </p:spPr>
        <p:txBody>
          <a:bodyPr wrap="square" rtlCol="0">
            <a:spAutoFit/>
          </a:bodyPr>
          <a:lstStyle/>
          <a:p>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p>
          <a:p>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mobile phones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screen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ယ</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ၿ</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videos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ၾ</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ဖ်ာ္ေျဖမ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 games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ဂိမ္းကစားျခင္း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Users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phone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အၾကာႀကီးသုံးၾက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ၿ</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႕မ်</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0" name="圆角矩形 9"/>
          <p:cNvSpPr/>
          <p:nvPr/>
        </p:nvSpPr>
        <p:spPr>
          <a:xfrm>
            <a:off x="4988560" y="4084320"/>
            <a:ext cx="7203440" cy="2625904"/>
          </a:xfrm>
          <a:prstGeom prst="roundRect">
            <a:avLst>
              <a:gd name="adj" fmla="val 8372"/>
            </a:avLst>
          </a:prstGeom>
          <a:solidFill>
            <a:schemeClr val="tx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11" name="文本框 10"/>
          <p:cNvSpPr txBox="1"/>
          <p:nvPr/>
        </p:nvSpPr>
        <p:spPr>
          <a:xfrm>
            <a:off x="5060240" y="4084320"/>
            <a:ext cx="7045960" cy="2523768"/>
          </a:xfrm>
          <a:prstGeom prst="rect">
            <a:avLst/>
          </a:prstGeom>
          <a:noFill/>
        </p:spPr>
        <p:txBody>
          <a:bodyPr wrap="square" rtlCol="0">
            <a:spAutoFit/>
          </a:bodyPr>
          <a:lstStyle/>
          <a:p>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ထ</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ရ</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ဖ</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ရ</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p>
          <a:p>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ဆ</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ဗ</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အတူ</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31.4%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notch down  size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ိင္းယွဥ္သည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Screen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ယ</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89%.  Display resolution: 1600 × 720 (HD+).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screen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games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ဗ</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ဒ</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ယ</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ၾ</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ပ္ေစပါသည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Plus, OPPO A31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harmful blue light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ယ</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စ</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ရႊင္စြာ</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အသုံးျပ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ုိင္မႈအတြက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အျမင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ယ</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ေပးပါသည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2" name="右箭头 11"/>
          <p:cNvSpPr/>
          <p:nvPr/>
        </p:nvSpPr>
        <p:spPr>
          <a:xfrm rot="5400000">
            <a:off x="5687669" y="3481366"/>
            <a:ext cx="602774" cy="346715"/>
          </a:xfrm>
          <a:prstGeom prst="rightArrow">
            <a:avLst/>
          </a:prstGeom>
          <a:solidFill>
            <a:srgbClr val="00FD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49569792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152" y="375920"/>
            <a:ext cx="5358384" cy="6858000"/>
          </a:xfrm>
          <a:prstGeom prst="rect">
            <a:avLst/>
          </a:prstGeom>
        </p:spPr>
      </p:pic>
      <p:sp>
        <p:nvSpPr>
          <p:cNvPr id="3" name="文本框 2"/>
          <p:cNvSpPr txBox="1"/>
          <p:nvPr/>
        </p:nvSpPr>
        <p:spPr>
          <a:xfrm>
            <a:off x="457200" y="254000"/>
            <a:ext cx="11064240" cy="584775"/>
          </a:xfrm>
          <a:prstGeom prst="rect">
            <a:avLst/>
          </a:prstGeom>
          <a:noFill/>
        </p:spPr>
        <p:txBody>
          <a:bodyPr wrap="square" rtlCol="0">
            <a:spAutoFit/>
          </a:bodyPr>
          <a:lstStyle/>
          <a:p>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ယ</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ထ</a:t>
            </a:r>
            <a:r>
              <a:rPr lang="my-MM"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 -</a:t>
            </a:r>
            <a:r>
              <a:rPr lang="en-US" altLang="zh-CN" sz="32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3D Aesthetic Design</a:t>
            </a:r>
            <a:endParaRPr lang="zh-CN" altLang="en-US" sz="32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5" name="文本框 4"/>
          <p:cNvSpPr txBox="1"/>
          <p:nvPr/>
        </p:nvSpPr>
        <p:spPr>
          <a:xfrm>
            <a:off x="2503932" y="2126387"/>
            <a:ext cx="3276600" cy="2862322"/>
          </a:xfrm>
          <a:prstGeom prst="rect">
            <a:avLst/>
          </a:prstGeom>
          <a:noFill/>
        </p:spPr>
        <p:txBody>
          <a:bodyPr wrap="square" rtlCol="0">
            <a:spAutoFit/>
          </a:bodyPr>
          <a:lstStyle/>
          <a:p>
            <a:pPr marL="285750" indent="-285750">
              <a:buFont typeface="Wingdings" panose="05000000000000000000" pitchFamily="2" charset="2"/>
              <a:buChar char="l"/>
            </a:pP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3D Aesthetic Design</a:t>
            </a:r>
          </a:p>
          <a:p>
            <a:pPr marL="285750" indent="-285750">
              <a:buFont typeface="Wingdings" panose="05000000000000000000" pitchFamily="2" charset="2"/>
              <a:buChar char="l"/>
            </a:pPr>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marL="285750" indent="-285750">
              <a:buFont typeface="Wingdings" panose="05000000000000000000" pitchFamily="2" charset="2"/>
              <a:buChar char="l"/>
            </a:pP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ထ</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about  8.3mm</a:t>
            </a:r>
          </a:p>
          <a:p>
            <a:pPr marL="285750" indent="-285750">
              <a:buFont typeface="Wingdings" panose="05000000000000000000" pitchFamily="2" charset="2"/>
              <a:buChar char="l"/>
            </a:pPr>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marL="285750" indent="-285750">
              <a:buFont typeface="Wingdings" panose="05000000000000000000" pitchFamily="2" charset="2"/>
              <a:buChar char="l"/>
            </a:pP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about 180g</a:t>
            </a:r>
          </a:p>
          <a:p>
            <a:pPr marL="285750" indent="-285750">
              <a:buFont typeface="Wingdings" panose="05000000000000000000" pitchFamily="2" charset="2"/>
              <a:buChar char="l"/>
            </a:pPr>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marL="285750" indent="-285750">
              <a:buFont typeface="Wingdings" panose="05000000000000000000" pitchFamily="2" charset="2"/>
              <a:buChar char="l"/>
            </a:pP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ခ</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 20: 9</a:t>
            </a:r>
          </a:p>
          <a:p>
            <a:pPr marL="285750" indent="-285750">
              <a:buFont typeface="Wingdings" panose="05000000000000000000" pitchFamily="2" charset="2"/>
              <a:buChar char="l"/>
            </a:pPr>
            <a:endPar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a:p>
            <a:pPr marL="285750" indent="-285750">
              <a:buFont typeface="Wingdings" panose="05000000000000000000" pitchFamily="2" charset="2"/>
              <a:buChar char="l"/>
            </a:pP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fingerprint scanner</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0" name="圆角矩形 9"/>
          <p:cNvSpPr/>
          <p:nvPr/>
        </p:nvSpPr>
        <p:spPr>
          <a:xfrm>
            <a:off x="6059424" y="3728720"/>
            <a:ext cx="5462016" cy="2743200"/>
          </a:xfrm>
          <a:prstGeom prst="roundRect">
            <a:avLst>
              <a:gd name="adj" fmla="val 8372"/>
            </a:avLst>
          </a:prstGeom>
          <a:solidFill>
            <a:schemeClr val="tx1">
              <a:alpha val="4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Zawgyi-One" panose="020B0604030504040204" pitchFamily="34" charset="0"/>
              <a:cs typeface="Zawgyi-One" panose="020B0604030504040204" pitchFamily="34" charset="0"/>
            </a:endParaRPr>
          </a:p>
        </p:txBody>
      </p:sp>
      <p:sp>
        <p:nvSpPr>
          <p:cNvPr id="11" name="文本框 10"/>
          <p:cNvSpPr txBox="1"/>
          <p:nvPr/>
        </p:nvSpPr>
        <p:spPr>
          <a:xfrm>
            <a:off x="6131104" y="3846195"/>
            <a:ext cx="5226557" cy="2523768"/>
          </a:xfrm>
          <a:prstGeom prst="rect">
            <a:avLst/>
          </a:prstGeom>
          <a:noFill/>
        </p:spPr>
        <p:txBody>
          <a:bodyPr wrap="square" rtlCol="0">
            <a:spAutoFit/>
          </a:bodyPr>
          <a:lstStyle/>
          <a:p>
            <a:r>
              <a:rPr lang="en-US" altLang="zh-CN" sz="3200" b="1" dirty="0">
                <a:solidFill>
                  <a:srgbClr val="00FDFF"/>
                </a:solidFill>
                <a:latin typeface="Zawgyi-One" panose="020B0604030504040204" pitchFamily="34" charset="0"/>
                <a:ea typeface="微软雅黑" panose="020B0503020204020204" pitchFamily="34" charset="-122"/>
                <a:cs typeface="Zawgyi-One" panose="020B0604030504040204" pitchFamily="34" charset="0"/>
              </a:rPr>
              <a:t>3D Aesthetic Design:</a:t>
            </a:r>
          </a:p>
          <a:p>
            <a:pPr algn="just"/>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OPPO A31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nature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three striking new colors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ံ႕ေဆာင္မ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ဖ</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လ</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3D ergonomic design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one-handed grip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အကုန္လုံးသည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အဆင္ေျပပါသည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ပိုမိုျမန္ဆန္ေသာ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fingerprint unlock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fingerprint scanner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ည</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ရ</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ပုံစံျဖစ္သည</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scanner shape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ပ</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က</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င</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မ</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န</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သ</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 </a:t>
            </a:r>
            <a:r>
              <a:rPr lang="my-MM"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အ</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ေတ</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ြ႕</a:t>
            </a:r>
            <a:r>
              <a:rPr lang="en-US" altLang="zh-CN" dirty="0" err="1">
                <a:solidFill>
                  <a:schemeClr val="bg1"/>
                </a:solidFill>
                <a:latin typeface="Zawgyi-One" panose="020B0604030504040204" pitchFamily="34" charset="0"/>
                <a:ea typeface="微软雅黑" panose="020B0503020204020204" pitchFamily="34" charset="-122"/>
                <a:cs typeface="Zawgyi-One" panose="020B0604030504040204" pitchFamily="34" charset="0"/>
              </a:rPr>
              <a:t>အႀကံ</a:t>
            </a:r>
            <a:r>
              <a:rPr lang="en-US" altLang="zh-CN" dirty="0">
                <a:solidFill>
                  <a:schemeClr val="bg1"/>
                </a:solidFill>
                <a:latin typeface="Zawgyi-One" panose="020B0604030504040204" pitchFamily="34" charset="0"/>
                <a:ea typeface="微软雅黑" panose="020B0503020204020204" pitchFamily="34" charset="-122"/>
                <a:cs typeface="Zawgyi-One" panose="020B0604030504040204" pitchFamily="34" charset="0"/>
              </a:rPr>
              <a:t>ဳ။</a:t>
            </a:r>
            <a:endParaRPr lang="zh-CN" altLang="en-US"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9424" y="1159035"/>
            <a:ext cx="5462016" cy="2401824"/>
          </a:xfrm>
          <a:prstGeom prst="rect">
            <a:avLst/>
          </a:prstGeom>
        </p:spPr>
      </p:pic>
    </p:spTree>
    <p:extLst>
      <p:ext uri="{BB962C8B-B14F-4D97-AF65-F5344CB8AC3E}">
        <p14:creationId xmlns:p14="http://schemas.microsoft.com/office/powerpoint/2010/main" val="249316668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5902" y="-223335"/>
            <a:ext cx="4888639" cy="6257924"/>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6832" y="-223335"/>
            <a:ext cx="4889481" cy="6256800"/>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7771" y="-223335"/>
            <a:ext cx="4887963" cy="6254858"/>
          </a:xfrm>
          <a:prstGeom prst="rect">
            <a:avLst/>
          </a:prstGeom>
        </p:spPr>
      </p:pic>
      <p:sp>
        <p:nvSpPr>
          <p:cNvPr id="5" name="文字方塊 6"/>
          <p:cNvSpPr txBox="1"/>
          <p:nvPr/>
        </p:nvSpPr>
        <p:spPr>
          <a:xfrm>
            <a:off x="8074981" y="5659245"/>
            <a:ext cx="3696403" cy="615551"/>
          </a:xfrm>
          <a:prstGeom prst="rect">
            <a:avLst/>
          </a:prstGeom>
          <a:ln w="12700">
            <a:miter lim="400000"/>
          </a:ln>
        </p:spPr>
        <p:txBody>
          <a:bodyPr wrap="square" tIns="91439" bIns="91439">
            <a:spAutoFit/>
          </a:bodyPr>
          <a:lstStyle>
            <a:defPPr>
              <a:defRPr lang="zh-CN"/>
            </a:defPPr>
            <a:lvl1pPr defTabSz="1828800">
              <a:defRPr sz="2800" b="0" spc="600">
                <a:solidFill>
                  <a:schemeClr val="bg1"/>
                </a:solidFill>
                <a:latin typeface="微软雅黑" panose="020B0503020204020204" pitchFamily="34" charset="-122"/>
                <a:ea typeface="微软雅黑" panose="020B0503020204020204" pitchFamily="34" charset="-122"/>
                <a:cs typeface="微软雅黑" panose="020B0503020204020204" charset="-122"/>
              </a:defRPr>
            </a:lvl1pPr>
          </a:lstStyle>
          <a:p>
            <a:r>
              <a:rPr lang="en-US" altLang="zh-CN" dirty="0">
                <a:latin typeface="Zawgyi-One" panose="020B0604030504040204" pitchFamily="34" charset="0"/>
                <a:cs typeface="Zawgyi-One" panose="020B0604030504040204" pitchFamily="34" charset="0"/>
              </a:rPr>
              <a:t>Mystery Black</a:t>
            </a:r>
            <a:endParaRPr dirty="0">
              <a:latin typeface="Zawgyi-One" panose="020B0604030504040204" pitchFamily="34" charset="0"/>
              <a:cs typeface="Zawgyi-One" panose="020B0604030504040204" pitchFamily="34" charset="0"/>
            </a:endParaRPr>
          </a:p>
        </p:txBody>
      </p:sp>
      <p:sp>
        <p:nvSpPr>
          <p:cNvPr id="8" name="线条"/>
          <p:cNvSpPr/>
          <p:nvPr/>
        </p:nvSpPr>
        <p:spPr>
          <a:xfrm>
            <a:off x="8549045" y="5544973"/>
            <a:ext cx="2520000" cy="0"/>
          </a:xfrm>
          <a:prstGeom prst="line">
            <a:avLst/>
          </a:prstGeom>
          <a:noFill/>
          <a:ln w="12700" cap="flat">
            <a:solidFill>
              <a:srgbClr val="FFFFFF"/>
            </a:solidFill>
            <a:prstDash val="solid"/>
            <a:miter lim="400000"/>
          </a:ln>
          <a:effectLst/>
        </p:spPr>
        <p:txBody>
          <a:bodyPr lIns="50800" tIns="50800" rIns="50800" bIns="50800" anchor="ctr"/>
          <a:lstStyle/>
          <a:p>
            <a:pPr>
              <a:defRPr sz="3200" b="0">
                <a:latin typeface="+mn-lt"/>
                <a:ea typeface="+mn-ea"/>
                <a:cs typeface="+mn-cs"/>
                <a:sym typeface="Helvetica Neue Medium"/>
              </a:defRPr>
            </a:pPr>
            <a:endParaRPr sz="2800">
              <a:solidFill>
                <a:schemeClr val="bg1"/>
              </a:solidFill>
              <a:latin typeface="Zawgyi-One" panose="020B0604030504040204" pitchFamily="34" charset="0"/>
              <a:cs typeface="Zawgyi-One" panose="020B0604030504040204" pitchFamily="34" charset="0"/>
              <a:sym typeface="Helvetica Neue Medium"/>
            </a:endParaRPr>
          </a:p>
        </p:txBody>
      </p:sp>
      <p:sp>
        <p:nvSpPr>
          <p:cNvPr id="9" name="文字方塊 6"/>
          <p:cNvSpPr txBox="1"/>
          <p:nvPr/>
        </p:nvSpPr>
        <p:spPr>
          <a:xfrm>
            <a:off x="4781103" y="5659245"/>
            <a:ext cx="2958950" cy="615551"/>
          </a:xfrm>
          <a:prstGeom prst="rect">
            <a:avLst/>
          </a:prstGeom>
          <a:ln w="12700">
            <a:miter lim="400000"/>
          </a:ln>
        </p:spPr>
        <p:txBody>
          <a:bodyPr wrap="square" tIns="91439" bIns="91439">
            <a:spAutoFit/>
          </a:bodyPr>
          <a:lstStyle>
            <a:defPPr>
              <a:defRPr lang="zh-CN"/>
            </a:defPPr>
            <a:lvl1pPr defTabSz="1828800">
              <a:defRPr sz="2800" b="0" spc="600">
                <a:solidFill>
                  <a:schemeClr val="bg1"/>
                </a:solidFill>
                <a:latin typeface="微软雅黑" panose="020B0503020204020204" pitchFamily="34" charset="-122"/>
                <a:ea typeface="微软雅黑" panose="020B0503020204020204" pitchFamily="34" charset="-122"/>
                <a:cs typeface="微软雅黑" panose="020B0503020204020204" charset="-122"/>
              </a:defRPr>
            </a:lvl1pPr>
          </a:lstStyle>
          <a:p>
            <a:r>
              <a:rPr lang="en-US" altLang="zh-CN" dirty="0">
                <a:latin typeface="Zawgyi-One" panose="020B0604030504040204" pitchFamily="34" charset="0"/>
                <a:cs typeface="Zawgyi-One" panose="020B0604030504040204" pitchFamily="34" charset="0"/>
              </a:rPr>
              <a:t>Lake Green</a:t>
            </a:r>
            <a:endParaRPr dirty="0">
              <a:latin typeface="Zawgyi-One" panose="020B0604030504040204" pitchFamily="34" charset="0"/>
              <a:cs typeface="Zawgyi-One" panose="020B0604030504040204" pitchFamily="34" charset="0"/>
            </a:endParaRPr>
          </a:p>
        </p:txBody>
      </p:sp>
      <p:sp>
        <p:nvSpPr>
          <p:cNvPr id="11" name="线条"/>
          <p:cNvSpPr/>
          <p:nvPr/>
        </p:nvSpPr>
        <p:spPr>
          <a:xfrm>
            <a:off x="4956754" y="5544973"/>
            <a:ext cx="2520000" cy="0"/>
          </a:xfrm>
          <a:prstGeom prst="line">
            <a:avLst/>
          </a:prstGeom>
          <a:noFill/>
          <a:ln w="12700" cap="flat">
            <a:solidFill>
              <a:srgbClr val="FFFFFF"/>
            </a:solidFill>
            <a:prstDash val="solid"/>
            <a:miter lim="400000"/>
          </a:ln>
          <a:effectLst/>
        </p:spPr>
        <p:txBody>
          <a:bodyPr lIns="50800" tIns="50800" rIns="50800" bIns="50800" anchor="ctr"/>
          <a:lstStyle/>
          <a:p>
            <a:pPr>
              <a:defRPr sz="3200" b="0">
                <a:latin typeface="+mn-lt"/>
                <a:ea typeface="+mn-ea"/>
                <a:cs typeface="+mn-cs"/>
                <a:sym typeface="Helvetica Neue Medium"/>
              </a:defRPr>
            </a:pPr>
            <a:endParaRPr sz="2800">
              <a:solidFill>
                <a:schemeClr val="bg1"/>
              </a:solidFill>
              <a:latin typeface="Zawgyi-One" panose="020B0604030504040204" pitchFamily="34" charset="0"/>
              <a:cs typeface="Zawgyi-One" panose="020B0604030504040204" pitchFamily="34" charset="0"/>
              <a:sym typeface="Helvetica Neue Medium"/>
            </a:endParaRPr>
          </a:p>
        </p:txBody>
      </p:sp>
      <p:sp>
        <p:nvSpPr>
          <p:cNvPr id="12" name="文字方塊 6"/>
          <p:cNvSpPr txBox="1"/>
          <p:nvPr/>
        </p:nvSpPr>
        <p:spPr>
          <a:xfrm>
            <a:off x="773993" y="5659246"/>
            <a:ext cx="3671002" cy="615551"/>
          </a:xfrm>
          <a:prstGeom prst="rect">
            <a:avLst/>
          </a:prstGeom>
          <a:ln w="12700">
            <a:miter lim="400000"/>
          </a:ln>
        </p:spPr>
        <p:txBody>
          <a:bodyPr wrap="square" tIns="91439" bIns="91439">
            <a:spAutoFit/>
          </a:bodyPr>
          <a:lstStyle>
            <a:lvl1pPr algn="l" defTabSz="1828800">
              <a:defRPr sz="6000" b="0" spc="6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a:pPr>
            <a:r>
              <a:rPr lang="en-US" altLang="zh-CN" sz="2800" dirty="0">
                <a:solidFill>
                  <a:schemeClr val="bg1"/>
                </a:solidFill>
                <a:latin typeface="Zawgyi-One" panose="020B0604030504040204" pitchFamily="34" charset="0"/>
                <a:ea typeface="微软雅黑" panose="020B0503020204020204" pitchFamily="34" charset="-122"/>
                <a:cs typeface="Zawgyi-One" panose="020B0604030504040204" pitchFamily="34" charset="0"/>
              </a:rPr>
              <a:t>Fantasy White</a:t>
            </a:r>
            <a:endParaRPr sz="2800" dirty="0">
              <a:solidFill>
                <a:schemeClr val="bg1"/>
              </a:solidFill>
              <a:latin typeface="Zawgyi-One" panose="020B0604030504040204" pitchFamily="34" charset="0"/>
              <a:ea typeface="微软雅黑" panose="020B0503020204020204" pitchFamily="34" charset="-122"/>
              <a:cs typeface="Zawgyi-One" panose="020B0604030504040204" pitchFamily="34" charset="0"/>
            </a:endParaRPr>
          </a:p>
        </p:txBody>
      </p:sp>
      <p:sp>
        <p:nvSpPr>
          <p:cNvPr id="14" name="线条"/>
          <p:cNvSpPr/>
          <p:nvPr/>
        </p:nvSpPr>
        <p:spPr>
          <a:xfrm>
            <a:off x="1343003" y="5544973"/>
            <a:ext cx="2520000" cy="0"/>
          </a:xfrm>
          <a:prstGeom prst="line">
            <a:avLst/>
          </a:prstGeom>
          <a:noFill/>
          <a:ln w="12700" cap="flat">
            <a:solidFill>
              <a:srgbClr val="FFFFFF"/>
            </a:solidFill>
            <a:prstDash val="solid"/>
            <a:miter lim="400000"/>
          </a:ln>
          <a:effectLst/>
        </p:spPr>
        <p:txBody>
          <a:bodyPr lIns="50800" tIns="50800" rIns="50800" bIns="50800" anchor="ctr"/>
          <a:lstStyle/>
          <a:p>
            <a:pPr>
              <a:defRPr sz="3200" b="0">
                <a:latin typeface="+mn-lt"/>
                <a:ea typeface="+mn-ea"/>
                <a:cs typeface="+mn-cs"/>
                <a:sym typeface="Helvetica Neue Medium"/>
              </a:defRPr>
            </a:pPr>
            <a:endParaRPr sz="2800">
              <a:solidFill>
                <a:schemeClr val="bg1"/>
              </a:solidFill>
              <a:latin typeface="Zawgyi-One" panose="020B0604030504040204" pitchFamily="34" charset="0"/>
              <a:cs typeface="Zawgyi-One" panose="020B0604030504040204" pitchFamily="34" charset="0"/>
              <a:sym typeface="Helvetica Neue Medium"/>
            </a:endParaRPr>
          </a:p>
        </p:txBody>
      </p:sp>
      <p:cxnSp>
        <p:nvCxnSpPr>
          <p:cNvPr id="3" name="直接连接符 2"/>
          <p:cNvCxnSpPr/>
          <p:nvPr/>
        </p:nvCxnSpPr>
        <p:spPr>
          <a:xfrm>
            <a:off x="9211182" y="6373142"/>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566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par>
                                <p:cTn id="8" presetID="22" presetClass="entr" presetSubtype="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up)">
                                      <p:cBhvr>
                                        <p:cTn id="10" dur="500"/>
                                        <p:tgtEl>
                                          <p:spTgt spid="19"/>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par>
                                <p:cTn id="19" presetID="22" presetClass="entr" presetSubtype="1"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up)">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4"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24585</TotalTime>
  <Words>8581</Words>
  <Application>Microsoft Office PowerPoint</Application>
  <PresentationFormat>Widescreen</PresentationFormat>
  <Paragraphs>669</Paragraphs>
  <Slides>42</Slides>
  <Notes>37</Notes>
  <HiddenSlides>0</HiddenSlides>
  <MMClips>14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42</vt:i4>
      </vt:variant>
    </vt:vector>
  </HeadingPairs>
  <TitlesOfParts>
    <vt:vector size="52" baseType="lpstr">
      <vt:lpstr>微软雅黑</vt:lpstr>
      <vt:lpstr>宋体</vt:lpstr>
      <vt:lpstr>Arial</vt:lpstr>
      <vt:lpstr>Calibri</vt:lpstr>
      <vt:lpstr>Calibri Light</vt:lpstr>
      <vt:lpstr>Myriad Pro</vt:lpstr>
      <vt:lpstr>OPPOSans R</vt:lpstr>
      <vt:lpstr>Wingdings</vt:lpstr>
      <vt:lpstr>Zawgyi-One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Windows 用户</dc:creator>
  <cp:lastModifiedBy>Crab 87</cp:lastModifiedBy>
  <cp:revision>377</cp:revision>
  <dcterms:created xsi:type="dcterms:W3CDTF">2019-10-17T12:12:58Z</dcterms:created>
  <dcterms:modified xsi:type="dcterms:W3CDTF">2020-05-27T10:27:02Z</dcterms:modified>
</cp:coreProperties>
</file>