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7"/>
  </p:notesMasterIdLst>
  <p:sldIdLst>
    <p:sldId id="257" r:id="rId2"/>
    <p:sldId id="262" r:id="rId3"/>
    <p:sldId id="259" r:id="rId4"/>
    <p:sldId id="261" r:id="rId5"/>
    <p:sldId id="263" r:id="rId6"/>
    <p:sldId id="264" r:id="rId7"/>
    <p:sldId id="279" r:id="rId8"/>
    <p:sldId id="277" r:id="rId9"/>
    <p:sldId id="278" r:id="rId10"/>
    <p:sldId id="280" r:id="rId11"/>
    <p:sldId id="281" r:id="rId12"/>
    <p:sldId id="266" r:id="rId13"/>
    <p:sldId id="337" r:id="rId14"/>
    <p:sldId id="338" r:id="rId15"/>
    <p:sldId id="339" r:id="rId16"/>
    <p:sldId id="334" r:id="rId17"/>
    <p:sldId id="269" r:id="rId18"/>
    <p:sldId id="340" r:id="rId19"/>
    <p:sldId id="335" r:id="rId20"/>
    <p:sldId id="325" r:id="rId21"/>
    <p:sldId id="282" r:id="rId22"/>
    <p:sldId id="271" r:id="rId23"/>
    <p:sldId id="305" r:id="rId24"/>
    <p:sldId id="306" r:id="rId25"/>
    <p:sldId id="274" r:id="rId2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59">
          <p15:clr>
            <a:srgbClr val="A4A3A4"/>
          </p15:clr>
        </p15:guide>
        <p15:guide id="2" pos="383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0CDD3"/>
    <a:srgbClr val="5DD0D7"/>
    <a:srgbClr val="5CD0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83" d="100"/>
          <a:sy n="83" d="100"/>
        </p:scale>
        <p:origin x="658" y="62"/>
      </p:cViewPr>
      <p:guideLst>
        <p:guide orient="horz" pos="2459"/>
        <p:guide pos="383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E5B253-79FD-46B1-9343-46DC3E970DA2}" type="datetimeFigureOut">
              <a:rPr lang="zh-CN" altLang="en-US" smtClean="0"/>
              <a:t>2020/5/21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89CAE2-0967-48BC-A8A5-D380002A2B2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Shape 273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74" name="Shape 274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457200">
              <a:lnSpc>
                <a:spcPct val="118000"/>
              </a:lnSpc>
              <a:defRPr sz="1700" b="1" spc="17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marL="0" indent="0">
              <a:buSzPct val="125000"/>
              <a:buNone/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altLang="zh-CN" dirty="0">
                <a:sym typeface="+mn-ea"/>
              </a:rPr>
              <a:t>【</a:t>
            </a:r>
            <a:r>
              <a:rPr lang="zh-CN" altLang="en-US" dirty="0">
                <a:sym typeface="+mn-ea"/>
              </a:rPr>
              <a:t>授课目标</a:t>
            </a:r>
            <a:r>
              <a:rPr lang="en-US" altLang="zh-CN" dirty="0">
                <a:sym typeface="+mn-ea"/>
              </a:rPr>
              <a:t>】</a:t>
            </a:r>
            <a:endParaRPr lang="en-US" altLang="zh-CN" dirty="0"/>
          </a:p>
          <a:p>
            <a:pPr marL="0" indent="0">
              <a:buSzPct val="125000"/>
              <a:buNone/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rPr lang="zh-CN" altLang="en-US" dirty="0">
                <a:sym typeface="+mn-ea"/>
              </a:rPr>
              <a:t>讲解简易模式。</a:t>
            </a:r>
            <a:endParaRPr lang="en-US" altLang="zh-CN" dirty="0"/>
          </a:p>
          <a:p>
            <a:pPr marL="0" indent="0">
              <a:buSzPct val="125000"/>
              <a:buNone/>
              <a:defRPr>
                <a:latin typeface="Helvetica"/>
                <a:ea typeface="Helvetica"/>
                <a:cs typeface="Helvetica"/>
                <a:sym typeface="Helvetica"/>
              </a:defRPr>
            </a:pPr>
            <a:endParaRPr lang="en-US" altLang="zh-CN" dirty="0"/>
          </a:p>
          <a:p>
            <a:pPr marL="0" indent="0">
              <a:buSzPct val="125000"/>
              <a:buNone/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altLang="zh-CN" dirty="0">
                <a:sym typeface="+mn-ea"/>
              </a:rPr>
              <a:t>【</a:t>
            </a:r>
            <a:r>
              <a:rPr lang="zh-CN" altLang="en-US" dirty="0">
                <a:sym typeface="+mn-ea"/>
              </a:rPr>
              <a:t>讲解</a:t>
            </a:r>
            <a:r>
              <a:rPr lang="en-US" altLang="zh-CN" dirty="0">
                <a:sym typeface="+mn-ea"/>
              </a:rPr>
              <a:t>】</a:t>
            </a:r>
            <a:endParaRPr lang="en-US" altLang="zh-CN" dirty="0"/>
          </a:p>
          <a:p>
            <a:pPr marL="0" indent="0">
              <a:buSzPct val="125000"/>
              <a:buNone/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rPr lang="zh-CN" altLang="en-US" dirty="0">
                <a:sym typeface="+mn-ea"/>
              </a:rPr>
              <a:t>有些外国人喜欢简易的桌面？或是接待过中老年客户？在这种时候为他们调整文字和图标大小，或是装第三方老人桌面，是不是很麻烦？</a:t>
            </a:r>
            <a:endParaRPr lang="en-US" altLang="zh-CN" dirty="0">
              <a:sym typeface="+mn-ea"/>
            </a:endParaRPr>
          </a:p>
          <a:p>
            <a:pPr marL="0" indent="0">
              <a:buSzPct val="125000"/>
              <a:buNone/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rPr lang="zh-CN" altLang="en-US" dirty="0">
                <a:sym typeface="+mn-ea"/>
              </a:rPr>
              <a:t>现在我们有了简易模式！一键切换，字体和图标都会变大，核心消息更加凸显，全方位考虑不同用户的需求！以后给中老人卖机器会更加容易！</a:t>
            </a:r>
            <a:endParaRPr lang="zh-CN" alt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Shape 290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91" name="Shape 29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Shape 290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91" name="Shape 29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Shape 290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91" name="Shape 29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Shape 290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91" name="Shape 29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Shape 290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91" name="Shape 29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Shape 290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91" name="Shape 29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Shape 290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91" name="Shape 29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Shape 290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91" name="Shape 29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Shape 281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282" name="Shape 282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lang="en-US" altLang="zh-CN" dirty="0"/>
              <a:t>【</a:t>
            </a:r>
            <a:r>
              <a:rPr lang="zh-CN" altLang="en-US" dirty="0"/>
              <a:t>授课目标</a:t>
            </a:r>
            <a:r>
              <a:rPr lang="en-US" altLang="zh-CN" dirty="0"/>
              <a:t>】</a:t>
            </a:r>
          </a:p>
          <a:p>
            <a:r>
              <a:rPr lang="zh-CN" altLang="en-US" dirty="0"/>
              <a:t>讲解暗色模式。</a:t>
            </a:r>
            <a:endParaRPr lang="en-US" altLang="zh-CN" dirty="0"/>
          </a:p>
          <a:p>
            <a:endParaRPr lang="en-US" dirty="0"/>
          </a:p>
          <a:p>
            <a:r>
              <a:rPr lang="en-US" altLang="zh-CN" dirty="0"/>
              <a:t>【</a:t>
            </a:r>
            <a:r>
              <a:rPr lang="zh-CN" altLang="en-US" dirty="0"/>
              <a:t>讲解</a:t>
            </a:r>
            <a:r>
              <a:rPr lang="en-US" altLang="zh-CN" dirty="0"/>
              <a:t>】</a:t>
            </a:r>
          </a:p>
          <a:p>
            <a:r>
              <a:rPr lang="zh-CN" altLang="en-US" dirty="0"/>
              <a:t>按内容讲解即可。</a:t>
            </a:r>
            <a:endParaRPr lang="en-US" altLang="zh-CN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marL="0" indent="0">
              <a:buSzPct val="125000"/>
              <a:buNone/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altLang="zh-CN" dirty="0">
                <a:sym typeface="+mn-ea"/>
              </a:rPr>
              <a:t>【</a:t>
            </a:r>
            <a:r>
              <a:rPr lang="zh-CN" altLang="en-US" dirty="0">
                <a:sym typeface="+mn-ea"/>
              </a:rPr>
              <a:t>授课目标</a:t>
            </a:r>
            <a:r>
              <a:rPr lang="en-US" altLang="zh-CN" dirty="0">
                <a:sym typeface="+mn-ea"/>
              </a:rPr>
              <a:t>】</a:t>
            </a:r>
            <a:endParaRPr lang="en-US" altLang="zh-CN" dirty="0"/>
          </a:p>
          <a:p>
            <a:pPr marL="0" indent="0">
              <a:buSzPct val="125000"/>
              <a:buNone/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rPr lang="zh-CN" altLang="en-US" dirty="0">
                <a:sym typeface="+mn-ea"/>
              </a:rPr>
              <a:t>讲解息屏时钟。</a:t>
            </a:r>
            <a:endParaRPr lang="en-US" altLang="zh-CN" dirty="0"/>
          </a:p>
          <a:p>
            <a:pPr marL="0" indent="0">
              <a:buSzPct val="125000"/>
              <a:buNone/>
              <a:defRPr>
                <a:latin typeface="Helvetica"/>
                <a:ea typeface="Helvetica"/>
                <a:cs typeface="Helvetica"/>
                <a:sym typeface="Helvetica"/>
              </a:defRPr>
            </a:pPr>
            <a:endParaRPr lang="en-US" altLang="zh-CN" dirty="0"/>
          </a:p>
          <a:p>
            <a:pPr marL="0" indent="0">
              <a:buSzPct val="125000"/>
              <a:buNone/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altLang="zh-CN" dirty="0">
                <a:sym typeface="+mn-ea"/>
              </a:rPr>
              <a:t>【</a:t>
            </a:r>
            <a:r>
              <a:rPr lang="zh-CN" altLang="en-US" dirty="0">
                <a:sym typeface="+mn-ea"/>
              </a:rPr>
              <a:t>讲解</a:t>
            </a:r>
            <a:r>
              <a:rPr lang="en-US" altLang="zh-CN" dirty="0">
                <a:sym typeface="+mn-ea"/>
              </a:rPr>
              <a:t>】</a:t>
            </a:r>
            <a:endParaRPr lang="en-US" altLang="zh-CN" dirty="0"/>
          </a:p>
          <a:p>
            <a:pPr marL="0" indent="0">
              <a:buSzPct val="125000"/>
              <a:buNone/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rPr lang="zh-CN" altLang="en-US" dirty="0"/>
              <a:t>不知道大家喜不喜欢熄屏时钟呢？我们</a:t>
            </a:r>
            <a:r>
              <a:rPr lang="en-US" altLang="zh-CN" dirty="0"/>
              <a:t>ColorOS 7</a:t>
            </a:r>
            <a:r>
              <a:rPr lang="zh-CN" altLang="en-US" dirty="0"/>
              <a:t>支持</a:t>
            </a:r>
            <a:r>
              <a:rPr lang="en-US" altLang="zh-CN" dirty="0"/>
              <a:t>18</a:t>
            </a:r>
            <a:r>
              <a:rPr lang="zh-CN" altLang="en-US" dirty="0"/>
              <a:t>种熄屏时钟，这里放出一部分给大家预览一下</a:t>
            </a:r>
            <a:r>
              <a:rPr lang="en-US" altLang="zh-CN" dirty="0"/>
              <a:t>~</a:t>
            </a:r>
          </a:p>
          <a:p>
            <a:pPr marL="0" indent="0">
              <a:buSzPct val="125000"/>
              <a:buNone/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rPr lang="zh-CN" altLang="en-US" dirty="0"/>
              <a:t>大家喜欢哪一种？是不是很好看？</a:t>
            </a:r>
            <a:endParaRPr lang="en-US" altLang="zh-CN" dirty="0"/>
          </a:p>
          <a:p>
            <a:pPr marL="0" indent="0">
              <a:buSzPct val="125000"/>
              <a:buNone/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rPr lang="zh-CN" altLang="en-US" dirty="0"/>
              <a:t>以后上课、开会或者谈客户，大家把手机放在桌子上，炫酷的熄屏时钟就会让你成为焦点！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209A7-DFEC-49EC-82C7-53CBC738BA25}" type="datetimeFigureOut">
              <a:rPr lang="zh-CN" altLang="en-US" smtClean="0"/>
              <a:t>2020/5/21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84F95-5E4B-4346-BCB3-E88A223DD69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209A7-DFEC-49EC-82C7-53CBC738BA25}" type="datetimeFigureOut">
              <a:rPr lang="zh-CN" altLang="en-US" smtClean="0"/>
              <a:t>2020/5/21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84F95-5E4B-4346-BCB3-E88A223DD69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209A7-DFEC-49EC-82C7-53CBC738BA25}" type="datetimeFigureOut">
              <a:rPr lang="zh-CN" altLang="en-US" smtClean="0"/>
              <a:t>2020/5/21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84F95-5E4B-4346-BCB3-E88A223DD69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11089818" y="6404292"/>
            <a:ext cx="263983" cy="26924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209A7-DFEC-49EC-82C7-53CBC738BA25}" type="datetimeFigureOut">
              <a:rPr lang="zh-CN" altLang="en-US" smtClean="0"/>
              <a:t>2020/5/21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84F95-5E4B-4346-BCB3-E88A223DD69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209A7-DFEC-49EC-82C7-53CBC738BA25}" type="datetimeFigureOut">
              <a:rPr lang="zh-CN" altLang="en-US" smtClean="0"/>
              <a:t>2020/5/21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84F95-5E4B-4346-BCB3-E88A223DD69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209A7-DFEC-49EC-82C7-53CBC738BA25}" type="datetimeFigureOut">
              <a:rPr lang="zh-CN" altLang="en-US" smtClean="0"/>
              <a:t>2020/5/21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84F95-5E4B-4346-BCB3-E88A223DD69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209A7-DFEC-49EC-82C7-53CBC738BA25}" type="datetimeFigureOut">
              <a:rPr lang="zh-CN" altLang="en-US" smtClean="0"/>
              <a:t>2020/5/21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84F95-5E4B-4346-BCB3-E88A223DD69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209A7-DFEC-49EC-82C7-53CBC738BA25}" type="datetimeFigureOut">
              <a:rPr lang="zh-CN" altLang="en-US" smtClean="0"/>
              <a:t>2020/5/21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84F95-5E4B-4346-BCB3-E88A223DD69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209A7-DFEC-49EC-82C7-53CBC738BA25}" type="datetimeFigureOut">
              <a:rPr lang="zh-CN" altLang="en-US" smtClean="0"/>
              <a:t>2020/5/21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84F95-5E4B-4346-BCB3-E88A223DD69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209A7-DFEC-49EC-82C7-53CBC738BA25}" type="datetimeFigureOut">
              <a:rPr lang="zh-CN" altLang="en-US" smtClean="0"/>
              <a:t>2020/5/21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84F95-5E4B-4346-BCB3-E88A223DD69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209A7-DFEC-49EC-82C7-53CBC738BA25}" type="datetimeFigureOut">
              <a:rPr lang="zh-CN" altLang="en-US" smtClean="0"/>
              <a:t>2020/5/21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84F95-5E4B-4346-BCB3-E88A223DD69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209A7-DFEC-49EC-82C7-53CBC738BA25}" type="datetimeFigureOut">
              <a:rPr lang="zh-CN" altLang="en-US" smtClean="0"/>
              <a:t>2020/5/21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C84F95-5E4B-4346-BCB3-E88A223DD69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6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12" Type="http://schemas.openxmlformats.org/officeDocument/2006/relationships/image" Target="../media/image2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Relationship Id="rId1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2" name="e7aafd7f5a98e5a18f4b1bfbc4a7f818.jpg" descr="e7aafd7f5a98e5a18f4b1bfbc4a7f818.jpg"/>
          <p:cNvPicPr>
            <a:picLocks noChangeAspect="1"/>
          </p:cNvPicPr>
          <p:nvPr/>
        </p:nvPicPr>
        <p:blipFill>
          <a:blip r:embed="rId3"/>
          <a:srcRect l="16814" t="-727" r="19132"/>
          <a:stretch>
            <a:fillRect/>
          </a:stretch>
        </p:blipFill>
        <p:spPr>
          <a:xfrm>
            <a:off x="0" y="0"/>
            <a:ext cx="12126595" cy="6952615"/>
          </a:xfrm>
          <a:prstGeom prst="rect">
            <a:avLst/>
          </a:prstGeom>
          <a:ln w="12700">
            <a:miter lim="400000"/>
            <a:headEnd/>
            <a:tailEnd/>
          </a:ln>
        </p:spPr>
      </p:pic>
      <p:pic>
        <p:nvPicPr>
          <p:cNvPr id="263" name="图像" descr="图像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8357" y="687961"/>
            <a:ext cx="2818636" cy="5119457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264" name="OPPO Reno2"/>
          <p:cNvSpPr txBox="1"/>
          <p:nvPr/>
        </p:nvSpPr>
        <p:spPr>
          <a:xfrm>
            <a:off x="4882199" y="511645"/>
            <a:ext cx="6152004" cy="728405"/>
          </a:xfrm>
          <a:prstGeom prst="rect">
            <a:avLst/>
          </a:prstGeom>
          <a:ln w="3175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 algn="ctr" defTabSz="412750">
              <a:defRPr sz="4800" b="1" spc="480">
                <a:solidFill>
                  <a:srgbClr val="74F7FA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r>
              <a:rPr sz="4400" dirty="0">
                <a:latin typeface="Zawgyi-One" panose="020B0604030504040204" pitchFamily="34" charset="0"/>
                <a:cs typeface="Zawgyi-One" panose="020B0604030504040204" pitchFamily="34" charset="0"/>
              </a:rPr>
              <a:t>OPPO </a:t>
            </a:r>
            <a:r>
              <a:rPr lang="en-US" sz="4400" dirty="0">
                <a:latin typeface="Zawgyi-One" panose="020B0604030504040204" pitchFamily="34" charset="0"/>
                <a:cs typeface="Zawgyi-One" panose="020B0604030504040204" pitchFamily="34" charset="0"/>
              </a:rPr>
              <a:t>CPH2009(4G) </a:t>
            </a:r>
            <a:endParaRPr lang="zh-CN" altLang="en-US" sz="4400" dirty="0" err="1"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pic>
        <p:nvPicPr>
          <p:cNvPr id="980" name="Vinci绿紫哑光背左45度-4.1.png" descr="Vinci绿紫哑光背左45度-4.1.pn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400685" y="0"/>
            <a:ext cx="3690620" cy="6314440"/>
          </a:xfrm>
          <a:prstGeom prst="rect">
            <a:avLst/>
          </a:prstGeom>
          <a:ln w="12700" cap="flat">
            <a:noFill/>
            <a:miter lim="400000"/>
            <a:headEnd/>
            <a:tailEnd/>
          </a:ln>
          <a:effectLst/>
        </p:spPr>
      </p:pic>
      <p:sp>
        <p:nvSpPr>
          <p:cNvPr id="2" name="OPPO Reno2"/>
          <p:cNvSpPr txBox="1"/>
          <p:nvPr/>
        </p:nvSpPr>
        <p:spPr>
          <a:xfrm>
            <a:off x="4502150" y="3457575"/>
            <a:ext cx="5569585" cy="892810"/>
          </a:xfrm>
          <a:prstGeom prst="rect">
            <a:avLst/>
          </a:prstGeom>
          <a:ln w="3175">
            <a:miter lim="400000"/>
          </a:ln>
        </p:spPr>
        <p:txBody>
          <a:bodyPr wrap="square" lIns="25400" tIns="25400" rIns="25400" bIns="25400" anchor="ctr">
            <a:spAutoFit/>
          </a:bodyPr>
          <a:lstStyle>
            <a:lvl1pPr algn="ctr" defTabSz="412750">
              <a:defRPr sz="4800" b="1" spc="480">
                <a:solidFill>
                  <a:srgbClr val="74F7FA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l"/>
            <a:r>
              <a:rPr lang="my-MM" altLang="zh-CN" sz="1800" dirty="0">
                <a:latin typeface="Zawgyi-One" panose="020B0604030504040204" pitchFamily="34" charset="0"/>
                <a:cs typeface="Zawgyi-One" panose="020B0604030504040204" pitchFamily="34" charset="0"/>
              </a:rPr>
              <a:t>ေ</a:t>
            </a:r>
            <a:r>
              <a:rPr lang="en-US" altLang="zh-CN" sz="1800" dirty="0">
                <a:latin typeface="Zawgyi-One" panose="020B0604030504040204" pitchFamily="34" charset="0"/>
                <a:cs typeface="Zawgyi-One" panose="020B0604030504040204" pitchFamily="34" charset="0"/>
              </a:rPr>
              <a:t>စ</a:t>
            </a:r>
            <a:r>
              <a:rPr lang="my-MM" altLang="zh-CN" sz="1800" dirty="0">
                <a:latin typeface="Zawgyi-One" panose="020B0604030504040204" pitchFamily="34" charset="0"/>
                <a:cs typeface="Zawgyi-One" panose="020B0604030504040204" pitchFamily="34" charset="0"/>
              </a:rPr>
              <a:t>်</a:t>
            </a:r>
            <a:r>
              <a:rPr lang="en-US" altLang="zh-CN" sz="1800" dirty="0">
                <a:latin typeface="Zawgyi-One" panose="020B0604030504040204" pitchFamily="34" charset="0"/>
                <a:cs typeface="Zawgyi-One" panose="020B0604030504040204" pitchFamily="34" charset="0"/>
              </a:rPr>
              <a:t>း</a:t>
            </a:r>
            <a:r>
              <a:rPr lang="my-MM" altLang="zh-CN" sz="1800" dirty="0">
                <a:latin typeface="Zawgyi-One" panose="020B0604030504040204" pitchFamily="34" charset="0"/>
                <a:cs typeface="Zawgyi-One" panose="020B0604030504040204" pitchFamily="34" charset="0"/>
              </a:rPr>
              <a:t>က</a:t>
            </a:r>
            <a:r>
              <a:rPr lang="en-US" altLang="zh-CN" sz="1800" dirty="0">
                <a:latin typeface="Zawgyi-One" panose="020B0604030504040204" pitchFamily="34" charset="0"/>
                <a:cs typeface="Zawgyi-One" panose="020B0604030504040204" pitchFamily="34" charset="0"/>
              </a:rPr>
              <a:t>ြ</a:t>
            </a:r>
            <a:r>
              <a:rPr lang="my-MM" altLang="zh-CN" sz="1800" dirty="0">
                <a:latin typeface="Zawgyi-One" panose="020B0604030504040204" pitchFamily="34" charset="0"/>
                <a:cs typeface="Zawgyi-One" panose="020B0604030504040204" pitchFamily="34" charset="0"/>
              </a:rPr>
              <a:t>က</a:t>
            </a:r>
            <a:r>
              <a:rPr lang="en-US" altLang="zh-CN" sz="1800" dirty="0"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my-MM" altLang="zh-CN" sz="1800" dirty="0">
                <a:latin typeface="Zawgyi-One" panose="020B0604030504040204" pitchFamily="34" charset="0"/>
                <a:cs typeface="Zawgyi-One" panose="020B0604030504040204" pitchFamily="34" charset="0"/>
              </a:rPr>
              <a:t>အ</a:t>
            </a:r>
            <a:r>
              <a:rPr lang="en-US" altLang="zh-CN" sz="1800" dirty="0" err="1">
                <a:latin typeface="Zawgyi-One" panose="020B0604030504040204" pitchFamily="34" charset="0"/>
                <a:cs typeface="Zawgyi-One" panose="020B0604030504040204" pitchFamily="34" charset="0"/>
              </a:rPr>
              <a:t>မည</a:t>
            </a:r>
            <a:r>
              <a:rPr lang="en-US" altLang="zh-CN" sz="1800" dirty="0"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zh-CN" sz="1800" dirty="0">
                <a:latin typeface="Zawgyi-One" panose="020B0604030504040204" pitchFamily="34" charset="0"/>
                <a:cs typeface="Zawgyi-One" panose="020B0604030504040204" pitchFamily="34" charset="0"/>
              </a:rPr>
              <a:t>：</a:t>
            </a:r>
          </a:p>
          <a:p>
            <a:pPr algn="l"/>
            <a:r>
              <a:rPr lang="en-US" sz="18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Reno3 Pro(RU/KZ/PL/TR/UA)</a:t>
            </a:r>
            <a:endParaRPr lang="zh-CN" altLang="en-US" sz="1800" dirty="0" err="1">
              <a:solidFill>
                <a:schemeClr val="bg1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  <a:p>
            <a:pPr algn="l"/>
            <a:r>
              <a:rPr lang="en-US" altLang="zh-CN" sz="18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Find X2 Neo(MX)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文本框 1"/>
          <p:cNvSpPr txBox="1"/>
          <p:nvPr/>
        </p:nvSpPr>
        <p:spPr>
          <a:xfrm>
            <a:off x="4468495" y="219075"/>
            <a:ext cx="3595370" cy="663643"/>
          </a:xfrm>
          <a:prstGeom prst="rect">
            <a:avLst/>
          </a:prstGeom>
          <a:ln w="12700">
            <a:miter lim="400000"/>
          </a:ln>
        </p:spPr>
        <p:txBody>
          <a:bodyPr wrap="square" lIns="34289" rIns="34289">
            <a:spAutoFit/>
          </a:bodyPr>
          <a:lstStyle>
            <a:lvl1pPr algn="ctr">
              <a:defRPr sz="3600" spc="44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en-US" altLang="zh-CN" sz="2700" b="1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“</a:t>
            </a:r>
            <a:r>
              <a:rPr lang="en-US" altLang="zh-CN" sz="2700" b="1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Pro”Screen</a:t>
            </a:r>
            <a:endParaRPr lang="en-US" altLang="zh-CN" sz="2700" b="1" dirty="0">
              <a:solidFill>
                <a:schemeClr val="bg1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pic>
        <p:nvPicPr>
          <p:cNvPr id="1737" name="Reno3枪红.png" descr="Reno3枪红.pn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1038225" y="1743710"/>
            <a:ext cx="1671955" cy="37172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8" h="21599" extrusionOk="0">
                <a:moveTo>
                  <a:pt x="3621" y="0"/>
                </a:moveTo>
                <a:cubicBezTo>
                  <a:pt x="2581" y="0"/>
                  <a:pt x="2051" y="1"/>
                  <a:pt x="1495" y="80"/>
                </a:cubicBezTo>
                <a:cubicBezTo>
                  <a:pt x="882" y="180"/>
                  <a:pt x="399" y="397"/>
                  <a:pt x="176" y="673"/>
                </a:cubicBezTo>
                <a:cubicBezTo>
                  <a:pt x="-1" y="925"/>
                  <a:pt x="0" y="1163"/>
                  <a:pt x="0" y="1630"/>
                </a:cubicBezTo>
                <a:lnTo>
                  <a:pt x="0" y="19963"/>
                </a:lnTo>
                <a:cubicBezTo>
                  <a:pt x="0" y="20437"/>
                  <a:pt x="-1" y="20675"/>
                  <a:pt x="176" y="20927"/>
                </a:cubicBezTo>
                <a:cubicBezTo>
                  <a:pt x="399" y="21203"/>
                  <a:pt x="882" y="21420"/>
                  <a:pt x="1495" y="21520"/>
                </a:cubicBezTo>
                <a:cubicBezTo>
                  <a:pt x="2055" y="21600"/>
                  <a:pt x="2583" y="21600"/>
                  <a:pt x="3621" y="21600"/>
                </a:cubicBezTo>
                <a:lnTo>
                  <a:pt x="17960" y="21600"/>
                </a:lnTo>
                <a:cubicBezTo>
                  <a:pt x="19014" y="21600"/>
                  <a:pt x="19543" y="21600"/>
                  <a:pt x="20103" y="21520"/>
                </a:cubicBezTo>
                <a:cubicBezTo>
                  <a:pt x="20716" y="21420"/>
                  <a:pt x="21199" y="21203"/>
                  <a:pt x="21422" y="20927"/>
                </a:cubicBezTo>
                <a:cubicBezTo>
                  <a:pt x="21599" y="20675"/>
                  <a:pt x="21598" y="20437"/>
                  <a:pt x="21598" y="19970"/>
                </a:cubicBezTo>
                <a:lnTo>
                  <a:pt x="21598" y="1637"/>
                </a:lnTo>
                <a:cubicBezTo>
                  <a:pt x="21598" y="1163"/>
                  <a:pt x="21599" y="925"/>
                  <a:pt x="21422" y="673"/>
                </a:cubicBezTo>
                <a:cubicBezTo>
                  <a:pt x="21199" y="397"/>
                  <a:pt x="20716" y="180"/>
                  <a:pt x="20103" y="80"/>
                </a:cubicBezTo>
                <a:cubicBezTo>
                  <a:pt x="19543" y="0"/>
                  <a:pt x="19015" y="0"/>
                  <a:pt x="17977" y="0"/>
                </a:cubicBezTo>
                <a:lnTo>
                  <a:pt x="3638" y="0"/>
                </a:lnTo>
                <a:lnTo>
                  <a:pt x="3621" y="0"/>
                </a:lnTo>
                <a:close/>
              </a:path>
            </a:pathLst>
          </a:custGeom>
          <a:ln w="12700">
            <a:miter lim="400000"/>
            <a:headEnd/>
            <a:tailEnd/>
          </a:ln>
        </p:spPr>
      </p:pic>
      <p:pic>
        <p:nvPicPr>
          <p:cNvPr id="4" name="Vinci银红渐变正-fa-RGB.png" descr="Vinci银红渐变正-fa-RGB.pn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815340" y="1635125"/>
            <a:ext cx="2099310" cy="3950335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1735" name="文本框 1"/>
          <p:cNvSpPr txBox="1"/>
          <p:nvPr/>
        </p:nvSpPr>
        <p:spPr>
          <a:xfrm>
            <a:off x="3292475" y="1614805"/>
            <a:ext cx="8586470" cy="3908762"/>
          </a:xfrm>
          <a:prstGeom prst="rect">
            <a:avLst/>
          </a:prstGeom>
          <a:ln w="12700">
            <a:miter lim="400000"/>
          </a:ln>
        </p:spPr>
        <p:txBody>
          <a:bodyPr wrap="square" lIns="45719" rIns="45719">
            <a:spAutoFit/>
          </a:bodyPr>
          <a:lstStyle>
            <a:lvl1pPr algn="ctr">
              <a:defRPr sz="3900" b="1" spc="477">
                <a:solidFill>
                  <a:srgbClr val="73FD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marL="342900" indent="-342900" algn="l">
              <a:lnSpc>
                <a:spcPct val="100000"/>
              </a:lnSpc>
              <a:buFont typeface="Wingdings" panose="05000000000000000000" charset="0"/>
              <a:buChar char="u"/>
            </a:pPr>
            <a:r>
              <a:rPr lang="en-US" altLang="zh-CN" sz="2000" dirty="0">
                <a:latin typeface="Zawgyi-One" panose="020B0604030504040204" pitchFamily="34" charset="0"/>
                <a:cs typeface="Zawgyi-One" panose="020B0604030504040204" pitchFamily="34" charset="0"/>
              </a:rPr>
              <a:t>90Hz s</a:t>
            </a:r>
            <a:r>
              <a:rPr lang="zh-CN" sz="2000" dirty="0">
                <a:latin typeface="Zawgyi-One" panose="020B0604030504040204" pitchFamily="34" charset="0"/>
                <a:cs typeface="Zawgyi-One" panose="020B0604030504040204" pitchFamily="34" charset="0"/>
              </a:rPr>
              <a:t>creen refresh </a:t>
            </a:r>
            <a:r>
              <a:rPr lang="en-US" altLang="zh-CN" sz="2000" dirty="0">
                <a:latin typeface="Zawgyi-One" panose="020B0604030504040204" pitchFamily="34" charset="0"/>
                <a:cs typeface="Zawgyi-One" panose="020B0604030504040204" pitchFamily="34" charset="0"/>
              </a:rPr>
              <a:t>န</a:t>
            </a:r>
            <a:r>
              <a:rPr lang="my-MM" altLang="zh-CN" sz="2000" dirty="0">
                <a:latin typeface="Zawgyi-One" panose="020B0604030504040204" pitchFamily="34" charset="0"/>
                <a:cs typeface="Zawgyi-One" panose="020B0604030504040204" pitchFamily="34" charset="0"/>
              </a:rPr>
              <a:t>ႈ</a:t>
            </a:r>
            <a:r>
              <a:rPr lang="en-US" altLang="zh-CN" sz="2000" dirty="0">
                <a:latin typeface="Zawgyi-One" panose="020B0604030504040204" pitchFamily="34" charset="0"/>
                <a:cs typeface="Zawgyi-One" panose="020B0604030504040204" pitchFamily="34" charset="0"/>
              </a:rPr>
              <a:t>န</a:t>
            </a:r>
            <a:r>
              <a:rPr lang="my-MM" altLang="zh-CN" sz="2000" dirty="0"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en-US" altLang="zh-CN" sz="2000" dirty="0">
                <a:latin typeface="Zawgyi-One" panose="020B0604030504040204" pitchFamily="34" charset="0"/>
                <a:cs typeface="Zawgyi-One" panose="020B0604030504040204" pitchFamily="34" charset="0"/>
              </a:rPr>
              <a:t>း</a:t>
            </a:r>
            <a:r>
              <a:rPr lang="my-MM" altLang="zh-CN" sz="2000" dirty="0">
                <a:latin typeface="Zawgyi-One" panose="020B0604030504040204" pitchFamily="34" charset="0"/>
                <a:cs typeface="Zawgyi-One" panose="020B0604030504040204" pitchFamily="34" charset="0"/>
              </a:rPr>
              <a:t>၊</a:t>
            </a:r>
            <a:r>
              <a:rPr lang="en-US" altLang="zh-CN" sz="2000" dirty="0"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my-MM" altLang="zh-CN" sz="2000" dirty="0">
                <a:latin typeface="Zawgyi-One" panose="020B0604030504040204" pitchFamily="34" charset="0"/>
                <a:cs typeface="Zawgyi-One" panose="020B0604030504040204" pitchFamily="34" charset="0"/>
              </a:rPr>
              <a:t>ပ</a:t>
            </a:r>
            <a:r>
              <a:rPr lang="en-US" altLang="zh-CN" sz="2000" dirty="0">
                <a:latin typeface="Zawgyi-One" panose="020B0604030504040204" pitchFamily="34" charset="0"/>
                <a:cs typeface="Zawgyi-One" panose="020B0604030504040204" pitchFamily="34" charset="0"/>
              </a:rPr>
              <a:t>ိ</a:t>
            </a:r>
            <a:r>
              <a:rPr lang="my-MM" altLang="zh-CN" sz="2000" dirty="0">
                <a:latin typeface="Zawgyi-One" panose="020B0604030504040204" pitchFamily="34" charset="0"/>
                <a:cs typeface="Zawgyi-One" panose="020B0604030504040204" pitchFamily="34" charset="0"/>
              </a:rPr>
              <a:t>ု</a:t>
            </a:r>
            <a:r>
              <a:rPr lang="en-US" altLang="zh-CN" sz="2000" dirty="0">
                <a:latin typeface="Zawgyi-One" panose="020B0604030504040204" pitchFamily="34" charset="0"/>
                <a:cs typeface="Zawgyi-One" panose="020B0604030504040204" pitchFamily="34" charset="0"/>
              </a:rPr>
              <a:t>မ</a:t>
            </a:r>
            <a:r>
              <a:rPr lang="my-MM" altLang="zh-CN" sz="2000" dirty="0">
                <a:latin typeface="Zawgyi-One" panose="020B0604030504040204" pitchFamily="34" charset="0"/>
                <a:cs typeface="Zawgyi-One" panose="020B0604030504040204" pitchFamily="34" charset="0"/>
              </a:rPr>
              <a:t>ိ</a:t>
            </a:r>
            <a:r>
              <a:rPr lang="en-US" altLang="zh-CN" sz="2000" dirty="0">
                <a:latin typeface="Zawgyi-One" panose="020B0604030504040204" pitchFamily="34" charset="0"/>
                <a:cs typeface="Zawgyi-One" panose="020B0604030504040204" pitchFamily="34" charset="0"/>
              </a:rPr>
              <a:t>ု </a:t>
            </a:r>
            <a:r>
              <a:rPr lang="my-MM" altLang="zh-CN" sz="2000" dirty="0">
                <a:latin typeface="Zawgyi-One" panose="020B0604030504040204" pitchFamily="34" charset="0"/>
                <a:cs typeface="Zawgyi-One" panose="020B0604030504040204" pitchFamily="34" charset="0"/>
              </a:rPr>
              <a:t>သ</a:t>
            </a:r>
            <a:r>
              <a:rPr lang="en-US" altLang="zh-CN" sz="2000" dirty="0">
                <a:latin typeface="Zawgyi-One" panose="020B0604030504040204" pitchFamily="34" charset="0"/>
                <a:cs typeface="Zawgyi-One" panose="020B0604030504040204" pitchFamily="34" charset="0"/>
              </a:rPr>
              <a:t>ဘ</a:t>
            </a:r>
            <a:r>
              <a:rPr lang="my-MM" altLang="zh-CN" sz="2000" dirty="0">
                <a:latin typeface="Zawgyi-One" panose="020B0604030504040204" pitchFamily="34" charset="0"/>
                <a:cs typeface="Zawgyi-One" panose="020B0604030504040204" pitchFamily="34" charset="0"/>
              </a:rPr>
              <a:t>ာ</a:t>
            </a:r>
            <a:r>
              <a:rPr lang="en-US" altLang="zh-CN" sz="2000" dirty="0">
                <a:latin typeface="Zawgyi-One" panose="020B0604030504040204" pitchFamily="34" charset="0"/>
                <a:cs typeface="Zawgyi-One" panose="020B0604030504040204" pitchFamily="34" charset="0"/>
              </a:rPr>
              <a:t>ဝ</a:t>
            </a:r>
            <a:r>
              <a:rPr lang="my-MM" altLang="zh-CN" sz="2000" dirty="0">
                <a:latin typeface="Zawgyi-One" panose="020B0604030504040204" pitchFamily="34" charset="0"/>
                <a:cs typeface="Zawgyi-One" panose="020B0604030504040204" pitchFamily="34" charset="0"/>
              </a:rPr>
              <a:t>ဆ</a:t>
            </a:r>
            <a:r>
              <a:rPr lang="en-US" altLang="zh-CN" sz="2000" dirty="0">
                <a:latin typeface="Zawgyi-One" panose="020B0604030504040204" pitchFamily="34" charset="0"/>
                <a:cs typeface="Zawgyi-One" panose="020B0604030504040204" pitchFamily="34" charset="0"/>
              </a:rPr>
              <a:t>န</a:t>
            </a:r>
            <a:r>
              <a:rPr lang="my-MM" altLang="zh-CN" sz="2000" dirty="0"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en-US" altLang="zh-CN" sz="2000" dirty="0">
                <a:latin typeface="Zawgyi-One" panose="020B0604030504040204" pitchFamily="34" charset="0"/>
                <a:cs typeface="Zawgyi-One" panose="020B0604030504040204" pitchFamily="34" charset="0"/>
              </a:rPr>
              <a:t>ေ</a:t>
            </a:r>
            <a:r>
              <a:rPr lang="my-MM" altLang="zh-CN" sz="2000" dirty="0">
                <a:latin typeface="Zawgyi-One" panose="020B0604030504040204" pitchFamily="34" charset="0"/>
                <a:cs typeface="Zawgyi-One" panose="020B0604030504040204" pitchFamily="34" charset="0"/>
              </a:rPr>
              <a:t>သ</a:t>
            </a:r>
            <a:r>
              <a:rPr lang="en-US" altLang="zh-CN" sz="2000" dirty="0">
                <a:latin typeface="Zawgyi-One" panose="020B0604030504040204" pitchFamily="34" charset="0"/>
                <a:cs typeface="Zawgyi-One" panose="020B0604030504040204" pitchFamily="34" charset="0"/>
              </a:rPr>
              <a:t>ာ</a:t>
            </a:r>
            <a:r>
              <a:rPr lang="zh-CN" sz="2000" dirty="0">
                <a:latin typeface="Zawgyi-One" panose="020B0604030504040204" pitchFamily="34" charset="0"/>
                <a:cs typeface="Zawgyi-One" panose="020B0604030504040204" pitchFamily="34" charset="0"/>
              </a:rPr>
              <a:t>connection </a:t>
            </a:r>
            <a:r>
              <a:rPr lang="en-US" altLang="zh-CN" sz="2000" dirty="0">
                <a:latin typeface="Zawgyi-One" panose="020B0604030504040204" pitchFamily="34" charset="0"/>
                <a:cs typeface="Zawgyi-One" panose="020B0604030504040204" pitchFamily="34" charset="0"/>
              </a:rPr>
              <a:t>ႏ</a:t>
            </a:r>
            <a:r>
              <a:rPr lang="my-MM" altLang="zh-CN" sz="2000" dirty="0">
                <a:latin typeface="Zawgyi-One" panose="020B0604030504040204" pitchFamily="34" charset="0"/>
                <a:cs typeface="Zawgyi-One" panose="020B0604030504040204" pitchFamily="34" charset="0"/>
              </a:rPr>
              <a:t>ွ</a:t>
            </a:r>
            <a:r>
              <a:rPr lang="en-US" altLang="zh-CN" sz="2000" dirty="0">
                <a:latin typeface="Zawgyi-One" panose="020B0604030504040204" pitchFamily="34" charset="0"/>
                <a:cs typeface="Zawgyi-One" panose="020B0604030504040204" pitchFamily="34" charset="0"/>
              </a:rPr>
              <a:t>င</a:t>
            </a:r>
            <a:r>
              <a:rPr lang="my-MM" altLang="zh-CN" sz="2000" dirty="0"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en-US" altLang="zh-CN" sz="2000" dirty="0">
                <a:latin typeface="Zawgyi-One" panose="020B0604030504040204" pitchFamily="34" charset="0"/>
                <a:cs typeface="Zawgyi-One" panose="020B0604030504040204" pitchFamily="34" charset="0"/>
              </a:rPr>
              <a:t>့ display </a:t>
            </a:r>
            <a:r>
              <a:rPr lang="my-MM" altLang="zh-CN" sz="2000" dirty="0">
                <a:latin typeface="Zawgyi-One" panose="020B0604030504040204" pitchFamily="34" charset="0"/>
                <a:cs typeface="Zawgyi-One" panose="020B0604030504040204" pitchFamily="34" charset="0"/>
              </a:rPr>
              <a:t>ေ</a:t>
            </a:r>
            <a:r>
              <a:rPr lang="en-US" altLang="zh-CN" sz="2000" dirty="0">
                <a:latin typeface="Zawgyi-One" panose="020B0604030504040204" pitchFamily="34" charset="0"/>
                <a:cs typeface="Zawgyi-One" panose="020B0604030504040204" pitchFamily="34" charset="0"/>
              </a:rPr>
              <a:t>ခ</a:t>
            </a:r>
            <a:r>
              <a:rPr lang="my-MM" altLang="zh-CN" sz="2000" dirty="0">
                <a:latin typeface="Zawgyi-One" panose="020B0604030504040204" pitchFamily="34" charset="0"/>
                <a:cs typeface="Zawgyi-One" panose="020B0604030504040204" pitchFamily="34" charset="0"/>
              </a:rPr>
              <a:t>်</a:t>
            </a:r>
            <a:r>
              <a:rPr lang="en-US" altLang="zh-CN" sz="2000" dirty="0">
                <a:latin typeface="Zawgyi-One" panose="020B0604030504040204" pitchFamily="34" charset="0"/>
                <a:cs typeface="Zawgyi-One" panose="020B0604030504040204" pitchFamily="34" charset="0"/>
              </a:rPr>
              <a:t>ာ</a:t>
            </a:r>
            <a:r>
              <a:rPr lang="my-MM" altLang="zh-CN" sz="2000" dirty="0">
                <a:latin typeface="Zawgyi-One" panose="020B0604030504040204" pitchFamily="34" charset="0"/>
                <a:cs typeface="Zawgyi-One" panose="020B0604030504040204" pitchFamily="34" charset="0"/>
              </a:rPr>
              <a:t>ေ</a:t>
            </a:r>
            <a:r>
              <a:rPr lang="en-US" altLang="zh-CN" sz="2000" dirty="0">
                <a:latin typeface="Zawgyi-One" panose="020B0604030504040204" pitchFamily="34" charset="0"/>
                <a:cs typeface="Zawgyi-One" panose="020B0604030504040204" pitchFamily="34" charset="0"/>
              </a:rPr>
              <a:t>မ</a:t>
            </a:r>
            <a:r>
              <a:rPr lang="my-MM" altLang="zh-CN" sz="2000" dirty="0">
                <a:latin typeface="Zawgyi-One" panose="020B0604030504040204" pitchFamily="34" charset="0"/>
                <a:cs typeface="Zawgyi-One" panose="020B0604030504040204" pitchFamily="34" charset="0"/>
              </a:rPr>
              <a:t>ြ</a:t>
            </a:r>
            <a:r>
              <a:rPr lang="en-US" altLang="zh-CN" sz="2000" dirty="0">
                <a:latin typeface="Zawgyi-One" panose="020B0604030504040204" pitchFamily="34" charset="0"/>
                <a:cs typeface="Zawgyi-One" panose="020B0604030504040204" pitchFamily="34" charset="0"/>
              </a:rPr>
              <a:t>႕</a:t>
            </a:r>
            <a:r>
              <a:rPr lang="my-MM" altLang="zh-CN" sz="2000" dirty="0">
                <a:latin typeface="Zawgyi-One" panose="020B0604030504040204" pitchFamily="34" charset="0"/>
                <a:cs typeface="Zawgyi-One" panose="020B0604030504040204" pitchFamily="34" charset="0"/>
              </a:rPr>
              <a:t>ေ</a:t>
            </a:r>
            <a:r>
              <a:rPr lang="en-US" altLang="zh-CN" sz="2000" dirty="0">
                <a:latin typeface="Zawgyi-One" panose="020B0604030504040204" pitchFamily="34" charset="0"/>
                <a:cs typeface="Zawgyi-One" panose="020B0604030504040204" pitchFamily="34" charset="0"/>
              </a:rPr>
              <a:t>သ</a:t>
            </a:r>
            <a:r>
              <a:rPr lang="my-MM" altLang="zh-CN" sz="2000" dirty="0">
                <a:latin typeface="Zawgyi-One" panose="020B0604030504040204" pitchFamily="34" charset="0"/>
                <a:cs typeface="Zawgyi-One" panose="020B0604030504040204" pitchFamily="34" charset="0"/>
              </a:rPr>
              <a:t>ာ</a:t>
            </a:r>
            <a:r>
              <a:rPr lang="en-US" altLang="zh-CN" sz="2000" dirty="0">
                <a:latin typeface="Zawgyi-One" panose="020B0604030504040204" pitchFamily="34" charset="0"/>
                <a:cs typeface="Zawgyi-One" panose="020B0604030504040204" pitchFamily="34" charset="0"/>
              </a:rPr>
              <a:t>။</a:t>
            </a:r>
          </a:p>
          <a:p>
            <a:pPr indent="0" algn="l">
              <a:lnSpc>
                <a:spcPct val="100000"/>
              </a:lnSpc>
              <a:buFont typeface="Wingdings" panose="05000000000000000000" charset="0"/>
              <a:buNone/>
            </a:pPr>
            <a:endParaRPr lang="zh-CN" sz="2400" dirty="0">
              <a:latin typeface="Zawgyi-One" panose="020B0604030504040204" pitchFamily="34" charset="0"/>
              <a:cs typeface="Zawgyi-One" panose="020B0604030504040204" pitchFamily="34" charset="0"/>
              <a:sym typeface="+mn-ea"/>
            </a:endParaRPr>
          </a:p>
          <a:p>
            <a:pPr marL="342900" indent="-342900" algn="l">
              <a:lnSpc>
                <a:spcPct val="100000"/>
              </a:lnSpc>
              <a:buFont typeface="Wingdings" panose="05000000000000000000" charset="0"/>
              <a:buChar char="u"/>
            </a:pPr>
            <a:endParaRPr lang="zh-CN" sz="2400" dirty="0">
              <a:latin typeface="Zawgyi-One" panose="020B0604030504040204" pitchFamily="34" charset="0"/>
              <a:cs typeface="Zawgyi-One" panose="020B0604030504040204" pitchFamily="34" charset="0"/>
              <a:sym typeface="+mn-ea"/>
            </a:endParaRPr>
          </a:p>
          <a:p>
            <a:pPr indent="0" algn="l">
              <a:lnSpc>
                <a:spcPct val="100000"/>
              </a:lnSpc>
              <a:buFont typeface="Wingdings" panose="05000000000000000000" charset="0"/>
              <a:buNone/>
            </a:pPr>
            <a:endParaRPr lang="zh-CN" sz="2400" dirty="0">
              <a:latin typeface="Zawgyi-One" panose="020B0604030504040204" pitchFamily="34" charset="0"/>
              <a:cs typeface="Zawgyi-One" panose="020B0604030504040204" pitchFamily="34" charset="0"/>
              <a:sym typeface="+mn-ea"/>
            </a:endParaRPr>
          </a:p>
          <a:p>
            <a:pPr marL="342900" indent="-342900" algn="l">
              <a:lnSpc>
                <a:spcPct val="100000"/>
              </a:lnSpc>
              <a:buFont typeface="Wingdings" panose="05000000000000000000" charset="0"/>
              <a:buChar char="u"/>
            </a:pPr>
            <a:endParaRPr lang="zh-CN" sz="2400" dirty="0">
              <a:latin typeface="Zawgyi-One" panose="020B0604030504040204" pitchFamily="34" charset="0"/>
              <a:cs typeface="Zawgyi-One" panose="020B0604030504040204" pitchFamily="34" charset="0"/>
              <a:sym typeface="+mn-ea"/>
            </a:endParaRPr>
          </a:p>
          <a:p>
            <a:pPr marL="342900" indent="-342900" algn="l">
              <a:lnSpc>
                <a:spcPct val="100000"/>
              </a:lnSpc>
              <a:buFont typeface="Wingdings" panose="05000000000000000000" charset="0"/>
              <a:buChar char="u"/>
            </a:pPr>
            <a:endParaRPr lang="zh-CN" sz="2400" dirty="0">
              <a:latin typeface="Zawgyi-One" panose="020B0604030504040204" pitchFamily="34" charset="0"/>
              <a:cs typeface="Zawgyi-One" panose="020B0604030504040204" pitchFamily="34" charset="0"/>
              <a:sym typeface="+mn-ea"/>
            </a:endParaRPr>
          </a:p>
          <a:p>
            <a:pPr marL="342900" indent="-342900" algn="l">
              <a:lnSpc>
                <a:spcPct val="100000"/>
              </a:lnSpc>
              <a:buFont typeface="Wingdings" panose="05000000000000000000" charset="0"/>
              <a:buChar char="u"/>
            </a:pPr>
            <a:endParaRPr lang="zh-CN" sz="2400" dirty="0">
              <a:latin typeface="Zawgyi-One" panose="020B0604030504040204" pitchFamily="34" charset="0"/>
              <a:cs typeface="Zawgyi-One" panose="020B0604030504040204" pitchFamily="34" charset="0"/>
              <a:sym typeface="+mn-ea"/>
            </a:endParaRPr>
          </a:p>
          <a:p>
            <a:pPr marL="342900" indent="-342900" algn="l">
              <a:lnSpc>
                <a:spcPct val="100000"/>
              </a:lnSpc>
              <a:buFont typeface="Wingdings" panose="05000000000000000000" charset="0"/>
              <a:buChar char="u"/>
            </a:pPr>
            <a:endParaRPr lang="zh-CN" sz="2400" dirty="0">
              <a:latin typeface="Zawgyi-One" panose="020B0604030504040204" pitchFamily="34" charset="0"/>
              <a:cs typeface="Zawgyi-One" panose="020B0604030504040204" pitchFamily="34" charset="0"/>
              <a:sym typeface="+mn-ea"/>
            </a:endParaRPr>
          </a:p>
          <a:p>
            <a:pPr marL="342900" indent="-342900" algn="l">
              <a:lnSpc>
                <a:spcPct val="100000"/>
              </a:lnSpc>
              <a:buFont typeface="Wingdings" panose="05000000000000000000" charset="0"/>
              <a:buChar char="u"/>
            </a:pPr>
            <a:r>
              <a:rPr lang="en-US" altLang="zh-CN" sz="2000" dirty="0"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180Hz </a:t>
            </a:r>
            <a:r>
              <a:rPr lang="en-US" sz="2000" dirty="0"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f</a:t>
            </a:r>
            <a:r>
              <a:rPr sz="2000" dirty="0"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ingerprint </a:t>
            </a:r>
            <a:r>
              <a:rPr lang="en-US" sz="2000" dirty="0"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န</a:t>
            </a:r>
            <a:r>
              <a:rPr lang="my-MM" sz="2000" dirty="0"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မ</a:t>
            </a:r>
            <a:r>
              <a:rPr lang="en-US" sz="2000" dirty="0"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ူ</a:t>
            </a:r>
            <a:r>
              <a:rPr lang="my-MM" sz="2000" dirty="0"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န</a:t>
            </a:r>
            <a:r>
              <a:rPr lang="en-US" sz="2000" dirty="0" err="1"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ာနႈန္း</a:t>
            </a:r>
            <a:r>
              <a:rPr lang="en-US" sz="2000" dirty="0"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 </a:t>
            </a:r>
            <a:r>
              <a:rPr lang="my-MM" sz="2000" dirty="0"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၊</a:t>
            </a:r>
            <a:r>
              <a:rPr lang="en-US" sz="2000" dirty="0"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ထ</a:t>
            </a:r>
            <a:r>
              <a:rPr lang="my-MM" sz="2000" dirty="0"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ိ</a:t>
            </a:r>
            <a:r>
              <a:rPr lang="en-US" sz="2000" dirty="0"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ေ</a:t>
            </a:r>
            <a:r>
              <a:rPr lang="my-MM" sz="2000" dirty="0"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တ</a:t>
            </a:r>
            <a:r>
              <a:rPr lang="en-US" sz="2000" dirty="0"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ြ</a:t>
            </a:r>
            <a:r>
              <a:rPr lang="my-MM" sz="2000" dirty="0"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႕</a:t>
            </a:r>
            <a:r>
              <a:rPr lang="en-US" sz="2000" dirty="0"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ရ</a:t>
            </a:r>
            <a:r>
              <a:rPr lang="my-MM" sz="2000" dirty="0"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န</a:t>
            </a:r>
            <a:r>
              <a:rPr lang="en-US" sz="2000" dirty="0"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္ </a:t>
            </a:r>
            <a:r>
              <a:rPr lang="my-MM" sz="2000" dirty="0"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ပ</a:t>
            </a:r>
            <a:r>
              <a:rPr lang="en-US" sz="2000" dirty="0"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ိ</a:t>
            </a:r>
            <a:r>
              <a:rPr lang="my-MM" sz="2000" dirty="0"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ု</a:t>
            </a:r>
            <a:r>
              <a:rPr lang="en-US" sz="2000" dirty="0"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မ</a:t>
            </a:r>
            <a:r>
              <a:rPr lang="my-MM" sz="2000" dirty="0"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ိ</a:t>
            </a:r>
            <a:r>
              <a:rPr lang="en-US" sz="2000" dirty="0"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ု</a:t>
            </a:r>
            <a:r>
              <a:rPr sz="2000" dirty="0"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 sensitive</a:t>
            </a:r>
            <a:r>
              <a:rPr lang="en-US" sz="2000" dirty="0"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 </a:t>
            </a:r>
            <a:r>
              <a:rPr lang="my-MM" sz="2000" dirty="0"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ျ</a:t>
            </a:r>
            <a:r>
              <a:rPr lang="en-US" sz="2000" dirty="0"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ဖ</a:t>
            </a:r>
            <a:r>
              <a:rPr lang="my-MM" sz="2000" dirty="0"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စ</a:t>
            </a:r>
            <a:r>
              <a:rPr lang="en-US" sz="2000" dirty="0"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္</a:t>
            </a:r>
            <a:r>
              <a:rPr lang="my-MM" sz="2000" dirty="0"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ျ</a:t>
            </a:r>
            <a:r>
              <a:rPr lang="en-US" sz="2000" dirty="0"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ခ</a:t>
            </a:r>
            <a:r>
              <a:rPr lang="my-MM" sz="2000" dirty="0"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င</a:t>
            </a:r>
            <a:r>
              <a:rPr lang="en-US" sz="2000" dirty="0"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္</a:t>
            </a:r>
            <a:r>
              <a:rPr lang="my-MM" sz="2000" dirty="0"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း</a:t>
            </a:r>
            <a:r>
              <a:rPr lang="en-US" sz="2000" dirty="0"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။ </a:t>
            </a:r>
          </a:p>
        </p:txBody>
      </p:sp>
      <p:pic>
        <p:nvPicPr>
          <p:cNvPr id="14" name="图片 13" descr="翻书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70275" y="2349500"/>
            <a:ext cx="3809365" cy="2143125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文本框 1"/>
          <p:cNvSpPr txBox="1"/>
          <p:nvPr/>
        </p:nvSpPr>
        <p:spPr>
          <a:xfrm>
            <a:off x="3721735" y="0"/>
            <a:ext cx="5090160" cy="684803"/>
          </a:xfrm>
          <a:prstGeom prst="rect">
            <a:avLst/>
          </a:prstGeom>
          <a:ln w="12700">
            <a:miter lim="400000"/>
          </a:ln>
        </p:spPr>
        <p:txBody>
          <a:bodyPr wrap="square" lIns="34289" rIns="34289">
            <a:spAutoFit/>
          </a:bodyPr>
          <a:lstStyle>
            <a:lvl1pPr algn="ctr">
              <a:defRPr sz="3600" spc="44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en-US" altLang="zh-CN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Zawgyi-One" panose="020B0604030504040204" pitchFamily="34" charset="0"/>
                <a:cs typeface="Zawgyi-One" panose="020B0604030504040204" pitchFamily="34" charset="0"/>
              </a:rPr>
              <a:t>Extreme front camera</a:t>
            </a:r>
          </a:p>
        </p:txBody>
      </p:sp>
      <p:pic>
        <p:nvPicPr>
          <p:cNvPr id="1737" name="Reno3枪红.png" descr="Reno3枪红.pn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1038225" y="1743710"/>
            <a:ext cx="1671955" cy="37172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8" h="21599" extrusionOk="0">
                <a:moveTo>
                  <a:pt x="3621" y="0"/>
                </a:moveTo>
                <a:cubicBezTo>
                  <a:pt x="2581" y="0"/>
                  <a:pt x="2051" y="1"/>
                  <a:pt x="1495" y="80"/>
                </a:cubicBezTo>
                <a:cubicBezTo>
                  <a:pt x="882" y="180"/>
                  <a:pt x="399" y="397"/>
                  <a:pt x="176" y="673"/>
                </a:cubicBezTo>
                <a:cubicBezTo>
                  <a:pt x="-1" y="925"/>
                  <a:pt x="0" y="1163"/>
                  <a:pt x="0" y="1630"/>
                </a:cubicBezTo>
                <a:lnTo>
                  <a:pt x="0" y="19963"/>
                </a:lnTo>
                <a:cubicBezTo>
                  <a:pt x="0" y="20437"/>
                  <a:pt x="-1" y="20675"/>
                  <a:pt x="176" y="20927"/>
                </a:cubicBezTo>
                <a:cubicBezTo>
                  <a:pt x="399" y="21203"/>
                  <a:pt x="882" y="21420"/>
                  <a:pt x="1495" y="21520"/>
                </a:cubicBezTo>
                <a:cubicBezTo>
                  <a:pt x="2055" y="21600"/>
                  <a:pt x="2583" y="21600"/>
                  <a:pt x="3621" y="21600"/>
                </a:cubicBezTo>
                <a:lnTo>
                  <a:pt x="17960" y="21600"/>
                </a:lnTo>
                <a:cubicBezTo>
                  <a:pt x="19014" y="21600"/>
                  <a:pt x="19543" y="21600"/>
                  <a:pt x="20103" y="21520"/>
                </a:cubicBezTo>
                <a:cubicBezTo>
                  <a:pt x="20716" y="21420"/>
                  <a:pt x="21199" y="21203"/>
                  <a:pt x="21422" y="20927"/>
                </a:cubicBezTo>
                <a:cubicBezTo>
                  <a:pt x="21599" y="20675"/>
                  <a:pt x="21598" y="20437"/>
                  <a:pt x="21598" y="19970"/>
                </a:cubicBezTo>
                <a:lnTo>
                  <a:pt x="21598" y="1637"/>
                </a:lnTo>
                <a:cubicBezTo>
                  <a:pt x="21598" y="1163"/>
                  <a:pt x="21599" y="925"/>
                  <a:pt x="21422" y="673"/>
                </a:cubicBezTo>
                <a:cubicBezTo>
                  <a:pt x="21199" y="397"/>
                  <a:pt x="20716" y="180"/>
                  <a:pt x="20103" y="80"/>
                </a:cubicBezTo>
                <a:cubicBezTo>
                  <a:pt x="19543" y="0"/>
                  <a:pt x="19015" y="0"/>
                  <a:pt x="17977" y="0"/>
                </a:cubicBezTo>
                <a:lnTo>
                  <a:pt x="3638" y="0"/>
                </a:lnTo>
                <a:lnTo>
                  <a:pt x="3621" y="0"/>
                </a:lnTo>
                <a:close/>
              </a:path>
            </a:pathLst>
          </a:custGeom>
          <a:ln w="12700">
            <a:miter lim="400000"/>
            <a:headEnd/>
            <a:tailEnd/>
          </a:ln>
        </p:spPr>
      </p:pic>
      <p:grpSp>
        <p:nvGrpSpPr>
          <p:cNvPr id="3" name="组合 2"/>
          <p:cNvGrpSpPr/>
          <p:nvPr/>
        </p:nvGrpSpPr>
        <p:grpSpPr>
          <a:xfrm>
            <a:off x="781050" y="1490345"/>
            <a:ext cx="2124075" cy="4084955"/>
            <a:chOff x="1245" y="2362"/>
            <a:chExt cx="3345" cy="6433"/>
          </a:xfrm>
        </p:grpSpPr>
        <p:sp>
          <p:nvSpPr>
            <p:cNvPr id="2" name="椭圆 1"/>
            <p:cNvSpPr/>
            <p:nvPr/>
          </p:nvSpPr>
          <p:spPr>
            <a:xfrm>
              <a:off x="1245" y="2362"/>
              <a:ext cx="1110" cy="111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  <p:pic>
          <p:nvPicPr>
            <p:cNvPr id="4" name="Vinci银红渐变正-fa-RGB.png" descr="Vinci银红渐变正-fa-RGB.png"/>
            <p:cNvPicPr>
              <a:picLocks noChangeAspect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>
            <a:xfrm>
              <a:off x="1284" y="2575"/>
              <a:ext cx="3306" cy="6221"/>
            </a:xfrm>
            <a:prstGeom prst="rect">
              <a:avLst/>
            </a:prstGeom>
            <a:ln w="12700">
              <a:miter lim="400000"/>
              <a:headEnd/>
              <a:tailEnd/>
            </a:ln>
          </p:spPr>
        </p:pic>
      </p:grpSp>
      <p:sp>
        <p:nvSpPr>
          <p:cNvPr id="7" name="文本框 6"/>
          <p:cNvSpPr txBox="1"/>
          <p:nvPr/>
        </p:nvSpPr>
        <p:spPr>
          <a:xfrm>
            <a:off x="3543300" y="5171440"/>
            <a:ext cx="84423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Font typeface="Wingdings" panose="05000000000000000000" charset="0"/>
              <a:buChar char="u"/>
            </a:pPr>
            <a:r>
              <a:rPr sz="20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Extremely </a:t>
            </a:r>
            <a:r>
              <a:rPr lang="en-US" sz="20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punch-</a:t>
            </a:r>
            <a:r>
              <a:rPr sz="20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hole front </a:t>
            </a:r>
            <a:r>
              <a:rPr lang="en-US" sz="20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camera</a:t>
            </a:r>
            <a:r>
              <a:rPr sz="20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: </a:t>
            </a:r>
            <a:r>
              <a:rPr lang="en-US" sz="20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ပ</a:t>
            </a:r>
            <a:r>
              <a:rPr lang="my-MM" sz="20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ိ</a:t>
            </a:r>
            <a:r>
              <a:rPr lang="en-US" sz="20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ု</a:t>
            </a:r>
            <a:r>
              <a:rPr lang="my-MM" sz="20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မ</a:t>
            </a:r>
            <a:r>
              <a:rPr lang="en-US" sz="20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ိ</a:t>
            </a:r>
            <a:r>
              <a:rPr lang="my-MM" sz="20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ု</a:t>
            </a:r>
            <a:r>
              <a:rPr lang="en-US" sz="20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ေ</a:t>
            </a:r>
            <a:r>
              <a:rPr lang="my-MM" sz="20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က</a:t>
            </a:r>
            <a:r>
              <a:rPr lang="en-US" sz="20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ာ</a:t>
            </a:r>
            <a:r>
              <a:rPr lang="my-MM" sz="20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င</a:t>
            </a:r>
            <a:r>
              <a:rPr lang="en-US" sz="20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</a:t>
            </a:r>
            <a:r>
              <a:rPr lang="my-MM" sz="20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း</a:t>
            </a:r>
            <a:r>
              <a:rPr lang="en-US" sz="20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မ</a:t>
            </a:r>
            <a:r>
              <a:rPr lang="my-MM" sz="20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ြ</a:t>
            </a:r>
            <a:r>
              <a:rPr lang="en-US" sz="20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န</a:t>
            </a:r>
            <a:r>
              <a:rPr lang="my-MM" sz="20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</a:t>
            </a:r>
            <a:r>
              <a:rPr lang="en-US" sz="20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ေ</a:t>
            </a:r>
            <a:r>
              <a:rPr lang="my-MM" sz="20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သ</a:t>
            </a:r>
            <a:r>
              <a:rPr lang="en-US" sz="20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ာ</a:t>
            </a:r>
            <a:r>
              <a:rPr sz="20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self</a:t>
            </a:r>
            <a:r>
              <a:rPr lang="en-US" sz="20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ie </a:t>
            </a:r>
            <a:r>
              <a:rPr lang="my-MM" sz="20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ပ</a:t>
            </a:r>
            <a:r>
              <a:rPr lang="en-US" sz="20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ု</a:t>
            </a:r>
            <a:r>
              <a:rPr lang="my-MM" sz="20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ံ</a:t>
            </a:r>
            <a:r>
              <a:rPr lang="en-US" sz="20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ရ</a:t>
            </a:r>
            <a:r>
              <a:rPr lang="my-MM" sz="20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ိ</a:t>
            </a:r>
            <a:r>
              <a:rPr lang="en-US" sz="20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ပ</a:t>
            </a:r>
            <a:r>
              <a:rPr lang="my-MM" sz="20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</a:t>
            </a:r>
            <a:r>
              <a:rPr lang="en-US" sz="20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။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1515" y="1648460"/>
            <a:ext cx="8180705" cy="2095500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成组"/>
          <p:cNvGrpSpPr/>
          <p:nvPr/>
        </p:nvGrpSpPr>
        <p:grpSpPr>
          <a:xfrm>
            <a:off x="297850" y="2779919"/>
            <a:ext cx="1934263" cy="2269585"/>
            <a:chOff x="0" y="0"/>
            <a:chExt cx="3024301" cy="815538"/>
          </a:xfrm>
        </p:grpSpPr>
        <p:sp>
          <p:nvSpPr>
            <p:cNvPr id="44" name="圆角矩形 33"/>
            <p:cNvSpPr/>
            <p:nvPr/>
          </p:nvSpPr>
          <p:spPr>
            <a:xfrm>
              <a:off x="0" y="66237"/>
              <a:ext cx="3024301" cy="711201"/>
            </a:xfrm>
            <a:prstGeom prst="roundRect">
              <a:avLst>
                <a:gd name="adj" fmla="val 50000"/>
              </a:avLst>
            </a:prstGeom>
            <a:solidFill>
              <a:srgbClr val="7BF5F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200">
                  <a:solidFill>
                    <a:srgbClr val="FFFFFF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pPr>
              <a:endParaRPr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  <p:sp>
          <p:nvSpPr>
            <p:cNvPr id="45" name="点点屏幕"/>
            <p:cNvSpPr txBox="1"/>
            <p:nvPr/>
          </p:nvSpPr>
          <p:spPr>
            <a:xfrm>
              <a:off x="56076" y="0"/>
              <a:ext cx="2968224" cy="8155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>
              <a:lvl1pPr algn="ctr">
                <a:defRPr sz="3600" spc="72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r>
                <a:rPr lang="en-US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အ</a:t>
              </a:r>
              <a:r>
                <a:rPr lang="my-MM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ေ</a:t>
              </a:r>
              <a:r>
                <a:rPr lang="en-US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ျ</a:t>
              </a:r>
              <a:r>
                <a:rPr lang="my-MM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ခ</a:t>
              </a:r>
              <a:r>
                <a:rPr lang="en-US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ခ</a:t>
              </a:r>
              <a:r>
                <a:rPr lang="my-MM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ံ</a:t>
              </a:r>
              <a:r>
                <a:rPr lang="zh-CN" altLang="en-US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 Parameter</a:t>
              </a:r>
              <a:endParaRPr sz="2400" dirty="0"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</p:grpSp>
      <p:grpSp>
        <p:nvGrpSpPr>
          <p:cNvPr id="23" name="成组"/>
          <p:cNvGrpSpPr/>
          <p:nvPr/>
        </p:nvGrpSpPr>
        <p:grpSpPr>
          <a:xfrm>
            <a:off x="2738906" y="2755459"/>
            <a:ext cx="1934263" cy="2269585"/>
            <a:chOff x="0" y="0"/>
            <a:chExt cx="3024301" cy="815538"/>
          </a:xfrm>
        </p:grpSpPr>
        <p:sp>
          <p:nvSpPr>
            <p:cNvPr id="24" name="圆角矩形 33"/>
            <p:cNvSpPr/>
            <p:nvPr/>
          </p:nvSpPr>
          <p:spPr>
            <a:xfrm>
              <a:off x="0" y="66237"/>
              <a:ext cx="3024301" cy="711201"/>
            </a:xfrm>
            <a:prstGeom prst="roundRect">
              <a:avLst>
                <a:gd name="adj" fmla="val 50000"/>
              </a:avLst>
            </a:prstGeom>
            <a:solidFill>
              <a:srgbClr val="7BF5F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200">
                  <a:solidFill>
                    <a:srgbClr val="FFFFFF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pPr>
              <a:endParaRPr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  <p:sp>
          <p:nvSpPr>
            <p:cNvPr id="25" name="点点屏幕"/>
            <p:cNvSpPr txBox="1"/>
            <p:nvPr/>
          </p:nvSpPr>
          <p:spPr>
            <a:xfrm>
              <a:off x="56076" y="0"/>
              <a:ext cx="2968224" cy="8155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>
              <a:lvl1pPr algn="ctr">
                <a:defRPr sz="3600" spc="72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r>
                <a:rPr lang="en-US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အ</a:t>
              </a:r>
              <a:r>
                <a:rPr lang="my-MM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ဓ</a:t>
              </a:r>
              <a:r>
                <a:rPr lang="en-US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ိ</a:t>
              </a:r>
              <a:r>
                <a:rPr lang="my-MM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က</a:t>
              </a:r>
              <a:r>
                <a:rPr lang="zh-CN" altLang="en-US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 Selling Points</a:t>
              </a:r>
              <a:endParaRPr sz="2400" dirty="0"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</p:grpSp>
      <p:grpSp>
        <p:nvGrpSpPr>
          <p:cNvPr id="26" name="成组"/>
          <p:cNvGrpSpPr/>
          <p:nvPr/>
        </p:nvGrpSpPr>
        <p:grpSpPr>
          <a:xfrm>
            <a:off x="5150439" y="2757380"/>
            <a:ext cx="1934263" cy="2269585"/>
            <a:chOff x="0" y="-3650"/>
            <a:chExt cx="3024301" cy="815538"/>
          </a:xfrm>
        </p:grpSpPr>
        <p:sp>
          <p:nvSpPr>
            <p:cNvPr id="27" name="圆角矩形 33"/>
            <p:cNvSpPr/>
            <p:nvPr/>
          </p:nvSpPr>
          <p:spPr>
            <a:xfrm>
              <a:off x="0" y="66237"/>
              <a:ext cx="3024301" cy="711201"/>
            </a:xfrm>
            <a:prstGeom prst="roundRect">
              <a:avLst>
                <a:gd name="adj" fmla="val 50000"/>
              </a:avLst>
            </a:prstGeom>
            <a:solidFill>
              <a:srgbClr val="7BF5F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200">
                  <a:solidFill>
                    <a:srgbClr val="FFFFFF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pPr>
              <a:endParaRPr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  <p:sp>
          <p:nvSpPr>
            <p:cNvPr id="28" name="点点屏幕"/>
            <p:cNvSpPr txBox="1"/>
            <p:nvPr/>
          </p:nvSpPr>
          <p:spPr>
            <a:xfrm>
              <a:off x="28276" y="-3650"/>
              <a:ext cx="2968224" cy="8155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>
              <a:lvl1pPr algn="ctr">
                <a:defRPr sz="3600" spc="72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pPr algn="ctr"/>
              <a:r>
                <a:rPr lang="en-US" sz="20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ColorOS</a:t>
              </a:r>
            </a:p>
          </p:txBody>
        </p:sp>
      </p:grpSp>
      <p:grpSp>
        <p:nvGrpSpPr>
          <p:cNvPr id="29" name="成组"/>
          <p:cNvGrpSpPr/>
          <p:nvPr/>
        </p:nvGrpSpPr>
        <p:grpSpPr>
          <a:xfrm>
            <a:off x="7655291" y="2861489"/>
            <a:ext cx="1934263" cy="2269585"/>
            <a:chOff x="0" y="0"/>
            <a:chExt cx="3024301" cy="815538"/>
          </a:xfrm>
        </p:grpSpPr>
        <p:sp>
          <p:nvSpPr>
            <p:cNvPr id="30" name="圆角矩形 33"/>
            <p:cNvSpPr/>
            <p:nvPr/>
          </p:nvSpPr>
          <p:spPr>
            <a:xfrm>
              <a:off x="0" y="66237"/>
              <a:ext cx="3024301" cy="711201"/>
            </a:xfrm>
            <a:prstGeom prst="roundRect">
              <a:avLst>
                <a:gd name="adj" fmla="val 50000"/>
              </a:avLst>
            </a:prstGeom>
            <a:solidFill>
              <a:srgbClr val="7BF5F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200">
                  <a:solidFill>
                    <a:srgbClr val="FFFFFF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pPr>
              <a:endParaRPr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  <p:sp>
          <p:nvSpPr>
            <p:cNvPr id="31" name="点点屏幕"/>
            <p:cNvSpPr txBox="1"/>
            <p:nvPr/>
          </p:nvSpPr>
          <p:spPr>
            <a:xfrm>
              <a:off x="56076" y="0"/>
              <a:ext cx="2968224" cy="8155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>
              <a:lvl1pPr algn="ctr">
                <a:defRPr sz="3600" spc="72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pPr algn="ctr"/>
              <a:r>
                <a:rPr lang="zh-CN" altLang="en-US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Maintenance Precautions</a:t>
              </a:r>
              <a:endParaRPr sz="2400" dirty="0"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</p:grpSp>
      <p:grpSp>
        <p:nvGrpSpPr>
          <p:cNvPr id="32" name="成组"/>
          <p:cNvGrpSpPr/>
          <p:nvPr/>
        </p:nvGrpSpPr>
        <p:grpSpPr>
          <a:xfrm>
            <a:off x="10196008" y="2914140"/>
            <a:ext cx="1934263" cy="2269585"/>
            <a:chOff x="0" y="0"/>
            <a:chExt cx="3024301" cy="815538"/>
          </a:xfrm>
        </p:grpSpPr>
        <p:sp>
          <p:nvSpPr>
            <p:cNvPr id="33" name="圆角矩形 33"/>
            <p:cNvSpPr/>
            <p:nvPr/>
          </p:nvSpPr>
          <p:spPr>
            <a:xfrm>
              <a:off x="0" y="66237"/>
              <a:ext cx="3024301" cy="711201"/>
            </a:xfrm>
            <a:prstGeom prst="roundRect">
              <a:avLst>
                <a:gd name="adj" fmla="val 50000"/>
              </a:avLst>
            </a:prstGeom>
            <a:solidFill>
              <a:srgbClr val="7BF5F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200">
                  <a:solidFill>
                    <a:srgbClr val="FFFFFF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pPr>
              <a:endParaRPr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  <p:sp>
          <p:nvSpPr>
            <p:cNvPr id="34" name="点点屏幕"/>
            <p:cNvSpPr txBox="1"/>
            <p:nvPr/>
          </p:nvSpPr>
          <p:spPr>
            <a:xfrm>
              <a:off x="56076" y="0"/>
              <a:ext cx="2968224" cy="8155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>
              <a:lvl1pPr algn="ctr">
                <a:defRPr sz="3600" spc="72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pPr algn="ctr"/>
              <a:r>
                <a:rPr lang="en-US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FAQ</a:t>
              </a:r>
              <a:endParaRPr sz="2400" dirty="0"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</p:grpSp>
      <p:sp>
        <p:nvSpPr>
          <p:cNvPr id="94" name="矩形"/>
          <p:cNvSpPr/>
          <p:nvPr/>
        </p:nvSpPr>
        <p:spPr>
          <a:xfrm>
            <a:off x="7480300" y="2401692"/>
            <a:ext cx="4682991" cy="2813511"/>
          </a:xfrm>
          <a:prstGeom prst="rect">
            <a:avLst/>
          </a:prstGeom>
          <a:solidFill>
            <a:srgbClr val="000000">
              <a:alpha val="79927"/>
            </a:srgbClr>
          </a:solidFill>
          <a:ln w="12700">
            <a:miter lim="400000"/>
          </a:ln>
        </p:spPr>
        <p:txBody>
          <a:bodyPr lIns="0" tIns="0" rIns="0" bIns="0"/>
          <a:lstStyle/>
          <a:p>
            <a:endParaRPr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sp>
        <p:nvSpPr>
          <p:cNvPr id="3" name="2019，OPPO 发布过的黑科技"/>
          <p:cNvSpPr txBox="1"/>
          <p:nvPr/>
        </p:nvSpPr>
        <p:spPr>
          <a:xfrm>
            <a:off x="0" y="180513"/>
            <a:ext cx="12192000" cy="592983"/>
          </a:xfrm>
          <a:prstGeom prst="rect">
            <a:avLst/>
          </a:prstGeom>
          <a:noFill/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>
            <a:lvl1pPr algn="ctr">
              <a:lnSpc>
                <a:spcPct val="110000"/>
              </a:lnSpc>
              <a:defRPr sz="3200" spc="32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r>
              <a:rPr lang="my-MM" dirty="0">
                <a:latin typeface="Zawgyi-One" panose="020B0604030504040204" pitchFamily="34" charset="0"/>
                <a:cs typeface="Zawgyi-One" panose="020B0604030504040204" pitchFamily="34" charset="0"/>
              </a:rPr>
              <a:t>အ</a:t>
            </a:r>
            <a:r>
              <a:rPr lang="en-US" dirty="0">
                <a:latin typeface="Zawgyi-One" panose="020B0604030504040204" pitchFamily="34" charset="0"/>
                <a:cs typeface="Zawgyi-One" panose="020B0604030504040204" pitchFamily="34" charset="0"/>
              </a:rPr>
              <a:t>ေ</a:t>
            </a:r>
            <a:r>
              <a:rPr lang="my-MM" dirty="0">
                <a:latin typeface="Zawgyi-One" panose="020B0604030504040204" pitchFamily="34" charset="0"/>
                <a:cs typeface="Zawgyi-One" panose="020B0604030504040204" pitchFamily="34" charset="0"/>
              </a:rPr>
              <a:t>ၾ</a:t>
            </a:r>
            <a:r>
              <a:rPr lang="en-US" dirty="0">
                <a:latin typeface="Zawgyi-One" panose="020B0604030504040204" pitchFamily="34" charset="0"/>
                <a:cs typeface="Zawgyi-One" panose="020B0604030504040204" pitchFamily="34" charset="0"/>
              </a:rPr>
              <a:t>က</a:t>
            </a:r>
            <a:r>
              <a:rPr lang="my-MM" dirty="0">
                <a:latin typeface="Zawgyi-One" panose="020B0604030504040204" pitchFamily="34" charset="0"/>
                <a:cs typeface="Zawgyi-One" panose="020B0604030504040204" pitchFamily="34" charset="0"/>
              </a:rPr>
              <a:t>ာ</a:t>
            </a:r>
            <a:r>
              <a:rPr lang="en-US" dirty="0">
                <a:latin typeface="Zawgyi-One" panose="020B0604030504040204" pitchFamily="34" charset="0"/>
                <a:cs typeface="Zawgyi-One" panose="020B0604030504040204" pitchFamily="34" charset="0"/>
              </a:rPr>
              <a:t>င</a:t>
            </a:r>
            <a:r>
              <a:rPr lang="my-MM" dirty="0"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en-US" dirty="0">
                <a:latin typeface="Zawgyi-One" panose="020B0604030504040204" pitchFamily="34" charset="0"/>
                <a:cs typeface="Zawgyi-One" panose="020B0604030504040204" pitchFamily="34" charset="0"/>
              </a:rPr>
              <a:t>း</a:t>
            </a:r>
            <a:r>
              <a:rPr lang="my-MM" dirty="0">
                <a:latin typeface="Zawgyi-One" panose="020B0604030504040204" pitchFamily="34" charset="0"/>
                <a:cs typeface="Zawgyi-One" panose="020B0604030504040204" pitchFamily="34" charset="0"/>
              </a:rPr>
              <a:t>အ</a:t>
            </a:r>
            <a:r>
              <a:rPr lang="en-US" dirty="0">
                <a:latin typeface="Zawgyi-One" panose="020B0604030504040204" pitchFamily="34" charset="0"/>
                <a:cs typeface="Zawgyi-One" panose="020B0604030504040204" pitchFamily="34" charset="0"/>
              </a:rPr>
              <a:t>ရ</a:t>
            </a:r>
            <a:r>
              <a:rPr lang="my-MM" dirty="0">
                <a:latin typeface="Zawgyi-One" panose="020B0604030504040204" pitchFamily="34" charset="0"/>
                <a:cs typeface="Zawgyi-One" panose="020B0604030504040204" pitchFamily="34" charset="0"/>
              </a:rPr>
              <a:t>ာ</a:t>
            </a:r>
            <a:r>
              <a:rPr lang="en-US" dirty="0">
                <a:latin typeface="Zawgyi-One" panose="020B0604030504040204" pitchFamily="34" charset="0"/>
                <a:cs typeface="Zawgyi-One" panose="020B0604030504040204" pitchFamily="34" charset="0"/>
              </a:rPr>
              <a:t>မ</a:t>
            </a:r>
            <a:r>
              <a:rPr lang="my-MM" dirty="0">
                <a:latin typeface="Zawgyi-One" panose="020B0604030504040204" pitchFamily="34" charset="0"/>
                <a:cs typeface="Zawgyi-One" panose="020B0604030504040204" pitchFamily="34" charset="0"/>
              </a:rPr>
              <a:t>်</a:t>
            </a:r>
            <a:r>
              <a:rPr lang="en-US" dirty="0">
                <a:latin typeface="Zawgyi-One" panose="020B0604030504040204" pitchFamily="34" charset="0"/>
                <a:cs typeface="Zawgyi-One" panose="020B0604030504040204" pitchFamily="34" charset="0"/>
              </a:rPr>
              <a:t>ာ</a:t>
            </a:r>
            <a:r>
              <a:rPr lang="my-MM" dirty="0">
                <a:latin typeface="Zawgyi-One" panose="020B0604030504040204" pitchFamily="34" charset="0"/>
                <a:cs typeface="Zawgyi-One" panose="020B0604030504040204" pitchFamily="34" charset="0"/>
              </a:rPr>
              <a:t>း</a:t>
            </a:r>
            <a:r>
              <a:rPr lang="en-US" dirty="0"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矩形"/>
          <p:cNvSpPr/>
          <p:nvPr/>
        </p:nvSpPr>
        <p:spPr>
          <a:xfrm>
            <a:off x="0" y="-112930"/>
            <a:ext cx="12192000" cy="6858000"/>
          </a:xfrm>
          <a:prstGeom prst="rect">
            <a:avLst/>
          </a:prstGeom>
          <a:gradFill>
            <a:gsLst>
              <a:gs pos="0">
                <a:srgbClr val="0D0E12"/>
              </a:gs>
              <a:gs pos="100000">
                <a:srgbClr val="262934"/>
              </a:gs>
            </a:gsLst>
            <a:lin ang="5400000"/>
          </a:gra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210" hangingPunct="0">
              <a:defRPr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1500" b="1" kern="0" dirty="0">
              <a:solidFill>
                <a:srgbClr val="FFFFFF"/>
              </a:solidFill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  <a:sym typeface="Helvetica"/>
            </a:endParaRPr>
          </a:p>
        </p:txBody>
      </p:sp>
      <p:sp>
        <p:nvSpPr>
          <p:cNvPr id="278" name="基于无边界美学理念，ColorOS 7 为用户深度定制应用场景广、适配应用多、使用时间长的暗色模式。…"/>
          <p:cNvSpPr txBox="1"/>
          <p:nvPr/>
        </p:nvSpPr>
        <p:spPr>
          <a:xfrm>
            <a:off x="699135" y="1616361"/>
            <a:ext cx="11201572" cy="1036181"/>
          </a:xfrm>
          <a:prstGeom prst="rect">
            <a:avLst/>
          </a:prstGeom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/>
          <a:p>
            <a:pPr lvl="0" defTabSz="412750" hangingPunct="0">
              <a:defRPr sz="2400" b="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ယ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ခ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ု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</a:t>
            </a:r>
            <a:r>
              <a:rPr sz="1600" kern="0" dirty="0" err="1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ColorOS</a:t>
            </a:r>
            <a:r>
              <a:rPr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7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သ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ည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</a:t>
            </a:r>
            <a:r>
              <a:rPr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dark mode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က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ိ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ု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ေ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ထ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ာ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က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ပ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ံ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့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ပ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ါ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သ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ည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။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က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ၽ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ြ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န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ု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ပ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တ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ိ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ု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႕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တ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ြ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င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</a:t>
            </a:r>
            <a:r>
              <a:rPr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INS 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က</a:t>
            </a:r>
            <a:r>
              <a:rPr lang="en-US" sz="1600" kern="0" dirty="0" err="1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ဲ့သို႕ေသာ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 </a:t>
            </a:r>
            <a:r>
              <a:rPr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exclusive algorithm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ႏ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ွ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င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့ </a:t>
            </a:r>
            <a:r>
              <a:rPr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third-party apps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ရ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ွ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ိ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သ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ည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။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</a:t>
            </a:r>
            <a:r>
              <a:rPr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Facebook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သ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ည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လ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ည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း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အ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ျ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ခ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ာ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း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home 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မ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လ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ု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ပ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ႏ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ု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ိ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င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ေ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သ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ာ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</a:t>
            </a:r>
            <a:r>
              <a:rPr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dark colors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က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ိ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ု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ေ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ထ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ာ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က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ပ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ံ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့</a:t>
            </a:r>
            <a:r>
              <a:rPr lang="en-US" sz="1600" kern="0" dirty="0" err="1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ပါသည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္။ ထ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ပ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ေ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လ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ာ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င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း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၍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dark mode 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သ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ည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ဖ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ြ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င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့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ေ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သ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ာ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အ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ခ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ါ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က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ၽ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ြ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ႏ</a:t>
            </a:r>
            <a:r>
              <a:rPr lang="en-US" sz="1600" kern="0" dirty="0" err="1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ု္ပ္တို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႕</a:t>
            </a:r>
            <a:r>
              <a:rPr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mobile phone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၏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အ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ာ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း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စ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ာ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း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ျ</a:t>
            </a:r>
            <a:r>
              <a:rPr lang="en-US" sz="1600" kern="0" dirty="0" err="1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ခင္းသည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 </a:t>
            </a:r>
            <a:r>
              <a:rPr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38% 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အ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ာ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း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ျ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ဖ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င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့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 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ေ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လ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်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ာ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့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ခ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်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လ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ိ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မ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့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မ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ည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ျ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ဖ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စ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သ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ည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။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၎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က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ိ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ု 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န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ာ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ရ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ီ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မ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်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ာ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း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စ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ြာ </a:t>
            </a:r>
            <a:r>
              <a:rPr lang="en-US" sz="1600" kern="0" dirty="0" err="1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အတြက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 </a:t>
            </a:r>
            <a:r>
              <a:rPr lang="en-US" sz="1600" kern="0" dirty="0" err="1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အသုံးျပ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ဳႏ</a:t>
            </a:r>
            <a:r>
              <a:rPr lang="en-US" sz="1600" kern="0" dirty="0" err="1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ုိင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္ၿ</a:t>
            </a:r>
            <a:r>
              <a:rPr lang="en-US" sz="1600" kern="0" dirty="0" err="1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ပီ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း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</a:t>
            </a:r>
            <a:r>
              <a:rPr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power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က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ိ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ု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စ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ု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သ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ည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။</a:t>
            </a:r>
            <a:endParaRPr sz="1600" kern="0" dirty="0">
              <a:solidFill>
                <a:srgbClr val="FFFFFF"/>
              </a:solidFill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  <a:sym typeface="Helvetica"/>
            </a:endParaRPr>
          </a:p>
        </p:txBody>
      </p:sp>
      <p:sp>
        <p:nvSpPr>
          <p:cNvPr id="279" name="全天候暗色模式"/>
          <p:cNvSpPr txBox="1"/>
          <p:nvPr/>
        </p:nvSpPr>
        <p:spPr>
          <a:xfrm>
            <a:off x="682216" y="391724"/>
            <a:ext cx="2311531" cy="634149"/>
          </a:xfrm>
          <a:prstGeom prst="rect">
            <a:avLst/>
          </a:prstGeom>
          <a:ln w="12700">
            <a:miter lim="400000"/>
          </a:ln>
        </p:spPr>
        <p:txBody>
          <a:bodyPr wrap="none" lIns="39688" tIns="39688" rIns="39688" bIns="39688">
            <a:spAutoFit/>
          </a:bodyPr>
          <a:lstStyle>
            <a:lvl1pPr algn="l" defTabSz="912495">
              <a:defRPr sz="120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l" defTabSz="455930" hangingPunct="0"/>
            <a:r>
              <a:rPr lang="en-US" sz="3600" kern="0" dirty="0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D</a:t>
            </a:r>
            <a:r>
              <a:rPr sz="3600" kern="0" dirty="0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ark mode</a:t>
            </a:r>
            <a:endParaRPr lang="zh-CN" altLang="en-US" sz="3600" b="1" kern="0" dirty="0">
              <a:solidFill>
                <a:schemeClr val="accent2"/>
              </a:solidFill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  <a:sym typeface="Helvetica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489487" y="4204359"/>
            <a:ext cx="324231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</a:t>
            </a:r>
            <a:r>
              <a:rPr lang="en-US" sz="1400" dirty="0" err="1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applicationto</a:t>
            </a:r>
            <a:r>
              <a:rPr lang="en-US" sz="1400" dirty="0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</a:t>
            </a:r>
            <a:r>
              <a:rPr lang="my-MM" sz="1400" dirty="0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၏ </a:t>
            </a:r>
            <a:r>
              <a:rPr lang="en-US" sz="1400" dirty="0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dark effect </a:t>
            </a:r>
            <a:r>
              <a:rPr lang="my-MM" sz="1400" dirty="0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ကို </a:t>
            </a:r>
            <a:r>
              <a:rPr lang="en-US" sz="1400" dirty="0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customers </a:t>
            </a:r>
            <a:r>
              <a:rPr lang="my-MM" sz="1400" dirty="0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မ်ားအားျပသရန</a:t>
            </a:r>
            <a:endParaRPr lang="my-MM" sz="1400" b="1" kern="0" dirty="0">
              <a:solidFill>
                <a:srgbClr val="FFFFFF"/>
              </a:solidFill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  <a:sym typeface="Helvetica"/>
            </a:endParaRPr>
          </a:p>
          <a:p>
            <a:r>
              <a:rPr lang="en-US" sz="1400" dirty="0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</a:t>
            </a:r>
            <a:r>
              <a:rPr sz="1400" dirty="0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"Settings-Display </a:t>
            </a:r>
            <a:r>
              <a:rPr lang="en-US" sz="1400" dirty="0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ႏွင့္</a:t>
            </a:r>
            <a:r>
              <a:rPr sz="1400" dirty="0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Brightness-Dark Mode" </a:t>
            </a:r>
            <a:r>
              <a:rPr lang="en-US" sz="1400" dirty="0" err="1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ကုိ</a:t>
            </a:r>
            <a:r>
              <a:rPr lang="en-US" sz="1400" dirty="0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</a:t>
            </a:r>
            <a:r>
              <a:rPr lang="en-US" sz="1400" dirty="0" err="1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ကိုဖြင</a:t>
            </a:r>
            <a:r>
              <a:rPr lang="en-US" sz="1400" dirty="0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့္ပါ။</a:t>
            </a:r>
            <a:endParaRPr sz="1400" dirty="0">
              <a:solidFill>
                <a:schemeClr val="accent2"/>
              </a:solidFill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</a:endParaRPr>
          </a:p>
        </p:txBody>
      </p:sp>
      <p:sp>
        <p:nvSpPr>
          <p:cNvPr id="13" name="矩形: 圆角 26"/>
          <p:cNvSpPr/>
          <p:nvPr/>
        </p:nvSpPr>
        <p:spPr>
          <a:xfrm>
            <a:off x="699135" y="1216025"/>
            <a:ext cx="1900555" cy="374650"/>
          </a:xfrm>
          <a:prstGeom prst="roundRect">
            <a:avLst>
              <a:gd name="adj" fmla="val 50000"/>
            </a:avLst>
          </a:prstGeom>
          <a:solidFill>
            <a:srgbClr val="4380F0"/>
          </a:solidFill>
          <a:ln>
            <a:noFill/>
          </a:ln>
          <a:effectLst>
            <a:outerShdw blurRad="152400" dist="63500" dir="5400000" sx="90000" sy="-19000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384" tIns="45691" rIns="91384" bIns="45691" numCol="1" spcCol="0" rtlCol="0" fromWordArt="0" anchor="ctr" anchorCtr="0" forceAA="0" compatLnSpc="1">
            <a:noAutofit/>
          </a:bodyPr>
          <a:lstStyle/>
          <a:p>
            <a:pPr algn="ctr" defTabSz="825500" hangingPunct="0"/>
            <a:r>
              <a:rPr lang="en-US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မ</a:t>
            </a:r>
            <a:r>
              <a:rPr lang="my-MM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ိ</a:t>
            </a:r>
            <a:r>
              <a:rPr lang="en-US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တ</a:t>
            </a:r>
            <a:r>
              <a:rPr lang="my-MM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္</a:t>
            </a:r>
            <a:r>
              <a:rPr lang="en-US" altLang="zh-CN" b="1" dirty="0" err="1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ဆက</a:t>
            </a:r>
            <a:r>
              <a:rPr lang="en-US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္ျ</a:t>
            </a:r>
            <a:r>
              <a:rPr lang="en-US" altLang="zh-CN" b="1" dirty="0" err="1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ခင္း</a:t>
            </a:r>
            <a:endParaRPr lang="zh-CN" altLang="en-US" b="1" dirty="0">
              <a:solidFill>
                <a:srgbClr val="FFFFFF"/>
              </a:solidFill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  <a:sym typeface="Helvetica Neue Medium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990" y="2828925"/>
            <a:ext cx="1704975" cy="36957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63495" y="2828925"/>
            <a:ext cx="1704975" cy="36957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88180" y="2829560"/>
            <a:ext cx="1704340" cy="369506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03975" y="2828925"/>
            <a:ext cx="1704975" cy="369633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0076180" y="6367780"/>
            <a:ext cx="1973580" cy="35650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50800" tIns="50800" rIns="50800" bIns="50800" numCol="1" spcCol="38100" rtlCol="0" anchor="t" forceAA="0">
            <a:spAutoFit/>
          </a:bodyPr>
          <a:lstStyle/>
          <a:p>
            <a:pPr marL="0" marR="0" indent="0" algn="just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200" b="1" i="0" u="none" strike="noStrike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*</a:t>
            </a:r>
            <a:r>
              <a:rPr kumimoji="0" sz="1200" b="1" i="0" u="none" strike="noStrike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Available on all models</a:t>
            </a:r>
          </a:p>
        </p:txBody>
      </p:sp>
      <p:sp>
        <p:nvSpPr>
          <p:cNvPr id="8" name="矩形: 圆角 26"/>
          <p:cNvSpPr/>
          <p:nvPr/>
        </p:nvSpPr>
        <p:spPr>
          <a:xfrm>
            <a:off x="8489315" y="3829685"/>
            <a:ext cx="1586865" cy="374650"/>
          </a:xfrm>
          <a:prstGeom prst="roundRect">
            <a:avLst>
              <a:gd name="adj" fmla="val 50000"/>
            </a:avLst>
          </a:prstGeom>
          <a:solidFill>
            <a:srgbClr val="4380F0"/>
          </a:solidFill>
          <a:ln>
            <a:noFill/>
          </a:ln>
          <a:effectLst>
            <a:outerShdw blurRad="152400" dist="63500" dir="5400000" sx="90000" sy="-19000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384" tIns="45691" rIns="91384" bIns="45691" numCol="1" spcCol="0" rtlCol="0" fromWordArt="0" anchor="ctr" anchorCtr="0" forceAA="0" compatLnSpc="1">
            <a:noAutofit/>
          </a:bodyPr>
          <a:lstStyle/>
          <a:p>
            <a:pPr algn="ctr" defTabSz="825500" hangingPunct="0"/>
            <a:r>
              <a:rPr lang="en-US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စ</a:t>
            </a:r>
            <a:r>
              <a:rPr lang="my-MM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စ</a:t>
            </a:r>
            <a:r>
              <a:rPr lang="en-US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္</a:t>
            </a:r>
            <a:r>
              <a:rPr lang="my-MM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ဆ</a:t>
            </a:r>
            <a:r>
              <a:rPr lang="en-US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င</a:t>
            </a:r>
            <a:r>
              <a:rPr lang="my-MM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္</a:t>
            </a:r>
            <a:r>
              <a:rPr lang="en-US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ျ</a:t>
            </a:r>
            <a:r>
              <a:rPr lang="my-MM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ခ</a:t>
            </a:r>
            <a:r>
              <a:rPr lang="en-US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င</a:t>
            </a:r>
            <a:r>
              <a:rPr lang="my-MM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္</a:t>
            </a:r>
            <a:r>
              <a:rPr lang="en-US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း</a:t>
            </a:r>
            <a:endParaRPr lang="zh-CN" altLang="en-US" b="1" dirty="0">
              <a:solidFill>
                <a:srgbClr val="FFFFFF"/>
              </a:solidFill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  <a:sym typeface="Helvetica Neue Medium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全局主题"/>
          <p:cNvSpPr txBox="1"/>
          <p:nvPr/>
        </p:nvSpPr>
        <p:spPr>
          <a:xfrm>
            <a:off x="8800985" y="644033"/>
            <a:ext cx="2645022" cy="485457"/>
          </a:xfrm>
          <a:prstGeom prst="rect">
            <a:avLst/>
          </a:prstGeom>
          <a:ln w="12700">
            <a:miter lim="400000"/>
          </a:ln>
        </p:spPr>
        <p:txBody>
          <a:bodyPr wrap="none" lIns="27021" tIns="27021" rIns="27021" bIns="27021" anchor="ctr">
            <a:spAutoFit/>
          </a:bodyPr>
          <a:lstStyle>
            <a:lvl1pPr algn="l" defTabSz="821055">
              <a:defRPr sz="120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210" hangingPunct="0"/>
            <a:r>
              <a:rPr lang="en-US" altLang="zh-CN" sz="2800" b="1" kern="0" dirty="0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Screen-Off Clock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8874700" y="1766744"/>
            <a:ext cx="3194110" cy="2337819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50800" tIns="50800" rIns="50800" bIns="50800" numCol="1" spcCol="38100" rtlCol="0" anchor="t" forceAA="0">
            <a:spAutoFit/>
          </a:bodyPr>
          <a:lstStyle/>
          <a:p>
            <a:pPr lvl="0" defTabSz="412750" hangingPunct="0">
              <a:lnSpc>
                <a:spcPct val="150000"/>
              </a:lnSpc>
              <a:defRPr sz="2400" b="0">
                <a:solidFill>
                  <a:srgbClr val="5E5E5E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kumimoji="0" lang="en-US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က</a:t>
            </a:r>
            <a:r>
              <a:rPr kumimoji="0" lang="my-MM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ၽ</a:t>
            </a:r>
            <a:r>
              <a:rPr kumimoji="0" lang="en-US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ြ</a:t>
            </a:r>
            <a:r>
              <a:rPr kumimoji="0" lang="my-MM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ႏ</a:t>
            </a:r>
            <a:r>
              <a:rPr kumimoji="0" lang="en-US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ု</a:t>
            </a:r>
            <a:r>
              <a:rPr kumimoji="0" lang="my-MM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</a:t>
            </a:r>
            <a:r>
              <a:rPr kumimoji="0" lang="en-US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ပ</a:t>
            </a:r>
            <a:r>
              <a:rPr kumimoji="0" lang="my-MM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</a:t>
            </a:r>
            <a:r>
              <a:rPr kumimoji="0" lang="en-US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တ</a:t>
            </a:r>
            <a:r>
              <a:rPr kumimoji="0" lang="my-MM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ိ</a:t>
            </a:r>
            <a:r>
              <a:rPr kumimoji="0" lang="en-US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ု</a:t>
            </a:r>
            <a:r>
              <a:rPr kumimoji="0" lang="my-MM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႕</a:t>
            </a:r>
            <a:r>
              <a:rPr kumimoji="0" lang="en-US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တ</a:t>
            </a:r>
            <a:r>
              <a:rPr kumimoji="0" lang="my-MM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ြ</a:t>
            </a:r>
            <a:r>
              <a:rPr kumimoji="0" lang="en-US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င</a:t>
            </a:r>
            <a:r>
              <a:rPr kumimoji="0" lang="my-MM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</a:t>
            </a:r>
            <a:r>
              <a:rPr kumimoji="0" lang="en-US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အေရာင္အမ်ိဳးမ်ိဳးျဖင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့္ </a:t>
            </a:r>
            <a:r>
              <a:rPr kumimoji="0" lang="my-MM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က</a:t>
            </a:r>
            <a:r>
              <a:rPr kumimoji="0" lang="en-US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ြ</a:t>
            </a:r>
            <a:r>
              <a:rPr kumimoji="0" lang="my-MM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ဲ</a:t>
            </a:r>
            <a:r>
              <a:rPr kumimoji="0" lang="en-US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ျ</a:t>
            </a:r>
            <a:r>
              <a:rPr kumimoji="0" lang="my-MM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ပ</a:t>
            </a:r>
            <a:r>
              <a:rPr kumimoji="0" lang="en-US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ာ</a:t>
            </a:r>
            <a:r>
              <a:rPr kumimoji="0" lang="my-MM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း</a:t>
            </a:r>
            <a:r>
              <a:rPr kumimoji="0" lang="en-US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ေ</a:t>
            </a:r>
            <a:r>
              <a:rPr kumimoji="0" lang="my-MM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သ</a:t>
            </a:r>
            <a:r>
              <a:rPr kumimoji="0" lang="en-US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ာ </a:t>
            </a:r>
            <a:r>
              <a:rPr kumimoji="0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screen clocks</a:t>
            </a:r>
            <a:r>
              <a:rPr kumimoji="0" lang="en-US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</a:t>
            </a:r>
            <a:r>
              <a:rPr kumimoji="0" lang="my-MM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မ</a:t>
            </a:r>
            <a:r>
              <a:rPr kumimoji="0" lang="en-US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်</a:t>
            </a:r>
            <a:r>
              <a:rPr kumimoji="0" lang="my-MM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ာ</a:t>
            </a:r>
            <a:r>
              <a:rPr kumimoji="0" lang="en-US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း </a:t>
            </a:r>
            <a:r>
              <a:rPr kumimoji="0" lang="my-MM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၁</a:t>
            </a:r>
            <a:r>
              <a:rPr kumimoji="0" lang="en-US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၈ </a:t>
            </a:r>
            <a:r>
              <a:rPr kumimoji="0" lang="my-MM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ခ</a:t>
            </a:r>
            <a:r>
              <a:rPr kumimoji="0" lang="en-US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ု</a:t>
            </a:r>
            <a:r>
              <a:rPr kumimoji="0" lang="my-MM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ရ</a:t>
            </a:r>
            <a:r>
              <a:rPr kumimoji="0" lang="en-US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ွ</a:t>
            </a:r>
            <a:r>
              <a:rPr kumimoji="0" lang="my-MM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ိ</a:t>
            </a:r>
            <a:r>
              <a:rPr kumimoji="0" lang="en-US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သ</a:t>
            </a:r>
            <a:r>
              <a:rPr kumimoji="0" lang="my-MM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ည</a:t>
            </a:r>
            <a:r>
              <a:rPr kumimoji="0" lang="en-US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</a:t>
            </a:r>
            <a:r>
              <a:rPr kumimoji="0" lang="my-MM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။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display 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လ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ု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ပ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ရ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န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န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ံ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ပ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ါ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တ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မ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်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ာ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း 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ႏ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ွ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င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့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လ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က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</a:t>
            </a:r>
            <a:r>
              <a:rPr lang="en-US" sz="14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ကို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ေရြးခ်ယ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္ႏ</a:t>
            </a:r>
            <a:r>
              <a:rPr lang="en-US" sz="14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ုိင္ပါသည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္။ ဖ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ု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န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း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သ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ည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လ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င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း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ေ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န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ေ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သ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ာ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အ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ခ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ါ 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စ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ာ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း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ပ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ြ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ဲ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ေ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ပ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ၚ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တ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ြ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င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ျ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ဖ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ည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</a:t>
            </a:r>
            <a:r>
              <a:rPr lang="en-US" sz="14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းညင္းစြာ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တ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င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လ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ိ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ု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က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ေ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သ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ာ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အ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ခ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ါ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၎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သ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ည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 </a:t>
            </a:r>
            <a:r>
              <a:rPr kumimoji="0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focus</a:t>
            </a:r>
            <a:r>
              <a:rPr kumimoji="0" lang="en-US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</a:t>
            </a:r>
            <a:r>
              <a:rPr kumimoji="0" lang="my-MM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ျ</a:t>
            </a:r>
            <a:r>
              <a:rPr kumimoji="0" lang="en-US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ဖ</a:t>
            </a:r>
            <a:r>
              <a:rPr kumimoji="0" lang="my-MM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စ</a:t>
            </a:r>
            <a:r>
              <a:rPr kumimoji="0" lang="en-US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</a:t>
            </a:r>
            <a:r>
              <a:rPr kumimoji="0" lang="my-MM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လ</a:t>
            </a:r>
            <a:r>
              <a:rPr kumimoji="0" lang="en-US" sz="1400" i="0" u="none" strike="noStrike" cap="none" spc="0" normalizeH="0" baseline="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ာ</a:t>
            </a:r>
            <a:r>
              <a:rPr lang="en-US" sz="14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ႏိုင္ပါသည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္။</a:t>
            </a:r>
            <a:endParaRPr kumimoji="0" sz="1400" i="0" u="none" strike="noStrike" cap="none" spc="0" normalizeH="0" baseline="0" dirty="0">
              <a:solidFill>
                <a:schemeClr val="bg1"/>
              </a:solidFill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  <a:sym typeface="Helvetic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28593" y="4995911"/>
            <a:ext cx="324021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sz="1400" dirty="0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"Settings-Display </a:t>
            </a:r>
            <a:r>
              <a:rPr lang="en-US" sz="1400" dirty="0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ႏွင့္</a:t>
            </a:r>
            <a:r>
              <a:rPr sz="1400" dirty="0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Brightness-Turn </a:t>
            </a:r>
            <a:r>
              <a:rPr lang="en-US" sz="1400" dirty="0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on</a:t>
            </a:r>
            <a:r>
              <a:rPr sz="1400" dirty="0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scree</a:t>
            </a:r>
            <a:r>
              <a:rPr lang="en-US" sz="1400" dirty="0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n-off </a:t>
            </a:r>
            <a:r>
              <a:rPr sz="1400" dirty="0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Clock style", </a:t>
            </a:r>
            <a:r>
              <a:rPr lang="en-US" sz="1400" dirty="0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customers </a:t>
            </a:r>
            <a:r>
              <a:rPr lang="en-US" sz="1400" dirty="0" err="1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အား</a:t>
            </a:r>
            <a:r>
              <a:rPr lang="en-US" sz="1400" dirty="0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</a:t>
            </a:r>
            <a:r>
              <a:rPr lang="en-US" sz="1400" dirty="0" err="1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အက်ိဳးသက္ေရာက္မႈကို</a:t>
            </a:r>
            <a:r>
              <a:rPr lang="en-US" sz="1400" dirty="0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ျ</a:t>
            </a:r>
            <a:r>
              <a:rPr lang="en-US" sz="1400" dirty="0" err="1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ပသရန</a:t>
            </a:r>
            <a:r>
              <a:rPr lang="en-US" sz="1400" dirty="0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 </a:t>
            </a:r>
            <a:r>
              <a:rPr sz="1400" dirty="0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screen</a:t>
            </a:r>
            <a:r>
              <a:rPr lang="en-US" sz="1400" dirty="0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-off</a:t>
            </a:r>
            <a:r>
              <a:rPr sz="1400" dirty="0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clock</a:t>
            </a:r>
            <a:r>
              <a:rPr lang="en-US" sz="1400" dirty="0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</a:t>
            </a:r>
            <a:r>
              <a:rPr lang="en-US" sz="1400" dirty="0" err="1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ကိုေရြးခ်ယ</a:t>
            </a:r>
            <a:r>
              <a:rPr lang="en-US" sz="1400" dirty="0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္ၿ</a:t>
            </a:r>
            <a:r>
              <a:rPr lang="en-US" sz="1400" dirty="0" err="1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ပီး</a:t>
            </a:r>
            <a:r>
              <a:rPr lang="en-US" sz="1400" dirty="0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</a:t>
            </a:r>
            <a:r>
              <a:rPr sz="1400" dirty="0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screen</a:t>
            </a:r>
            <a:r>
              <a:rPr lang="en-US" sz="1400" dirty="0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</a:t>
            </a:r>
            <a:r>
              <a:rPr lang="en-US" sz="1400" dirty="0" err="1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ကိုပိတ္ပ</a:t>
            </a:r>
            <a:r>
              <a:rPr lang="en-US" sz="1400" dirty="0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ါ။</a:t>
            </a:r>
            <a:endParaRPr sz="1400" dirty="0">
              <a:solidFill>
                <a:schemeClr val="accent2"/>
              </a:solidFill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27281" y="3169385"/>
            <a:ext cx="8666776" cy="492443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  <a:sym typeface="Helvetica Neue Medium"/>
            </a:endParaRPr>
          </a:p>
        </p:txBody>
      </p:sp>
      <p:sp>
        <p:nvSpPr>
          <p:cNvPr id="9" name="矩形: 圆角 26"/>
          <p:cNvSpPr/>
          <p:nvPr/>
        </p:nvSpPr>
        <p:spPr>
          <a:xfrm>
            <a:off x="6012955" y="1580589"/>
            <a:ext cx="1374689" cy="358526"/>
          </a:xfrm>
          <a:prstGeom prst="roundRect">
            <a:avLst>
              <a:gd name="adj" fmla="val 50000"/>
            </a:avLst>
          </a:prstGeom>
          <a:solidFill>
            <a:srgbClr val="4380F0"/>
          </a:solidFill>
          <a:ln>
            <a:noFill/>
          </a:ln>
          <a:effectLst>
            <a:outerShdw blurRad="152400" dist="63500" dir="5400000" sx="90000" sy="-19000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384" tIns="45691" rIns="91384" bIns="45691" numCol="1" spcCol="0" rtlCol="0" fromWordArt="0" anchor="ctr" anchorCtr="0" forceAA="0" compatLnSpc="1">
            <a:noAutofit/>
          </a:bodyPr>
          <a:lstStyle/>
          <a:p>
            <a:pPr algn="ctr" defTabSz="825500" hangingPunct="0"/>
            <a:r>
              <a:rPr lang="zh-CN" altLang="en-US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参考话术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687" y="632012"/>
            <a:ext cx="2177895" cy="1922798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77515" y="640761"/>
            <a:ext cx="2136785" cy="1849312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41220" y="666945"/>
            <a:ext cx="2110821" cy="1823128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39822" y="2412526"/>
            <a:ext cx="2095302" cy="1756616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25001" y="2395841"/>
            <a:ext cx="2042230" cy="1780909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17648" y="4132768"/>
            <a:ext cx="2136785" cy="1937427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80019" y="666945"/>
            <a:ext cx="1941202" cy="1712663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356823" y="4130188"/>
            <a:ext cx="2166550" cy="1931129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452040" y="4169142"/>
            <a:ext cx="2032721" cy="1892176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73095" y="3969851"/>
            <a:ext cx="2505807" cy="2100344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323496" y="2262213"/>
            <a:ext cx="2167361" cy="1958631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13811" y="2412525"/>
            <a:ext cx="2143706" cy="1812155"/>
          </a:xfrm>
          <a:prstGeom prst="rect">
            <a:avLst/>
          </a:prstGeom>
        </p:spPr>
      </p:pic>
      <p:sp>
        <p:nvSpPr>
          <p:cNvPr id="6" name="矩形: 圆角 26"/>
          <p:cNvSpPr/>
          <p:nvPr/>
        </p:nvSpPr>
        <p:spPr>
          <a:xfrm>
            <a:off x="8874760" y="1377950"/>
            <a:ext cx="1891030" cy="374650"/>
          </a:xfrm>
          <a:prstGeom prst="roundRect">
            <a:avLst>
              <a:gd name="adj" fmla="val 50000"/>
            </a:avLst>
          </a:prstGeom>
          <a:solidFill>
            <a:srgbClr val="4380F0"/>
          </a:solidFill>
          <a:ln>
            <a:noFill/>
          </a:ln>
          <a:effectLst>
            <a:outerShdw blurRad="152400" dist="63500" dir="5400000" sx="90000" sy="-19000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384" tIns="45691" rIns="91384" bIns="45691" numCol="1" spcCol="0" rtlCol="0" fromWordArt="0" anchor="ctr" anchorCtr="0" forceAA="0" compatLnSpc="1">
            <a:noAutofit/>
          </a:bodyPr>
          <a:lstStyle/>
          <a:p>
            <a:pPr algn="ctr" defTabSz="825500" hangingPunct="0"/>
            <a:r>
              <a:rPr lang="en-US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မ</a:t>
            </a:r>
            <a:r>
              <a:rPr lang="my-MM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ိ</a:t>
            </a:r>
            <a:r>
              <a:rPr lang="en-US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တ</a:t>
            </a:r>
            <a:r>
              <a:rPr lang="my-MM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္</a:t>
            </a:r>
            <a:r>
              <a:rPr lang="en-US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ဆ</a:t>
            </a:r>
            <a:r>
              <a:rPr lang="my-MM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က</a:t>
            </a:r>
            <a:r>
              <a:rPr lang="en-US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္</a:t>
            </a:r>
            <a:r>
              <a:rPr lang="my-MM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ျ</a:t>
            </a:r>
            <a:r>
              <a:rPr lang="en-US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ခ</a:t>
            </a:r>
            <a:r>
              <a:rPr lang="my-MM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င</a:t>
            </a:r>
            <a:r>
              <a:rPr lang="en-US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္</a:t>
            </a:r>
            <a:r>
              <a:rPr lang="my-MM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း</a:t>
            </a:r>
            <a:r>
              <a:rPr lang="en-US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 </a:t>
            </a:r>
            <a:endParaRPr lang="zh-CN" altLang="en-US" b="1" dirty="0">
              <a:solidFill>
                <a:srgbClr val="FFFFFF"/>
              </a:solidFill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  <a:sym typeface="Helvetica Neue Medium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076180" y="6367780"/>
            <a:ext cx="1973580" cy="35650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50800" tIns="50800" rIns="50800" bIns="50800" numCol="1" spcCol="38100" rtlCol="0" anchor="t" forceAA="0">
            <a:spAutoFit/>
          </a:bodyPr>
          <a:lstStyle/>
          <a:p>
            <a:pPr marL="0" marR="0" indent="0" algn="just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200" b="1" i="0" u="none" strike="noStrike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*</a:t>
            </a:r>
            <a:r>
              <a:rPr kumimoji="0" sz="1200" b="1" i="0" u="none" strike="noStrike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Available on all models</a:t>
            </a:r>
          </a:p>
        </p:txBody>
      </p:sp>
      <p:sp>
        <p:nvSpPr>
          <p:cNvPr id="10" name="矩形: 圆角 26"/>
          <p:cNvSpPr/>
          <p:nvPr/>
        </p:nvSpPr>
        <p:spPr>
          <a:xfrm>
            <a:off x="8905875" y="4621530"/>
            <a:ext cx="1402080" cy="374650"/>
          </a:xfrm>
          <a:prstGeom prst="roundRect">
            <a:avLst>
              <a:gd name="adj" fmla="val 50000"/>
            </a:avLst>
          </a:prstGeom>
          <a:solidFill>
            <a:srgbClr val="4380F0"/>
          </a:solidFill>
          <a:ln>
            <a:noFill/>
          </a:ln>
          <a:effectLst>
            <a:outerShdw blurRad="152400" dist="63500" dir="5400000" sx="90000" sy="-19000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384" tIns="45691" rIns="91384" bIns="45691" numCol="1" spcCol="0" rtlCol="0" fromWordArt="0" anchor="ctr" anchorCtr="0" forceAA="0" compatLnSpc="1">
            <a:noAutofit/>
          </a:bodyPr>
          <a:lstStyle/>
          <a:p>
            <a:pPr algn="ctr" defTabSz="825500" hangingPunct="0"/>
            <a:r>
              <a:rPr lang="my-MM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စ</a:t>
            </a:r>
            <a:r>
              <a:rPr lang="en-US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စ</a:t>
            </a:r>
            <a:r>
              <a:rPr lang="my-MM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္</a:t>
            </a:r>
            <a:r>
              <a:rPr lang="en-US" altLang="zh-CN" b="1" dirty="0" err="1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ဆင</a:t>
            </a:r>
            <a:r>
              <a:rPr lang="en-US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္ျ</a:t>
            </a:r>
            <a:r>
              <a:rPr lang="en-US" altLang="zh-CN" b="1" dirty="0" err="1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ခင္း</a:t>
            </a:r>
            <a:r>
              <a:rPr lang="en-US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 </a:t>
            </a:r>
            <a:endParaRPr lang="zh-CN" altLang="en-US" b="1" dirty="0">
              <a:solidFill>
                <a:srgbClr val="FFFFFF"/>
              </a:solidFill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  <a:sym typeface="Helvetica Neue Medium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全局主题"/>
          <p:cNvSpPr txBox="1"/>
          <p:nvPr/>
        </p:nvSpPr>
        <p:spPr>
          <a:xfrm>
            <a:off x="4847589" y="1233730"/>
            <a:ext cx="2657847" cy="608568"/>
          </a:xfrm>
          <a:prstGeom prst="rect">
            <a:avLst/>
          </a:prstGeom>
          <a:ln w="12700">
            <a:miter lim="400000"/>
          </a:ln>
        </p:spPr>
        <p:txBody>
          <a:bodyPr wrap="none" lIns="27021" tIns="27021" rIns="27021" bIns="27021" anchor="ctr">
            <a:spAutoFit/>
          </a:bodyPr>
          <a:lstStyle>
            <a:lvl1pPr algn="l" defTabSz="821055">
              <a:defRPr sz="120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l" defTabSz="410210" hangingPunct="0"/>
            <a:r>
              <a:rPr lang="en-US" sz="3600" dirty="0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S</a:t>
            </a:r>
            <a:r>
              <a:rPr sz="3600" dirty="0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imple </a:t>
            </a:r>
            <a:r>
              <a:rPr lang="en-US" sz="3600" dirty="0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M</a:t>
            </a:r>
            <a:r>
              <a:rPr sz="3600" dirty="0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ode</a:t>
            </a:r>
            <a:endParaRPr lang="zh-CN" altLang="en-US" sz="3600" b="1" kern="0" dirty="0">
              <a:solidFill>
                <a:schemeClr val="accent2"/>
              </a:solidFill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  <a:sym typeface="Helvetic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776072" y="2924617"/>
            <a:ext cx="6661150" cy="1691489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50800" tIns="50800" rIns="50800" bIns="50800" numCol="1" spcCol="38100" rtlCol="0" anchor="t" forceAA="0">
            <a:spAutoFit/>
          </a:bodyPr>
          <a:lstStyle/>
          <a:p>
            <a:pPr>
              <a:lnSpc>
                <a:spcPct val="150000"/>
              </a:lnSpc>
              <a:defRPr sz="2400" b="0">
                <a:solidFill>
                  <a:srgbClr val="5E5E5E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လ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ူ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လ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တ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ပ</a:t>
            </a:r>
            <a:r>
              <a:rPr lang="en-US" sz="14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ိုင္း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ႏွ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င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့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သ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က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ႀ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က</a:t>
            </a:r>
            <a:r>
              <a:rPr lang="en-US" sz="14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ီးရြယ္အုိမ်ားအတ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ြ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က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 </a:t>
            </a:r>
            <a:r>
              <a:rPr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Mobile phone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၊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၎</a:t>
            </a:r>
            <a:r>
              <a:rPr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smoothly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က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ိ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ု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အ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သ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ု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ံ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း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ျ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ပ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ဳ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ရ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န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 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စ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ု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ိ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း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ရ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ိ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မ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ေ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န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ပ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ါ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သ</a:t>
            </a:r>
            <a:r>
              <a:rPr lang="en-US" sz="14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လား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။  </a:t>
            </a:r>
            <a:r>
              <a:rPr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ယ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ခ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ု </a:t>
            </a:r>
            <a:r>
              <a:rPr lang="en-US" sz="14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ColorOS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7 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၏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ေ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န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ာ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က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ဆ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ု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ံ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း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</a:t>
            </a:r>
            <a:r>
              <a:rPr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simple mode 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၊ 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ပ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ိ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ု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မ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ိ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ု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ႀ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က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ီ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း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မ</a:t>
            </a:r>
            <a:r>
              <a:rPr lang="en-US" sz="14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ားေသာ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</a:t>
            </a:r>
            <a:r>
              <a:rPr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fonts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၊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</a:t>
            </a:r>
            <a:r>
              <a:rPr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larger icons, less page information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ႏ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ွင့္ </a:t>
            </a:r>
            <a:r>
              <a:rPr lang="en-US" sz="14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ပိုမိုထင္ရွားေသာ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ေ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သ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ာ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့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ခ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်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က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 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အ</a:t>
            </a:r>
            <a:r>
              <a:rPr lang="en-US" sz="14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ခ်က္အလက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 ၊ </a:t>
            </a:r>
            <a:r>
              <a:rPr lang="en-US" sz="14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ထုိ႕ေၾကာင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့္ </a:t>
            </a:r>
            <a:r>
              <a:rPr lang="en-US" sz="14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လူလတ္ပုိင္း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ႏွင့္ </a:t>
            </a:r>
            <a:r>
              <a:rPr lang="en-US" sz="14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လူႀကီးပိုင္းမ်ားသည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</a:t>
            </a:r>
            <a:r>
              <a:rPr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OPPO's fashion technology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က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ိ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ု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ေ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တ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ြ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႕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ႀ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က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ံ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ဳ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ခ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ံ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စ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ာ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း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ႏ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ု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ိ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င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ပ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ါ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သ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ည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။</a:t>
            </a:r>
            <a:endParaRPr sz="1400" dirty="0">
              <a:solidFill>
                <a:schemeClr val="bg1"/>
              </a:solidFill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  <a:sym typeface="Helvetic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776072" y="5292150"/>
            <a:ext cx="6517877" cy="51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sz="1400" dirty="0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settings-desktop-desktop mode</a:t>
            </a:r>
            <a:r>
              <a:rPr lang="en-US" sz="1400" dirty="0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</a:t>
            </a:r>
            <a:r>
              <a:rPr lang="en-US" sz="1400" dirty="0" err="1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ကိုဝင္ပ</a:t>
            </a:r>
            <a:r>
              <a:rPr lang="en-US" sz="1400" dirty="0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ါ၊ customers </a:t>
            </a:r>
            <a:r>
              <a:rPr lang="en-US" sz="1400" dirty="0" err="1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မ်ားအား</a:t>
            </a:r>
            <a:r>
              <a:rPr lang="en-US" sz="1400" dirty="0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ႀ</a:t>
            </a:r>
            <a:r>
              <a:rPr lang="en-US" sz="1400" dirty="0" err="1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ကီးမားေသာ</a:t>
            </a:r>
            <a:r>
              <a:rPr lang="en-US" sz="1400" dirty="0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icons and fonts </a:t>
            </a:r>
            <a:r>
              <a:rPr lang="en-US" sz="1400" dirty="0" err="1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မ်ားကို</a:t>
            </a:r>
            <a:r>
              <a:rPr lang="en-US" sz="1400" dirty="0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ျ</a:t>
            </a:r>
            <a:r>
              <a:rPr lang="en-US" sz="1400" dirty="0" err="1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ပသရန</a:t>
            </a:r>
            <a:r>
              <a:rPr lang="en-US" sz="1400" dirty="0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 </a:t>
            </a:r>
            <a:r>
              <a:rPr sz="1400" dirty="0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simple mode </a:t>
            </a:r>
            <a:r>
              <a:rPr lang="en-US" sz="1400" dirty="0" err="1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သို႕ေျပာင္းပ</a:t>
            </a:r>
            <a:r>
              <a:rPr lang="en-US" sz="1400" dirty="0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ါ။ </a:t>
            </a:r>
            <a:endParaRPr sz="1400" dirty="0">
              <a:solidFill>
                <a:schemeClr val="accent2"/>
              </a:solidFill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</a:endParaRPr>
          </a:p>
        </p:txBody>
      </p:sp>
      <p:sp>
        <p:nvSpPr>
          <p:cNvPr id="9" name="矩形: 圆角 26"/>
          <p:cNvSpPr/>
          <p:nvPr/>
        </p:nvSpPr>
        <p:spPr>
          <a:xfrm>
            <a:off x="4847590" y="2432050"/>
            <a:ext cx="1892300" cy="374650"/>
          </a:xfrm>
          <a:prstGeom prst="roundRect">
            <a:avLst>
              <a:gd name="adj" fmla="val 50000"/>
            </a:avLst>
          </a:prstGeom>
          <a:solidFill>
            <a:srgbClr val="4380F0"/>
          </a:solidFill>
          <a:ln>
            <a:noFill/>
          </a:ln>
          <a:effectLst>
            <a:outerShdw blurRad="152400" dist="63500" dir="5400000" sx="90000" sy="-19000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384" tIns="45691" rIns="91384" bIns="45691" numCol="1" spcCol="0" rtlCol="0" fromWordArt="0" anchor="ctr" anchorCtr="0" forceAA="0" compatLnSpc="1">
            <a:noAutofit/>
          </a:bodyPr>
          <a:lstStyle/>
          <a:p>
            <a:pPr algn="ctr" defTabSz="825500" hangingPunct="0"/>
            <a:r>
              <a:rPr lang="en-US" altLang="zh-CN" b="1" dirty="0" err="1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မိတ္ဆက</a:t>
            </a:r>
            <a:r>
              <a:rPr lang="en-US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္ျ</a:t>
            </a:r>
            <a:r>
              <a:rPr lang="en-US" altLang="zh-CN" b="1" dirty="0" err="1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ခင္း</a:t>
            </a:r>
            <a:endParaRPr lang="zh-CN" altLang="en-US" b="1" dirty="0">
              <a:solidFill>
                <a:srgbClr val="FFFFFF"/>
              </a:solidFill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  <a:sym typeface="Helvetica Neue Medium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535" y="1009650"/>
            <a:ext cx="2327275" cy="504444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0076180" y="6367780"/>
            <a:ext cx="1973580" cy="35650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50800" tIns="50800" rIns="50800" bIns="50800" numCol="1" spcCol="38100" rtlCol="0" anchor="t" forceAA="0">
            <a:spAutoFit/>
          </a:bodyPr>
          <a:lstStyle/>
          <a:p>
            <a:pPr marL="0" marR="0" indent="0" algn="just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200" b="1" i="0" u="none" strike="noStrike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*</a:t>
            </a:r>
            <a:r>
              <a:rPr kumimoji="0" sz="1200" b="1" i="0" u="none" strike="noStrike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Available on all models</a:t>
            </a:r>
          </a:p>
        </p:txBody>
      </p:sp>
      <p:sp>
        <p:nvSpPr>
          <p:cNvPr id="8" name="矩形: 圆角 26"/>
          <p:cNvSpPr/>
          <p:nvPr/>
        </p:nvSpPr>
        <p:spPr>
          <a:xfrm>
            <a:off x="4775835" y="4917440"/>
            <a:ext cx="1291590" cy="374650"/>
          </a:xfrm>
          <a:prstGeom prst="roundRect">
            <a:avLst>
              <a:gd name="adj" fmla="val 50000"/>
            </a:avLst>
          </a:prstGeom>
          <a:solidFill>
            <a:srgbClr val="4380F0"/>
          </a:solidFill>
          <a:ln>
            <a:noFill/>
          </a:ln>
          <a:effectLst>
            <a:outerShdw blurRad="152400" dist="63500" dir="5400000" sx="90000" sy="-19000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384" tIns="45691" rIns="91384" bIns="45691" numCol="1" spcCol="0" rtlCol="0" fromWordArt="0" anchor="ctr" anchorCtr="0" forceAA="0" compatLnSpc="1">
            <a:noAutofit/>
          </a:bodyPr>
          <a:lstStyle/>
          <a:p>
            <a:pPr algn="ctr" defTabSz="825500" hangingPunct="0"/>
            <a:r>
              <a:rPr lang="my-MM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စ</a:t>
            </a:r>
            <a:r>
              <a:rPr lang="en-US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စ</a:t>
            </a:r>
            <a:r>
              <a:rPr lang="my-MM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္</a:t>
            </a:r>
            <a:r>
              <a:rPr lang="en-US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ဆ</a:t>
            </a:r>
            <a:r>
              <a:rPr lang="my-MM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င</a:t>
            </a:r>
            <a:r>
              <a:rPr lang="en-US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္</a:t>
            </a:r>
            <a:r>
              <a:rPr lang="my-MM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ေ</a:t>
            </a:r>
            <a:r>
              <a:rPr lang="en-US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ရ</a:t>
            </a:r>
            <a:r>
              <a:rPr lang="my-MM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း</a:t>
            </a:r>
            <a:r>
              <a:rPr lang="en-US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 </a:t>
            </a:r>
            <a:endParaRPr lang="zh-CN" altLang="en-US" b="1" dirty="0">
              <a:solidFill>
                <a:srgbClr val="FFFFFF"/>
              </a:solidFill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  <a:sym typeface="Helvetica Neue Medium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成组"/>
          <p:cNvGrpSpPr/>
          <p:nvPr/>
        </p:nvGrpSpPr>
        <p:grpSpPr>
          <a:xfrm>
            <a:off x="297850" y="2779919"/>
            <a:ext cx="1934263" cy="2269585"/>
            <a:chOff x="0" y="0"/>
            <a:chExt cx="3024301" cy="815538"/>
          </a:xfrm>
        </p:grpSpPr>
        <p:sp>
          <p:nvSpPr>
            <p:cNvPr id="44" name="圆角矩形 33"/>
            <p:cNvSpPr/>
            <p:nvPr/>
          </p:nvSpPr>
          <p:spPr>
            <a:xfrm>
              <a:off x="0" y="66237"/>
              <a:ext cx="3024301" cy="711201"/>
            </a:xfrm>
            <a:prstGeom prst="roundRect">
              <a:avLst>
                <a:gd name="adj" fmla="val 50000"/>
              </a:avLst>
            </a:prstGeom>
            <a:solidFill>
              <a:srgbClr val="7BF5F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200">
                  <a:solidFill>
                    <a:srgbClr val="FFFFFF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pPr>
              <a:endParaRPr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  <p:sp>
          <p:nvSpPr>
            <p:cNvPr id="45" name="点点屏幕"/>
            <p:cNvSpPr txBox="1"/>
            <p:nvPr/>
          </p:nvSpPr>
          <p:spPr>
            <a:xfrm>
              <a:off x="56076" y="0"/>
              <a:ext cx="2968224" cy="8155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>
              <a:lvl1pPr algn="ctr">
                <a:defRPr sz="3600" spc="72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r>
                <a:rPr lang="en-US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အ</a:t>
              </a:r>
              <a:r>
                <a:rPr lang="my-MM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ေ</a:t>
              </a:r>
              <a:r>
                <a:rPr lang="en-US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ျ</a:t>
              </a:r>
              <a:r>
                <a:rPr lang="my-MM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ခ</a:t>
              </a:r>
              <a:r>
                <a:rPr lang="en-US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ခ</a:t>
              </a:r>
              <a:r>
                <a:rPr lang="my-MM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ံ</a:t>
              </a:r>
              <a:r>
                <a:rPr lang="zh-CN" altLang="en-US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 Parameter</a:t>
              </a:r>
              <a:endParaRPr sz="2400" dirty="0"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</p:grpSp>
      <p:grpSp>
        <p:nvGrpSpPr>
          <p:cNvPr id="23" name="成组"/>
          <p:cNvGrpSpPr/>
          <p:nvPr/>
        </p:nvGrpSpPr>
        <p:grpSpPr>
          <a:xfrm>
            <a:off x="2738906" y="2755459"/>
            <a:ext cx="1934263" cy="2269585"/>
            <a:chOff x="0" y="0"/>
            <a:chExt cx="3024301" cy="815538"/>
          </a:xfrm>
        </p:grpSpPr>
        <p:sp>
          <p:nvSpPr>
            <p:cNvPr id="24" name="圆角矩形 33"/>
            <p:cNvSpPr/>
            <p:nvPr/>
          </p:nvSpPr>
          <p:spPr>
            <a:xfrm>
              <a:off x="0" y="66237"/>
              <a:ext cx="3024301" cy="711201"/>
            </a:xfrm>
            <a:prstGeom prst="roundRect">
              <a:avLst>
                <a:gd name="adj" fmla="val 50000"/>
              </a:avLst>
            </a:prstGeom>
            <a:solidFill>
              <a:srgbClr val="7BF5F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200">
                  <a:solidFill>
                    <a:srgbClr val="FFFFFF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pPr>
              <a:endParaRPr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  <p:sp>
          <p:nvSpPr>
            <p:cNvPr id="25" name="点点屏幕"/>
            <p:cNvSpPr txBox="1"/>
            <p:nvPr/>
          </p:nvSpPr>
          <p:spPr>
            <a:xfrm>
              <a:off x="56076" y="0"/>
              <a:ext cx="2968224" cy="8155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>
              <a:lvl1pPr algn="ctr">
                <a:defRPr sz="3600" spc="72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r>
                <a:rPr lang="en-US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အ</a:t>
              </a:r>
              <a:r>
                <a:rPr lang="my-MM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ဓ</a:t>
              </a:r>
              <a:r>
                <a:rPr lang="en-US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ိ</a:t>
              </a:r>
              <a:r>
                <a:rPr lang="my-MM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က</a:t>
              </a:r>
              <a:r>
                <a:rPr lang="zh-CN" altLang="en-US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 Selling Points</a:t>
              </a:r>
              <a:endParaRPr sz="2400" dirty="0"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</p:grpSp>
      <p:grpSp>
        <p:nvGrpSpPr>
          <p:cNvPr id="26" name="成组"/>
          <p:cNvGrpSpPr/>
          <p:nvPr/>
        </p:nvGrpSpPr>
        <p:grpSpPr>
          <a:xfrm>
            <a:off x="5150439" y="2757380"/>
            <a:ext cx="1934263" cy="2269585"/>
            <a:chOff x="0" y="-3650"/>
            <a:chExt cx="3024301" cy="815538"/>
          </a:xfrm>
        </p:grpSpPr>
        <p:sp>
          <p:nvSpPr>
            <p:cNvPr id="27" name="圆角矩形 33"/>
            <p:cNvSpPr/>
            <p:nvPr/>
          </p:nvSpPr>
          <p:spPr>
            <a:xfrm>
              <a:off x="0" y="66237"/>
              <a:ext cx="3024301" cy="711201"/>
            </a:xfrm>
            <a:prstGeom prst="roundRect">
              <a:avLst>
                <a:gd name="adj" fmla="val 50000"/>
              </a:avLst>
            </a:prstGeom>
            <a:solidFill>
              <a:srgbClr val="7BF5F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200">
                  <a:solidFill>
                    <a:srgbClr val="FFFFFF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pPr>
              <a:endParaRPr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  <p:sp>
          <p:nvSpPr>
            <p:cNvPr id="28" name="点点屏幕"/>
            <p:cNvSpPr txBox="1"/>
            <p:nvPr/>
          </p:nvSpPr>
          <p:spPr>
            <a:xfrm>
              <a:off x="28276" y="-3650"/>
              <a:ext cx="2968224" cy="8155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>
              <a:lvl1pPr algn="ctr">
                <a:defRPr sz="3600" spc="72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pPr algn="ctr"/>
              <a:r>
                <a:rPr lang="en-US" sz="20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ColorOS</a:t>
              </a:r>
            </a:p>
          </p:txBody>
        </p:sp>
      </p:grpSp>
      <p:grpSp>
        <p:nvGrpSpPr>
          <p:cNvPr id="29" name="成组"/>
          <p:cNvGrpSpPr/>
          <p:nvPr/>
        </p:nvGrpSpPr>
        <p:grpSpPr>
          <a:xfrm>
            <a:off x="7655291" y="2861489"/>
            <a:ext cx="1934263" cy="2269585"/>
            <a:chOff x="0" y="0"/>
            <a:chExt cx="3024301" cy="815538"/>
          </a:xfrm>
        </p:grpSpPr>
        <p:sp>
          <p:nvSpPr>
            <p:cNvPr id="30" name="圆角矩形 33"/>
            <p:cNvSpPr/>
            <p:nvPr/>
          </p:nvSpPr>
          <p:spPr>
            <a:xfrm>
              <a:off x="0" y="66237"/>
              <a:ext cx="3024301" cy="711201"/>
            </a:xfrm>
            <a:prstGeom prst="roundRect">
              <a:avLst>
                <a:gd name="adj" fmla="val 50000"/>
              </a:avLst>
            </a:prstGeom>
            <a:solidFill>
              <a:srgbClr val="7BF5F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200">
                  <a:solidFill>
                    <a:srgbClr val="FFFFFF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pPr>
              <a:endParaRPr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  <p:sp>
          <p:nvSpPr>
            <p:cNvPr id="31" name="点点屏幕"/>
            <p:cNvSpPr txBox="1"/>
            <p:nvPr/>
          </p:nvSpPr>
          <p:spPr>
            <a:xfrm>
              <a:off x="56076" y="0"/>
              <a:ext cx="2968224" cy="8155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>
              <a:lvl1pPr algn="ctr">
                <a:defRPr sz="3600" spc="72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pPr algn="ctr"/>
              <a:r>
                <a:rPr lang="en-US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ျ</a:t>
              </a:r>
              <a:r>
                <a:rPr lang="my-MM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ပ</a:t>
              </a:r>
              <a:r>
                <a:rPr lang="en-US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ဳ</a:t>
              </a:r>
              <a:r>
                <a:rPr lang="my-MM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ျ</a:t>
              </a:r>
              <a:r>
                <a:rPr lang="en-US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ပ</a:t>
              </a:r>
              <a:r>
                <a:rPr lang="my-MM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င</a:t>
              </a:r>
              <a:r>
                <a:rPr lang="en-US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္</a:t>
              </a:r>
              <a:r>
                <a:rPr lang="my-MM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ျ</a:t>
              </a:r>
              <a:r>
                <a:rPr lang="en-US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ခ</a:t>
              </a:r>
              <a:r>
                <a:rPr lang="my-MM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င</a:t>
              </a:r>
              <a:r>
                <a:rPr lang="en-US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္</a:t>
              </a:r>
              <a:r>
                <a:rPr lang="my-MM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း</a:t>
              </a:r>
              <a:r>
                <a:rPr lang="en-US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 </a:t>
              </a:r>
              <a:r>
                <a:rPr lang="my-MM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ႀ</a:t>
              </a:r>
              <a:r>
                <a:rPr lang="en-US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က</a:t>
              </a:r>
              <a:r>
                <a:rPr lang="my-MM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ိ</a:t>
              </a:r>
              <a:r>
                <a:rPr lang="en-US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ဳ</a:t>
              </a:r>
              <a:r>
                <a:rPr lang="my-MM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တ</a:t>
              </a:r>
              <a:r>
                <a:rPr lang="en-US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င</a:t>
              </a:r>
              <a:r>
                <a:rPr lang="my-MM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္</a:t>
              </a:r>
              <a:r>
                <a:rPr lang="en-US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သ</a:t>
              </a:r>
              <a:r>
                <a:rPr lang="my-MM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တ</a:t>
              </a:r>
              <a:r>
                <a:rPr lang="en-US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ိ</a:t>
              </a:r>
              <a:r>
                <a:rPr lang="my-MM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ေ</a:t>
              </a:r>
              <a:r>
                <a:rPr lang="en-US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ပ</a:t>
              </a:r>
              <a:r>
                <a:rPr lang="my-MM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း</a:t>
              </a:r>
              <a:r>
                <a:rPr lang="en-US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ခ</a:t>
              </a:r>
              <a:r>
                <a:rPr lang="my-MM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်</a:t>
              </a:r>
              <a:r>
                <a:rPr lang="en-US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က</a:t>
              </a:r>
              <a:r>
                <a:rPr lang="my-MM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္</a:t>
              </a:r>
              <a:r>
                <a:rPr lang="en-US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မ</a:t>
              </a:r>
              <a:r>
                <a:rPr lang="my-MM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်</a:t>
              </a:r>
              <a:r>
                <a:rPr lang="en-US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ာ</a:t>
              </a:r>
              <a:r>
                <a:rPr lang="my-MM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း</a:t>
              </a:r>
              <a:endParaRPr sz="2400" dirty="0"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</p:grpSp>
      <p:grpSp>
        <p:nvGrpSpPr>
          <p:cNvPr id="32" name="成组"/>
          <p:cNvGrpSpPr/>
          <p:nvPr/>
        </p:nvGrpSpPr>
        <p:grpSpPr>
          <a:xfrm>
            <a:off x="10196008" y="2914140"/>
            <a:ext cx="1934263" cy="2269585"/>
            <a:chOff x="0" y="0"/>
            <a:chExt cx="3024301" cy="815538"/>
          </a:xfrm>
        </p:grpSpPr>
        <p:sp>
          <p:nvSpPr>
            <p:cNvPr id="33" name="圆角矩形 33"/>
            <p:cNvSpPr/>
            <p:nvPr/>
          </p:nvSpPr>
          <p:spPr>
            <a:xfrm>
              <a:off x="0" y="66237"/>
              <a:ext cx="3024301" cy="711201"/>
            </a:xfrm>
            <a:prstGeom prst="roundRect">
              <a:avLst>
                <a:gd name="adj" fmla="val 50000"/>
              </a:avLst>
            </a:prstGeom>
            <a:solidFill>
              <a:srgbClr val="7BF5F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200">
                  <a:solidFill>
                    <a:srgbClr val="FFFFFF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pPr>
              <a:endParaRPr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  <p:sp>
          <p:nvSpPr>
            <p:cNvPr id="34" name="点点屏幕"/>
            <p:cNvSpPr txBox="1"/>
            <p:nvPr/>
          </p:nvSpPr>
          <p:spPr>
            <a:xfrm>
              <a:off x="56076" y="0"/>
              <a:ext cx="2968224" cy="8155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>
              <a:lvl1pPr algn="ctr">
                <a:defRPr sz="3600" spc="72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pPr algn="ctr"/>
              <a:r>
                <a:rPr lang="en-US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FAQ</a:t>
              </a:r>
              <a:endParaRPr sz="2400" dirty="0"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</p:grpSp>
      <p:sp>
        <p:nvSpPr>
          <p:cNvPr id="94" name="矩形"/>
          <p:cNvSpPr/>
          <p:nvPr/>
        </p:nvSpPr>
        <p:spPr>
          <a:xfrm>
            <a:off x="9806940" y="2401570"/>
            <a:ext cx="2356485" cy="2813685"/>
          </a:xfrm>
          <a:prstGeom prst="rect">
            <a:avLst/>
          </a:prstGeom>
          <a:solidFill>
            <a:srgbClr val="000000">
              <a:alpha val="79927"/>
            </a:srgbClr>
          </a:solidFill>
          <a:ln w="12700">
            <a:miter lim="400000"/>
          </a:ln>
        </p:spPr>
        <p:txBody>
          <a:bodyPr lIns="0" tIns="0" rIns="0" bIns="0"/>
          <a:lstStyle/>
          <a:p>
            <a:endParaRPr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sp>
        <p:nvSpPr>
          <p:cNvPr id="3" name="2019，OPPO 发布过的黑科技"/>
          <p:cNvSpPr txBox="1"/>
          <p:nvPr/>
        </p:nvSpPr>
        <p:spPr>
          <a:xfrm>
            <a:off x="0" y="180513"/>
            <a:ext cx="12192000" cy="592983"/>
          </a:xfrm>
          <a:prstGeom prst="rect">
            <a:avLst/>
          </a:prstGeom>
          <a:noFill/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>
            <a:lvl1pPr algn="ctr">
              <a:lnSpc>
                <a:spcPct val="110000"/>
              </a:lnSpc>
              <a:defRPr sz="3200" spc="32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r>
              <a:rPr lang="my-MM" dirty="0">
                <a:latin typeface="Zawgyi-One" panose="020B0604030504040204" pitchFamily="34" charset="0"/>
                <a:cs typeface="Zawgyi-One" panose="020B0604030504040204" pitchFamily="34" charset="0"/>
              </a:rPr>
              <a:t>အ</a:t>
            </a:r>
            <a:r>
              <a:rPr lang="en-US" dirty="0">
                <a:latin typeface="Zawgyi-One" panose="020B0604030504040204" pitchFamily="34" charset="0"/>
                <a:cs typeface="Zawgyi-One" panose="020B0604030504040204" pitchFamily="34" charset="0"/>
              </a:rPr>
              <a:t>ေ</a:t>
            </a:r>
            <a:r>
              <a:rPr lang="my-MM" dirty="0">
                <a:latin typeface="Zawgyi-One" panose="020B0604030504040204" pitchFamily="34" charset="0"/>
                <a:cs typeface="Zawgyi-One" panose="020B0604030504040204" pitchFamily="34" charset="0"/>
              </a:rPr>
              <a:t>ၾ</a:t>
            </a:r>
            <a:r>
              <a:rPr lang="en-US" dirty="0">
                <a:latin typeface="Zawgyi-One" panose="020B0604030504040204" pitchFamily="34" charset="0"/>
                <a:cs typeface="Zawgyi-One" panose="020B0604030504040204" pitchFamily="34" charset="0"/>
              </a:rPr>
              <a:t>က</a:t>
            </a:r>
            <a:r>
              <a:rPr lang="my-MM" dirty="0">
                <a:latin typeface="Zawgyi-One" panose="020B0604030504040204" pitchFamily="34" charset="0"/>
                <a:cs typeface="Zawgyi-One" panose="020B0604030504040204" pitchFamily="34" charset="0"/>
              </a:rPr>
              <a:t>ာ</a:t>
            </a:r>
            <a:r>
              <a:rPr lang="en-US" dirty="0">
                <a:latin typeface="Zawgyi-One" panose="020B0604030504040204" pitchFamily="34" charset="0"/>
                <a:cs typeface="Zawgyi-One" panose="020B0604030504040204" pitchFamily="34" charset="0"/>
              </a:rPr>
              <a:t>င</a:t>
            </a:r>
            <a:r>
              <a:rPr lang="my-MM" dirty="0"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en-US" dirty="0">
                <a:latin typeface="Zawgyi-One" panose="020B0604030504040204" pitchFamily="34" charset="0"/>
                <a:cs typeface="Zawgyi-One" panose="020B0604030504040204" pitchFamily="34" charset="0"/>
              </a:rPr>
              <a:t>း</a:t>
            </a:r>
            <a:r>
              <a:rPr lang="my-MM" dirty="0">
                <a:latin typeface="Zawgyi-One" panose="020B0604030504040204" pitchFamily="34" charset="0"/>
                <a:cs typeface="Zawgyi-One" panose="020B0604030504040204" pitchFamily="34" charset="0"/>
              </a:rPr>
              <a:t>အ</a:t>
            </a:r>
            <a:r>
              <a:rPr lang="en-US" dirty="0">
                <a:latin typeface="Zawgyi-One" panose="020B0604030504040204" pitchFamily="34" charset="0"/>
                <a:cs typeface="Zawgyi-One" panose="020B0604030504040204" pitchFamily="34" charset="0"/>
              </a:rPr>
              <a:t>ရ</a:t>
            </a:r>
            <a:r>
              <a:rPr lang="my-MM" dirty="0">
                <a:latin typeface="Zawgyi-One" panose="020B0604030504040204" pitchFamily="34" charset="0"/>
                <a:cs typeface="Zawgyi-One" panose="020B0604030504040204" pitchFamily="34" charset="0"/>
              </a:rPr>
              <a:t>ာ</a:t>
            </a:r>
            <a:r>
              <a:rPr lang="en-US" dirty="0">
                <a:latin typeface="Zawgyi-One" panose="020B0604030504040204" pitchFamily="34" charset="0"/>
                <a:cs typeface="Zawgyi-One" panose="020B0604030504040204" pitchFamily="34" charset="0"/>
              </a:rPr>
              <a:t>မ</a:t>
            </a:r>
            <a:r>
              <a:rPr lang="my-MM" dirty="0">
                <a:latin typeface="Zawgyi-One" panose="020B0604030504040204" pitchFamily="34" charset="0"/>
                <a:cs typeface="Zawgyi-One" panose="020B0604030504040204" pitchFamily="34" charset="0"/>
              </a:rPr>
              <a:t>်</a:t>
            </a:r>
            <a:r>
              <a:rPr lang="en-US" dirty="0">
                <a:latin typeface="Zawgyi-One" panose="020B0604030504040204" pitchFamily="34" charset="0"/>
                <a:cs typeface="Zawgyi-One" panose="020B0604030504040204" pitchFamily="34" charset="0"/>
              </a:rPr>
              <a:t>ာ</a:t>
            </a:r>
            <a:r>
              <a:rPr lang="my-MM" dirty="0">
                <a:latin typeface="Zawgyi-One" panose="020B0604030504040204" pitchFamily="34" charset="0"/>
                <a:cs typeface="Zawgyi-One" panose="020B0604030504040204" pitchFamily="34" charset="0"/>
              </a:rPr>
              <a:t>း</a:t>
            </a:r>
            <a:endParaRPr lang="en-US" dirty="0"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48970" y="962025"/>
            <a:ext cx="108159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1</a:t>
            </a:r>
            <a:r>
              <a:rPr lang="zh-CN" altLang="en-US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、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ဝ</a:t>
            </a:r>
            <a:r>
              <a:rPr lang="my-MM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ု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ိ</a:t>
            </a:r>
            <a:r>
              <a:rPr lang="my-MM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င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</a:t>
            </a:r>
            <a:r>
              <a:rPr lang="en-US" altLang="zh-CN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းေသာ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</a:t>
            </a:r>
            <a:r>
              <a:rPr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antenna design </a:t>
            </a:r>
            <a:r>
              <a:rPr lang="en-US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က</a:t>
            </a:r>
            <a:r>
              <a:rPr lang="my-MM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ိ</a:t>
            </a:r>
            <a:r>
              <a:rPr lang="en-US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ု</a:t>
            </a:r>
            <a:r>
              <a:rPr lang="my-MM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အ</a:t>
            </a:r>
            <a:r>
              <a:rPr lang="en-US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သ</a:t>
            </a:r>
            <a:r>
              <a:rPr lang="my-MM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ု</a:t>
            </a:r>
            <a:r>
              <a:rPr lang="en-US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ံ</a:t>
            </a:r>
            <a:r>
              <a:rPr lang="my-MM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း</a:t>
            </a:r>
            <a:r>
              <a:rPr lang="en-US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ျ</a:t>
            </a:r>
            <a:r>
              <a:rPr lang="my-MM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ပ</a:t>
            </a:r>
            <a:r>
              <a:rPr lang="en-US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ဳ</a:t>
            </a:r>
            <a:r>
              <a:rPr lang="my-MM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သ</a:t>
            </a:r>
            <a:r>
              <a:rPr lang="en-US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ည</a:t>
            </a:r>
            <a:r>
              <a:rPr lang="my-MM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။ ျ</a:t>
            </a:r>
            <a:r>
              <a:rPr lang="my-MM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ပ</a:t>
            </a:r>
            <a:r>
              <a:rPr lang="en-US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ဳ</a:t>
            </a:r>
            <a:r>
              <a:rPr lang="my-MM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ျ</a:t>
            </a:r>
            <a:r>
              <a:rPr lang="en-US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ပ</a:t>
            </a:r>
            <a:r>
              <a:rPr lang="my-MM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င</a:t>
            </a:r>
            <a:r>
              <a:rPr lang="en-US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္ၿ</a:t>
            </a:r>
            <a:r>
              <a:rPr lang="en-US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ပီးေနာက</a:t>
            </a:r>
            <a:r>
              <a:rPr lang="en-US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 </a:t>
            </a:r>
            <a:r>
              <a:rPr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signal quality</a:t>
            </a:r>
            <a:r>
              <a:rPr lang="en-US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</a:t>
            </a:r>
            <a:r>
              <a:rPr lang="my-MM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က</a:t>
            </a:r>
            <a:r>
              <a:rPr lang="en-US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ိ</a:t>
            </a:r>
            <a:r>
              <a:rPr lang="my-MM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ု</a:t>
            </a:r>
            <a:r>
              <a:rPr lang="en-US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ေ</a:t>
            </a:r>
            <a:r>
              <a:rPr lang="my-MM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သ</a:t>
            </a:r>
            <a:r>
              <a:rPr lang="en-US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ခ်ာေစရန</a:t>
            </a:r>
            <a:r>
              <a:rPr lang="en-US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 </a:t>
            </a:r>
            <a:r>
              <a:rPr lang="my-MM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၊</a:t>
            </a:r>
            <a:r>
              <a:rPr lang="en-US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battery cover  </a:t>
            </a:r>
            <a:r>
              <a:rPr lang="my-MM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ရ</a:t>
            </a:r>
            <a:r>
              <a:rPr lang="en-US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ွ</a:t>
            </a:r>
            <a:r>
              <a:rPr lang="my-MM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ိ</a:t>
            </a:r>
            <a:r>
              <a:rPr lang="en-US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</a:t>
            </a:r>
            <a:r>
              <a:rPr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antenna copper foil </a:t>
            </a:r>
            <a:r>
              <a:rPr lang="en-US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က</a:t>
            </a:r>
            <a:r>
              <a:rPr lang="my-MM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ိ</a:t>
            </a:r>
            <a:r>
              <a:rPr lang="en-US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ု </a:t>
            </a:r>
            <a:r>
              <a:rPr lang="my-MM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ျ</a:t>
            </a:r>
            <a:r>
              <a:rPr lang="en-US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ဖဳတ</a:t>
            </a:r>
            <a:r>
              <a:rPr lang="en-US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္ၿ</a:t>
            </a:r>
            <a:r>
              <a:rPr lang="en-US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ပီးေနာက</a:t>
            </a:r>
            <a:r>
              <a:rPr lang="en-US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 battery cover adhesive </a:t>
            </a:r>
            <a:r>
              <a:rPr lang="my-MM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က</a:t>
            </a:r>
            <a:r>
              <a:rPr lang="en-US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ိ</a:t>
            </a:r>
            <a:r>
              <a:rPr lang="my-MM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ု</a:t>
            </a:r>
            <a:r>
              <a:rPr lang="en-US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</a:t>
            </a:r>
            <a:r>
              <a:rPr lang="my-MM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အ</a:t>
            </a:r>
            <a:r>
              <a:rPr lang="en-US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စ</a:t>
            </a:r>
            <a:r>
              <a:rPr lang="my-MM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ာ</a:t>
            </a:r>
            <a:r>
              <a:rPr lang="en-US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း</a:t>
            </a:r>
            <a:r>
              <a:rPr lang="my-MM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ထ</a:t>
            </a:r>
            <a:r>
              <a:rPr lang="en-US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ိ</a:t>
            </a:r>
            <a:r>
              <a:rPr lang="my-MM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ု</a:t>
            </a:r>
            <a:r>
              <a:rPr lang="en-US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းရမည</a:t>
            </a:r>
            <a:r>
              <a:rPr lang="en-US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္ျ</a:t>
            </a:r>
            <a:r>
              <a:rPr lang="en-US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ဖစ္သည</a:t>
            </a:r>
            <a:r>
              <a:rPr lang="en-US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္။ </a:t>
            </a:r>
            <a:endParaRPr lang="zh-CN" altLang="en-US" dirty="0">
              <a:solidFill>
                <a:schemeClr val="bg1"/>
              </a:solidFill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</a:endParaRPr>
          </a:p>
        </p:txBody>
      </p:sp>
      <p:sp>
        <p:nvSpPr>
          <p:cNvPr id="19" name="2019，OPPO 发布过的黑科技"/>
          <p:cNvSpPr txBox="1"/>
          <p:nvPr/>
        </p:nvSpPr>
        <p:spPr>
          <a:xfrm>
            <a:off x="1899833" y="216007"/>
            <a:ext cx="8392333" cy="592983"/>
          </a:xfrm>
          <a:prstGeom prst="rect">
            <a:avLst/>
          </a:prstGeom>
          <a:noFill/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>
            <a:lvl1pPr algn="ctr">
              <a:lnSpc>
                <a:spcPct val="110000"/>
              </a:lnSpc>
              <a:defRPr sz="3200" spc="32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/>
            <a:r>
              <a:rPr lang="en-US" altLang="zh-CN" dirty="0">
                <a:latin typeface="Zawgyi-One" panose="020B0604030504040204" pitchFamily="34" charset="0"/>
                <a:cs typeface="Zawgyi-One" panose="020B0604030504040204" pitchFamily="34" charset="0"/>
              </a:rPr>
              <a:t>ျ</a:t>
            </a:r>
            <a:r>
              <a:rPr lang="my-MM" altLang="zh-CN" dirty="0">
                <a:latin typeface="Zawgyi-One" panose="020B0604030504040204" pitchFamily="34" charset="0"/>
                <a:cs typeface="Zawgyi-One" panose="020B0604030504040204" pitchFamily="34" charset="0"/>
              </a:rPr>
              <a:t>ပ</a:t>
            </a:r>
            <a:r>
              <a:rPr lang="en-US" altLang="zh-CN" dirty="0">
                <a:latin typeface="Zawgyi-One" panose="020B0604030504040204" pitchFamily="34" charset="0"/>
                <a:cs typeface="Zawgyi-One" panose="020B0604030504040204" pitchFamily="34" charset="0"/>
              </a:rPr>
              <a:t>ဳျ</a:t>
            </a:r>
            <a:r>
              <a:rPr lang="en-US" altLang="zh-CN" dirty="0" err="1">
                <a:latin typeface="Zawgyi-One" panose="020B0604030504040204" pitchFamily="34" charset="0"/>
                <a:cs typeface="Zawgyi-One" panose="020B0604030504040204" pitchFamily="34" charset="0"/>
              </a:rPr>
              <a:t>ပင္ထိန္းသိမ္းျခင္း</a:t>
            </a:r>
            <a:r>
              <a:rPr lang="en-US" altLang="zh-CN" dirty="0">
                <a:latin typeface="Zawgyi-One" panose="020B0604030504040204" pitchFamily="34" charset="0"/>
                <a:cs typeface="Zawgyi-One" panose="020B0604030504040204" pitchFamily="34" charset="0"/>
              </a:rPr>
              <a:t> ႀ</a:t>
            </a:r>
            <a:r>
              <a:rPr lang="en-US" altLang="zh-CN" dirty="0" err="1">
                <a:latin typeface="Zawgyi-One" panose="020B0604030504040204" pitchFamily="34" charset="0"/>
                <a:cs typeface="Zawgyi-One" panose="020B0604030504040204" pitchFamily="34" charset="0"/>
              </a:rPr>
              <a:t>ကိဳတင္သတိေပးခ်က</a:t>
            </a:r>
            <a:r>
              <a:rPr lang="en-US" altLang="zh-CN" dirty="0"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endParaRPr lang="zh-CN" altLang="en-US" dirty="0"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751840" y="1985010"/>
            <a:ext cx="4892040" cy="3248660"/>
            <a:chOff x="1184" y="2631"/>
            <a:chExt cx="7704" cy="5116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84" y="2631"/>
              <a:ext cx="7705" cy="5116"/>
            </a:xfrm>
            <a:prstGeom prst="rect">
              <a:avLst/>
            </a:prstGeom>
          </p:spPr>
        </p:pic>
        <p:sp>
          <p:nvSpPr>
            <p:cNvPr id="5" name="流程图: 过程 4"/>
            <p:cNvSpPr/>
            <p:nvPr/>
          </p:nvSpPr>
          <p:spPr>
            <a:xfrm>
              <a:off x="3701" y="4954"/>
              <a:ext cx="1826" cy="120"/>
            </a:xfrm>
            <a:prstGeom prst="flowChartProcess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5707" y="5035"/>
              <a:ext cx="126" cy="1156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598805" y="5283200"/>
            <a:ext cx="107403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rgbClr val="FF0000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copper foil </a:t>
            </a:r>
            <a:r>
              <a:rPr lang="en-US" altLang="zh-CN" sz="1600" b="1" dirty="0">
                <a:solidFill>
                  <a:srgbClr val="FF0000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က</a:t>
            </a:r>
            <a:r>
              <a:rPr lang="my-MM" altLang="zh-CN" sz="1600" b="1" dirty="0">
                <a:solidFill>
                  <a:srgbClr val="FF0000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ိ</a:t>
            </a:r>
            <a:r>
              <a:rPr lang="en-US" altLang="zh-CN" sz="1600" b="1" dirty="0">
                <a:solidFill>
                  <a:srgbClr val="FF0000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ု </a:t>
            </a:r>
            <a:r>
              <a:rPr lang="my-MM" altLang="zh-CN" sz="1600" b="1" dirty="0">
                <a:solidFill>
                  <a:srgbClr val="FF0000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က</a:t>
            </a:r>
            <a:r>
              <a:rPr lang="en-US" altLang="zh-CN" sz="1600" b="1" dirty="0">
                <a:solidFill>
                  <a:srgbClr val="FF0000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ပ</a:t>
            </a:r>
            <a:r>
              <a:rPr lang="my-MM" altLang="zh-CN" sz="1600" b="1" dirty="0">
                <a:solidFill>
                  <a:srgbClr val="FF0000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</a:t>
            </a:r>
            <a:r>
              <a:rPr lang="en-US" altLang="zh-CN" sz="1600" b="1" dirty="0">
                <a:solidFill>
                  <a:srgbClr val="FF0000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ေ</a:t>
            </a:r>
            <a:r>
              <a:rPr lang="my-MM" altLang="zh-CN" sz="1600" b="1" dirty="0">
                <a:solidFill>
                  <a:srgbClr val="FF0000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သ</a:t>
            </a:r>
            <a:r>
              <a:rPr lang="en-US" altLang="zh-CN" sz="1600" b="1" dirty="0">
                <a:solidFill>
                  <a:srgbClr val="FF0000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ာ</a:t>
            </a:r>
            <a:r>
              <a:rPr lang="my-MM" altLang="zh-CN" sz="1600" b="1" dirty="0">
                <a:solidFill>
                  <a:srgbClr val="FF0000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အ</a:t>
            </a:r>
            <a:r>
              <a:rPr lang="en-US" altLang="zh-CN" sz="1600" b="1" dirty="0">
                <a:solidFill>
                  <a:srgbClr val="FF0000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ခ</a:t>
            </a:r>
            <a:r>
              <a:rPr lang="my-MM" altLang="zh-CN" sz="1600" b="1" dirty="0">
                <a:solidFill>
                  <a:srgbClr val="FF0000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ါ</a:t>
            </a:r>
            <a:r>
              <a:rPr lang="en-US" altLang="zh-CN" sz="1600" b="1" dirty="0">
                <a:solidFill>
                  <a:srgbClr val="FF0000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</a:t>
            </a:r>
            <a:r>
              <a:rPr lang="my-MM" altLang="zh-CN" sz="1600" b="1" dirty="0">
                <a:solidFill>
                  <a:srgbClr val="FF0000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မ</a:t>
            </a:r>
            <a:r>
              <a:rPr lang="en-US" altLang="zh-CN" sz="1600" b="1" dirty="0">
                <a:solidFill>
                  <a:srgbClr val="FF0000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ွ</a:t>
            </a:r>
            <a:r>
              <a:rPr lang="my-MM" altLang="zh-CN" sz="1600" b="1" dirty="0">
                <a:solidFill>
                  <a:srgbClr val="FF0000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တ</a:t>
            </a:r>
            <a:r>
              <a:rPr lang="en-US" altLang="zh-CN" sz="1600" b="1" dirty="0">
                <a:solidFill>
                  <a:srgbClr val="FF0000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</a:t>
            </a:r>
            <a:r>
              <a:rPr lang="my-MM" altLang="zh-CN" sz="1600" b="1" dirty="0">
                <a:solidFill>
                  <a:srgbClr val="FF0000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သ</a:t>
            </a:r>
            <a:r>
              <a:rPr lang="en-US" altLang="zh-CN" sz="1600" b="1" dirty="0">
                <a:solidFill>
                  <a:srgbClr val="FF0000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ာ</a:t>
            </a:r>
            <a:r>
              <a:rPr lang="my-MM" altLang="zh-CN" sz="1600" b="1" dirty="0">
                <a:solidFill>
                  <a:srgbClr val="FF0000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း</a:t>
            </a:r>
            <a:r>
              <a:rPr lang="en-US" altLang="zh-CN" sz="1600" b="1" dirty="0">
                <a:solidFill>
                  <a:srgbClr val="FF0000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ေ</a:t>
            </a:r>
            <a:r>
              <a:rPr lang="my-MM" altLang="zh-CN" sz="1600" b="1" dirty="0">
                <a:solidFill>
                  <a:srgbClr val="FF0000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ပ</a:t>
            </a:r>
            <a:r>
              <a:rPr lang="en-US" altLang="zh-CN" sz="1600" b="1" dirty="0">
                <a:solidFill>
                  <a:srgbClr val="FF0000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း</a:t>
            </a:r>
            <a:r>
              <a:rPr lang="my-MM" altLang="zh-CN" sz="1600" b="1" dirty="0">
                <a:solidFill>
                  <a:srgbClr val="FF0000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ပ</a:t>
            </a:r>
            <a:r>
              <a:rPr lang="en-US" altLang="zh-CN" sz="1600" b="1" dirty="0">
                <a:solidFill>
                  <a:srgbClr val="FF0000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ါ </a:t>
            </a:r>
            <a:r>
              <a:rPr lang="zh-CN" altLang="en-US" sz="1600" b="1" dirty="0">
                <a:solidFill>
                  <a:srgbClr val="FF0000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: the copper foil </a:t>
            </a:r>
            <a:r>
              <a:rPr lang="en-US" altLang="zh-CN" sz="1600" b="1" dirty="0">
                <a:solidFill>
                  <a:srgbClr val="FF0000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သ</a:t>
            </a:r>
            <a:r>
              <a:rPr lang="my-MM" altLang="zh-CN" sz="1600" b="1" dirty="0">
                <a:solidFill>
                  <a:srgbClr val="FF0000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ည</a:t>
            </a:r>
            <a:r>
              <a:rPr lang="en-US" altLang="zh-CN" sz="1600" b="1" dirty="0">
                <a:solidFill>
                  <a:srgbClr val="FF0000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 </a:t>
            </a:r>
            <a:r>
              <a:rPr lang="zh-CN" altLang="en-US" sz="1600" b="1" dirty="0">
                <a:solidFill>
                  <a:srgbClr val="FF0000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decorative ring </a:t>
            </a:r>
            <a:r>
              <a:rPr lang="en-US" altLang="zh-CN" sz="1600" b="1" dirty="0" err="1">
                <a:solidFill>
                  <a:srgbClr val="FF0000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ကို</a:t>
            </a:r>
            <a:r>
              <a:rPr lang="zh-CN" altLang="en-US" sz="1600" b="1" dirty="0">
                <a:solidFill>
                  <a:srgbClr val="FF0000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</a:t>
            </a:r>
            <a:r>
              <a:rPr lang="en-US" altLang="zh-CN" sz="1600" b="1" dirty="0" err="1">
                <a:solidFill>
                  <a:srgbClr val="FF0000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ကိုက္ေစၿပီး</a:t>
            </a:r>
            <a:r>
              <a:rPr lang="zh-CN" altLang="en-US" sz="1600" b="1" dirty="0">
                <a:solidFill>
                  <a:srgbClr val="FF0000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</a:t>
            </a:r>
            <a:r>
              <a:rPr lang="en-US" altLang="zh-CN" sz="1600" b="1" dirty="0">
                <a:solidFill>
                  <a:srgbClr val="FF0000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၎</a:t>
            </a:r>
            <a:r>
              <a:rPr lang="my-MM" altLang="zh-CN" sz="1600" b="1" dirty="0">
                <a:solidFill>
                  <a:srgbClr val="FF0000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က</a:t>
            </a:r>
            <a:r>
              <a:rPr lang="en-US" altLang="zh-CN" sz="1600" b="1" dirty="0">
                <a:solidFill>
                  <a:srgbClr val="FF0000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ိ</a:t>
            </a:r>
            <a:r>
              <a:rPr lang="my-MM" altLang="zh-CN" sz="1600" b="1" dirty="0">
                <a:solidFill>
                  <a:srgbClr val="FF0000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ု</a:t>
            </a:r>
            <a:r>
              <a:rPr lang="zh-CN" altLang="en-US" sz="1600" b="1" dirty="0">
                <a:solidFill>
                  <a:srgbClr val="FF0000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back cover </a:t>
            </a:r>
            <a:r>
              <a:rPr lang="en-US" altLang="zh-CN" sz="1600" b="1" dirty="0">
                <a:solidFill>
                  <a:srgbClr val="FF0000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၏ </a:t>
            </a:r>
            <a:r>
              <a:rPr lang="my-MM" altLang="zh-CN" sz="1600" b="1" dirty="0">
                <a:solidFill>
                  <a:srgbClr val="FF0000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ေ</a:t>
            </a:r>
            <a:r>
              <a:rPr lang="en-US" altLang="zh-CN" sz="1600" b="1" dirty="0" err="1">
                <a:solidFill>
                  <a:srgbClr val="FF0000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ဘးအနားသို</a:t>
            </a:r>
            <a:r>
              <a:rPr lang="en-US" altLang="zh-CN" sz="1600" b="1" dirty="0">
                <a:solidFill>
                  <a:srgbClr val="FF0000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႕ </a:t>
            </a:r>
            <a:r>
              <a:rPr lang="en-US" altLang="zh-CN" sz="1600" b="1" dirty="0" err="1">
                <a:solidFill>
                  <a:srgbClr val="FF0000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မ်ဥ္းၿပိဳင္ထားပ</a:t>
            </a:r>
            <a:r>
              <a:rPr lang="en-US" altLang="zh-CN" sz="1600" b="1" dirty="0">
                <a:solidFill>
                  <a:srgbClr val="FF0000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ါ</a:t>
            </a:r>
            <a:r>
              <a:rPr lang="zh-CN" altLang="en-US" sz="1600" b="1" dirty="0">
                <a:solidFill>
                  <a:srgbClr val="FF0000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(</a:t>
            </a:r>
            <a:r>
              <a:rPr lang="en-US" altLang="zh-CN" sz="1600" b="1" dirty="0">
                <a:solidFill>
                  <a:srgbClr val="FF0000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အ</a:t>
            </a:r>
            <a:r>
              <a:rPr lang="my-MM" altLang="zh-CN" sz="1600" b="1" dirty="0">
                <a:solidFill>
                  <a:srgbClr val="FF0000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ထ</a:t>
            </a:r>
            <a:r>
              <a:rPr lang="en-US" altLang="zh-CN" sz="1600" b="1" dirty="0">
                <a:solidFill>
                  <a:srgbClr val="FF0000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က</a:t>
            </a:r>
            <a:r>
              <a:rPr lang="my-MM" altLang="zh-CN" sz="1600" b="1" dirty="0">
                <a:solidFill>
                  <a:srgbClr val="FF0000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</a:t>
            </a:r>
            <a:r>
              <a:rPr lang="en-US" altLang="zh-CN" sz="1600" b="1" dirty="0" err="1">
                <a:solidFill>
                  <a:srgbClr val="FF0000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တြင္ေဖာ</a:t>
            </a:r>
            <a:r>
              <a:rPr lang="en-US" altLang="zh-CN" sz="1600" b="1" dirty="0">
                <a:solidFill>
                  <a:srgbClr val="FF0000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္ျ</a:t>
            </a:r>
            <a:r>
              <a:rPr lang="en-US" altLang="zh-CN" sz="1600" b="1" dirty="0" err="1">
                <a:solidFill>
                  <a:srgbClr val="FF0000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ပထားသည</a:t>
            </a:r>
            <a:r>
              <a:rPr lang="en-US" altLang="zh-CN" sz="1600" b="1" dirty="0">
                <a:solidFill>
                  <a:srgbClr val="FF0000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့္</a:t>
            </a:r>
            <a:r>
              <a:rPr lang="en-US" altLang="zh-CN" sz="1600" b="1" dirty="0" err="1">
                <a:solidFill>
                  <a:srgbClr val="FF0000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အတုိင္း</a:t>
            </a:r>
            <a:r>
              <a:rPr lang="zh-CN" altLang="en-US" sz="1600" b="1" dirty="0">
                <a:solidFill>
                  <a:srgbClr val="FF0000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)</a:t>
            </a:r>
            <a:r>
              <a:rPr lang="en-US" altLang="zh-CN" sz="1600" b="1" dirty="0">
                <a:solidFill>
                  <a:srgbClr val="FF0000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။</a:t>
            </a:r>
            <a:endParaRPr lang="zh-CN" altLang="en-US" sz="1600" b="1" dirty="0">
              <a:solidFill>
                <a:srgbClr val="FF0000"/>
              </a:solidFill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8622665" y="3411855"/>
            <a:ext cx="1882140" cy="762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8623935" y="3229610"/>
            <a:ext cx="1882140" cy="762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6060440" y="1976120"/>
            <a:ext cx="5135880" cy="3236595"/>
            <a:chOff x="9544" y="2617"/>
            <a:chExt cx="8088" cy="5097"/>
          </a:xfrm>
        </p:grpSpPr>
        <p:grpSp>
          <p:nvGrpSpPr>
            <p:cNvPr id="21" name="组合 20"/>
            <p:cNvGrpSpPr/>
            <p:nvPr/>
          </p:nvGrpSpPr>
          <p:grpSpPr>
            <a:xfrm>
              <a:off x="9544" y="2617"/>
              <a:ext cx="8088" cy="5097"/>
              <a:chOff x="9728" y="2647"/>
              <a:chExt cx="8088" cy="5097"/>
            </a:xfrm>
          </p:grpSpPr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728" y="2647"/>
                <a:ext cx="7735" cy="5097"/>
              </a:xfrm>
              <a:prstGeom prst="rect">
                <a:avLst/>
              </a:prstGeom>
            </p:spPr>
          </p:pic>
          <p:sp>
            <p:nvSpPr>
              <p:cNvPr id="17" name="椭圆 16"/>
              <p:cNvSpPr/>
              <p:nvPr/>
            </p:nvSpPr>
            <p:spPr>
              <a:xfrm>
                <a:off x="12994" y="4850"/>
                <a:ext cx="4485" cy="899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Zawgyi-One" panose="020B0604030504040204" pitchFamily="34" charset="0"/>
                  <a:cs typeface="Zawgyi-One" panose="020B0604030504040204" pitchFamily="34" charset="0"/>
                </a:endParaRPr>
              </a:p>
            </p:txBody>
          </p:sp>
          <p:sp>
            <p:nvSpPr>
              <p:cNvPr id="18" name="文本框 17"/>
              <p:cNvSpPr txBox="1"/>
              <p:nvPr/>
            </p:nvSpPr>
            <p:spPr>
              <a:xfrm>
                <a:off x="11503" y="3226"/>
                <a:ext cx="6313" cy="10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zh-CN" altLang="en-US" b="1" dirty="0">
                    <a:solidFill>
                      <a:srgbClr val="FF0000"/>
                    </a:solidFill>
                    <a:latin typeface="Zawgyi-One" panose="020B0604030504040204" pitchFamily="34" charset="0"/>
                    <a:ea typeface="微软雅黑" panose="020B0503020204020204" charset="-122"/>
                    <a:cs typeface="Zawgyi-One" panose="020B0604030504040204" pitchFamily="34" charset="0"/>
                  </a:rPr>
                  <a:t>copper foil </a:t>
                </a:r>
                <a:r>
                  <a:rPr lang="en-US" altLang="zh-CN" b="1" dirty="0">
                    <a:solidFill>
                      <a:srgbClr val="FF0000"/>
                    </a:solidFill>
                    <a:latin typeface="Zawgyi-One" panose="020B0604030504040204" pitchFamily="34" charset="0"/>
                    <a:ea typeface="微软雅黑" panose="020B0503020204020204" charset="-122"/>
                    <a:cs typeface="Zawgyi-One" panose="020B0604030504040204" pitchFamily="34" charset="0"/>
                  </a:rPr>
                  <a:t>သ</a:t>
                </a:r>
                <a:r>
                  <a:rPr lang="my-MM" altLang="zh-CN" b="1" dirty="0">
                    <a:solidFill>
                      <a:srgbClr val="FF0000"/>
                    </a:solidFill>
                    <a:latin typeface="Zawgyi-One" panose="020B0604030504040204" pitchFamily="34" charset="0"/>
                    <a:ea typeface="微软雅黑" panose="020B0503020204020204" charset="-122"/>
                    <a:cs typeface="Zawgyi-One" panose="020B0604030504040204" pitchFamily="34" charset="0"/>
                  </a:rPr>
                  <a:t>ည</a:t>
                </a:r>
                <a:r>
                  <a:rPr lang="en-US" altLang="zh-CN" b="1" dirty="0">
                    <a:solidFill>
                      <a:srgbClr val="FF0000"/>
                    </a:solidFill>
                    <a:latin typeface="Zawgyi-One" panose="020B0604030504040204" pitchFamily="34" charset="0"/>
                    <a:ea typeface="微软雅黑" panose="020B0503020204020204" charset="-122"/>
                    <a:cs typeface="Zawgyi-One" panose="020B0604030504040204" pitchFamily="34" charset="0"/>
                  </a:rPr>
                  <a:t>္ </a:t>
                </a:r>
                <a:r>
                  <a:rPr lang="zh-CN" altLang="en-US" b="1" dirty="0">
                    <a:solidFill>
                      <a:srgbClr val="FF0000"/>
                    </a:solidFill>
                    <a:latin typeface="Zawgyi-One" panose="020B0604030504040204" pitchFamily="34" charset="0"/>
                    <a:ea typeface="微软雅黑" panose="020B0503020204020204" charset="-122"/>
                    <a:cs typeface="Zawgyi-One" panose="020B0604030504040204" pitchFamily="34" charset="0"/>
                  </a:rPr>
                  <a:t>battery cover </a:t>
                </a:r>
                <a:r>
                  <a:rPr lang="en-US" altLang="zh-CN" b="1" dirty="0">
                    <a:solidFill>
                      <a:srgbClr val="FF0000"/>
                    </a:solidFill>
                    <a:latin typeface="Zawgyi-One" panose="020B0604030504040204" pitchFamily="34" charset="0"/>
                    <a:ea typeface="微软雅黑" panose="020B0503020204020204" charset="-122"/>
                    <a:cs typeface="Zawgyi-One" panose="020B0604030504040204" pitchFamily="34" charset="0"/>
                  </a:rPr>
                  <a:t>အ</a:t>
                </a:r>
                <a:r>
                  <a:rPr lang="my-MM" altLang="zh-CN" b="1" dirty="0">
                    <a:solidFill>
                      <a:srgbClr val="FF0000"/>
                    </a:solidFill>
                    <a:latin typeface="Zawgyi-One" panose="020B0604030504040204" pitchFamily="34" charset="0"/>
                    <a:ea typeface="微软雅黑" panose="020B0503020204020204" charset="-122"/>
                    <a:cs typeface="Zawgyi-One" panose="020B0604030504040204" pitchFamily="34" charset="0"/>
                  </a:rPr>
                  <a:t>န</a:t>
                </a:r>
                <a:r>
                  <a:rPr lang="en-US" altLang="zh-CN" b="1" dirty="0">
                    <a:solidFill>
                      <a:srgbClr val="FF0000"/>
                    </a:solidFill>
                    <a:latin typeface="Zawgyi-One" panose="020B0604030504040204" pitchFamily="34" charset="0"/>
                    <a:ea typeface="微软雅黑" panose="020B0503020204020204" charset="-122"/>
                    <a:cs typeface="Zawgyi-One" panose="020B0604030504040204" pitchFamily="34" charset="0"/>
                  </a:rPr>
                  <a:t>ာ</a:t>
                </a:r>
                <a:r>
                  <a:rPr lang="my-MM" altLang="zh-CN" b="1" dirty="0">
                    <a:solidFill>
                      <a:srgbClr val="FF0000"/>
                    </a:solidFill>
                    <a:latin typeface="Zawgyi-One" panose="020B0604030504040204" pitchFamily="34" charset="0"/>
                    <a:ea typeface="微软雅黑" panose="020B0503020204020204" charset="-122"/>
                    <a:cs typeface="Zawgyi-One" panose="020B0604030504040204" pitchFamily="34" charset="0"/>
                  </a:rPr>
                  <a:t>း</a:t>
                </a:r>
                <a:r>
                  <a:rPr lang="en-US" altLang="zh-CN" b="1" dirty="0">
                    <a:solidFill>
                      <a:srgbClr val="FF0000"/>
                    </a:solidFill>
                    <a:latin typeface="Zawgyi-One" panose="020B0604030504040204" pitchFamily="34" charset="0"/>
                    <a:ea typeface="微软雅黑" panose="020B0503020204020204" charset="-122"/>
                    <a:cs typeface="Zawgyi-One" panose="020B0604030504040204" pitchFamily="34" charset="0"/>
                  </a:rPr>
                  <a:t>တ</a:t>
                </a:r>
                <a:r>
                  <a:rPr lang="my-MM" altLang="zh-CN" b="1" dirty="0">
                    <a:solidFill>
                      <a:srgbClr val="FF0000"/>
                    </a:solidFill>
                    <a:latin typeface="Zawgyi-One" panose="020B0604030504040204" pitchFamily="34" charset="0"/>
                    <a:ea typeface="微软雅黑" panose="020B0503020204020204" charset="-122"/>
                    <a:cs typeface="Zawgyi-One" panose="020B0604030504040204" pitchFamily="34" charset="0"/>
                  </a:rPr>
                  <a:t>စ</a:t>
                </a:r>
                <a:r>
                  <a:rPr lang="en-US" altLang="zh-CN" b="1" dirty="0">
                    <a:solidFill>
                      <a:srgbClr val="FF0000"/>
                    </a:solidFill>
                    <a:latin typeface="Zawgyi-One" panose="020B0604030504040204" pitchFamily="34" charset="0"/>
                    <a:ea typeface="微软雅黑" panose="020B0503020204020204" charset="-122"/>
                    <a:cs typeface="Zawgyi-One" panose="020B0604030504040204" pitchFamily="34" charset="0"/>
                  </a:rPr>
                  <a:t>္</a:t>
                </a:r>
                <a:r>
                  <a:rPr lang="my-MM" altLang="zh-CN" b="1" dirty="0">
                    <a:solidFill>
                      <a:srgbClr val="FF0000"/>
                    </a:solidFill>
                    <a:latin typeface="Zawgyi-One" panose="020B0604030504040204" pitchFamily="34" charset="0"/>
                    <a:ea typeface="微软雅黑" panose="020B0503020204020204" charset="-122"/>
                    <a:cs typeface="Zawgyi-One" panose="020B0604030504040204" pitchFamily="34" charset="0"/>
                  </a:rPr>
                  <a:t>ေ</a:t>
                </a:r>
                <a:r>
                  <a:rPr lang="en-US" altLang="zh-CN" b="1" dirty="0">
                    <a:solidFill>
                      <a:srgbClr val="FF0000"/>
                    </a:solidFill>
                    <a:latin typeface="Zawgyi-One" panose="020B0604030504040204" pitchFamily="34" charset="0"/>
                    <a:ea typeface="微软雅黑" panose="020B0503020204020204" charset="-122"/>
                    <a:cs typeface="Zawgyi-One" panose="020B0604030504040204" pitchFamily="34" charset="0"/>
                  </a:rPr>
                  <a:t>လွ်</a:t>
                </a:r>
                <a:r>
                  <a:rPr lang="en-US" altLang="zh-CN" b="1" dirty="0" err="1">
                    <a:solidFill>
                      <a:srgbClr val="FF0000"/>
                    </a:solidFill>
                    <a:latin typeface="Zawgyi-One" panose="020B0604030504040204" pitchFamily="34" charset="0"/>
                    <a:ea typeface="微软雅黑" panose="020B0503020204020204" charset="-122"/>
                    <a:cs typeface="Zawgyi-One" panose="020B0604030504040204" pitchFamily="34" charset="0"/>
                  </a:rPr>
                  <a:t>ာက</a:t>
                </a:r>
                <a:r>
                  <a:rPr lang="en-US" altLang="zh-CN" b="1" dirty="0">
                    <a:solidFill>
                      <a:srgbClr val="FF0000"/>
                    </a:solidFill>
                    <a:latin typeface="Zawgyi-One" panose="020B0604030504040204" pitchFamily="34" charset="0"/>
                    <a:ea typeface="微软雅黑" panose="020B0503020204020204" charset="-122"/>
                    <a:cs typeface="Zawgyi-One" panose="020B0604030504040204" pitchFamily="34" charset="0"/>
                  </a:rPr>
                  <a:t>္ ၿ</a:t>
                </a:r>
                <a:r>
                  <a:rPr lang="en-US" altLang="zh-CN" b="1" dirty="0" err="1">
                    <a:solidFill>
                      <a:srgbClr val="FF0000"/>
                    </a:solidFill>
                    <a:latin typeface="Zawgyi-One" panose="020B0604030504040204" pitchFamily="34" charset="0"/>
                    <a:ea typeface="微软雅黑" panose="020B0503020204020204" charset="-122"/>
                    <a:cs typeface="Zawgyi-One" panose="020B0604030504040204" pitchFamily="34" charset="0"/>
                  </a:rPr>
                  <a:t>ပိဳင္ထားပ</a:t>
                </a:r>
                <a:r>
                  <a:rPr lang="en-US" altLang="zh-CN" b="1" dirty="0">
                    <a:solidFill>
                      <a:srgbClr val="FF0000"/>
                    </a:solidFill>
                    <a:latin typeface="Zawgyi-One" panose="020B0604030504040204" pitchFamily="34" charset="0"/>
                    <a:ea typeface="微软雅黑" panose="020B0503020204020204" charset="-122"/>
                    <a:cs typeface="Zawgyi-One" panose="020B0604030504040204" pitchFamily="34" charset="0"/>
                  </a:rPr>
                  <a:t>ါ။</a:t>
                </a:r>
                <a:endParaRPr lang="zh-CN" altLang="en-US" b="1" dirty="0">
                  <a:solidFill>
                    <a:srgbClr val="FF0000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endParaRPr>
              </a:p>
            </p:txBody>
          </p:sp>
          <p:sp>
            <p:nvSpPr>
              <p:cNvPr id="20" name="下箭头 19"/>
              <p:cNvSpPr/>
              <p:nvPr/>
            </p:nvSpPr>
            <p:spPr>
              <a:xfrm>
                <a:off x="15079" y="4198"/>
                <a:ext cx="304" cy="623"/>
              </a:xfrm>
              <a:prstGeom prst="downArrow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Zawgyi-One" panose="020B0604030504040204" pitchFamily="34" charset="0"/>
                  <a:cs typeface="Zawgyi-One" panose="020B0604030504040204" pitchFamily="34" charset="0"/>
                </a:endParaRPr>
              </a:p>
            </p:txBody>
          </p:sp>
        </p:grpSp>
        <p:sp>
          <p:nvSpPr>
            <p:cNvPr id="24" name="流程图: 过程 23"/>
            <p:cNvSpPr/>
            <p:nvPr/>
          </p:nvSpPr>
          <p:spPr>
            <a:xfrm>
              <a:off x="13492" y="5031"/>
              <a:ext cx="3041" cy="120"/>
            </a:xfrm>
            <a:prstGeom prst="flowChartProcess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  <p:sp>
          <p:nvSpPr>
            <p:cNvPr id="25" name="流程图: 过程 24"/>
            <p:cNvSpPr/>
            <p:nvPr/>
          </p:nvSpPr>
          <p:spPr>
            <a:xfrm>
              <a:off x="13494" y="5358"/>
              <a:ext cx="3041" cy="120"/>
            </a:xfrm>
            <a:prstGeom prst="flowChartProcess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648970" y="5889625"/>
            <a:ext cx="107962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2</a:t>
            </a:r>
            <a:r>
              <a:rPr lang="zh-CN" alt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、</a:t>
            </a:r>
            <a:r>
              <a:rPr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front camera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သ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ည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</a:t>
            </a:r>
            <a:r>
              <a:rPr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hole camera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ေက်ာ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္၍ ျ</a:t>
            </a:r>
            <a:r>
              <a:rPr lang="en-US" sz="16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ဖစ္သည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္။ </a:t>
            </a:r>
            <a:r>
              <a:rPr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front camera 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၏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</a:t>
            </a:r>
            <a:r>
              <a:rPr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resolution 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က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ိ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ု 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ေ</a:t>
            </a:r>
            <a:r>
              <a:rPr lang="en-US" sz="16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သခ်ာေစရန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 motherboard 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က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ိ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ု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ဖ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ယ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လ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ု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ိ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က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ေ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သ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ာ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အ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ခ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ါ </a:t>
            </a:r>
            <a:r>
              <a:rPr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front camera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က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ိ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ု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မ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ဖ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ယ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ရ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ွ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ာ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း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ပ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ါ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န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ဲ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႕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။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၎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က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ိ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ု 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သ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င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ဖ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ယ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လ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ွ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်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င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</a:t>
            </a:r>
            <a:r>
              <a:rPr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front camera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က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ိ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ု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ဖ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ယ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ပ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ါ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၊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middle frame bracket 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တ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ြ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င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 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က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်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န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ရ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ွ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ိ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ေ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သ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ာ </a:t>
            </a:r>
            <a:r>
              <a:rPr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double-sided tape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က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ိ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ု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ဖ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ယ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ရ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ွ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ာ</a:t>
            </a:r>
            <a:r>
              <a:rPr lang="en-US" sz="16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းၿပီး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အက်ိဳးသက္ေရာက္မႈကို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ေသခ်ာေစရန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 </a:t>
            </a:r>
            <a:r>
              <a:rPr lang="en-US" sz="16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ပစၥည္းအသစ္ကို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ျ</a:t>
            </a:r>
            <a:r>
              <a:rPr lang="en-US" sz="16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ပန္လည္ကပ္ပ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ါ။ </a:t>
            </a:r>
            <a:endParaRPr sz="1600" dirty="0">
              <a:solidFill>
                <a:schemeClr val="bg1"/>
              </a:solidFill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  <a:sym typeface="+mn-ea"/>
            </a:endParaRPr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2019，OPPO 发布过的黑科技"/>
          <p:cNvSpPr txBox="1"/>
          <p:nvPr/>
        </p:nvSpPr>
        <p:spPr>
          <a:xfrm>
            <a:off x="2900045" y="238179"/>
            <a:ext cx="6554470" cy="592983"/>
          </a:xfrm>
          <a:prstGeom prst="rect">
            <a:avLst/>
          </a:prstGeom>
          <a:noFill/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>
            <a:lvl1pPr algn="ctr">
              <a:lnSpc>
                <a:spcPct val="110000"/>
              </a:lnSpc>
              <a:defRPr sz="3200" spc="32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/>
            <a:r>
              <a:rPr lang="en-US" altLang="zh-CN" dirty="0">
                <a:latin typeface="Zawgyi-One" panose="020B0604030504040204" pitchFamily="34" charset="0"/>
                <a:cs typeface="Zawgyi-One" panose="020B0604030504040204" pitchFamily="34" charset="0"/>
              </a:rPr>
              <a:t>ျ</a:t>
            </a:r>
            <a:r>
              <a:rPr lang="my-MM" altLang="zh-CN" dirty="0">
                <a:latin typeface="Zawgyi-One" panose="020B0604030504040204" pitchFamily="34" charset="0"/>
                <a:cs typeface="Zawgyi-One" panose="020B0604030504040204" pitchFamily="34" charset="0"/>
              </a:rPr>
              <a:t>ပ</a:t>
            </a:r>
            <a:r>
              <a:rPr lang="en-US" altLang="zh-CN" dirty="0">
                <a:latin typeface="Zawgyi-One" panose="020B0604030504040204" pitchFamily="34" charset="0"/>
                <a:cs typeface="Zawgyi-One" panose="020B0604030504040204" pitchFamily="34" charset="0"/>
              </a:rPr>
              <a:t>ဳ</a:t>
            </a:r>
            <a:r>
              <a:rPr lang="my-MM" altLang="zh-CN" dirty="0">
                <a:latin typeface="Zawgyi-One" panose="020B0604030504040204" pitchFamily="34" charset="0"/>
                <a:cs typeface="Zawgyi-One" panose="020B0604030504040204" pitchFamily="34" charset="0"/>
              </a:rPr>
              <a:t>ျ</a:t>
            </a:r>
            <a:r>
              <a:rPr lang="en-US" altLang="zh-CN" dirty="0" err="1">
                <a:latin typeface="Zawgyi-One" panose="020B0604030504040204" pitchFamily="34" charset="0"/>
                <a:cs typeface="Zawgyi-One" panose="020B0604030504040204" pitchFamily="34" charset="0"/>
              </a:rPr>
              <a:t>ပင</a:t>
            </a:r>
            <a:r>
              <a:rPr lang="en-US" altLang="zh-CN" dirty="0">
                <a:latin typeface="Zawgyi-One" panose="020B0604030504040204" pitchFamily="34" charset="0"/>
                <a:cs typeface="Zawgyi-One" panose="020B0604030504040204" pitchFamily="34" charset="0"/>
              </a:rPr>
              <a:t>္ျ</a:t>
            </a:r>
            <a:r>
              <a:rPr lang="en-US" altLang="zh-CN" dirty="0" err="1">
                <a:latin typeface="Zawgyi-One" panose="020B0604030504040204" pitchFamily="34" charset="0"/>
                <a:cs typeface="Zawgyi-One" panose="020B0604030504040204" pitchFamily="34" charset="0"/>
              </a:rPr>
              <a:t>ခင္း</a:t>
            </a:r>
            <a:r>
              <a:rPr lang="en-US" altLang="zh-CN" dirty="0">
                <a:latin typeface="Zawgyi-One" panose="020B0604030504040204" pitchFamily="34" charset="0"/>
                <a:cs typeface="Zawgyi-One" panose="020B0604030504040204" pitchFamily="34" charset="0"/>
              </a:rPr>
              <a:t> ႀ</a:t>
            </a:r>
            <a:r>
              <a:rPr lang="en-US" altLang="zh-CN" dirty="0" err="1">
                <a:latin typeface="Zawgyi-One" panose="020B0604030504040204" pitchFamily="34" charset="0"/>
                <a:cs typeface="Zawgyi-One" panose="020B0604030504040204" pitchFamily="34" charset="0"/>
              </a:rPr>
              <a:t>ကိဳတင္သတိေပးခ်က္မ်ား</a:t>
            </a:r>
            <a:r>
              <a:rPr lang="en-US" altLang="zh-CN" dirty="0"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endParaRPr lang="zh-CN" altLang="en-US" dirty="0"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688340" y="1073150"/>
            <a:ext cx="10796270" cy="840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2</a:t>
            </a:r>
            <a:r>
              <a:rPr lang="zh-CN" alt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、</a:t>
            </a:r>
            <a:r>
              <a:rPr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front camera 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သ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ည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 </a:t>
            </a:r>
            <a:r>
              <a:rPr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hole camera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က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ု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ိ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ေ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က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်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ာ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၍ 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ျ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ဖ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စ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သ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ည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။ motherboard 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က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ိ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ု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ဖ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ယ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ရ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ွ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ာ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း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ေ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သ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ာ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အ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ခ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ါ front camera ၏ </a:t>
            </a:r>
            <a:r>
              <a:rPr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resolution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က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ိ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ု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ေ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သ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ခ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်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ာ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ေ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စ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ရ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န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</a:t>
            </a:r>
            <a:r>
              <a:rPr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front camera 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က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ိ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ု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မ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ဖ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ယ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ရ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ွ</a:t>
            </a:r>
            <a:r>
              <a:rPr lang="en-US" sz="16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ားပ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ါ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န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ဲ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႕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။ ၎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က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ိ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ု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သ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င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ဖ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ယ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sz="16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ရွားလ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ွ်င္ </a:t>
            </a:r>
            <a:r>
              <a:rPr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front camera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က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ိ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ု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ရ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ွ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င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း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လ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င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း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လ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ွ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်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င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</a:t>
            </a:r>
            <a:r>
              <a:rPr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double-sided tape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သ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ည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 </a:t>
            </a:r>
            <a:r>
              <a:rPr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middle frame bracket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ေ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ပ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ၚ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တ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ြ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င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က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်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န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ခ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ဲ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့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ၿ</a:t>
            </a:r>
            <a:r>
              <a:rPr lang="en-US" sz="16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ပီး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အ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က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်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ိ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ဳ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း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သ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က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ေ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ရ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ာ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က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မ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ႈ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က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ိ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ု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ေ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သ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ခ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်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ာ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ေ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စ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ရ</a:t>
            </a:r>
            <a:r>
              <a:rPr lang="my-MM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န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 </a:t>
            </a:r>
            <a:r>
              <a:rPr lang="en-US" sz="16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ပစၥည္းအသစ္ကို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ျ</a:t>
            </a:r>
            <a:r>
              <a:rPr lang="en-US" sz="16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ပန္ကပ္ပ</a:t>
            </a:r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ါ။ </a:t>
            </a:r>
            <a:endParaRPr sz="1600" dirty="0">
              <a:solidFill>
                <a:schemeClr val="bg1"/>
              </a:solidFill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  <a:sym typeface="+mn-ea"/>
            </a:endParaRPr>
          </a:p>
        </p:txBody>
      </p:sp>
      <p:pic>
        <p:nvPicPr>
          <p:cNvPr id="3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5175" y="2145030"/>
            <a:ext cx="7066280" cy="344297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矩形 6"/>
          <p:cNvSpPr/>
          <p:nvPr/>
        </p:nvSpPr>
        <p:spPr>
          <a:xfrm>
            <a:off x="2422525" y="3904615"/>
            <a:ext cx="3199765" cy="100012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422525" y="4133850"/>
            <a:ext cx="318960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000" b="1" dirty="0">
                <a:latin typeface="Zawgyi-One" panose="020B0604030504040204" pitchFamily="34" charset="0"/>
                <a:cs typeface="Zawgyi-One" panose="020B0604030504040204" pitchFamily="34" charset="0"/>
              </a:rPr>
              <a:t>Double-sided tape </a:t>
            </a:r>
            <a:r>
              <a:rPr lang="en-US" altLang="zh-CN" sz="2000" b="1" dirty="0" err="1">
                <a:latin typeface="Zawgyi-One" panose="020B0604030504040204" pitchFamily="34" charset="0"/>
                <a:cs typeface="Zawgyi-One" panose="020B0604030504040204" pitchFamily="34" charset="0"/>
              </a:rPr>
              <a:t>ကို</a:t>
            </a:r>
            <a:r>
              <a:rPr lang="en-US" altLang="zh-CN" sz="2000" b="1" dirty="0"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altLang="zh-CN" sz="2000" b="1" dirty="0" err="1">
                <a:latin typeface="Zawgyi-One" panose="020B0604030504040204" pitchFamily="34" charset="0"/>
                <a:cs typeface="Zawgyi-One" panose="020B0604030504040204" pitchFamily="34" charset="0"/>
              </a:rPr>
              <a:t>ရွင္းလင္းၿပီး</a:t>
            </a:r>
            <a:r>
              <a:rPr lang="en-US" altLang="zh-CN" sz="2000" b="1" dirty="0">
                <a:latin typeface="Zawgyi-One" panose="020B0604030504040204" pitchFamily="34" charset="0"/>
                <a:cs typeface="Zawgyi-One" panose="020B0604030504040204" pitchFamily="34" charset="0"/>
              </a:rPr>
              <a:t> ျ</a:t>
            </a:r>
            <a:r>
              <a:rPr lang="en-US" altLang="zh-CN" sz="2000" b="1" dirty="0" err="1">
                <a:latin typeface="Zawgyi-One" panose="020B0604030504040204" pitchFamily="34" charset="0"/>
                <a:cs typeface="Zawgyi-One" panose="020B0604030504040204" pitchFamily="34" charset="0"/>
              </a:rPr>
              <a:t>ပန္ကပ္ရန</a:t>
            </a:r>
            <a:r>
              <a:rPr lang="en-US" altLang="zh-CN" sz="2000" b="1" dirty="0">
                <a:latin typeface="Zawgyi-One" panose="020B0604030504040204" pitchFamily="34" charset="0"/>
                <a:cs typeface="Zawgyi-One" panose="020B0604030504040204" pitchFamily="34" charset="0"/>
              </a:rPr>
              <a:t>္ </a:t>
            </a:r>
            <a:r>
              <a:rPr lang="en-US" altLang="zh-CN" sz="2000" b="1" dirty="0" err="1">
                <a:latin typeface="Zawgyi-One" panose="020B0604030504040204" pitchFamily="34" charset="0"/>
                <a:cs typeface="Zawgyi-One" panose="020B0604030504040204" pitchFamily="34" charset="0"/>
              </a:rPr>
              <a:t>လိုအပ္ပါသည</a:t>
            </a:r>
            <a:r>
              <a:rPr lang="en-US" altLang="zh-CN" sz="2000" b="1" dirty="0">
                <a:latin typeface="Zawgyi-One" panose="020B0604030504040204" pitchFamily="34" charset="0"/>
                <a:cs typeface="Zawgyi-One" panose="020B0604030504040204" pitchFamily="34" charset="0"/>
              </a:rPr>
              <a:t>္။ </a:t>
            </a:r>
          </a:p>
        </p:txBody>
      </p:sp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成组"/>
          <p:cNvGrpSpPr/>
          <p:nvPr/>
        </p:nvGrpSpPr>
        <p:grpSpPr>
          <a:xfrm>
            <a:off x="297850" y="2779919"/>
            <a:ext cx="1934263" cy="2269585"/>
            <a:chOff x="0" y="0"/>
            <a:chExt cx="3024301" cy="815538"/>
          </a:xfrm>
        </p:grpSpPr>
        <p:sp>
          <p:nvSpPr>
            <p:cNvPr id="44" name="圆角矩形 33"/>
            <p:cNvSpPr/>
            <p:nvPr/>
          </p:nvSpPr>
          <p:spPr>
            <a:xfrm>
              <a:off x="0" y="66237"/>
              <a:ext cx="3024301" cy="711201"/>
            </a:xfrm>
            <a:prstGeom prst="roundRect">
              <a:avLst>
                <a:gd name="adj" fmla="val 50000"/>
              </a:avLst>
            </a:prstGeom>
            <a:solidFill>
              <a:srgbClr val="7BF5F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200">
                  <a:solidFill>
                    <a:srgbClr val="FFFFFF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pPr>
              <a:endParaRPr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  <p:sp>
          <p:nvSpPr>
            <p:cNvPr id="45" name="点点屏幕"/>
            <p:cNvSpPr txBox="1"/>
            <p:nvPr/>
          </p:nvSpPr>
          <p:spPr>
            <a:xfrm>
              <a:off x="56076" y="0"/>
              <a:ext cx="2968224" cy="8155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>
              <a:lvl1pPr algn="ctr">
                <a:defRPr sz="3600" spc="72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r>
                <a:rPr lang="en-US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အ</a:t>
              </a:r>
              <a:r>
                <a:rPr lang="my-MM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ေ</a:t>
              </a:r>
              <a:r>
                <a:rPr lang="en-US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ျ</a:t>
              </a:r>
              <a:r>
                <a:rPr lang="my-MM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ခ</a:t>
              </a:r>
              <a:r>
                <a:rPr lang="en-US" altLang="zh-CN" sz="2400" dirty="0" err="1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ခံ</a:t>
              </a:r>
              <a:r>
                <a:rPr lang="zh-CN" altLang="en-US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 Parameter</a:t>
              </a:r>
              <a:endParaRPr sz="2400" dirty="0"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</p:grpSp>
      <p:grpSp>
        <p:nvGrpSpPr>
          <p:cNvPr id="23" name="成组"/>
          <p:cNvGrpSpPr/>
          <p:nvPr/>
        </p:nvGrpSpPr>
        <p:grpSpPr>
          <a:xfrm>
            <a:off x="2738906" y="2755459"/>
            <a:ext cx="1934263" cy="2269585"/>
            <a:chOff x="0" y="0"/>
            <a:chExt cx="3024301" cy="815538"/>
          </a:xfrm>
        </p:grpSpPr>
        <p:sp>
          <p:nvSpPr>
            <p:cNvPr id="24" name="圆角矩形 33"/>
            <p:cNvSpPr/>
            <p:nvPr/>
          </p:nvSpPr>
          <p:spPr>
            <a:xfrm>
              <a:off x="0" y="66237"/>
              <a:ext cx="3024301" cy="711201"/>
            </a:xfrm>
            <a:prstGeom prst="roundRect">
              <a:avLst>
                <a:gd name="adj" fmla="val 50000"/>
              </a:avLst>
            </a:prstGeom>
            <a:solidFill>
              <a:srgbClr val="7BF5F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200">
                  <a:solidFill>
                    <a:srgbClr val="FFFFFF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pPr>
              <a:endParaRPr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  <p:sp>
          <p:nvSpPr>
            <p:cNvPr id="25" name="点点屏幕"/>
            <p:cNvSpPr txBox="1"/>
            <p:nvPr/>
          </p:nvSpPr>
          <p:spPr>
            <a:xfrm>
              <a:off x="56076" y="0"/>
              <a:ext cx="2968224" cy="8155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>
              <a:lvl1pPr algn="ctr">
                <a:defRPr sz="3600" spc="72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r>
                <a:rPr lang="en-US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အ</a:t>
              </a:r>
              <a:r>
                <a:rPr lang="my-MM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ဓ</a:t>
              </a:r>
              <a:r>
                <a:rPr lang="en-US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ိ</a:t>
              </a:r>
              <a:r>
                <a:rPr lang="my-MM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က</a:t>
              </a:r>
              <a:r>
                <a:rPr lang="zh-CN" altLang="en-US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 Selling Points</a:t>
              </a:r>
              <a:endParaRPr sz="2400" dirty="0"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</p:grpSp>
      <p:grpSp>
        <p:nvGrpSpPr>
          <p:cNvPr id="26" name="成组"/>
          <p:cNvGrpSpPr/>
          <p:nvPr/>
        </p:nvGrpSpPr>
        <p:grpSpPr>
          <a:xfrm>
            <a:off x="5150439" y="2757380"/>
            <a:ext cx="1934263" cy="2269585"/>
            <a:chOff x="0" y="-3650"/>
            <a:chExt cx="3024301" cy="815538"/>
          </a:xfrm>
        </p:grpSpPr>
        <p:sp>
          <p:nvSpPr>
            <p:cNvPr id="27" name="圆角矩形 33"/>
            <p:cNvSpPr/>
            <p:nvPr/>
          </p:nvSpPr>
          <p:spPr>
            <a:xfrm>
              <a:off x="0" y="66237"/>
              <a:ext cx="3024301" cy="711201"/>
            </a:xfrm>
            <a:prstGeom prst="roundRect">
              <a:avLst>
                <a:gd name="adj" fmla="val 50000"/>
              </a:avLst>
            </a:prstGeom>
            <a:solidFill>
              <a:srgbClr val="7BF5F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200">
                  <a:solidFill>
                    <a:srgbClr val="FFFFFF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pPr>
              <a:endParaRPr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  <p:sp>
          <p:nvSpPr>
            <p:cNvPr id="28" name="点点屏幕"/>
            <p:cNvSpPr txBox="1"/>
            <p:nvPr/>
          </p:nvSpPr>
          <p:spPr>
            <a:xfrm>
              <a:off x="28276" y="-3650"/>
              <a:ext cx="2968224" cy="8155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>
              <a:lvl1pPr algn="ctr">
                <a:defRPr sz="3600" spc="72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pPr algn="ctr"/>
              <a:r>
                <a:rPr lang="en-US" sz="20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ColorOS</a:t>
              </a:r>
            </a:p>
          </p:txBody>
        </p:sp>
      </p:grpSp>
      <p:grpSp>
        <p:nvGrpSpPr>
          <p:cNvPr id="29" name="成组"/>
          <p:cNvGrpSpPr/>
          <p:nvPr/>
        </p:nvGrpSpPr>
        <p:grpSpPr>
          <a:xfrm>
            <a:off x="7655291" y="2861489"/>
            <a:ext cx="1934263" cy="2269585"/>
            <a:chOff x="0" y="0"/>
            <a:chExt cx="3024301" cy="815538"/>
          </a:xfrm>
        </p:grpSpPr>
        <p:sp>
          <p:nvSpPr>
            <p:cNvPr id="30" name="圆角矩形 33"/>
            <p:cNvSpPr/>
            <p:nvPr/>
          </p:nvSpPr>
          <p:spPr>
            <a:xfrm>
              <a:off x="0" y="66237"/>
              <a:ext cx="3024301" cy="711201"/>
            </a:xfrm>
            <a:prstGeom prst="roundRect">
              <a:avLst>
                <a:gd name="adj" fmla="val 50000"/>
              </a:avLst>
            </a:prstGeom>
            <a:solidFill>
              <a:srgbClr val="7BF5F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200">
                  <a:solidFill>
                    <a:srgbClr val="FFFFFF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pPr>
              <a:endParaRPr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  <p:sp>
          <p:nvSpPr>
            <p:cNvPr id="31" name="点点屏幕"/>
            <p:cNvSpPr txBox="1"/>
            <p:nvPr/>
          </p:nvSpPr>
          <p:spPr>
            <a:xfrm>
              <a:off x="56076" y="0"/>
              <a:ext cx="2968224" cy="8155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>
              <a:lvl1pPr algn="ctr">
                <a:defRPr sz="3600" spc="72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pPr algn="ctr"/>
              <a:r>
                <a:rPr lang="en-US" altLang="zh-CN" sz="20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ျ</a:t>
              </a:r>
              <a:r>
                <a:rPr lang="my-MM" altLang="zh-CN" sz="20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ပ</a:t>
              </a:r>
              <a:r>
                <a:rPr lang="en-US" altLang="zh-CN" sz="20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ဳ</a:t>
              </a:r>
              <a:r>
                <a:rPr lang="my-MM" altLang="zh-CN" sz="20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ျ</a:t>
              </a:r>
              <a:r>
                <a:rPr lang="en-US" altLang="zh-CN" sz="20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ပ</a:t>
              </a:r>
              <a:r>
                <a:rPr lang="my-MM" altLang="zh-CN" sz="20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င</a:t>
              </a:r>
              <a:r>
                <a:rPr lang="en-US" altLang="zh-CN" sz="20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္</a:t>
              </a:r>
              <a:r>
                <a:rPr lang="my-MM" altLang="zh-CN" sz="20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ျ</a:t>
              </a:r>
              <a:r>
                <a:rPr lang="en-US" altLang="zh-CN" sz="20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ခ</a:t>
              </a:r>
              <a:r>
                <a:rPr lang="my-MM" altLang="zh-CN" sz="20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င</a:t>
              </a:r>
              <a:r>
                <a:rPr lang="en-US" altLang="zh-CN" sz="20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္</a:t>
              </a:r>
              <a:r>
                <a:rPr lang="my-MM" altLang="zh-CN" sz="20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း</a:t>
              </a:r>
              <a:r>
                <a:rPr lang="en-US" altLang="zh-CN" sz="20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 </a:t>
              </a:r>
              <a:r>
                <a:rPr lang="my-MM" altLang="zh-CN" sz="20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ႀ</a:t>
              </a:r>
              <a:r>
                <a:rPr lang="en-US" altLang="zh-CN" sz="20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က</a:t>
              </a:r>
              <a:r>
                <a:rPr lang="my-MM" altLang="zh-CN" sz="20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ိ</a:t>
              </a:r>
              <a:r>
                <a:rPr lang="en-US" altLang="zh-CN" sz="20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ဳ</a:t>
              </a:r>
              <a:r>
                <a:rPr lang="my-MM" altLang="zh-CN" sz="20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တ</a:t>
              </a:r>
              <a:r>
                <a:rPr lang="en-US" altLang="zh-CN" sz="20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င</a:t>
              </a:r>
              <a:r>
                <a:rPr lang="my-MM" altLang="zh-CN" sz="20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္</a:t>
              </a:r>
              <a:r>
                <a:rPr lang="en-US" altLang="zh-CN" sz="20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သ</a:t>
              </a:r>
              <a:r>
                <a:rPr lang="my-MM" altLang="zh-CN" sz="20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တ</a:t>
              </a:r>
              <a:r>
                <a:rPr lang="en-US" altLang="zh-CN" sz="20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ိ</a:t>
              </a:r>
              <a:r>
                <a:rPr lang="my-MM" altLang="zh-CN" sz="20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ေ</a:t>
              </a:r>
              <a:r>
                <a:rPr lang="en-US" altLang="zh-CN" sz="20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ပ</a:t>
              </a:r>
              <a:r>
                <a:rPr lang="my-MM" altLang="zh-CN" sz="20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း</a:t>
              </a:r>
              <a:r>
                <a:rPr lang="en-US" altLang="zh-CN" sz="20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ခ</a:t>
              </a:r>
              <a:r>
                <a:rPr lang="my-MM" altLang="zh-CN" sz="20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်</a:t>
              </a:r>
              <a:r>
                <a:rPr lang="en-US" altLang="zh-CN" sz="20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က</a:t>
              </a:r>
              <a:r>
                <a:rPr lang="my-MM" altLang="zh-CN" sz="20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္</a:t>
              </a:r>
              <a:r>
                <a:rPr lang="en-US" altLang="zh-CN" sz="20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မ</a:t>
              </a:r>
              <a:r>
                <a:rPr lang="my-MM" altLang="zh-CN" sz="20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်</a:t>
              </a:r>
              <a:r>
                <a:rPr lang="en-US" altLang="zh-CN" sz="20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ာ</a:t>
              </a:r>
              <a:r>
                <a:rPr lang="my-MM" altLang="zh-CN" sz="20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း</a:t>
              </a:r>
              <a:r>
                <a:rPr lang="en-US" altLang="zh-CN" sz="20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 </a:t>
              </a:r>
              <a:endParaRPr sz="2000" dirty="0"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</p:grpSp>
      <p:grpSp>
        <p:nvGrpSpPr>
          <p:cNvPr id="32" name="成组"/>
          <p:cNvGrpSpPr/>
          <p:nvPr/>
        </p:nvGrpSpPr>
        <p:grpSpPr>
          <a:xfrm>
            <a:off x="10196008" y="2914140"/>
            <a:ext cx="1934263" cy="2269585"/>
            <a:chOff x="0" y="0"/>
            <a:chExt cx="3024301" cy="815538"/>
          </a:xfrm>
        </p:grpSpPr>
        <p:sp>
          <p:nvSpPr>
            <p:cNvPr id="33" name="圆角矩形 33"/>
            <p:cNvSpPr/>
            <p:nvPr/>
          </p:nvSpPr>
          <p:spPr>
            <a:xfrm>
              <a:off x="0" y="66237"/>
              <a:ext cx="3024301" cy="711201"/>
            </a:xfrm>
            <a:prstGeom prst="roundRect">
              <a:avLst>
                <a:gd name="adj" fmla="val 50000"/>
              </a:avLst>
            </a:prstGeom>
            <a:solidFill>
              <a:srgbClr val="7BF5F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200">
                  <a:solidFill>
                    <a:srgbClr val="FFFFFF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pPr>
              <a:endParaRPr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  <p:sp>
          <p:nvSpPr>
            <p:cNvPr id="34" name="点点屏幕"/>
            <p:cNvSpPr txBox="1"/>
            <p:nvPr/>
          </p:nvSpPr>
          <p:spPr>
            <a:xfrm>
              <a:off x="56076" y="0"/>
              <a:ext cx="2968224" cy="8155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>
              <a:lvl1pPr algn="ctr">
                <a:defRPr sz="3600" spc="72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pPr algn="ctr"/>
              <a:r>
                <a:rPr lang="en-US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FAQ</a:t>
              </a:r>
              <a:endParaRPr sz="2400" dirty="0"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</p:grpSp>
      <p:sp>
        <p:nvSpPr>
          <p:cNvPr id="3" name="2019，OPPO 发布过的黑科技"/>
          <p:cNvSpPr txBox="1"/>
          <p:nvPr/>
        </p:nvSpPr>
        <p:spPr>
          <a:xfrm>
            <a:off x="0" y="180513"/>
            <a:ext cx="12192000" cy="592983"/>
          </a:xfrm>
          <a:prstGeom prst="rect">
            <a:avLst/>
          </a:prstGeom>
          <a:noFill/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>
            <a:lvl1pPr algn="ctr">
              <a:lnSpc>
                <a:spcPct val="110000"/>
              </a:lnSpc>
              <a:defRPr sz="3200" spc="32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r>
              <a:rPr lang="my-MM" dirty="0">
                <a:latin typeface="Zawgyi-One" panose="020B0604030504040204" pitchFamily="34" charset="0"/>
                <a:cs typeface="Zawgyi-One" panose="020B0604030504040204" pitchFamily="34" charset="0"/>
              </a:rPr>
              <a:t>အ</a:t>
            </a:r>
            <a:r>
              <a:rPr lang="en-US" dirty="0">
                <a:latin typeface="Zawgyi-One" panose="020B0604030504040204" pitchFamily="34" charset="0"/>
                <a:cs typeface="Zawgyi-One" panose="020B0604030504040204" pitchFamily="34" charset="0"/>
              </a:rPr>
              <a:t>ေ</a:t>
            </a:r>
            <a:r>
              <a:rPr lang="my-MM" dirty="0">
                <a:latin typeface="Zawgyi-One" panose="020B0604030504040204" pitchFamily="34" charset="0"/>
                <a:cs typeface="Zawgyi-One" panose="020B0604030504040204" pitchFamily="34" charset="0"/>
              </a:rPr>
              <a:t>ၾ</a:t>
            </a:r>
            <a:r>
              <a:rPr lang="en-US" dirty="0">
                <a:latin typeface="Zawgyi-One" panose="020B0604030504040204" pitchFamily="34" charset="0"/>
                <a:cs typeface="Zawgyi-One" panose="020B0604030504040204" pitchFamily="34" charset="0"/>
              </a:rPr>
              <a:t>က</a:t>
            </a:r>
            <a:r>
              <a:rPr lang="my-MM" dirty="0">
                <a:latin typeface="Zawgyi-One" panose="020B0604030504040204" pitchFamily="34" charset="0"/>
                <a:cs typeface="Zawgyi-One" panose="020B0604030504040204" pitchFamily="34" charset="0"/>
              </a:rPr>
              <a:t>ာ</a:t>
            </a:r>
            <a:r>
              <a:rPr lang="en-US" dirty="0">
                <a:latin typeface="Zawgyi-One" panose="020B0604030504040204" pitchFamily="34" charset="0"/>
                <a:cs typeface="Zawgyi-One" panose="020B0604030504040204" pitchFamily="34" charset="0"/>
              </a:rPr>
              <a:t>င</a:t>
            </a:r>
            <a:r>
              <a:rPr lang="my-MM" dirty="0"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en-US" dirty="0" err="1">
                <a:latin typeface="Zawgyi-One" panose="020B0604030504040204" pitchFamily="34" charset="0"/>
                <a:cs typeface="Zawgyi-One" panose="020B0604030504040204" pitchFamily="34" charset="0"/>
              </a:rPr>
              <a:t>းအရာမ်ား</a:t>
            </a:r>
            <a:endParaRPr lang="en-US" dirty="0"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2019，OPPO 发布过的黑科技"/>
          <p:cNvSpPr txBox="1"/>
          <p:nvPr/>
        </p:nvSpPr>
        <p:spPr>
          <a:xfrm>
            <a:off x="0" y="180513"/>
            <a:ext cx="12192000" cy="592983"/>
          </a:xfrm>
          <a:prstGeom prst="rect">
            <a:avLst/>
          </a:prstGeom>
          <a:noFill/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>
            <a:lvl1pPr algn="ctr">
              <a:lnSpc>
                <a:spcPct val="110000"/>
              </a:lnSpc>
              <a:defRPr sz="3200" spc="32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r>
              <a:rPr lang="en-US" dirty="0" err="1">
                <a:latin typeface="Zawgyi-One" panose="020B0604030504040204" pitchFamily="34" charset="0"/>
                <a:cs typeface="Zawgyi-One" panose="020B0604030504040204" pitchFamily="34" charset="0"/>
              </a:rPr>
              <a:t>အေၾကာင္းအရာမ်ား</a:t>
            </a:r>
            <a:endParaRPr lang="en-US" dirty="0"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grpSp>
        <p:nvGrpSpPr>
          <p:cNvPr id="43" name="成组"/>
          <p:cNvGrpSpPr/>
          <p:nvPr/>
        </p:nvGrpSpPr>
        <p:grpSpPr>
          <a:xfrm>
            <a:off x="297815" y="2780030"/>
            <a:ext cx="2020570" cy="2269490"/>
            <a:chOff x="0" y="0"/>
            <a:chExt cx="3024301" cy="815538"/>
          </a:xfrm>
        </p:grpSpPr>
        <p:sp>
          <p:nvSpPr>
            <p:cNvPr id="44" name="圆角矩形 33"/>
            <p:cNvSpPr/>
            <p:nvPr/>
          </p:nvSpPr>
          <p:spPr>
            <a:xfrm>
              <a:off x="0" y="66237"/>
              <a:ext cx="3024301" cy="711201"/>
            </a:xfrm>
            <a:prstGeom prst="roundRect">
              <a:avLst>
                <a:gd name="adj" fmla="val 50000"/>
              </a:avLst>
            </a:prstGeom>
            <a:solidFill>
              <a:srgbClr val="7BF5F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200">
                  <a:solidFill>
                    <a:srgbClr val="FFFFFF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pPr>
              <a:endParaRPr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  <p:sp>
          <p:nvSpPr>
            <p:cNvPr id="45" name="点点屏幕"/>
            <p:cNvSpPr txBox="1"/>
            <p:nvPr/>
          </p:nvSpPr>
          <p:spPr>
            <a:xfrm>
              <a:off x="56076" y="0"/>
              <a:ext cx="2968224" cy="8155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>
              <a:lvl1pPr algn="ctr">
                <a:defRPr sz="3600" spc="72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endParaRPr lang="zh-CN" altLang="en-US" sz="2400" dirty="0">
                <a:solidFill>
                  <a:srgbClr val="FFFFFF"/>
                </a:solidFill>
                <a:latin typeface="Zawgyi-One" panose="020B0604030504040204" pitchFamily="34" charset="0"/>
                <a:cs typeface="Zawgyi-One" panose="020B0604030504040204" pitchFamily="34" charset="0"/>
                <a:sym typeface="+mn-ea"/>
              </a:endParaRPr>
            </a:p>
            <a:p>
              <a:r>
                <a:rPr lang="en-US" altLang="zh-CN" sz="20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အ</a:t>
              </a:r>
              <a:r>
                <a:rPr lang="my-MM" altLang="zh-CN" sz="20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ေ</a:t>
              </a:r>
              <a:r>
                <a:rPr lang="en-US" altLang="zh-CN" sz="20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ျ</a:t>
              </a:r>
              <a:r>
                <a:rPr lang="my-MM" altLang="zh-CN" sz="20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ခ</a:t>
              </a:r>
              <a:r>
                <a:rPr lang="en-US" altLang="zh-CN" sz="20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ခ</a:t>
              </a:r>
              <a:r>
                <a:rPr lang="my-MM" altLang="zh-CN" sz="20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ံ</a:t>
              </a:r>
              <a:r>
                <a:rPr lang="zh-CN" altLang="en-US" sz="20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 Parameter</a:t>
              </a:r>
            </a:p>
            <a:p>
              <a:endParaRPr sz="2400" dirty="0"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</p:grpSp>
      <p:grpSp>
        <p:nvGrpSpPr>
          <p:cNvPr id="95" name="成组"/>
          <p:cNvGrpSpPr/>
          <p:nvPr/>
        </p:nvGrpSpPr>
        <p:grpSpPr>
          <a:xfrm>
            <a:off x="255905" y="1405255"/>
            <a:ext cx="4577080" cy="1579245"/>
            <a:chOff x="230221" y="699732"/>
            <a:chExt cx="2182997" cy="1542053"/>
          </a:xfrm>
        </p:grpSpPr>
        <p:sp>
          <p:nvSpPr>
            <p:cNvPr id="97" name="文本框 1"/>
            <p:cNvSpPr txBox="1"/>
            <p:nvPr/>
          </p:nvSpPr>
          <p:spPr>
            <a:xfrm>
              <a:off x="230221" y="699732"/>
              <a:ext cx="2182997" cy="10029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pc="144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pPr algn="l"/>
              <a:r>
                <a:rPr lang="en-US" altLang="zh-CN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</a:rPr>
                <a:t>1.1 </a:t>
              </a:r>
              <a:r>
                <a:rPr lang="my-MM" altLang="zh-CN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</a:rPr>
                <a:t>သ</a:t>
              </a:r>
              <a:r>
                <a:rPr lang="en-US" altLang="zh-CN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</a:rPr>
                <a:t>ြ</a:t>
              </a:r>
              <a:r>
                <a:rPr lang="my-MM" altLang="zh-CN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</a:rPr>
                <a:t>င</a:t>
              </a:r>
              <a:r>
                <a:rPr lang="en-US" altLang="zh-CN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</a:rPr>
                <a:t>္</a:t>
              </a:r>
              <a:r>
                <a:rPr lang="my-MM" altLang="zh-CN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</a:rPr>
                <a:t>ျ</a:t>
              </a:r>
              <a:r>
                <a:rPr lang="en-US" altLang="zh-CN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</a:rPr>
                <a:t>ပ</a:t>
              </a:r>
              <a:r>
                <a:rPr lang="my-MM" altLang="zh-CN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</a:rPr>
                <a:t>င</a:t>
              </a:r>
              <a:r>
                <a:rPr lang="en-US" altLang="zh-CN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</a:rPr>
                <a:t>္ parameters</a:t>
              </a:r>
            </a:p>
            <a:p>
              <a:pPr algn="l"/>
              <a:r>
                <a:rPr lang="en-US" altLang="zh-CN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</a:rPr>
                <a:t>1.2 </a:t>
              </a:r>
              <a:r>
                <a:rPr lang="en-US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parameters </a:t>
              </a:r>
              <a:r>
                <a:rPr lang="my-MM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ဖ</a:t>
              </a:r>
              <a:r>
                <a:rPr lang="en-US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ြ</a:t>
              </a:r>
              <a:r>
                <a:rPr lang="my-MM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ဲ</a:t>
              </a:r>
              <a:r>
                <a:rPr lang="en-US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႕</a:t>
              </a:r>
              <a:r>
                <a:rPr lang="my-MM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စ</a:t>
              </a:r>
              <a:r>
                <a:rPr lang="en-US" altLang="zh-CN" dirty="0" err="1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ည္းပုံ</a:t>
              </a:r>
              <a:endParaRPr lang="en-US" altLang="zh-CN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endParaRPr>
            </a:p>
            <a:p>
              <a:pPr algn="l"/>
              <a:r>
                <a:rPr lang="en-US" altLang="zh-CN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</a:rPr>
                <a:t>1.3 </a:t>
              </a:r>
              <a:r>
                <a:rPr lang="en-US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parameters </a:t>
              </a:r>
              <a:r>
                <a:rPr lang="my-MM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မ</a:t>
              </a:r>
              <a:r>
                <a:rPr lang="en-US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ၾ</a:t>
              </a:r>
              <a:r>
                <a:rPr lang="my-MM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က</a:t>
              </a:r>
              <a:r>
                <a:rPr lang="en-US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ာ</a:t>
              </a:r>
              <a:r>
                <a:rPr lang="my-MM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ခ</a:t>
              </a:r>
              <a:r>
                <a:rPr lang="en-US" altLang="zh-CN" dirty="0" err="1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ဏအသုံးျပ</a:t>
              </a:r>
              <a:r>
                <a:rPr lang="en-US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ဳျ</a:t>
              </a:r>
              <a:r>
                <a:rPr lang="en-US" altLang="zh-CN" dirty="0" err="1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ခင္း</a:t>
              </a:r>
              <a:endParaRPr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  <p:sp>
          <p:nvSpPr>
            <p:cNvPr id="98" name="线条"/>
            <p:cNvSpPr/>
            <p:nvPr/>
          </p:nvSpPr>
          <p:spPr>
            <a:xfrm flipV="1">
              <a:off x="662239" y="1622451"/>
              <a:ext cx="1" cy="619334"/>
            </a:xfrm>
            <a:prstGeom prst="line">
              <a:avLst/>
            </a:prstGeom>
            <a:noFill/>
            <a:ln w="9525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algn="ctr" defTabSz="412750">
                <a:defRPr sz="16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</p:grpSp>
      <p:grpSp>
        <p:nvGrpSpPr>
          <p:cNvPr id="23" name="成组"/>
          <p:cNvGrpSpPr/>
          <p:nvPr/>
        </p:nvGrpSpPr>
        <p:grpSpPr>
          <a:xfrm>
            <a:off x="2738906" y="2755459"/>
            <a:ext cx="1934263" cy="2269585"/>
            <a:chOff x="0" y="0"/>
            <a:chExt cx="3024301" cy="815538"/>
          </a:xfrm>
        </p:grpSpPr>
        <p:sp>
          <p:nvSpPr>
            <p:cNvPr id="24" name="圆角矩形 33"/>
            <p:cNvSpPr/>
            <p:nvPr/>
          </p:nvSpPr>
          <p:spPr>
            <a:xfrm>
              <a:off x="0" y="66237"/>
              <a:ext cx="3024301" cy="711201"/>
            </a:xfrm>
            <a:prstGeom prst="roundRect">
              <a:avLst>
                <a:gd name="adj" fmla="val 50000"/>
              </a:avLst>
            </a:prstGeom>
            <a:solidFill>
              <a:srgbClr val="7BF5F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200">
                  <a:solidFill>
                    <a:srgbClr val="FFFFFF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pPr>
              <a:endParaRPr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  <p:sp>
          <p:nvSpPr>
            <p:cNvPr id="25" name="点点屏幕"/>
            <p:cNvSpPr txBox="1"/>
            <p:nvPr/>
          </p:nvSpPr>
          <p:spPr>
            <a:xfrm>
              <a:off x="56076" y="0"/>
              <a:ext cx="2968224" cy="8155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>
              <a:lvl1pPr algn="ctr">
                <a:defRPr sz="3600" spc="72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r>
                <a:rPr lang="zh-CN" altLang="en-US" sz="20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Core Selling Points</a:t>
              </a:r>
            </a:p>
          </p:txBody>
        </p:sp>
      </p:grpSp>
      <p:grpSp>
        <p:nvGrpSpPr>
          <p:cNvPr id="26" name="成组"/>
          <p:cNvGrpSpPr/>
          <p:nvPr/>
        </p:nvGrpSpPr>
        <p:grpSpPr>
          <a:xfrm>
            <a:off x="5150439" y="2910413"/>
            <a:ext cx="1934263" cy="2269585"/>
            <a:chOff x="0" y="0"/>
            <a:chExt cx="3024301" cy="815538"/>
          </a:xfrm>
        </p:grpSpPr>
        <p:sp>
          <p:nvSpPr>
            <p:cNvPr id="27" name="圆角矩形 33"/>
            <p:cNvSpPr/>
            <p:nvPr/>
          </p:nvSpPr>
          <p:spPr>
            <a:xfrm>
              <a:off x="0" y="66237"/>
              <a:ext cx="3024301" cy="711201"/>
            </a:xfrm>
            <a:prstGeom prst="roundRect">
              <a:avLst>
                <a:gd name="adj" fmla="val 50000"/>
              </a:avLst>
            </a:prstGeom>
            <a:solidFill>
              <a:srgbClr val="7BF5F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200">
                  <a:solidFill>
                    <a:srgbClr val="FFFFFF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pPr>
              <a:endParaRPr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  <p:sp>
          <p:nvSpPr>
            <p:cNvPr id="28" name="点点屏幕"/>
            <p:cNvSpPr txBox="1"/>
            <p:nvPr/>
          </p:nvSpPr>
          <p:spPr>
            <a:xfrm>
              <a:off x="56076" y="0"/>
              <a:ext cx="2968224" cy="8155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>
              <a:lvl1pPr algn="ctr">
                <a:defRPr sz="3600" spc="72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pPr algn="ctr"/>
              <a:r>
                <a:rPr lang="en-US" sz="20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ColorOS</a:t>
              </a:r>
            </a:p>
          </p:txBody>
        </p:sp>
      </p:grpSp>
      <p:grpSp>
        <p:nvGrpSpPr>
          <p:cNvPr id="29" name="成组"/>
          <p:cNvGrpSpPr/>
          <p:nvPr/>
        </p:nvGrpSpPr>
        <p:grpSpPr>
          <a:xfrm>
            <a:off x="7655291" y="2861489"/>
            <a:ext cx="1934263" cy="2269585"/>
            <a:chOff x="0" y="0"/>
            <a:chExt cx="3024301" cy="815538"/>
          </a:xfrm>
        </p:grpSpPr>
        <p:sp>
          <p:nvSpPr>
            <p:cNvPr id="30" name="圆角矩形 33"/>
            <p:cNvSpPr/>
            <p:nvPr/>
          </p:nvSpPr>
          <p:spPr>
            <a:xfrm>
              <a:off x="0" y="66237"/>
              <a:ext cx="3024301" cy="711201"/>
            </a:xfrm>
            <a:prstGeom prst="roundRect">
              <a:avLst>
                <a:gd name="adj" fmla="val 50000"/>
              </a:avLst>
            </a:prstGeom>
            <a:solidFill>
              <a:srgbClr val="7BF5F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200">
                  <a:solidFill>
                    <a:srgbClr val="FFFFFF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pPr>
              <a:endParaRPr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  <p:sp>
          <p:nvSpPr>
            <p:cNvPr id="31" name="点点屏幕"/>
            <p:cNvSpPr txBox="1"/>
            <p:nvPr/>
          </p:nvSpPr>
          <p:spPr>
            <a:xfrm>
              <a:off x="56076" y="0"/>
              <a:ext cx="2968224" cy="8155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>
              <a:lvl1pPr algn="ctr">
                <a:defRPr sz="3600" spc="72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pPr algn="ctr"/>
              <a:r>
                <a:rPr lang="zh-CN" altLang="en-US" sz="20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Maintenance Precautions</a:t>
              </a:r>
            </a:p>
          </p:txBody>
        </p:sp>
      </p:grpSp>
      <p:grpSp>
        <p:nvGrpSpPr>
          <p:cNvPr id="32" name="成组"/>
          <p:cNvGrpSpPr/>
          <p:nvPr/>
        </p:nvGrpSpPr>
        <p:grpSpPr>
          <a:xfrm>
            <a:off x="10196008" y="2914140"/>
            <a:ext cx="1934263" cy="2269585"/>
            <a:chOff x="0" y="0"/>
            <a:chExt cx="3024301" cy="815538"/>
          </a:xfrm>
        </p:grpSpPr>
        <p:sp>
          <p:nvSpPr>
            <p:cNvPr id="33" name="圆角矩形 33"/>
            <p:cNvSpPr/>
            <p:nvPr/>
          </p:nvSpPr>
          <p:spPr>
            <a:xfrm>
              <a:off x="0" y="66237"/>
              <a:ext cx="3024301" cy="711201"/>
            </a:xfrm>
            <a:prstGeom prst="roundRect">
              <a:avLst>
                <a:gd name="adj" fmla="val 50000"/>
              </a:avLst>
            </a:prstGeom>
            <a:solidFill>
              <a:srgbClr val="7BF5F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200">
                  <a:solidFill>
                    <a:srgbClr val="FFFFFF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pPr>
              <a:endParaRPr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  <p:sp>
          <p:nvSpPr>
            <p:cNvPr id="34" name="点点屏幕"/>
            <p:cNvSpPr txBox="1"/>
            <p:nvPr/>
          </p:nvSpPr>
          <p:spPr>
            <a:xfrm>
              <a:off x="56076" y="0"/>
              <a:ext cx="2968224" cy="8155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>
              <a:lvl1pPr algn="ctr">
                <a:defRPr sz="3600" spc="72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pPr algn="ctr"/>
              <a:r>
                <a:rPr lang="en-US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FAQ</a:t>
              </a:r>
              <a:endParaRPr sz="2400" dirty="0"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</p:grpSp>
      <p:sp>
        <p:nvSpPr>
          <p:cNvPr id="94" name="矩形"/>
          <p:cNvSpPr/>
          <p:nvPr/>
        </p:nvSpPr>
        <p:spPr>
          <a:xfrm>
            <a:off x="2608277" y="2546995"/>
            <a:ext cx="9583589" cy="2813511"/>
          </a:xfrm>
          <a:prstGeom prst="rect">
            <a:avLst/>
          </a:prstGeom>
          <a:solidFill>
            <a:srgbClr val="000000">
              <a:alpha val="79927"/>
            </a:srgbClr>
          </a:solidFill>
          <a:ln w="12700">
            <a:miter lim="400000"/>
          </a:ln>
        </p:spPr>
        <p:txBody>
          <a:bodyPr lIns="0" tIns="0" rIns="0" bIns="0"/>
          <a:lstStyle/>
          <a:p>
            <a:endParaRPr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 bldLvl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565" y="2002155"/>
            <a:ext cx="5372100" cy="3656330"/>
          </a:xfrm>
          <a:prstGeom prst="rect">
            <a:avLst/>
          </a:prstGeom>
        </p:spPr>
      </p:pic>
      <p:sp>
        <p:nvSpPr>
          <p:cNvPr id="21" name="文本框 20"/>
          <p:cNvSpPr txBox="1"/>
          <p:nvPr/>
        </p:nvSpPr>
        <p:spPr>
          <a:xfrm>
            <a:off x="2825115" y="271780"/>
            <a:ext cx="75057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Light sens</a:t>
            </a:r>
            <a:r>
              <a:rPr lang="en-US" altLang="zh-CN" sz="32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or</a:t>
            </a:r>
            <a:r>
              <a:rPr lang="zh-CN" altLang="en-US" sz="32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blocking </a:t>
            </a:r>
            <a:r>
              <a:rPr lang="en-US" altLang="zh-CN" sz="3200" b="1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ဂရုစိုက</a:t>
            </a:r>
            <a:r>
              <a:rPr lang="en-US" altLang="zh-CN" sz="32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္ျ</a:t>
            </a:r>
            <a:r>
              <a:rPr lang="en-US" altLang="zh-CN" sz="3200" b="1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ခင္း</a:t>
            </a:r>
            <a:r>
              <a:rPr lang="en-US" altLang="zh-CN" sz="32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</a:t>
            </a:r>
            <a:r>
              <a:rPr lang="zh-CN" altLang="en-US" sz="32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</a:t>
            </a:r>
          </a:p>
        </p:txBody>
      </p:sp>
      <p:grpSp>
        <p:nvGrpSpPr>
          <p:cNvPr id="29" name="组合 28"/>
          <p:cNvGrpSpPr/>
          <p:nvPr/>
        </p:nvGrpSpPr>
        <p:grpSpPr>
          <a:xfrm>
            <a:off x="1207770" y="1457960"/>
            <a:ext cx="6213475" cy="1049655"/>
            <a:chOff x="1702" y="2251"/>
            <a:chExt cx="6048" cy="1324"/>
          </a:xfrm>
        </p:grpSpPr>
        <p:sp>
          <p:nvSpPr>
            <p:cNvPr id="26" name="下箭头 25"/>
            <p:cNvSpPr/>
            <p:nvPr/>
          </p:nvSpPr>
          <p:spPr>
            <a:xfrm>
              <a:off x="4270" y="2815"/>
              <a:ext cx="441" cy="760"/>
            </a:xfrm>
            <a:prstGeom prst="down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1702" y="2251"/>
              <a:ext cx="6048" cy="4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Sensor </a:t>
              </a:r>
              <a:r>
                <a:rPr lang="en-US" altLang="zh-CN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တ</a:t>
              </a:r>
              <a:r>
                <a:rPr lang="my-MM" altLang="zh-CN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ည</a:t>
              </a:r>
              <a:r>
                <a:rPr lang="en-US" altLang="zh-CN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္</a:t>
              </a:r>
              <a:r>
                <a:rPr lang="my-MM" altLang="zh-CN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ေ</a:t>
              </a:r>
              <a:r>
                <a:rPr lang="en-US" altLang="zh-CN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န</a:t>
              </a:r>
              <a:r>
                <a:rPr lang="my-MM" altLang="zh-CN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ရ</a:t>
              </a:r>
              <a:r>
                <a:rPr lang="en-US" altLang="zh-CN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ာ </a:t>
              </a:r>
              <a:r>
                <a:rPr lang="zh-CN" altLang="en-US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(right end of receiver to antenna bar)</a:t>
              </a:r>
            </a:p>
          </p:txBody>
        </p:sp>
      </p:grpSp>
      <p:sp>
        <p:nvSpPr>
          <p:cNvPr id="31" name="文本框 30"/>
          <p:cNvSpPr txBox="1"/>
          <p:nvPr/>
        </p:nvSpPr>
        <p:spPr>
          <a:xfrm>
            <a:off x="5821045" y="2458720"/>
            <a:ext cx="6395085" cy="3797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my-MM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က</a:t>
            </a:r>
            <a:r>
              <a:rPr lang="en-US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်</a:t>
            </a:r>
            <a:r>
              <a:rPr lang="my-MM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ဥ</a:t>
            </a:r>
            <a:r>
              <a:rPr lang="en-US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</a:t>
            </a:r>
            <a:r>
              <a:rPr lang="my-MM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း</a:t>
            </a:r>
            <a:r>
              <a:rPr lang="en-US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ေျမာင္းေသာ</a:t>
            </a:r>
            <a:r>
              <a:rPr lang="en-US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light sensor </a:t>
            </a:r>
            <a:r>
              <a:rPr lang="my-MM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က</a:t>
            </a:r>
            <a:r>
              <a:rPr lang="en-US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ိ</a:t>
            </a:r>
            <a:r>
              <a:rPr lang="my-MM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ု</a:t>
            </a:r>
            <a:r>
              <a:rPr lang="en-US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အ</a:t>
            </a:r>
            <a:r>
              <a:rPr lang="my-MM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သ</a:t>
            </a:r>
            <a:r>
              <a:rPr lang="en-US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ု</a:t>
            </a:r>
            <a:r>
              <a:rPr lang="my-MM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ံ</a:t>
            </a:r>
            <a:r>
              <a:rPr lang="en-US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း</a:t>
            </a:r>
            <a:r>
              <a:rPr lang="my-MM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ျ</a:t>
            </a:r>
            <a:r>
              <a:rPr lang="en-US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ပ</a:t>
            </a:r>
            <a:r>
              <a:rPr lang="my-MM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ဳ</a:t>
            </a:r>
            <a:r>
              <a:rPr lang="en-US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သ</a:t>
            </a:r>
            <a:r>
              <a:rPr lang="my-MM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ည</a:t>
            </a:r>
            <a:r>
              <a:rPr lang="en-US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</a:t>
            </a:r>
            <a:r>
              <a:rPr lang="my-MM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။</a:t>
            </a:r>
            <a:r>
              <a:rPr lang="en-US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sensor </a:t>
            </a:r>
            <a:r>
              <a:rPr lang="my-MM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က</a:t>
            </a:r>
            <a:r>
              <a:rPr lang="en-US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ိ</a:t>
            </a:r>
            <a:r>
              <a:rPr lang="my-MM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ု</a:t>
            </a:r>
            <a:r>
              <a:rPr lang="en-US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ဖ</a:t>
            </a:r>
            <a:r>
              <a:rPr lang="my-MM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ု</a:t>
            </a:r>
            <a:r>
              <a:rPr lang="en-US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ံးရန</a:t>
            </a:r>
            <a:r>
              <a:rPr lang="en-US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 </a:t>
            </a:r>
            <a:r>
              <a:rPr lang="my-MM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သ</a:t>
            </a:r>
            <a:r>
              <a:rPr lang="en-US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င</a:t>
            </a:r>
            <a:r>
              <a:rPr lang="my-MM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</a:t>
            </a:r>
            <a:r>
              <a:rPr lang="en-US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သ</a:t>
            </a:r>
            <a:r>
              <a:rPr lang="my-MM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ည</a:t>
            </a:r>
            <a:r>
              <a:rPr lang="en-US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</a:t>
            </a:r>
            <a:r>
              <a:rPr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non-original film</a:t>
            </a:r>
            <a:r>
              <a:rPr lang="en-US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</a:t>
            </a:r>
            <a:r>
              <a:rPr lang="my-MM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သ</a:t>
            </a:r>
            <a:r>
              <a:rPr lang="en-US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ို႕မဟုတ</a:t>
            </a:r>
            <a:r>
              <a:rPr lang="en-US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 </a:t>
            </a:r>
            <a:r>
              <a:rPr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non-original mobile phone case</a:t>
            </a:r>
            <a:r>
              <a:rPr lang="en-US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</a:t>
            </a:r>
            <a:r>
              <a:rPr lang="my-MM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က</a:t>
            </a:r>
            <a:r>
              <a:rPr lang="en-US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ိ</a:t>
            </a:r>
            <a:r>
              <a:rPr lang="my-MM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ု</a:t>
            </a:r>
            <a:r>
              <a:rPr lang="en-US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အ</a:t>
            </a:r>
            <a:r>
              <a:rPr lang="my-MM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သ</a:t>
            </a:r>
            <a:r>
              <a:rPr lang="en-US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ု</a:t>
            </a:r>
            <a:r>
              <a:rPr lang="my-MM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ံ</a:t>
            </a:r>
            <a:r>
              <a:rPr lang="en-US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း</a:t>
            </a:r>
            <a:r>
              <a:rPr lang="my-MM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ျ</a:t>
            </a:r>
            <a:r>
              <a:rPr lang="en-US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ပ</a:t>
            </a:r>
            <a:r>
              <a:rPr lang="my-MM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ဳ</a:t>
            </a:r>
            <a:r>
              <a:rPr lang="en-US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လ</a:t>
            </a:r>
            <a:r>
              <a:rPr lang="my-MM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ွ</a:t>
            </a:r>
            <a:r>
              <a:rPr lang="en-US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်</a:t>
            </a:r>
            <a:r>
              <a:rPr lang="my-MM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င</a:t>
            </a:r>
            <a:r>
              <a:rPr lang="en-US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 </a:t>
            </a:r>
            <a:r>
              <a:rPr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</a:t>
            </a:r>
            <a:r>
              <a:rPr lang="en-US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၎</a:t>
            </a:r>
            <a:r>
              <a:rPr lang="my-MM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သ</a:t>
            </a:r>
            <a:r>
              <a:rPr lang="en-US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ည</a:t>
            </a:r>
            <a:r>
              <a:rPr lang="my-MM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</a:t>
            </a:r>
            <a:r>
              <a:rPr lang="en-US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</a:t>
            </a:r>
            <a:r>
              <a:rPr lang="my-MM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ေ</a:t>
            </a:r>
            <a:r>
              <a:rPr lang="en-US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အ</a:t>
            </a:r>
            <a:r>
              <a:rPr lang="my-MM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ာ</a:t>
            </a:r>
            <a:r>
              <a:rPr lang="en-US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က</a:t>
            </a:r>
            <a:r>
              <a:rPr lang="my-MM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</a:t>
            </a:r>
            <a:r>
              <a:rPr lang="en-US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ေ</a:t>
            </a:r>
            <a:r>
              <a:rPr lang="my-MM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ဖ</a:t>
            </a:r>
            <a:r>
              <a:rPr lang="en-US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ာ</a:t>
            </a:r>
            <a:r>
              <a:rPr lang="my-MM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</a:t>
            </a:r>
            <a:r>
              <a:rPr lang="en-US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ျ</a:t>
            </a:r>
            <a:r>
              <a:rPr lang="my-MM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ပ</a:t>
            </a:r>
            <a:r>
              <a:rPr lang="en-US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ပ</a:t>
            </a:r>
            <a:r>
              <a:rPr lang="my-MM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ါ</a:t>
            </a:r>
            <a:r>
              <a:rPr lang="en-US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</a:t>
            </a:r>
            <a:r>
              <a:rPr lang="my-MM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ျ</a:t>
            </a:r>
            <a:r>
              <a:rPr lang="en-US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ဖစ</a:t>
            </a:r>
            <a:r>
              <a:rPr lang="en-US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</a:t>
            </a:r>
            <a:r>
              <a:rPr lang="my-MM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စ</a:t>
            </a:r>
            <a:r>
              <a:rPr lang="en-US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ဥ</a:t>
            </a:r>
            <a:r>
              <a:rPr lang="my-MM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</a:t>
            </a:r>
            <a:r>
              <a:rPr lang="en-US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က</a:t>
            </a:r>
            <a:r>
              <a:rPr lang="my-MM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ိ</a:t>
            </a:r>
            <a:r>
              <a:rPr lang="en-US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ု </a:t>
            </a:r>
            <a:r>
              <a:rPr lang="my-MM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ျ</a:t>
            </a:r>
            <a:r>
              <a:rPr lang="en-US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ဖ</a:t>
            </a:r>
            <a:r>
              <a:rPr lang="my-MM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စ</a:t>
            </a:r>
            <a:r>
              <a:rPr lang="en-US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</a:t>
            </a:r>
            <a:r>
              <a:rPr lang="my-MM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ပ</a:t>
            </a:r>
            <a:r>
              <a:rPr lang="en-US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ြ</a:t>
            </a:r>
            <a:r>
              <a:rPr lang="en-US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ားေစလိမ</a:t>
            </a:r>
            <a:r>
              <a:rPr lang="en-US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့္</a:t>
            </a:r>
            <a:r>
              <a:rPr lang="en-US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မည</a:t>
            </a:r>
            <a:r>
              <a:rPr lang="en-US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္ျ</a:t>
            </a:r>
            <a:r>
              <a:rPr lang="en-US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ဖစသည</a:t>
            </a:r>
            <a:r>
              <a:rPr lang="en-US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္။ </a:t>
            </a:r>
            <a:endParaRPr dirty="0">
              <a:solidFill>
                <a:schemeClr val="bg1"/>
              </a:solidFill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Proximity sensor 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ခ</a:t>
            </a:r>
            <a:r>
              <a:rPr lang="my-MM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ၽ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ြ</a:t>
            </a:r>
            <a:r>
              <a:rPr lang="my-MM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တ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</a:t>
            </a:r>
            <a:r>
              <a:rPr lang="my-MM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ယ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ြ</a:t>
            </a:r>
            <a:r>
              <a:rPr lang="my-MM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င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</a:t>
            </a:r>
            <a:r>
              <a:rPr lang="my-MM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း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ခ</a:t>
            </a:r>
            <a:r>
              <a:rPr lang="my-MM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်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က</a:t>
            </a:r>
            <a:r>
              <a:rPr lang="my-MM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</a:t>
            </a:r>
            <a:r>
              <a:rPr lang="zh-CN" altLang="en-US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: 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ေ</a:t>
            </a:r>
            <a:r>
              <a:rPr lang="my-MM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ခ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ၚ</a:t>
            </a:r>
            <a:r>
              <a:rPr lang="my-MM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ဆ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ိ</a:t>
            </a:r>
            <a:r>
              <a:rPr lang="my-MM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ု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ေ</a:t>
            </a:r>
            <a:r>
              <a:rPr lang="my-MM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သ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ာ</a:t>
            </a:r>
            <a:r>
              <a:rPr lang="my-MM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အ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ခ</a:t>
            </a:r>
            <a:r>
              <a:rPr lang="my-MM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ါ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</a:t>
            </a:r>
            <a:r>
              <a:rPr lang="zh-CN" altLang="en-US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phone 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သ</a:t>
            </a:r>
            <a:r>
              <a:rPr lang="my-MM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ည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 </a:t>
            </a:r>
            <a:r>
              <a:rPr lang="zh-CN" altLang="en-US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screen 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မ</a:t>
            </a:r>
            <a:r>
              <a:rPr lang="my-MM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်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က္ႏ</a:t>
            </a:r>
            <a:r>
              <a:rPr lang="my-MM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ွ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ာ</a:t>
            </a:r>
            <a:r>
              <a:rPr lang="my-MM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ျ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ပ</a:t>
            </a:r>
            <a:r>
              <a:rPr lang="my-MM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င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</a:t>
            </a:r>
            <a:r>
              <a:rPr lang="my-MM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န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ာ</a:t>
            </a:r>
            <a:r>
              <a:rPr lang="my-MM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း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တ</a:t>
            </a:r>
            <a:r>
              <a:rPr lang="my-MM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ြ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င</a:t>
            </a:r>
            <a:r>
              <a:rPr lang="my-MM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</a:t>
            </a:r>
            <a:r>
              <a:rPr lang="my-MM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ရ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ွ</a:t>
            </a:r>
            <a:r>
              <a:rPr lang="my-MM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ိ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သ</a:t>
            </a:r>
            <a:r>
              <a:rPr lang="my-MM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ည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</a:t>
            </a:r>
            <a:r>
              <a:rPr lang="my-MM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။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</a:t>
            </a:r>
            <a:endParaRPr lang="zh-CN" altLang="en-US" dirty="0">
              <a:solidFill>
                <a:schemeClr val="bg1"/>
              </a:solidFill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ပ</a:t>
            </a:r>
            <a:r>
              <a:rPr lang="my-MM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ု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ံ</a:t>
            </a:r>
            <a:r>
              <a:rPr lang="my-MM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မ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ွ</a:t>
            </a:r>
            <a:r>
              <a:rPr lang="my-MM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န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</a:t>
            </a:r>
            <a:r>
              <a:rPr lang="my-MM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မ</a:t>
            </a:r>
            <a:r>
              <a:rPr lang="en-US" altLang="zh-CN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ဟုတ္ေသာ</a:t>
            </a:r>
            <a:r>
              <a:rPr lang="zh-CN" altLang="en-US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light 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sensor</a:t>
            </a:r>
            <a:r>
              <a:rPr lang="zh-CN" altLang="en-US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: screen brightness automatic adjustment function 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သ</a:t>
            </a:r>
            <a:r>
              <a:rPr lang="my-MM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ည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 </a:t>
            </a:r>
            <a:r>
              <a:rPr lang="my-MM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ပ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ု</a:t>
            </a:r>
            <a:r>
              <a:rPr lang="my-MM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ံ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မ</a:t>
            </a:r>
            <a:r>
              <a:rPr lang="my-MM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ွ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န</a:t>
            </a:r>
            <a:r>
              <a:rPr lang="my-MM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မ</a:t>
            </a:r>
            <a:r>
              <a:rPr lang="my-MM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ဟ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ု</a:t>
            </a:r>
            <a:r>
              <a:rPr lang="my-MM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တ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</a:t>
            </a:r>
            <a:r>
              <a:rPr lang="my-MM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ပ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ါ</a:t>
            </a:r>
            <a:r>
              <a:rPr lang="my-MM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။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</a:t>
            </a:r>
            <a:r>
              <a:rPr lang="my-MM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ထ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ိ</a:t>
            </a:r>
            <a:r>
              <a:rPr lang="my-MM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ု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႕</a:t>
            </a:r>
            <a:r>
              <a:rPr lang="my-MM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ေ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န</a:t>
            </a:r>
            <a:r>
              <a:rPr lang="my-MM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ာ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က</a:t>
            </a:r>
            <a:r>
              <a:rPr lang="my-MM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</a:t>
            </a:r>
            <a:r>
              <a:rPr lang="zh-CN" altLang="en-US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screen 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သ</a:t>
            </a:r>
            <a:r>
              <a:rPr lang="my-MM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ည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 </a:t>
            </a:r>
            <a:r>
              <a:rPr lang="zh-CN" altLang="en-US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auto adjustment mode 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တ</a:t>
            </a:r>
            <a:r>
              <a:rPr lang="my-MM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ြ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င</a:t>
            </a:r>
            <a:r>
              <a:rPr lang="my-MM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</a:t>
            </a:r>
            <a:r>
              <a:rPr lang="my-MM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ေ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မ</a:t>
            </a:r>
            <a:r>
              <a:rPr lang="my-MM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ွ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ာ</a:t>
            </a:r>
            <a:r>
              <a:rPr lang="my-MM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င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</a:t>
            </a:r>
            <a:r>
              <a:rPr lang="my-MM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သ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ည</a:t>
            </a:r>
            <a:r>
              <a:rPr lang="my-MM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။</a:t>
            </a:r>
            <a:endParaRPr lang="zh-CN" altLang="en-US" dirty="0">
              <a:solidFill>
                <a:schemeClr val="bg1"/>
              </a:solidFill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9340" y="3331845"/>
            <a:ext cx="1023620" cy="231775"/>
          </a:xfrm>
          <a:prstGeom prst="rect">
            <a:avLst/>
          </a:prstGeom>
          <a:solidFill>
            <a:srgbClr val="50CDD3"/>
          </a:solidFill>
          <a:ln>
            <a:solidFill>
              <a:srgbClr val="5CD0D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872615" y="3830320"/>
            <a:ext cx="3494405" cy="346710"/>
          </a:xfrm>
          <a:prstGeom prst="rect">
            <a:avLst/>
          </a:prstGeom>
          <a:solidFill>
            <a:srgbClr val="50CDD3"/>
          </a:solidFill>
          <a:ln>
            <a:solidFill>
              <a:srgbClr val="5CD0D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600450" y="3324860"/>
            <a:ext cx="1398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>
                <a:latin typeface="Zawgyi-One" panose="020B0604030504040204" pitchFamily="34" charset="0"/>
                <a:cs typeface="Zawgyi-One" panose="020B0604030504040204" pitchFamily="34" charset="0"/>
              </a:rPr>
              <a:t>Light sensor</a:t>
            </a:r>
          </a:p>
        </p:txBody>
      </p:sp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484822" y="256570"/>
            <a:ext cx="59575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Card </a:t>
            </a:r>
            <a:r>
              <a:rPr lang="my-MM" altLang="zh-CN" sz="32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ထ</a:t>
            </a:r>
            <a:r>
              <a:rPr lang="en-US" altLang="zh-CN" sz="32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ည</a:t>
            </a:r>
            <a:r>
              <a:rPr lang="my-MM" altLang="zh-CN" sz="32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</a:t>
            </a:r>
            <a:r>
              <a:rPr lang="en-US" altLang="zh-CN" sz="32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့</a:t>
            </a:r>
            <a:r>
              <a:rPr lang="my-MM" altLang="zh-CN" sz="32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သ</a:t>
            </a:r>
            <a:r>
              <a:rPr lang="en-US" altLang="zh-CN" sz="32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ည</a:t>
            </a:r>
            <a:r>
              <a:rPr lang="my-MM" altLang="zh-CN" sz="32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</a:t>
            </a:r>
            <a:r>
              <a:rPr lang="en-US" altLang="zh-CN" sz="32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့</a:t>
            </a:r>
            <a:r>
              <a:rPr lang="my-MM" altLang="zh-CN" sz="32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ေ</a:t>
            </a:r>
            <a:r>
              <a:rPr lang="en-US" altLang="zh-CN" sz="32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န</a:t>
            </a:r>
            <a:r>
              <a:rPr lang="my-MM" altLang="zh-CN" sz="32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ရ</a:t>
            </a:r>
            <a:r>
              <a:rPr lang="en-US" altLang="zh-CN" sz="32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ာ </a:t>
            </a:r>
            <a:r>
              <a:rPr lang="my-MM" altLang="zh-CN" sz="32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သ</a:t>
            </a:r>
            <a:r>
              <a:rPr lang="en-US" altLang="zh-CN" sz="3200" b="1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ိရွိျခင္း</a:t>
            </a:r>
            <a:endParaRPr lang="en-US" altLang="zh-CN" sz="3200" b="1" dirty="0">
              <a:solidFill>
                <a:schemeClr val="bg1"/>
              </a:solidFill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08660" y="1608455"/>
            <a:ext cx="5957570" cy="4273550"/>
            <a:chOff x="1693" y="1989"/>
            <a:chExt cx="9382" cy="673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693" y="1989"/>
              <a:ext cx="9382" cy="5278"/>
            </a:xfrm>
            <a:prstGeom prst="rect">
              <a:avLst/>
            </a:prstGeom>
          </p:spPr>
        </p:pic>
        <p:cxnSp>
          <p:nvCxnSpPr>
            <p:cNvPr id="5" name="直接箭头连接符 4"/>
            <p:cNvCxnSpPr/>
            <p:nvPr/>
          </p:nvCxnSpPr>
          <p:spPr>
            <a:xfrm flipV="1">
              <a:off x="3936" y="5445"/>
              <a:ext cx="715" cy="1854"/>
            </a:xfrm>
            <a:prstGeom prst="straightConnector1">
              <a:avLst/>
            </a:prstGeom>
            <a:ln w="95250">
              <a:solidFill>
                <a:schemeClr val="accent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箭头连接符 5"/>
            <p:cNvCxnSpPr/>
            <p:nvPr/>
          </p:nvCxnSpPr>
          <p:spPr>
            <a:xfrm flipV="1">
              <a:off x="6931" y="5326"/>
              <a:ext cx="3" cy="1943"/>
            </a:xfrm>
            <a:prstGeom prst="straightConnector1">
              <a:avLst/>
            </a:prstGeom>
            <a:ln w="95250">
              <a:solidFill>
                <a:schemeClr val="accent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文本框 6"/>
            <p:cNvSpPr txBox="1"/>
            <p:nvPr/>
          </p:nvSpPr>
          <p:spPr>
            <a:xfrm rot="1200000">
              <a:off x="3328" y="7423"/>
              <a:ext cx="2145" cy="129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zh-CN" altLang="en-US" sz="4800">
                  <a:solidFill>
                    <a:schemeClr val="accent6">
                      <a:lumMod val="60000"/>
                      <a:lumOff val="40000"/>
                    </a:schemeClr>
                  </a:solidFill>
                  <a:latin typeface="Zawgyi-One" panose="020B0604030504040204" pitchFamily="34" charset="0"/>
                  <a:cs typeface="Zawgyi-One" panose="020B0604030504040204" pitchFamily="34" charset="0"/>
                </a:rPr>
                <a:t>√</a:t>
              </a: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6417" y="7169"/>
              <a:ext cx="1729" cy="144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zh-CN" altLang="en-US" sz="5400">
                  <a:solidFill>
                    <a:srgbClr val="FF0000"/>
                  </a:solidFill>
                  <a:latin typeface="Zawgyi-One" panose="020B0604030504040204" pitchFamily="34" charset="0"/>
                  <a:cs typeface="Zawgyi-One" panose="020B0604030504040204" pitchFamily="34" charset="0"/>
                </a:rPr>
                <a:t>×</a:t>
              </a:r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6960235" y="1613535"/>
            <a:ext cx="469074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The Ca</a:t>
            </a:r>
            <a:r>
              <a:rPr lang="en-US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rd tray</a:t>
            </a:r>
            <a:r>
              <a:rPr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</a:t>
            </a:r>
            <a:r>
              <a:rPr lang="en-US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အ</a:t>
            </a:r>
            <a:r>
              <a:rPr lang="my-MM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ေ</a:t>
            </a:r>
            <a:r>
              <a:rPr lang="en-US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ပ</a:t>
            </a:r>
            <a:r>
              <a:rPr lang="my-MM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ါ</a:t>
            </a:r>
            <a:r>
              <a:rPr lang="en-US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က</a:t>
            </a:r>
            <a:r>
              <a:rPr lang="my-MM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</a:t>
            </a:r>
            <a:r>
              <a:rPr lang="en-US" sz="2000" b="1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သည</a:t>
            </a:r>
            <a:r>
              <a:rPr lang="en-US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 card tray </a:t>
            </a:r>
            <a:r>
              <a:rPr lang="my-MM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အ</a:t>
            </a:r>
            <a:r>
              <a:rPr lang="en-US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ေ</a:t>
            </a:r>
            <a:r>
              <a:rPr lang="my-MM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ပ</a:t>
            </a:r>
            <a:r>
              <a:rPr lang="en-US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ါ</a:t>
            </a:r>
            <a:r>
              <a:rPr lang="my-MM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က</a:t>
            </a:r>
            <a:r>
              <a:rPr lang="en-US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</a:t>
            </a:r>
            <a:r>
              <a:rPr lang="my-MM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ရ</a:t>
            </a:r>
            <a:r>
              <a:rPr lang="en-US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ွ</a:t>
            </a:r>
            <a:r>
              <a:rPr lang="my-MM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ိ</a:t>
            </a:r>
            <a:r>
              <a:rPr lang="en-US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ၿ</a:t>
            </a:r>
            <a:r>
              <a:rPr lang="my-MM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ပ</a:t>
            </a:r>
            <a:r>
              <a:rPr lang="en-US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ီ</a:t>
            </a:r>
            <a:r>
              <a:rPr lang="my-MM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း</a:t>
            </a:r>
            <a:r>
              <a:rPr lang="en-US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</a:t>
            </a:r>
            <a:r>
              <a:rPr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Mi</a:t>
            </a:r>
            <a:r>
              <a:rPr lang="en-US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c</a:t>
            </a:r>
            <a:r>
              <a:rPr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hole</a:t>
            </a:r>
            <a:r>
              <a:rPr lang="en-US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</a:t>
            </a:r>
            <a:r>
              <a:rPr lang="my-MM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သ</a:t>
            </a:r>
            <a:r>
              <a:rPr lang="en-US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ည</a:t>
            </a:r>
            <a:r>
              <a:rPr lang="my-MM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</a:t>
            </a:r>
            <a:r>
              <a:rPr lang="en-US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</a:t>
            </a:r>
            <a:r>
              <a:rPr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USB end</a:t>
            </a:r>
            <a:r>
              <a:rPr lang="en-US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</a:t>
            </a:r>
            <a:r>
              <a:rPr lang="my-MM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န</a:t>
            </a:r>
            <a:r>
              <a:rPr lang="en-US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ာ</a:t>
            </a:r>
            <a:r>
              <a:rPr lang="my-MM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း</a:t>
            </a:r>
            <a:r>
              <a:rPr lang="en-US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တ</a:t>
            </a:r>
            <a:r>
              <a:rPr lang="my-MM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ြ</a:t>
            </a:r>
            <a:r>
              <a:rPr lang="en-US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င</a:t>
            </a:r>
            <a:r>
              <a:rPr lang="my-MM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</a:t>
            </a:r>
            <a:r>
              <a:rPr lang="en-US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ျ</a:t>
            </a:r>
            <a:r>
              <a:rPr lang="my-MM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ဖ</a:t>
            </a:r>
            <a:r>
              <a:rPr lang="en-US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စ</a:t>
            </a:r>
            <a:r>
              <a:rPr lang="my-MM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</a:t>
            </a:r>
            <a:r>
              <a:rPr lang="en-US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သ</a:t>
            </a:r>
            <a:r>
              <a:rPr lang="my-MM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ည</a:t>
            </a:r>
            <a:r>
              <a:rPr lang="en-US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</a:t>
            </a:r>
            <a:r>
              <a:rPr lang="my-MM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။</a:t>
            </a:r>
            <a:r>
              <a:rPr lang="en-US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</a:t>
            </a:r>
            <a:endParaRPr sz="2000" b="1" dirty="0">
              <a:solidFill>
                <a:schemeClr val="bg1"/>
              </a:solidFill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</a:endParaRPr>
          </a:p>
          <a:p>
            <a:r>
              <a:rPr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——</a:t>
            </a:r>
            <a:r>
              <a:rPr lang="en-US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ေ</a:t>
            </a:r>
            <a:r>
              <a:rPr lang="my-MM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က</a:t>
            </a:r>
            <a:r>
              <a:rPr lang="en-US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်</a:t>
            </a:r>
            <a:r>
              <a:rPr lang="my-MM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း</a:t>
            </a:r>
            <a:r>
              <a:rPr lang="en-US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ဇ</a:t>
            </a:r>
            <a:r>
              <a:rPr lang="my-MM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ူ</a:t>
            </a:r>
            <a:r>
              <a:rPr lang="en-US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း</a:t>
            </a:r>
            <a:r>
              <a:rPr lang="my-MM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ျ</a:t>
            </a:r>
            <a:r>
              <a:rPr lang="en-US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ပ</a:t>
            </a:r>
            <a:r>
              <a:rPr lang="my-MM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ဳ</a:t>
            </a:r>
            <a:r>
              <a:rPr lang="en-US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၍ card </a:t>
            </a:r>
            <a:r>
              <a:rPr lang="my-MM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က</a:t>
            </a:r>
            <a:r>
              <a:rPr lang="en-US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ိ</a:t>
            </a:r>
            <a:r>
              <a:rPr lang="my-MM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ု</a:t>
            </a:r>
            <a:r>
              <a:rPr lang="en-US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ျ</a:t>
            </a:r>
            <a:r>
              <a:rPr lang="my-MM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ဖ</a:t>
            </a:r>
            <a:r>
              <a:rPr lang="en-US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ဳ</a:t>
            </a:r>
            <a:r>
              <a:rPr lang="my-MM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တ</a:t>
            </a:r>
            <a:r>
              <a:rPr lang="en-US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</a:t>
            </a:r>
            <a:r>
              <a:rPr lang="my-MM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ေ</a:t>
            </a:r>
            <a:r>
              <a:rPr lang="en-US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သ</a:t>
            </a:r>
            <a:r>
              <a:rPr lang="my-MM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ာ</a:t>
            </a:r>
            <a:r>
              <a:rPr lang="en-US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အ</a:t>
            </a:r>
            <a:r>
              <a:rPr lang="my-MM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ခ</a:t>
            </a:r>
            <a:r>
              <a:rPr lang="en-US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ါ </a:t>
            </a:r>
            <a:r>
              <a:rPr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distinction</a:t>
            </a:r>
            <a:r>
              <a:rPr lang="en-US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</a:t>
            </a:r>
            <a:r>
              <a:rPr lang="my-MM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သ</a:t>
            </a:r>
            <a:r>
              <a:rPr lang="en-US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ိ</a:t>
            </a:r>
            <a:r>
              <a:rPr lang="my-MM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ု</a:t>
            </a:r>
            <a:r>
              <a:rPr lang="en-US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႕</a:t>
            </a:r>
            <a:r>
              <a:rPr lang="my-MM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အ</a:t>
            </a:r>
            <a:r>
              <a:rPr lang="en-US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ာ</a:t>
            </a:r>
            <a:r>
              <a:rPr lang="my-MM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ရ</a:t>
            </a:r>
            <a:r>
              <a:rPr lang="en-US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ု</a:t>
            </a:r>
            <a:r>
              <a:rPr lang="my-MM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ံ</a:t>
            </a:r>
            <a:r>
              <a:rPr lang="en-US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စ</a:t>
            </a:r>
            <a:r>
              <a:rPr lang="my-MM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ိ</a:t>
            </a:r>
            <a:r>
              <a:rPr lang="en-US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ု</a:t>
            </a:r>
            <a:r>
              <a:rPr lang="my-MM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က</a:t>
            </a:r>
            <a:r>
              <a:rPr lang="en-US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</a:t>
            </a:r>
            <a:r>
              <a:rPr lang="my-MM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ပ</a:t>
            </a:r>
            <a:r>
              <a:rPr lang="en-US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ါ</a:t>
            </a:r>
            <a:r>
              <a:rPr lang="my-MM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။</a:t>
            </a:r>
            <a:r>
              <a:rPr lang="en-US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</a:t>
            </a:r>
            <a:r>
              <a:rPr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Mi</a:t>
            </a:r>
            <a:r>
              <a:rPr lang="en-US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c</a:t>
            </a:r>
            <a:r>
              <a:rPr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hole design strength</a:t>
            </a:r>
            <a:r>
              <a:rPr lang="en-US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</a:t>
            </a:r>
            <a:r>
              <a:rPr lang="my-MM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သ</a:t>
            </a:r>
            <a:r>
              <a:rPr lang="en-US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ည</a:t>
            </a:r>
            <a:r>
              <a:rPr lang="my-MM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</a:t>
            </a:r>
            <a:r>
              <a:rPr lang="en-US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</a:t>
            </a:r>
            <a:r>
              <a:rPr lang="my-MM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က</a:t>
            </a:r>
            <a:r>
              <a:rPr lang="en-US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ိ</a:t>
            </a:r>
            <a:r>
              <a:rPr lang="my-MM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ု</a:t>
            </a:r>
            <a:r>
              <a:rPr lang="en-US" sz="2000" b="1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င္တြယ္ရန</a:t>
            </a:r>
            <a:r>
              <a:rPr lang="en-US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 </a:t>
            </a:r>
            <a:r>
              <a:rPr lang="en-US" sz="2000" b="1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ေမ့ေနလ</a:t>
            </a:r>
            <a:r>
              <a:rPr lang="en-US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ွ်</a:t>
            </a:r>
            <a:r>
              <a:rPr lang="en-US" sz="2000" b="1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င္ပင</a:t>
            </a:r>
            <a:r>
              <a:rPr lang="en-US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 </a:t>
            </a:r>
            <a:r>
              <a:rPr lang="my-MM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ပ</a:t>
            </a:r>
            <a:r>
              <a:rPr lang="en-US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်</a:t>
            </a:r>
            <a:r>
              <a:rPr lang="my-MM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က</a:t>
            </a:r>
            <a:r>
              <a:rPr lang="en-US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</a:t>
            </a:r>
            <a:r>
              <a:rPr lang="my-MM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စ</a:t>
            </a:r>
            <a:r>
              <a:rPr lang="en-US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ီ</a:t>
            </a:r>
            <a:r>
              <a:rPr lang="my-MM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း</a:t>
            </a:r>
            <a:r>
              <a:rPr lang="en-US" sz="2000" b="1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မည္မဟုတ္ပ</a:t>
            </a:r>
            <a:r>
              <a:rPr lang="en-US" sz="20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ါ။</a:t>
            </a:r>
            <a:endParaRPr sz="2000" b="1" dirty="0">
              <a:solidFill>
                <a:schemeClr val="bg1"/>
              </a:solidFill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</a:endParaRPr>
          </a:p>
        </p:txBody>
      </p:sp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8885" y="1531984"/>
            <a:ext cx="1613614" cy="159286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6175" y="1531984"/>
            <a:ext cx="1589514" cy="1589514"/>
          </a:xfrm>
          <a:prstGeom prst="rect">
            <a:avLst/>
          </a:prstGeom>
        </p:spPr>
      </p:pic>
      <p:sp>
        <p:nvSpPr>
          <p:cNvPr id="19" name="文本框 10"/>
          <p:cNvSpPr txBox="1"/>
          <p:nvPr/>
        </p:nvSpPr>
        <p:spPr>
          <a:xfrm>
            <a:off x="878840" y="3197860"/>
            <a:ext cx="54527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Step 1: SIM card chip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ကို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မ်က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္ႏွ</a:t>
            </a:r>
            <a:r>
              <a:rPr lang="en-US" sz="12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ာမူၿပီး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</a:t>
            </a:r>
            <a:r>
              <a:rPr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SIM beveled </a:t>
            </a:r>
            <a:r>
              <a:rPr sz="12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notc</a:t>
            </a:r>
            <a:r>
              <a:rPr lang="en-US" sz="12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s</a:t>
            </a:r>
            <a:r>
              <a:rPr sz="12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h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</a:t>
            </a:r>
            <a:r>
              <a:rPr lang="my-MM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သ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ည</a:t>
            </a:r>
            <a:r>
              <a:rPr lang="my-MM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card bracket </a:t>
            </a:r>
            <a:r>
              <a:rPr lang="my-MM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၏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 </a:t>
            </a:r>
            <a:r>
              <a:rPr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bevel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</a:t>
            </a:r>
            <a:r>
              <a:rPr lang="my-MM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ႏ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ွ</a:t>
            </a:r>
            <a:r>
              <a:rPr lang="my-MM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င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</a:t>
            </a:r>
            <a:r>
              <a:rPr lang="my-MM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့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</a:t>
            </a:r>
            <a:r>
              <a:rPr lang="my-MM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ခ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်</a:t>
            </a:r>
            <a:r>
              <a:rPr lang="my-MM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ိ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န</a:t>
            </a:r>
            <a:r>
              <a:rPr lang="my-MM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ည</a:t>
            </a:r>
            <a:r>
              <a:rPr lang="my-MM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ွ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ိ</a:t>
            </a:r>
            <a:r>
              <a:rPr lang="my-MM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ပ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ါ</a:t>
            </a:r>
            <a:r>
              <a:rPr lang="my-MM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သ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ည</a:t>
            </a:r>
            <a:r>
              <a:rPr lang="my-MM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။ SIM card </a:t>
            </a:r>
            <a:r>
              <a:rPr lang="my-MM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၏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</a:t>
            </a:r>
            <a:r>
              <a:rPr lang="my-MM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ေ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ထ</a:t>
            </a:r>
            <a:r>
              <a:rPr lang="my-MM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ာ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င</a:t>
            </a:r>
            <a:r>
              <a:rPr lang="my-MM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့</a:t>
            </a:r>
            <a:r>
              <a:rPr lang="my-MM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န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ာ</a:t>
            </a:r>
            <a:r>
              <a:rPr lang="my-MM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း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မ</a:t>
            </a:r>
            <a:r>
              <a:rPr lang="my-MM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်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ာ</a:t>
            </a:r>
            <a:r>
              <a:rPr lang="my-MM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း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က</a:t>
            </a:r>
            <a:r>
              <a:rPr lang="my-MM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ိ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ု </a:t>
            </a:r>
            <a:r>
              <a:rPr lang="my-MM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ထ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ည</a:t>
            </a:r>
            <a:r>
              <a:rPr lang="my-MM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့</a:t>
            </a:r>
            <a:r>
              <a:rPr lang="my-MM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ရ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န</a:t>
            </a:r>
            <a:r>
              <a:rPr lang="my-MM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</a:t>
            </a:r>
            <a:r>
              <a:rPr lang="my-MM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အ</a:t>
            </a:r>
            <a:r>
              <a:rPr lang="en-US" sz="12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သံထြက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္ျ</a:t>
            </a:r>
            <a:r>
              <a:rPr lang="en-US" sz="12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ခင္း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</a:t>
            </a:r>
            <a:r>
              <a:rPr lang="my-MM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သ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ိ</a:t>
            </a:r>
            <a:r>
              <a:rPr lang="my-MM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ု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႕</a:t>
            </a:r>
            <a:r>
              <a:rPr lang="my-MM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မ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ဟ</a:t>
            </a:r>
            <a:r>
              <a:rPr lang="my-MM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ု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တ</a:t>
            </a:r>
            <a:r>
              <a:rPr lang="my-MM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</a:t>
            </a:r>
            <a:r>
              <a:rPr lang="my-MM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ခ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ၽြ</a:t>
            </a:r>
            <a:r>
              <a:rPr lang="en-US" sz="12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တ္ယြင္းခ်က္မ်ား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မရွိပ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ါ။ </a:t>
            </a:r>
            <a:endParaRPr sz="1200" dirty="0">
              <a:solidFill>
                <a:schemeClr val="bg1"/>
              </a:solidFill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</a:endParaRPr>
          </a:p>
        </p:txBody>
      </p:sp>
      <p:sp>
        <p:nvSpPr>
          <p:cNvPr id="20" name="文本框 11"/>
          <p:cNvSpPr txBox="1"/>
          <p:nvPr/>
        </p:nvSpPr>
        <p:spPr>
          <a:xfrm>
            <a:off x="6511290" y="3235960"/>
            <a:ext cx="53841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Step 2: 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SIM card against the Card tray spring arm </a:t>
            </a:r>
            <a:r>
              <a:rPr lang="my-MM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၏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</a:t>
            </a:r>
            <a:r>
              <a:rPr lang="my-MM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အ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ဆ</a:t>
            </a:r>
            <a:r>
              <a:rPr lang="my-MM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ု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ံ</a:t>
            </a:r>
            <a:r>
              <a:rPr lang="my-MM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း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က</a:t>
            </a:r>
            <a:r>
              <a:rPr lang="my-MM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ိ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ု </a:t>
            </a:r>
            <a:r>
              <a:rPr lang="my-MM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က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ိ</a:t>
            </a:r>
            <a:r>
              <a:rPr lang="my-MM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ု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င</a:t>
            </a:r>
            <a:r>
              <a:rPr lang="my-MM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ထ</a:t>
            </a:r>
            <a:r>
              <a:rPr lang="my-MM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ာ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း</a:t>
            </a:r>
            <a:r>
              <a:rPr lang="my-MM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ပ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ါ</a:t>
            </a:r>
            <a:r>
              <a:rPr lang="my-MM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။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</a:t>
            </a:r>
            <a:r>
              <a:rPr lang="my-MM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သ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င</a:t>
            </a:r>
            <a:r>
              <a:rPr lang="my-MM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့</a:t>
            </a:r>
            <a:r>
              <a:rPr lang="en-US" sz="12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ဘယ္ဘက္လက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္၏ </a:t>
            </a:r>
            <a:r>
              <a:rPr lang="en-US" sz="12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လက္မကို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ကိုင္ထားပ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ါ။ </a:t>
            </a:r>
            <a:r>
              <a:rPr lang="en-US" sz="12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ထို႕ေနာက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 </a:t>
            </a:r>
            <a:r>
              <a:rPr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SIM card 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၏ </a:t>
            </a:r>
            <a:r>
              <a:rPr lang="my-MM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အ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ျ</a:t>
            </a:r>
            <a:r>
              <a:rPr lang="my-MM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ခ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ာ</a:t>
            </a:r>
            <a:r>
              <a:rPr lang="my-MM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း</a:t>
            </a:r>
            <a:r>
              <a:rPr lang="en-US" sz="12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အစြန္းကို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သင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့္</a:t>
            </a:r>
            <a:r>
              <a:rPr lang="en-US" sz="12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ညာဘက္လက္ေခ်ာင္း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ႏွင့္ </a:t>
            </a:r>
            <a:r>
              <a:rPr lang="en-US" sz="12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ကိုင္ထားပ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ါ။ </a:t>
            </a:r>
            <a:endParaRPr sz="1200" dirty="0">
              <a:solidFill>
                <a:schemeClr val="bg1"/>
              </a:solidFill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</a:endParaRPr>
          </a:p>
        </p:txBody>
      </p:sp>
      <p:sp>
        <p:nvSpPr>
          <p:cNvPr id="23" name="文本框 12"/>
          <p:cNvSpPr txBox="1"/>
          <p:nvPr/>
        </p:nvSpPr>
        <p:spPr>
          <a:xfrm>
            <a:off x="828675" y="5596890"/>
            <a:ext cx="51098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Step 3: 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သ</a:t>
            </a:r>
            <a:r>
              <a:rPr lang="my-MM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င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</a:t>
            </a:r>
            <a:r>
              <a:rPr lang="my-MM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့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ည</a:t>
            </a:r>
            <a:r>
              <a:rPr lang="my-MM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ာ</a:t>
            </a:r>
            <a:r>
              <a:rPr lang="en-US" sz="12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လက္ေခ်ာင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</a:t>
            </a:r>
            <a:r>
              <a:rPr lang="my-MM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း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ႏွင့္ SIM card  </a:t>
            </a:r>
            <a:r>
              <a:rPr lang="my-MM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အ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ာ</a:t>
            </a:r>
            <a:r>
              <a:rPr lang="my-MM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း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card slot </a:t>
            </a:r>
            <a:r>
              <a:rPr lang="en-US" sz="12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တစ္ေလ်ာက္ကို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</a:t>
            </a:r>
            <a:r>
              <a:rPr lang="my-MM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ဖ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ိ</a:t>
            </a:r>
            <a:r>
              <a:rPr lang="my-MM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ထ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ာ</a:t>
            </a:r>
            <a:r>
              <a:rPr lang="my-MM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း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ပ</a:t>
            </a:r>
            <a:r>
              <a:rPr lang="my-MM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ါ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။ </a:t>
            </a:r>
            <a:endParaRPr sz="1200" dirty="0">
              <a:solidFill>
                <a:schemeClr val="bg1"/>
              </a:solidFill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</a:endParaRPr>
          </a:p>
        </p:txBody>
      </p:sp>
      <p:sp>
        <p:nvSpPr>
          <p:cNvPr id="24" name="文本框 18"/>
          <p:cNvSpPr txBox="1"/>
          <p:nvPr/>
        </p:nvSpPr>
        <p:spPr>
          <a:xfrm>
            <a:off x="6501765" y="5594985"/>
            <a:ext cx="5535295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Step 4: 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SIM </a:t>
            </a:r>
            <a:r>
              <a:rPr lang="my-MM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သ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ည</a:t>
            </a:r>
            <a:r>
              <a:rPr lang="my-MM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သူ႕ေနရာတြင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 </a:t>
            </a:r>
            <a:r>
              <a:rPr lang="en-US" sz="12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ရွိၿပီး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ျ</a:t>
            </a:r>
            <a:r>
              <a:rPr lang="en-US" sz="12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ပားေန</a:t>
            </a:r>
            <a:r>
              <a:rPr lang="my-MM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လ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ာ</a:t>
            </a:r>
            <a:r>
              <a:rPr lang="my-MM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း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ဆ</a:t>
            </a:r>
            <a:r>
              <a:rPr lang="my-MM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ိ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ု</a:t>
            </a:r>
            <a:r>
              <a:rPr lang="my-MM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တ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ာ</a:t>
            </a:r>
            <a:r>
              <a:rPr lang="my-MM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က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ိ</a:t>
            </a:r>
            <a:r>
              <a:rPr lang="my-MM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ု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</a:t>
            </a:r>
            <a:r>
              <a:rPr lang="my-MM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စ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စ</a:t>
            </a:r>
            <a:r>
              <a:rPr lang="my-MM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ေ</a:t>
            </a:r>
            <a:r>
              <a:rPr lang="my-MM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ဆ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း</a:t>
            </a:r>
            <a:r>
              <a:rPr lang="my-MM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ရ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န</a:t>
            </a:r>
            <a:r>
              <a:rPr lang="my-MM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</a:t>
            </a:r>
            <a:r>
              <a:rPr lang="my-MM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သ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င</a:t>
            </a:r>
            <a:r>
              <a:rPr lang="my-MM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့</a:t>
            </a:r>
            <a:r>
              <a:rPr lang="my-MM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လ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က</a:t>
            </a:r>
            <a:r>
              <a:rPr lang="my-MM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ေ</a:t>
            </a:r>
            <a:r>
              <a:rPr lang="my-MM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ခ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်</a:t>
            </a:r>
            <a:r>
              <a:rPr lang="my-MM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ာ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င</a:t>
            </a:r>
            <a:r>
              <a:rPr lang="my-MM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း</a:t>
            </a:r>
            <a:r>
              <a:rPr lang="my-MM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မ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်</a:t>
            </a:r>
            <a:r>
              <a:rPr lang="my-MM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ာ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း </a:t>
            </a:r>
            <a:r>
              <a:rPr lang="my-MM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ႏ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ွ</a:t>
            </a:r>
            <a:r>
              <a:rPr lang="my-MM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င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</a:t>
            </a:r>
            <a:r>
              <a:rPr lang="my-MM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့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</a:t>
            </a:r>
            <a:r>
              <a:rPr lang="my-MM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ဖ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ိ</a:t>
            </a:r>
            <a:r>
              <a:rPr lang="my-MM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ထ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ာ</a:t>
            </a:r>
            <a:r>
              <a:rPr lang="my-MM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း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ပ</a:t>
            </a:r>
            <a:r>
              <a:rPr lang="my-MM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ါ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။ </a:t>
            </a:r>
            <a:endParaRPr sz="1200" dirty="0">
              <a:solidFill>
                <a:schemeClr val="bg1"/>
              </a:solidFill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</a:endParaRPr>
          </a:p>
          <a:p>
            <a:r>
              <a:rPr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            </a:t>
            </a:r>
            <a:r>
              <a:rPr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(</a:t>
            </a:r>
            <a:r>
              <a:rPr 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elastic buckle </a:t>
            </a:r>
            <a:r>
              <a:rPr lang="my-MM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တ</a:t>
            </a:r>
            <a:r>
              <a:rPr 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ြ</a:t>
            </a:r>
            <a:r>
              <a:rPr lang="my-MM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င</a:t>
            </a:r>
            <a:r>
              <a:rPr 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 </a:t>
            </a:r>
            <a:r>
              <a:rPr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SIM card </a:t>
            </a:r>
            <a:r>
              <a:rPr 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floating </a:t>
            </a:r>
            <a:r>
              <a:rPr lang="my-MM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ျ</a:t>
            </a:r>
            <a:r>
              <a:rPr 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ဖ</a:t>
            </a:r>
            <a:r>
              <a:rPr lang="my-MM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စ</a:t>
            </a:r>
            <a:r>
              <a:rPr 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</a:t>
            </a:r>
            <a:r>
              <a:rPr lang="my-MM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ျ</a:t>
            </a:r>
            <a:r>
              <a:rPr 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ခ</a:t>
            </a:r>
            <a:r>
              <a:rPr lang="my-MM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င</a:t>
            </a:r>
            <a:r>
              <a:rPr 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</a:t>
            </a:r>
            <a:r>
              <a:rPr lang="my-MM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း</a:t>
            </a:r>
            <a:r>
              <a:rPr 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က</a:t>
            </a:r>
            <a:r>
              <a:rPr lang="my-MM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ိ</a:t>
            </a:r>
            <a:r>
              <a:rPr 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ု </a:t>
            </a:r>
            <a:r>
              <a:rPr lang="my-MM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ေ</a:t>
            </a:r>
            <a:r>
              <a:rPr 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ရ</a:t>
            </a:r>
            <a:r>
              <a:rPr lang="my-MM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ွ</a:t>
            </a:r>
            <a:r>
              <a:rPr lang="en-US" sz="1400" b="1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ာင</a:t>
            </a:r>
            <a:r>
              <a:rPr 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</a:t>
            </a:r>
            <a:r>
              <a:rPr lang="my-MM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ျ</a:t>
            </a:r>
            <a:r>
              <a:rPr 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ခ</a:t>
            </a:r>
            <a:r>
              <a:rPr lang="my-MM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င</a:t>
            </a:r>
            <a:r>
              <a:rPr 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</a:t>
            </a:r>
            <a:r>
              <a:rPr lang="my-MM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း</a:t>
            </a:r>
            <a:r>
              <a:rPr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)</a:t>
            </a:r>
            <a:r>
              <a:rPr 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။</a:t>
            </a:r>
            <a:endParaRPr sz="1400" b="1" dirty="0">
              <a:solidFill>
                <a:schemeClr val="bg1"/>
              </a:solidFill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</a:endParaRPr>
          </a:p>
        </p:txBody>
      </p:sp>
      <p:sp>
        <p:nvSpPr>
          <p:cNvPr id="28" name="文本框 23"/>
          <p:cNvSpPr txBox="1"/>
          <p:nvPr/>
        </p:nvSpPr>
        <p:spPr>
          <a:xfrm>
            <a:off x="422910" y="1849755"/>
            <a:ext cx="26041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SIM card bevel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</a:t>
            </a:r>
            <a:r>
              <a:rPr lang="my-MM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သ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ည</a:t>
            </a:r>
            <a:r>
              <a:rPr lang="my-MM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</a:t>
            </a:r>
            <a:r>
              <a:rPr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card bracket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ႏ</a:t>
            </a:r>
            <a:r>
              <a:rPr lang="my-MM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ွ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င</a:t>
            </a:r>
            <a:r>
              <a:rPr lang="my-MM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့ </a:t>
            </a:r>
            <a:r>
              <a:rPr lang="my-MM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ခ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်</a:t>
            </a:r>
            <a:r>
              <a:rPr lang="my-MM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ိ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န</a:t>
            </a:r>
            <a:r>
              <a:rPr lang="my-MM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ည</a:t>
            </a:r>
            <a:r>
              <a:rPr lang="my-MM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ွ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ိ</a:t>
            </a:r>
            <a:r>
              <a:rPr lang="my-MM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ပ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ါ</a:t>
            </a:r>
            <a:r>
              <a:rPr lang="my-MM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သ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ည</a:t>
            </a:r>
            <a:r>
              <a:rPr lang="my-MM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</a:t>
            </a:r>
            <a:r>
              <a:rPr 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။</a:t>
            </a:r>
          </a:p>
        </p:txBody>
      </p:sp>
      <p:cxnSp>
        <p:nvCxnSpPr>
          <p:cNvPr id="30" name="直接箭头连接符 29"/>
          <p:cNvCxnSpPr/>
          <p:nvPr/>
        </p:nvCxnSpPr>
        <p:spPr>
          <a:xfrm flipV="1">
            <a:off x="2743200" y="1695450"/>
            <a:ext cx="781050" cy="441995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直接箭头连接符 31"/>
          <p:cNvCxnSpPr/>
          <p:nvPr/>
        </p:nvCxnSpPr>
        <p:spPr>
          <a:xfrm>
            <a:off x="2743200" y="2172904"/>
            <a:ext cx="781050" cy="204638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文本框 16"/>
          <p:cNvSpPr txBox="1"/>
          <p:nvPr/>
        </p:nvSpPr>
        <p:spPr>
          <a:xfrm>
            <a:off x="6037580" y="1560830"/>
            <a:ext cx="1415415" cy="4699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Left thumb</a:t>
            </a:r>
          </a:p>
          <a:p>
            <a:r>
              <a:rPr lang="en-US" altLang="zh-CN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h</a:t>
            </a:r>
            <a:r>
              <a:rPr lang="zh-CN" alt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old</a:t>
            </a:r>
          </a:p>
        </p:txBody>
      </p:sp>
      <p:sp>
        <p:nvSpPr>
          <p:cNvPr id="36" name="文本框 17"/>
          <p:cNvSpPr txBox="1"/>
          <p:nvPr/>
        </p:nvSpPr>
        <p:spPr>
          <a:xfrm>
            <a:off x="9192260" y="1805940"/>
            <a:ext cx="1473200" cy="287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Right-handed tail</a:t>
            </a:r>
          </a:p>
        </p:txBody>
      </p:sp>
      <p:cxnSp>
        <p:nvCxnSpPr>
          <p:cNvPr id="38" name="直接箭头连接符 37"/>
          <p:cNvCxnSpPr/>
          <p:nvPr/>
        </p:nvCxnSpPr>
        <p:spPr>
          <a:xfrm>
            <a:off x="7105650" y="1849739"/>
            <a:ext cx="717550" cy="527803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直接箭头连接符 39"/>
          <p:cNvCxnSpPr/>
          <p:nvPr/>
        </p:nvCxnSpPr>
        <p:spPr>
          <a:xfrm flipH="1">
            <a:off x="8759588" y="1993649"/>
            <a:ext cx="464024" cy="143796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8" name="椭圆 67"/>
          <p:cNvSpPr/>
          <p:nvPr/>
        </p:nvSpPr>
        <p:spPr>
          <a:xfrm>
            <a:off x="7758740" y="4382305"/>
            <a:ext cx="206734" cy="374786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</a:endParaRPr>
          </a:p>
        </p:txBody>
      </p:sp>
      <p:sp>
        <p:nvSpPr>
          <p:cNvPr id="4" name="右箭头 3"/>
          <p:cNvSpPr/>
          <p:nvPr/>
        </p:nvSpPr>
        <p:spPr>
          <a:xfrm>
            <a:off x="5610259" y="2133600"/>
            <a:ext cx="687794" cy="381000"/>
          </a:xfrm>
          <a:prstGeom prst="rightArrow">
            <a:avLst/>
          </a:prstGeom>
          <a:noFill/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3005455" y="3866515"/>
            <a:ext cx="5937885" cy="1635760"/>
            <a:chOff x="4733" y="5759"/>
            <a:chExt cx="9351" cy="2576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526" y="5759"/>
              <a:ext cx="2558" cy="2577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733" y="5759"/>
              <a:ext cx="2586" cy="2577"/>
            </a:xfrm>
            <a:prstGeom prst="rect">
              <a:avLst/>
            </a:prstGeom>
          </p:spPr>
        </p:pic>
        <p:sp>
          <p:nvSpPr>
            <p:cNvPr id="66" name="弧形 65"/>
            <p:cNvSpPr/>
            <p:nvPr/>
          </p:nvSpPr>
          <p:spPr>
            <a:xfrm rot="7988360" flipH="1">
              <a:off x="6189" y="6773"/>
              <a:ext cx="1239" cy="1078"/>
            </a:xfrm>
            <a:prstGeom prst="arc">
              <a:avLst>
                <a:gd name="adj1" fmla="val 18476527"/>
                <a:gd name="adj2" fmla="val 2336611"/>
              </a:avLst>
            </a:prstGeom>
            <a:ln w="38100">
              <a:solidFill>
                <a:schemeClr val="bg1"/>
              </a:solidFill>
              <a:headEnd type="stealth" w="lg" len="lg"/>
              <a:tail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endParaRPr>
            </a:p>
          </p:txBody>
        </p:sp>
        <p:cxnSp>
          <p:nvCxnSpPr>
            <p:cNvPr id="70" name="直接箭头连接符 69"/>
            <p:cNvCxnSpPr/>
            <p:nvPr/>
          </p:nvCxnSpPr>
          <p:spPr>
            <a:xfrm>
              <a:off x="10992" y="6689"/>
              <a:ext cx="1328" cy="518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接箭头连接符 72"/>
            <p:cNvCxnSpPr/>
            <p:nvPr/>
          </p:nvCxnSpPr>
          <p:spPr>
            <a:xfrm>
              <a:off x="13017" y="6326"/>
              <a:ext cx="0" cy="896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右箭头 6"/>
            <p:cNvSpPr/>
            <p:nvPr/>
          </p:nvSpPr>
          <p:spPr>
            <a:xfrm>
              <a:off x="8900" y="6862"/>
              <a:ext cx="1083" cy="600"/>
            </a:xfrm>
            <a:prstGeom prst="rightArrow">
              <a:avLst/>
            </a:prstGeom>
            <a:noFill/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2939415" y="252730"/>
            <a:ext cx="72561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32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installing SIM card</a:t>
            </a:r>
            <a:r>
              <a:rPr lang="en-US" sz="32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</a:t>
            </a:r>
            <a:r>
              <a:rPr lang="my-MM" sz="32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က</a:t>
            </a:r>
            <a:r>
              <a:rPr lang="en-US" sz="32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ိ</a:t>
            </a:r>
            <a:r>
              <a:rPr lang="my-MM" sz="32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ု</a:t>
            </a:r>
            <a:r>
              <a:rPr lang="en-US" sz="32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မ</a:t>
            </a:r>
            <a:r>
              <a:rPr lang="my-MM" sz="32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ွ</a:t>
            </a:r>
            <a:r>
              <a:rPr lang="en-US" sz="32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တ</a:t>
            </a:r>
            <a:r>
              <a:rPr lang="my-MM" sz="32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</a:t>
            </a:r>
            <a:r>
              <a:rPr lang="en-US" sz="32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သ</a:t>
            </a:r>
            <a:r>
              <a:rPr lang="my-MM" sz="32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ာ</a:t>
            </a:r>
            <a:r>
              <a:rPr lang="en-US" sz="32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း</a:t>
            </a:r>
            <a:r>
              <a:rPr lang="my-MM" sz="32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ျ</a:t>
            </a:r>
            <a:r>
              <a:rPr lang="en-US" sz="3200" b="1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ခင္း</a:t>
            </a:r>
            <a:endParaRPr sz="3200" b="1" dirty="0">
              <a:solidFill>
                <a:schemeClr val="bg1"/>
              </a:solidFill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</a:endParaRPr>
          </a:p>
        </p:txBody>
      </p:sp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4680941"/>
              </p:ext>
            </p:extLst>
          </p:nvPr>
        </p:nvGraphicFramePr>
        <p:xfrm>
          <a:off x="0" y="12700"/>
          <a:ext cx="12174220" cy="683831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664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593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248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3380">
                <a:tc>
                  <a:txBody>
                    <a:bodyPr/>
                    <a:lstStyle/>
                    <a:p>
                      <a:pPr algn="ctr" fontAlgn="ctr"/>
                      <a:r>
                        <a:rPr lang="my-MM" altLang="zh-CN" sz="1600" b="1" u="none" strike="noStrike" dirty="0"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န</a:t>
                      </a:r>
                      <a:r>
                        <a:rPr lang="en-US" altLang="zh-CN" sz="1600" b="1" u="none" strike="noStrike" dirty="0" err="1"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ံပ</a:t>
                      </a:r>
                      <a:r>
                        <a:rPr lang="en-US" altLang="zh-CN" sz="1600" b="1" u="none" strike="noStrike" dirty="0"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ါ</a:t>
                      </a:r>
                      <a:r>
                        <a:rPr lang="my-MM" altLang="zh-CN" sz="1600" b="1" u="none" strike="noStrike" dirty="0"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တ</a:t>
                      </a:r>
                      <a:r>
                        <a:rPr lang="en-US" altLang="zh-CN" sz="1600" b="1" u="none" strike="noStrike" dirty="0"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endParaRPr lang="en-US" altLang="zh-CN" sz="1600" b="1" i="0" u="none" strike="noStrike" dirty="0">
                        <a:solidFill>
                          <a:srgbClr val="000000"/>
                        </a:solidFill>
                        <a:effectLst/>
                        <a:latin typeface="Zawgyi-One" panose="020B0604030504040204" pitchFamily="34" charset="0"/>
                        <a:ea typeface="微软雅黑" panose="020B0503020204020204" charset="-122"/>
                        <a:cs typeface="Zawgyi-One" panose="020B060403050404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1" u="none" strike="noStrike" dirty="0"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ျ</a:t>
                      </a:r>
                      <a:r>
                        <a:rPr lang="my-MM" altLang="zh-CN" sz="1600" b="1" u="none" strike="noStrike" dirty="0"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ပ</a:t>
                      </a:r>
                      <a:r>
                        <a:rPr lang="en-US" altLang="zh-CN" sz="1600" b="1" u="none" strike="noStrike" dirty="0"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ႆ</a:t>
                      </a:r>
                      <a:r>
                        <a:rPr lang="my-MM" altLang="zh-CN" sz="1600" b="1" u="none" strike="noStrike" dirty="0"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န</a:t>
                      </a:r>
                      <a:r>
                        <a:rPr lang="en-US" altLang="zh-CN" sz="1600" b="1" u="none" strike="noStrike" dirty="0"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 </a:t>
                      </a:r>
                      <a:r>
                        <a:rPr lang="my-MM" altLang="zh-CN" sz="1600" b="1" u="none" strike="noStrike" dirty="0"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ေ</a:t>
                      </a:r>
                      <a:r>
                        <a:rPr lang="en-US" altLang="zh-CN" sz="1600" b="1" u="none" strike="noStrike" dirty="0"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ဖ</a:t>
                      </a:r>
                      <a:r>
                        <a:rPr lang="my-MM" altLang="zh-CN" sz="1600" b="1" u="none" strike="noStrike" dirty="0"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en-US" altLang="zh-CN" sz="1600" b="1" u="none" strike="noStrike" dirty="0"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altLang="zh-CN" sz="1600" b="1" u="none" strike="noStrike" dirty="0"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ျ</a:t>
                      </a:r>
                      <a:r>
                        <a:rPr lang="en-US" altLang="zh-CN" sz="1600" b="1" u="none" strike="noStrike" dirty="0"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ပ</a:t>
                      </a:r>
                      <a:r>
                        <a:rPr lang="my-MM" altLang="zh-CN" sz="1600" b="1" u="none" strike="noStrike" dirty="0"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ခ</a:t>
                      </a:r>
                      <a:r>
                        <a:rPr lang="en-US" altLang="zh-CN" sz="1600" b="1" u="none" strike="noStrike" dirty="0"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်</a:t>
                      </a:r>
                      <a:r>
                        <a:rPr lang="my-MM" altLang="zh-CN" sz="1600" b="1" u="none" strike="noStrike" dirty="0"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</a:t>
                      </a:r>
                      <a:r>
                        <a:rPr lang="en-US" altLang="zh-CN" sz="1600" b="1" u="none" strike="noStrike" dirty="0"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 </a:t>
                      </a:r>
                      <a:endParaRPr lang="zh-CN" altLang="en-US" sz="1600" b="1" u="none" strike="noStrike" dirty="0">
                        <a:effectLst/>
                        <a:latin typeface="Zawgyi-One" panose="020B0604030504040204" pitchFamily="34" charset="0"/>
                        <a:ea typeface="微软雅黑" panose="020B0503020204020204" charset="-122"/>
                        <a:cs typeface="Zawgyi-One" panose="020B060403050404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y-MM" altLang="zh-CN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အ</a:t>
                      </a:r>
                      <a:r>
                        <a:rPr lang="en-US" altLang="zh-CN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ေ</a:t>
                      </a:r>
                      <a:r>
                        <a:rPr lang="my-MM" altLang="zh-CN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ျ</a:t>
                      </a:r>
                      <a:r>
                        <a:rPr lang="en-US" altLang="zh-CN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ဖ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5455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u="none" strike="noStrike">
                          <a:solidFill>
                            <a:schemeClr val="tx1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1</a:t>
                      </a:r>
                      <a:endParaRPr lang="en-US" altLang="zh-CN" sz="1400" b="0" i="0" u="none" strike="noStrike">
                        <a:solidFill>
                          <a:schemeClr val="tx1"/>
                        </a:solidFill>
                        <a:effectLst/>
                        <a:latin typeface="Zawgyi-One" panose="020B0604030504040204" pitchFamily="34" charset="0"/>
                        <a:ea typeface="微软雅黑" panose="020B0503020204020204" charset="-122"/>
                        <a:cs typeface="Zawgyi-One" panose="020B060403050404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zh-CN" altLang="en-US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high volume 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တ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ြ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zh-CN" altLang="en-US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music 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ဖ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ြ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င္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့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ေ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အ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ခ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ါ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zh-CN" altLang="en-US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dual speakers 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ည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 </a:t>
                      </a:r>
                      <a:r>
                        <a:rPr lang="zh-CN" altLang="en-US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battery cover 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အ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 vibrate 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ျ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ဖ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စ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ျ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ခ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ိ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ု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႕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ျ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ဖ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စ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ပ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ြ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ေ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စ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ည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။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Phone 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ည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ႀ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ီ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မ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ေ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 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်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ယ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ျ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ပ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န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႕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မ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ႈ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ႏ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ွ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့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zh-CN" altLang="en-US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machine cavity 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တ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စ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ခ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ု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လ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ု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ံ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၏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်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ယ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ျ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ပ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န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႕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မ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ႈ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zh-CN" altLang="en-US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ႏ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ွ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့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အ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တ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ူ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zh-CN" altLang="en-US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double speakers  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၏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 </a:t>
                      </a:r>
                      <a:r>
                        <a:rPr lang="zh-CN" altLang="en-US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design scheme 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ိ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ု 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ယ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ူ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ထ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ပ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ါ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ည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။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်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ယ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ေ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အ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ံ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ျ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ဖ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့</a:t>
                      </a:r>
                      <a:r>
                        <a:rPr lang="zh-CN" altLang="en-US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music 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ိ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ု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ဖ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ြင့္</a:t>
                      </a:r>
                      <a:r>
                        <a:rPr lang="en-US" altLang="zh-CN" sz="1400" b="1" u="none" dirty="0" err="1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ေသာအခ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ါ </a:t>
                      </a:r>
                      <a:r>
                        <a:rPr lang="zh-CN" altLang="en-US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vibration 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ျ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ဖ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စ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လ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မ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ည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ျ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ဖ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စ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ည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။ 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ဤ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အ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ေ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ျ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ခ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အ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ေ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န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အ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တ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ြ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စ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ိ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တ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မ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ေ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ပ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ါ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ဘ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ူ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။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ထ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ိ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ု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့</a:t>
                      </a:r>
                      <a:r>
                        <a:rPr lang="en-US" altLang="zh-CN" sz="1400" b="1" u="none" dirty="0" err="1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ဲသုိ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႕ </a:t>
                      </a:r>
                      <a:r>
                        <a:rPr lang="en-US" altLang="zh-CN" sz="1400" b="1" u="none" dirty="0" err="1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မလုပ္လ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ွ်င္  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ည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 </a:t>
                      </a:r>
                      <a:r>
                        <a:rPr lang="zh-CN" altLang="en-US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volume 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ိ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ု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ေ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လွ်</a:t>
                      </a:r>
                      <a:r>
                        <a:rPr lang="en-US" altLang="zh-CN" sz="1400" b="1" u="none" dirty="0" err="1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ာ့ခ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်ႏ</a:t>
                      </a:r>
                      <a:r>
                        <a:rPr lang="en-US" altLang="zh-CN" sz="1400" b="1" u="none" dirty="0" err="1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ုိင္သည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 </a:t>
                      </a:r>
                      <a:r>
                        <a:rPr lang="en-US" altLang="zh-CN" sz="1400" b="1" u="none" dirty="0" err="1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သို႕မဟုတ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 </a:t>
                      </a:r>
                      <a:r>
                        <a:rPr lang="en-US" altLang="zh-CN" sz="1400" b="1" u="none" dirty="0" err="1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တုန္ခ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ါ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မ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ႈ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ိ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ု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ေ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လွ်</a:t>
                      </a:r>
                      <a:r>
                        <a:rPr lang="en-US" altLang="zh-CN" sz="1400" b="1" u="none" dirty="0" err="1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ာ့ခ်ရန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 </a:t>
                      </a:r>
                      <a:r>
                        <a:rPr lang="en-US" altLang="zh-CN" sz="1400" b="1" u="none" dirty="0" err="1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ကာကြယ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္ျ</a:t>
                      </a:r>
                      <a:r>
                        <a:rPr lang="en-US" altLang="zh-CN" sz="1400" b="1" u="none" dirty="0" err="1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ခင္း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en-US" altLang="zh-CN" sz="1400" b="1" u="none" dirty="0" err="1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အခြံကို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en-US" altLang="zh-CN" sz="1400" b="1" u="none" dirty="0" err="1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အသုံးျပဳပ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ါ။ </a:t>
                      </a:r>
                      <a:endParaRPr lang="zh-CN" altLang="en-US" sz="1400" b="1" u="none" dirty="0">
                        <a:solidFill>
                          <a:srgbClr val="FF0000"/>
                        </a:solidFill>
                        <a:latin typeface="Zawgyi-One" panose="020B0604030504040204" pitchFamily="34" charset="0"/>
                        <a:ea typeface="微软雅黑" panose="020B0503020204020204" charset="-122"/>
                        <a:cs typeface="Zawgyi-One" panose="020B060403050404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5519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u="none" strike="noStrike">
                          <a:solidFill>
                            <a:schemeClr val="tx1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2</a:t>
                      </a:r>
                      <a:endParaRPr lang="en-US" altLang="zh-CN" sz="1400" b="0" i="0" u="none" strike="noStrike">
                        <a:solidFill>
                          <a:schemeClr val="tx1"/>
                        </a:solidFill>
                        <a:effectLst/>
                        <a:latin typeface="Zawgyi-One" panose="020B0604030504040204" pitchFamily="34" charset="0"/>
                        <a:ea typeface="微软雅黑" panose="020B0503020204020204" charset="-122"/>
                        <a:cs typeface="Zawgyi-One" panose="020B060403050404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zh-CN" altLang="en-US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metal trim phone case  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ႏ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ွ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င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့ </a:t>
                      </a:r>
                      <a:r>
                        <a:rPr lang="zh-CN" altLang="en-US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Mobile phone 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သ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ည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 </a:t>
                      </a:r>
                      <a:r>
                        <a:rPr lang="zh-CN" altLang="en-US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mobile phone signal 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အ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ာ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း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န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ည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း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ျ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ခ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င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း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သ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ိ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ု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႕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 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ျ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ဖ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စ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ေ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စ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ပ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ါ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သ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ည</a:t>
                      </a:r>
                      <a:r>
                        <a:rPr lang="my-MM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en-US" altLang="zh-CN" sz="1400" b="1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။</a:t>
                      </a:r>
                      <a:endParaRPr lang="zh-CN" altLang="en-US" sz="1400" b="1" u="none" dirty="0">
                        <a:solidFill>
                          <a:srgbClr val="FF0000"/>
                        </a:solidFill>
                        <a:latin typeface="Zawgyi-One" panose="020B0604030504040204" pitchFamily="34" charset="0"/>
                        <a:ea typeface="微软雅黑" panose="020B0503020204020204" charset="-122"/>
                        <a:cs typeface="Zawgyi-One" panose="020B0604030504040204" pitchFamily="34" charset="0"/>
                        <a:sym typeface="+mn-ea"/>
                      </a:endParaRPr>
                    </a:p>
                    <a:p>
                      <a:pPr marL="0" indent="0" algn="l">
                        <a:buNone/>
                      </a:pPr>
                      <a:endParaRPr lang="en-US" sz="1400" b="1" u="none" dirty="0">
                        <a:solidFill>
                          <a:schemeClr val="tx1"/>
                        </a:solidFill>
                        <a:latin typeface="Zawgyi-One" panose="020B0604030504040204" pitchFamily="34" charset="0"/>
                        <a:ea typeface="微软雅黑" panose="020B0503020204020204" charset="-122"/>
                        <a:cs typeface="Zawgyi-One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zh-CN" altLang="en-US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metal protective cover </a:t>
                      </a:r>
                      <a:r>
                        <a:rPr lang="en-US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၏ </a:t>
                      </a:r>
                      <a:r>
                        <a:rPr lang="zh-CN" altLang="en-US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material </a:t>
                      </a:r>
                      <a:r>
                        <a:rPr lang="en-US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သ</a:t>
                      </a:r>
                      <a:r>
                        <a:rPr lang="my-MM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ည</a:t>
                      </a:r>
                      <a:r>
                        <a:rPr lang="en-US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 </a:t>
                      </a:r>
                      <a:r>
                        <a:rPr lang="zh-CN" altLang="en-US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certain shielding </a:t>
                      </a:r>
                      <a:r>
                        <a:rPr lang="en-US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ႏ</a:t>
                      </a:r>
                      <a:r>
                        <a:rPr lang="my-MM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ွ</a:t>
                      </a:r>
                      <a:r>
                        <a:rPr lang="en-US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င</a:t>
                      </a:r>
                      <a:r>
                        <a:rPr lang="my-MM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en-US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့</a:t>
                      </a:r>
                      <a:r>
                        <a:rPr lang="zh-CN" altLang="en-US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 anti-interference characteristics </a:t>
                      </a:r>
                      <a:r>
                        <a:rPr lang="en-US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ရ</a:t>
                      </a:r>
                      <a:r>
                        <a:rPr lang="my-MM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ွ</a:t>
                      </a:r>
                      <a:r>
                        <a:rPr lang="en-US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ိ</a:t>
                      </a:r>
                      <a:r>
                        <a:rPr lang="my-MM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သ</a:t>
                      </a:r>
                      <a:r>
                        <a:rPr lang="en-US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ည</a:t>
                      </a:r>
                      <a:r>
                        <a:rPr lang="my-MM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en-US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။ </a:t>
                      </a:r>
                      <a:r>
                        <a:rPr lang="zh-CN" altLang="en-US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mobile phone </a:t>
                      </a:r>
                      <a:r>
                        <a:rPr lang="en-US" altLang="zh-CN" sz="1400" b="1" dirty="0" err="1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သည</a:t>
                      </a:r>
                      <a:r>
                        <a:rPr lang="en-US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zh-CN" altLang="en-US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 </a:t>
                      </a:r>
                      <a:r>
                        <a:rPr lang="en-US" altLang="zh-CN" sz="1400" b="1" dirty="0" err="1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ထိုကဲ့သို႕ေသာ</a:t>
                      </a:r>
                      <a:r>
                        <a:rPr lang="zh-CN" altLang="en-US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 protective cover </a:t>
                      </a:r>
                      <a:r>
                        <a:rPr lang="en-US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က</a:t>
                      </a:r>
                      <a:r>
                        <a:rPr lang="my-MM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ိ</a:t>
                      </a:r>
                      <a:r>
                        <a:rPr lang="en-US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ု</a:t>
                      </a:r>
                      <a:r>
                        <a:rPr lang="my-MM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အ</a:t>
                      </a:r>
                      <a:r>
                        <a:rPr lang="en-US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သ</a:t>
                      </a:r>
                      <a:r>
                        <a:rPr lang="my-MM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ု</a:t>
                      </a:r>
                      <a:r>
                        <a:rPr lang="en-US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ံ</a:t>
                      </a:r>
                      <a:r>
                        <a:rPr lang="my-MM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း</a:t>
                      </a:r>
                      <a:r>
                        <a:rPr lang="en-US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ျ</a:t>
                      </a:r>
                      <a:r>
                        <a:rPr lang="my-MM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ပ</a:t>
                      </a:r>
                      <a:r>
                        <a:rPr lang="en-US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ဳ</a:t>
                      </a:r>
                      <a:r>
                        <a:rPr lang="en-US" altLang="zh-CN" sz="1400" b="1" dirty="0" err="1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ေသာအခ</a:t>
                      </a:r>
                      <a:r>
                        <a:rPr lang="en-US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ါ </a:t>
                      </a:r>
                      <a:r>
                        <a:rPr lang="zh-CN" altLang="en-US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mobile phone </a:t>
                      </a:r>
                      <a:r>
                        <a:rPr lang="en-US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အ</a:t>
                      </a:r>
                      <a:r>
                        <a:rPr lang="my-MM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ာ</a:t>
                      </a:r>
                      <a:r>
                        <a:rPr lang="en-US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း </a:t>
                      </a:r>
                      <a:r>
                        <a:rPr lang="zh-CN" altLang="en-US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signal </a:t>
                      </a:r>
                      <a:r>
                        <a:rPr lang="en-US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အ</a:t>
                      </a:r>
                      <a:r>
                        <a:rPr lang="my-MM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ာ</a:t>
                      </a:r>
                      <a:r>
                        <a:rPr lang="en-US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း</a:t>
                      </a:r>
                      <a:r>
                        <a:rPr lang="my-MM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န</a:t>
                      </a:r>
                      <a:r>
                        <a:rPr lang="en-US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ည</a:t>
                      </a:r>
                      <a:r>
                        <a:rPr lang="my-MM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en-US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း</a:t>
                      </a:r>
                      <a:r>
                        <a:rPr lang="my-MM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ျ</a:t>
                      </a:r>
                      <a:r>
                        <a:rPr lang="en-US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ခ</a:t>
                      </a:r>
                      <a:r>
                        <a:rPr lang="my-MM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င</a:t>
                      </a:r>
                      <a:r>
                        <a:rPr lang="en-US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my-MM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း</a:t>
                      </a:r>
                      <a:r>
                        <a:rPr lang="en-US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 </a:t>
                      </a:r>
                      <a:r>
                        <a:rPr lang="my-MM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ႏ</a:t>
                      </a:r>
                      <a:r>
                        <a:rPr lang="en-US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ွ</a:t>
                      </a:r>
                      <a:r>
                        <a:rPr lang="my-MM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င</a:t>
                      </a:r>
                      <a:r>
                        <a:rPr lang="en-US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my-MM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့</a:t>
                      </a:r>
                      <a:r>
                        <a:rPr lang="en-US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 </a:t>
                      </a:r>
                      <a:r>
                        <a:rPr lang="my-MM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မ</a:t>
                      </a:r>
                      <a:r>
                        <a:rPr lang="en-US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တ</a:t>
                      </a:r>
                      <a:r>
                        <a:rPr lang="my-MM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ည</a:t>
                      </a:r>
                      <a:r>
                        <a:rPr lang="en-US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my-MM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ၿ</a:t>
                      </a:r>
                      <a:r>
                        <a:rPr lang="en-US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င</a:t>
                      </a:r>
                      <a:r>
                        <a:rPr lang="my-MM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ိ</a:t>
                      </a:r>
                      <a:r>
                        <a:rPr lang="en-US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မ</a:t>
                      </a:r>
                      <a:r>
                        <a:rPr lang="my-MM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ေ</a:t>
                      </a:r>
                      <a:r>
                        <a:rPr lang="en-US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သ</a:t>
                      </a:r>
                      <a:r>
                        <a:rPr lang="my-MM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ာ</a:t>
                      </a:r>
                      <a:r>
                        <a:rPr lang="en-US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 </a:t>
                      </a:r>
                      <a:r>
                        <a:rPr lang="zh-CN" altLang="en-US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 signal </a:t>
                      </a:r>
                      <a:r>
                        <a:rPr lang="en-US" altLang="zh-CN" sz="1400" b="1" dirty="0" err="1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ကို</a:t>
                      </a:r>
                      <a:r>
                        <a:rPr lang="en-US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 ျ</a:t>
                      </a:r>
                      <a:r>
                        <a:rPr lang="my-MM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ဖ</a:t>
                      </a:r>
                      <a:r>
                        <a:rPr lang="en-US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စ</a:t>
                      </a:r>
                      <a:r>
                        <a:rPr lang="my-MM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en-US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ပ</a:t>
                      </a:r>
                      <a:r>
                        <a:rPr lang="my-MM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ြ</a:t>
                      </a:r>
                      <a:r>
                        <a:rPr lang="en-US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ာ</a:t>
                      </a:r>
                      <a:r>
                        <a:rPr lang="my-MM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း</a:t>
                      </a:r>
                      <a:r>
                        <a:rPr lang="en-US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ေ</a:t>
                      </a:r>
                      <a:r>
                        <a:rPr lang="my-MM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စ</a:t>
                      </a:r>
                      <a:r>
                        <a:rPr lang="en-US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ႏ</a:t>
                      </a:r>
                      <a:r>
                        <a:rPr lang="my-MM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ု</a:t>
                      </a:r>
                      <a:r>
                        <a:rPr lang="en-US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ိ</a:t>
                      </a:r>
                      <a:r>
                        <a:rPr lang="my-MM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င</a:t>
                      </a:r>
                      <a:r>
                        <a:rPr lang="en-US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my-MM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ပ</a:t>
                      </a:r>
                      <a:r>
                        <a:rPr lang="en-US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ါ</a:t>
                      </a:r>
                      <a:r>
                        <a:rPr lang="my-MM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သ</a:t>
                      </a:r>
                      <a:r>
                        <a:rPr lang="en-US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ည္။ ထ</a:t>
                      </a:r>
                      <a:r>
                        <a:rPr lang="my-MM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ိ</a:t>
                      </a:r>
                      <a:r>
                        <a:rPr lang="en-US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ု</a:t>
                      </a:r>
                      <a:r>
                        <a:rPr lang="my-MM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႕</a:t>
                      </a:r>
                      <a:r>
                        <a:rPr lang="en-US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ေ</a:t>
                      </a:r>
                      <a:r>
                        <a:rPr lang="my-MM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ၾ</a:t>
                      </a:r>
                      <a:r>
                        <a:rPr lang="en-US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က</a:t>
                      </a:r>
                      <a:r>
                        <a:rPr lang="my-MM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ာ</a:t>
                      </a:r>
                      <a:r>
                        <a:rPr lang="en-US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င</a:t>
                      </a:r>
                      <a:r>
                        <a:rPr lang="my-MM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en-US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့ </a:t>
                      </a:r>
                      <a:r>
                        <a:rPr lang="my-MM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သ</a:t>
                      </a:r>
                      <a:r>
                        <a:rPr lang="en-US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င</a:t>
                      </a:r>
                      <a:r>
                        <a:rPr lang="my-MM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en-US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့</a:t>
                      </a:r>
                      <a:r>
                        <a:rPr lang="my-MM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အ</a:t>
                      </a:r>
                      <a:r>
                        <a:rPr lang="en-US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ာ</a:t>
                      </a:r>
                      <a:r>
                        <a:rPr lang="my-MM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း</a:t>
                      </a:r>
                      <a:r>
                        <a:rPr lang="en-US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 </a:t>
                      </a:r>
                      <a:r>
                        <a:rPr lang="my-MM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အ</a:t>
                      </a:r>
                      <a:r>
                        <a:rPr lang="en-US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ဆ</a:t>
                      </a:r>
                      <a:r>
                        <a:rPr lang="my-MM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င</a:t>
                      </a:r>
                      <a:r>
                        <a:rPr lang="en-US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my-MM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မ</a:t>
                      </a:r>
                      <a:r>
                        <a:rPr lang="en-US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ေ</a:t>
                      </a:r>
                      <a:r>
                        <a:rPr lang="my-MM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ျ</a:t>
                      </a:r>
                      <a:r>
                        <a:rPr lang="en-US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ပ</a:t>
                      </a:r>
                      <a:r>
                        <a:rPr lang="my-MM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ျ</a:t>
                      </a:r>
                      <a:r>
                        <a:rPr lang="en-US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ဖ</a:t>
                      </a:r>
                      <a:r>
                        <a:rPr lang="my-MM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စ</a:t>
                      </a:r>
                      <a:r>
                        <a:rPr lang="en-US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my-MM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ေ</a:t>
                      </a:r>
                      <a:r>
                        <a:rPr lang="en-US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စ</a:t>
                      </a:r>
                      <a:r>
                        <a:rPr lang="my-MM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ေ</a:t>
                      </a:r>
                      <a:r>
                        <a:rPr lang="en-US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သ</a:t>
                      </a:r>
                      <a:r>
                        <a:rPr lang="my-MM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ာ</a:t>
                      </a:r>
                      <a:r>
                        <a:rPr lang="en-US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 </a:t>
                      </a:r>
                      <a:r>
                        <a:rPr lang="en-US" altLang="zh-CN" sz="1400" b="1" dirty="0" err="1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ဤကဲ့သုိ႕ေသာ</a:t>
                      </a:r>
                      <a:r>
                        <a:rPr lang="zh-CN" altLang="en-US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 metal phone case </a:t>
                      </a:r>
                      <a:r>
                        <a:rPr lang="en-US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က</a:t>
                      </a:r>
                      <a:r>
                        <a:rPr lang="my-MM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ိ</a:t>
                      </a:r>
                      <a:r>
                        <a:rPr lang="en-US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ု</a:t>
                      </a:r>
                      <a:r>
                        <a:rPr lang="my-MM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အ</a:t>
                      </a:r>
                      <a:r>
                        <a:rPr lang="en-US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သ</a:t>
                      </a:r>
                      <a:r>
                        <a:rPr lang="my-MM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ု</a:t>
                      </a:r>
                      <a:r>
                        <a:rPr lang="en-US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ံ</a:t>
                      </a:r>
                      <a:r>
                        <a:rPr lang="my-MM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း</a:t>
                      </a:r>
                      <a:r>
                        <a:rPr lang="en-US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မ</a:t>
                      </a:r>
                      <a:r>
                        <a:rPr lang="my-MM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ျ</a:t>
                      </a:r>
                      <a:r>
                        <a:rPr lang="en-US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ပ</a:t>
                      </a:r>
                      <a:r>
                        <a:rPr lang="my-MM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ဳ</a:t>
                      </a:r>
                      <a:r>
                        <a:rPr lang="en-US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ရ</a:t>
                      </a:r>
                      <a:r>
                        <a:rPr lang="my-MM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န</a:t>
                      </a:r>
                      <a:r>
                        <a:rPr lang="en-US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 </a:t>
                      </a:r>
                      <a:r>
                        <a:rPr lang="my-MM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အ</a:t>
                      </a:r>
                      <a:r>
                        <a:rPr lang="en-US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ႀ</a:t>
                      </a:r>
                      <a:r>
                        <a:rPr lang="my-MM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က</a:t>
                      </a:r>
                      <a:r>
                        <a:rPr lang="en-US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ံ</a:t>
                      </a:r>
                      <a:r>
                        <a:rPr lang="my-MM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ေ</a:t>
                      </a:r>
                      <a:r>
                        <a:rPr lang="en-US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ပ</a:t>
                      </a:r>
                      <a:r>
                        <a:rPr lang="my-MM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း</a:t>
                      </a:r>
                      <a:r>
                        <a:rPr lang="en-US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လ</a:t>
                      </a:r>
                      <a:r>
                        <a:rPr lang="my-MM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ိ</a:t>
                      </a:r>
                      <a:r>
                        <a:rPr lang="en-US" altLang="zh-CN" sz="1400" b="1" dirty="0" err="1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ုပါသည</a:t>
                      </a:r>
                      <a:r>
                        <a:rPr lang="en-US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္။ ေ</a:t>
                      </a:r>
                      <a:r>
                        <a:rPr lang="my-MM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က</a:t>
                      </a:r>
                      <a:r>
                        <a:rPr lang="en-US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်</a:t>
                      </a:r>
                      <a:r>
                        <a:rPr lang="my-MM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း</a:t>
                      </a:r>
                      <a:r>
                        <a:rPr lang="en-US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ဇ</a:t>
                      </a:r>
                      <a:r>
                        <a:rPr lang="my-MM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ူ</a:t>
                      </a:r>
                      <a:r>
                        <a:rPr lang="en-US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း</a:t>
                      </a:r>
                      <a:r>
                        <a:rPr lang="my-MM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ျ</a:t>
                      </a:r>
                      <a:r>
                        <a:rPr lang="en-US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ပ</a:t>
                      </a:r>
                      <a:r>
                        <a:rPr lang="my-MM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ဳ</a:t>
                      </a:r>
                      <a:r>
                        <a:rPr lang="en-US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၍ </a:t>
                      </a:r>
                      <a:r>
                        <a:rPr lang="my-MM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န</a:t>
                      </a:r>
                      <a:r>
                        <a:rPr lang="en-US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ာ</a:t>
                      </a:r>
                      <a:r>
                        <a:rPr lang="my-MM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း</a:t>
                      </a:r>
                      <a:r>
                        <a:rPr lang="en-US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လ</a:t>
                      </a:r>
                      <a:r>
                        <a:rPr lang="my-MM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ည</a:t>
                      </a:r>
                      <a:r>
                        <a:rPr lang="en-US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my-MM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ေ</a:t>
                      </a:r>
                      <a:r>
                        <a:rPr lang="en-US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ပ</a:t>
                      </a:r>
                      <a:r>
                        <a:rPr lang="my-MM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း</a:t>
                      </a:r>
                      <a:r>
                        <a:rPr lang="en-US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ပ</a:t>
                      </a:r>
                      <a:r>
                        <a:rPr lang="my-MM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ါ</a:t>
                      </a:r>
                      <a:r>
                        <a:rPr lang="en-US" altLang="zh-CN" sz="1400" b="1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။</a:t>
                      </a:r>
                      <a:endParaRPr lang="zh-CN" altLang="en-US" sz="1400" b="1" u="none" dirty="0">
                        <a:solidFill>
                          <a:srgbClr val="FF0000"/>
                        </a:solidFill>
                        <a:latin typeface="Zawgyi-One" panose="020B0604030504040204" pitchFamily="34" charset="0"/>
                        <a:ea typeface="微软雅黑" panose="020B0503020204020204" charset="-122"/>
                        <a:cs typeface="Zawgyi-One" panose="020B0604030504040204" pitchFamily="34" charset="0"/>
                        <a:sym typeface="+mn-ea"/>
                      </a:endParaRPr>
                    </a:p>
                    <a:p>
                      <a:pPr marL="0" indent="0" algn="l">
                        <a:buNone/>
                      </a:pPr>
                      <a:endParaRPr lang="en-US" altLang="zh-CN" sz="1400" b="1" u="none" dirty="0">
                        <a:solidFill>
                          <a:schemeClr val="tx1"/>
                        </a:solidFill>
                        <a:latin typeface="Zawgyi-One" panose="020B0604030504040204" pitchFamily="34" charset="0"/>
                        <a:ea typeface="微软雅黑" panose="020B0503020204020204" charset="-122"/>
                        <a:cs typeface="Zawgyi-One" panose="020B060403050404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5519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u="none" strike="noStrike">
                          <a:solidFill>
                            <a:schemeClr val="tx1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3</a:t>
                      </a:r>
                      <a:endParaRPr lang="en-US" altLang="zh-CN" sz="1400" b="0" i="0" u="none" strike="noStrike">
                        <a:solidFill>
                          <a:schemeClr val="tx1"/>
                        </a:solidFill>
                        <a:effectLst/>
                        <a:latin typeface="Zawgyi-One" panose="020B0604030504040204" pitchFamily="34" charset="0"/>
                        <a:ea typeface="微软雅黑" panose="020B0503020204020204" charset="-122"/>
                        <a:cs typeface="Zawgyi-One" panose="020B060403050404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iCloud pictures </a:t>
                      </a:r>
                      <a:r>
                        <a:rPr lang="en-US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</a:t>
                      </a:r>
                      <a:r>
                        <a:rPr lang="my-MM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ိ</a:t>
                      </a:r>
                      <a:r>
                        <a:rPr lang="en-US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ု </a:t>
                      </a:r>
                      <a:r>
                        <a:rPr lang="en-US" sz="1400" b="0" u="none" dirty="0" err="1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I</a:t>
                      </a:r>
                      <a:r>
                        <a:rPr sz="1400" b="0" u="none" dirty="0" err="1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phones</a:t>
                      </a:r>
                      <a:r>
                        <a:rPr lang="en-US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မ</a:t>
                      </a:r>
                      <a:r>
                        <a:rPr lang="en-US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ွ </a:t>
                      </a:r>
                      <a:r>
                        <a:rPr lang="my-MM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တ</a:t>
                      </a:r>
                      <a:r>
                        <a:rPr lang="en-US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</a:t>
                      </a:r>
                      <a:r>
                        <a:rPr lang="my-MM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my-MM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ြ</a:t>
                      </a:r>
                      <a:r>
                        <a:rPr lang="en-US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</a:t>
                      </a:r>
                      <a:r>
                        <a:rPr lang="my-MM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my-MM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ျ</a:t>
                      </a:r>
                      <a:r>
                        <a:rPr lang="en-US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ခ</a:t>
                      </a:r>
                      <a:r>
                        <a:rPr lang="my-MM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</a:t>
                      </a:r>
                      <a:r>
                        <a:rPr lang="en-US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en-US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my-MM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ည</a:t>
                      </a:r>
                      <a:r>
                        <a:rPr lang="en-US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 </a:t>
                      </a:r>
                      <a:r>
                        <a:rPr lang="my-MM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ေ</a:t>
                      </a:r>
                      <a:r>
                        <a:rPr lang="en-US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my-MM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ခ</a:t>
                      </a:r>
                      <a:r>
                        <a:rPr lang="en-US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်</a:t>
                      </a:r>
                      <a:r>
                        <a:rPr lang="my-MM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en-US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my-MM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ေ</a:t>
                      </a:r>
                      <a:r>
                        <a:rPr lang="en-US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လ</a:t>
                      </a:r>
                      <a:r>
                        <a:rPr lang="my-MM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en-US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</a:t>
                      </a:r>
                      <a:r>
                        <a:rPr lang="my-MM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</a:t>
                      </a:r>
                      <a:r>
                        <a:rPr lang="en-US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်</a:t>
                      </a:r>
                      <a:r>
                        <a:rPr lang="my-MM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ရ</a:t>
                      </a:r>
                      <a:r>
                        <a:rPr lang="en-US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ႈ</a:t>
                      </a:r>
                      <a:r>
                        <a:rPr lang="my-MM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ံ</a:t>
                      </a:r>
                      <a:r>
                        <a:rPr lang="en-US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my-MM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မ</a:t>
                      </a:r>
                      <a:r>
                        <a:rPr lang="en-US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ႈ </a:t>
                      </a:r>
                      <a:r>
                        <a:rPr lang="my-MM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ျ</a:t>
                      </a:r>
                      <a:r>
                        <a:rPr lang="en-US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ဖ</a:t>
                      </a:r>
                      <a:r>
                        <a:rPr lang="my-MM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စ</a:t>
                      </a:r>
                      <a:r>
                        <a:rPr lang="en-US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လ</a:t>
                      </a:r>
                      <a:r>
                        <a:rPr lang="en-US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ိ</a:t>
                      </a:r>
                      <a:r>
                        <a:rPr lang="my-MM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မ</a:t>
                      </a:r>
                      <a:r>
                        <a:rPr lang="en-US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့</a:t>
                      </a:r>
                      <a:r>
                        <a:rPr lang="en-US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မ</a:t>
                      </a:r>
                      <a:r>
                        <a:rPr lang="my-MM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ည</a:t>
                      </a:r>
                      <a:r>
                        <a:rPr lang="en-US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ျ</a:t>
                      </a:r>
                      <a:r>
                        <a:rPr lang="en-US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ဖ</a:t>
                      </a:r>
                      <a:r>
                        <a:rPr lang="my-MM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စ</a:t>
                      </a:r>
                      <a:r>
                        <a:rPr lang="en-US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en-US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ည</a:t>
                      </a:r>
                      <a:r>
                        <a:rPr lang="my-MM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။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US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အ</a:t>
                      </a:r>
                      <a:r>
                        <a:rPr lang="my-MM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ေ</a:t>
                      </a:r>
                      <a:r>
                        <a:rPr lang="en-US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</a:t>
                      </a:r>
                      <a:r>
                        <a:rPr lang="my-MM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en-US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</a:t>
                      </a:r>
                      <a:r>
                        <a:rPr lang="my-MM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my-MM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ေ</a:t>
                      </a:r>
                      <a:r>
                        <a:rPr lang="en-US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my-MM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en-US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အ</a:t>
                      </a:r>
                      <a:r>
                        <a:rPr lang="en-US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ေ</a:t>
                      </a:r>
                      <a:r>
                        <a:rPr lang="my-MM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တ</a:t>
                      </a:r>
                      <a:r>
                        <a:rPr lang="en-US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ြ</a:t>
                      </a:r>
                      <a:r>
                        <a:rPr lang="my-MM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႕</a:t>
                      </a:r>
                      <a:r>
                        <a:rPr lang="en-US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အ</a:t>
                      </a:r>
                      <a:r>
                        <a:rPr lang="my-MM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ႀ</a:t>
                      </a:r>
                      <a:r>
                        <a:rPr lang="en-US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</a:t>
                      </a:r>
                      <a:r>
                        <a:rPr lang="my-MM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ံ</a:t>
                      </a:r>
                      <a:r>
                        <a:rPr lang="en-US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ဳ </a:t>
                      </a:r>
                      <a:r>
                        <a:rPr lang="my-MM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ယ</a:t>
                      </a:r>
                      <a:r>
                        <a:rPr lang="en-US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ူ</a:t>
                      </a:r>
                      <a:r>
                        <a:rPr lang="my-MM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ေ</a:t>
                      </a:r>
                      <a:r>
                        <a:rPr lang="en-US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ဆ</a:t>
                      </a:r>
                      <a:r>
                        <a:rPr lang="my-MM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en-US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</a:t>
                      </a:r>
                      <a:r>
                        <a:rPr lang="my-MM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လ</a:t>
                      </a:r>
                      <a:r>
                        <a:rPr lang="my-MM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en-US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ျ</a:t>
                      </a:r>
                      <a:r>
                        <a:rPr lang="my-MM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ခ</a:t>
                      </a:r>
                      <a:r>
                        <a:rPr lang="en-US" altLang="zh-CN" sz="1400" b="0" u="none" dirty="0" err="1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င္းအတ</a:t>
                      </a:r>
                      <a:r>
                        <a:rPr lang="en-US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ြ</a:t>
                      </a:r>
                      <a:r>
                        <a:rPr lang="my-MM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</a:t>
                      </a:r>
                      <a:r>
                        <a:rPr lang="en-US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 </a:t>
                      </a:r>
                      <a:r>
                        <a:rPr lang="my-MM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စ</a:t>
                      </a:r>
                      <a:r>
                        <a:rPr lang="en-US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ိ</a:t>
                      </a:r>
                      <a:r>
                        <a:rPr lang="my-MM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တ</a:t>
                      </a:r>
                      <a:r>
                        <a:rPr lang="en-US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မ</a:t>
                      </a:r>
                      <a:r>
                        <a:rPr lang="en-US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ေ</a:t>
                      </a:r>
                      <a:r>
                        <a:rPr lang="my-MM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</a:t>
                      </a:r>
                      <a:r>
                        <a:rPr lang="en-US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my-MM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</a:t>
                      </a:r>
                      <a:r>
                        <a:rPr lang="en-US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en-US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ပ</a:t>
                      </a:r>
                      <a:r>
                        <a:rPr lang="my-MM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ါ</a:t>
                      </a:r>
                      <a:r>
                        <a:rPr lang="en-US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ဘ</a:t>
                      </a:r>
                      <a:r>
                        <a:rPr lang="my-MM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ူ</a:t>
                      </a:r>
                      <a:r>
                        <a:rPr lang="en-US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 </a:t>
                      </a:r>
                      <a:r>
                        <a:rPr lang="zh-CN" altLang="en-US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function </a:t>
                      </a:r>
                      <a:r>
                        <a:rPr lang="en-US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</a:t>
                      </a:r>
                      <a:r>
                        <a:rPr lang="my-MM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ိ</a:t>
                      </a:r>
                      <a:r>
                        <a:rPr lang="en-US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ု </a:t>
                      </a:r>
                      <a:r>
                        <a:rPr lang="my-MM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ျ</a:t>
                      </a:r>
                      <a:r>
                        <a:rPr lang="en-US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မ</a:t>
                      </a:r>
                      <a:r>
                        <a:rPr lang="my-MM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ွ</a:t>
                      </a:r>
                      <a:r>
                        <a:rPr lang="en-US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</a:t>
                      </a:r>
                      <a:r>
                        <a:rPr lang="my-MM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့</a:t>
                      </a:r>
                      <a:r>
                        <a:rPr lang="my-MM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တ</a:t>
                      </a:r>
                      <a:r>
                        <a:rPr lang="en-US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</a:t>
                      </a:r>
                      <a:r>
                        <a:rPr lang="my-MM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ၿ</a:t>
                      </a:r>
                      <a:r>
                        <a:rPr lang="my-MM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ပ</a:t>
                      </a:r>
                      <a:r>
                        <a:rPr lang="en-US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ီ</a:t>
                      </a:r>
                      <a:r>
                        <a:rPr lang="my-MM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en-US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ျ</a:t>
                      </a:r>
                      <a:r>
                        <a:rPr lang="en-US" altLang="zh-CN" sz="1400" b="0" u="none" dirty="0" err="1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ဖစ္သည</a:t>
                      </a:r>
                      <a:r>
                        <a:rPr lang="en-US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္။ </a:t>
                      </a:r>
                      <a:r>
                        <a:rPr lang="en-US" altLang="zh-CN" sz="1400" b="0" u="none" dirty="0" err="1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ဤျပ</a:t>
                      </a:r>
                      <a:r>
                        <a:rPr lang="my-MM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ႆ</a:t>
                      </a:r>
                      <a:r>
                        <a:rPr lang="en-US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န</a:t>
                      </a:r>
                      <a:r>
                        <a:rPr lang="my-MM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en-US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my-MM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ည</a:t>
                      </a:r>
                      <a:r>
                        <a:rPr lang="en-US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 </a:t>
                      </a:r>
                      <a:r>
                        <a:rPr lang="my-MM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ျ</a:t>
                      </a:r>
                      <a:r>
                        <a:rPr lang="en-US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ဖ</a:t>
                      </a:r>
                      <a:r>
                        <a:rPr lang="my-MM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စ</a:t>
                      </a:r>
                      <a:r>
                        <a:rPr lang="en-US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ႏ</a:t>
                      </a:r>
                      <a:r>
                        <a:rPr lang="en-US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ု</a:t>
                      </a:r>
                      <a:r>
                        <a:rPr lang="my-MM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ိ</a:t>
                      </a:r>
                      <a:r>
                        <a:rPr lang="en-US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</a:t>
                      </a:r>
                      <a:r>
                        <a:rPr lang="my-MM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ေ</a:t>
                      </a:r>
                      <a:r>
                        <a:rPr lang="my-MM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ခ</a:t>
                      </a:r>
                      <a:r>
                        <a:rPr lang="en-US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်</a:t>
                      </a:r>
                      <a:r>
                        <a:rPr lang="my-MM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ရ</a:t>
                      </a:r>
                      <a:r>
                        <a:rPr lang="en-US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ွ</a:t>
                      </a:r>
                      <a:r>
                        <a:rPr lang="my-MM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ိ</a:t>
                      </a:r>
                      <a:r>
                        <a:rPr lang="en-US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ေ</a:t>
                      </a:r>
                      <a:r>
                        <a:rPr lang="my-MM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en-US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 </a:t>
                      </a:r>
                      <a:r>
                        <a:rPr lang="my-MM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ျ</a:t>
                      </a:r>
                      <a:r>
                        <a:rPr lang="en-US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ပ</a:t>
                      </a:r>
                      <a:r>
                        <a:rPr lang="my-MM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ႆ</a:t>
                      </a:r>
                      <a:r>
                        <a:rPr lang="en-US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န</a:t>
                      </a:r>
                      <a:r>
                        <a:rPr lang="my-MM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en-US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ျ</a:t>
                      </a:r>
                      <a:r>
                        <a:rPr lang="my-MM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ဖ</a:t>
                      </a:r>
                      <a:r>
                        <a:rPr lang="en-US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စ</a:t>
                      </a:r>
                      <a:r>
                        <a:rPr lang="my-MM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ပ</a:t>
                      </a:r>
                      <a:r>
                        <a:rPr lang="my-MM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ါ</a:t>
                      </a:r>
                      <a:r>
                        <a:rPr lang="en-US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my-MM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ည</a:t>
                      </a:r>
                      <a:r>
                        <a:rPr lang="en-US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။</a:t>
                      </a:r>
                      <a:r>
                        <a:rPr lang="en-US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en-US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</a:t>
                      </a:r>
                      <a:r>
                        <a:rPr lang="my-MM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my-MM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ည</a:t>
                      </a:r>
                      <a:r>
                        <a:rPr lang="en-US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 </a:t>
                      </a:r>
                      <a:r>
                        <a:rPr lang="my-MM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၎</a:t>
                      </a:r>
                      <a:r>
                        <a:rPr lang="en-US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</a:t>
                      </a:r>
                      <a:r>
                        <a:rPr lang="my-MM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ိ</a:t>
                      </a:r>
                      <a:r>
                        <a:rPr lang="en-US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ု </a:t>
                      </a:r>
                      <a:r>
                        <a:rPr lang="my-MM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ေ</a:t>
                      </a:r>
                      <a:r>
                        <a:rPr lang="en-US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ျ</a:t>
                      </a:r>
                      <a:r>
                        <a:rPr lang="my-MM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ဖ</a:t>
                      </a:r>
                      <a:r>
                        <a:rPr lang="en-US" altLang="zh-CN" sz="1400" b="0" u="none" dirty="0" err="1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ရွင္းရန</a:t>
                      </a:r>
                      <a:r>
                        <a:rPr lang="en-US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 ျ</a:t>
                      </a:r>
                      <a:r>
                        <a:rPr lang="en-US" altLang="zh-CN" sz="1400" b="0" u="none" dirty="0" err="1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ပန္လည</a:t>
                      </a:r>
                      <a:r>
                        <a:rPr lang="en-US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္ႀ</a:t>
                      </a:r>
                      <a:r>
                        <a:rPr lang="en-US" altLang="zh-CN" sz="1400" b="0" u="none" dirty="0" err="1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ကိဳးစားႏုိင္ပါသည</a:t>
                      </a:r>
                      <a:r>
                        <a:rPr lang="en-US" altLang="zh-CN" sz="1400" b="0" u="none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္။ </a:t>
                      </a:r>
                      <a:endParaRPr lang="zh-CN" altLang="en-US" sz="1400" b="0" u="none" dirty="0">
                        <a:solidFill>
                          <a:schemeClr val="tx1"/>
                        </a:solidFill>
                        <a:latin typeface="Zawgyi-One" panose="020B0604030504040204" pitchFamily="34" charset="0"/>
                        <a:ea typeface="微软雅黑" panose="020B0503020204020204" charset="-122"/>
                        <a:cs typeface="Zawgyi-One" panose="020B060403050404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5696577"/>
              </p:ext>
            </p:extLst>
          </p:nvPr>
        </p:nvGraphicFramePr>
        <p:xfrm>
          <a:off x="0" y="0"/>
          <a:ext cx="12192000" cy="68484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57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771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2572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17830">
                <a:tc>
                  <a:txBody>
                    <a:bodyPr/>
                    <a:lstStyle/>
                    <a:p>
                      <a:pPr algn="ctr" fontAlgn="ctr"/>
                      <a:r>
                        <a:rPr lang="my-MM" altLang="zh-CN" sz="1600" b="1" u="none" strike="noStrike" dirty="0"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န</a:t>
                      </a:r>
                      <a:r>
                        <a:rPr lang="en-US" altLang="zh-CN" sz="1600" b="1" u="none" strike="noStrike" dirty="0"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ံ</a:t>
                      </a:r>
                      <a:r>
                        <a:rPr lang="my-MM" altLang="zh-CN" sz="1600" b="1" u="none" strike="noStrike" dirty="0"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ပ</a:t>
                      </a:r>
                      <a:r>
                        <a:rPr lang="en-US" altLang="zh-CN" sz="1600" b="1" u="none" strike="noStrike" dirty="0"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ါတ္</a:t>
                      </a:r>
                      <a:endParaRPr lang="en-US" altLang="zh-CN" sz="1600" b="1" i="0" u="none" strike="noStrike" dirty="0">
                        <a:solidFill>
                          <a:srgbClr val="000000"/>
                        </a:solidFill>
                        <a:effectLst/>
                        <a:latin typeface="Zawgyi-One" panose="020B0604030504040204" pitchFamily="34" charset="0"/>
                        <a:ea typeface="微软雅黑" panose="020B0503020204020204" charset="-122"/>
                        <a:cs typeface="Zawgyi-One" panose="020B060403050404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1" dirty="0"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ျ</a:t>
                      </a:r>
                      <a:r>
                        <a:rPr lang="my-MM" altLang="zh-CN" sz="1600" b="1" dirty="0"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ပ</a:t>
                      </a:r>
                      <a:r>
                        <a:rPr lang="en-US" altLang="zh-CN" sz="1600" b="1" dirty="0"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ႆ</a:t>
                      </a:r>
                      <a:r>
                        <a:rPr lang="en-US" altLang="zh-CN" sz="1600" b="1" dirty="0" err="1"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နာ</a:t>
                      </a:r>
                      <a:r>
                        <a:rPr lang="en-US" altLang="zh-CN" sz="1600" b="1" dirty="0"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 </a:t>
                      </a:r>
                      <a:r>
                        <a:rPr lang="en-US" altLang="zh-CN" sz="1600" b="1" dirty="0" err="1"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ေဖာ</a:t>
                      </a:r>
                      <a:r>
                        <a:rPr lang="en-US" altLang="zh-CN" sz="1600" b="1" dirty="0"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္ျ</a:t>
                      </a:r>
                      <a:r>
                        <a:rPr lang="en-US" altLang="zh-CN" sz="1600" b="1" dirty="0" err="1"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ပခ်က</a:t>
                      </a:r>
                      <a:r>
                        <a:rPr lang="en-US" altLang="zh-CN" sz="1600" b="1" dirty="0"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 </a:t>
                      </a:r>
                      <a:endParaRPr lang="zh-CN" alt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Zawgyi-One" panose="020B0604030504040204" pitchFamily="34" charset="0"/>
                        <a:ea typeface="微软雅黑" panose="020B0503020204020204" charset="-122"/>
                        <a:cs typeface="Zawgyi-One" panose="020B060403050404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y-MM" altLang="zh-CN" sz="1600" b="1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အ</a:t>
                      </a:r>
                      <a:r>
                        <a:rPr lang="en-US" altLang="zh-CN" sz="1600" b="1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ေ</a:t>
                      </a:r>
                      <a:r>
                        <a:rPr lang="my-MM" altLang="zh-CN" sz="1600" b="1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ျ</a:t>
                      </a:r>
                      <a:r>
                        <a:rPr lang="en-US" altLang="zh-CN" sz="1600" b="1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ဖ</a:t>
                      </a:r>
                      <a:endParaRPr lang="zh-CN" alt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Zawgyi-One" panose="020B0604030504040204" pitchFamily="34" charset="0"/>
                        <a:ea typeface="微软雅黑" panose="020B0503020204020204" charset="-122"/>
                        <a:cs typeface="Zawgyi-One" panose="020B0604030504040204" pitchFamily="34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1109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u="none" strike="noStrike"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4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Zawgyi-One" panose="020B0604030504040204" pitchFamily="34" charset="0"/>
                        <a:ea typeface="微软雅黑" panose="020B0503020204020204" charset="-122"/>
                        <a:cs typeface="Zawgyi-One" panose="020B060403050404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zh-CN" alt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Adapter charging 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ည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 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ေ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ႏ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ွ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ေ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ြ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ည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၊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ေ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ၾ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ျ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en-US" altLang="zh-CN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ထားသက့ဲသို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႕ မျ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မ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န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altLang="zh-CN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ဆန္ေပ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။</a:t>
                      </a:r>
                      <a:endParaRPr lang="zh-CN" altLang="en-US" sz="1400" b="0" u="none" dirty="0">
                        <a:solidFill>
                          <a:srgbClr val="000000"/>
                        </a:solidFill>
                        <a:latin typeface="Zawgyi-One" panose="020B0604030504040204" pitchFamily="34" charset="0"/>
                        <a:ea typeface="微软雅黑" panose="020B0503020204020204" charset="-122"/>
                        <a:cs typeface="Zawgyi-One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မ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ေ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းေသာ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en-US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အေတ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ြ႕</a:t>
                      </a:r>
                      <a:r>
                        <a:rPr lang="en-US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အႀကံဳကို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en-US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ယူေဆာင္ေပးမိလို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en-US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စိတ္မေကာ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ပ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ါ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ဘ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ူ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။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background, </a:t>
                      </a:r>
                      <a:r>
                        <a:rPr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WiFi</a:t>
                      </a:r>
                      <a:r>
                        <a:rPr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, Bluetooth 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ႏ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ွ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့ application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၏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အ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ျ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ခ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functions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မ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်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ည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အ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ြ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ေ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အ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ခ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ါ 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အ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ခ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်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ိဳ႕</a:t>
                      </a:r>
                      <a:r>
                        <a:rPr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power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မ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်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ိ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ု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စ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လ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ိ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မ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့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မ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ည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ျ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ဖ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စ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ည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။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ထ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ိ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ု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႕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ေ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န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ည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ပ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ါ</a:t>
                      </a:r>
                      <a:r>
                        <a:rPr lang="en-US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ဝါအမ်ား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ႀ</a:t>
                      </a:r>
                      <a:r>
                        <a:rPr lang="en-US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ကီးစားေသာ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application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ိ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ု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running</a:t>
                      </a:r>
                      <a:r>
                        <a:rPr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လ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ု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ပ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ထ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လ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ွ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်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အ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စ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မ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်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မ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ည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ျ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ဖ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စ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ည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။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charging speed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ိ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ု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လ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ည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ေ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လ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်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့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ခ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်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လ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ိ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မ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့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မ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ည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ျ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ဖ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စ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ည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။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ဤ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ျ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ပ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ႆ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န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ိ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ု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ေ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ရ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ွ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ရ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ွ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ရ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န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b</a:t>
                      </a:r>
                      <a:r>
                        <a:rPr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attery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ိ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ု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လ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ည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ြ</a:t>
                      </a:r>
                      <a:r>
                        <a:rPr lang="en-US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ယ္ပ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ါ။ </a:t>
                      </a:r>
                      <a:r>
                        <a:rPr lang="en-US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အားသြင္းေနစဥ္အတြင္း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en-US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အားစားျမင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့္</a:t>
                      </a:r>
                      <a:r>
                        <a:rPr lang="en-US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မားေသာ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applications 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မ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်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ိ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ု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အ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ု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ံ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en-US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မျပဳရ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ႏ္ အ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ႀ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ံ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ေ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ပ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လ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ိ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ု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ပ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ါ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ည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။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endParaRPr sz="1400" b="0" u="none" dirty="0">
                        <a:solidFill>
                          <a:srgbClr val="000000"/>
                        </a:solidFill>
                        <a:latin typeface="Zawgyi-One" panose="020B0604030504040204" pitchFamily="34" charset="0"/>
                        <a:ea typeface="微软雅黑" panose="020B0503020204020204" charset="-122"/>
                        <a:cs typeface="Zawgyi-One" panose="020B060403050404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0782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u="none" strike="noStrike"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5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Zawgyi-One" panose="020B0604030504040204" pitchFamily="34" charset="0"/>
                        <a:ea typeface="微软雅黑" panose="020B0503020204020204" charset="-122"/>
                        <a:cs typeface="Zawgyi-One" panose="020B060403050404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မ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ွ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en-US" altLang="zh-CN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းယြင္းေသာ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zh-CN" alt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password 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ိ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ု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ါ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ႀ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ိ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မ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ဝ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ၿ</a:t>
                      </a:r>
                      <a:r>
                        <a:rPr lang="en-US" altLang="zh-CN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ပီးေနာက္တြင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 </a:t>
                      </a:r>
                      <a:r>
                        <a:rPr lang="zh-CN" alt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fingerprint reset function 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ိ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ု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အ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ု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ံ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ျ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ပ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ဳ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၍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မ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ရ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ပ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ါ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။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endParaRPr lang="zh-CN" altLang="en-US" sz="1400" b="0" u="none" dirty="0">
                        <a:solidFill>
                          <a:srgbClr val="000000"/>
                        </a:solidFill>
                        <a:latin typeface="Zawgyi-One" panose="020B0604030504040204" pitchFamily="34" charset="0"/>
                        <a:ea typeface="微软雅黑" panose="020B0503020204020204" charset="-122"/>
                        <a:cs typeface="Zawgyi-One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US" altLang="zh-CN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ဤေျပာင္းလဲမႈသည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 </a:t>
                      </a:r>
                      <a:r>
                        <a:rPr lang="zh-CN" alt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Android security mechanism 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ေ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ပ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ၚ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တ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ြင္ </a:t>
                      </a:r>
                      <a:r>
                        <a:rPr lang="en-US" altLang="zh-CN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အေျခခံထားပါသည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္။ </a:t>
                      </a:r>
                      <a:r>
                        <a:rPr lang="en-US" altLang="zh-CN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မေကာင္းေသာ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en-US" altLang="zh-CN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အေတ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ြ႕</a:t>
                      </a:r>
                      <a:r>
                        <a:rPr lang="en-US" altLang="zh-CN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အႀကံဳယူေဆာင္လာျခင္းအတြက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 </a:t>
                      </a:r>
                      <a:r>
                        <a:rPr lang="en-US" altLang="zh-CN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စိတ္မေကာငးပါဘူး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။ </a:t>
                      </a:r>
                      <a:r>
                        <a:rPr lang="en-US" altLang="zh-CN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သင္သည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 </a:t>
                      </a:r>
                      <a:r>
                        <a:rPr lang="en-US" altLang="zh-CN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သင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့္</a:t>
                      </a:r>
                      <a:r>
                        <a:rPr lang="en-US" altLang="zh-CN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ဖုန္းကို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zh-CN" alt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unlock 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လ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ု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ပ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မ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ရ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လ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ွ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်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 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့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ဖ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ု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န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ႏ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ွ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့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zh-CN" alt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purchase voucher 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ိ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ု 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အ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န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ီ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ဆ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ု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ံ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 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ျ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ပဳျ</a:t>
                      </a:r>
                      <a:r>
                        <a:rPr lang="en-US" altLang="zh-CN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ပင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္ျ</a:t>
                      </a:r>
                      <a:r>
                        <a:rPr lang="en-US" altLang="zh-CN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ခင္း</a:t>
                      </a:r>
                      <a:r>
                        <a:rPr lang="zh-CN" alt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center 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ိ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ု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႕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လ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ု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ပ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ေ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ဆ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ရ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န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 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အ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တ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ြ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ယ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ူ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လ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ပ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ါ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။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endParaRPr lang="zh-CN" altLang="en-US" sz="1400" b="0" u="none" dirty="0">
                        <a:solidFill>
                          <a:srgbClr val="000000"/>
                        </a:solidFill>
                        <a:latin typeface="Zawgyi-One" panose="020B0604030504040204" pitchFamily="34" charset="0"/>
                        <a:ea typeface="微软雅黑" panose="020B0503020204020204" charset="-122"/>
                        <a:cs typeface="Zawgyi-One" panose="020B060403050404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1173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u="none" strike="noStrike"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6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Zawgyi-One" panose="020B0604030504040204" pitchFamily="34" charset="0"/>
                        <a:ea typeface="微软雅黑" panose="020B0503020204020204" charset="-122"/>
                        <a:cs typeface="Zawgyi-One" panose="020B060403050404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three-party application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 </a:t>
                      </a:r>
                      <a:r>
                        <a:rPr lang="my-MM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က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ိ</a:t>
                      </a:r>
                      <a:r>
                        <a:rPr lang="my-MM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ု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တ</a:t>
                      </a:r>
                      <a:r>
                        <a:rPr lang="my-MM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ပ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my-MM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ဆ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င</a:t>
                      </a:r>
                      <a:r>
                        <a:rPr lang="my-MM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ပ</a:t>
                      </a:r>
                      <a:r>
                        <a:rPr lang="my-MM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ါ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။ </a:t>
                      </a:r>
                      <a:r>
                        <a:rPr lang="my-MM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အ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ခ်ိ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ဳ႕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ခြင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့္ျ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ပဳခ်က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 </a:t>
                      </a:r>
                      <a:r>
                        <a:rPr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box 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စ</a:t>
                      </a:r>
                      <a:r>
                        <a:rPr lang="my-MM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ာ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း</a:t>
                      </a:r>
                      <a:r>
                        <a:rPr lang="my-MM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သ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ားသည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 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ဖြင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့္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ေသာအခ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ါ 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ေပၚလာ</a:t>
                      </a:r>
                      <a:r>
                        <a:rPr lang="my-MM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ပ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ါ</a:t>
                      </a:r>
                      <a:r>
                        <a:rPr lang="my-MM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သ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ည</a:t>
                      </a:r>
                      <a:r>
                        <a:rPr lang="my-MM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။</a:t>
                      </a:r>
                      <a:endParaRPr lang="zh-CN" altLang="en-US" sz="1400" b="0" u="none" dirty="0">
                        <a:solidFill>
                          <a:srgbClr val="000000"/>
                        </a:solidFill>
                        <a:latin typeface="Zawgyi-One" panose="020B0604030504040204" pitchFamily="34" charset="0"/>
                        <a:ea typeface="微软雅黑" panose="020B0503020204020204" charset="-122"/>
                        <a:cs typeface="Zawgyi-One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US" altLang="zh-CN" sz="1400" dirty="0" err="1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ခြင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့္ျပဳျ</a:t>
                      </a:r>
                      <a:r>
                        <a:rPr lang="en-US" altLang="zh-CN" sz="1400" dirty="0" err="1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ခင္း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 </a:t>
                      </a:r>
                      <a:r>
                        <a:rPr lang="en-US" altLang="zh-CN" sz="1400" dirty="0" err="1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စားသား</a:t>
                      </a:r>
                      <a:r>
                        <a:rPr lang="zh-CN" altLang="en-US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box 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သ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ည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 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အ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သ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ု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ံ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း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ျ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ပ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ဳ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သ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ူ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မ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်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ာ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း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၏</a:t>
                      </a:r>
                      <a:r>
                        <a:rPr lang="zh-CN" altLang="en-US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 privacy 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က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ိ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ု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က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ာ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က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ြ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ယ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ရ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န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 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ျ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ဖ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စ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ပ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ါ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သ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ည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။ 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သ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င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့ </a:t>
                      </a:r>
                      <a:r>
                        <a:rPr lang="zh-CN" altLang="en-US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install 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လ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ု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ပ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ေ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သ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ာ</a:t>
                      </a:r>
                      <a:r>
                        <a:rPr lang="zh-CN" altLang="en-US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 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 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မ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ည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သ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ည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့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 </a:t>
                      </a:r>
                      <a:r>
                        <a:rPr lang="zh-CN" altLang="en-US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application 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မ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ဆ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ိ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ု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 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၎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၏ 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လ</a:t>
                      </a:r>
                      <a:r>
                        <a:rPr lang="en-US" altLang="zh-CN" sz="1400" dirty="0" err="1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ုိအပ္ခ်က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အ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ရ 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ခ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ြ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င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့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ျ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ပ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ဳ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ခ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်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က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က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ု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ိ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 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တ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င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ရ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န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 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လ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ိ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ု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အ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ပ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ပ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ါ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သ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ည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။ 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သ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င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့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လ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ိ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ု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အ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ပ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ခ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်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က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အ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ရ 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သ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င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သ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ည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 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အ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တ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ည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ျ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ပ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ဳ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ႏ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ု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ိ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င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ပ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ါ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သ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ည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 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သ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ိ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ု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႕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မ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ဟ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ု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တ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 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ခ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ြ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င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့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ျ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ပ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ဳ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ခ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်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က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က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ိ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ု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 </a:t>
                      </a:r>
                      <a:r>
                        <a:rPr lang="zh-CN" altLang="en-US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cancel 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လ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ု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ပ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ႏ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ု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ိ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င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ပ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ါ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သ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ည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။ 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ဤ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အ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ရ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ာ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သ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ည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 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ပ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ု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ံ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မ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ွ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န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 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အ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ေ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လ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့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အ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ထ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မ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ဟ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ု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တ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ျ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ခ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င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း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မ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ွ </a:t>
                      </a:r>
                      <a:r>
                        <a:rPr lang="zh-CN" altLang="en-US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 malicious applications 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မ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်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ာ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း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က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ိ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ု 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က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ာ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က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ြ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ယ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ေ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ပ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း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လ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ိ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မ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့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မ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ည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ျ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ဖ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စ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သ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ည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။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 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သ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င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့ </a:t>
                      </a:r>
                      <a:r>
                        <a:rPr lang="zh-CN" altLang="en-US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private 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အ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ခ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်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က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အ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လ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က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မ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်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ာ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း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က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ိ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ု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 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က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ာ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က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ြ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ယ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ရ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န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 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သ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င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သ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ည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zh-CN" altLang="en-US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 application 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က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ိ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ု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ယ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ု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ံ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ၾ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က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ည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လ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ွ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်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င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 </a:t>
                      </a:r>
                      <a:r>
                        <a:rPr lang="zh-CN" altLang="en-US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application 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အ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တ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ြ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က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 </a:t>
                      </a:r>
                    </a:p>
                    <a:p>
                      <a:pPr marL="0" indent="0" algn="l">
                        <a:buNone/>
                      </a:pP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သ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င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သ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ည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 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ခ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ြ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င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့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ျ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ပ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ဳ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ခ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်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က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 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ခ</a:t>
                      </a:r>
                      <a:r>
                        <a:rPr lang="en-US" altLang="zh-CN" sz="1400" dirty="0" err="1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လုတ္အားလုံးကို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 </a:t>
                      </a:r>
                      <a:r>
                        <a:rPr lang="en-US" altLang="zh-CN" sz="1400" dirty="0" err="1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ဖြင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့္ႏ</a:t>
                      </a:r>
                      <a:r>
                        <a:rPr lang="en-US" altLang="zh-CN" sz="1400" dirty="0" err="1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ုိင္ပါသည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္။</a:t>
                      </a:r>
                      <a:endParaRPr lang="zh-CN" altLang="en-US" sz="1400" dirty="0">
                        <a:solidFill>
                          <a:schemeClr val="tx1"/>
                        </a:solidFill>
                        <a:latin typeface="Zawgyi-One" panose="020B0604030504040204" pitchFamily="34" charset="0"/>
                        <a:ea typeface="微软雅黑" panose="020B0503020204020204" charset="-122"/>
                        <a:cs typeface="Zawgyi-One" panose="020B0604030504040204" pitchFamily="34" charset="0"/>
                        <a:sym typeface="+mn-ea"/>
                      </a:endParaRPr>
                    </a:p>
                    <a:p>
                      <a:pPr marL="0" indent="0" algn="l">
                        <a:buNone/>
                      </a:pP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-&gt;P</a:t>
                      </a:r>
                      <a:r>
                        <a:rPr lang="zh-CN" altLang="en-US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hone manager --  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P</a:t>
                      </a:r>
                      <a:r>
                        <a:rPr lang="zh-CN" altLang="en-US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rivacy 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P</a:t>
                      </a:r>
                      <a:r>
                        <a:rPr lang="zh-CN" altLang="en-US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ermissions--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Ap</a:t>
                      </a:r>
                      <a:r>
                        <a:rPr lang="zh-CN" altLang="en-US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p 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P</a:t>
                      </a:r>
                      <a:r>
                        <a:rPr lang="zh-CN" altLang="en-US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ermissions 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–A</a:t>
                      </a:r>
                      <a:r>
                        <a:rPr lang="zh-CN" altLang="en-US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pp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s 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ခ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ြ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င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့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ျ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ပ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ဳ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ခ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်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က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 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မ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်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က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ႏ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ွ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ာ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ျ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ပ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င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တ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ြ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င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 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ဖ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ြ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င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့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ပ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ါ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။</a:t>
                      </a:r>
                      <a:endParaRPr lang="zh-CN" altLang="en-US" sz="1400" b="0" u="none" dirty="0">
                        <a:solidFill>
                          <a:srgbClr val="000000"/>
                        </a:solidFill>
                        <a:latin typeface="Zawgyi-One" panose="020B0604030504040204" pitchFamily="34" charset="0"/>
                        <a:ea typeface="微软雅黑" panose="020B0503020204020204" charset="-122"/>
                        <a:cs typeface="Zawgyi-One" panose="020B060403050404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8" name="OPPO-LOGO_NEW_20181018png.png" descr="OPPO-LOGO_NEW_20181018png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7021" y="2398011"/>
            <a:ext cx="2917958" cy="2061978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2019，OPPO 发布过的黑科技"/>
          <p:cNvSpPr txBox="1"/>
          <p:nvPr/>
        </p:nvSpPr>
        <p:spPr>
          <a:xfrm>
            <a:off x="4070762" y="226021"/>
            <a:ext cx="4093621" cy="457561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 algn="ctr">
              <a:lnSpc>
                <a:spcPct val="110000"/>
              </a:lnSpc>
              <a:defRPr sz="3200" spc="32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/>
            <a:r>
              <a:rPr lang="en-US" altLang="zh-CN" sz="2400" dirty="0">
                <a:latin typeface="Zawgyi-One" panose="020B0604030504040204" pitchFamily="34" charset="0"/>
                <a:cs typeface="Zawgyi-One" panose="020B0604030504040204" pitchFamily="34" charset="0"/>
              </a:rPr>
              <a:t>1.1 </a:t>
            </a:r>
            <a:r>
              <a:rPr lang="zh-CN" altLang="en-US" sz="2400" dirty="0"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parameters </a:t>
            </a:r>
            <a:r>
              <a:rPr lang="en-US" altLang="zh-CN" sz="2400" dirty="0"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ဖြ႕</a:t>
            </a:r>
            <a:r>
              <a:rPr lang="en-US" altLang="zh-CN" sz="2400" dirty="0" err="1"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ဲစည္းပုံ</a:t>
            </a:r>
            <a:endParaRPr lang="zh-CN" altLang="en-US" sz="2400" dirty="0"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9909927"/>
              </p:ext>
            </p:extLst>
          </p:nvPr>
        </p:nvGraphicFramePr>
        <p:xfrm>
          <a:off x="4668305" y="1600090"/>
          <a:ext cx="5621020" cy="417738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449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760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3865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US" sz="1800" b="0" i="0" u="none" strike="noStrike" dirty="0">
                          <a:solidFill>
                            <a:schemeClr val="bg1"/>
                          </a:solidFill>
                        </a:rPr>
                        <a:t>Marketing name</a:t>
                      </a: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dirty="0">
                          <a:solidFill>
                            <a:schemeClr val="bg1"/>
                          </a:solidFill>
                          <a:sym typeface="+mn-ea"/>
                        </a:rPr>
                        <a:t>Reno3 Pro(RU/KZ/PL/TR/UA)</a:t>
                      </a:r>
                    </a:p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chemeClr val="bg1"/>
                          </a:solidFill>
                          <a:sym typeface="+mn-ea"/>
                        </a:rPr>
                        <a:t>Find x2 Neo(MX)</a:t>
                      </a: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386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solidFill>
                            <a:schemeClr val="bg1"/>
                          </a:solidFill>
                        </a:rPr>
                        <a:t>Model name</a:t>
                      </a:r>
                      <a:endParaRPr lang="en-US" sz="1800" b="0" i="0" u="none" strike="noStrike" dirty="0">
                        <a:solidFill>
                          <a:schemeClr val="bg1"/>
                        </a:solidFill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chemeClr val="bg1"/>
                          </a:solidFill>
                        </a:rPr>
                        <a:t>CPH2009</a:t>
                      </a: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462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chemeClr val="bg1"/>
                          </a:solidFill>
                        </a:rPr>
                        <a:t>Size</a:t>
                      </a: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chemeClr val="bg1"/>
                          </a:solidFill>
                        </a:rPr>
                        <a:t>159.4x72.4x7.7(mm)</a:t>
                      </a: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451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solidFill>
                            <a:schemeClr val="bg1"/>
                          </a:solidFill>
                        </a:rPr>
                        <a:t>Screen size</a:t>
                      </a:r>
                      <a:endParaRPr lang="en-US" sz="1800" b="0" i="0" u="none" strike="noStrike" dirty="0">
                        <a:solidFill>
                          <a:schemeClr val="bg1"/>
                        </a:solidFill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chemeClr val="bg1"/>
                          </a:solidFill>
                        </a:rPr>
                        <a:t>6.5 inch</a:t>
                      </a: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514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solidFill>
                            <a:schemeClr val="bg1"/>
                          </a:solidFill>
                        </a:rPr>
                        <a:t>Screen proportion</a:t>
                      </a: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chemeClr val="bg1"/>
                          </a:solidFill>
                        </a:rPr>
                        <a:t>20:9</a:t>
                      </a: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514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chemeClr val="bg1"/>
                          </a:solidFill>
                        </a:rPr>
                        <a:t>Screen ratio</a:t>
                      </a: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chemeClr val="bg1"/>
                          </a:solidFill>
                        </a:rPr>
                        <a:t>VA:92.1%, AA</a:t>
                      </a:r>
                      <a:r>
                        <a:rPr lang="en-US" sz="1800" dirty="0">
                          <a:solidFill>
                            <a:schemeClr val="bg1"/>
                          </a:solidFill>
                          <a:sym typeface="+mn-ea"/>
                        </a:rPr>
                        <a:t>:93.4%</a:t>
                      </a:r>
                      <a:endParaRPr lang="en-US" sz="1800" b="0" i="0" u="none" strike="noStrike" dirty="0">
                        <a:solidFill>
                          <a:schemeClr val="bg1"/>
                        </a:solidFill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2462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chemeClr val="bg1"/>
                          </a:solidFill>
                        </a:rPr>
                        <a:t>Screen material</a:t>
                      </a: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chemeClr val="bg1"/>
                          </a:solidFill>
                        </a:rPr>
                        <a:t>Grorilla Glass 5</a:t>
                      </a: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2462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chemeClr val="bg1"/>
                          </a:solidFill>
                        </a:rPr>
                        <a:t>Color</a:t>
                      </a: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chemeClr val="bg1"/>
                          </a:solidFill>
                        </a:rPr>
                        <a:t>Starry Blue/Moonlight Black</a:t>
                      </a: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pic>
        <p:nvPicPr>
          <p:cNvPr id="1737" name="Reno3枪红.png" descr="Reno3枪红.pn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1000125" y="1884680"/>
            <a:ext cx="1671955" cy="37172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8" h="21599" extrusionOk="0">
                <a:moveTo>
                  <a:pt x="3621" y="0"/>
                </a:moveTo>
                <a:cubicBezTo>
                  <a:pt x="2581" y="0"/>
                  <a:pt x="2051" y="1"/>
                  <a:pt x="1495" y="80"/>
                </a:cubicBezTo>
                <a:cubicBezTo>
                  <a:pt x="882" y="180"/>
                  <a:pt x="399" y="397"/>
                  <a:pt x="176" y="673"/>
                </a:cubicBezTo>
                <a:cubicBezTo>
                  <a:pt x="-1" y="925"/>
                  <a:pt x="0" y="1163"/>
                  <a:pt x="0" y="1630"/>
                </a:cubicBezTo>
                <a:lnTo>
                  <a:pt x="0" y="19963"/>
                </a:lnTo>
                <a:cubicBezTo>
                  <a:pt x="0" y="20437"/>
                  <a:pt x="-1" y="20675"/>
                  <a:pt x="176" y="20927"/>
                </a:cubicBezTo>
                <a:cubicBezTo>
                  <a:pt x="399" y="21203"/>
                  <a:pt x="882" y="21420"/>
                  <a:pt x="1495" y="21520"/>
                </a:cubicBezTo>
                <a:cubicBezTo>
                  <a:pt x="2055" y="21600"/>
                  <a:pt x="2583" y="21600"/>
                  <a:pt x="3621" y="21600"/>
                </a:cubicBezTo>
                <a:lnTo>
                  <a:pt x="17960" y="21600"/>
                </a:lnTo>
                <a:cubicBezTo>
                  <a:pt x="19014" y="21600"/>
                  <a:pt x="19543" y="21600"/>
                  <a:pt x="20103" y="21520"/>
                </a:cubicBezTo>
                <a:cubicBezTo>
                  <a:pt x="20716" y="21420"/>
                  <a:pt x="21199" y="21203"/>
                  <a:pt x="21422" y="20927"/>
                </a:cubicBezTo>
                <a:cubicBezTo>
                  <a:pt x="21599" y="20675"/>
                  <a:pt x="21598" y="20437"/>
                  <a:pt x="21598" y="19970"/>
                </a:cubicBezTo>
                <a:lnTo>
                  <a:pt x="21598" y="1637"/>
                </a:lnTo>
                <a:cubicBezTo>
                  <a:pt x="21598" y="1163"/>
                  <a:pt x="21599" y="925"/>
                  <a:pt x="21422" y="673"/>
                </a:cubicBezTo>
                <a:cubicBezTo>
                  <a:pt x="21199" y="397"/>
                  <a:pt x="20716" y="180"/>
                  <a:pt x="20103" y="80"/>
                </a:cubicBezTo>
                <a:cubicBezTo>
                  <a:pt x="19543" y="0"/>
                  <a:pt x="19015" y="0"/>
                  <a:pt x="17977" y="0"/>
                </a:cubicBezTo>
                <a:lnTo>
                  <a:pt x="3638" y="0"/>
                </a:lnTo>
                <a:lnTo>
                  <a:pt x="3621" y="0"/>
                </a:lnTo>
                <a:close/>
              </a:path>
            </a:pathLst>
          </a:custGeom>
          <a:ln w="12700">
            <a:miter lim="400000"/>
            <a:headEnd/>
            <a:tailEnd/>
          </a:ln>
        </p:spPr>
      </p:pic>
      <p:pic>
        <p:nvPicPr>
          <p:cNvPr id="2" name="Vinci银红渐变正-fa-RGB.png" descr="Vinci银红渐变正-fa-RGB.pn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796290" y="1758950"/>
            <a:ext cx="2099310" cy="3950335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019，OPPO 发布过的黑科技"/>
          <p:cNvSpPr txBox="1"/>
          <p:nvPr/>
        </p:nvSpPr>
        <p:spPr>
          <a:xfrm>
            <a:off x="4071394" y="209511"/>
            <a:ext cx="4093621" cy="457561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 algn="ctr">
              <a:lnSpc>
                <a:spcPct val="110000"/>
              </a:lnSpc>
              <a:defRPr sz="3200" spc="32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/>
            <a:r>
              <a:rPr lang="en-US" altLang="zh-CN" sz="2400" dirty="0">
                <a:latin typeface="Zawgyi-One" panose="020B0604030504040204" pitchFamily="34" charset="0"/>
                <a:cs typeface="Zawgyi-One" panose="020B0604030504040204" pitchFamily="34" charset="0"/>
              </a:rPr>
              <a:t>1.2 </a:t>
            </a:r>
            <a:r>
              <a:rPr lang="zh-CN" altLang="en-US" sz="2400" dirty="0"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parameters </a:t>
            </a:r>
            <a:r>
              <a:rPr lang="en-US" altLang="zh-CN" sz="2400" dirty="0" err="1"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ဖြဲ႕စည္းပုံ</a:t>
            </a:r>
            <a:endParaRPr sz="2400" dirty="0"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3938270" y="1503680"/>
          <a:ext cx="7118350" cy="414843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9476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706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1879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CPU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SDM765G </a:t>
                      </a: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GPU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Adreno 620</a:t>
                      </a: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853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RAM+ROM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12GB+256GB</a:t>
                      </a: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853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OTG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2TB</a:t>
                      </a: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8795">
                <a:tc>
                  <a:txBody>
                    <a:bodyPr/>
                    <a:lstStyle/>
                    <a:p>
                      <a:pPr marL="0" marR="0" lvl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sz="1600" b="0" i="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Front camera</a:t>
                      </a: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32m</a:t>
                      </a: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8537">
                <a:tc>
                  <a:txBody>
                    <a:bodyPr/>
                    <a:lstStyle/>
                    <a:p>
                      <a:pPr marL="0" marR="0" lvl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sz="160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Rear camera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8m+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+mn-ea"/>
                        </a:rPr>
                        <a:t>48m</a:t>
                      </a:r>
                      <a:r>
                        <a:rPr lang="en-US" sz="1600" b="0" i="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+2m+13m</a:t>
                      </a: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18537">
                <a:tc>
                  <a:txBody>
                    <a:bodyPr/>
                    <a:lstStyle/>
                    <a:p>
                      <a:pPr marL="0" marR="0" lvl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sz="160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Battery capacity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4025mAh</a:t>
                      </a: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18537">
                <a:tc>
                  <a:txBody>
                    <a:bodyPr/>
                    <a:lstStyle/>
                    <a:p>
                      <a:pPr marL="0" marR="0" lvl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sz="160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Charging time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About 1 hour(Vooc 4.0)</a:t>
                      </a: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pic>
        <p:nvPicPr>
          <p:cNvPr id="982" name="图像" descr="图像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007938" y="1431523"/>
            <a:ext cx="1380604" cy="4299754"/>
          </a:xfrm>
          <a:prstGeom prst="rect">
            <a:avLst/>
          </a:prstGeom>
          <a:ln w="12700" cap="flat">
            <a:noFill/>
            <a:miter lim="400000"/>
            <a:headEnd/>
            <a:tailEnd/>
          </a:ln>
          <a:effectLst/>
        </p:spPr>
      </p:pic>
      <p:sp>
        <p:nvSpPr>
          <p:cNvPr id="2" name="文本框 1"/>
          <p:cNvSpPr txBox="1"/>
          <p:nvPr/>
        </p:nvSpPr>
        <p:spPr>
          <a:xfrm>
            <a:off x="1149985" y="5800725"/>
            <a:ext cx="16079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fontAlgn="ctr"/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Moonlight Black</a:t>
            </a:r>
            <a:endParaRPr lang="zh-CN" altLang="en-US">
              <a:solidFill>
                <a:schemeClr val="bg1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2019，OPPO 发布过的黑科技"/>
          <p:cNvSpPr txBox="1"/>
          <p:nvPr/>
        </p:nvSpPr>
        <p:spPr>
          <a:xfrm>
            <a:off x="3186845" y="226448"/>
            <a:ext cx="5964966" cy="457561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 algn="ctr">
              <a:lnSpc>
                <a:spcPct val="110000"/>
              </a:lnSpc>
              <a:defRPr sz="3200" spc="32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l"/>
            <a:r>
              <a:rPr lang="en-US" altLang="zh-CN" sz="2400" dirty="0"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1.3 parameters </a:t>
            </a:r>
            <a:r>
              <a:rPr lang="en-US" altLang="zh-CN" sz="2400" dirty="0" err="1"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မၾကာခဏအသုံးျပ</a:t>
            </a:r>
            <a:r>
              <a:rPr lang="en-US" altLang="zh-CN" sz="2400" dirty="0"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ဳျ</a:t>
            </a:r>
            <a:r>
              <a:rPr lang="en-US" altLang="zh-CN" sz="2400" dirty="0" err="1"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ခင္း</a:t>
            </a:r>
            <a:endParaRPr sz="2400" dirty="0"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3932555" y="1445260"/>
          <a:ext cx="6511290" cy="382436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590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522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973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Front camera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Punch-hole camera, 32M</a:t>
                      </a: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973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USB type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TYPE-C</a:t>
                      </a: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832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USB version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USB2.0</a:t>
                      </a: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942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Earphone jack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TYPE-C</a:t>
                      </a: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9429">
                <a:tc>
                  <a:txBody>
                    <a:bodyPr/>
                    <a:lstStyle/>
                    <a:p>
                      <a:pPr marL="0" marR="0" lvl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sz="160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Speaker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Dual-speaker</a:t>
                      </a: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9429">
                <a:tc>
                  <a:txBody>
                    <a:bodyPr/>
                    <a:lstStyle/>
                    <a:p>
                      <a:pPr marL="0" marR="0" lvl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sz="160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Bluetooth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Bluetooth 5.1</a:t>
                      </a: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9429">
                <a:tc>
                  <a:txBody>
                    <a:bodyPr/>
                    <a:lstStyle/>
                    <a:p>
                      <a:pPr marL="0" marR="0" lvl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sz="160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NFC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Support</a:t>
                      </a: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9429">
                <a:tc>
                  <a:txBody>
                    <a:bodyPr/>
                    <a:lstStyle/>
                    <a:p>
                      <a:pPr marL="0" marR="0" lvl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sz="160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ColorOS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sz="1600" b="0" i="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ColorOS 7</a:t>
                      </a: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19429">
                <a:tc>
                  <a:txBody>
                    <a:bodyPr/>
                    <a:lstStyle/>
                    <a:p>
                      <a:pPr marL="0" marR="0" lvl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sz="160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Android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Android 10</a:t>
                      </a: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pic>
        <p:nvPicPr>
          <p:cNvPr id="980" name="Vinci绿紫哑光背左45度-4.1.png" descr="Vinci绿紫哑光背左45度-4.1.pn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72390" y="828675"/>
            <a:ext cx="3178810" cy="5438775"/>
          </a:xfrm>
          <a:prstGeom prst="rect">
            <a:avLst/>
          </a:prstGeom>
          <a:ln w="12700" cap="flat">
            <a:noFill/>
            <a:miter lim="400000"/>
            <a:headEnd/>
            <a:tailEnd/>
          </a:ln>
          <a:effectLst/>
        </p:spPr>
      </p:pic>
      <p:sp>
        <p:nvSpPr>
          <p:cNvPr id="7" name="文本框 6"/>
          <p:cNvSpPr txBox="1"/>
          <p:nvPr/>
        </p:nvSpPr>
        <p:spPr>
          <a:xfrm>
            <a:off x="1219200" y="5800725"/>
            <a:ext cx="11781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Starry Blue</a:t>
            </a:r>
            <a:endParaRPr lang="zh-CN" altLang="en-US" sz="1600" dirty="0">
              <a:solidFill>
                <a:schemeClr val="bg1"/>
              </a:solidFill>
              <a:effectLst/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2019，OPPO 发布过的黑科技"/>
          <p:cNvSpPr txBox="1"/>
          <p:nvPr/>
        </p:nvSpPr>
        <p:spPr>
          <a:xfrm>
            <a:off x="0" y="180513"/>
            <a:ext cx="12192000" cy="592983"/>
          </a:xfrm>
          <a:prstGeom prst="rect">
            <a:avLst/>
          </a:prstGeom>
          <a:noFill/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>
            <a:lvl1pPr algn="ctr">
              <a:lnSpc>
                <a:spcPct val="110000"/>
              </a:lnSpc>
              <a:defRPr sz="3200" spc="32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r>
              <a:rPr lang="my-MM" dirty="0">
                <a:latin typeface="Zawgyi-One" panose="020B0604030504040204" pitchFamily="34" charset="0"/>
                <a:cs typeface="Zawgyi-One" panose="020B0604030504040204" pitchFamily="34" charset="0"/>
              </a:rPr>
              <a:t>အ</a:t>
            </a:r>
            <a:r>
              <a:rPr lang="en-US" dirty="0">
                <a:latin typeface="Zawgyi-One" panose="020B0604030504040204" pitchFamily="34" charset="0"/>
                <a:cs typeface="Zawgyi-One" panose="020B0604030504040204" pitchFamily="34" charset="0"/>
              </a:rPr>
              <a:t>ေ</a:t>
            </a:r>
            <a:r>
              <a:rPr lang="my-MM" dirty="0">
                <a:latin typeface="Zawgyi-One" panose="020B0604030504040204" pitchFamily="34" charset="0"/>
                <a:cs typeface="Zawgyi-One" panose="020B0604030504040204" pitchFamily="34" charset="0"/>
              </a:rPr>
              <a:t>ၾ</a:t>
            </a:r>
            <a:r>
              <a:rPr lang="en-US" dirty="0">
                <a:latin typeface="Zawgyi-One" panose="020B0604030504040204" pitchFamily="34" charset="0"/>
                <a:cs typeface="Zawgyi-One" panose="020B0604030504040204" pitchFamily="34" charset="0"/>
              </a:rPr>
              <a:t>က</a:t>
            </a:r>
            <a:r>
              <a:rPr lang="my-MM" dirty="0">
                <a:latin typeface="Zawgyi-One" panose="020B0604030504040204" pitchFamily="34" charset="0"/>
                <a:cs typeface="Zawgyi-One" panose="020B0604030504040204" pitchFamily="34" charset="0"/>
              </a:rPr>
              <a:t>ာ</a:t>
            </a:r>
            <a:r>
              <a:rPr lang="en-US" dirty="0">
                <a:latin typeface="Zawgyi-One" panose="020B0604030504040204" pitchFamily="34" charset="0"/>
                <a:cs typeface="Zawgyi-One" panose="020B0604030504040204" pitchFamily="34" charset="0"/>
              </a:rPr>
              <a:t>င</a:t>
            </a:r>
            <a:r>
              <a:rPr lang="my-MM" dirty="0"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en-US" dirty="0">
                <a:latin typeface="Zawgyi-One" panose="020B0604030504040204" pitchFamily="34" charset="0"/>
                <a:cs typeface="Zawgyi-One" panose="020B0604030504040204" pitchFamily="34" charset="0"/>
              </a:rPr>
              <a:t>း</a:t>
            </a:r>
            <a:r>
              <a:rPr lang="my-MM" dirty="0">
                <a:latin typeface="Zawgyi-One" panose="020B0604030504040204" pitchFamily="34" charset="0"/>
                <a:cs typeface="Zawgyi-One" panose="020B0604030504040204" pitchFamily="34" charset="0"/>
              </a:rPr>
              <a:t>အ</a:t>
            </a:r>
            <a:r>
              <a:rPr lang="en-US" dirty="0">
                <a:latin typeface="Zawgyi-One" panose="020B0604030504040204" pitchFamily="34" charset="0"/>
                <a:cs typeface="Zawgyi-One" panose="020B0604030504040204" pitchFamily="34" charset="0"/>
              </a:rPr>
              <a:t>ရ</a:t>
            </a:r>
            <a:r>
              <a:rPr lang="my-MM" dirty="0">
                <a:latin typeface="Zawgyi-One" panose="020B0604030504040204" pitchFamily="34" charset="0"/>
                <a:cs typeface="Zawgyi-One" panose="020B0604030504040204" pitchFamily="34" charset="0"/>
              </a:rPr>
              <a:t>ာ</a:t>
            </a:r>
            <a:r>
              <a:rPr lang="en-US" dirty="0">
                <a:latin typeface="Zawgyi-One" panose="020B0604030504040204" pitchFamily="34" charset="0"/>
                <a:cs typeface="Zawgyi-One" panose="020B0604030504040204" pitchFamily="34" charset="0"/>
              </a:rPr>
              <a:t>မ</a:t>
            </a:r>
            <a:r>
              <a:rPr lang="my-MM" dirty="0">
                <a:latin typeface="Zawgyi-One" panose="020B0604030504040204" pitchFamily="34" charset="0"/>
                <a:cs typeface="Zawgyi-One" panose="020B0604030504040204" pitchFamily="34" charset="0"/>
              </a:rPr>
              <a:t>်</a:t>
            </a:r>
            <a:r>
              <a:rPr lang="en-US" dirty="0">
                <a:latin typeface="Zawgyi-One" panose="020B0604030504040204" pitchFamily="34" charset="0"/>
                <a:cs typeface="Zawgyi-One" panose="020B0604030504040204" pitchFamily="34" charset="0"/>
              </a:rPr>
              <a:t>ာ</a:t>
            </a:r>
            <a:r>
              <a:rPr lang="my-MM" dirty="0">
                <a:latin typeface="Zawgyi-One" panose="020B0604030504040204" pitchFamily="34" charset="0"/>
                <a:cs typeface="Zawgyi-One" panose="020B0604030504040204" pitchFamily="34" charset="0"/>
              </a:rPr>
              <a:t>း</a:t>
            </a:r>
            <a:r>
              <a:rPr lang="en-US" dirty="0"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</a:p>
        </p:txBody>
      </p:sp>
      <p:grpSp>
        <p:nvGrpSpPr>
          <p:cNvPr id="95" name="成组"/>
          <p:cNvGrpSpPr/>
          <p:nvPr/>
        </p:nvGrpSpPr>
        <p:grpSpPr>
          <a:xfrm>
            <a:off x="141605" y="1405255"/>
            <a:ext cx="4491355" cy="1541145"/>
            <a:chOff x="230221" y="699732"/>
            <a:chExt cx="2182997" cy="1542053"/>
          </a:xfrm>
        </p:grpSpPr>
        <p:sp>
          <p:nvSpPr>
            <p:cNvPr id="97" name="文本框 1"/>
            <p:cNvSpPr txBox="1"/>
            <p:nvPr/>
          </p:nvSpPr>
          <p:spPr>
            <a:xfrm>
              <a:off x="230221" y="699732"/>
              <a:ext cx="2182997" cy="10029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pc="144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pPr algn="l"/>
              <a:r>
                <a:rPr lang="en-US" altLang="zh-CN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1.1 parameters </a:t>
              </a:r>
              <a:r>
                <a:rPr lang="en-US" altLang="zh-CN" dirty="0" err="1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သြင</a:t>
              </a:r>
              <a:r>
                <a:rPr lang="en-US" altLang="zh-CN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္ျ</a:t>
              </a:r>
              <a:r>
                <a:rPr lang="en-US" altLang="zh-CN" dirty="0" err="1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ပင</a:t>
              </a:r>
              <a:r>
                <a:rPr lang="en-US" altLang="zh-CN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္</a:t>
              </a:r>
              <a:endParaRPr lang="en-US" altLang="zh-CN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endParaRPr>
            </a:p>
            <a:p>
              <a:pPr algn="l"/>
              <a:r>
                <a:rPr lang="en-US" altLang="zh-CN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1.2 </a:t>
              </a:r>
              <a:r>
                <a:rPr lang="en-US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parameters </a:t>
              </a:r>
              <a:r>
                <a:rPr lang="my-MM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ဖ</a:t>
              </a:r>
              <a:r>
                <a:rPr lang="en-US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ြ</a:t>
              </a:r>
              <a:r>
                <a:rPr lang="my-MM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ဲ</a:t>
              </a:r>
              <a:r>
                <a:rPr lang="en-US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႕</a:t>
              </a:r>
              <a:r>
                <a:rPr lang="my-MM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စ</a:t>
              </a:r>
              <a:r>
                <a:rPr lang="en-US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ည</a:t>
              </a:r>
              <a:r>
                <a:rPr lang="my-MM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္</a:t>
              </a:r>
              <a:r>
                <a:rPr lang="en-US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း</a:t>
              </a:r>
              <a:r>
                <a:rPr lang="my-MM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ပ</a:t>
              </a:r>
              <a:r>
                <a:rPr lang="en-US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ု</a:t>
              </a:r>
              <a:r>
                <a:rPr lang="my-MM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ံ</a:t>
              </a:r>
              <a:endParaRPr lang="en-US" altLang="zh-CN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endParaRPr>
            </a:p>
            <a:p>
              <a:pPr algn="l"/>
              <a:r>
                <a:rPr lang="en-US" altLang="zh-CN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1.3 </a:t>
              </a:r>
              <a:r>
                <a:rPr lang="en-US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parameters </a:t>
              </a:r>
              <a:r>
                <a:rPr lang="my-MM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မ</a:t>
              </a:r>
              <a:r>
                <a:rPr lang="en-US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ၾ</a:t>
              </a:r>
              <a:r>
                <a:rPr lang="my-MM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က</a:t>
              </a:r>
              <a:r>
                <a:rPr lang="en-US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ာ</a:t>
              </a:r>
              <a:r>
                <a:rPr lang="my-MM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ခ</a:t>
              </a:r>
              <a:r>
                <a:rPr lang="en-US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ဏ</a:t>
              </a:r>
              <a:r>
                <a:rPr lang="my-MM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အ</a:t>
              </a:r>
              <a:r>
                <a:rPr lang="en-US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သ</a:t>
              </a:r>
              <a:r>
                <a:rPr lang="my-MM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ု</a:t>
              </a:r>
              <a:r>
                <a:rPr lang="en-US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ံ</a:t>
              </a:r>
              <a:r>
                <a:rPr lang="my-MM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း</a:t>
              </a:r>
              <a:r>
                <a:rPr lang="en-US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ျ</a:t>
              </a:r>
              <a:r>
                <a:rPr lang="my-MM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ပ</a:t>
              </a:r>
              <a:r>
                <a:rPr lang="en-US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ဳျ</a:t>
              </a:r>
              <a:r>
                <a:rPr lang="en-US" altLang="zh-CN" dirty="0" err="1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ခင္း</a:t>
              </a:r>
              <a:endParaRPr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  <p:sp>
          <p:nvSpPr>
            <p:cNvPr id="98" name="线条"/>
            <p:cNvSpPr/>
            <p:nvPr/>
          </p:nvSpPr>
          <p:spPr>
            <a:xfrm flipV="1">
              <a:off x="791395" y="1622451"/>
              <a:ext cx="1" cy="619334"/>
            </a:xfrm>
            <a:prstGeom prst="line">
              <a:avLst/>
            </a:prstGeom>
            <a:noFill/>
            <a:ln w="9525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algn="ctr" defTabSz="412750">
                <a:defRPr sz="16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</p:grpSp>
      <p:grpSp>
        <p:nvGrpSpPr>
          <p:cNvPr id="26" name="成组"/>
          <p:cNvGrpSpPr/>
          <p:nvPr/>
        </p:nvGrpSpPr>
        <p:grpSpPr>
          <a:xfrm>
            <a:off x="5150439" y="2910413"/>
            <a:ext cx="1934263" cy="2269585"/>
            <a:chOff x="0" y="0"/>
            <a:chExt cx="3024301" cy="815538"/>
          </a:xfrm>
        </p:grpSpPr>
        <p:sp>
          <p:nvSpPr>
            <p:cNvPr id="27" name="圆角矩形 33"/>
            <p:cNvSpPr/>
            <p:nvPr/>
          </p:nvSpPr>
          <p:spPr>
            <a:xfrm>
              <a:off x="0" y="66237"/>
              <a:ext cx="3024301" cy="711201"/>
            </a:xfrm>
            <a:prstGeom prst="roundRect">
              <a:avLst>
                <a:gd name="adj" fmla="val 50000"/>
              </a:avLst>
            </a:prstGeom>
            <a:solidFill>
              <a:srgbClr val="7BF5F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200">
                  <a:solidFill>
                    <a:srgbClr val="FFFFFF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pPr>
              <a:endParaRPr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  <p:sp>
          <p:nvSpPr>
            <p:cNvPr id="28" name="点点屏幕"/>
            <p:cNvSpPr txBox="1"/>
            <p:nvPr/>
          </p:nvSpPr>
          <p:spPr>
            <a:xfrm>
              <a:off x="56076" y="0"/>
              <a:ext cx="2968224" cy="8155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>
              <a:lvl1pPr algn="ctr">
                <a:defRPr sz="3600" spc="72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r>
                <a:rPr lang="en-US" sz="2400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</a:rPr>
                <a:t>Color OS</a:t>
              </a:r>
            </a:p>
          </p:txBody>
        </p:sp>
      </p:grpSp>
      <p:grpSp>
        <p:nvGrpSpPr>
          <p:cNvPr id="8" name="成组"/>
          <p:cNvGrpSpPr/>
          <p:nvPr/>
        </p:nvGrpSpPr>
        <p:grpSpPr>
          <a:xfrm>
            <a:off x="7655291" y="2861489"/>
            <a:ext cx="1934263" cy="2269585"/>
            <a:chOff x="0" y="0"/>
            <a:chExt cx="3024301" cy="815538"/>
          </a:xfrm>
        </p:grpSpPr>
        <p:sp>
          <p:nvSpPr>
            <p:cNvPr id="9" name="圆角矩形 33"/>
            <p:cNvSpPr/>
            <p:nvPr/>
          </p:nvSpPr>
          <p:spPr>
            <a:xfrm>
              <a:off x="0" y="66237"/>
              <a:ext cx="3024301" cy="711201"/>
            </a:xfrm>
            <a:prstGeom prst="roundRect">
              <a:avLst>
                <a:gd name="adj" fmla="val 50000"/>
              </a:avLst>
            </a:prstGeom>
            <a:solidFill>
              <a:srgbClr val="7BF5F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200">
                  <a:solidFill>
                    <a:srgbClr val="FFFFFF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pPr>
              <a:endParaRPr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  <p:sp>
          <p:nvSpPr>
            <p:cNvPr id="10" name="点点屏幕"/>
            <p:cNvSpPr txBox="1"/>
            <p:nvPr/>
          </p:nvSpPr>
          <p:spPr>
            <a:xfrm>
              <a:off x="56076" y="0"/>
              <a:ext cx="2968224" cy="8155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>
              <a:lvl1pPr algn="ctr">
                <a:defRPr sz="3600" spc="72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pPr algn="ctr"/>
              <a:r>
                <a:rPr lang="zh-CN" altLang="en-US" sz="20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Maintenance Precautions</a:t>
              </a:r>
            </a:p>
          </p:txBody>
        </p:sp>
      </p:grpSp>
      <p:grpSp>
        <p:nvGrpSpPr>
          <p:cNvPr id="11" name="成组"/>
          <p:cNvGrpSpPr/>
          <p:nvPr/>
        </p:nvGrpSpPr>
        <p:grpSpPr>
          <a:xfrm>
            <a:off x="10196008" y="2914140"/>
            <a:ext cx="1934263" cy="2269585"/>
            <a:chOff x="0" y="0"/>
            <a:chExt cx="3024301" cy="815538"/>
          </a:xfrm>
        </p:grpSpPr>
        <p:sp>
          <p:nvSpPr>
            <p:cNvPr id="12" name="圆角矩形 33"/>
            <p:cNvSpPr/>
            <p:nvPr/>
          </p:nvSpPr>
          <p:spPr>
            <a:xfrm>
              <a:off x="0" y="66237"/>
              <a:ext cx="3024301" cy="711201"/>
            </a:xfrm>
            <a:prstGeom prst="roundRect">
              <a:avLst>
                <a:gd name="adj" fmla="val 50000"/>
              </a:avLst>
            </a:prstGeom>
            <a:solidFill>
              <a:srgbClr val="7BF5F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200">
                  <a:solidFill>
                    <a:srgbClr val="FFFFFF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pPr>
              <a:endParaRPr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  <p:sp>
          <p:nvSpPr>
            <p:cNvPr id="13" name="点点屏幕"/>
            <p:cNvSpPr txBox="1"/>
            <p:nvPr/>
          </p:nvSpPr>
          <p:spPr>
            <a:xfrm>
              <a:off x="56076" y="0"/>
              <a:ext cx="2968224" cy="8155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>
              <a:lvl1pPr algn="ctr">
                <a:defRPr sz="3600" spc="72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pPr algn="ctr"/>
              <a:r>
                <a:rPr lang="en-US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FAQ</a:t>
              </a:r>
              <a:endParaRPr sz="2400" dirty="0"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</p:grpSp>
      <p:sp>
        <p:nvSpPr>
          <p:cNvPr id="35" name="文本框 1"/>
          <p:cNvSpPr txBox="1"/>
          <p:nvPr/>
        </p:nvSpPr>
        <p:spPr>
          <a:xfrm>
            <a:off x="3409315" y="5360670"/>
            <a:ext cx="5042535" cy="148590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lvl1pPr algn="ctr">
              <a:defRPr spc="144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l"/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2.1 </a:t>
            </a:r>
            <a:r>
              <a:rPr lang="en-US" altLang="zh-CN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အလြန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 </a:t>
            </a:r>
            <a:r>
              <a:rPr lang="en-US" altLang="zh-CN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ပါးျခင္း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&amp; </a:t>
            </a:r>
            <a:r>
              <a:rPr lang="en-US" altLang="zh-CN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ေပ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ါ့</a:t>
            </a:r>
            <a:r>
              <a:rPr lang="en-US" altLang="zh-CN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ပါးျခင္း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</a:p>
          <a:p>
            <a:pPr algn="l"/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2.2 D</a:t>
            </a:r>
            <a:r>
              <a:rPr lang="zh-CN" altLang="en-US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ual stabilization</a:t>
            </a:r>
          </a:p>
          <a:p>
            <a:pPr algn="l"/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2.3 90Hz </a:t>
            </a:r>
            <a:r>
              <a:rPr lang="zh-CN" altLang="en-US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Curved screen</a:t>
            </a:r>
          </a:p>
          <a:p>
            <a:pPr algn="l"/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2.4 </a:t>
            </a:r>
            <a:r>
              <a:rPr lang="en-US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Punch-hole front camera</a:t>
            </a:r>
          </a:p>
        </p:txBody>
      </p:sp>
      <p:sp>
        <p:nvSpPr>
          <p:cNvPr id="36" name="线条"/>
          <p:cNvSpPr/>
          <p:nvPr/>
        </p:nvSpPr>
        <p:spPr>
          <a:xfrm flipV="1">
            <a:off x="3696529" y="4889910"/>
            <a:ext cx="3511" cy="456654"/>
          </a:xfrm>
          <a:prstGeom prst="line">
            <a:avLst/>
          </a:prstGeom>
          <a:noFill/>
          <a:ln w="9525" cap="flat">
            <a:solidFill>
              <a:srgbClr val="FFFFFF"/>
            </a:solidFill>
            <a:prstDash val="solid"/>
            <a:miter lim="400000"/>
          </a:ln>
          <a:effectLst/>
        </p:spPr>
        <p:txBody>
          <a:bodyPr wrap="square" lIns="25400" tIns="25400" rIns="25400" bIns="25400" numCol="1" anchor="ctr">
            <a:noAutofit/>
          </a:bodyPr>
          <a:lstStyle/>
          <a:p>
            <a:pPr algn="ctr" defTabSz="412750">
              <a:defRPr sz="16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grpSp>
        <p:nvGrpSpPr>
          <p:cNvPr id="2" name="成组"/>
          <p:cNvGrpSpPr/>
          <p:nvPr/>
        </p:nvGrpSpPr>
        <p:grpSpPr>
          <a:xfrm>
            <a:off x="297815" y="2780030"/>
            <a:ext cx="2020570" cy="2269490"/>
            <a:chOff x="0" y="0"/>
            <a:chExt cx="3024301" cy="815538"/>
          </a:xfrm>
        </p:grpSpPr>
        <p:sp>
          <p:nvSpPr>
            <p:cNvPr id="3" name="圆角矩形 33"/>
            <p:cNvSpPr/>
            <p:nvPr/>
          </p:nvSpPr>
          <p:spPr>
            <a:xfrm>
              <a:off x="0" y="66237"/>
              <a:ext cx="3024301" cy="711201"/>
            </a:xfrm>
            <a:prstGeom prst="roundRect">
              <a:avLst>
                <a:gd name="adj" fmla="val 50000"/>
              </a:avLst>
            </a:prstGeom>
            <a:solidFill>
              <a:srgbClr val="7BF5F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200">
                  <a:solidFill>
                    <a:srgbClr val="FFFFFF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pPr>
              <a:endParaRPr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  <p:sp>
          <p:nvSpPr>
            <p:cNvPr id="4" name="点点屏幕"/>
            <p:cNvSpPr txBox="1"/>
            <p:nvPr/>
          </p:nvSpPr>
          <p:spPr>
            <a:xfrm>
              <a:off x="56076" y="0"/>
              <a:ext cx="2968224" cy="8155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>
              <a:lvl1pPr algn="ctr">
                <a:defRPr sz="3600" spc="72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endParaRPr lang="zh-CN" altLang="en-US" sz="2400" dirty="0">
                <a:solidFill>
                  <a:srgbClr val="FFFFFF"/>
                </a:solidFill>
                <a:latin typeface="Zawgyi-One" panose="020B0604030504040204" pitchFamily="34" charset="0"/>
                <a:cs typeface="Zawgyi-One" panose="020B0604030504040204" pitchFamily="34" charset="0"/>
                <a:sym typeface="+mn-ea"/>
              </a:endParaRPr>
            </a:p>
            <a:p>
              <a:r>
                <a:rPr lang="en-US" altLang="zh-CN" sz="20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အ</a:t>
              </a:r>
              <a:r>
                <a:rPr lang="my-MM" altLang="zh-CN" sz="20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ေ</a:t>
              </a:r>
              <a:r>
                <a:rPr lang="en-US" altLang="zh-CN" sz="20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ျ</a:t>
              </a:r>
              <a:r>
                <a:rPr lang="my-MM" altLang="zh-CN" sz="20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ခ</a:t>
              </a:r>
              <a:r>
                <a:rPr lang="en-US" altLang="zh-CN" sz="20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ခ</a:t>
              </a:r>
              <a:r>
                <a:rPr lang="my-MM" altLang="zh-CN" sz="20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ံ</a:t>
              </a:r>
              <a:endParaRPr lang="en-US" altLang="zh-CN" sz="2000" dirty="0">
                <a:solidFill>
                  <a:srgbClr val="FFFFFF"/>
                </a:solidFill>
                <a:latin typeface="Zawgyi-One" panose="020B0604030504040204" pitchFamily="34" charset="0"/>
                <a:cs typeface="Zawgyi-One" panose="020B0604030504040204" pitchFamily="34" charset="0"/>
                <a:sym typeface="+mn-ea"/>
              </a:endParaRPr>
            </a:p>
            <a:p>
              <a:r>
                <a:rPr lang="zh-CN" altLang="en-US" sz="20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Parameter</a:t>
              </a:r>
            </a:p>
            <a:p>
              <a:endParaRPr sz="2400" dirty="0"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</p:grpSp>
      <p:sp>
        <p:nvSpPr>
          <p:cNvPr id="94" name="矩形"/>
          <p:cNvSpPr/>
          <p:nvPr/>
        </p:nvSpPr>
        <p:spPr>
          <a:xfrm>
            <a:off x="5031740" y="2574412"/>
            <a:ext cx="7131551" cy="2813511"/>
          </a:xfrm>
          <a:prstGeom prst="rect">
            <a:avLst/>
          </a:prstGeom>
          <a:solidFill>
            <a:srgbClr val="000000">
              <a:alpha val="79927"/>
            </a:srgbClr>
          </a:solidFill>
          <a:ln w="12700">
            <a:miter lim="400000"/>
          </a:ln>
        </p:spPr>
        <p:txBody>
          <a:bodyPr lIns="0" tIns="0" rIns="0" bIns="0"/>
          <a:lstStyle/>
          <a:p>
            <a:endParaRPr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grpSp>
        <p:nvGrpSpPr>
          <p:cNvPr id="5" name="成组"/>
          <p:cNvGrpSpPr/>
          <p:nvPr/>
        </p:nvGrpSpPr>
        <p:grpSpPr>
          <a:xfrm>
            <a:off x="2738906" y="2755459"/>
            <a:ext cx="1934263" cy="2269585"/>
            <a:chOff x="0" y="0"/>
            <a:chExt cx="3024301" cy="815538"/>
          </a:xfrm>
        </p:grpSpPr>
        <p:sp>
          <p:nvSpPr>
            <p:cNvPr id="6" name="圆角矩形 33"/>
            <p:cNvSpPr/>
            <p:nvPr/>
          </p:nvSpPr>
          <p:spPr>
            <a:xfrm>
              <a:off x="0" y="66237"/>
              <a:ext cx="3024301" cy="711201"/>
            </a:xfrm>
            <a:prstGeom prst="roundRect">
              <a:avLst>
                <a:gd name="adj" fmla="val 50000"/>
              </a:avLst>
            </a:prstGeom>
            <a:solidFill>
              <a:srgbClr val="7BF5F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200">
                  <a:solidFill>
                    <a:srgbClr val="FFFFFF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pPr>
              <a:endParaRPr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  <p:sp>
          <p:nvSpPr>
            <p:cNvPr id="7" name="点点屏幕"/>
            <p:cNvSpPr txBox="1"/>
            <p:nvPr/>
          </p:nvSpPr>
          <p:spPr>
            <a:xfrm>
              <a:off x="56076" y="0"/>
              <a:ext cx="2968224" cy="8155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>
              <a:lvl1pPr algn="ctr">
                <a:defRPr sz="3600" spc="72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r>
                <a:rPr lang="en-US" altLang="zh-CN" sz="2000" dirty="0" err="1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အဓိက</a:t>
              </a:r>
              <a:r>
                <a:rPr lang="zh-CN" altLang="en-US" sz="20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 Selling Points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文本框 1"/>
          <p:cNvSpPr txBox="1"/>
          <p:nvPr/>
        </p:nvSpPr>
        <p:spPr>
          <a:xfrm>
            <a:off x="3580765" y="266700"/>
            <a:ext cx="5789295" cy="523220"/>
          </a:xfrm>
          <a:prstGeom prst="rect">
            <a:avLst/>
          </a:prstGeom>
          <a:ln w="12700">
            <a:miter lim="400000"/>
          </a:ln>
        </p:spPr>
        <p:txBody>
          <a:bodyPr wrap="square" lIns="34289" rIns="34289">
            <a:spAutoFit/>
          </a:bodyPr>
          <a:lstStyle>
            <a:lvl1pPr algn="ctr">
              <a:defRPr sz="3600" spc="44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r>
              <a:rPr lang="my-MM" altLang="zh-CN" sz="2800" b="1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အလြန္ ပါးျခင္း &amp; ေပါ့ပါးျခင</a:t>
            </a:r>
            <a:r>
              <a:rPr lang="en-US" altLang="zh-CN" sz="2800" b="1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္</a:t>
            </a:r>
            <a:r>
              <a:rPr lang="my-MM" altLang="zh-CN" sz="2800" b="1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း</a:t>
            </a:r>
            <a:r>
              <a:rPr lang="zh-CN" altLang="en-US" sz="2700" b="1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片</a:t>
            </a:r>
          </a:p>
        </p:txBody>
      </p:sp>
      <p:pic>
        <p:nvPicPr>
          <p:cNvPr id="1737" name="Reno3枪红.png" descr="Reno3枪红.pn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1095375" y="1751330"/>
            <a:ext cx="1671955" cy="37172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8" h="21599" extrusionOk="0">
                <a:moveTo>
                  <a:pt x="3621" y="0"/>
                </a:moveTo>
                <a:cubicBezTo>
                  <a:pt x="2581" y="0"/>
                  <a:pt x="2051" y="1"/>
                  <a:pt x="1495" y="80"/>
                </a:cubicBezTo>
                <a:cubicBezTo>
                  <a:pt x="882" y="180"/>
                  <a:pt x="399" y="397"/>
                  <a:pt x="176" y="673"/>
                </a:cubicBezTo>
                <a:cubicBezTo>
                  <a:pt x="-1" y="925"/>
                  <a:pt x="0" y="1163"/>
                  <a:pt x="0" y="1630"/>
                </a:cubicBezTo>
                <a:lnTo>
                  <a:pt x="0" y="19963"/>
                </a:lnTo>
                <a:cubicBezTo>
                  <a:pt x="0" y="20437"/>
                  <a:pt x="-1" y="20675"/>
                  <a:pt x="176" y="20927"/>
                </a:cubicBezTo>
                <a:cubicBezTo>
                  <a:pt x="399" y="21203"/>
                  <a:pt x="882" y="21420"/>
                  <a:pt x="1495" y="21520"/>
                </a:cubicBezTo>
                <a:cubicBezTo>
                  <a:pt x="2055" y="21600"/>
                  <a:pt x="2583" y="21600"/>
                  <a:pt x="3621" y="21600"/>
                </a:cubicBezTo>
                <a:lnTo>
                  <a:pt x="17960" y="21600"/>
                </a:lnTo>
                <a:cubicBezTo>
                  <a:pt x="19014" y="21600"/>
                  <a:pt x="19543" y="21600"/>
                  <a:pt x="20103" y="21520"/>
                </a:cubicBezTo>
                <a:cubicBezTo>
                  <a:pt x="20716" y="21420"/>
                  <a:pt x="21199" y="21203"/>
                  <a:pt x="21422" y="20927"/>
                </a:cubicBezTo>
                <a:cubicBezTo>
                  <a:pt x="21599" y="20675"/>
                  <a:pt x="21598" y="20437"/>
                  <a:pt x="21598" y="19970"/>
                </a:cubicBezTo>
                <a:lnTo>
                  <a:pt x="21598" y="1637"/>
                </a:lnTo>
                <a:cubicBezTo>
                  <a:pt x="21598" y="1163"/>
                  <a:pt x="21599" y="925"/>
                  <a:pt x="21422" y="673"/>
                </a:cubicBezTo>
                <a:cubicBezTo>
                  <a:pt x="21199" y="397"/>
                  <a:pt x="20716" y="180"/>
                  <a:pt x="20103" y="80"/>
                </a:cubicBezTo>
                <a:cubicBezTo>
                  <a:pt x="19543" y="0"/>
                  <a:pt x="19015" y="0"/>
                  <a:pt x="17977" y="0"/>
                </a:cubicBezTo>
                <a:lnTo>
                  <a:pt x="3638" y="0"/>
                </a:lnTo>
                <a:lnTo>
                  <a:pt x="3621" y="0"/>
                </a:lnTo>
                <a:close/>
              </a:path>
            </a:pathLst>
          </a:custGeom>
          <a:ln w="12700">
            <a:miter lim="400000"/>
            <a:headEnd/>
            <a:tailEnd/>
          </a:ln>
        </p:spPr>
      </p:pic>
      <p:pic>
        <p:nvPicPr>
          <p:cNvPr id="4" name="Vinci银红渐变正-fa-RGB.png" descr="Vinci银红渐变正-fa-RGB.pn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901065" y="1625600"/>
            <a:ext cx="2099310" cy="3950335"/>
          </a:xfrm>
          <a:prstGeom prst="rect">
            <a:avLst/>
          </a:prstGeom>
          <a:ln w="12700">
            <a:miter lim="400000"/>
            <a:headEnd/>
            <a:tailEnd/>
          </a:ln>
        </p:spPr>
      </p:pic>
      <p:grpSp>
        <p:nvGrpSpPr>
          <p:cNvPr id="11" name="组合 10"/>
          <p:cNvGrpSpPr/>
          <p:nvPr/>
        </p:nvGrpSpPr>
        <p:grpSpPr>
          <a:xfrm>
            <a:off x="5423535" y="2413000"/>
            <a:ext cx="5751195" cy="2078990"/>
            <a:chOff x="6111" y="3425"/>
            <a:chExt cx="8190" cy="3274"/>
          </a:xfrm>
        </p:grpSpPr>
        <p:sp>
          <p:nvSpPr>
            <p:cNvPr id="5" name="文本框 4"/>
            <p:cNvSpPr txBox="1"/>
            <p:nvPr/>
          </p:nvSpPr>
          <p:spPr>
            <a:xfrm>
              <a:off x="6111" y="3425"/>
              <a:ext cx="8190" cy="5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altLang="zh-CN" b="1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Q</a:t>
              </a:r>
              <a:r>
                <a:rPr lang="zh-CN" altLang="en-US" b="1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：</a:t>
              </a:r>
              <a:r>
                <a:rPr lang="en-US" altLang="zh-CN" b="1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ဘ</a:t>
              </a:r>
              <a:r>
                <a:rPr lang="my-MM" altLang="zh-CN" b="1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ယ</a:t>
              </a:r>
              <a:r>
                <a:rPr lang="en-US" altLang="zh-CN" b="1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္</a:t>
              </a:r>
              <a:r>
                <a:rPr lang="my-MM" altLang="zh-CN" b="1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အ</a:t>
              </a:r>
              <a:r>
                <a:rPr lang="en-US" altLang="zh-CN" b="1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ရ</a:t>
              </a:r>
              <a:r>
                <a:rPr lang="my-MM" altLang="zh-CN" b="1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ာ</a:t>
              </a:r>
              <a:r>
                <a:rPr lang="en-US" altLang="zh-CN" b="1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က </a:t>
              </a:r>
              <a:r>
                <a:rPr lang="en-US" altLang="zh-CN" b="1" dirty="0" err="1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ပါး</a:t>
              </a:r>
              <a:r>
                <a:rPr lang="en-US" altLang="zh-CN" b="1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၍ </a:t>
              </a:r>
              <a:r>
                <a:rPr lang="en-US" altLang="zh-CN" b="1" dirty="0" err="1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ေပ</a:t>
              </a:r>
              <a:r>
                <a:rPr lang="en-US" altLang="zh-CN" b="1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ါ့</a:t>
              </a:r>
              <a:r>
                <a:rPr lang="en-US" altLang="zh-CN" b="1" dirty="0" err="1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ပါးေစပါသနည္း</a:t>
              </a:r>
              <a:r>
                <a:rPr lang="en-US" altLang="zh-CN" b="1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။</a:t>
              </a:r>
              <a:endParaRPr lang="zh-CN" altLang="en-US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6111" y="5003"/>
              <a:ext cx="7569" cy="16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 algn="l">
                <a:buFont typeface="Wingdings" panose="05000000000000000000" charset="0"/>
                <a:buChar char="Ø"/>
              </a:pPr>
              <a:r>
                <a:rPr lang="my-MM" altLang="zh-CN" sz="16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ေ</a:t>
              </a:r>
              <a:r>
                <a:rPr lang="en-US" altLang="zh-CN" sz="16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က</a:t>
              </a:r>
              <a:r>
                <a:rPr lang="my-MM" altLang="zh-CN" sz="16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ြ</a:t>
              </a:r>
              <a:r>
                <a:rPr lang="en-US" altLang="zh-CN" sz="16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း</a:t>
              </a:r>
              <a:r>
                <a:rPr lang="my-MM" altLang="zh-CN" sz="16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ေ</a:t>
              </a:r>
              <a:r>
                <a:rPr lang="en-US" altLang="zh-CN" sz="16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သ</a:t>
              </a:r>
              <a:r>
                <a:rPr lang="my-MM" altLang="zh-CN" sz="16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ာ</a:t>
              </a:r>
              <a:r>
                <a:rPr lang="en-US" altLang="zh-CN" sz="16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 screen-s</a:t>
              </a:r>
              <a:r>
                <a:rPr lang="zh-CN" altLang="en-US" sz="16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creen </a:t>
              </a:r>
              <a:r>
                <a:rPr lang="en-US" altLang="zh-CN" sz="16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အ</a:t>
              </a:r>
              <a:r>
                <a:rPr lang="my-MM" altLang="zh-CN" sz="16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ထ</a:t>
              </a:r>
              <a:r>
                <a:rPr lang="en-US" altLang="zh-CN" sz="16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ူ</a:t>
              </a:r>
              <a:r>
                <a:rPr lang="my-MM" altLang="zh-CN" sz="16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သ</a:t>
              </a:r>
              <a:r>
                <a:rPr lang="en-US" altLang="zh-CN" sz="16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ည</a:t>
              </a:r>
              <a:r>
                <a:rPr lang="my-MM" altLang="zh-CN" sz="16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္</a:t>
              </a:r>
              <a:r>
                <a:rPr lang="en-US" altLang="zh-CN" sz="16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 </a:t>
              </a:r>
              <a:r>
                <a:rPr lang="zh-CN" altLang="en-US" sz="16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1.3mm </a:t>
              </a:r>
              <a:r>
                <a:rPr lang="en-US" altLang="zh-CN" sz="16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သ</a:t>
              </a:r>
              <a:r>
                <a:rPr lang="my-MM" altLang="zh-CN" sz="16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ာ</a:t>
              </a:r>
              <a:r>
                <a:rPr lang="en-US" altLang="zh-CN" sz="16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ရ</a:t>
              </a:r>
              <a:r>
                <a:rPr lang="my-MM" altLang="zh-CN" sz="16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ွ</a:t>
              </a:r>
              <a:r>
                <a:rPr lang="en-US" altLang="zh-CN" sz="16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ိ</a:t>
              </a:r>
              <a:r>
                <a:rPr lang="my-MM" altLang="zh-CN" sz="16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ပ</a:t>
              </a:r>
              <a:r>
                <a:rPr lang="en-US" altLang="zh-CN" sz="16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ါ</a:t>
              </a:r>
              <a:r>
                <a:rPr lang="my-MM" altLang="zh-CN" sz="16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သ</a:t>
              </a:r>
              <a:r>
                <a:rPr lang="en-US" altLang="zh-CN" sz="16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ည</a:t>
              </a:r>
              <a:r>
                <a:rPr lang="my-MM" altLang="zh-CN" sz="16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္</a:t>
              </a:r>
              <a:r>
                <a:rPr lang="en-US" altLang="zh-CN" sz="16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။</a:t>
              </a:r>
              <a:endParaRPr lang="zh-CN" alt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endParaRPr>
            </a:p>
            <a:p>
              <a:pPr marL="285750" indent="-285750" algn="l">
                <a:buFont typeface="Wingdings" panose="05000000000000000000" charset="0"/>
                <a:buChar char="Ø"/>
              </a:pPr>
              <a:r>
                <a:rPr lang="zh-CN" altLang="en-US" sz="16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Ultra-thin fingerprints </a:t>
              </a:r>
              <a:r>
                <a:rPr lang="en-US" altLang="zh-CN" sz="16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သ</a:t>
              </a:r>
              <a:r>
                <a:rPr lang="my-MM" altLang="zh-CN" sz="16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ည</a:t>
              </a:r>
              <a:r>
                <a:rPr lang="en-US" altLang="zh-CN" sz="16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္ </a:t>
              </a:r>
              <a:r>
                <a:rPr lang="my-MM" altLang="zh-CN" sz="16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က</a:t>
              </a:r>
              <a:r>
                <a:rPr lang="en-US" altLang="zh-CN" sz="16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ိ</a:t>
              </a:r>
              <a:r>
                <a:rPr lang="my-MM" altLang="zh-CN" sz="16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ု</a:t>
              </a:r>
              <a:r>
                <a:rPr lang="en-US" altLang="zh-CN" sz="16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ယ</a:t>
              </a:r>
              <a:r>
                <a:rPr lang="my-MM" altLang="zh-CN" sz="16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္</a:t>
              </a:r>
              <a:r>
                <a:rPr lang="en-US" altLang="zh-CN" sz="16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ထ</a:t>
              </a:r>
              <a:r>
                <a:rPr lang="my-MM" altLang="zh-CN" sz="16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ည</a:t>
              </a:r>
              <a:r>
                <a:rPr lang="en-US" altLang="zh-CN" sz="16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္</a:t>
              </a:r>
              <a:r>
                <a:rPr lang="my-MM" altLang="zh-CN" sz="16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က</a:t>
              </a:r>
              <a:r>
                <a:rPr lang="en-US" altLang="zh-CN" sz="16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ိ</a:t>
              </a:r>
              <a:r>
                <a:rPr lang="my-MM" altLang="zh-CN" sz="16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ု</a:t>
              </a:r>
              <a:r>
                <a:rPr lang="en-US" altLang="zh-CN" sz="16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 </a:t>
              </a:r>
              <a:r>
                <a:rPr lang="my-MM" altLang="zh-CN" sz="16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ပ</a:t>
              </a:r>
              <a:r>
                <a:rPr lang="en-US" altLang="zh-CN" sz="16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ိ</a:t>
              </a:r>
              <a:r>
                <a:rPr lang="my-MM" altLang="zh-CN" sz="16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ု</a:t>
              </a:r>
              <a:r>
                <a:rPr lang="en-US" altLang="zh-CN" sz="16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မ</a:t>
              </a:r>
              <a:r>
                <a:rPr lang="my-MM" altLang="zh-CN" sz="16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ိ</a:t>
              </a:r>
              <a:r>
                <a:rPr lang="en-US" altLang="zh-CN" sz="16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ု</a:t>
              </a:r>
              <a:r>
                <a:rPr lang="my-MM" altLang="zh-CN" sz="16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ပ</a:t>
              </a:r>
              <a:r>
                <a:rPr lang="en-US" altLang="zh-CN" sz="16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ါ</a:t>
              </a:r>
              <a:r>
                <a:rPr lang="my-MM" altLang="zh-CN" sz="16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း</a:t>
              </a:r>
              <a:r>
                <a:rPr lang="en-US" altLang="zh-CN" sz="16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လ်</a:t>
              </a:r>
              <a:r>
                <a:rPr lang="my-MM" altLang="zh-CN" sz="16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ေ</a:t>
              </a:r>
              <a:r>
                <a:rPr lang="en-US" altLang="zh-CN" sz="16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စ</a:t>
              </a:r>
              <a:r>
                <a:rPr lang="my-MM" altLang="zh-CN" sz="16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ပ</a:t>
              </a:r>
              <a:r>
                <a:rPr lang="en-US" altLang="zh-CN" sz="16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ါ</a:t>
              </a:r>
              <a:r>
                <a:rPr lang="my-MM" altLang="zh-CN" sz="16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သ</a:t>
              </a:r>
              <a:r>
                <a:rPr lang="en-US" altLang="zh-CN" sz="16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ည</a:t>
              </a:r>
              <a:r>
                <a:rPr lang="my-MM" altLang="zh-CN" sz="16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္</a:t>
              </a:r>
              <a:r>
                <a:rPr lang="en-US" altLang="zh-CN" sz="16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။ </a:t>
              </a:r>
              <a:endParaRPr lang="zh-CN" altLang="en-US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1221105" y="5572125"/>
            <a:ext cx="2600325" cy="532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အ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ေ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လ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း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ခ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်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ိ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န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: About 171g</a:t>
            </a:r>
          </a:p>
          <a:p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အ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ထ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ူ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: 7.7mm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1" name="Vinci绿紫哑光背左45度-4.1.png" descr="Vinci绿紫哑光背左45度-4.1.png"/>
          <p:cNvPicPr>
            <a:picLocks noChangeAspect="1"/>
          </p:cNvPicPr>
          <p:nvPr/>
        </p:nvPicPr>
        <p:blipFill>
          <a:blip r:embed="rId2" cstate="screen"/>
          <a:srcRect l="5137" t="1234" r="1013" b="51347"/>
          <a:stretch>
            <a:fillRect/>
          </a:stretch>
        </p:blipFill>
        <p:spPr>
          <a:xfrm>
            <a:off x="1970405" y="1699260"/>
            <a:ext cx="2947670" cy="5149215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1363" name="文本框 1"/>
          <p:cNvSpPr txBox="1"/>
          <p:nvPr/>
        </p:nvSpPr>
        <p:spPr>
          <a:xfrm>
            <a:off x="5008880" y="2305050"/>
            <a:ext cx="6747510" cy="461665"/>
          </a:xfrm>
          <a:prstGeom prst="rect">
            <a:avLst/>
          </a:prstGeom>
          <a:ln w="12700">
            <a:miter lim="400000"/>
          </a:ln>
        </p:spPr>
        <p:txBody>
          <a:bodyPr wrap="square" lIns="45719" rIns="45719">
            <a:spAutoFit/>
          </a:bodyPr>
          <a:lstStyle>
            <a:lvl1pPr algn="ctr">
              <a:defRPr sz="4000" b="1" spc="489">
                <a:solidFill>
                  <a:srgbClr val="73FD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r>
              <a:rPr sz="2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Super D</a:t>
            </a:r>
            <a:r>
              <a:rPr lang="en-US" sz="2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ual</a:t>
            </a:r>
            <a:r>
              <a:rPr sz="2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Image Stabilizer</a:t>
            </a:r>
          </a:p>
        </p:txBody>
      </p:sp>
      <p:sp>
        <p:nvSpPr>
          <p:cNvPr id="1364" name="文本框 1"/>
          <p:cNvSpPr txBox="1"/>
          <p:nvPr/>
        </p:nvSpPr>
        <p:spPr>
          <a:xfrm>
            <a:off x="5892800" y="3467100"/>
            <a:ext cx="2567305" cy="287020"/>
          </a:xfrm>
          <a:prstGeom prst="rect">
            <a:avLst/>
          </a:prstGeom>
          <a:ln w="12700">
            <a:miter lim="400000"/>
          </a:ln>
        </p:spPr>
        <p:txBody>
          <a:bodyPr wrap="square" lIns="45719" rIns="45719">
            <a:spAutoFit/>
          </a:bodyPr>
          <a:lstStyle>
            <a:lvl1pPr algn="ctr">
              <a:defRPr sz="1200" spc="146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r>
              <a:rPr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（</a:t>
            </a:r>
            <a:r>
              <a:rPr lang="my-MM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အ</a:t>
            </a:r>
            <a:r>
              <a:rPr lang="en-US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ဓ</a:t>
            </a:r>
            <a:r>
              <a:rPr lang="my-MM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ိ</a:t>
            </a:r>
            <a:r>
              <a:rPr lang="en-US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က </a:t>
            </a:r>
            <a:r>
              <a:rPr lang="my-MM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က</a:t>
            </a:r>
            <a:r>
              <a:rPr lang="en-US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င</a:t>
            </a:r>
            <a:r>
              <a:rPr lang="my-MM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en-US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မ</a:t>
            </a:r>
            <a:r>
              <a:rPr lang="my-MM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ရ</a:t>
            </a:r>
            <a:r>
              <a:rPr lang="en-US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ာ: </a:t>
            </a:r>
            <a:r>
              <a:rPr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OIS+EIS）</a:t>
            </a:r>
          </a:p>
        </p:txBody>
      </p:sp>
      <p:grpSp>
        <p:nvGrpSpPr>
          <p:cNvPr id="1391" name="成组"/>
          <p:cNvGrpSpPr/>
          <p:nvPr/>
        </p:nvGrpSpPr>
        <p:grpSpPr>
          <a:xfrm>
            <a:off x="6263515" y="3043069"/>
            <a:ext cx="1788630" cy="394948"/>
            <a:chOff x="-17270" y="0"/>
            <a:chExt cx="1788629" cy="394947"/>
          </a:xfrm>
        </p:grpSpPr>
        <p:sp>
          <p:nvSpPr>
            <p:cNvPr id="1389" name="圆角矩形"/>
            <p:cNvSpPr/>
            <p:nvPr/>
          </p:nvSpPr>
          <p:spPr>
            <a:xfrm>
              <a:off x="0" y="0"/>
              <a:ext cx="1754089" cy="394947"/>
            </a:xfrm>
            <a:prstGeom prst="roundRect">
              <a:avLst>
                <a:gd name="adj" fmla="val 7576"/>
              </a:avLst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0" tIns="0" rIns="0" bIns="0" numCol="1" anchor="t">
              <a:noAutofit/>
            </a:bodyPr>
            <a:lstStyle/>
            <a:p>
              <a:endParaRPr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  <p:sp>
          <p:nvSpPr>
            <p:cNvPr id="1390" name="主摄超级防抖"/>
            <p:cNvSpPr txBox="1"/>
            <p:nvPr/>
          </p:nvSpPr>
          <p:spPr>
            <a:xfrm>
              <a:off x="-17270" y="38723"/>
              <a:ext cx="1788629" cy="27699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lIns="0" tIns="0" rIns="0" bIns="0" numCol="1" anchor="t">
              <a:spAutoFit/>
            </a:bodyPr>
            <a:lstStyle>
              <a:lvl1pPr algn="ctr">
                <a:defRPr spc="22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r>
                <a:rPr lang="en-US" dirty="0">
                  <a:solidFill>
                    <a:schemeClr val="tx1"/>
                  </a:solidFill>
                  <a:latin typeface="Zawgyi-One" panose="020B0604030504040204" pitchFamily="34" charset="0"/>
                  <a:cs typeface="Zawgyi-One" panose="020B0604030504040204" pitchFamily="34" charset="0"/>
                </a:rPr>
                <a:t>Ultra </a:t>
              </a:r>
              <a:r>
                <a:rPr lang="my-MM" dirty="0">
                  <a:solidFill>
                    <a:schemeClr val="tx1"/>
                  </a:solidFill>
                  <a:latin typeface="Zawgyi-One" panose="020B0604030504040204" pitchFamily="34" charset="0"/>
                  <a:cs typeface="Zawgyi-One" panose="020B0604030504040204" pitchFamily="34" charset="0"/>
                </a:rPr>
                <a:t>တ</a:t>
              </a:r>
              <a:r>
                <a:rPr lang="en-US" dirty="0">
                  <a:solidFill>
                    <a:schemeClr val="tx1"/>
                  </a:solidFill>
                  <a:latin typeface="Zawgyi-One" panose="020B0604030504040204" pitchFamily="34" charset="0"/>
                  <a:cs typeface="Zawgyi-One" panose="020B0604030504040204" pitchFamily="34" charset="0"/>
                </a:rPr>
                <a:t>ည</a:t>
              </a:r>
              <a:r>
                <a:rPr lang="my-MM" dirty="0">
                  <a:solidFill>
                    <a:schemeClr val="tx1"/>
                  </a:solidFill>
                  <a:latin typeface="Zawgyi-One" panose="020B0604030504040204" pitchFamily="34" charset="0"/>
                  <a:cs typeface="Zawgyi-One" panose="020B0604030504040204" pitchFamily="34" charset="0"/>
                </a:rPr>
                <a:t>္</a:t>
              </a:r>
              <a:r>
                <a:rPr lang="en-US" dirty="0">
                  <a:solidFill>
                    <a:schemeClr val="tx1"/>
                  </a:solidFill>
                  <a:latin typeface="Zawgyi-One" panose="020B0604030504040204" pitchFamily="34" charset="0"/>
                  <a:cs typeface="Zawgyi-One" panose="020B0604030504040204" pitchFamily="34" charset="0"/>
                </a:rPr>
                <a:t>ၿ</a:t>
              </a:r>
              <a:r>
                <a:rPr lang="my-MM" dirty="0">
                  <a:solidFill>
                    <a:schemeClr val="tx1"/>
                  </a:solidFill>
                  <a:latin typeface="Zawgyi-One" panose="020B0604030504040204" pitchFamily="34" charset="0"/>
                  <a:cs typeface="Zawgyi-One" panose="020B0604030504040204" pitchFamily="34" charset="0"/>
                </a:rPr>
                <a:t>င</a:t>
              </a:r>
              <a:r>
                <a:rPr lang="en-US" dirty="0">
                  <a:solidFill>
                    <a:schemeClr val="tx1"/>
                  </a:solidFill>
                  <a:latin typeface="Zawgyi-One" panose="020B0604030504040204" pitchFamily="34" charset="0"/>
                  <a:cs typeface="Zawgyi-One" panose="020B0604030504040204" pitchFamily="34" charset="0"/>
                </a:rPr>
                <a:t>ိ</a:t>
              </a:r>
              <a:r>
                <a:rPr lang="my-MM" dirty="0">
                  <a:solidFill>
                    <a:schemeClr val="tx1"/>
                  </a:solidFill>
                  <a:latin typeface="Zawgyi-One" panose="020B0604030504040204" pitchFamily="34" charset="0"/>
                  <a:cs typeface="Zawgyi-One" panose="020B0604030504040204" pitchFamily="34" charset="0"/>
                </a:rPr>
                <a:t>မ</a:t>
              </a:r>
              <a:r>
                <a:rPr lang="en-US" dirty="0">
                  <a:solidFill>
                    <a:schemeClr val="tx1"/>
                  </a:solidFill>
                  <a:latin typeface="Zawgyi-One" panose="020B0604030504040204" pitchFamily="34" charset="0"/>
                  <a:cs typeface="Zawgyi-One" panose="020B0604030504040204" pitchFamily="34" charset="0"/>
                </a:rPr>
                <a:t>္</a:t>
              </a:r>
              <a:r>
                <a:rPr lang="my-MM" dirty="0">
                  <a:solidFill>
                    <a:schemeClr val="tx1"/>
                  </a:solidFill>
                  <a:latin typeface="Zawgyi-One" panose="020B0604030504040204" pitchFamily="34" charset="0"/>
                  <a:cs typeface="Zawgyi-One" panose="020B0604030504040204" pitchFamily="34" charset="0"/>
                </a:rPr>
                <a:t>မ</a:t>
              </a:r>
              <a:r>
                <a:rPr lang="en-US" dirty="0">
                  <a:solidFill>
                    <a:schemeClr val="tx1"/>
                  </a:solidFill>
                  <a:latin typeface="Zawgyi-One" panose="020B0604030504040204" pitchFamily="34" charset="0"/>
                  <a:cs typeface="Zawgyi-One" panose="020B0604030504040204" pitchFamily="34" charset="0"/>
                </a:rPr>
                <a:t>ႈ</a:t>
              </a:r>
            </a:p>
          </p:txBody>
        </p:sp>
      </p:grpSp>
      <p:grpSp>
        <p:nvGrpSpPr>
          <p:cNvPr id="1394" name="成组"/>
          <p:cNvGrpSpPr/>
          <p:nvPr/>
        </p:nvGrpSpPr>
        <p:grpSpPr>
          <a:xfrm>
            <a:off x="8298180" y="3046730"/>
            <a:ext cx="2874010" cy="394976"/>
            <a:chOff x="0" y="0"/>
            <a:chExt cx="1754089" cy="394947"/>
          </a:xfrm>
        </p:grpSpPr>
        <p:sp>
          <p:nvSpPr>
            <p:cNvPr id="1392" name="圆角矩形"/>
            <p:cNvSpPr/>
            <p:nvPr/>
          </p:nvSpPr>
          <p:spPr>
            <a:xfrm>
              <a:off x="0" y="0"/>
              <a:ext cx="1754089" cy="394947"/>
            </a:xfrm>
            <a:prstGeom prst="roundRect">
              <a:avLst>
                <a:gd name="adj" fmla="val 7576"/>
              </a:avLst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0" tIns="0" rIns="0" bIns="0" numCol="1" anchor="t">
              <a:noAutofit/>
            </a:bodyPr>
            <a:lstStyle/>
            <a:p>
              <a:endParaRPr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  <p:sp>
          <p:nvSpPr>
            <p:cNvPr id="1393" name="广角极限防抖"/>
            <p:cNvSpPr txBox="1"/>
            <p:nvPr/>
          </p:nvSpPr>
          <p:spPr>
            <a:xfrm>
              <a:off x="149598" y="38732"/>
              <a:ext cx="1484348" cy="27697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0" tIns="0" rIns="0" bIns="0" numCol="1" anchor="t">
              <a:spAutoFit/>
            </a:bodyPr>
            <a:lstStyle>
              <a:lvl1pPr algn="ctr">
                <a:defRPr spc="22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r>
                <a:rPr lang="en-US" dirty="0">
                  <a:solidFill>
                    <a:schemeClr val="tx1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Ultra Steady </a:t>
              </a:r>
              <a:r>
                <a:rPr lang="en-US" altLang="zh-CN" dirty="0">
                  <a:solidFill>
                    <a:schemeClr val="tx1"/>
                  </a:solidFill>
                  <a:latin typeface="Zawgyi-One" panose="020B0604030504040204" pitchFamily="34" charset="0"/>
                  <a:cs typeface="Zawgyi-One" panose="020B0604030504040204" pitchFamily="34" charset="0"/>
                </a:rPr>
                <a:t>Pro</a:t>
              </a:r>
              <a:endParaRPr lang="zh-CN" altLang="en-US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</p:grpSp>
      <p:sp>
        <p:nvSpPr>
          <p:cNvPr id="1395" name="文本框 1"/>
          <p:cNvSpPr txBox="1"/>
          <p:nvPr/>
        </p:nvSpPr>
        <p:spPr>
          <a:xfrm>
            <a:off x="8465185" y="3467100"/>
            <a:ext cx="2694305" cy="287020"/>
          </a:xfrm>
          <a:prstGeom prst="rect">
            <a:avLst/>
          </a:prstGeom>
          <a:ln w="12700">
            <a:miter lim="400000"/>
          </a:ln>
        </p:spPr>
        <p:txBody>
          <a:bodyPr wrap="square" lIns="45719" rIns="45719">
            <a:spAutoFit/>
          </a:bodyPr>
          <a:lstStyle>
            <a:lvl1pPr algn="ctr">
              <a:defRPr sz="1200" spc="146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r>
              <a:rPr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（</a:t>
            </a:r>
            <a:r>
              <a:rPr lang="en-US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</a:t>
            </a:r>
            <a:r>
              <a:rPr lang="my-MM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ထ</a:t>
            </a:r>
            <a:r>
              <a:rPr lang="en-US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ာ</a:t>
            </a:r>
            <a:r>
              <a:rPr lang="my-MM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င</a:t>
            </a:r>
            <a:r>
              <a:rPr lang="en-US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့</a:t>
            </a:r>
            <a:r>
              <a:rPr lang="my-MM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en-US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က</a:t>
            </a:r>
            <a:r>
              <a:rPr lang="my-MM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်</a:t>
            </a:r>
            <a:r>
              <a:rPr lang="en-US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ယ</a:t>
            </a:r>
            <a:r>
              <a:rPr lang="my-MM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en-US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: </a:t>
            </a:r>
            <a:r>
              <a:rPr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EIS）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4427220" y="247650"/>
            <a:ext cx="33807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“Pro” </a:t>
            </a:r>
            <a:r>
              <a:rPr lang="my-MM" altLang="zh-CN" sz="28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ပ</a:t>
            </a:r>
            <a:r>
              <a:rPr lang="en-US" altLang="zh-CN" sz="28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ု</a:t>
            </a:r>
            <a:r>
              <a:rPr lang="my-MM" altLang="zh-CN" sz="28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ံ</a:t>
            </a:r>
            <a:r>
              <a:rPr lang="en-US" altLang="zh-CN" sz="28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ရ</a:t>
            </a:r>
            <a:r>
              <a:rPr lang="my-MM" altLang="zh-CN" sz="28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ိ</a:t>
            </a:r>
            <a:r>
              <a:rPr lang="en-US" altLang="zh-CN" sz="28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ပ</a:t>
            </a:r>
            <a:r>
              <a:rPr lang="my-MM" altLang="zh-CN" sz="28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</a:t>
            </a:r>
            <a:endParaRPr lang="zh-CN" altLang="en-US" sz="2800" b="1" dirty="0">
              <a:solidFill>
                <a:schemeClr val="bg1"/>
              </a:solidFill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77240" y="2097405"/>
            <a:ext cx="126669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12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8M- </a:t>
            </a:r>
            <a:r>
              <a:rPr lang="my-MM" altLang="zh-CN" sz="12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ေ</a:t>
            </a:r>
            <a:r>
              <a:rPr lang="en-US" altLang="zh-CN" sz="1200" b="1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ထာင</a:t>
            </a:r>
            <a:r>
              <a:rPr lang="en-US" altLang="zh-CN" sz="12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့္</a:t>
            </a:r>
            <a:r>
              <a:rPr lang="en-US" altLang="zh-CN" sz="1200" b="1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က်ယ</a:t>
            </a:r>
            <a:r>
              <a:rPr lang="en-US" altLang="zh-CN" sz="12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</a:t>
            </a:r>
            <a:endParaRPr lang="zh-CN" altLang="en-US" sz="1200" b="1" dirty="0">
              <a:solidFill>
                <a:schemeClr val="bg1"/>
              </a:solidFill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</a:endParaRPr>
          </a:p>
          <a:p>
            <a:pPr algn="l"/>
            <a:r>
              <a:rPr lang="en-US" altLang="zh-CN" sz="10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115</a:t>
            </a:r>
            <a:r>
              <a:rPr lang="zh-CN" altLang="en-US" sz="10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°，</a:t>
            </a:r>
            <a:r>
              <a:rPr lang="en-US" altLang="zh-CN" sz="10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2.5cm Micro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563245" y="2778760"/>
            <a:ext cx="147668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12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48</a:t>
            </a:r>
            <a:r>
              <a:rPr lang="en-US" sz="12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M </a:t>
            </a:r>
            <a:r>
              <a:rPr lang="my-MM" sz="12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အ</a:t>
            </a:r>
            <a:r>
              <a:rPr lang="en-US" sz="12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ဓ</a:t>
            </a:r>
            <a:r>
              <a:rPr lang="my-MM" sz="12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ိ</a:t>
            </a:r>
            <a:r>
              <a:rPr lang="en-US" sz="12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က </a:t>
            </a:r>
            <a:r>
              <a:rPr lang="my-MM" sz="12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က</a:t>
            </a:r>
            <a:r>
              <a:rPr lang="en-US" sz="12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င</a:t>
            </a:r>
            <a:r>
              <a:rPr lang="my-MM" sz="12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</a:t>
            </a:r>
            <a:r>
              <a:rPr lang="en-US" sz="12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မ</a:t>
            </a:r>
            <a:r>
              <a:rPr lang="my-MM" sz="12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ရ</a:t>
            </a:r>
            <a:r>
              <a:rPr lang="en-US" sz="12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ာ</a:t>
            </a:r>
            <a:endParaRPr lang="en-US" altLang="zh-CN" sz="1200" b="1" dirty="0">
              <a:solidFill>
                <a:schemeClr val="bg1"/>
              </a:solidFill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</a:endParaRPr>
          </a:p>
          <a:p>
            <a:pPr algn="l"/>
            <a:r>
              <a:rPr lang="en-US" altLang="zh-CN" sz="10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            OIS+EIS</a:t>
            </a:r>
            <a:endParaRPr lang="zh-CN" altLang="en-US" sz="1000" dirty="0">
              <a:solidFill>
                <a:schemeClr val="bg1"/>
              </a:solidFill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91540" y="3460115"/>
            <a:ext cx="7569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1200" b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2M B&amp;W</a:t>
            </a:r>
            <a:endParaRPr lang="zh-CN" altLang="en-US" sz="1200" b="1">
              <a:solidFill>
                <a:schemeClr val="bg1"/>
              </a:solidFill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84860" y="3989070"/>
            <a:ext cx="114165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altLang="zh-CN" sz="1200" b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13</a:t>
            </a:r>
            <a:r>
              <a:rPr lang="en-US" sz="1200" b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M</a:t>
            </a:r>
            <a:r>
              <a:rPr lang="zh-CN" altLang="en-US" sz="1200" b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</a:t>
            </a:r>
            <a:r>
              <a:rPr lang="en-US" altLang="zh-CN" sz="1200" b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telephoto</a:t>
            </a:r>
          </a:p>
          <a:p>
            <a:pPr algn="l">
              <a:lnSpc>
                <a:spcPct val="100000"/>
              </a:lnSpc>
            </a:pPr>
            <a:r>
              <a:rPr lang="en-US" altLang="zh-CN" sz="100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5X hybrid zoom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1057910" y="1591310"/>
            <a:ext cx="10118725" cy="2708275"/>
            <a:chOff x="378" y="2596"/>
            <a:chExt cx="13638" cy="3650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8" y="2597"/>
              <a:ext cx="6520" cy="3649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534" y="2596"/>
              <a:ext cx="6482" cy="3651"/>
            </a:xfrm>
            <a:prstGeom prst="rect">
              <a:avLst/>
            </a:prstGeom>
          </p:spPr>
        </p:pic>
      </p:grpSp>
      <p:grpSp>
        <p:nvGrpSpPr>
          <p:cNvPr id="10" name="组合 9"/>
          <p:cNvGrpSpPr/>
          <p:nvPr/>
        </p:nvGrpSpPr>
        <p:grpSpPr>
          <a:xfrm>
            <a:off x="1132205" y="4653280"/>
            <a:ext cx="10631805" cy="1733550"/>
            <a:chOff x="378" y="7043"/>
            <a:chExt cx="13624" cy="2730"/>
          </a:xfrm>
        </p:grpSpPr>
        <p:sp>
          <p:nvSpPr>
            <p:cNvPr id="5" name="文本框 4"/>
            <p:cNvSpPr txBox="1"/>
            <p:nvPr/>
          </p:nvSpPr>
          <p:spPr>
            <a:xfrm>
              <a:off x="378" y="7043"/>
              <a:ext cx="12390" cy="17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anose="05000000000000000000" charset="0"/>
                <a:buChar char="u"/>
              </a:pPr>
              <a:r>
                <a:rPr lang="en-US" altLang="zh-CN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Ultra Steady: </a:t>
              </a:r>
              <a:r>
                <a:rPr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Super anti-shake: </a:t>
              </a:r>
              <a:r>
                <a:rPr lang="en-US" sz="1400" dirty="0" err="1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အဓ</a:t>
              </a:r>
              <a:r>
                <a:rPr lang="my-MM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ိ</a:t>
              </a:r>
              <a:r>
                <a:rPr lang="en-US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က </a:t>
              </a:r>
              <a:r>
                <a:rPr lang="en-US" sz="1400" dirty="0" err="1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ပုံ</a:t>
              </a:r>
              <a:r>
                <a:rPr lang="my-MM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၏</a:t>
              </a:r>
              <a:r>
                <a:rPr lang="en-US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 </a:t>
              </a:r>
              <a:r>
                <a:rPr lang="my-MM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အ</a:t>
              </a:r>
              <a:r>
                <a:rPr lang="en-US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ေ</a:t>
              </a:r>
              <a:r>
                <a:rPr lang="my-MM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ျ</a:t>
              </a:r>
              <a:r>
                <a:rPr lang="en-US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ခ</a:t>
              </a:r>
              <a:r>
                <a:rPr lang="my-MM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ခ</a:t>
              </a:r>
              <a:r>
                <a:rPr lang="en-US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ံ</a:t>
              </a:r>
              <a:r>
                <a:rPr lang="my-MM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တ</a:t>
              </a:r>
              <a:r>
                <a:rPr lang="en-US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ြ</a:t>
              </a:r>
              <a:r>
                <a:rPr lang="my-MM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င</a:t>
              </a:r>
              <a:r>
                <a:rPr lang="en-US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္ </a:t>
              </a:r>
              <a:r>
                <a:rPr lang="my-MM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တ</a:t>
              </a:r>
              <a:r>
                <a:rPr lang="en-US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ည</a:t>
              </a:r>
              <a:r>
                <a:rPr lang="my-MM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္</a:t>
              </a:r>
              <a:r>
                <a:rPr lang="en-US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ၿ</a:t>
              </a:r>
              <a:r>
                <a:rPr lang="my-MM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င</a:t>
              </a:r>
              <a:r>
                <a:rPr lang="en-US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ိ</a:t>
              </a:r>
              <a:r>
                <a:rPr lang="my-MM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မ</a:t>
              </a:r>
              <a:r>
                <a:rPr lang="en-US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္</a:t>
              </a:r>
              <a:r>
                <a:rPr lang="my-MM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သ</a:t>
              </a:r>
              <a:r>
                <a:rPr lang="en-US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ည</a:t>
              </a:r>
              <a:r>
                <a:rPr lang="my-MM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္</a:t>
              </a:r>
              <a:r>
                <a:rPr lang="en-US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။ motion </a:t>
              </a:r>
              <a:r>
                <a:rPr lang="my-MM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တ</a:t>
              </a:r>
              <a:r>
                <a:rPr lang="en-US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ြ</a:t>
              </a:r>
              <a:r>
                <a:rPr lang="my-MM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င</a:t>
              </a:r>
              <a:r>
                <a:rPr lang="en-US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္ </a:t>
              </a:r>
              <a:r>
                <a:rPr lang="my-MM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အ</a:t>
              </a:r>
              <a:r>
                <a:rPr lang="en-US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န</a:t>
              </a:r>
              <a:r>
                <a:rPr lang="my-MM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ည</a:t>
              </a:r>
              <a:r>
                <a:rPr lang="en-US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္</a:t>
              </a:r>
              <a:r>
                <a:rPr lang="my-MM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း</a:t>
              </a:r>
              <a:r>
                <a:rPr lang="en-US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င</a:t>
              </a:r>
              <a:r>
                <a:rPr lang="my-MM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ယ</a:t>
              </a:r>
              <a:r>
                <a:rPr lang="en-US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္ </a:t>
              </a:r>
              <a:r>
                <a:rPr lang="my-MM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တ</a:t>
              </a:r>
              <a:r>
                <a:rPr lang="en-US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ု</a:t>
              </a:r>
              <a:r>
                <a:rPr lang="my-MM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န</a:t>
              </a:r>
              <a:r>
                <a:rPr lang="en-US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္</a:t>
              </a:r>
              <a:r>
                <a:rPr lang="my-MM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ခ</a:t>
              </a:r>
              <a:r>
                <a:rPr lang="en-US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ါ</a:t>
              </a:r>
              <a:r>
                <a:rPr lang="my-MM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မ</a:t>
              </a:r>
              <a:r>
                <a:rPr lang="en-US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ႈ</a:t>
              </a:r>
              <a:r>
                <a:rPr lang="my-MM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က</a:t>
              </a:r>
              <a:r>
                <a:rPr lang="en-US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ိ</a:t>
              </a:r>
              <a:r>
                <a:rPr lang="my-MM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ု</a:t>
              </a:r>
              <a:r>
                <a:rPr lang="en-US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  </a:t>
              </a:r>
              <a:r>
                <a:rPr lang="my-MM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ထ</a:t>
              </a:r>
              <a:r>
                <a:rPr lang="en-US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ိ</a:t>
              </a:r>
              <a:r>
                <a:rPr lang="my-MM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န</a:t>
              </a:r>
              <a:r>
                <a:rPr lang="en-US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္</a:t>
              </a:r>
              <a:r>
                <a:rPr lang="my-MM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း</a:t>
              </a:r>
              <a:r>
                <a:rPr lang="en-US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သ</a:t>
              </a:r>
              <a:r>
                <a:rPr lang="my-MM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ိ</a:t>
              </a:r>
              <a:r>
                <a:rPr lang="en-US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မ</a:t>
              </a:r>
              <a:r>
                <a:rPr lang="my-MM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္</a:t>
              </a:r>
              <a:r>
                <a:rPr lang="en-US" sz="1400" dirty="0" err="1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းၿပီး</a:t>
              </a:r>
              <a:r>
                <a:rPr lang="en-US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ပိုမိုေသာ</a:t>
              </a:r>
              <a:r>
                <a:rPr lang="en-US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 </a:t>
              </a:r>
              <a:r>
                <a:rPr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dynamic visual effect</a:t>
              </a:r>
              <a:r>
                <a:rPr lang="en-US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 </a:t>
              </a:r>
              <a:r>
                <a:rPr lang="my-MM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က</a:t>
              </a:r>
              <a:r>
                <a:rPr lang="en-US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ိ</a:t>
              </a:r>
              <a:r>
                <a:rPr lang="my-MM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ု</a:t>
              </a:r>
              <a:r>
                <a:rPr lang="en-US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ဖ</a:t>
              </a:r>
              <a:r>
                <a:rPr lang="my-MM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န</a:t>
              </a:r>
              <a:r>
                <a:rPr lang="en-US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္</a:t>
              </a:r>
              <a:r>
                <a:rPr lang="my-MM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တ</a:t>
              </a:r>
              <a:r>
                <a:rPr lang="en-US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ီ</a:t>
              </a:r>
              <a:r>
                <a:rPr lang="my-MM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း</a:t>
              </a:r>
              <a:r>
                <a:rPr lang="en-US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ပ</a:t>
              </a:r>
              <a:r>
                <a:rPr lang="my-MM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ါ</a:t>
              </a:r>
              <a:r>
                <a:rPr lang="en-US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သ</a:t>
              </a:r>
              <a:r>
                <a:rPr lang="my-MM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ည</a:t>
              </a:r>
              <a:r>
                <a:rPr lang="en-US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္</a:t>
              </a:r>
              <a:r>
                <a:rPr lang="my-MM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။</a:t>
              </a:r>
              <a:r>
                <a:rPr lang="en-US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 </a:t>
              </a:r>
            </a:p>
            <a:p>
              <a:pPr marL="285750" indent="-285750">
                <a:lnSpc>
                  <a:spcPct val="150000"/>
                </a:lnSpc>
                <a:buFont typeface="Wingdings" panose="05000000000000000000" charset="0"/>
                <a:buChar char="u"/>
              </a:pPr>
              <a:r>
                <a:rPr lang="en-US" altLang="zh-CN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Ultra Steady Pro: </a:t>
              </a:r>
              <a:r>
                <a:rPr lang="en-US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video </a:t>
              </a:r>
              <a:r>
                <a:rPr lang="my-MM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အ</a:t>
              </a:r>
              <a:r>
                <a:rPr lang="en-US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ာ</a:t>
              </a:r>
              <a:r>
                <a:rPr lang="my-MM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း</a:t>
              </a:r>
              <a:r>
                <a:rPr lang="en-US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 </a:t>
              </a:r>
              <a:r>
                <a:rPr lang="my-MM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က</a:t>
              </a:r>
              <a:r>
                <a:rPr lang="en-US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ိ</a:t>
              </a:r>
              <a:r>
                <a:rPr lang="my-MM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ု</a:t>
              </a:r>
              <a:r>
                <a:rPr lang="en-US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က</a:t>
              </a:r>
              <a:r>
                <a:rPr lang="my-MM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္</a:t>
              </a:r>
              <a:r>
                <a:rPr lang="en-US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ည</a:t>
              </a:r>
              <a:r>
                <a:rPr lang="my-MM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ွ</a:t>
              </a:r>
              <a:r>
                <a:rPr lang="en-US" sz="1400" dirty="0" err="1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ပ္ပ</a:t>
              </a:r>
              <a:r>
                <a:rPr lang="en-US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ါ။ </a:t>
              </a:r>
              <a:r>
                <a:rPr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wide-angle camera</a:t>
              </a:r>
              <a:r>
                <a:rPr lang="en-US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 </a:t>
              </a:r>
              <a:r>
                <a:rPr lang="my-MM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အ</a:t>
              </a:r>
              <a:r>
                <a:rPr lang="en-US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ာ</a:t>
              </a:r>
              <a:r>
                <a:rPr lang="my-MM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း</a:t>
              </a:r>
              <a:r>
                <a:rPr lang="en-US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ျ</a:t>
              </a:r>
              <a:r>
                <a:rPr lang="my-MM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ဖ</a:t>
              </a:r>
              <a:r>
                <a:rPr lang="en-US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င</a:t>
              </a:r>
              <a:r>
                <a:rPr lang="my-MM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္</a:t>
              </a:r>
              <a:r>
                <a:rPr lang="en-US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့</a:t>
              </a:r>
              <a:r>
                <a:rPr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 </a:t>
              </a:r>
              <a:r>
                <a:rPr lang="en-US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severe jitter ႏွင့္ </a:t>
              </a:r>
              <a:r>
                <a:rPr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cope</a:t>
              </a:r>
              <a:r>
                <a:rPr lang="en-US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 </a:t>
              </a:r>
              <a:r>
                <a:rPr lang="my-MM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လ</a:t>
              </a:r>
              <a:r>
                <a:rPr lang="en-US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ု</a:t>
              </a:r>
              <a:r>
                <a:rPr lang="my-MM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ပ</a:t>
              </a:r>
              <a:r>
                <a:rPr lang="en-US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္</a:t>
              </a:r>
              <a:r>
                <a:rPr lang="my-MM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ၿ</a:t>
              </a:r>
              <a:r>
                <a:rPr lang="en-US" sz="1400" dirty="0" err="1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ပီး</a:t>
              </a:r>
              <a:r>
                <a:rPr lang="en-US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ပိုမိုတည</a:t>
              </a:r>
              <a:r>
                <a:rPr lang="en-US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္ၿ</a:t>
              </a:r>
              <a:r>
                <a:rPr lang="en-US" sz="1400" dirty="0" err="1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ငိမ္ေသာ</a:t>
              </a:r>
              <a:r>
                <a:rPr lang="en-US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ပုံကို</a:t>
              </a:r>
              <a:r>
                <a:rPr lang="en-US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ရရွိပါသည</a:t>
              </a:r>
              <a:r>
                <a:rPr lang="en-US" sz="14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  <a:sym typeface="+mn-ea"/>
                </a:rPr>
                <a:t>္။ </a:t>
              </a: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9870" y="9132"/>
              <a:ext cx="4132" cy="6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err="1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မွတ္စု</a:t>
              </a:r>
              <a:r>
                <a:rPr lang="en-US" sz="10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 </a:t>
              </a:r>
              <a:r>
                <a:rPr sz="10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: 4K resolution recording</a:t>
              </a:r>
              <a:r>
                <a:rPr lang="en-US" sz="10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 </a:t>
              </a:r>
              <a:r>
                <a:rPr lang="my-MM" sz="10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သ</a:t>
              </a:r>
              <a:r>
                <a:rPr lang="en-US" sz="10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ည</a:t>
              </a:r>
              <a:r>
                <a:rPr lang="my-MM" sz="10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္</a:t>
              </a:r>
              <a:r>
                <a:rPr lang="en-US" sz="10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 </a:t>
              </a:r>
              <a:r>
                <a:rPr sz="10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anti-shake modes</a:t>
              </a:r>
              <a:r>
                <a:rPr lang="en-US" sz="10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 </a:t>
              </a:r>
              <a:r>
                <a:rPr lang="my-MM" sz="10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ႏ</a:t>
              </a:r>
              <a:r>
                <a:rPr lang="en-US" sz="10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ွစ</a:t>
              </a:r>
              <a:r>
                <a:rPr lang="my-MM" sz="10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္</a:t>
              </a:r>
              <a:r>
                <a:rPr lang="en-US" sz="1000" dirty="0" err="1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ခု</a:t>
              </a:r>
              <a:r>
                <a:rPr lang="my-MM" sz="10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လ</a:t>
              </a:r>
              <a:r>
                <a:rPr lang="en-US" sz="10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ု</a:t>
              </a:r>
              <a:r>
                <a:rPr lang="my-MM" sz="10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ံ</a:t>
              </a:r>
              <a:r>
                <a:rPr lang="en-US" sz="10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း</a:t>
              </a:r>
              <a:r>
                <a:rPr lang="my-MM" sz="10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တ</a:t>
              </a:r>
              <a:r>
                <a:rPr lang="en-US" sz="10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ြ</a:t>
              </a:r>
              <a:r>
                <a:rPr lang="my-MM" sz="10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င</a:t>
              </a:r>
              <a:r>
                <a:rPr lang="en-US" sz="10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္ </a:t>
              </a:r>
              <a:r>
                <a:rPr lang="my-MM" sz="10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မ</a:t>
              </a:r>
              <a:r>
                <a:rPr lang="en-US" sz="10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ေ</a:t>
              </a:r>
              <a:r>
                <a:rPr lang="my-MM" sz="10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ထ</a:t>
              </a:r>
              <a:r>
                <a:rPr lang="en-US" sz="10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ာ</a:t>
              </a:r>
              <a:r>
                <a:rPr lang="my-MM" sz="10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က</a:t>
              </a:r>
              <a:r>
                <a:rPr lang="en-US" sz="10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္</a:t>
              </a:r>
              <a:r>
                <a:rPr lang="my-MM" sz="10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ပ</a:t>
              </a:r>
              <a:r>
                <a:rPr lang="en-US" sz="10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ံ</a:t>
              </a:r>
              <a:r>
                <a:rPr lang="my-MM" sz="10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့</a:t>
              </a:r>
              <a:r>
                <a:rPr lang="en-US" sz="10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ပါ။</a:t>
              </a:r>
              <a:endParaRPr sz="10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4012565" y="219075"/>
            <a:ext cx="45097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sz="32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Super Image </a:t>
            </a:r>
            <a:r>
              <a:rPr lang="en-US" sz="32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တ</a:t>
            </a:r>
            <a:r>
              <a:rPr lang="my-MM" sz="32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ည</a:t>
            </a:r>
            <a:r>
              <a:rPr lang="en-US" sz="32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္</a:t>
            </a:r>
            <a:r>
              <a:rPr lang="my-MM" sz="32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ၿ</a:t>
            </a:r>
            <a:r>
              <a:rPr lang="en-US" sz="32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ငိမ္မ</a:t>
            </a:r>
            <a:r>
              <a:rPr lang="en-US" sz="32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ႈ </a:t>
            </a:r>
            <a:endParaRPr lang="en-US" altLang="zh-CN" sz="3200" b="1" dirty="0">
              <a:solidFill>
                <a:schemeClr val="bg1"/>
              </a:solidFill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</a:endParaRP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</TotalTime>
  <Words>6385</Words>
  <Application>Microsoft Office PowerPoint</Application>
  <PresentationFormat>Widescreen</PresentationFormat>
  <Paragraphs>231</Paragraphs>
  <Slides>25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3" baseType="lpstr">
      <vt:lpstr>微软雅黑</vt:lpstr>
      <vt:lpstr>Arial</vt:lpstr>
      <vt:lpstr>Calibri</vt:lpstr>
      <vt:lpstr>Calibri Light</vt:lpstr>
      <vt:lpstr>Helvetica</vt:lpstr>
      <vt:lpstr>Wingdings</vt:lpstr>
      <vt:lpstr>Zawgyi-One</vt:lpstr>
      <vt:lpstr>Office 主题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Windows 用户</dc:creator>
  <cp:lastModifiedBy>Crab 87</cp:lastModifiedBy>
  <cp:revision>102</cp:revision>
  <dcterms:created xsi:type="dcterms:W3CDTF">2019-10-17T12:12:00Z</dcterms:created>
  <dcterms:modified xsi:type="dcterms:W3CDTF">2020-05-21T09:37:45Z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2052-10.1.0.6395</vt:lpwstr>
  </property>
</Properties>
</file>