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7" r:id="rId2"/>
    <p:sldId id="262" r:id="rId3"/>
    <p:sldId id="259" r:id="rId4"/>
    <p:sldId id="261" r:id="rId5"/>
    <p:sldId id="263" r:id="rId6"/>
    <p:sldId id="264" r:id="rId7"/>
    <p:sldId id="279" r:id="rId8"/>
    <p:sldId id="277" r:id="rId9"/>
    <p:sldId id="278" r:id="rId10"/>
    <p:sldId id="280" r:id="rId11"/>
    <p:sldId id="281" r:id="rId12"/>
    <p:sldId id="266" r:id="rId13"/>
    <p:sldId id="337" r:id="rId14"/>
    <p:sldId id="338" r:id="rId15"/>
    <p:sldId id="339" r:id="rId16"/>
    <p:sldId id="334" r:id="rId17"/>
    <p:sldId id="269" r:id="rId18"/>
    <p:sldId id="340" r:id="rId19"/>
    <p:sldId id="335" r:id="rId20"/>
    <p:sldId id="325" r:id="rId21"/>
    <p:sldId id="282" r:id="rId22"/>
    <p:sldId id="271" r:id="rId23"/>
    <p:sldId id="305" r:id="rId24"/>
    <p:sldId id="306" r:id="rId25"/>
    <p:sldId id="274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59">
          <p15:clr>
            <a:srgbClr val="A4A3A4"/>
          </p15:clr>
        </p15:guide>
        <p15:guide id="2" pos="38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DD3"/>
    <a:srgbClr val="5DD0D7"/>
    <a:srgbClr val="5CD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58" y="62"/>
      </p:cViewPr>
      <p:guideLst>
        <p:guide orient="horz" pos="2459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5B253-79FD-46B1-9343-46DC3E970DA2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9CAE2-0967-48BC-A8A5-D380002A2B2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4" name="Shape 2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altLang="zh-CN" dirty="0">
                <a:sym typeface="+mn-ea"/>
              </a:rPr>
              <a:t>【</a:t>
            </a:r>
            <a:r>
              <a:rPr lang="zh-CN" altLang="en-US" dirty="0">
                <a:sym typeface="+mn-ea"/>
              </a:rPr>
              <a:t>授课目标</a:t>
            </a:r>
            <a:r>
              <a:rPr lang="en-US" altLang="zh-CN" dirty="0">
                <a:sym typeface="+mn-ea"/>
              </a:rPr>
              <a:t>】</a:t>
            </a: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dirty="0">
                <a:sym typeface="+mn-ea"/>
              </a:rPr>
              <a:t>讲解简易模式。</a:t>
            </a: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altLang="zh-CN" dirty="0">
                <a:sym typeface="+mn-ea"/>
              </a:rPr>
              <a:t>【</a:t>
            </a:r>
            <a:r>
              <a:rPr lang="zh-CN" altLang="en-US" dirty="0">
                <a:sym typeface="+mn-ea"/>
              </a:rPr>
              <a:t>讲解</a:t>
            </a:r>
            <a:r>
              <a:rPr lang="en-US" altLang="zh-CN" dirty="0">
                <a:sym typeface="+mn-ea"/>
              </a:rPr>
              <a:t>】</a:t>
            </a: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dirty="0">
                <a:sym typeface="+mn-ea"/>
              </a:rPr>
              <a:t>有些外国人喜欢简易的桌面？或是接待过中老年客户？在这种时候为他们调整文字和图标大小，或是装第三方老人桌面，是不是很麻烦？</a:t>
            </a:r>
            <a:endParaRPr lang="en-US" altLang="zh-CN" dirty="0">
              <a:sym typeface="+mn-ea"/>
            </a:endParaRPr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dirty="0">
                <a:sym typeface="+mn-ea"/>
              </a:rPr>
              <a:t>现在我们有了简易模式！一键切换，字体和图标都会变大，核心消息更加凸显，全方位考虑不同用户的需求！以后给中老人卖机器会更加容易！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282" name="Shape 2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dirty="0"/>
              <a:t>【</a:t>
            </a:r>
            <a:r>
              <a:rPr lang="zh-CN" altLang="en-US" dirty="0"/>
              <a:t>授课目标</a:t>
            </a:r>
            <a:r>
              <a:rPr lang="en-US" altLang="zh-CN" dirty="0"/>
              <a:t>】</a:t>
            </a:r>
          </a:p>
          <a:p>
            <a:r>
              <a:rPr lang="zh-CN" altLang="en-US" dirty="0"/>
              <a:t>讲解暗色模式。</a:t>
            </a:r>
            <a:endParaRPr lang="en-US" altLang="zh-CN" dirty="0"/>
          </a:p>
          <a:p>
            <a:endParaRPr lang="en-US" dirty="0"/>
          </a:p>
          <a:p>
            <a:r>
              <a:rPr lang="en-US" altLang="zh-CN" dirty="0"/>
              <a:t>【</a:t>
            </a:r>
            <a:r>
              <a:rPr lang="zh-CN" altLang="en-US" dirty="0"/>
              <a:t>讲解</a:t>
            </a:r>
            <a:r>
              <a:rPr lang="en-US" altLang="zh-CN" dirty="0"/>
              <a:t>】</a:t>
            </a:r>
          </a:p>
          <a:p>
            <a:r>
              <a:rPr lang="zh-CN" altLang="en-US" dirty="0"/>
              <a:t>按内容讲解即可。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altLang="zh-CN" dirty="0">
                <a:sym typeface="+mn-ea"/>
              </a:rPr>
              <a:t>【</a:t>
            </a:r>
            <a:r>
              <a:rPr lang="zh-CN" altLang="en-US" dirty="0">
                <a:sym typeface="+mn-ea"/>
              </a:rPr>
              <a:t>授课目标</a:t>
            </a:r>
            <a:r>
              <a:rPr lang="en-US" altLang="zh-CN" dirty="0">
                <a:sym typeface="+mn-ea"/>
              </a:rPr>
              <a:t>】</a:t>
            </a: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dirty="0">
                <a:sym typeface="+mn-ea"/>
              </a:rPr>
              <a:t>讲解息屏时钟。</a:t>
            </a: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altLang="zh-CN" dirty="0">
                <a:sym typeface="+mn-ea"/>
              </a:rPr>
              <a:t>【</a:t>
            </a:r>
            <a:r>
              <a:rPr lang="zh-CN" altLang="en-US" dirty="0">
                <a:sym typeface="+mn-ea"/>
              </a:rPr>
              <a:t>讲解</a:t>
            </a:r>
            <a:r>
              <a:rPr lang="en-US" altLang="zh-CN" dirty="0">
                <a:sym typeface="+mn-ea"/>
              </a:rPr>
              <a:t>】</a:t>
            </a: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dirty="0"/>
              <a:t>不知道大家喜不喜欢熄屏时钟呢？我们</a:t>
            </a:r>
            <a:r>
              <a:rPr lang="en-US" altLang="zh-CN" dirty="0"/>
              <a:t>ColorOS 7</a:t>
            </a:r>
            <a:r>
              <a:rPr lang="zh-CN" altLang="en-US" dirty="0"/>
              <a:t>支持</a:t>
            </a:r>
            <a:r>
              <a:rPr lang="en-US" altLang="zh-CN" dirty="0"/>
              <a:t>18</a:t>
            </a:r>
            <a:r>
              <a:rPr lang="zh-CN" altLang="en-US" dirty="0"/>
              <a:t>种熄屏时钟，这里放出一部分给大家预览一下</a:t>
            </a:r>
            <a:r>
              <a:rPr lang="en-US" altLang="zh-CN" dirty="0"/>
              <a:t>~</a:t>
            </a:r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dirty="0"/>
              <a:t>大家喜欢哪一种？是不是很好看？</a:t>
            </a:r>
            <a:endParaRPr lang="en-US" altLang="zh-CN" dirty="0"/>
          </a:p>
          <a:p>
            <a:pPr marL="0" indent="0">
              <a:buSzPct val="125000"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dirty="0"/>
              <a:t>以后上课、开会或者谈客户，大家把手机放在桌子上，炫酷的熄屏时钟就会让你成为焦点！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209A7-DFEC-49EC-82C7-53CBC738BA25}" type="datetimeFigureOut">
              <a:rPr lang="zh-CN" altLang="en-US" smtClean="0"/>
              <a:t>2020/5/21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e7aafd7f5a98e5a18f4b1bfbc4a7f818.jpg" descr="e7aafd7f5a98e5a18f4b1bfbc4a7f818.jpg"/>
          <p:cNvPicPr>
            <a:picLocks noChangeAspect="1"/>
          </p:cNvPicPr>
          <p:nvPr/>
        </p:nvPicPr>
        <p:blipFill>
          <a:blip r:embed="rId3"/>
          <a:srcRect l="16814" t="-727" r="19132"/>
          <a:stretch>
            <a:fillRect/>
          </a:stretch>
        </p:blipFill>
        <p:spPr>
          <a:xfrm>
            <a:off x="0" y="0"/>
            <a:ext cx="12126595" cy="695261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63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357" y="687961"/>
            <a:ext cx="2818636" cy="511945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64" name="OPPO Reno2"/>
          <p:cNvSpPr txBox="1"/>
          <p:nvPr/>
        </p:nvSpPr>
        <p:spPr>
          <a:xfrm>
            <a:off x="4882199" y="511645"/>
            <a:ext cx="6152004" cy="728405"/>
          </a:xfrm>
          <a:prstGeom prst="rect">
            <a:avLst/>
          </a:prstGeom>
          <a:ln w="3175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 defTabSz="412750">
              <a:defRPr sz="4800" b="1" spc="480">
                <a:solidFill>
                  <a:srgbClr val="74F7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sz="4400" dirty="0">
                <a:latin typeface="Zawgyi-One" panose="020B0604030504040204" pitchFamily="34" charset="0"/>
                <a:cs typeface="Zawgyi-One" panose="020B0604030504040204" pitchFamily="34" charset="0"/>
              </a:rPr>
              <a:t>OPPO 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CPH2009(4G) </a:t>
            </a:r>
            <a:endParaRPr lang="zh-CN" altLang="en-US" sz="4400" dirty="0" err="1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980" name="Vinci绿紫哑光背左45度-4.1.png" descr="Vinci绿紫哑光背左45度-4.1.pn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400685" y="0"/>
            <a:ext cx="3690620" cy="6314440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sp>
        <p:nvSpPr>
          <p:cNvPr id="2" name="OPPO Reno2"/>
          <p:cNvSpPr txBox="1"/>
          <p:nvPr/>
        </p:nvSpPr>
        <p:spPr>
          <a:xfrm>
            <a:off x="4502150" y="3457575"/>
            <a:ext cx="5569585" cy="892810"/>
          </a:xfrm>
          <a:prstGeom prst="rect">
            <a:avLst/>
          </a:prstGeom>
          <a:ln w="3175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 defTabSz="412750">
              <a:defRPr sz="4800" b="1" spc="480">
                <a:solidFill>
                  <a:srgbClr val="74F7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my-MM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မည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</a:p>
          <a:p>
            <a:pPr algn="l"/>
            <a:r>
              <a:rPr lang="en-US" sz="1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Reno3 Pro(RU/KZ/PL/TR/UA)</a:t>
            </a:r>
            <a:endParaRPr lang="zh-CN" altLang="en-US" sz="1800" dirty="0" err="1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sz="1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Find X2 Neo(MX)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文本框 1"/>
          <p:cNvSpPr txBox="1"/>
          <p:nvPr/>
        </p:nvSpPr>
        <p:spPr>
          <a:xfrm>
            <a:off x="4468495" y="219075"/>
            <a:ext cx="3595370" cy="663643"/>
          </a:xfrm>
          <a:prstGeom prst="rect">
            <a:avLst/>
          </a:prstGeom>
          <a:ln w="12700">
            <a:miter lim="400000"/>
          </a:ln>
        </p:spPr>
        <p:txBody>
          <a:bodyPr wrap="square" lIns="34289" rIns="34289">
            <a:spAutoFit/>
          </a:bodyPr>
          <a:lstStyle>
            <a:lvl1pPr algn="ctr">
              <a:defRPr sz="3600" spc="4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zh-CN" sz="27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“</a:t>
            </a:r>
            <a:r>
              <a:rPr lang="en-US" altLang="zh-CN" sz="2700" b="1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Pro”Screen</a:t>
            </a:r>
            <a:endParaRPr lang="en-US" altLang="zh-CN" sz="2700" b="1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1737" name="Reno3枪红.png" descr="Reno3枪红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038225" y="1743710"/>
            <a:ext cx="1671955" cy="3717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99" extrusionOk="0">
                <a:moveTo>
                  <a:pt x="3621" y="0"/>
                </a:moveTo>
                <a:cubicBezTo>
                  <a:pt x="2581" y="0"/>
                  <a:pt x="2051" y="1"/>
                  <a:pt x="1495" y="80"/>
                </a:cubicBezTo>
                <a:cubicBezTo>
                  <a:pt x="882" y="180"/>
                  <a:pt x="399" y="397"/>
                  <a:pt x="176" y="673"/>
                </a:cubicBezTo>
                <a:cubicBezTo>
                  <a:pt x="-1" y="925"/>
                  <a:pt x="0" y="1163"/>
                  <a:pt x="0" y="1630"/>
                </a:cubicBezTo>
                <a:lnTo>
                  <a:pt x="0" y="19963"/>
                </a:lnTo>
                <a:cubicBezTo>
                  <a:pt x="0" y="20437"/>
                  <a:pt x="-1" y="20675"/>
                  <a:pt x="176" y="20927"/>
                </a:cubicBezTo>
                <a:cubicBezTo>
                  <a:pt x="399" y="21203"/>
                  <a:pt x="882" y="21420"/>
                  <a:pt x="1495" y="21520"/>
                </a:cubicBezTo>
                <a:cubicBezTo>
                  <a:pt x="2055" y="21600"/>
                  <a:pt x="2583" y="21600"/>
                  <a:pt x="3621" y="21600"/>
                </a:cubicBezTo>
                <a:lnTo>
                  <a:pt x="17960" y="21600"/>
                </a:lnTo>
                <a:cubicBezTo>
                  <a:pt x="19014" y="21600"/>
                  <a:pt x="19543" y="21600"/>
                  <a:pt x="20103" y="21520"/>
                </a:cubicBezTo>
                <a:cubicBezTo>
                  <a:pt x="20716" y="21420"/>
                  <a:pt x="21199" y="21203"/>
                  <a:pt x="21422" y="20927"/>
                </a:cubicBezTo>
                <a:cubicBezTo>
                  <a:pt x="21599" y="20675"/>
                  <a:pt x="21598" y="20437"/>
                  <a:pt x="21598" y="19970"/>
                </a:cubicBezTo>
                <a:lnTo>
                  <a:pt x="21598" y="1637"/>
                </a:lnTo>
                <a:cubicBezTo>
                  <a:pt x="21598" y="1163"/>
                  <a:pt x="21599" y="925"/>
                  <a:pt x="21422" y="673"/>
                </a:cubicBezTo>
                <a:cubicBezTo>
                  <a:pt x="21199" y="397"/>
                  <a:pt x="20716" y="180"/>
                  <a:pt x="20103" y="80"/>
                </a:cubicBezTo>
                <a:cubicBezTo>
                  <a:pt x="19543" y="0"/>
                  <a:pt x="19015" y="0"/>
                  <a:pt x="17977" y="0"/>
                </a:cubicBezTo>
                <a:lnTo>
                  <a:pt x="3638" y="0"/>
                </a:lnTo>
                <a:lnTo>
                  <a:pt x="3621" y="0"/>
                </a:ln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4" name="Vinci银红渐变正-fa-RGB.png" descr="Vinci银红渐变正-fa-RGB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815340" y="1635125"/>
            <a:ext cx="2099310" cy="39503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35" name="文本框 1"/>
          <p:cNvSpPr txBox="1"/>
          <p:nvPr/>
        </p:nvSpPr>
        <p:spPr>
          <a:xfrm>
            <a:off x="3292475" y="1614805"/>
            <a:ext cx="8586470" cy="390876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3900" b="1" spc="477">
                <a:solidFill>
                  <a:srgbClr val="73FD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u"/>
            </a:pP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90Hz s</a:t>
            </a:r>
            <a:r>
              <a:rPr 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creen refresh 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၊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ု 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ဘ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connection 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့ display 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</a:p>
          <a:p>
            <a:pPr indent="0" algn="l">
              <a:lnSpc>
                <a:spcPct val="100000"/>
              </a:lnSpc>
              <a:buFont typeface="Wingdings" panose="05000000000000000000" charset="0"/>
              <a:buNone/>
            </a:pPr>
            <a:endParaRPr lang="zh-CN" sz="24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u"/>
            </a:pPr>
            <a:endParaRPr lang="zh-CN" sz="24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  <a:p>
            <a:pPr indent="0" algn="l">
              <a:lnSpc>
                <a:spcPct val="100000"/>
              </a:lnSpc>
              <a:buFont typeface="Wingdings" panose="05000000000000000000" charset="0"/>
              <a:buNone/>
            </a:pPr>
            <a:endParaRPr lang="zh-CN" sz="24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u"/>
            </a:pPr>
            <a:endParaRPr lang="zh-CN" sz="24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u"/>
            </a:pPr>
            <a:endParaRPr lang="zh-CN" sz="24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u"/>
            </a:pPr>
            <a:endParaRPr lang="zh-CN" sz="24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u"/>
            </a:pPr>
            <a:endParaRPr lang="zh-CN" sz="24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u"/>
            </a:pP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180Hz 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f</a:t>
            </a:r>
            <a:r>
              <a:rPr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ingerprint 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န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မ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ူ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န</a:t>
            </a:r>
            <a:r>
              <a:rPr lang="en-US" sz="20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ာနႈန္း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၊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ထ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ိ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ေ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တ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ြ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႕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ရ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န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 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ပ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ိ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ု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မ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ိ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ု</a:t>
            </a:r>
            <a:r>
              <a:rPr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sensitive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ျ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ဖ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စ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ျ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ခ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င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</a:t>
            </a:r>
            <a:r>
              <a:rPr lang="my-MM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း</a:t>
            </a:r>
            <a:r>
              <a:rPr lang="en-US" sz="20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။ </a:t>
            </a:r>
          </a:p>
        </p:txBody>
      </p:sp>
      <p:pic>
        <p:nvPicPr>
          <p:cNvPr id="14" name="图片 13" descr="翻书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0275" y="2349500"/>
            <a:ext cx="3809365" cy="214312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文本框 1"/>
          <p:cNvSpPr txBox="1"/>
          <p:nvPr/>
        </p:nvSpPr>
        <p:spPr>
          <a:xfrm>
            <a:off x="3721735" y="0"/>
            <a:ext cx="5090160" cy="684803"/>
          </a:xfrm>
          <a:prstGeom prst="rect">
            <a:avLst/>
          </a:prstGeom>
          <a:ln w="12700">
            <a:miter lim="400000"/>
          </a:ln>
        </p:spPr>
        <p:txBody>
          <a:bodyPr wrap="square" lIns="34289" rIns="34289">
            <a:spAutoFit/>
          </a:bodyPr>
          <a:lstStyle>
            <a:lvl1pPr algn="ctr">
              <a:defRPr sz="3600" spc="4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anose="020B0604030504040204" pitchFamily="34" charset="0"/>
                <a:cs typeface="Zawgyi-One" panose="020B0604030504040204" pitchFamily="34" charset="0"/>
              </a:rPr>
              <a:t>Extreme front camera</a:t>
            </a:r>
          </a:p>
        </p:txBody>
      </p:sp>
      <p:pic>
        <p:nvPicPr>
          <p:cNvPr id="1737" name="Reno3枪红.png" descr="Reno3枪红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038225" y="1743710"/>
            <a:ext cx="1671955" cy="3717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99" extrusionOk="0">
                <a:moveTo>
                  <a:pt x="3621" y="0"/>
                </a:moveTo>
                <a:cubicBezTo>
                  <a:pt x="2581" y="0"/>
                  <a:pt x="2051" y="1"/>
                  <a:pt x="1495" y="80"/>
                </a:cubicBezTo>
                <a:cubicBezTo>
                  <a:pt x="882" y="180"/>
                  <a:pt x="399" y="397"/>
                  <a:pt x="176" y="673"/>
                </a:cubicBezTo>
                <a:cubicBezTo>
                  <a:pt x="-1" y="925"/>
                  <a:pt x="0" y="1163"/>
                  <a:pt x="0" y="1630"/>
                </a:cubicBezTo>
                <a:lnTo>
                  <a:pt x="0" y="19963"/>
                </a:lnTo>
                <a:cubicBezTo>
                  <a:pt x="0" y="20437"/>
                  <a:pt x="-1" y="20675"/>
                  <a:pt x="176" y="20927"/>
                </a:cubicBezTo>
                <a:cubicBezTo>
                  <a:pt x="399" y="21203"/>
                  <a:pt x="882" y="21420"/>
                  <a:pt x="1495" y="21520"/>
                </a:cubicBezTo>
                <a:cubicBezTo>
                  <a:pt x="2055" y="21600"/>
                  <a:pt x="2583" y="21600"/>
                  <a:pt x="3621" y="21600"/>
                </a:cubicBezTo>
                <a:lnTo>
                  <a:pt x="17960" y="21600"/>
                </a:lnTo>
                <a:cubicBezTo>
                  <a:pt x="19014" y="21600"/>
                  <a:pt x="19543" y="21600"/>
                  <a:pt x="20103" y="21520"/>
                </a:cubicBezTo>
                <a:cubicBezTo>
                  <a:pt x="20716" y="21420"/>
                  <a:pt x="21199" y="21203"/>
                  <a:pt x="21422" y="20927"/>
                </a:cubicBezTo>
                <a:cubicBezTo>
                  <a:pt x="21599" y="20675"/>
                  <a:pt x="21598" y="20437"/>
                  <a:pt x="21598" y="19970"/>
                </a:cubicBezTo>
                <a:lnTo>
                  <a:pt x="21598" y="1637"/>
                </a:lnTo>
                <a:cubicBezTo>
                  <a:pt x="21598" y="1163"/>
                  <a:pt x="21599" y="925"/>
                  <a:pt x="21422" y="673"/>
                </a:cubicBezTo>
                <a:cubicBezTo>
                  <a:pt x="21199" y="397"/>
                  <a:pt x="20716" y="180"/>
                  <a:pt x="20103" y="80"/>
                </a:cubicBezTo>
                <a:cubicBezTo>
                  <a:pt x="19543" y="0"/>
                  <a:pt x="19015" y="0"/>
                  <a:pt x="17977" y="0"/>
                </a:cubicBezTo>
                <a:lnTo>
                  <a:pt x="3638" y="0"/>
                </a:lnTo>
                <a:lnTo>
                  <a:pt x="3621" y="0"/>
                </a:lnTo>
                <a:close/>
              </a:path>
            </a:pathLst>
          </a:custGeom>
          <a:ln w="12700">
            <a:miter lim="400000"/>
            <a:headEnd/>
            <a:tailEnd/>
          </a:ln>
        </p:spPr>
      </p:pic>
      <p:grpSp>
        <p:nvGrpSpPr>
          <p:cNvPr id="3" name="组合 2"/>
          <p:cNvGrpSpPr/>
          <p:nvPr/>
        </p:nvGrpSpPr>
        <p:grpSpPr>
          <a:xfrm>
            <a:off x="781050" y="1490345"/>
            <a:ext cx="2124075" cy="4084955"/>
            <a:chOff x="1245" y="2362"/>
            <a:chExt cx="3345" cy="6433"/>
          </a:xfrm>
        </p:grpSpPr>
        <p:sp>
          <p:nvSpPr>
            <p:cNvPr id="2" name="椭圆 1"/>
            <p:cNvSpPr/>
            <p:nvPr/>
          </p:nvSpPr>
          <p:spPr>
            <a:xfrm>
              <a:off x="1245" y="2362"/>
              <a:ext cx="1110" cy="111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pic>
          <p:nvPicPr>
            <p:cNvPr id="4" name="Vinci银红渐变正-fa-RGB.png" descr="Vinci银红渐变正-fa-RGB.pn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>
            <a:xfrm>
              <a:off x="1284" y="2575"/>
              <a:ext cx="3306" cy="6221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</p:grpSp>
      <p:sp>
        <p:nvSpPr>
          <p:cNvPr id="7" name="文本框 6"/>
          <p:cNvSpPr txBox="1"/>
          <p:nvPr/>
        </p:nvSpPr>
        <p:spPr>
          <a:xfrm>
            <a:off x="3543300" y="5171440"/>
            <a:ext cx="8442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charset="0"/>
              <a:buChar char="u"/>
            </a:pPr>
            <a:r>
              <a:rPr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Extremely 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punch-</a:t>
            </a:r>
            <a:r>
              <a:rPr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hole front 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camera</a:t>
            </a:r>
            <a:r>
              <a:rPr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: 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self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ie 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515" y="1648460"/>
            <a:ext cx="8180705" cy="20955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Parameter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ဓ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Selling Points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757380"/>
            <a:ext cx="1934263" cy="2269585"/>
            <a:chOff x="0" y="-3650"/>
            <a:chExt cx="3024301" cy="815538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28276" y="-365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Maintenance Precautions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94" name="矩形"/>
          <p:cNvSpPr/>
          <p:nvPr/>
        </p:nvSpPr>
        <p:spPr>
          <a:xfrm>
            <a:off x="7480300" y="2401692"/>
            <a:ext cx="4682991" cy="2813511"/>
          </a:xfrm>
          <a:prstGeom prst="rect">
            <a:avLst/>
          </a:prstGeom>
          <a:solidFill>
            <a:srgbClr val="000000">
              <a:alpha val="79927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" name="2019，OPPO 发布过的黑科技"/>
          <p:cNvSpPr txBox="1"/>
          <p:nvPr/>
        </p:nvSpPr>
        <p:spPr>
          <a:xfrm>
            <a:off x="0" y="180513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矩形"/>
          <p:cNvSpPr/>
          <p:nvPr/>
        </p:nvSpPr>
        <p:spPr>
          <a:xfrm>
            <a:off x="0" y="-112930"/>
            <a:ext cx="12192000" cy="6858000"/>
          </a:xfrm>
          <a:prstGeom prst="rect">
            <a:avLst/>
          </a:prstGeom>
          <a:gradFill>
            <a:gsLst>
              <a:gs pos="0">
                <a:srgbClr val="0D0E12"/>
              </a:gs>
              <a:gs pos="100000">
                <a:srgbClr val="262934"/>
              </a:gs>
            </a:gsLst>
            <a:lin ang="5400000"/>
          </a:gra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210" hangingPunct="0"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500" b="1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278" name="基于无边界美学理念，ColorOS 7 为用户深度定制应用场景广、适配应用多、使用时间长的暗色模式。…"/>
          <p:cNvSpPr txBox="1"/>
          <p:nvPr/>
        </p:nvSpPr>
        <p:spPr>
          <a:xfrm>
            <a:off x="699135" y="1616361"/>
            <a:ext cx="11201572" cy="103618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lvl="0" defTabSz="412750" hangingPunct="0">
              <a:defRPr sz="24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ယ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ColorOS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7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dark mode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ၽ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INS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ဲ့သို႕ေသာ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exclusive algorithm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ႏ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third-party apps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Facebook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home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dark colors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ပါသည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္။ ထ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၍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dark mode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ဖ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ၽ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ု္ပ္တို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mobile phone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၏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ခင္းသည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38% 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ဖ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ဖ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၎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ီ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ြာ 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အတြက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အသုံးျပ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ဳႏ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ုိင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္ၿ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ပီ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power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endParaRPr sz="16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279" name="全天候暗色模式"/>
          <p:cNvSpPr txBox="1"/>
          <p:nvPr/>
        </p:nvSpPr>
        <p:spPr>
          <a:xfrm>
            <a:off x="682216" y="391724"/>
            <a:ext cx="2311531" cy="634149"/>
          </a:xfrm>
          <a:prstGeom prst="rect">
            <a:avLst/>
          </a:prstGeom>
          <a:ln w="12700">
            <a:miter lim="400000"/>
          </a:ln>
        </p:spPr>
        <p:txBody>
          <a:bodyPr wrap="none" lIns="39688" tIns="39688" rIns="39688" bIns="39688">
            <a:spAutoFit/>
          </a:bodyPr>
          <a:lstStyle>
            <a:lvl1pPr algn="l" defTabSz="91249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 defTabSz="455930" hangingPunct="0"/>
            <a:r>
              <a:rPr lang="en-US" sz="3600" kern="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D</a:t>
            </a:r>
            <a:r>
              <a:rPr sz="3600" kern="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ark mode</a:t>
            </a:r>
            <a:endParaRPr lang="zh-CN" altLang="en-US" sz="3600" b="1" kern="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89487" y="4204359"/>
            <a:ext cx="32423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applicationto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၏ 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dark effect </a:t>
            </a:r>
            <a:r>
              <a:rPr lang="my-MM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 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customers </a:t>
            </a:r>
            <a:r>
              <a:rPr lang="my-MM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မ်ားအားျပသရန</a:t>
            </a:r>
            <a:endParaRPr lang="my-MM" sz="1400" b="1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  <a:p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"Settings-Display 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ႏွင့္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Brightness-Dark Mode"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ကုိ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ကိုဖြင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့္ပါ။</a:t>
            </a:r>
            <a:endParaRPr sz="140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3" name="矩形: 圆角 26"/>
          <p:cNvSpPr/>
          <p:nvPr/>
        </p:nvSpPr>
        <p:spPr>
          <a:xfrm>
            <a:off x="699135" y="1216025"/>
            <a:ext cx="1900555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မ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ိ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တ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ဆက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္ျ</a:t>
            </a:r>
            <a:r>
              <a:rPr lang="en-US" altLang="zh-CN" b="1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ခင္း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0" y="2828925"/>
            <a:ext cx="1704975" cy="3695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3495" y="2828925"/>
            <a:ext cx="1704975" cy="36957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8180" y="2829560"/>
            <a:ext cx="1704340" cy="36950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3975" y="2828925"/>
            <a:ext cx="1704975" cy="369633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076180" y="6367780"/>
            <a:ext cx="1973580" cy="3565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*</a:t>
            </a:r>
            <a:r>
              <a:rPr kumimoji="0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Available on all models</a:t>
            </a:r>
          </a:p>
        </p:txBody>
      </p:sp>
      <p:sp>
        <p:nvSpPr>
          <p:cNvPr id="8" name="矩形: 圆角 26"/>
          <p:cNvSpPr/>
          <p:nvPr/>
        </p:nvSpPr>
        <p:spPr>
          <a:xfrm>
            <a:off x="8489315" y="3829685"/>
            <a:ext cx="1586865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ျ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全局主题"/>
          <p:cNvSpPr txBox="1"/>
          <p:nvPr/>
        </p:nvSpPr>
        <p:spPr>
          <a:xfrm>
            <a:off x="8800985" y="644033"/>
            <a:ext cx="2645022" cy="485457"/>
          </a:xfrm>
          <a:prstGeom prst="rect">
            <a:avLst/>
          </a:prstGeom>
          <a:ln w="12700">
            <a:miter lim="400000"/>
          </a:ln>
        </p:spPr>
        <p:txBody>
          <a:bodyPr wrap="none" lIns="27021" tIns="27021" rIns="27021" bIns="27021" anchor="ctr">
            <a:spAutoFit/>
          </a:bodyPr>
          <a:lstStyle>
            <a:lvl1pPr algn="l" defTabSz="82105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410210" hangingPunct="0"/>
            <a:r>
              <a:rPr lang="en-US" altLang="zh-CN" sz="2800" b="1" kern="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Screen-Off Clock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74700" y="1766744"/>
            <a:ext cx="3194110" cy="233781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lvl="0" defTabSz="412750" hangingPunct="0">
              <a:lnSpc>
                <a:spcPct val="150000"/>
              </a:lnSpc>
              <a:defRPr sz="2400" b="0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ၽ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အေရာင္အမ်ိဳးမ်ိဳးျဖင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့္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ဲ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 </a:t>
            </a:r>
            <a:r>
              <a:rPr kumimoji="0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screen clocks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၁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၈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display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ကို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ေရြးခ်ယ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္ႏ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ုိင္ပါသည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္။ ဖ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ဲ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ၚ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ဖ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းညင္းစြာ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တ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၎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kumimoji="0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focus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ဖ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kumimoji="0" lang="en-US" sz="1400" i="0" u="none" strike="noStrike" cap="none" spc="0" normalizeH="0" baseline="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ႏိုင္ပါသည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္။</a:t>
            </a:r>
            <a:endParaRPr kumimoji="0" sz="1400" i="0" u="none" strike="noStrike" cap="none" spc="0" normalizeH="0" baseline="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828593" y="4995911"/>
            <a:ext cx="32402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"Settings-Display 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ႏွင့္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Brightness-Turn 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on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scree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n-off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Clock style", 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customers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အား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အက်ိဳးသက္ေရာက္မႈကို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ျ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ပသရန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screen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-off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clock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ကိုေရြးခ်ယ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္ၿ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ပီး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screen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ကိုပိတ္ပ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</a:t>
            </a:r>
            <a:endParaRPr sz="140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7281" y="3169385"/>
            <a:ext cx="8666776" cy="492443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  <p:sp>
        <p:nvSpPr>
          <p:cNvPr id="9" name="矩形: 圆角 26"/>
          <p:cNvSpPr/>
          <p:nvPr/>
        </p:nvSpPr>
        <p:spPr>
          <a:xfrm>
            <a:off x="6012955" y="1580589"/>
            <a:ext cx="1374689" cy="358526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zh-CN" altLang="en-US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参考话术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87" y="632012"/>
            <a:ext cx="2177895" cy="192279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515" y="640761"/>
            <a:ext cx="2136785" cy="184931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220" y="666945"/>
            <a:ext cx="2110821" cy="182312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9822" y="2412526"/>
            <a:ext cx="2095302" cy="175661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5001" y="2395841"/>
            <a:ext cx="2042230" cy="178090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7648" y="4132768"/>
            <a:ext cx="2136785" cy="1937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0019" y="666945"/>
            <a:ext cx="1941202" cy="171266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6823" y="4130188"/>
            <a:ext cx="2166550" cy="193112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52040" y="4169142"/>
            <a:ext cx="2032721" cy="189217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3095" y="3969851"/>
            <a:ext cx="2505807" cy="210034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3496" y="2262213"/>
            <a:ext cx="2167361" cy="19586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3811" y="2412525"/>
            <a:ext cx="2143706" cy="1812155"/>
          </a:xfrm>
          <a:prstGeom prst="rect">
            <a:avLst/>
          </a:prstGeom>
        </p:spPr>
      </p:pic>
      <p:sp>
        <p:nvSpPr>
          <p:cNvPr id="6" name="矩形: 圆角 26"/>
          <p:cNvSpPr/>
          <p:nvPr/>
        </p:nvSpPr>
        <p:spPr>
          <a:xfrm>
            <a:off x="8874760" y="1377950"/>
            <a:ext cx="189103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မ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ိ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တ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က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ျ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 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76180" y="6367780"/>
            <a:ext cx="1973580" cy="3565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*</a:t>
            </a:r>
            <a:r>
              <a:rPr kumimoji="0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Available on all models</a:t>
            </a:r>
          </a:p>
        </p:txBody>
      </p:sp>
      <p:sp>
        <p:nvSpPr>
          <p:cNvPr id="10" name="矩形: 圆角 26"/>
          <p:cNvSpPr/>
          <p:nvPr/>
        </p:nvSpPr>
        <p:spPr>
          <a:xfrm>
            <a:off x="8905875" y="4621530"/>
            <a:ext cx="140208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္ျ</a:t>
            </a:r>
            <a:r>
              <a:rPr lang="en-US" altLang="zh-CN" b="1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ခင္း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 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全局主题"/>
          <p:cNvSpPr txBox="1"/>
          <p:nvPr/>
        </p:nvSpPr>
        <p:spPr>
          <a:xfrm>
            <a:off x="4847589" y="1233730"/>
            <a:ext cx="2657847" cy="608568"/>
          </a:xfrm>
          <a:prstGeom prst="rect">
            <a:avLst/>
          </a:prstGeom>
          <a:ln w="12700">
            <a:miter lim="400000"/>
          </a:ln>
        </p:spPr>
        <p:txBody>
          <a:bodyPr wrap="none" lIns="27021" tIns="27021" rIns="27021" bIns="27021" anchor="ctr">
            <a:spAutoFit/>
          </a:bodyPr>
          <a:lstStyle>
            <a:lvl1pPr algn="l" defTabSz="82105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 defTabSz="410210" hangingPunct="0"/>
            <a:r>
              <a:rPr lang="en-US" sz="36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S</a:t>
            </a:r>
            <a:r>
              <a:rPr sz="36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imple </a:t>
            </a:r>
            <a:r>
              <a:rPr lang="en-US" sz="36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M</a:t>
            </a:r>
            <a:r>
              <a:rPr sz="36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ode</a:t>
            </a:r>
            <a:endParaRPr lang="zh-CN" altLang="en-US" sz="3600" b="1" kern="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76072" y="2924617"/>
            <a:ext cx="6661150" cy="169148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>
              <a:lnSpc>
                <a:spcPct val="150000"/>
              </a:lnSpc>
              <a:defRPr sz="2400" b="0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ူ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ိုင္း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ႏွ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ီးရြယ္အုိမ်ားအတ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Mobile phone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၎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smoothly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ဳ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လား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 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ယ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ColorOS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7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၏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ဆ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simple mode 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၊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ီ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ားေသာ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fonts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larger icons, less page information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ွင့္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ပိုမိုထင္ရွားေသာ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ခ်က္အလက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၊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ထုိ႕ေၾကာင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့္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လူလတ္ပုိင္း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ႏွင့္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လူႀကီးပိုင္းမ်ားသည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OPPO's fashion technology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ဳ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endParaRPr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76072" y="5292150"/>
            <a:ext cx="6517877" cy="51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settings-desktop-desktop mode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ကိုဝင္ပ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ါ၊ customers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မ်ားအား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ႀ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ကီးမားေသာ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icons and fonts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မ်ားကို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ျ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ပသရန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simple mode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သို႕ေျပာင္းပ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</a:t>
            </a:r>
            <a:endParaRPr sz="140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9" name="矩形: 圆角 26"/>
          <p:cNvSpPr/>
          <p:nvPr/>
        </p:nvSpPr>
        <p:spPr>
          <a:xfrm>
            <a:off x="4847590" y="2432050"/>
            <a:ext cx="189230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မိတ္ဆက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္ျ</a:t>
            </a:r>
            <a:r>
              <a:rPr lang="en-US" altLang="zh-CN" b="1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ခင္း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535" y="1009650"/>
            <a:ext cx="2327275" cy="504444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076180" y="6367780"/>
            <a:ext cx="1973580" cy="3565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*</a:t>
            </a:r>
            <a:r>
              <a:rPr kumimoji="0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Available on all models</a:t>
            </a:r>
          </a:p>
        </p:txBody>
      </p:sp>
      <p:sp>
        <p:nvSpPr>
          <p:cNvPr id="8" name="矩形: 圆角 26"/>
          <p:cNvSpPr/>
          <p:nvPr/>
        </p:nvSpPr>
        <p:spPr>
          <a:xfrm>
            <a:off x="4775835" y="4917440"/>
            <a:ext cx="129159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ေ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ရ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 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Parameter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ဓ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Selling Points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757380"/>
            <a:ext cx="1934263" cy="2269585"/>
            <a:chOff x="0" y="-3650"/>
            <a:chExt cx="3024301" cy="815538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28276" y="-365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ႀ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်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်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94" name="矩形"/>
          <p:cNvSpPr/>
          <p:nvPr/>
        </p:nvSpPr>
        <p:spPr>
          <a:xfrm>
            <a:off x="9806940" y="2401570"/>
            <a:ext cx="2356485" cy="2813685"/>
          </a:xfrm>
          <a:prstGeom prst="rect">
            <a:avLst/>
          </a:prstGeom>
          <a:solidFill>
            <a:srgbClr val="000000">
              <a:alpha val="79927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" name="2019，OPPO 发布过的黑科技"/>
          <p:cNvSpPr txBox="1"/>
          <p:nvPr/>
        </p:nvSpPr>
        <p:spPr>
          <a:xfrm>
            <a:off x="0" y="180513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8970" y="962025"/>
            <a:ext cx="1081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1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、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ဝ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းေသာ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antenna design 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 ျ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္ၿ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ပီးေနာက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signal quality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ခ်ာေစရန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၊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battery cover 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antenna copper foil 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ဖဳတ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္ၿ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ပီးေနာက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battery cover adhesive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းရမည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္ျ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ဖစ္သည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9" name="2019，OPPO 发布过的黑科技"/>
          <p:cNvSpPr txBox="1"/>
          <p:nvPr/>
        </p:nvSpPr>
        <p:spPr>
          <a:xfrm>
            <a:off x="1899833" y="216007"/>
            <a:ext cx="8392333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ctr"/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ဳျ</a:t>
            </a:r>
            <a:r>
              <a:rPr lang="en-US" altLang="zh-CN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ပင္ထိန္းသိမ္းျခင္း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ကိဳတင္သတိေပးခ်က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zh-CN" alt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751840" y="1985010"/>
            <a:ext cx="4892040" cy="3248660"/>
            <a:chOff x="1184" y="2631"/>
            <a:chExt cx="7704" cy="511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4" y="2631"/>
              <a:ext cx="7705" cy="5116"/>
            </a:xfrm>
            <a:prstGeom prst="rect">
              <a:avLst/>
            </a:prstGeom>
          </p:spPr>
        </p:pic>
        <p:sp>
          <p:nvSpPr>
            <p:cNvPr id="5" name="流程图: 过程 4"/>
            <p:cNvSpPr/>
            <p:nvPr/>
          </p:nvSpPr>
          <p:spPr>
            <a:xfrm>
              <a:off x="3701" y="4954"/>
              <a:ext cx="1826" cy="120"/>
            </a:xfrm>
            <a:prstGeom prst="flowChartProcess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5707" y="5035"/>
              <a:ext cx="126" cy="115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98805" y="5283200"/>
            <a:ext cx="10740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copper foil 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 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 </a:t>
            </a:r>
            <a:r>
              <a:rPr lang="zh-CN" altLang="en-US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: the copper foil 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zh-CN" altLang="en-US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decorative ring </a:t>
            </a:r>
            <a:r>
              <a:rPr lang="en-US" altLang="zh-CN" sz="1600" b="1" dirty="0" err="1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zh-CN" altLang="en-US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ကိုက္ေစၿပီး</a:t>
            </a:r>
            <a:r>
              <a:rPr lang="zh-CN" altLang="en-US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၎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zh-CN" altLang="en-US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back cover 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၏ 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altLang="zh-CN" sz="1600" b="1" dirty="0" err="1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ဘးအနားသို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႕ </a:t>
            </a:r>
            <a:r>
              <a:rPr lang="en-US" altLang="zh-CN" sz="1600" b="1" dirty="0" err="1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မ်ဥ္းၿပိဳင္ထားပ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zh-CN" altLang="en-US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(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sz="1600" b="1" dirty="0" err="1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တြင္ေဖာ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altLang="zh-CN" sz="1600" b="1" dirty="0" err="1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ပထားသည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</a:t>
            </a:r>
            <a:r>
              <a:rPr lang="en-US" altLang="zh-CN" sz="1600" b="1" dirty="0" err="1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အတုိင္း</a:t>
            </a:r>
            <a:r>
              <a:rPr lang="zh-CN" altLang="en-US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)</a:t>
            </a:r>
            <a:r>
              <a:rPr lang="en-US" altLang="zh-CN" sz="1600" b="1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endParaRPr lang="zh-CN" altLang="en-US" sz="1600" b="1" dirty="0">
              <a:solidFill>
                <a:srgbClr val="FF0000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22665" y="3411855"/>
            <a:ext cx="1882140" cy="76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623935" y="3229610"/>
            <a:ext cx="1882140" cy="76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060440" y="1976120"/>
            <a:ext cx="5135880" cy="3236595"/>
            <a:chOff x="9544" y="2617"/>
            <a:chExt cx="8088" cy="5097"/>
          </a:xfrm>
        </p:grpSpPr>
        <p:grpSp>
          <p:nvGrpSpPr>
            <p:cNvPr id="21" name="组合 20"/>
            <p:cNvGrpSpPr/>
            <p:nvPr/>
          </p:nvGrpSpPr>
          <p:grpSpPr>
            <a:xfrm>
              <a:off x="9544" y="2617"/>
              <a:ext cx="8088" cy="5097"/>
              <a:chOff x="9728" y="2647"/>
              <a:chExt cx="8088" cy="5097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28" y="2647"/>
                <a:ext cx="7735" cy="5097"/>
              </a:xfrm>
              <a:prstGeom prst="rect">
                <a:avLst/>
              </a:prstGeom>
            </p:spPr>
          </p:pic>
          <p:sp>
            <p:nvSpPr>
              <p:cNvPr id="17" name="椭圆 16"/>
              <p:cNvSpPr/>
              <p:nvPr/>
            </p:nvSpPr>
            <p:spPr>
              <a:xfrm>
                <a:off x="12994" y="4850"/>
                <a:ext cx="4485" cy="89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11503" y="3226"/>
                <a:ext cx="6313" cy="1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copper foil 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သ</a:t>
                </a:r>
                <a:r>
                  <a:rPr lang="my-MM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ည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္ </a:t>
                </a:r>
                <a:r>
                  <a:rPr lang="zh-CN" altLang="en-US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battery cover 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အ</a:t>
                </a:r>
                <a:r>
                  <a:rPr lang="my-MM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န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ာ</a:t>
                </a:r>
                <a:r>
                  <a:rPr lang="my-MM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း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တ</a:t>
                </a:r>
                <a:r>
                  <a:rPr lang="my-MM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စ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္</a:t>
                </a:r>
                <a:r>
                  <a:rPr lang="my-MM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ေ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လွ်</a:t>
                </a:r>
                <a:r>
                  <a:rPr lang="en-US" altLang="zh-CN" b="1" dirty="0" err="1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ာက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္ ၿ</a:t>
                </a:r>
                <a:r>
                  <a:rPr lang="en-US" altLang="zh-CN" b="1" dirty="0" err="1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ပိဳင္ထားပ</a:t>
                </a:r>
                <a:r>
                  <a:rPr lang="en-US" altLang="zh-CN" b="1" dirty="0">
                    <a:solidFill>
                      <a:srgbClr val="FF0000"/>
                    </a:solidFill>
                    <a:latin typeface="Zawgyi-One" panose="020B0604030504040204" pitchFamily="34" charset="0"/>
                    <a:ea typeface="微软雅黑" panose="020B0503020204020204" charset="-122"/>
                    <a:cs typeface="Zawgyi-One" panose="020B0604030504040204" pitchFamily="34" charset="0"/>
                  </a:rPr>
                  <a:t>ါ။</a:t>
                </a:r>
                <a:endParaRPr lang="zh-CN" altLang="en-US" b="1" dirty="0">
                  <a:solidFill>
                    <a:srgbClr val="FF0000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endParaRPr>
              </a:p>
            </p:txBody>
          </p:sp>
          <p:sp>
            <p:nvSpPr>
              <p:cNvPr id="20" name="下箭头 19"/>
              <p:cNvSpPr/>
              <p:nvPr/>
            </p:nvSpPr>
            <p:spPr>
              <a:xfrm>
                <a:off x="15079" y="4198"/>
                <a:ext cx="304" cy="623"/>
              </a:xfrm>
              <a:prstGeom prst="down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</p:grpSp>
        <p:sp>
          <p:nvSpPr>
            <p:cNvPr id="24" name="流程图: 过程 23"/>
            <p:cNvSpPr/>
            <p:nvPr/>
          </p:nvSpPr>
          <p:spPr>
            <a:xfrm>
              <a:off x="13492" y="5031"/>
              <a:ext cx="3041" cy="120"/>
            </a:xfrm>
            <a:prstGeom prst="flowChartProcess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流程图: 过程 24"/>
            <p:cNvSpPr/>
            <p:nvPr/>
          </p:nvSpPr>
          <p:spPr>
            <a:xfrm>
              <a:off x="13494" y="5358"/>
              <a:ext cx="3041" cy="120"/>
            </a:xfrm>
            <a:prstGeom prst="flowChartProcess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648970" y="5889625"/>
            <a:ext cx="10796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2</a:t>
            </a:r>
            <a:r>
              <a:rPr lang="zh-CN" alt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、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camera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hole camera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ေက်ာ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္၍ ျ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ဖစ္သည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camera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၏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resolution 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သခ်ာေစရန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motherboard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camera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ဲ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၎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camera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၊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middle frame bracket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double-sided tape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းၿပီး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အက်ိဳးသက္ေရာက္မႈကို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ေသခ်ာေစရန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ပစၥည္းအသစ္ကို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ျ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ပန္လည္ကပ္ပ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ါ။ </a:t>
            </a:r>
            <a:endParaRPr sz="16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2900045" y="238179"/>
            <a:ext cx="655447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ctr"/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ပင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ကိဳတင္သတိေပးခ်က္မ်ား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endParaRPr lang="zh-CN" alt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88340" y="1073150"/>
            <a:ext cx="10796270" cy="840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2</a:t>
            </a:r>
            <a:r>
              <a:rPr lang="zh-CN" alt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、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camera 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hole camera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က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၍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 motherboard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 front camera ၏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resolution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camera 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ားပ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ဲ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 ၎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ရွားလ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ွ်င္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camera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double-sided tape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သ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middle frame bracket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ၚ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ဲ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ၿ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ပီး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ပစၥည္းအသစ္ကို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ျ</a:t>
            </a:r>
            <a:r>
              <a:rPr lang="en-US" sz="16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ပန္ကပ္ပ</a:t>
            </a:r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ါ။ </a:t>
            </a:r>
            <a:endParaRPr sz="16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pic>
        <p:nvPicPr>
          <p:cNvPr id="3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75" y="2145030"/>
            <a:ext cx="7066280" cy="34429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2422525" y="3904615"/>
            <a:ext cx="3199765" cy="1000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22525" y="4133850"/>
            <a:ext cx="3189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>
                <a:latin typeface="Zawgyi-One" panose="020B0604030504040204" pitchFamily="34" charset="0"/>
                <a:cs typeface="Zawgyi-One" panose="020B0604030504040204" pitchFamily="34" charset="0"/>
              </a:rPr>
              <a:t>Double-sided tape </a:t>
            </a:r>
            <a:r>
              <a:rPr lang="en-US" altLang="zh-CN" sz="2000" b="1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2000" b="1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000" b="1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ရွင္းလင္းၿပီး</a:t>
            </a:r>
            <a:r>
              <a:rPr lang="en-US" altLang="zh-CN" sz="2000" b="1" dirty="0"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US" altLang="zh-CN" sz="2000" b="1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ပန္ကပ္ရန</a:t>
            </a:r>
            <a:r>
              <a:rPr lang="en-US" altLang="zh-CN" sz="2000" b="1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000" b="1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လိုအပ္ပါသည</a:t>
            </a:r>
            <a:r>
              <a:rPr lang="en-US" altLang="zh-CN" sz="2000" b="1" dirty="0"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ခံ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Parameter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ဓ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Selling Points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757380"/>
            <a:ext cx="1934263" cy="2269585"/>
            <a:chOff x="0" y="-3650"/>
            <a:chExt cx="3024301" cy="815538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28276" y="-365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ႀ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်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်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endParaRPr sz="20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3" name="2019，OPPO 发布过的黑科技"/>
          <p:cNvSpPr txBox="1"/>
          <p:nvPr/>
        </p:nvSpPr>
        <p:spPr>
          <a:xfrm>
            <a:off x="0" y="180513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dirty="0" err="1">
                <a:latin typeface="Zawgyi-One" panose="020B0604030504040204" pitchFamily="34" charset="0"/>
                <a:cs typeface="Zawgyi-One" panose="020B0604030504040204" pitchFamily="34" charset="0"/>
              </a:rPr>
              <a:t>းအရာမ်ား</a:t>
            </a:r>
            <a:endParaRPr 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3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အေၾကာင္းအရာမ်ား</a:t>
            </a:r>
            <a:endParaRPr 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15" y="2780030"/>
            <a:ext cx="2020570" cy="2269490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endParaRPr lang="zh-CN" altLang="en-US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zh-CN" alt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Parameter</a:t>
              </a:r>
            </a:p>
            <a:p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95" name="成组"/>
          <p:cNvGrpSpPr/>
          <p:nvPr/>
        </p:nvGrpSpPr>
        <p:grpSpPr>
          <a:xfrm>
            <a:off x="255905" y="1405255"/>
            <a:ext cx="4577080" cy="1579245"/>
            <a:chOff x="230221" y="699732"/>
            <a:chExt cx="2182997" cy="1542053"/>
          </a:xfrm>
        </p:grpSpPr>
        <p:sp>
          <p:nvSpPr>
            <p:cNvPr id="97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1.1 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သ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ြ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ျ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ပ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 parameters</a:t>
              </a: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ြ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႕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စ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ည္းပုံ</a:t>
              </a:r>
              <a:endPara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ၾ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ဏအသုံးျပ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ဳျ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ခင္း</a:t>
              </a:r>
              <a:endPara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98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Core Selling Points</a:t>
              </a: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1934263" cy="2269585"/>
            <a:chOff x="0" y="0"/>
            <a:chExt cx="3024301" cy="815538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zh-CN" alt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Maintenance Precautions</a:t>
              </a: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94" name="矩形"/>
          <p:cNvSpPr/>
          <p:nvPr/>
        </p:nvSpPr>
        <p:spPr>
          <a:xfrm>
            <a:off x="2608277" y="2546995"/>
            <a:ext cx="9583589" cy="2813511"/>
          </a:xfrm>
          <a:prstGeom prst="rect">
            <a:avLst/>
          </a:prstGeom>
          <a:solidFill>
            <a:srgbClr val="000000">
              <a:alpha val="79927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65" y="2002155"/>
            <a:ext cx="5372100" cy="36563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825115" y="271780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Light sens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or</a:t>
            </a:r>
            <a:r>
              <a:rPr lang="zh-CN" alt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blocking </a:t>
            </a:r>
            <a:r>
              <a:rPr lang="en-US" altLang="zh-CN" sz="32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ဂရုစိုက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altLang="zh-CN" sz="32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zh-CN" alt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1207770" y="1457960"/>
            <a:ext cx="6213475" cy="1049655"/>
            <a:chOff x="1702" y="2251"/>
            <a:chExt cx="6048" cy="1324"/>
          </a:xfrm>
        </p:grpSpPr>
        <p:sp>
          <p:nvSpPr>
            <p:cNvPr id="26" name="下箭头 25"/>
            <p:cNvSpPr/>
            <p:nvPr/>
          </p:nvSpPr>
          <p:spPr>
            <a:xfrm>
              <a:off x="4270" y="2815"/>
              <a:ext cx="441" cy="760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702" y="2251"/>
              <a:ext cx="6048" cy="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Sensor 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တ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ည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ေ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န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ရ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ာ </a:t>
              </a:r>
              <a:r>
                <a:rPr lang="zh-CN" altLang="en-US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(right end of receiver to antenna bar)</a:t>
              </a: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5821045" y="2458720"/>
            <a:ext cx="6395085" cy="3797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ဥ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ေျမာင္းေသာ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light sensor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ဳ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sensor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ံးရန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non-original film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ို႕မဟုတ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non-original mobile phone case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ဳ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၎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ဖစ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ဥ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ားေစလိမ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မည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ဖစသည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</a:t>
            </a:r>
            <a:endParaRPr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Proximity sensor 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ၽ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ယ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: 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ၚ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ဆ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phone 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screen 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က္ႏ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ဟုတ္ေသာ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light 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sensor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: screen brightness automatic adjustment function 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ဟ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႕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screen 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auto adjustment mode 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09340" y="3331845"/>
            <a:ext cx="1023620" cy="231775"/>
          </a:xfrm>
          <a:prstGeom prst="rect">
            <a:avLst/>
          </a:prstGeom>
          <a:solidFill>
            <a:srgbClr val="50CDD3"/>
          </a:solidFill>
          <a:ln>
            <a:solidFill>
              <a:srgbClr val="5C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72615" y="3830320"/>
            <a:ext cx="3494405" cy="346710"/>
          </a:xfrm>
          <a:prstGeom prst="rect">
            <a:avLst/>
          </a:prstGeom>
          <a:solidFill>
            <a:srgbClr val="50CDD3"/>
          </a:solidFill>
          <a:ln>
            <a:solidFill>
              <a:srgbClr val="5C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00450" y="3324860"/>
            <a:ext cx="1398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Zawgyi-One" panose="020B0604030504040204" pitchFamily="34" charset="0"/>
                <a:cs typeface="Zawgyi-One" panose="020B0604030504040204" pitchFamily="34" charset="0"/>
              </a:rPr>
              <a:t>Light sensor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84822" y="256570"/>
            <a:ext cx="5957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Card </a:t>
            </a:r>
            <a:r>
              <a:rPr lang="my-MM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my-MM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my-MM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en-US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 </a:t>
            </a:r>
            <a:r>
              <a:rPr lang="my-MM" altLang="zh-CN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altLang="zh-CN" sz="32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ိရွိျခင္း</a:t>
            </a:r>
            <a:endParaRPr lang="en-US" altLang="zh-CN" sz="32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08660" y="1608455"/>
            <a:ext cx="5957570" cy="4273550"/>
            <a:chOff x="1693" y="1989"/>
            <a:chExt cx="9382" cy="673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3" y="1989"/>
              <a:ext cx="9382" cy="5278"/>
            </a:xfrm>
            <a:prstGeom prst="rect">
              <a:avLst/>
            </a:prstGeom>
          </p:spPr>
        </p:pic>
        <p:cxnSp>
          <p:nvCxnSpPr>
            <p:cNvPr id="5" name="直接箭头连接符 4"/>
            <p:cNvCxnSpPr/>
            <p:nvPr/>
          </p:nvCxnSpPr>
          <p:spPr>
            <a:xfrm flipV="1">
              <a:off x="3936" y="5445"/>
              <a:ext cx="715" cy="1854"/>
            </a:xfrm>
            <a:prstGeom prst="straightConnector1">
              <a:avLst/>
            </a:prstGeom>
            <a:ln w="95250">
              <a:solidFill>
                <a:schemeClr val="accent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/>
          </p:nvCxnSpPr>
          <p:spPr>
            <a:xfrm flipV="1">
              <a:off x="6931" y="5326"/>
              <a:ext cx="3" cy="1943"/>
            </a:xfrm>
            <a:prstGeom prst="straightConnector1">
              <a:avLst/>
            </a:prstGeom>
            <a:ln w="95250">
              <a:solidFill>
                <a:schemeClr val="accent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 rot="1200000">
              <a:off x="3328" y="7423"/>
              <a:ext cx="2145" cy="129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480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√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417" y="7169"/>
              <a:ext cx="1729" cy="144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5400">
                  <a:solidFill>
                    <a:srgbClr val="FF0000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×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6960235" y="1613535"/>
            <a:ext cx="46907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The Ca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rd tray</a:t>
            </a:r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20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သည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card tray 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ၿ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ီ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Mi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</a:t>
            </a:r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hole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USB end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endParaRPr sz="20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——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ဇ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ူ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ဳ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၍ card 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ဳ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 </a:t>
            </a:r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distinction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႕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Mi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</a:t>
            </a:r>
            <a:r>
              <a:rPr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hole design strength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20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င္တြယ္ရန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sz="20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ေမ့ေနလ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ွ်</a:t>
            </a:r>
            <a:r>
              <a:rPr lang="en-US" sz="20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င္ပင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ီ</a:t>
            </a:r>
            <a:r>
              <a:rPr lang="my-MM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20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မည္မဟုတ္ပ</a:t>
            </a:r>
            <a:r>
              <a:rPr lang="en-US" sz="20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</a:t>
            </a:r>
            <a:endParaRPr sz="20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885" y="1531984"/>
            <a:ext cx="1613614" cy="15928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175" y="1531984"/>
            <a:ext cx="1589514" cy="1589514"/>
          </a:xfrm>
          <a:prstGeom prst="rect">
            <a:avLst/>
          </a:prstGeom>
        </p:spPr>
      </p:pic>
      <p:sp>
        <p:nvSpPr>
          <p:cNvPr id="19" name="文本框 10"/>
          <p:cNvSpPr txBox="1"/>
          <p:nvPr/>
        </p:nvSpPr>
        <p:spPr>
          <a:xfrm>
            <a:off x="878840" y="3197860"/>
            <a:ext cx="5452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Step 1: SIM card chip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မ်က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္ႏွ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ာမူၿပီး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SIM beveled </a:t>
            </a:r>
            <a:r>
              <a:rPr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notc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</a:t>
            </a:r>
            <a:r>
              <a:rPr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h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card bracket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၏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 </a:t>
            </a:r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bevel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ႏ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 SIM card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၏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သံထြက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႕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ဟ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ၽြ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တ္ယြင္းခ်က္မ်ား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မရွိပ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</a:t>
            </a:r>
            <a:endParaRPr sz="12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0" name="文本框 11"/>
          <p:cNvSpPr txBox="1"/>
          <p:nvPr/>
        </p:nvSpPr>
        <p:spPr>
          <a:xfrm>
            <a:off x="6511290" y="3235960"/>
            <a:ext cx="538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Step 2: 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SIM card against the Card tray spring arm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၏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ဆ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ဘယ္ဘက္လက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္၏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လက္မကို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ကိုင္ထားပ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ထို႕ေနာက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SIM card 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၏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အစြန္းကို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သင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ညာဘက္လက္ေခ်ာင္း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ႏွင့္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ကိုင္ထားပ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</a:t>
            </a:r>
            <a:endParaRPr sz="12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3" name="文本框 12"/>
          <p:cNvSpPr txBox="1"/>
          <p:nvPr/>
        </p:nvSpPr>
        <p:spPr>
          <a:xfrm>
            <a:off x="828675" y="5596890"/>
            <a:ext cx="5109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Step 3: 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လက္ေခ်ာင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ႏွင့္ SIM card 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card slot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တစ္ေလ်ာက္ကို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 </a:t>
            </a:r>
            <a:endParaRPr sz="12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4" name="文本框 18"/>
          <p:cNvSpPr txBox="1"/>
          <p:nvPr/>
        </p:nvSpPr>
        <p:spPr>
          <a:xfrm>
            <a:off x="6501765" y="5594985"/>
            <a:ext cx="553529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Step 4: 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SIM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သူ႕ေနရာတြင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ရွိၿပီး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ျ</a:t>
            </a:r>
            <a:r>
              <a:rPr lang="en-US" sz="12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ပားေန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ဆ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ဆ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ႏ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 </a:t>
            </a:r>
            <a:endParaRPr sz="12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            </a:t>
            </a:r>
            <a:r>
              <a:rPr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(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elastic buckle 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SIM card 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floating 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 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ာင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my-MM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)</a:t>
            </a:r>
            <a:r>
              <a:rPr 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endParaRPr sz="14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8" name="文本框 23"/>
          <p:cNvSpPr txBox="1"/>
          <p:nvPr/>
        </p:nvSpPr>
        <p:spPr>
          <a:xfrm>
            <a:off x="422910" y="1849755"/>
            <a:ext cx="2604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SIM card bevel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card bracket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ႏ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့ 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ည</a:t>
            </a:r>
            <a:r>
              <a:rPr lang="my-MM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</a:p>
        </p:txBody>
      </p:sp>
      <p:cxnSp>
        <p:nvCxnSpPr>
          <p:cNvPr id="30" name="直接箭头连接符 29"/>
          <p:cNvCxnSpPr/>
          <p:nvPr/>
        </p:nvCxnSpPr>
        <p:spPr>
          <a:xfrm flipV="1">
            <a:off x="2743200" y="1695450"/>
            <a:ext cx="781050" cy="44199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2743200" y="2172904"/>
            <a:ext cx="781050" cy="2046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文本框 16"/>
          <p:cNvSpPr txBox="1"/>
          <p:nvPr/>
        </p:nvSpPr>
        <p:spPr>
          <a:xfrm>
            <a:off x="6037580" y="1560830"/>
            <a:ext cx="1415415" cy="469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Left thumb</a:t>
            </a:r>
          </a:p>
          <a:p>
            <a:r>
              <a:rPr lang="en-US" altLang="zh-CN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h</a:t>
            </a:r>
            <a:r>
              <a:rPr lang="zh-CN" alt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old</a:t>
            </a:r>
          </a:p>
        </p:txBody>
      </p:sp>
      <p:sp>
        <p:nvSpPr>
          <p:cNvPr id="36" name="文本框 17"/>
          <p:cNvSpPr txBox="1"/>
          <p:nvPr/>
        </p:nvSpPr>
        <p:spPr>
          <a:xfrm>
            <a:off x="9192260" y="1805940"/>
            <a:ext cx="1473200" cy="28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Right-handed tail</a:t>
            </a:r>
          </a:p>
        </p:txBody>
      </p:sp>
      <p:cxnSp>
        <p:nvCxnSpPr>
          <p:cNvPr id="38" name="直接箭头连接符 37"/>
          <p:cNvCxnSpPr/>
          <p:nvPr/>
        </p:nvCxnSpPr>
        <p:spPr>
          <a:xfrm>
            <a:off x="7105650" y="1849739"/>
            <a:ext cx="717550" cy="52780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 flipH="1">
            <a:off x="8759588" y="1993649"/>
            <a:ext cx="464024" cy="1437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椭圆 67"/>
          <p:cNvSpPr/>
          <p:nvPr/>
        </p:nvSpPr>
        <p:spPr>
          <a:xfrm>
            <a:off x="7758740" y="4382305"/>
            <a:ext cx="206734" cy="374786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5610259" y="2133600"/>
            <a:ext cx="687794" cy="381000"/>
          </a:xfrm>
          <a:prstGeom prst="rightArrow">
            <a:avLst/>
          </a:prstGeom>
          <a:noFill/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005455" y="3866515"/>
            <a:ext cx="5937885" cy="1635760"/>
            <a:chOff x="4733" y="5759"/>
            <a:chExt cx="9351" cy="257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26" y="5759"/>
              <a:ext cx="2558" cy="257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33" y="5759"/>
              <a:ext cx="2586" cy="2577"/>
            </a:xfrm>
            <a:prstGeom prst="rect">
              <a:avLst/>
            </a:prstGeom>
          </p:spPr>
        </p:pic>
        <p:sp>
          <p:nvSpPr>
            <p:cNvPr id="66" name="弧形 65"/>
            <p:cNvSpPr/>
            <p:nvPr/>
          </p:nvSpPr>
          <p:spPr>
            <a:xfrm rot="7988360" flipH="1">
              <a:off x="6189" y="6773"/>
              <a:ext cx="1239" cy="1078"/>
            </a:xfrm>
            <a:prstGeom prst="arc">
              <a:avLst>
                <a:gd name="adj1" fmla="val 18476527"/>
                <a:gd name="adj2" fmla="val 2336611"/>
              </a:avLst>
            </a:prstGeom>
            <a:ln w="38100">
              <a:solidFill>
                <a:schemeClr val="bg1"/>
              </a:solidFill>
              <a:headEnd type="stealth" w="lg" len="lg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cxnSp>
          <p:nvCxnSpPr>
            <p:cNvPr id="70" name="直接箭头连接符 69"/>
            <p:cNvCxnSpPr/>
            <p:nvPr/>
          </p:nvCxnSpPr>
          <p:spPr>
            <a:xfrm>
              <a:off x="10992" y="6689"/>
              <a:ext cx="1328" cy="51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箭头连接符 72"/>
            <p:cNvCxnSpPr/>
            <p:nvPr/>
          </p:nvCxnSpPr>
          <p:spPr>
            <a:xfrm>
              <a:off x="13017" y="6326"/>
              <a:ext cx="0" cy="896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右箭头 6"/>
            <p:cNvSpPr/>
            <p:nvPr/>
          </p:nvSpPr>
          <p:spPr>
            <a:xfrm>
              <a:off x="8900" y="6862"/>
              <a:ext cx="1083" cy="600"/>
            </a:xfrm>
            <a:prstGeom prst="rightArrow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939415" y="252730"/>
            <a:ext cx="7256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installing SIM card</a:t>
            </a:r>
            <a:r>
              <a:rPr 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my-MM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</a:t>
            </a:r>
            <a:r>
              <a:rPr 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</a:t>
            </a:r>
            <a:r>
              <a:rPr lang="my-MM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</a:t>
            </a:r>
            <a:r>
              <a:rPr lang="my-MM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en-US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sz="3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sz="32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</a:t>
            </a:r>
            <a:endParaRPr sz="32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680941"/>
              </p:ext>
            </p:extLst>
          </p:nvPr>
        </p:nvGraphicFramePr>
        <p:xfrm>
          <a:off x="0" y="12700"/>
          <a:ext cx="12174220" cy="68383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6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4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600" b="1" u="none" strike="noStrike" dirty="0" err="1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ံပ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ႆ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 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endParaRPr lang="zh-CN" altLang="en-US" sz="1600" b="1" u="none" strike="noStrike" dirty="0"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y-MM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45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1</a:t>
                      </a:r>
                      <a:endParaRPr lang="en-US" altLang="zh-CN" sz="1400" b="0" i="0" u="none" strike="noStrike">
                        <a:solidFill>
                          <a:schemeClr val="tx1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high volume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music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dual speakers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battery cover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 vibrate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Phone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machine cavity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double speakers 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design scheme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music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ြင့္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ေသာအခ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vibration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ဤ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ဘ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ဲသုိ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မလုပ္လ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ွ်င္ 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volume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လွ်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ာ့ခ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်ႏ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ုိင္သည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သို႕မဟုတ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တုန္ခ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လွ်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ာ့ခ်ရန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ကာကြယ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အခြံကို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400" b="1" u="none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အသုံးျပဳပ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ါ။ </a:t>
                      </a:r>
                      <a:endParaRPr lang="zh-CN" altLang="en-US" sz="1400" b="1" u="none" dirty="0">
                        <a:solidFill>
                          <a:srgbClr val="FF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51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2</a:t>
                      </a:r>
                      <a:endParaRPr lang="en-US" altLang="zh-CN" sz="1400" b="0" i="0" u="none" strike="noStrike">
                        <a:solidFill>
                          <a:schemeClr val="tx1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metal trim phone case 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Mobile phone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zh-CN" altLang="en-US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mobile phone signal 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႕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endParaRPr lang="zh-CN" altLang="en-US" sz="1400" b="1" u="none" dirty="0">
                        <a:solidFill>
                          <a:srgbClr val="FF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+mn-ea"/>
                      </a:endParaRPr>
                    </a:p>
                    <a:p>
                      <a:pPr marL="0" indent="0" algn="l">
                        <a:buNone/>
                      </a:pPr>
                      <a:endParaRPr lang="en-US" sz="1400" b="1" u="none" dirty="0">
                        <a:solidFill>
                          <a:schemeClr val="tx1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metal protective cover 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၏ 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material 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certain shielding 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anti-interference characteristics 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mobile phone </a:t>
                      </a:r>
                      <a:r>
                        <a:rPr lang="en-US" altLang="zh-CN" sz="1400" b="1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သည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b="1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ထိုကဲ့သို႕ေသာ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protective cover 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ံ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en-US" altLang="zh-CN" sz="1400" b="1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ေသာအခ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 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mobile phone 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 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signal 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ၿ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signal </a:t>
                      </a:r>
                      <a:r>
                        <a:rPr lang="en-US" altLang="zh-CN" sz="1400" b="1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ကို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ျ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ည္။ ထ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႕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ၾ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 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ဆ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b="1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ဤကဲ့သုိ႕ေသာ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metal phone case 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ံ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ႀ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ံ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b="1" dirty="0" err="1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ုပါသည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္။ ေ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ဇ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ူ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၍ 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endParaRPr lang="zh-CN" altLang="en-US" sz="1400" b="1" u="none" dirty="0">
                        <a:solidFill>
                          <a:srgbClr val="FF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+mn-ea"/>
                      </a:endParaRPr>
                    </a:p>
                    <a:p>
                      <a:pPr marL="0" indent="0" algn="l">
                        <a:buNone/>
                      </a:pPr>
                      <a:endParaRPr lang="en-US" altLang="zh-CN" sz="1400" b="1" u="none" dirty="0">
                        <a:solidFill>
                          <a:schemeClr val="tx1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51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3</a:t>
                      </a:r>
                      <a:endParaRPr lang="en-US" altLang="zh-CN" sz="1400" b="0" i="0" u="none" strike="noStrike">
                        <a:solidFill>
                          <a:schemeClr val="tx1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iCloud pictures 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en-US" sz="1400" b="0" u="none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I</a:t>
                      </a:r>
                      <a:r>
                        <a:rPr sz="1400" b="0" u="none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phones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 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 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altLang="zh-CN" sz="1400" b="0" u="none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င္းအတ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ဘ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 </a:t>
                      </a:r>
                      <a:r>
                        <a:rPr lang="zh-CN" altLang="en-US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function 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ၿ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0" u="none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altLang="zh-CN" sz="1400" b="0" u="none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ဤျပ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ႆ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ႆ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၎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altLang="zh-CN" sz="1400" b="0" u="none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ရွင္းရန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ျ</a:t>
                      </a:r>
                      <a:r>
                        <a:rPr lang="en-US" altLang="zh-CN" sz="1400" b="0" u="none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ပန္လည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္ႀ</a:t>
                      </a:r>
                      <a:r>
                        <a:rPr lang="en-US" altLang="zh-CN" sz="1400" b="0" u="none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ကိဳးစားႏုိင္ပါသည</a:t>
                      </a:r>
                      <a:r>
                        <a:rPr lang="en-US" altLang="zh-CN" sz="1400" b="0" u="none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  <a:endParaRPr lang="zh-CN" altLang="en-US" sz="1400" b="0" u="none" dirty="0">
                        <a:solidFill>
                          <a:schemeClr val="tx1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696577"/>
              </p:ext>
            </p:extLst>
          </p:nvPr>
        </p:nvGraphicFramePr>
        <p:xfrm>
          <a:off x="0" y="0"/>
          <a:ext cx="12192000" cy="6848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7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77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57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830">
                <a:tc>
                  <a:txBody>
                    <a:bodyPr/>
                    <a:lstStyle/>
                    <a:p>
                      <a:pPr algn="ctr" fontAlgn="ctr"/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my-MM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600" b="1" u="none" strike="noStrike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ါတ္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600" b="1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600" b="1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ႆ</a:t>
                      </a:r>
                      <a:r>
                        <a:rPr lang="en-US" altLang="zh-CN" sz="1600" b="1" dirty="0" err="1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နာ</a:t>
                      </a:r>
                      <a:r>
                        <a:rPr lang="en-US" altLang="zh-CN" sz="1600" b="1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600" b="1" dirty="0" err="1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ေဖာ</a:t>
                      </a:r>
                      <a:r>
                        <a:rPr lang="en-US" altLang="zh-CN" sz="1600" b="1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္ျ</a:t>
                      </a:r>
                      <a:r>
                        <a:rPr lang="en-US" altLang="zh-CN" sz="1600" b="1" dirty="0" err="1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ပခ်က</a:t>
                      </a:r>
                      <a:r>
                        <a:rPr lang="en-US" altLang="zh-CN" sz="1600" b="1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y-MM" altLang="zh-CN" sz="1600" b="1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600" b="1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600" b="1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600" b="1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10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4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Adapter charging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ၾ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ထားသက့ဲသို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 မျ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ဆန္ေပ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းေသာ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အေတ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ြ႕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အႀကံဳကို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ယူေဆာင္ေပးမိလို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စိတ္မေကာ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ဘ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background, </a:t>
                      </a:r>
                      <a:r>
                        <a:rPr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WiFi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, Bluetooth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 application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functions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ိဳ႕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power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ဝါအမ်ား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ကီးစားေသာ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application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running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charging speed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ဤ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b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attery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ယ္ပ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ါ။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အားသြင္းေနစဥ္အတြင္း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အားစားျမင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မားေသာ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applications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မျပဳရ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ႏ္ 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78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းယြင္းေသာ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password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ၿ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ပီးေနာက္တြင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fingerprint reset function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၍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ဤေျပာင္းလဲမႈသည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Android security mechanism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ၚ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ြင္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အေျခခံထားပါသည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မေကာင္းေသာ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အေတ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ြ႕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အႀကံဳယူေဆာင္လာျခင္းအတြက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စိတ္မေကာငးပါဘူး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ဖုန္းကို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unlock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purchase voucher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ပဳျ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center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17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three-party application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ဆ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ခ်ိ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ဳ႕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ခြင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့္ျ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ပဳခ်က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box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ားသည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ဖြင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့္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ေသာအခ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ေပၚလာ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ခြင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့္ျပဳျ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ခင္း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စားသား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box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ံ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ူ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၏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privacy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ယ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install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application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ဆ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၎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၏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ုိအပ္ခ်က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ဟ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cancel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ဤ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ံ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ထ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ဟ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malicious applications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ယ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private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ယ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application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ယ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ံ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ၾ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application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လုတ္အားလုံးကို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ဖြင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့္ႏ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ုိင္ပါသည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္။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+mn-ea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-&gt;P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hone manager -- 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rivacy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ermissions--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ermissions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–A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pp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s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8" name="OPPO-LOGO_NEW_20181018png.png" descr="OPPO-LOGO_NEW_20181018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021" y="2398011"/>
            <a:ext cx="2917958" cy="2061978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2019，OPPO 发布过的黑科技"/>
          <p:cNvSpPr txBox="1"/>
          <p:nvPr/>
        </p:nvSpPr>
        <p:spPr>
          <a:xfrm>
            <a:off x="4070762" y="226021"/>
            <a:ext cx="4093621" cy="45756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ctr"/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1.1 </a:t>
            </a:r>
            <a:r>
              <a:rPr lang="zh-CN" altLang="en-US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ဖြ႕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ဲစည္းပုံ</a:t>
            </a:r>
            <a:endParaRPr lang="zh-CN" altLang="en-US" sz="2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909927"/>
              </p:ext>
            </p:extLst>
          </p:nvPr>
        </p:nvGraphicFramePr>
        <p:xfrm>
          <a:off x="4668305" y="1600090"/>
          <a:ext cx="5621020" cy="41773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4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6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8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Marketing name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solidFill>
                            <a:schemeClr val="bg1"/>
                          </a:solidFill>
                          <a:sym typeface="+mn-ea"/>
                        </a:rPr>
                        <a:t>Reno3 Pro(RU/KZ/PL/TR/UA)</a:t>
                      </a:r>
                    </a:p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sym typeface="+mn-ea"/>
                        </a:rPr>
                        <a:t>Find x2 Neo(MX)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</a:rPr>
                        <a:t>Model name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CPH2009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Size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159.4x72.4x7.7(mm)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5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</a:rPr>
                        <a:t>Screen size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6.5 inch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1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</a:rPr>
                        <a:t>Screen proportion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20:9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1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Screen ratio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VA:92.1%, AA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sym typeface="+mn-ea"/>
                        </a:rPr>
                        <a:t>:93.4%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Screen material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Grorilla Glass 5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Color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Starry Blue/Moonlight Black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737" name="Reno3枪红.png" descr="Reno3枪红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000125" y="1884680"/>
            <a:ext cx="1671955" cy="3717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99" extrusionOk="0">
                <a:moveTo>
                  <a:pt x="3621" y="0"/>
                </a:moveTo>
                <a:cubicBezTo>
                  <a:pt x="2581" y="0"/>
                  <a:pt x="2051" y="1"/>
                  <a:pt x="1495" y="80"/>
                </a:cubicBezTo>
                <a:cubicBezTo>
                  <a:pt x="882" y="180"/>
                  <a:pt x="399" y="397"/>
                  <a:pt x="176" y="673"/>
                </a:cubicBezTo>
                <a:cubicBezTo>
                  <a:pt x="-1" y="925"/>
                  <a:pt x="0" y="1163"/>
                  <a:pt x="0" y="1630"/>
                </a:cubicBezTo>
                <a:lnTo>
                  <a:pt x="0" y="19963"/>
                </a:lnTo>
                <a:cubicBezTo>
                  <a:pt x="0" y="20437"/>
                  <a:pt x="-1" y="20675"/>
                  <a:pt x="176" y="20927"/>
                </a:cubicBezTo>
                <a:cubicBezTo>
                  <a:pt x="399" y="21203"/>
                  <a:pt x="882" y="21420"/>
                  <a:pt x="1495" y="21520"/>
                </a:cubicBezTo>
                <a:cubicBezTo>
                  <a:pt x="2055" y="21600"/>
                  <a:pt x="2583" y="21600"/>
                  <a:pt x="3621" y="21600"/>
                </a:cubicBezTo>
                <a:lnTo>
                  <a:pt x="17960" y="21600"/>
                </a:lnTo>
                <a:cubicBezTo>
                  <a:pt x="19014" y="21600"/>
                  <a:pt x="19543" y="21600"/>
                  <a:pt x="20103" y="21520"/>
                </a:cubicBezTo>
                <a:cubicBezTo>
                  <a:pt x="20716" y="21420"/>
                  <a:pt x="21199" y="21203"/>
                  <a:pt x="21422" y="20927"/>
                </a:cubicBezTo>
                <a:cubicBezTo>
                  <a:pt x="21599" y="20675"/>
                  <a:pt x="21598" y="20437"/>
                  <a:pt x="21598" y="19970"/>
                </a:cubicBezTo>
                <a:lnTo>
                  <a:pt x="21598" y="1637"/>
                </a:lnTo>
                <a:cubicBezTo>
                  <a:pt x="21598" y="1163"/>
                  <a:pt x="21599" y="925"/>
                  <a:pt x="21422" y="673"/>
                </a:cubicBezTo>
                <a:cubicBezTo>
                  <a:pt x="21199" y="397"/>
                  <a:pt x="20716" y="180"/>
                  <a:pt x="20103" y="80"/>
                </a:cubicBezTo>
                <a:cubicBezTo>
                  <a:pt x="19543" y="0"/>
                  <a:pt x="19015" y="0"/>
                  <a:pt x="17977" y="0"/>
                </a:cubicBezTo>
                <a:lnTo>
                  <a:pt x="3638" y="0"/>
                </a:lnTo>
                <a:lnTo>
                  <a:pt x="3621" y="0"/>
                </a:ln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2" name="Vinci银红渐变正-fa-RGB.png" descr="Vinci银红渐变正-fa-RGB.pn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796290" y="1758950"/>
            <a:ext cx="2099310" cy="3950335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019，OPPO 发布过的黑科技"/>
          <p:cNvSpPr txBox="1"/>
          <p:nvPr/>
        </p:nvSpPr>
        <p:spPr>
          <a:xfrm>
            <a:off x="4071394" y="209511"/>
            <a:ext cx="4093621" cy="45756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ctr"/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1.2 </a:t>
            </a:r>
            <a:r>
              <a:rPr lang="zh-CN" altLang="en-US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ဖြဲ႕စည္းပုံ</a:t>
            </a:r>
            <a:endParaRPr sz="2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938270" y="1503680"/>
          <a:ext cx="7118350" cy="4148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7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0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7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CPU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SDM765G 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GPU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Adreno 620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RAM+ROM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12GB+256GB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OTG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2TB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795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Front camera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32m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Rear camera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8m+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48m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+2m+13m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Battery capacity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4025mAh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Charging time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About 1 hour(Vooc 4.0)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982" name="图像" descr="图像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07938" y="1431523"/>
            <a:ext cx="1380604" cy="4299754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sp>
        <p:nvSpPr>
          <p:cNvPr id="2" name="文本框 1"/>
          <p:cNvSpPr txBox="1"/>
          <p:nvPr/>
        </p:nvSpPr>
        <p:spPr>
          <a:xfrm>
            <a:off x="1149985" y="5800725"/>
            <a:ext cx="1607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ctr"/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Moonlight Black</a:t>
            </a:r>
            <a:endParaRPr lang="zh-CN" altLang="en-US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019，OPPO 发布过的黑科技"/>
          <p:cNvSpPr txBox="1"/>
          <p:nvPr/>
        </p:nvSpPr>
        <p:spPr>
          <a:xfrm>
            <a:off x="3186845" y="226448"/>
            <a:ext cx="5964966" cy="45756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1.3 parameters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မၾကာခဏအသုံးျပ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ဳျ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ခင္း</a:t>
            </a:r>
            <a:endParaRPr sz="2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932555" y="1445260"/>
          <a:ext cx="6511290" cy="38243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2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7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Front camera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Punch-hole camera, 32M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7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 type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TYPE-C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 version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USB2.0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Earphone jack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TYPE-C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Speaker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Dual-speaker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Bluetooth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Bluetooth 5.1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NFC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ColorOS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ColorOS 7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Android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Android 10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980" name="Vinci绿紫哑光背左45度-4.1.png" descr="Vinci绿紫哑光背左45度-4.1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2390" y="828675"/>
            <a:ext cx="3178810" cy="5438775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sp>
        <p:nvSpPr>
          <p:cNvPr id="7" name="文本框 6"/>
          <p:cNvSpPr txBox="1"/>
          <p:nvPr/>
        </p:nvSpPr>
        <p:spPr>
          <a:xfrm>
            <a:off x="1219200" y="5800725"/>
            <a:ext cx="1178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Starry Blue</a:t>
            </a:r>
            <a:endParaRPr lang="zh-CN" altLang="en-US" sz="1600" dirty="0">
              <a:solidFill>
                <a:schemeClr val="bg1"/>
              </a:solidFill>
              <a:effectLst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3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  <p:grpSp>
        <p:nvGrpSpPr>
          <p:cNvPr id="95" name="成组"/>
          <p:cNvGrpSpPr/>
          <p:nvPr/>
        </p:nvGrpSpPr>
        <p:grpSpPr>
          <a:xfrm>
            <a:off x="141605" y="1405255"/>
            <a:ext cx="4491355" cy="1541145"/>
            <a:chOff x="230221" y="699732"/>
            <a:chExt cx="2182997" cy="1542053"/>
          </a:xfrm>
        </p:grpSpPr>
        <p:sp>
          <p:nvSpPr>
            <p:cNvPr id="97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dirty="0" err="1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dirty="0" err="1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endPara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ြ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႕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စ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endPara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ၾ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ဏ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ဳျ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ခင္း</a:t>
              </a:r>
              <a:endPara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98" name="线条"/>
            <p:cNvSpPr/>
            <p:nvPr/>
          </p:nvSpPr>
          <p:spPr>
            <a:xfrm flipV="1">
              <a:off x="79139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1934263" cy="2269585"/>
            <a:chOff x="0" y="0"/>
            <a:chExt cx="3024301" cy="815538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Color OS</a:t>
              </a:r>
            </a:p>
          </p:txBody>
        </p:sp>
      </p:grpSp>
      <p:grpSp>
        <p:nvGrpSpPr>
          <p:cNvPr id="8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9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0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zh-CN" alt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Maintenance Precautions</a:t>
              </a:r>
            </a:p>
          </p:txBody>
        </p:sp>
      </p:grpSp>
      <p:grpSp>
        <p:nvGrpSpPr>
          <p:cNvPr id="11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12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3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ctr"/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35" name="文本框 1"/>
          <p:cNvSpPr txBox="1"/>
          <p:nvPr/>
        </p:nvSpPr>
        <p:spPr>
          <a:xfrm>
            <a:off x="3409315" y="5360670"/>
            <a:ext cx="504253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အလြန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ပါးျခင္း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&amp;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ါ့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ပါးျခင္း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D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ual stabilization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90Hz 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Curved screen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2.4 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Punch-hole front camera</a:t>
            </a:r>
          </a:p>
        </p:txBody>
      </p:sp>
      <p:sp>
        <p:nvSpPr>
          <p:cNvPr id="36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2" name="成组"/>
          <p:cNvGrpSpPr/>
          <p:nvPr/>
        </p:nvGrpSpPr>
        <p:grpSpPr>
          <a:xfrm>
            <a:off x="297815" y="2780030"/>
            <a:ext cx="2020570" cy="2269490"/>
            <a:chOff x="0" y="0"/>
            <a:chExt cx="3024301" cy="815538"/>
          </a:xfrm>
        </p:grpSpPr>
        <p:sp>
          <p:nvSpPr>
            <p:cNvPr id="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endParaRPr lang="zh-CN" altLang="en-US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endParaRPr lang="en-US" altLang="zh-CN" sz="20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r>
                <a:rPr lang="zh-CN" alt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</a:t>
              </a:r>
            </a:p>
            <a:p>
              <a:endParaRPr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94" name="矩形"/>
          <p:cNvSpPr/>
          <p:nvPr/>
        </p:nvSpPr>
        <p:spPr>
          <a:xfrm>
            <a:off x="5031740" y="2574412"/>
            <a:ext cx="7131551" cy="2813511"/>
          </a:xfrm>
          <a:prstGeom prst="rect">
            <a:avLst/>
          </a:prstGeom>
          <a:solidFill>
            <a:srgbClr val="000000">
              <a:alpha val="79927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5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6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7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အဓိက</a:t>
              </a:r>
              <a:r>
                <a:rPr lang="zh-CN" altLang="en-US" sz="20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Selling Points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文本框 1"/>
          <p:cNvSpPr txBox="1"/>
          <p:nvPr/>
        </p:nvSpPr>
        <p:spPr>
          <a:xfrm>
            <a:off x="3580765" y="266700"/>
            <a:ext cx="5789295" cy="523220"/>
          </a:xfrm>
          <a:prstGeom prst="rect">
            <a:avLst/>
          </a:prstGeom>
          <a:ln w="12700">
            <a:miter lim="400000"/>
          </a:ln>
        </p:spPr>
        <p:txBody>
          <a:bodyPr wrap="square" lIns="34289" rIns="34289">
            <a:spAutoFit/>
          </a:bodyPr>
          <a:lstStyle>
            <a:lvl1pPr algn="ctr">
              <a:defRPr sz="3600" spc="4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altLang="zh-CN" sz="2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အလြန္ ပါးျခင္း &amp; ေပါ့ပါးျခင</a:t>
            </a:r>
            <a:r>
              <a:rPr lang="en-US" altLang="zh-CN" sz="2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2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း</a:t>
            </a:r>
            <a:r>
              <a:rPr lang="zh-CN" altLang="en-US" sz="2700" b="1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片</a:t>
            </a:r>
          </a:p>
        </p:txBody>
      </p:sp>
      <p:pic>
        <p:nvPicPr>
          <p:cNvPr id="1737" name="Reno3枪红.png" descr="Reno3枪红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095375" y="1751330"/>
            <a:ext cx="1671955" cy="3717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99" extrusionOk="0">
                <a:moveTo>
                  <a:pt x="3621" y="0"/>
                </a:moveTo>
                <a:cubicBezTo>
                  <a:pt x="2581" y="0"/>
                  <a:pt x="2051" y="1"/>
                  <a:pt x="1495" y="80"/>
                </a:cubicBezTo>
                <a:cubicBezTo>
                  <a:pt x="882" y="180"/>
                  <a:pt x="399" y="397"/>
                  <a:pt x="176" y="673"/>
                </a:cubicBezTo>
                <a:cubicBezTo>
                  <a:pt x="-1" y="925"/>
                  <a:pt x="0" y="1163"/>
                  <a:pt x="0" y="1630"/>
                </a:cubicBezTo>
                <a:lnTo>
                  <a:pt x="0" y="19963"/>
                </a:lnTo>
                <a:cubicBezTo>
                  <a:pt x="0" y="20437"/>
                  <a:pt x="-1" y="20675"/>
                  <a:pt x="176" y="20927"/>
                </a:cubicBezTo>
                <a:cubicBezTo>
                  <a:pt x="399" y="21203"/>
                  <a:pt x="882" y="21420"/>
                  <a:pt x="1495" y="21520"/>
                </a:cubicBezTo>
                <a:cubicBezTo>
                  <a:pt x="2055" y="21600"/>
                  <a:pt x="2583" y="21600"/>
                  <a:pt x="3621" y="21600"/>
                </a:cubicBezTo>
                <a:lnTo>
                  <a:pt x="17960" y="21600"/>
                </a:lnTo>
                <a:cubicBezTo>
                  <a:pt x="19014" y="21600"/>
                  <a:pt x="19543" y="21600"/>
                  <a:pt x="20103" y="21520"/>
                </a:cubicBezTo>
                <a:cubicBezTo>
                  <a:pt x="20716" y="21420"/>
                  <a:pt x="21199" y="21203"/>
                  <a:pt x="21422" y="20927"/>
                </a:cubicBezTo>
                <a:cubicBezTo>
                  <a:pt x="21599" y="20675"/>
                  <a:pt x="21598" y="20437"/>
                  <a:pt x="21598" y="19970"/>
                </a:cubicBezTo>
                <a:lnTo>
                  <a:pt x="21598" y="1637"/>
                </a:lnTo>
                <a:cubicBezTo>
                  <a:pt x="21598" y="1163"/>
                  <a:pt x="21599" y="925"/>
                  <a:pt x="21422" y="673"/>
                </a:cubicBezTo>
                <a:cubicBezTo>
                  <a:pt x="21199" y="397"/>
                  <a:pt x="20716" y="180"/>
                  <a:pt x="20103" y="80"/>
                </a:cubicBezTo>
                <a:cubicBezTo>
                  <a:pt x="19543" y="0"/>
                  <a:pt x="19015" y="0"/>
                  <a:pt x="17977" y="0"/>
                </a:cubicBezTo>
                <a:lnTo>
                  <a:pt x="3638" y="0"/>
                </a:lnTo>
                <a:lnTo>
                  <a:pt x="3621" y="0"/>
                </a:ln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4" name="Vinci银红渐变正-fa-RGB.png" descr="Vinci银红渐变正-fa-RGB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901065" y="1625600"/>
            <a:ext cx="2099310" cy="39503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11" name="组合 10"/>
          <p:cNvGrpSpPr/>
          <p:nvPr/>
        </p:nvGrpSpPr>
        <p:grpSpPr>
          <a:xfrm>
            <a:off x="5423535" y="2413000"/>
            <a:ext cx="5751195" cy="2078990"/>
            <a:chOff x="6111" y="3425"/>
            <a:chExt cx="8190" cy="3274"/>
          </a:xfrm>
        </p:grpSpPr>
        <p:sp>
          <p:nvSpPr>
            <p:cNvPr id="5" name="文本框 4"/>
            <p:cNvSpPr txBox="1"/>
            <p:nvPr/>
          </p:nvSpPr>
          <p:spPr>
            <a:xfrm>
              <a:off x="6111" y="3425"/>
              <a:ext cx="8190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Q</a:t>
              </a:r>
              <a:r>
                <a:rPr lang="zh-CN" altLang="en-US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：</a:t>
              </a:r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ဘ</a:t>
              </a:r>
              <a:r>
                <a:rPr lang="my-MM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ယ</a:t>
              </a:r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</a:t>
              </a:r>
              <a:r>
                <a:rPr lang="my-MM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</a:t>
              </a:r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ရ</a:t>
              </a:r>
              <a:r>
                <a:rPr lang="my-MM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ာ</a:t>
              </a:r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 </a:t>
              </a:r>
              <a:r>
                <a:rPr lang="en-US" altLang="zh-CN" b="1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ပါး</a:t>
              </a:r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၍ </a:t>
              </a:r>
              <a:r>
                <a:rPr lang="en-US" altLang="zh-CN" b="1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ေပ</a:t>
              </a:r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ါ့</a:t>
              </a:r>
              <a:r>
                <a:rPr lang="en-US" altLang="zh-CN" b="1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ပါးေစပါသနည္း</a:t>
              </a:r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။</a:t>
              </a:r>
              <a:endParaRPr lang="zh-CN" altLang="en-US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111" y="5003"/>
              <a:ext cx="7569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l">
                <a:buFont typeface="Wingdings" panose="05000000000000000000" charset="0"/>
                <a:buChar char="Ø"/>
              </a:pP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ြ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screen-s</a:t>
              </a:r>
              <a:r>
                <a:rPr lang="zh-CN" altLang="en-US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creen 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ထ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ူ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zh-CN" altLang="en-US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1.3mm 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ရ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ွ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ါ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။</a:t>
              </a:r>
              <a:endParaRPr lang="zh-CN" alt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endParaRPr>
            </a:p>
            <a:p>
              <a:pPr marL="285750" indent="-285750" algn="l">
                <a:buFont typeface="Wingdings" panose="05000000000000000000" charset="0"/>
                <a:buChar char="Ø"/>
              </a:pPr>
              <a:r>
                <a:rPr lang="zh-CN" altLang="en-US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Ultra-thin fingerprints 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 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ယ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ထ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ါ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လ်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စ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ါ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my-MM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16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။ </a:t>
              </a:r>
              <a:endParaRPr lang="zh-CN" altLang="en-US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221105" y="5572125"/>
            <a:ext cx="2600325" cy="532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: About 171g</a:t>
            </a:r>
          </a:p>
          <a:p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ူ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: 7.7mm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" name="Vinci绿紫哑光背左45度-4.1.png" descr="Vinci绿紫哑光背左45度-4.1.png"/>
          <p:cNvPicPr>
            <a:picLocks noChangeAspect="1"/>
          </p:cNvPicPr>
          <p:nvPr/>
        </p:nvPicPr>
        <p:blipFill>
          <a:blip r:embed="rId2" cstate="screen"/>
          <a:srcRect l="5137" t="1234" r="1013" b="51347"/>
          <a:stretch>
            <a:fillRect/>
          </a:stretch>
        </p:blipFill>
        <p:spPr>
          <a:xfrm>
            <a:off x="1970405" y="1699260"/>
            <a:ext cx="2947670" cy="514921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363" name="文本框 1"/>
          <p:cNvSpPr txBox="1"/>
          <p:nvPr/>
        </p:nvSpPr>
        <p:spPr>
          <a:xfrm>
            <a:off x="5008880" y="2305050"/>
            <a:ext cx="6747510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4000" b="1" spc="489">
                <a:solidFill>
                  <a:srgbClr val="73FD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Super D</a:t>
            </a:r>
            <a:r>
              <a:rPr lang="en-US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ual</a:t>
            </a:r>
            <a:r>
              <a:rPr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Image Stabilizer</a:t>
            </a:r>
          </a:p>
        </p:txBody>
      </p:sp>
      <p:sp>
        <p:nvSpPr>
          <p:cNvPr id="1364" name="文本框 1"/>
          <p:cNvSpPr txBox="1"/>
          <p:nvPr/>
        </p:nvSpPr>
        <p:spPr>
          <a:xfrm>
            <a:off x="5892800" y="3467100"/>
            <a:ext cx="2567305" cy="287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200" spc="14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（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ဓ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 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ာ: </a:t>
            </a:r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OIS+EIS）</a:t>
            </a:r>
          </a:p>
        </p:txBody>
      </p:sp>
      <p:grpSp>
        <p:nvGrpSpPr>
          <p:cNvPr id="1391" name="成组"/>
          <p:cNvGrpSpPr/>
          <p:nvPr/>
        </p:nvGrpSpPr>
        <p:grpSpPr>
          <a:xfrm>
            <a:off x="6263515" y="3043069"/>
            <a:ext cx="1788630" cy="394948"/>
            <a:chOff x="-17270" y="0"/>
            <a:chExt cx="1788629" cy="394947"/>
          </a:xfrm>
        </p:grpSpPr>
        <p:sp>
          <p:nvSpPr>
            <p:cNvPr id="1389" name="圆角矩形"/>
            <p:cNvSpPr/>
            <p:nvPr/>
          </p:nvSpPr>
          <p:spPr>
            <a:xfrm>
              <a:off x="0" y="0"/>
              <a:ext cx="1754089" cy="394947"/>
            </a:xfrm>
            <a:prstGeom prst="roundRect">
              <a:avLst>
                <a:gd name="adj" fmla="val 7576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numCol="1" anchor="t">
              <a:noAutofit/>
            </a:bodyPr>
            <a:lstStyle/>
            <a:p>
              <a:endParaRPr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390" name="主摄超级防抖"/>
            <p:cNvSpPr txBox="1"/>
            <p:nvPr/>
          </p:nvSpPr>
          <p:spPr>
            <a:xfrm>
              <a:off x="-17270" y="38723"/>
              <a:ext cx="1788629" cy="27699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numCol="1" anchor="t">
              <a:spAutoFit/>
            </a:bodyPr>
            <a:lstStyle>
              <a:lvl1pPr algn="ctr">
                <a:defRPr spc="22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Ultra </a:t>
              </a:r>
              <a:r>
                <a:rPr lang="my-MM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တ</a:t>
              </a:r>
              <a:r>
                <a:rPr lang="en-US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ည</a:t>
              </a:r>
              <a:r>
                <a:rPr lang="my-MM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  <a:r>
                <a:rPr lang="en-US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ၿ</a:t>
              </a:r>
              <a:r>
                <a:rPr lang="my-MM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ိ</a:t>
              </a:r>
              <a:r>
                <a:rPr lang="my-MM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မ</a:t>
              </a:r>
              <a:r>
                <a:rPr lang="en-US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  <a:r>
                <a:rPr lang="my-MM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မ</a:t>
              </a:r>
              <a:r>
                <a:rPr lang="en-US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ႈ</a:t>
              </a:r>
            </a:p>
          </p:txBody>
        </p:sp>
      </p:grpSp>
      <p:grpSp>
        <p:nvGrpSpPr>
          <p:cNvPr id="1394" name="成组"/>
          <p:cNvGrpSpPr/>
          <p:nvPr/>
        </p:nvGrpSpPr>
        <p:grpSpPr>
          <a:xfrm>
            <a:off x="8298180" y="3046730"/>
            <a:ext cx="2874010" cy="394976"/>
            <a:chOff x="0" y="0"/>
            <a:chExt cx="1754089" cy="394947"/>
          </a:xfrm>
        </p:grpSpPr>
        <p:sp>
          <p:nvSpPr>
            <p:cNvPr id="1392" name="圆角矩形"/>
            <p:cNvSpPr/>
            <p:nvPr/>
          </p:nvSpPr>
          <p:spPr>
            <a:xfrm>
              <a:off x="0" y="0"/>
              <a:ext cx="1754089" cy="394947"/>
            </a:xfrm>
            <a:prstGeom prst="roundRect">
              <a:avLst>
                <a:gd name="adj" fmla="val 7576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numCol="1" anchor="t">
              <a:noAutofit/>
            </a:bodyPr>
            <a:lstStyle/>
            <a:p>
              <a:endParaRPr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393" name="广角极限防抖"/>
            <p:cNvSpPr txBox="1"/>
            <p:nvPr/>
          </p:nvSpPr>
          <p:spPr>
            <a:xfrm>
              <a:off x="149598" y="38732"/>
              <a:ext cx="1484348" cy="27697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numCol="1" anchor="t">
              <a:spAutoFit/>
            </a:bodyPr>
            <a:lstStyle>
              <a:lvl1pPr algn="ctr">
                <a:defRPr spc="22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Ultra Steady </a:t>
              </a:r>
              <a:r>
                <a:rPr lang="en-US" altLang="zh-CN" dirty="0">
                  <a:solidFill>
                    <a:schemeClr val="tx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Pro</a:t>
              </a:r>
              <a:endParaRPr lang="zh-CN" altLang="en-US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1395" name="文本框 1"/>
          <p:cNvSpPr txBox="1"/>
          <p:nvPr/>
        </p:nvSpPr>
        <p:spPr>
          <a:xfrm>
            <a:off x="8465185" y="3467100"/>
            <a:ext cx="2694305" cy="287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200" spc="14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（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: </a:t>
            </a:r>
            <a:r>
              <a: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EIS）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427220" y="247650"/>
            <a:ext cx="3380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“Pro” </a:t>
            </a:r>
            <a:r>
              <a:rPr lang="my-MM" altLang="zh-CN" sz="2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altLang="zh-CN" sz="2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</a:t>
            </a:r>
            <a:r>
              <a:rPr lang="my-MM" altLang="zh-CN" sz="2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ံ</a:t>
            </a:r>
            <a:r>
              <a:rPr lang="en-US" altLang="zh-CN" sz="2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my-MM" altLang="zh-CN" sz="2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altLang="zh-CN" sz="2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my-MM" altLang="zh-CN" sz="2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endParaRPr lang="zh-CN" altLang="en-US" sz="28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7240" y="2097405"/>
            <a:ext cx="1266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8M- </a:t>
            </a:r>
            <a:r>
              <a:rPr lang="my-MM" altLang="zh-CN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lang="en-US" altLang="zh-CN" sz="12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ထာင</a:t>
            </a:r>
            <a:r>
              <a:rPr lang="en-US" altLang="zh-CN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</a:t>
            </a:r>
            <a:r>
              <a:rPr lang="en-US" altLang="zh-CN" sz="12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က်ယ</a:t>
            </a:r>
            <a:r>
              <a:rPr lang="en-US" altLang="zh-CN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endParaRPr lang="zh-CN" altLang="en-US" sz="12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algn="l"/>
            <a:r>
              <a:rPr lang="en-US" altLang="zh-CN" sz="1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115</a:t>
            </a:r>
            <a:r>
              <a:rPr lang="zh-CN" altLang="en-US" sz="1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°，</a:t>
            </a:r>
            <a:r>
              <a:rPr lang="en-US" altLang="zh-CN" sz="1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2.5cm Micro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3245" y="2778760"/>
            <a:ext cx="14766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48</a:t>
            </a:r>
            <a:r>
              <a:rPr lang="en-US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M </a:t>
            </a:r>
            <a:r>
              <a:rPr lang="my-MM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ဓ</a:t>
            </a:r>
            <a:r>
              <a:rPr lang="my-MM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en-US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 </a:t>
            </a:r>
            <a:r>
              <a:rPr lang="my-MM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င</a:t>
            </a:r>
            <a:r>
              <a:rPr lang="my-MM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my-MM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en-US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endParaRPr lang="en-US" altLang="zh-CN" sz="12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algn="l"/>
            <a:r>
              <a:rPr lang="en-US" altLang="zh-CN" sz="1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            OIS+EIS</a:t>
            </a:r>
            <a:endParaRPr lang="zh-CN" altLang="en-US" sz="10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91540" y="3460115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2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2M B&amp;W</a:t>
            </a:r>
            <a:endParaRPr lang="zh-CN" altLang="en-US" sz="1200" b="1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84860" y="3989070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12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13</a:t>
            </a:r>
            <a:r>
              <a:rPr lang="en-US" sz="12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M</a:t>
            </a:r>
            <a:r>
              <a:rPr lang="zh-CN" altLang="en-US" sz="12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zh-CN" sz="12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telephoto</a:t>
            </a:r>
          </a:p>
          <a:p>
            <a:pPr algn="l">
              <a:lnSpc>
                <a:spcPct val="100000"/>
              </a:lnSpc>
            </a:pPr>
            <a:r>
              <a:rPr lang="en-US" altLang="zh-CN" sz="100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5X hybrid zoom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057910" y="1591310"/>
            <a:ext cx="10118725" cy="2708275"/>
            <a:chOff x="378" y="2596"/>
            <a:chExt cx="13638" cy="365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8" y="2597"/>
              <a:ext cx="6520" cy="364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4" y="2596"/>
              <a:ext cx="6482" cy="3651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1132205" y="4653280"/>
            <a:ext cx="10631805" cy="1733550"/>
            <a:chOff x="378" y="7043"/>
            <a:chExt cx="13624" cy="2730"/>
          </a:xfrm>
        </p:grpSpPr>
        <p:sp>
          <p:nvSpPr>
            <p:cNvPr id="5" name="文本框 4"/>
            <p:cNvSpPr txBox="1"/>
            <p:nvPr/>
          </p:nvSpPr>
          <p:spPr>
            <a:xfrm>
              <a:off x="378" y="7043"/>
              <a:ext cx="12390" cy="1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charset="0"/>
                <a:buChar char="u"/>
              </a:pPr>
              <a:r>
                <a:rPr lang="en-US" altLang="zh-CN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Ultra Steady: </a:t>
              </a:r>
              <a:r>
                <a:rPr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Super anti-shake: 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အဓ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က 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ပုံ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၏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ြ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ၿ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။ motion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ြ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န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ယ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န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ါ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ႈ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ထ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န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းၿပီး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ပိုမိုေသာ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dynamic visual effect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ဖ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န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ီ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ါ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။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u"/>
              </a:pPr>
              <a:r>
                <a:rPr lang="en-US" altLang="zh-CN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Ultra Steady Pro: 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video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ွ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ပ္ပ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ါ။ </a:t>
              </a:r>
              <a:r>
                <a:rPr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wide-angle camera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ဖ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့</a:t>
              </a:r>
              <a:r>
                <a:rPr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severe jitter ႏွင့္ </a:t>
              </a:r>
              <a:r>
                <a:rPr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cope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လ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ၿ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ပီး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ပိုမိုတည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္ၿ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ငိမ္ေသာ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ပုံကို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ရရွိပါသည</a:t>
              </a:r>
              <a:r>
                <a:rPr lang="en-US" sz="14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္။ 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870" y="9132"/>
              <a:ext cx="4132" cy="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မွတ္စု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: 4K resolution recording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သ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ည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anti-shake modes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ႏ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ွစ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</a:t>
              </a:r>
              <a:r>
                <a:rPr lang="en-US" sz="10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ခု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လ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ု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ံ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း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တ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ြ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င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 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မ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ေ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ထ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ာ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ံ</a:t>
              </a:r>
              <a:r>
                <a:rPr lang="my-MM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့</a:t>
              </a:r>
              <a:r>
                <a:rPr lang="en-US" sz="10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ပါ။</a:t>
              </a:r>
              <a:endParaRPr sz="10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4012565" y="219075"/>
            <a:ext cx="4509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Super Image </a:t>
            </a:r>
            <a:r>
              <a:rPr lang="en-US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တ</a:t>
            </a:r>
            <a:r>
              <a:rPr lang="my-MM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ည</a:t>
            </a:r>
            <a:r>
              <a:rPr lang="en-US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</a:t>
            </a:r>
            <a:r>
              <a:rPr lang="my-MM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ၿ</a:t>
            </a:r>
            <a:r>
              <a:rPr lang="en-US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ငိမ္မ</a:t>
            </a:r>
            <a:r>
              <a:rPr lang="en-US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ႈ </a:t>
            </a:r>
            <a:endParaRPr lang="en-US" altLang="zh-CN" sz="32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6385</Words>
  <Application>Microsoft Office PowerPoint</Application>
  <PresentationFormat>Widescreen</PresentationFormat>
  <Paragraphs>231</Paragraphs>
  <Slides>25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微软雅黑</vt:lpstr>
      <vt:lpstr>Arial</vt:lpstr>
      <vt:lpstr>Calibri</vt:lpstr>
      <vt:lpstr>Calibri Light</vt:lpstr>
      <vt:lpstr>Helvetica</vt:lpstr>
      <vt:lpstr>Wingdings</vt:lpstr>
      <vt:lpstr>Zawgyi-One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Crab 87</cp:lastModifiedBy>
  <cp:revision>102</cp:revision>
  <dcterms:created xsi:type="dcterms:W3CDTF">2019-10-17T12:12:00Z</dcterms:created>
  <dcterms:modified xsi:type="dcterms:W3CDTF">2020-05-21T09:37:45Z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