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0" r:id="rId2"/>
    <p:sldMasterId id="2147483681" r:id="rId3"/>
    <p:sldMasterId id="2147483710" r:id="rId4"/>
  </p:sldMasterIdLst>
  <p:notesMasterIdLst>
    <p:notesMasterId r:id="rId28"/>
  </p:notesMasterIdLst>
  <p:sldIdLst>
    <p:sldId id="543" r:id="rId5"/>
    <p:sldId id="571" r:id="rId6"/>
    <p:sldId id="424" r:id="rId7"/>
    <p:sldId id="497" r:id="rId8"/>
    <p:sldId id="498" r:id="rId9"/>
    <p:sldId id="572" r:id="rId10"/>
    <p:sldId id="574" r:id="rId11"/>
    <p:sldId id="575" r:id="rId12"/>
    <p:sldId id="550" r:id="rId13"/>
    <p:sldId id="560" r:id="rId14"/>
    <p:sldId id="561" r:id="rId15"/>
    <p:sldId id="595" r:id="rId16"/>
    <p:sldId id="555" r:id="rId17"/>
    <p:sldId id="598" r:id="rId18"/>
    <p:sldId id="567" r:id="rId19"/>
    <p:sldId id="557" r:id="rId20"/>
    <p:sldId id="427" r:id="rId21"/>
    <p:sldId id="600" r:id="rId22"/>
    <p:sldId id="534" r:id="rId23"/>
    <p:sldId id="601" r:id="rId24"/>
    <p:sldId id="536" r:id="rId25"/>
    <p:sldId id="537" r:id="rId26"/>
    <p:sldId id="343" r:id="rId2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FE9C"/>
    <a:srgbClr val="75F7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78764" autoAdjust="0"/>
  </p:normalViewPr>
  <p:slideViewPr>
    <p:cSldViewPr snapToGrid="0" snapToObjects="1">
      <p:cViewPr varScale="1">
        <p:scale>
          <a:sx n="69" d="100"/>
          <a:sy n="69" d="100"/>
        </p:scale>
        <p:origin x="1248" y="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3" d="100"/>
          <a:sy n="53" d="100"/>
        </p:scale>
        <p:origin x="264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 panose="020F0502020204030204"/>
      </a:defRPr>
    </a:lvl1pPr>
    <a:lvl2pPr indent="228600" latinLnBrk="0">
      <a:defRPr sz="1200">
        <a:latin typeface="+mn-lt"/>
        <a:ea typeface="+mn-ea"/>
        <a:cs typeface="+mn-cs"/>
        <a:sym typeface="Calibri" panose="020F0502020204030204"/>
      </a:defRPr>
    </a:lvl2pPr>
    <a:lvl3pPr indent="457200" latinLnBrk="0">
      <a:defRPr sz="1200">
        <a:latin typeface="+mn-lt"/>
        <a:ea typeface="+mn-ea"/>
        <a:cs typeface="+mn-cs"/>
        <a:sym typeface="Calibri" panose="020F0502020204030204"/>
      </a:defRPr>
    </a:lvl3pPr>
    <a:lvl4pPr indent="685800" latinLnBrk="0">
      <a:defRPr sz="1200">
        <a:latin typeface="+mn-lt"/>
        <a:ea typeface="+mn-ea"/>
        <a:cs typeface="+mn-cs"/>
        <a:sym typeface="Calibri" panose="020F0502020204030204"/>
      </a:defRPr>
    </a:lvl4pPr>
    <a:lvl5pPr indent="914400" latinLnBrk="0">
      <a:defRPr sz="1200">
        <a:latin typeface="+mn-lt"/>
        <a:ea typeface="+mn-ea"/>
        <a:cs typeface="+mn-cs"/>
        <a:sym typeface="Calibri" panose="020F0502020204030204"/>
      </a:defRPr>
    </a:lvl5pPr>
    <a:lvl6pPr indent="1143000" latinLnBrk="0">
      <a:defRPr sz="1200">
        <a:latin typeface="+mn-lt"/>
        <a:ea typeface="+mn-ea"/>
        <a:cs typeface="+mn-cs"/>
        <a:sym typeface="Calibri" panose="020F0502020204030204"/>
      </a:defRPr>
    </a:lvl6pPr>
    <a:lvl7pPr indent="1371600" latinLnBrk="0">
      <a:defRPr sz="1200">
        <a:latin typeface="+mn-lt"/>
        <a:ea typeface="+mn-ea"/>
        <a:cs typeface="+mn-cs"/>
        <a:sym typeface="Calibri" panose="020F0502020204030204"/>
      </a:defRPr>
    </a:lvl7pPr>
    <a:lvl8pPr indent="1600200" latinLnBrk="0">
      <a:defRPr sz="1200">
        <a:latin typeface="+mn-lt"/>
        <a:ea typeface="+mn-ea"/>
        <a:cs typeface="+mn-cs"/>
        <a:sym typeface="Calibri" panose="020F0502020204030204"/>
      </a:defRPr>
    </a:lvl8pPr>
    <a:lvl9pPr indent="1828800" latinLnBrk="0">
      <a:defRPr sz="1200">
        <a:latin typeface="+mn-lt"/>
        <a:ea typeface="+mn-ea"/>
        <a:cs typeface="+mn-cs"/>
        <a:sym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Shape 114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42" name="Shape 11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dirty="0"/>
              <a:t>【</a:t>
            </a:r>
            <a:r>
              <a:rPr dirty="0" err="1"/>
              <a:t>参考讲解</a:t>
            </a:r>
            <a:r>
              <a:rPr dirty="0"/>
              <a:t>】</a:t>
            </a:r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dirty="0"/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zh-CN" altLang="en-US" dirty="0"/>
              <a:t>在</a:t>
            </a:r>
            <a:r>
              <a:rPr lang="en-US" altLang="zh-CN" dirty="0" err="1"/>
              <a:t>ColorOS</a:t>
            </a:r>
            <a:r>
              <a:rPr lang="zh-CN" altLang="en-US" dirty="0"/>
              <a:t>领域，我们还有很多好用的功能，像三指截屏、智能侧边栏等等，这些功能我们都会在</a:t>
            </a:r>
            <a:r>
              <a:rPr lang="en-US" altLang="zh-CN" dirty="0" err="1"/>
              <a:t>ColorOS</a:t>
            </a:r>
            <a:r>
              <a:rPr lang="zh-CN" altLang="en-US" dirty="0"/>
              <a:t>的专项培训中给大家详细介绍！</a:t>
            </a:r>
            <a:endParaRPr lang="en-US" altLang="zh-CN" dirty="0"/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dirty="0"/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zh-CN" altLang="en-US" dirty="0"/>
              <a:t>因此，可以说</a:t>
            </a:r>
            <a:r>
              <a:rPr lang="en-US" altLang="zh-CN" dirty="0"/>
              <a:t>Reno3 Pro</a:t>
            </a:r>
            <a:r>
              <a:rPr lang="zh-CN" altLang="en-US" dirty="0"/>
              <a:t>是不折不扣的“全能影像”</a:t>
            </a: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Shape 114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42" name="Shape 11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Shape 114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42" name="Shape 11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dirty="0"/>
              <a:t>【</a:t>
            </a:r>
            <a:r>
              <a:rPr dirty="0" err="1"/>
              <a:t>参考讲解</a:t>
            </a:r>
            <a:r>
              <a:rPr dirty="0"/>
              <a:t>】</a:t>
            </a:r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dirty="0"/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zh-CN" altLang="en-US" dirty="0"/>
              <a:t>在</a:t>
            </a:r>
            <a:r>
              <a:rPr lang="en-US" altLang="zh-CN" dirty="0" err="1"/>
              <a:t>ColorOS</a:t>
            </a:r>
            <a:r>
              <a:rPr lang="zh-CN" altLang="en-US" dirty="0"/>
              <a:t>领域，我们还有很多好用的功能，像三指截屏、智能侧边栏等等，这些功能我们都会在</a:t>
            </a:r>
            <a:r>
              <a:rPr lang="en-US" altLang="zh-CN" dirty="0" err="1"/>
              <a:t>ColorOS</a:t>
            </a:r>
            <a:r>
              <a:rPr lang="zh-CN" altLang="en-US" dirty="0"/>
              <a:t>的专项培训中给大家详细介绍！</a:t>
            </a:r>
            <a:endParaRPr lang="en-US" altLang="zh-CN" dirty="0"/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dirty="0"/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zh-CN" altLang="en-US" dirty="0"/>
              <a:t>因此，可以说</a:t>
            </a:r>
            <a:r>
              <a:rPr lang="en-US" altLang="zh-CN" dirty="0"/>
              <a:t>Reno3 Pro</a:t>
            </a:r>
            <a:r>
              <a:rPr lang="zh-CN" altLang="en-US" dirty="0"/>
              <a:t>是不折不扣的“全能影像”</a:t>
            </a:r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Shape 114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42" name="Shape 11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9" name="Shape 236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70" name="Shape 237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+mj-lt"/>
                <a:ea typeface="+mj-ea"/>
                <a:cs typeface="+mj-cs"/>
                <a:sym typeface="Helvetica"/>
              </a:defRPr>
            </a:pPr>
            <a:r>
              <a:t>【参考讲解】</a:t>
            </a:r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/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t>2019年市场竞争变得非常激烈，我们OPPO人要“无所畏惧，勇往直前”，卖爆 Reno3系列！！！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Shape 64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41" name="Shape 64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0" dirty="0">
                <a:latin typeface="Zawgyi-One" panose="020B0604030504040204" pitchFamily="34" charset="0"/>
                <a:cs typeface="Zawgyi-One" panose="020B0604030504040204" pitchFamily="34" charset="0"/>
              </a:rPr>
              <a:t>[Objective]</a:t>
            </a:r>
          </a:p>
          <a:p>
            <a:r>
              <a:rPr b="0" dirty="0">
                <a:latin typeface="Zawgyi-One" panose="020B0604030504040204" pitchFamily="34" charset="0"/>
                <a:cs typeface="Zawgyi-One" panose="020B0604030504040204" pitchFamily="34" charset="0"/>
              </a:rPr>
              <a:t>This slide introduces the Qualcomm processor that the Reno4 Series adopts.</a:t>
            </a:r>
          </a:p>
          <a:p>
            <a:r>
              <a:rPr b="0" dirty="0">
                <a:latin typeface="Zawgyi-One" panose="020B0604030504040204" pitchFamily="34" charset="0"/>
                <a:cs typeface="Zawgyi-One" panose="020B0604030504040204" pitchFamily="34" charset="0"/>
              </a:rPr>
              <a:t>[Notes]</a:t>
            </a:r>
          </a:p>
          <a:p>
            <a:r>
              <a:rPr b="0" dirty="0">
                <a:latin typeface="Zawgyi-One" panose="020B0604030504040204" pitchFamily="34" charset="0"/>
                <a:cs typeface="Zawgyi-One" panose="020B0604030504040204" pitchFamily="34" charset="0"/>
              </a:rPr>
              <a:t>Yes, we know your choice will be this one. So the Reno4 Series carries the Qualcomm Snapdragon 720G mobile platform.</a:t>
            </a:r>
          </a:p>
          <a:p>
            <a:r>
              <a:rPr b="0" dirty="0">
                <a:latin typeface="Zawgyi-One" panose="020B0604030504040204" pitchFamily="34" charset="0"/>
                <a:cs typeface="Zawgyi-One" panose="020B0604030504040204" pitchFamily="34" charset="0"/>
              </a:rPr>
              <a:t>As a new member of Qualcomm Snapdragon's 7 series, the 720G features the 8 nm process and 8 cores for robust computing capacity. Compared with MediaTek's </a:t>
            </a:r>
            <a:r>
              <a:rPr b="0" dirty="0" err="1">
                <a:latin typeface="Zawgyi-One" panose="020B0604030504040204" pitchFamily="34" charset="0"/>
                <a:cs typeface="Zawgyi-One" panose="020B0604030504040204" pitchFamily="34" charset="0"/>
              </a:rPr>
              <a:t>Helio</a:t>
            </a:r>
            <a:r>
              <a:rPr b="0" dirty="0">
                <a:latin typeface="Zawgyi-One" panose="020B0604030504040204" pitchFamily="34" charset="0"/>
                <a:cs typeface="Zawgyi-One" panose="020B0604030504040204" pitchFamily="34" charset="0"/>
              </a:rPr>
              <a:t> P95, it has a </a:t>
            </a:r>
            <a:r>
              <a:rPr lang="en-US" altLang="zh-CN" b="0" dirty="0">
                <a:latin typeface="Zawgyi-One" panose="020B0604030504040204" pitchFamily="34" charset="0"/>
                <a:cs typeface="Zawgyi-One" panose="020B0604030504040204" pitchFamily="34" charset="0"/>
              </a:rPr>
              <a:t>25.5</a:t>
            </a:r>
            <a:r>
              <a:rPr b="0" dirty="0">
                <a:latin typeface="Zawgyi-One" panose="020B0604030504040204" pitchFamily="34" charset="0"/>
                <a:cs typeface="Zawgyi-One" panose="020B0604030504040204" pitchFamily="34" charset="0"/>
              </a:rPr>
              <a:t>% increase of CPU performance and a </a:t>
            </a:r>
            <a:r>
              <a:rPr lang="en-US" altLang="zh-CN" b="0" dirty="0">
                <a:latin typeface="Zawgyi-One" panose="020B0604030504040204" pitchFamily="34" charset="0"/>
                <a:cs typeface="Zawgyi-One" panose="020B0604030504040204" pitchFamily="34" charset="0"/>
              </a:rPr>
              <a:t>44.8</a:t>
            </a:r>
            <a:r>
              <a:rPr b="0" dirty="0">
                <a:latin typeface="Zawgyi-One" panose="020B0604030504040204" pitchFamily="34" charset="0"/>
                <a:cs typeface="Zawgyi-One" panose="020B0604030504040204" pitchFamily="34" charset="0"/>
              </a:rPr>
              <a:t>% increase of GPU performance, </a:t>
            </a:r>
            <a:r>
              <a:rPr b="0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equaling the overall performance of 730G. This time, we finally have a reason to introduce the processor before a customer asks.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21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35866" cy="3330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4787900" y="2619375"/>
            <a:ext cx="2616200" cy="825500"/>
          </a:xfrm>
          <a:prstGeom prst="rect">
            <a:avLst/>
          </a:prstGeom>
        </p:spPr>
        <p:txBody>
          <a:bodyPr lIns="12700" tIns="12700" rIns="12700" bIns="12700" anchor="b"/>
          <a:lstStyle>
            <a:lvl1pPr algn="ctr" defTabSz="410210">
              <a:lnSpc>
                <a:spcPct val="100000"/>
              </a:lnSpc>
              <a:defRPr sz="5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97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787900" y="3470275"/>
            <a:ext cx="2616200" cy="282575"/>
          </a:xfrm>
          <a:prstGeom prst="rect">
            <a:avLst/>
          </a:prstGeom>
        </p:spPr>
        <p:txBody>
          <a:bodyPr lIns="12700" tIns="12700" rIns="12700" bIns="12700"/>
          <a:lstStyle>
            <a:lvl1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9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6005491" y="4533900"/>
            <a:ext cx="179325" cy="174117"/>
          </a:xfrm>
          <a:prstGeom prst="rect">
            <a:avLst/>
          </a:prstGeom>
        </p:spPr>
        <p:txBody>
          <a:bodyPr lIns="12700" tIns="12700" rIns="12700" bIns="12700"/>
          <a:lstStyle>
            <a:lvl1pPr algn="ctr" defTabSz="410210">
              <a:defRPr sz="10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3010370" y="2078096"/>
            <a:ext cx="6171260" cy="1377245"/>
          </a:xfrm>
          <a:prstGeom prst="rect">
            <a:avLst/>
          </a:prstGeom>
        </p:spPr>
        <p:txBody>
          <a:bodyPr lIns="15051" tIns="15051" rIns="15051" bIns="15051" anchor="b"/>
          <a:lstStyle>
            <a:lvl1pPr algn="ctr" defTabSz="412750">
              <a:lnSpc>
                <a:spcPct val="100000"/>
              </a:lnSpc>
              <a:defRPr sz="5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06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010370" y="3492970"/>
            <a:ext cx="6171260" cy="470371"/>
          </a:xfrm>
          <a:prstGeom prst="rect">
            <a:avLst/>
          </a:prstGeom>
        </p:spPr>
        <p:txBody>
          <a:bodyPr lIns="15051" tIns="15051" rIns="15051" bIns="15051"/>
          <a:lstStyle>
            <a:lvl1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07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95043" y="5272851"/>
            <a:ext cx="198151" cy="191152"/>
          </a:xfrm>
          <a:prstGeom prst="rect">
            <a:avLst/>
          </a:prstGeom>
        </p:spPr>
        <p:txBody>
          <a:bodyPr lIns="15051" tIns="15051" rIns="15051" bIns="15051"/>
          <a:lstStyle>
            <a:lvl1pPr algn="ctr" defTabSz="412750">
              <a:defRPr sz="11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89000" y="1149350"/>
            <a:ext cx="10414000" cy="2324100"/>
          </a:xfrm>
          <a:prstGeom prst="rect">
            <a:avLst/>
          </a:prstGeom>
        </p:spPr>
        <p:txBody>
          <a:bodyPr lIns="25400" tIns="25400" rIns="25400" bIns="25400" anchor="b"/>
          <a:lstStyle>
            <a:lvl1pPr algn="ctr" defTabSz="412750">
              <a:lnSpc>
                <a:spcPct val="100000"/>
              </a:lnSpc>
              <a:defRPr sz="5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15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89000" y="3536950"/>
            <a:ext cx="10414000" cy="793750"/>
          </a:xfrm>
          <a:prstGeom prst="rect">
            <a:avLst/>
          </a:prstGeom>
        </p:spPr>
        <p:txBody>
          <a:bodyPr lIns="25400" tIns="25400" rIns="25400" bIns="25400"/>
          <a:lstStyle>
            <a:lvl1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16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6340" y="6540500"/>
            <a:ext cx="232970" cy="236880"/>
          </a:xfrm>
          <a:prstGeom prst="rect">
            <a:avLst/>
          </a:prstGeom>
        </p:spPr>
        <p:txBody>
          <a:bodyPr lIns="25400" tIns="25400" rIns="25400" bIns="25400"/>
          <a:lstStyle>
            <a:lvl1pPr algn="ctr" defTabSz="412750">
              <a:defRPr sz="12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标题文本</a:t>
            </a:r>
          </a:p>
        </p:txBody>
      </p:sp>
      <p:sp>
        <p:nvSpPr>
          <p:cNvPr id="124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5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/>
          <a:p>
            <a:r>
              <a:t>标题文本</a:t>
            </a:r>
          </a:p>
        </p:txBody>
      </p:sp>
      <p:sp>
        <p:nvSpPr>
          <p:cNvPr id="133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线条"/>
          <p:cNvSpPr/>
          <p:nvPr/>
        </p:nvSpPr>
        <p:spPr>
          <a:xfrm flipV="1">
            <a:off x="2485587" y="1363298"/>
            <a:ext cx="1" cy="4131404"/>
          </a:xfrm>
          <a:prstGeom prst="line">
            <a:avLst/>
          </a:prstGeom>
          <a:ln w="3175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1166" tIns="21166" rIns="21166" bIns="21166" anchor="ctr"/>
          <a:lstStyle/>
          <a:p>
            <a:pPr algn="ctr" defTabSz="410210">
              <a:defRPr sz="1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42" name="线条"/>
          <p:cNvSpPr/>
          <p:nvPr/>
        </p:nvSpPr>
        <p:spPr>
          <a:xfrm flipV="1">
            <a:off x="9706412" y="1363298"/>
            <a:ext cx="1" cy="4131404"/>
          </a:xfrm>
          <a:prstGeom prst="line">
            <a:avLst/>
          </a:prstGeom>
          <a:ln w="3175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1166" tIns="21166" rIns="21166" bIns="21166" anchor="ctr"/>
          <a:lstStyle/>
          <a:p>
            <a:pPr algn="ctr" defTabSz="410210">
              <a:defRPr sz="1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4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96460" y="5270500"/>
            <a:ext cx="196258" cy="191050"/>
          </a:xfrm>
          <a:prstGeom prst="rect">
            <a:avLst/>
          </a:prstGeom>
        </p:spPr>
        <p:txBody>
          <a:bodyPr lIns="21166" tIns="21166" rIns="21166" bIns="21166"/>
          <a:lstStyle>
            <a:lvl1pPr algn="ctr" defTabSz="410210">
              <a:defRPr sz="10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4543908" y="2468360"/>
            <a:ext cx="3104184" cy="979477"/>
          </a:xfrm>
          <a:prstGeom prst="rect">
            <a:avLst/>
          </a:prstGeom>
        </p:spPr>
        <p:txBody>
          <a:bodyPr lIns="15068" tIns="15068" rIns="15068" bIns="15068" anchor="b"/>
          <a:lstStyle>
            <a:lvl1pPr algn="ctr" defTabSz="410210">
              <a:lnSpc>
                <a:spcPct val="100000"/>
              </a:lnSpc>
              <a:defRPr sz="5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51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543908" y="3474206"/>
            <a:ext cx="3104184" cy="335283"/>
          </a:xfrm>
          <a:prstGeom prst="rect">
            <a:avLst/>
          </a:prstGeom>
        </p:spPr>
        <p:txBody>
          <a:bodyPr lIns="15068" tIns="15068" rIns="15068" bIns="15068"/>
          <a:lstStyle>
            <a:lvl1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5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95903" y="4739989"/>
            <a:ext cx="198185" cy="191187"/>
          </a:xfrm>
          <a:prstGeom prst="rect">
            <a:avLst/>
          </a:prstGeom>
        </p:spPr>
        <p:txBody>
          <a:bodyPr lIns="15068" tIns="15068" rIns="15068" bIns="15068"/>
          <a:lstStyle>
            <a:lvl1pPr algn="ctr" defTabSz="410210">
              <a:defRPr sz="11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图片 6" descr="图片 6"/>
          <p:cNvPicPr>
            <a:picLocks noChangeAspect="1"/>
          </p:cNvPicPr>
          <p:nvPr/>
        </p:nvPicPr>
        <p:blipFill>
          <a:blip r:embed="rId2"/>
          <a:srcRect l="19391" r="1873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60" name="图片 8" descr="图片 8"/>
          <p:cNvPicPr>
            <a:picLocks noChangeAspect="1"/>
          </p:cNvPicPr>
          <p:nvPr/>
        </p:nvPicPr>
        <p:blipFill>
          <a:blip r:embed="rId3"/>
          <a:srcRect r="26880"/>
          <a:stretch>
            <a:fillRect/>
          </a:stretch>
        </p:blipFill>
        <p:spPr>
          <a:xfrm>
            <a:off x="-1" y="-3175"/>
            <a:ext cx="12192001" cy="68580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61" name="图片 9" descr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6350"/>
            <a:ext cx="12192000" cy="68580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62" name="图片 11" descr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3175"/>
            <a:ext cx="12192000" cy="697178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63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64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65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0144" y="6406785"/>
            <a:ext cx="273657" cy="26425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222222.png" descr="2222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4957"/>
            <a:ext cx="12192001" cy="518808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7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6094198" y="5779851"/>
            <a:ext cx="208007" cy="206443"/>
          </a:xfrm>
          <a:prstGeom prst="rect">
            <a:avLst/>
          </a:prstGeom>
          <a:ln w="3175"/>
        </p:spPr>
        <p:txBody>
          <a:bodyPr lIns="27021" tIns="27021" rIns="27021" bIns="27021"/>
          <a:lstStyle>
            <a:lvl1pPr defTabSz="228600">
              <a:defRPr sz="10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-1" y="1406564"/>
            <a:ext cx="12199174" cy="406639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8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892800" y="4985155"/>
            <a:ext cx="2844801" cy="340815"/>
          </a:xfrm>
          <a:prstGeom prst="rect">
            <a:avLst/>
          </a:prstGeom>
        </p:spPr>
        <p:txBody>
          <a:bodyPr lIns="103273" tIns="103273" rIns="103273" bIns="103273" anchor="ctr"/>
          <a:lstStyle>
            <a:lvl1pPr algn="r" defTabSz="1750695">
              <a:defRPr sz="11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标题文本</a:t>
            </a:r>
          </a:p>
        </p:txBody>
      </p:sp>
      <p:sp>
        <p:nvSpPr>
          <p:cNvPr id="30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3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35866" cy="3330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bg>
      <p:bgPr>
        <a:gradFill flip="none" rotWithShape="1">
          <a:gsLst>
            <a:gs pos="0">
              <a:srgbClr val="EDF2F5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81979" y="6536531"/>
            <a:ext cx="223279" cy="274638"/>
          </a:xfrm>
          <a:prstGeom prst="rect">
            <a:avLst/>
          </a:prstGeom>
        </p:spPr>
        <p:txBody>
          <a:bodyPr lIns="35718" tIns="35718" rIns="35718" bIns="35718"/>
          <a:lstStyle>
            <a:lvl1pPr algn="ctr" defTabSz="410210">
              <a:defRPr sz="1100">
                <a:latin typeface="PingFang SC Light"/>
                <a:ea typeface="PingFang SC Light"/>
                <a:cs typeface="PingFang SC Light"/>
                <a:sym typeface="PingFang SC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89000" y="1149350"/>
            <a:ext cx="10414000" cy="2324100"/>
          </a:xfrm>
          <a:prstGeom prst="rect">
            <a:avLst/>
          </a:prstGeom>
        </p:spPr>
        <p:txBody>
          <a:bodyPr lIns="25400" tIns="25400" rIns="25400" bIns="25400" anchor="b"/>
          <a:lstStyle>
            <a:lvl1pPr algn="ctr" defTabSz="412750">
              <a:lnSpc>
                <a:spcPct val="100000"/>
              </a:lnSpc>
              <a:defRPr sz="5600" b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标题文本</a:t>
            </a:r>
          </a:p>
        </p:txBody>
      </p:sp>
      <p:sp>
        <p:nvSpPr>
          <p:cNvPr id="196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89000" y="3536950"/>
            <a:ext cx="10414000" cy="793750"/>
          </a:xfrm>
          <a:prstGeom prst="rect">
            <a:avLst/>
          </a:prstGeom>
        </p:spPr>
        <p:txBody>
          <a:bodyPr lIns="25400" tIns="25400" rIns="25400" bIns="25400"/>
          <a:lstStyle>
            <a:lvl1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+mj-lt"/>
                <a:ea typeface="+mj-ea"/>
                <a:cs typeface="+mj-cs"/>
                <a:sym typeface="Helvetica"/>
              </a:defRPr>
            </a:lvl1pPr>
            <a:lvl2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+mj-lt"/>
                <a:ea typeface="+mj-ea"/>
                <a:cs typeface="+mj-cs"/>
                <a:sym typeface="Helvetica"/>
              </a:defRPr>
            </a:lvl2pPr>
            <a:lvl3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+mj-lt"/>
                <a:ea typeface="+mj-ea"/>
                <a:cs typeface="+mj-cs"/>
                <a:sym typeface="Helvetica"/>
              </a:defRPr>
            </a:lvl3pPr>
            <a:lvl4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+mj-lt"/>
                <a:ea typeface="+mj-ea"/>
                <a:cs typeface="+mj-cs"/>
                <a:sym typeface="Helvetica"/>
              </a:defRPr>
            </a:lvl4pPr>
            <a:lvl5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97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6317" y="6540500"/>
            <a:ext cx="233016" cy="228600"/>
          </a:xfrm>
          <a:prstGeom prst="rect">
            <a:avLst/>
          </a:prstGeom>
        </p:spPr>
        <p:txBody>
          <a:bodyPr lIns="25400" tIns="25400" rIns="25400" bIns="25400"/>
          <a:lstStyle>
            <a:lvl1pPr algn="ctr" defTabSz="412750">
              <a:defRPr sz="12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录页"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6595" y="6481945"/>
            <a:ext cx="666212" cy="1584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66713" y="1679575"/>
            <a:ext cx="11420475" cy="463629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7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Divider A 章节页">
    <p:bg>
      <p:bgPr>
        <a:solidFill>
          <a:srgbClr val="2DC8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像" descr="图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95" y="6479657"/>
            <a:ext cx="667005" cy="1587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046A38"/>
                </a:solidFill>
              </a:defRPr>
            </a:lvl1pPr>
          </a:lstStyle>
          <a:p>
            <a:r>
              <a:rPr kumimoji="1" lang="zh-CN" altLang="en-US" dirty="0"/>
              <a:t>单击此处编辑母版标题样式 章节标题</a:t>
            </a:r>
          </a:p>
        </p:txBody>
      </p:sp>
      <p:sp>
        <p:nvSpPr>
          <p:cNvPr id="6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366595" y="1232100"/>
            <a:ext cx="5534358" cy="554171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046A38"/>
                </a:solidFill>
                <a:latin typeface="OPPOSans B" charset="-122"/>
                <a:ea typeface="OPPOSans B" charset="-122"/>
                <a:cs typeface="OPPOSans B" charset="-122"/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单击此处编辑母版文本样式 二级标题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 userDrawn="1"/>
        </p:nvGraphicFramePr>
        <p:xfrm>
          <a:off x="12394857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Page D 图+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211787" cy="6858000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6" name="线条"/>
          <p:cNvSpPr/>
          <p:nvPr/>
        </p:nvSpPr>
        <p:spPr>
          <a:xfrm>
            <a:off x="47859" y="11084"/>
            <a:ext cx="12251201" cy="6846917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algn="ctr" defTabSz="41275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97" name="线条"/>
          <p:cNvSpPr/>
          <p:nvPr/>
        </p:nvSpPr>
        <p:spPr>
          <a:xfrm flipH="1">
            <a:off x="-65324" y="51957"/>
            <a:ext cx="12257094" cy="6846900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algn="ctr" defTabSz="41275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rgbClr val="FFFFFF"/>
              </a:solidFill>
              <a:sym typeface="Helvetica Neue Medium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12394857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内容占位符 5"/>
          <p:cNvSpPr>
            <a:spLocks noGrp="1"/>
          </p:cNvSpPr>
          <p:nvPr>
            <p:ph sz="quarter" idx="11"/>
          </p:nvPr>
        </p:nvSpPr>
        <p:spPr>
          <a:xfrm>
            <a:off x="388144" y="1712119"/>
            <a:ext cx="4694219" cy="4599781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5" name="表格占位符 4"/>
          <p:cNvSpPr>
            <a:spLocks noGrp="1"/>
          </p:cNvSpPr>
          <p:nvPr>
            <p:ph type="tbl" sz="quarter" idx="10"/>
          </p:nvPr>
        </p:nvSpPr>
        <p:spPr>
          <a:xfrm>
            <a:off x="388144" y="1400175"/>
            <a:ext cx="11421269" cy="4614863"/>
          </a:xfrm>
        </p:spPr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algn="ctr" defTabSz="412750"/>
            <a:fld id="{82F288E0-7875-42C4-84C8-98DBBD3BF4D2}" type="datetimeFigureOut">
              <a:rPr lang="zh-CN" altLang="en-US" sz="1500" b="1" smtClean="0">
                <a:latin typeface="Helvetica Neue"/>
                <a:sym typeface="Helvetica Neue"/>
              </a:rPr>
              <a:t>2020/7/27</a:t>
            </a:fld>
            <a:endParaRPr lang="zh-CN" altLang="en-US" sz="1500" b="1">
              <a:latin typeface="Helvetica Neue"/>
              <a:sym typeface="Helvetica Neue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 defTabSz="412750"/>
            <a:endParaRPr lang="zh-CN" altLang="en-US" sz="1500" b="1">
              <a:latin typeface="Helvetica Neue"/>
              <a:sym typeface="Helvetica Neue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algn="ctr" defTabSz="412750"/>
            <a:fld id="{7D9BB5D0-35E4-459D-AEF3-FE4D7C45CC19}" type="slidenum">
              <a:rPr lang="zh-CN" altLang="en-US" sz="1500" b="1" smtClean="0">
                <a:latin typeface="Helvetica Neue"/>
                <a:sym typeface="Helvetica Neue"/>
              </a:rPr>
              <a:t>‹#›</a:t>
            </a:fld>
            <a:endParaRPr lang="zh-CN" altLang="en-US" sz="1500" b="1">
              <a:latin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09576" y="500043"/>
            <a:ext cx="8896351" cy="660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66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TextBox 11"/>
          <p:cNvSpPr txBox="1"/>
          <p:nvPr userDrawn="1"/>
        </p:nvSpPr>
        <p:spPr>
          <a:xfrm>
            <a:off x="11290934" y="6538726"/>
            <a:ext cx="8081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hangingPunct="1">
              <a:defRPr/>
            </a:pPr>
            <a:fld id="{9380A3BF-C42B-5B4A-8FD1-FDF44958D935}" type="slidenum">
              <a:rPr lang="en-US" sz="1100" kern="1200" smtClean="0">
                <a:solidFill>
                  <a:srgbClr val="FFFFFF">
                    <a:lumMod val="65000"/>
                  </a:srgbClr>
                </a:solidFill>
                <a:latin typeface="Arial" panose="020B0604020202020204"/>
                <a:sym typeface="Helvetica Neue"/>
              </a:rPr>
              <a:t>‹#›</a:t>
            </a:fld>
            <a:endParaRPr lang="en-US" sz="1500" kern="1200">
              <a:solidFill>
                <a:srgbClr val="FFFFFF">
                  <a:lumMod val="65000"/>
                </a:srgbClr>
              </a:solidFill>
              <a:latin typeface="Arial" panose="020B0604020202020204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412750"/>
            <a:fld id="{86CB4B4D-7CA3-9044-876B-883B54F8677D}" type="slidenum">
              <a:rPr lang="en-US" altLang="zh-CN" sz="1500" b="1" smtClean="0">
                <a:latin typeface="Helvetica Neue"/>
                <a:sym typeface="Helvetica Neue"/>
              </a:rPr>
              <a:t>‹#›</a:t>
            </a:fld>
            <a:endParaRPr lang="zh-CN" altLang="en-US" sz="1500" b="1">
              <a:latin typeface="Helvetica Neue"/>
              <a:sym typeface="Helvetica Neue"/>
            </a:endParaRPr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 defTabSz="412750"/>
            <a:fld id="{B37640F8-8F29-4804-84D5-762387F14F47}" type="datetimeFigureOut">
              <a:rPr lang="zh-CN" altLang="en-US" sz="1500" b="1" smtClean="0">
                <a:latin typeface="Helvetica Neue"/>
                <a:sym typeface="Helvetica Neue"/>
              </a:rPr>
              <a:t>2020/7/27</a:t>
            </a:fld>
            <a:endParaRPr lang="zh-CN" altLang="en-US" sz="1500" b="1" dirty="0">
              <a:latin typeface="Helvetica Neue"/>
              <a:sym typeface="Helvetica Neue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12750"/>
            <a:endParaRPr lang="zh-CN" altLang="en-US" sz="1500" b="1">
              <a:latin typeface="Helvetica Neue"/>
              <a:sym typeface="Helvetica Neue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defTabSz="412750"/>
            <a:fld id="{3A161B35-4D0B-4F36-8AC3-DABEC0F67B96}" type="slidenum">
              <a:rPr lang="zh-CN" altLang="en-US" sz="1500" b="1" smtClean="0">
                <a:latin typeface="Helvetica Neue"/>
                <a:sym typeface="Helvetica Neue"/>
              </a:rPr>
              <a:t>‹#›</a:t>
            </a:fld>
            <a:endParaRPr lang="zh-CN" altLang="en-US" sz="1500" b="1" dirty="0">
              <a:latin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39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0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35866" cy="3330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 defTabSz="412750"/>
            <a:fld id="{B37640F8-8F29-4804-84D5-762387F14F47}" type="datetimeFigureOut">
              <a:rPr lang="zh-CN" altLang="en-US" sz="1500" b="1" smtClean="0">
                <a:latin typeface="Helvetica Neue"/>
                <a:sym typeface="Helvetica Neue"/>
              </a:rPr>
              <a:t>2020/7/27</a:t>
            </a:fld>
            <a:endParaRPr lang="zh-CN" altLang="en-US" sz="1500" b="1" dirty="0">
              <a:latin typeface="Helvetica Neue"/>
              <a:sym typeface="Helvetica Neue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12750"/>
            <a:endParaRPr lang="zh-CN" altLang="en-US" sz="1500" b="1">
              <a:latin typeface="Helvetica Neue"/>
              <a:sym typeface="Helvetica Neue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defTabSz="412750"/>
            <a:fld id="{3A161B35-4D0B-4F36-8AC3-DABEC0F67B96}" type="slidenum">
              <a:rPr lang="zh-CN" altLang="en-US" sz="1500" b="1" smtClean="0">
                <a:latin typeface="Helvetica Neue"/>
                <a:sym typeface="Helvetica Neue"/>
              </a:rPr>
              <a:t>‹#›</a:t>
            </a:fld>
            <a:endParaRPr lang="zh-CN" altLang="en-US" sz="1500" b="1" dirty="0">
              <a:latin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rgbClr val="1518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48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186773" y="1778437"/>
            <a:ext cx="4873575" cy="823913"/>
          </a:xfrm>
          <a:prstGeom prst="rect">
            <a:avLst/>
          </a:prstGeom>
        </p:spPr>
        <p:txBody>
          <a:bodyPr anchor="ctr"/>
          <a:lstStyle>
            <a:lvl1pPr marL="0" indent="0">
              <a:buSzTx/>
              <a:buFontTx/>
              <a:buNone/>
            </a:lvl1pPr>
            <a:lvl2pPr marL="0" indent="457200">
              <a:buSzTx/>
              <a:buFontTx/>
              <a:buNone/>
            </a:lvl2pPr>
            <a:lvl3pPr marL="0" indent="914400">
              <a:buSzTx/>
              <a:buFontTx/>
              <a:buNone/>
            </a:lvl3pPr>
            <a:lvl4pPr marL="0" indent="1371600">
              <a:buSzTx/>
              <a:buFontTx/>
              <a:buNone/>
            </a:lvl4pPr>
            <a:lvl5pPr marL="0" indent="1828800">
              <a:buSzTx/>
              <a:buFontTx/>
              <a:buNone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9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35866" cy="3330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89000" y="1149350"/>
            <a:ext cx="10414000" cy="2324100"/>
          </a:xfrm>
          <a:prstGeom prst="rect">
            <a:avLst/>
          </a:prstGeom>
        </p:spPr>
        <p:txBody>
          <a:bodyPr lIns="25400" tIns="25400" rIns="25400" bIns="25400" anchor="b"/>
          <a:lstStyle>
            <a:lvl1pPr algn="ctr" defTabSz="412750">
              <a:lnSpc>
                <a:spcPct val="100000"/>
              </a:lnSpc>
              <a:defRPr sz="5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75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89000" y="3536950"/>
            <a:ext cx="10414000" cy="793750"/>
          </a:xfrm>
          <a:prstGeom prst="rect">
            <a:avLst/>
          </a:prstGeom>
        </p:spPr>
        <p:txBody>
          <a:bodyPr lIns="25400" tIns="25400" rIns="25400" bIns="25400"/>
          <a:lstStyle>
            <a:lvl1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6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6340" y="6540500"/>
            <a:ext cx="232970" cy="236880"/>
          </a:xfrm>
          <a:prstGeom prst="rect">
            <a:avLst/>
          </a:prstGeom>
        </p:spPr>
        <p:txBody>
          <a:bodyPr lIns="25400" tIns="25400" rIns="25400" bIns="25400" anchor="t"/>
          <a:lstStyle>
            <a:lvl1pPr algn="ctr" defTabSz="412750">
              <a:defRPr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44550" y="177800"/>
            <a:ext cx="10502900" cy="1143000"/>
          </a:xfrm>
          <a:prstGeom prst="rect">
            <a:avLst/>
          </a:prstGeom>
        </p:spPr>
        <p:txBody>
          <a:bodyPr lIns="25400" tIns="25400" rIns="25400" bIns="25400"/>
          <a:lstStyle>
            <a:lvl1pPr algn="ctr" defTabSz="412750">
              <a:lnSpc>
                <a:spcPct val="100000"/>
              </a:lnSpc>
              <a:defRPr sz="5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84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44550" y="1574800"/>
            <a:ext cx="10502900" cy="4648200"/>
          </a:xfrm>
          <a:prstGeom prst="rect">
            <a:avLst/>
          </a:prstGeom>
        </p:spPr>
        <p:txBody>
          <a:bodyPr lIns="25400" tIns="25400" rIns="25400" bIns="25400" anchor="ctr"/>
          <a:lstStyle>
            <a:lvl1pPr marL="317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52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587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222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857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85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6340" y="6540500"/>
            <a:ext cx="232970" cy="236880"/>
          </a:xfrm>
          <a:prstGeom prst="rect">
            <a:avLst/>
          </a:prstGeom>
        </p:spPr>
        <p:txBody>
          <a:bodyPr lIns="25400" tIns="25400" rIns="25400" bIns="25400" anchor="t"/>
          <a:lstStyle>
            <a:lvl1pPr algn="ctr" defTabSz="412750">
              <a:defRPr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0" y="1"/>
            <a:ext cx="12192000" cy="685800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553540" y="6266180"/>
            <a:ext cx="184060" cy="180340"/>
          </a:xfrm>
          <a:prstGeom prst="rect">
            <a:avLst/>
          </a:prstGeom>
        </p:spPr>
        <p:txBody>
          <a:bodyPr lIns="45719" tIns="45719" rIns="45719" bIns="45719"/>
          <a:lstStyle>
            <a:lvl1pPr defTabSz="228600">
              <a:defRPr sz="600"/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44550" y="177800"/>
            <a:ext cx="10502900" cy="1143000"/>
          </a:xfrm>
          <a:prstGeom prst="rect">
            <a:avLst/>
          </a:prstGeom>
        </p:spPr>
        <p:txBody>
          <a:bodyPr lIns="25400" tIns="25400" rIns="25400" bIns="25400"/>
          <a:lstStyle>
            <a:lvl1pPr algn="ctr" defTabSz="412750">
              <a:lnSpc>
                <a:spcPct val="100000"/>
              </a:lnSpc>
              <a:defRPr sz="5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01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44550" y="1574800"/>
            <a:ext cx="10502900" cy="4648200"/>
          </a:xfrm>
          <a:prstGeom prst="rect">
            <a:avLst/>
          </a:prstGeom>
        </p:spPr>
        <p:txBody>
          <a:bodyPr lIns="25400" tIns="25400" rIns="25400" bIns="25400" anchor="ctr"/>
          <a:lstStyle>
            <a:lvl1pPr marL="317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52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587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222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857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0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6340" y="6540500"/>
            <a:ext cx="232970" cy="236880"/>
          </a:xfrm>
          <a:prstGeom prst="rect">
            <a:avLst/>
          </a:prstGeom>
        </p:spPr>
        <p:txBody>
          <a:bodyPr lIns="25400" tIns="25400" rIns="25400" bIns="25400" anchor="t"/>
          <a:lstStyle>
            <a:lvl1pPr algn="ctr" defTabSz="412750">
              <a:defRPr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89000" y="1149350"/>
            <a:ext cx="10414000" cy="2324100"/>
          </a:xfrm>
          <a:prstGeom prst="rect">
            <a:avLst/>
          </a:prstGeom>
        </p:spPr>
        <p:txBody>
          <a:bodyPr lIns="25400" tIns="25400" rIns="25400" bIns="25400" anchor="b"/>
          <a:lstStyle>
            <a:lvl1pPr algn="ctr" defTabSz="412750">
              <a:lnSpc>
                <a:spcPct val="100000"/>
              </a:lnSpc>
              <a:defRPr sz="5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10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89000" y="3536950"/>
            <a:ext cx="10414000" cy="793750"/>
          </a:xfrm>
          <a:prstGeom prst="rect">
            <a:avLst/>
          </a:prstGeom>
        </p:spPr>
        <p:txBody>
          <a:bodyPr lIns="25400" tIns="25400" rIns="25400" bIns="25400"/>
          <a:lstStyle>
            <a:lvl1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1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6340" y="6540500"/>
            <a:ext cx="232970" cy="236880"/>
          </a:xfrm>
          <a:prstGeom prst="rect">
            <a:avLst/>
          </a:prstGeom>
        </p:spPr>
        <p:txBody>
          <a:bodyPr lIns="25400" tIns="25400" rIns="25400" bIns="25400" anchor="t"/>
          <a:lstStyle>
            <a:lvl1pPr algn="ctr" defTabSz="412750">
              <a:defRPr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等线 Light" panose="02010600030101010101" charset="-122"/>
                <a:ea typeface="等线 Light" panose="02010600030101010101" charset="-122"/>
                <a:cs typeface="等线 Light" panose="02010600030101010101" charset="-122"/>
                <a:sym typeface="等线 Light" panose="02010600030101010101" charset="-122"/>
              </a:defRPr>
            </a:lvl1pPr>
          </a:lstStyle>
          <a:p>
            <a:r>
              <a:t>标题文本</a:t>
            </a:r>
          </a:p>
        </p:txBody>
      </p:sp>
      <p:sp>
        <p:nvSpPr>
          <p:cNvPr id="119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 marL="0" indent="457200" algn="ctr">
              <a:buSzTx/>
              <a:buFontTx/>
              <a:buNone/>
              <a:defRPr sz="24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 marL="0" indent="914400" algn="ctr">
              <a:buSzTx/>
              <a:buFontTx/>
              <a:buNone/>
              <a:defRPr sz="24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 marL="0" indent="1371600" algn="ctr">
              <a:buSzTx/>
              <a:buFontTx/>
              <a:buNone/>
              <a:defRPr sz="24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 marL="0" indent="1828800" algn="ctr">
              <a:buSzTx/>
              <a:buFontTx/>
              <a:buNone/>
              <a:defRPr sz="24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0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0144" y="6404292"/>
            <a:ext cx="273657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2193726" y="178593"/>
            <a:ext cx="7804548" cy="1518048"/>
          </a:xfrm>
          <a:prstGeom prst="rect">
            <a:avLst/>
          </a:prstGeom>
        </p:spPr>
        <p:txBody>
          <a:bodyPr lIns="35718" tIns="35718" rIns="35718" bIns="35718"/>
          <a:lstStyle>
            <a:lvl1pPr algn="ctr" defTabSz="410210">
              <a:lnSpc>
                <a:spcPct val="100000"/>
              </a:lnSpc>
              <a:defRPr sz="5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28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2193726" y="1821656"/>
            <a:ext cx="7804548" cy="4420196"/>
          </a:xfrm>
          <a:prstGeom prst="rect">
            <a:avLst/>
          </a:prstGeom>
        </p:spPr>
        <p:txBody>
          <a:bodyPr lIns="35718" tIns="35718" rIns="35718" bIns="35718" anchor="ctr"/>
          <a:lstStyle>
            <a:lvl1pPr marL="305435" indent="-305435" defTabSz="410210">
              <a:lnSpc>
                <a:spcPct val="100000"/>
              </a:lnSpc>
              <a:spcBef>
                <a:spcPts val="2900"/>
              </a:spcBef>
              <a:buSzPct val="145000"/>
              <a:buFontTx/>
              <a:defRPr sz="2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749935" indent="-305435" defTabSz="410210">
              <a:lnSpc>
                <a:spcPct val="100000"/>
              </a:lnSpc>
              <a:spcBef>
                <a:spcPts val="2900"/>
              </a:spcBef>
              <a:buSzPct val="145000"/>
              <a:buFontTx/>
              <a:defRPr sz="2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194435" indent="-305435" defTabSz="410210">
              <a:lnSpc>
                <a:spcPct val="100000"/>
              </a:lnSpc>
              <a:spcBef>
                <a:spcPts val="2900"/>
              </a:spcBef>
              <a:buSzPct val="145000"/>
              <a:buFontTx/>
              <a:defRPr sz="2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638935" indent="-305435" defTabSz="410210">
              <a:lnSpc>
                <a:spcPct val="100000"/>
              </a:lnSpc>
              <a:spcBef>
                <a:spcPts val="2900"/>
              </a:spcBef>
              <a:buSzPct val="145000"/>
              <a:buFontTx/>
              <a:defRPr sz="2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083435" indent="-305435" defTabSz="410210">
              <a:lnSpc>
                <a:spcPct val="100000"/>
              </a:lnSpc>
              <a:spcBef>
                <a:spcPts val="2900"/>
              </a:spcBef>
              <a:buSzPct val="145000"/>
              <a:buFontTx/>
              <a:defRPr sz="2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9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3876" y="6536531"/>
            <a:ext cx="239485" cy="232486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10210">
              <a:defRPr sz="11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2416968" y="1151929"/>
            <a:ext cx="7358064" cy="2321720"/>
          </a:xfrm>
          <a:prstGeom prst="rect">
            <a:avLst/>
          </a:prstGeom>
        </p:spPr>
        <p:txBody>
          <a:bodyPr lIns="35718" tIns="35718" rIns="35718" bIns="35718" anchor="b"/>
          <a:lstStyle>
            <a:lvl1pPr algn="ctr" defTabSz="410210">
              <a:lnSpc>
                <a:spcPct val="100000"/>
              </a:lnSpc>
              <a:defRPr sz="5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37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416968" y="3536156"/>
            <a:ext cx="7358064" cy="794743"/>
          </a:xfrm>
          <a:prstGeom prst="rect">
            <a:avLst/>
          </a:prstGeom>
        </p:spPr>
        <p:txBody>
          <a:bodyPr lIns="35718" tIns="35718" rIns="35718" bIns="35718"/>
          <a:lstStyle>
            <a:lvl1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3876" y="6536531"/>
            <a:ext cx="239485" cy="232486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10210">
              <a:defRPr sz="11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Picture 2"/>
          <p:cNvGrpSpPr/>
          <p:nvPr/>
        </p:nvGrpSpPr>
        <p:grpSpPr>
          <a:xfrm>
            <a:off x="-1" y="-1"/>
            <a:ext cx="12192002" cy="6858002"/>
            <a:chOff x="0" y="0"/>
            <a:chExt cx="12192000" cy="6858000"/>
          </a:xfrm>
        </p:grpSpPr>
        <p:sp>
          <p:nvSpPr>
            <p:cNvPr id="145" name="矩形"/>
            <p:cNvSpPr/>
            <p:nvPr/>
          </p:nvSpPr>
          <p:spPr>
            <a:xfrm rot="10800000" flipH="1"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endParaRPr>
            </a:p>
          </p:txBody>
        </p:sp>
        <p:pic>
          <p:nvPicPr>
            <p:cNvPr id="146" name="image1.jpeg" descr="image1.jpe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 flipH="1">
              <a:off x="0" y="0"/>
              <a:ext cx="12192000" cy="6858000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sp>
        <p:nvSpPr>
          <p:cNvPr id="14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>
            <a:lvl1pPr>
              <a:defRPr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35866" cy="3330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5272236" y="3068352"/>
            <a:ext cx="1647528" cy="367681"/>
          </a:xfrm>
          <a:prstGeom prst="rect">
            <a:avLst/>
          </a:prstGeom>
        </p:spPr>
        <p:txBody>
          <a:bodyPr lIns="4018" tIns="4018" rIns="4018" bIns="4018" anchor="b"/>
          <a:lstStyle>
            <a:lvl1pPr algn="ctr" defTabSz="412750">
              <a:lnSpc>
                <a:spcPct val="100000"/>
              </a:lnSpc>
              <a:defRPr sz="5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56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272236" y="3446078"/>
            <a:ext cx="1647528" cy="125574"/>
          </a:xfrm>
          <a:prstGeom prst="rect">
            <a:avLst/>
          </a:prstGeom>
        </p:spPr>
        <p:txBody>
          <a:bodyPr lIns="4018" tIns="4018" rIns="4018" bIns="4018"/>
          <a:lstStyle>
            <a:lvl1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57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6007456" y="3921249"/>
            <a:ext cx="176084" cy="169085"/>
          </a:xfrm>
          <a:prstGeom prst="rect">
            <a:avLst/>
          </a:prstGeom>
        </p:spPr>
        <p:txBody>
          <a:bodyPr lIns="4018" tIns="4018" rIns="4018" bIns="4018" anchor="t"/>
          <a:lstStyle>
            <a:lvl1pPr algn="ctr" defTabSz="412750">
              <a:defRPr sz="11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表格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4589" y="195167"/>
            <a:ext cx="1631896" cy="92957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65" name="直接连接符 2"/>
          <p:cNvSpPr/>
          <p:nvPr/>
        </p:nvSpPr>
        <p:spPr>
          <a:xfrm>
            <a:off x="1991543" y="356658"/>
            <a:ext cx="1" cy="672076"/>
          </a:xfrm>
          <a:prstGeom prst="line">
            <a:avLst/>
          </a:prstGeom>
          <a:ln w="12700">
            <a:solidFill>
              <a:srgbClr val="00925F"/>
            </a:solidFill>
          </a:ln>
        </p:spPr>
        <p:txBody>
          <a:bodyPr lIns="32146" tIns="32146" rIns="32146" bIns="32146"/>
          <a:lstStyle/>
          <a:p>
            <a:pPr algn="ctr" defTabSz="410210">
              <a:defRPr sz="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6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7010399" y="6356350"/>
            <a:ext cx="2133601" cy="368300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10210"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图像"/>
          <p:cNvSpPr>
            <a:spLocks noGrp="1"/>
          </p:cNvSpPr>
          <p:nvPr>
            <p:ph type="pic" sz="half" idx="13"/>
          </p:nvPr>
        </p:nvSpPr>
        <p:spPr>
          <a:xfrm>
            <a:off x="2667000" y="473273"/>
            <a:ext cx="6858000" cy="415230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2416968" y="4723804"/>
            <a:ext cx="7358064" cy="1000126"/>
          </a:xfrm>
          <a:prstGeom prst="rect">
            <a:avLst/>
          </a:prstGeom>
        </p:spPr>
        <p:txBody>
          <a:bodyPr lIns="35718" tIns="35718" rIns="35718" bIns="35718" anchor="b"/>
          <a:lstStyle>
            <a:lvl1pPr algn="ctr" defTabSz="410210">
              <a:lnSpc>
                <a:spcPct val="100000"/>
              </a:lnSpc>
              <a:defRPr sz="5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75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416968" y="5732859"/>
            <a:ext cx="7358064" cy="794743"/>
          </a:xfrm>
          <a:prstGeom prst="rect">
            <a:avLst/>
          </a:prstGeom>
        </p:spPr>
        <p:txBody>
          <a:bodyPr lIns="35718" tIns="35718" rIns="35718" bIns="35718"/>
          <a:lstStyle>
            <a:lvl1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76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3876" y="6536531"/>
            <a:ext cx="239485" cy="232486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10210"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014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空白">
    <p:bg>
      <p:bgPr>
        <a:solidFill>
          <a:srgbClr val="02071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014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标题文本</a:t>
            </a:r>
          </a:p>
        </p:txBody>
      </p:sp>
      <p:sp>
        <p:nvSpPr>
          <p:cNvPr id="198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99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顶部对齐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2193726" y="178593"/>
            <a:ext cx="7804548" cy="1518048"/>
          </a:xfrm>
          <a:prstGeom prst="rect">
            <a:avLst/>
          </a:prstGeom>
        </p:spPr>
        <p:txBody>
          <a:bodyPr lIns="35718" tIns="35718" rIns="35718" bIns="35718"/>
          <a:lstStyle>
            <a:lvl1pPr algn="ctr" defTabSz="410210">
              <a:lnSpc>
                <a:spcPct val="100000"/>
              </a:lnSpc>
              <a:defRPr sz="5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207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3876" y="6536532"/>
            <a:ext cx="239485" cy="232487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10210"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照片 - 水平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图像"/>
          <p:cNvSpPr>
            <a:spLocks noGrp="1"/>
          </p:cNvSpPr>
          <p:nvPr>
            <p:ph type="pic" sz="half" idx="13"/>
          </p:nvPr>
        </p:nvSpPr>
        <p:spPr>
          <a:xfrm>
            <a:off x="2667000" y="473273"/>
            <a:ext cx="6858000" cy="415230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5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2416968" y="4723804"/>
            <a:ext cx="7358064" cy="1000126"/>
          </a:xfrm>
          <a:prstGeom prst="rect">
            <a:avLst/>
          </a:prstGeom>
        </p:spPr>
        <p:txBody>
          <a:bodyPr lIns="35718" tIns="35718" rIns="35718" bIns="35718" anchor="b"/>
          <a:lstStyle>
            <a:lvl1pPr algn="ctr" defTabSz="410210">
              <a:lnSpc>
                <a:spcPct val="100000"/>
              </a:lnSpc>
              <a:defRPr sz="5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216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416968" y="5732859"/>
            <a:ext cx="7358064" cy="794743"/>
          </a:xfrm>
          <a:prstGeom prst="rect">
            <a:avLst/>
          </a:prstGeom>
        </p:spPr>
        <p:txBody>
          <a:bodyPr lIns="35718" tIns="35718" rIns="35718" bIns="35718"/>
          <a:lstStyle>
            <a:lvl1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17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3876" y="6536532"/>
            <a:ext cx="239485" cy="232487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10210"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FFFFFF"/>
                </a:solidFill>
                <a:latin typeface="等线 Light" panose="02010600030101010101" charset="-122"/>
                <a:ea typeface="等线 Light" panose="02010600030101010101" charset="-122"/>
                <a:cs typeface="等线 Light" panose="02010600030101010101" charset="-122"/>
                <a:sym typeface="等线 Light" panose="02010600030101010101" charset="-122"/>
              </a:defRPr>
            </a:lvl1pPr>
          </a:lstStyle>
          <a:p>
            <a:r>
              <a:t>标题文本</a:t>
            </a:r>
          </a:p>
        </p:txBody>
      </p:sp>
      <p:sp>
        <p:nvSpPr>
          <p:cNvPr id="225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 marL="0" indent="457200" algn="ctr">
              <a:buSzTx/>
              <a:buFontTx/>
              <a:buNone/>
              <a:defRPr sz="2400"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 marL="0" indent="914400" algn="ctr">
              <a:buSzTx/>
              <a:buFontTx/>
              <a:buNone/>
              <a:defRPr sz="2400"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 marL="0" indent="1371600" algn="ctr">
              <a:buSzTx/>
              <a:buFontTx/>
              <a:buNone/>
              <a:defRPr sz="2400"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 marL="0" indent="1828800" algn="ctr">
              <a:buSzTx/>
              <a:buFontTx/>
              <a:buNone/>
              <a:defRPr sz="2400"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26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0144" y="6404292"/>
            <a:ext cx="273657" cy="26924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等线 Light" panose="02010600030101010101" charset="-122"/>
                <a:ea typeface="等线 Light" panose="02010600030101010101" charset="-122"/>
                <a:cs typeface="等线 Light" panose="02010600030101010101" charset="-122"/>
                <a:sym typeface="等线 Light" panose="02010600030101010101" charset="-122"/>
              </a:defRPr>
            </a:lvl1pPr>
          </a:lstStyle>
          <a:p>
            <a:r>
              <a:t>标题文本</a:t>
            </a:r>
          </a:p>
        </p:txBody>
      </p:sp>
      <p:sp>
        <p:nvSpPr>
          <p:cNvPr id="234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35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0144" y="6404292"/>
            <a:ext cx="273657" cy="26924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35866" cy="3330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录页"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6595" y="6481945"/>
            <a:ext cx="666212" cy="1584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66713" y="1679575"/>
            <a:ext cx="11420475" cy="463629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7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Divider A 章节页">
    <p:bg>
      <p:bgPr>
        <a:solidFill>
          <a:srgbClr val="2DC8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像" descr="图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95" y="6479657"/>
            <a:ext cx="667005" cy="1587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046A38"/>
                </a:solidFill>
              </a:defRPr>
            </a:lvl1pPr>
          </a:lstStyle>
          <a:p>
            <a:r>
              <a:rPr kumimoji="1" lang="zh-CN" altLang="en-US" dirty="0"/>
              <a:t>单击此处编辑母版标题样式 章节标题</a:t>
            </a:r>
          </a:p>
        </p:txBody>
      </p:sp>
      <p:sp>
        <p:nvSpPr>
          <p:cNvPr id="6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366595" y="1232100"/>
            <a:ext cx="5534358" cy="554171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046A38"/>
                </a:solidFill>
                <a:latin typeface="OPPOSans B" charset="-122"/>
                <a:ea typeface="OPPOSans B" charset="-122"/>
                <a:cs typeface="OPPOSans B" charset="-122"/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单击此处编辑母版文本样式 二级标题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 userDrawn="1"/>
        </p:nvGraphicFramePr>
        <p:xfrm>
          <a:off x="12394857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Page D 图+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211787" cy="6858000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6" name="线条"/>
          <p:cNvSpPr/>
          <p:nvPr/>
        </p:nvSpPr>
        <p:spPr>
          <a:xfrm>
            <a:off x="47859" y="11084"/>
            <a:ext cx="12251201" cy="6846917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algn="ctr" defTabSz="41275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97" name="线条"/>
          <p:cNvSpPr/>
          <p:nvPr/>
        </p:nvSpPr>
        <p:spPr>
          <a:xfrm flipH="1">
            <a:off x="-65324" y="51957"/>
            <a:ext cx="12257094" cy="6846900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algn="ctr" defTabSz="41275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rgbClr val="FFFFFF"/>
              </a:solidFill>
              <a:sym typeface="Helvetica Neue Medium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12394857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内容占位符 5"/>
          <p:cNvSpPr>
            <a:spLocks noGrp="1"/>
          </p:cNvSpPr>
          <p:nvPr>
            <p:ph sz="quarter" idx="11"/>
          </p:nvPr>
        </p:nvSpPr>
        <p:spPr>
          <a:xfrm>
            <a:off x="388144" y="1712119"/>
            <a:ext cx="4694219" cy="4599781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5" name="表格占位符 4"/>
          <p:cNvSpPr>
            <a:spLocks noGrp="1"/>
          </p:cNvSpPr>
          <p:nvPr>
            <p:ph type="tbl" sz="quarter" idx="10"/>
          </p:nvPr>
        </p:nvSpPr>
        <p:spPr>
          <a:xfrm>
            <a:off x="388144" y="1400175"/>
            <a:ext cx="11421269" cy="4614863"/>
          </a:xfrm>
        </p:spPr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algn="ctr" defTabSz="412750"/>
            <a:fld id="{82F288E0-7875-42C4-84C8-98DBBD3BF4D2}" type="datetimeFigureOut">
              <a:rPr lang="zh-CN" altLang="en-US" sz="1500" b="1" smtClean="0">
                <a:latin typeface="Helvetica Neue"/>
                <a:sym typeface="Helvetica Neue"/>
              </a:rPr>
              <a:t>2020/7/27</a:t>
            </a:fld>
            <a:endParaRPr lang="zh-CN" altLang="en-US" sz="1500" b="1">
              <a:latin typeface="Helvetica Neue"/>
              <a:sym typeface="Helvetica Neue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 defTabSz="412750"/>
            <a:endParaRPr lang="zh-CN" altLang="en-US" sz="1500" b="1">
              <a:latin typeface="Helvetica Neue"/>
              <a:sym typeface="Helvetica Neue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algn="ctr" defTabSz="412750"/>
            <a:fld id="{7D9BB5D0-35E4-459D-AEF3-FE4D7C45CC19}" type="slidenum">
              <a:rPr lang="zh-CN" altLang="en-US" sz="1500" b="1" smtClean="0">
                <a:latin typeface="Helvetica Neue"/>
                <a:sym typeface="Helvetica Neue"/>
              </a:rPr>
              <a:t>‹#›</a:t>
            </a:fld>
            <a:endParaRPr lang="zh-CN" altLang="en-US" sz="1500" b="1">
              <a:latin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09576" y="500043"/>
            <a:ext cx="8896351" cy="660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66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TextBox 11"/>
          <p:cNvSpPr txBox="1"/>
          <p:nvPr userDrawn="1"/>
        </p:nvSpPr>
        <p:spPr>
          <a:xfrm>
            <a:off x="11290934" y="6538726"/>
            <a:ext cx="8081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hangingPunct="1">
              <a:defRPr/>
            </a:pPr>
            <a:fld id="{9380A3BF-C42B-5B4A-8FD1-FDF44958D935}" type="slidenum">
              <a:rPr lang="en-US" sz="1100" kern="1200" smtClean="0">
                <a:solidFill>
                  <a:srgbClr val="FFFFFF">
                    <a:lumMod val="65000"/>
                  </a:srgbClr>
                </a:solidFill>
                <a:latin typeface="Arial" panose="020B0604020202020204"/>
                <a:sym typeface="Helvetica Neue"/>
              </a:rPr>
              <a:t>‹#›</a:t>
            </a:fld>
            <a:endParaRPr lang="en-US" sz="1500" kern="1200">
              <a:solidFill>
                <a:srgbClr val="FFFFFF">
                  <a:lumMod val="65000"/>
                </a:srgbClr>
              </a:solidFill>
              <a:latin typeface="Arial" panose="020B0604020202020204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412750"/>
            <a:fld id="{86CB4B4D-7CA3-9044-876B-883B54F8677D}" type="slidenum">
              <a:rPr lang="en-US" altLang="zh-CN" sz="1500" b="1" smtClean="0">
                <a:latin typeface="Helvetica Neue"/>
                <a:sym typeface="Helvetica Neue"/>
              </a:rPr>
              <a:t>‹#›</a:t>
            </a:fld>
            <a:endParaRPr lang="zh-CN" altLang="en-US" sz="1500" b="1">
              <a:latin typeface="Helvetica Neue"/>
              <a:sym typeface="Helvetica Neue"/>
            </a:endParaRPr>
          </a:p>
        </p:txBody>
      </p:sp>
    </p:spTree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 defTabSz="412750"/>
            <a:fld id="{B37640F8-8F29-4804-84D5-762387F14F47}" type="datetimeFigureOut">
              <a:rPr lang="zh-CN" altLang="en-US" sz="1500" b="1" smtClean="0">
                <a:latin typeface="Helvetica Neue"/>
                <a:sym typeface="Helvetica Neue"/>
              </a:rPr>
              <a:t>2020/7/27</a:t>
            </a:fld>
            <a:endParaRPr lang="zh-CN" altLang="en-US" sz="1500" b="1" dirty="0">
              <a:latin typeface="Helvetica Neue"/>
              <a:sym typeface="Helvetica Neue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12750"/>
            <a:endParaRPr lang="zh-CN" altLang="en-US" sz="1500" b="1">
              <a:latin typeface="Helvetica Neue"/>
              <a:sym typeface="Helvetica Neue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defTabSz="412750"/>
            <a:fld id="{3A161B35-4D0B-4F36-8AC3-DABEC0F67B96}" type="slidenum">
              <a:rPr lang="zh-CN" altLang="en-US" sz="1500" b="1" smtClean="0">
                <a:latin typeface="Helvetica Neue"/>
                <a:sym typeface="Helvetica Neue"/>
              </a:rPr>
              <a:t>‹#›</a:t>
            </a:fld>
            <a:endParaRPr lang="zh-CN" altLang="en-US" sz="1500" b="1" dirty="0">
              <a:latin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 defTabSz="412750"/>
            <a:fld id="{B37640F8-8F29-4804-84D5-762387F14F47}" type="datetimeFigureOut">
              <a:rPr lang="zh-CN" altLang="en-US" sz="1500" b="1" smtClean="0">
                <a:latin typeface="Helvetica Neue"/>
                <a:sym typeface="Helvetica Neue"/>
              </a:rPr>
              <a:t>2020/7/27</a:t>
            </a:fld>
            <a:endParaRPr lang="zh-CN" altLang="en-US" sz="1500" b="1" dirty="0">
              <a:latin typeface="Helvetica Neue"/>
              <a:sym typeface="Helvetica Neue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12750"/>
            <a:endParaRPr lang="zh-CN" altLang="en-US" sz="1500" b="1">
              <a:latin typeface="Helvetica Neue"/>
              <a:sym typeface="Helvetica Neue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defTabSz="412750"/>
            <a:fld id="{3A161B35-4D0B-4F36-8AC3-DABEC0F67B96}" type="slidenum">
              <a:rPr lang="zh-CN" altLang="en-US" sz="1500" b="1" smtClean="0">
                <a:latin typeface="Helvetica Neue"/>
                <a:sym typeface="Helvetica Neue"/>
              </a:rPr>
              <a:t>‹#›</a:t>
            </a:fld>
            <a:endParaRPr lang="zh-CN" altLang="en-US" sz="1500" b="1" dirty="0">
              <a:latin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9787" y="457200"/>
            <a:ext cx="41653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标题文本</a:t>
            </a:r>
          </a:p>
        </p:txBody>
      </p:sp>
      <p:sp>
        <p:nvSpPr>
          <p:cNvPr id="72" name="图片占位符 2"/>
          <p:cNvSpPr>
            <a:spLocks noGrp="1"/>
          </p:cNvSpPr>
          <p:nvPr>
            <p:ph type="pic" sz="half" idx="13"/>
          </p:nvPr>
        </p:nvSpPr>
        <p:spPr>
          <a:xfrm>
            <a:off x="5183187" y="457201"/>
            <a:ext cx="6172201" cy="540385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73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39787" y="2057400"/>
            <a:ext cx="416535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 marL="0" indent="457200">
              <a:buSzTx/>
              <a:buFontTx/>
              <a:buNone/>
              <a:defRPr sz="2000"/>
            </a:lvl2pPr>
            <a:lvl3pPr marL="0" indent="914400">
              <a:buSzTx/>
              <a:buFontTx/>
              <a:buNone/>
              <a:defRPr sz="2000"/>
            </a:lvl3pPr>
            <a:lvl4pPr marL="0" indent="1371600">
              <a:buSzTx/>
              <a:buFontTx/>
              <a:buNone/>
              <a:defRPr sz="2000"/>
            </a:lvl4pPr>
            <a:lvl5pPr marL="0" indent="1828800">
              <a:buSzTx/>
              <a:buFontTx/>
              <a:buNone/>
              <a:defRPr sz="20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35866" cy="3330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365125"/>
            <a:ext cx="10515600" cy="5811838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8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35866" cy="3330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83154" y="5779851"/>
            <a:ext cx="222090" cy="215091"/>
          </a:xfrm>
          <a:prstGeom prst="rect">
            <a:avLst/>
          </a:prstGeom>
        </p:spPr>
        <p:txBody>
          <a:bodyPr lIns="27021" tIns="27021" rIns="27021" bIns="27021"/>
          <a:lstStyle>
            <a:lvl1pPr algn="ctr" defTabSz="410210"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9.xml"/><Relationship Id="rId26" Type="http://schemas.openxmlformats.org/officeDocument/2006/relationships/slideLayout" Target="../slideLayouts/slideLayout57.xml"/><Relationship Id="rId3" Type="http://schemas.openxmlformats.org/officeDocument/2006/relationships/slideLayout" Target="../slideLayouts/slideLayout34.xml"/><Relationship Id="rId21" Type="http://schemas.openxmlformats.org/officeDocument/2006/relationships/slideLayout" Target="../slideLayouts/slideLayout52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5" Type="http://schemas.openxmlformats.org/officeDocument/2006/relationships/slideLayout" Target="../slideLayouts/slideLayout56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slideLayout" Target="../slideLayouts/slideLayout51.xml"/><Relationship Id="rId29" Type="http://schemas.openxmlformats.org/officeDocument/2006/relationships/theme" Target="../theme/theme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2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23" Type="http://schemas.openxmlformats.org/officeDocument/2006/relationships/slideLayout" Target="../slideLayouts/slideLayout54.xml"/><Relationship Id="rId28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50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Relationship Id="rId22" Type="http://schemas.openxmlformats.org/officeDocument/2006/relationships/slideLayout" Target="../slideLayouts/slideLayout53.xml"/><Relationship Id="rId27" Type="http://schemas.openxmlformats.org/officeDocument/2006/relationships/slideLayout" Target="../slideLayouts/slideLayout5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6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幻灯片编号"/>
          <p:cNvSpPr txBox="1"/>
          <p:nvPr userDrawn="1"/>
        </p:nvSpPr>
        <p:spPr>
          <a:xfrm>
            <a:off x="8763000" y="6508750"/>
            <a:ext cx="335866" cy="333088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fld id="{86CB4B4D-7CA3-9044-876B-883B54F8677D}" type="slidenum">
              <a:rPr lang="en-US" altLang="zh-CN" smtClean="0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366595" y="6481945"/>
            <a:ext cx="666212" cy="158400"/>
          </a:xfrm>
          <a:prstGeom prst="rect">
            <a:avLst/>
          </a:prstGeom>
        </p:spPr>
      </p:pic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388253" y="313763"/>
            <a:ext cx="11420888" cy="536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 </a:t>
            </a:r>
            <a:r>
              <a:rPr kumimoji="1" lang="en-US" altLang="zh-CN" dirty="0"/>
              <a:t>OPPO Sans B 50pt.</a:t>
            </a:r>
            <a:endParaRPr kumimoji="1" lang="zh-CN" altLang="en-US" dirty="0"/>
          </a:p>
        </p:txBody>
      </p:sp>
      <p:sp>
        <p:nvSpPr>
          <p:cNvPr id="11" name="线条"/>
          <p:cNvSpPr/>
          <p:nvPr userDrawn="1"/>
        </p:nvSpPr>
        <p:spPr>
          <a:xfrm>
            <a:off x="382859" y="6403611"/>
            <a:ext cx="11426282" cy="1"/>
          </a:xfrm>
          <a:prstGeom prst="line">
            <a:avLst/>
          </a:prstGeom>
          <a:ln w="25400">
            <a:solidFill>
              <a:srgbClr val="CACAC8"/>
            </a:solidFill>
            <a:miter lim="400000"/>
          </a:ln>
        </p:spPr>
        <p:txBody>
          <a:bodyPr lIns="0" tIns="0" rIns="0" bIns="0" anchor="ctr"/>
          <a:lstStyle/>
          <a:p>
            <a:pPr algn="ctr" defTabSz="41275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16" name="pg. xx"/>
          <p:cNvSpPr txBox="1"/>
          <p:nvPr userDrawn="1"/>
        </p:nvSpPr>
        <p:spPr>
          <a:xfrm>
            <a:off x="10442363" y="6437145"/>
            <a:ext cx="1366779" cy="143629"/>
          </a:xfrm>
          <a:prstGeom prst="rect">
            <a:avLst/>
          </a:prstGeom>
          <a:ln w="12700">
            <a:miter lim="400000"/>
          </a:ln>
        </p:spPr>
        <p:txBody>
          <a:bodyPr lIns="25400" tIns="25400" rIns="25400" bIns="25400">
            <a:spAutoFit/>
          </a:bodyPr>
          <a:lstStyle>
            <a:lvl1pPr algn="r">
              <a:defRPr sz="2000" b="0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2750"/>
            <a:fld id="{00E22F85-807F-CA40-8F16-B425A1EE1DAC}" type="slidenum">
              <a:rPr lang="uk-UA" sz="600" smtClean="0">
                <a:latin typeface="OPPOSans R" charset="-122"/>
                <a:ea typeface="OPPOSans R" charset="-122"/>
                <a:cs typeface="OPPOSans R" charset="-122"/>
              </a:rPr>
              <a:t>‹#›</a:t>
            </a:fld>
            <a:endParaRPr sz="600" dirty="0">
              <a:latin typeface="OPPOSans R" charset="-122"/>
              <a:ea typeface="OPPOSans R" charset="-122"/>
              <a:cs typeface="OPPOSans R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 userDrawn="1"/>
        </p:nvGraphicFramePr>
        <p:xfrm>
          <a:off x="12394857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" name="文本占位符 18"/>
          <p:cNvSpPr>
            <a:spLocks noGrp="1"/>
          </p:cNvSpPr>
          <p:nvPr>
            <p:ph type="body" idx="1"/>
          </p:nvPr>
        </p:nvSpPr>
        <p:spPr>
          <a:xfrm>
            <a:off x="388252" y="1806575"/>
            <a:ext cx="114208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二级</a:t>
            </a:r>
          </a:p>
          <a:p>
            <a:pPr lvl="2"/>
            <a:r>
              <a:rPr kumimoji="1" lang="zh-CN" altLang="en-US" dirty="0"/>
              <a:t>三级</a:t>
            </a:r>
          </a:p>
          <a:p>
            <a:pPr lvl="3"/>
            <a:r>
              <a:rPr kumimoji="1" lang="zh-CN" altLang="en-US" dirty="0"/>
              <a:t>四级</a:t>
            </a:r>
          </a:p>
          <a:p>
            <a:pPr lvl="4"/>
            <a:r>
              <a:rPr kumimoji="1" lang="zh-CN" altLang="en-US" dirty="0"/>
              <a:t>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hf sldNum="0" hdr="0" ftr="0"/>
  <p:txStyles>
    <p:titleStyle>
      <a:lvl1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charset="-122"/>
          <a:ea typeface="OPPOSans B" charset="-122"/>
          <a:cs typeface="OPPOSans B" charset="-122"/>
          <a:sym typeface="OPPOSans B"/>
        </a:defRPr>
      </a:lvl1pPr>
      <a:lvl2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2pPr>
      <a:lvl3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3pPr>
      <a:lvl4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4pPr>
      <a:lvl5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5pPr>
      <a:lvl6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6pPr>
      <a:lvl7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7pPr>
      <a:lvl8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8pPr>
      <a:lvl9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9pPr>
    </p:titleStyle>
    <p:bodyStyle>
      <a:lvl1pPr marL="0" marR="0" indent="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1pPr>
      <a:lvl2pPr marL="6350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2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2pPr>
      <a:lvl3pPr marL="9525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0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3pPr>
      <a:lvl4pPr marL="12700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18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4pPr>
      <a:lvl5pPr marL="15875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18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5pPr>
      <a:lvl6pPr marL="19050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6pPr>
      <a:lvl7pPr marL="22225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7pPr>
      <a:lvl8pPr marL="25400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8pPr>
      <a:lvl9pPr marL="28575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9pPr>
    </p:bodyStyle>
    <p:otherStyle>
      <a:lvl1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0" r:id="rId19"/>
    <p:sldLayoutId id="2147483701" r:id="rId20"/>
    <p:sldLayoutId id="2147483702" r:id="rId21"/>
    <p:sldLayoutId id="2147483703" r:id="rId22"/>
    <p:sldLayoutId id="2147483704" r:id="rId23"/>
    <p:sldLayoutId id="2147483705" r:id="rId24"/>
    <p:sldLayoutId id="2147483706" r:id="rId25"/>
    <p:sldLayoutId id="2147483707" r:id="rId26"/>
    <p:sldLayoutId id="2147483708" r:id="rId27"/>
    <p:sldLayoutId id="2147483709" r:id="rId28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1" cstate="email"/>
          <a:stretch>
            <a:fillRect/>
          </a:stretch>
        </p:blipFill>
        <p:spPr>
          <a:xfrm>
            <a:off x="366595" y="6481945"/>
            <a:ext cx="666212" cy="158400"/>
          </a:xfrm>
          <a:prstGeom prst="rect">
            <a:avLst/>
          </a:prstGeom>
        </p:spPr>
      </p:pic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388253" y="313763"/>
            <a:ext cx="11420888" cy="536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 </a:t>
            </a:r>
            <a:r>
              <a:rPr kumimoji="1" lang="en-US" altLang="zh-CN" dirty="0"/>
              <a:t>OPPO Sans B 50pt.</a:t>
            </a:r>
            <a:endParaRPr kumimoji="1" lang="zh-CN" altLang="en-US" dirty="0"/>
          </a:p>
        </p:txBody>
      </p:sp>
      <p:sp>
        <p:nvSpPr>
          <p:cNvPr id="11" name="线条"/>
          <p:cNvSpPr/>
          <p:nvPr userDrawn="1"/>
        </p:nvSpPr>
        <p:spPr>
          <a:xfrm>
            <a:off x="382859" y="6403611"/>
            <a:ext cx="11426282" cy="1"/>
          </a:xfrm>
          <a:prstGeom prst="line">
            <a:avLst/>
          </a:prstGeom>
          <a:ln w="25400">
            <a:solidFill>
              <a:srgbClr val="CACAC8"/>
            </a:solidFill>
            <a:miter lim="400000"/>
          </a:ln>
        </p:spPr>
        <p:txBody>
          <a:bodyPr lIns="0" tIns="0" rIns="0" bIns="0" anchor="ctr"/>
          <a:lstStyle/>
          <a:p>
            <a:pPr algn="ctr" defTabSz="41275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16" name="pg. xx"/>
          <p:cNvSpPr txBox="1"/>
          <p:nvPr userDrawn="1"/>
        </p:nvSpPr>
        <p:spPr>
          <a:xfrm>
            <a:off x="10442363" y="6437145"/>
            <a:ext cx="1366779" cy="143629"/>
          </a:xfrm>
          <a:prstGeom prst="rect">
            <a:avLst/>
          </a:prstGeom>
          <a:ln w="12700">
            <a:miter lim="400000"/>
          </a:ln>
        </p:spPr>
        <p:txBody>
          <a:bodyPr lIns="25400" tIns="25400" rIns="25400" bIns="25400">
            <a:spAutoFit/>
          </a:bodyPr>
          <a:lstStyle>
            <a:lvl1pPr algn="r">
              <a:defRPr sz="2000" b="0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2750"/>
            <a:fld id="{00E22F85-807F-CA40-8F16-B425A1EE1DAC}" type="slidenum">
              <a:rPr lang="uk-UA" sz="600" smtClean="0">
                <a:latin typeface="OPPOSans R" charset="-122"/>
                <a:ea typeface="OPPOSans R" charset="-122"/>
                <a:cs typeface="OPPOSans R" charset="-122"/>
              </a:rPr>
              <a:t>‹#›</a:t>
            </a:fld>
            <a:endParaRPr sz="600" dirty="0">
              <a:latin typeface="OPPOSans R" charset="-122"/>
              <a:ea typeface="OPPOSans R" charset="-122"/>
              <a:cs typeface="OPPOSans R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 userDrawn="1"/>
        </p:nvGraphicFramePr>
        <p:xfrm>
          <a:off x="12394857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" name="文本占位符 18"/>
          <p:cNvSpPr>
            <a:spLocks noGrp="1"/>
          </p:cNvSpPr>
          <p:nvPr>
            <p:ph type="body" idx="1"/>
          </p:nvPr>
        </p:nvSpPr>
        <p:spPr>
          <a:xfrm>
            <a:off x="388252" y="1806575"/>
            <a:ext cx="114208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二级</a:t>
            </a:r>
          </a:p>
          <a:p>
            <a:pPr lvl="2"/>
            <a:r>
              <a:rPr kumimoji="1" lang="zh-CN" altLang="en-US" dirty="0"/>
              <a:t>三级</a:t>
            </a:r>
          </a:p>
          <a:p>
            <a:pPr lvl="3"/>
            <a:r>
              <a:rPr kumimoji="1" lang="zh-CN" altLang="en-US" dirty="0"/>
              <a:t>四级</a:t>
            </a:r>
          </a:p>
          <a:p>
            <a:pPr lvl="4"/>
            <a:r>
              <a:rPr kumimoji="1" lang="zh-CN" altLang="en-US" dirty="0"/>
              <a:t>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</p:sldLayoutIdLst>
  <p:hf sldNum="0" hdr="0" ftr="0"/>
  <p:txStyles>
    <p:titleStyle>
      <a:lvl1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charset="-122"/>
          <a:ea typeface="OPPOSans B" charset="-122"/>
          <a:cs typeface="OPPOSans B" charset="-122"/>
          <a:sym typeface="OPPOSans B"/>
        </a:defRPr>
      </a:lvl1pPr>
      <a:lvl2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2pPr>
      <a:lvl3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3pPr>
      <a:lvl4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4pPr>
      <a:lvl5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5pPr>
      <a:lvl6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6pPr>
      <a:lvl7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7pPr>
      <a:lvl8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8pPr>
      <a:lvl9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9pPr>
    </p:titleStyle>
    <p:bodyStyle>
      <a:lvl1pPr marL="0" marR="0" indent="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1pPr>
      <a:lvl2pPr marL="6350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2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2pPr>
      <a:lvl3pPr marL="9525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0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3pPr>
      <a:lvl4pPr marL="12700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18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4pPr>
      <a:lvl5pPr marL="15875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18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5pPr>
      <a:lvl6pPr marL="19050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6pPr>
      <a:lvl7pPr marL="22225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7pPr>
      <a:lvl8pPr marL="25400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8pPr>
      <a:lvl9pPr marL="28575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9pPr>
    </p:bodyStyle>
    <p:otherStyle>
      <a:lvl1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5400000">
            <a:off x="3529766" y="3329615"/>
            <a:ext cx="28428" cy="3884385"/>
          </a:xfrm>
          <a:prstGeom prst="rect">
            <a:avLst/>
          </a:prstGeom>
          <a:gradFill flip="none" rotWithShape="1">
            <a:gsLst>
              <a:gs pos="0">
                <a:srgbClr val="220084"/>
              </a:gs>
              <a:gs pos="100000">
                <a:srgbClr val="007000"/>
              </a:gs>
            </a:gsLst>
            <a:lin ang="16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Microsoft YaHei Semilight" panose="020B0402040204020203" pitchFamily="34" charset="-122"/>
              <a:cs typeface="Zawgyi-One" panose="020B060403050404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12021" y="1056235"/>
            <a:ext cx="53477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OPPO Reno4</a:t>
            </a:r>
            <a:endParaRPr lang="zh-CN" altLang="en-US" sz="6000" b="1" dirty="0">
              <a:solidFill>
                <a:srgbClr val="00FF9B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6238" y="1026820"/>
            <a:ext cx="1708880" cy="477267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99895" y="3831273"/>
            <a:ext cx="1625600" cy="104838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50800" tIns="50800" rIns="50800" bIns="50800" numCol="1" spcCol="38100" rtlCol="0" anchor="ctr" forceAA="0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30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"/>
              </a:rPr>
              <a:t>最酷影像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30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"/>
              </a:rPr>
              <a:t>最强科技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601788" y="4211737"/>
            <a:ext cx="3225242" cy="96436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50800" tIns="50800" rIns="50800" bIns="50800" numCol="1" spcCol="38100" rtlCol="0" anchor="ctr" forceAA="0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1" i="0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"/>
              </a:rPr>
              <a:t>အမိုက္ဆုံး</a:t>
            </a:r>
            <a:r>
              <a:rPr kumimoji="0" lang="en-US" altLang="zh-CN" sz="2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"/>
              </a:rPr>
              <a:t> </a:t>
            </a:r>
            <a:r>
              <a:rPr kumimoji="0" lang="en-US" altLang="zh-CN" sz="2800" b="1" i="0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"/>
              </a:rPr>
              <a:t>ပုံရိပ</a:t>
            </a:r>
            <a:r>
              <a:rPr kumimoji="0" lang="en-US" altLang="zh-CN" sz="2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"/>
              </a:rPr>
              <a:t>္ </a:t>
            </a:r>
            <a:endParaRPr kumimoji="0" lang="zh-CN" altLang="en-US" sz="2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1" i="0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"/>
              </a:rPr>
              <a:t>ေနာက္ဆုံး</a:t>
            </a:r>
            <a:r>
              <a:rPr kumimoji="0" lang="en-US" altLang="zh-CN" sz="2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"/>
              </a:rPr>
              <a:t> </a:t>
            </a:r>
            <a:r>
              <a:rPr kumimoji="0" lang="en-US" altLang="zh-CN" sz="2800" b="1" i="0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"/>
              </a:rPr>
              <a:t>နည္းပညာ</a:t>
            </a:r>
            <a:r>
              <a:rPr kumimoji="0" lang="en-US" altLang="zh-CN" sz="2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"/>
              </a:rPr>
              <a:t> </a:t>
            </a:r>
            <a:endParaRPr kumimoji="0" lang="zh-CN" altLang="en-US" sz="28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 Neue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02355" y="1957845"/>
            <a:ext cx="6695992" cy="36923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 dirty="0"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309840" y="3886557"/>
            <a:ext cx="3921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替换</a:t>
            </a:r>
            <a:r>
              <a:rPr lang="en-US" altLang="zh-CN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Tagore</a:t>
            </a:r>
            <a:r>
              <a:rPr lang="zh-CN" altLang="en-US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的产品图片</a:t>
            </a:r>
            <a:endParaRPr lang="en-US" altLang="zh-CN" dirty="0">
              <a:solidFill>
                <a:srgbClr val="FF0000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4" name="文本框 35"/>
          <p:cNvSpPr txBox="1"/>
          <p:nvPr/>
        </p:nvSpPr>
        <p:spPr>
          <a:xfrm>
            <a:off x="675289" y="619464"/>
            <a:ext cx="7890080" cy="1569660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l">
              <a:defRPr/>
            </a:pPr>
            <a:r>
              <a:rPr lang="en-GB" altLang="zh-CN" b="1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Reno4</a:t>
            </a:r>
            <a:r>
              <a:rPr lang="en-US" altLang="zh-CN" sz="2800" b="1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- Dual Punch-hole Display</a:t>
            </a:r>
          </a:p>
          <a:p>
            <a:pPr algn="l">
              <a:defRPr/>
            </a:pPr>
            <a:r>
              <a:rPr lang="en-GB" altLang="zh-CN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ပိုၿပီး</a:t>
            </a:r>
            <a:r>
              <a:rPr lang="en-GB" altLang="zh-CN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GB" altLang="zh-CN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အဆင</a:t>
            </a:r>
            <a:r>
              <a:rPr lang="en-GB" altLang="zh-CN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့္ျ</a:t>
            </a:r>
            <a:r>
              <a:rPr lang="en-GB" altLang="zh-CN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မင</a:t>
            </a:r>
            <a:r>
              <a:rPr lang="en-GB" altLang="zh-CN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့္</a:t>
            </a:r>
            <a:r>
              <a:rPr lang="en-GB" altLang="zh-CN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သည</a:t>
            </a:r>
            <a:r>
              <a:rPr lang="en-GB" altLang="zh-CN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္၊ party </a:t>
            </a:r>
            <a:r>
              <a:rPr lang="en-GB" altLang="zh-CN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တြင</a:t>
            </a:r>
            <a:r>
              <a:rPr lang="en-GB" altLang="zh-CN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lang="en-GB" altLang="zh-CN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အလြယ္တကူ</a:t>
            </a:r>
            <a:r>
              <a:rPr lang="en-GB" altLang="zh-CN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focus ျ</a:t>
            </a:r>
            <a:r>
              <a:rPr lang="en-GB" altLang="zh-CN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ဖစ္လာသည</a:t>
            </a:r>
            <a:r>
              <a:rPr lang="en-GB" altLang="zh-CN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442972" y="1023982"/>
            <a:ext cx="2138428" cy="5972322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6652393" y="2826704"/>
            <a:ext cx="4737252" cy="3369605"/>
            <a:chOff x="13481539" y="5672768"/>
            <a:chExt cx="9475738" cy="6740087"/>
          </a:xfrm>
        </p:grpSpPr>
        <p:sp>
          <p:nvSpPr>
            <p:cNvPr id="28" name="剪去单角的矩形 27"/>
            <p:cNvSpPr/>
            <p:nvPr/>
          </p:nvSpPr>
          <p:spPr>
            <a:xfrm rot="10800000" flipH="1">
              <a:off x="13481539" y="5672768"/>
              <a:ext cx="9475738" cy="6740087"/>
            </a:xfrm>
            <a:prstGeom prst="snip1Rect">
              <a:avLst>
                <a:gd name="adj" fmla="val 25942"/>
              </a:avLst>
            </a:prstGeom>
            <a:gradFill flip="none" rotWithShape="1">
              <a:gsLst>
                <a:gs pos="0">
                  <a:srgbClr val="220084"/>
                </a:gs>
                <a:gs pos="100000">
                  <a:srgbClr val="007000"/>
                </a:gs>
              </a:gsLst>
              <a:lin ang="16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9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sp>
          <p:nvSpPr>
            <p:cNvPr id="31" name="三角形 30"/>
            <p:cNvSpPr/>
            <p:nvPr/>
          </p:nvSpPr>
          <p:spPr>
            <a:xfrm rot="18906018">
              <a:off x="20354420" y="10359223"/>
              <a:ext cx="2476649" cy="1380916"/>
            </a:xfrm>
            <a:prstGeom prst="triangle">
              <a:avLst>
                <a:gd name="adj" fmla="val 39474"/>
              </a:avLst>
            </a:prstGeom>
            <a:solidFill>
              <a:srgbClr val="00AC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9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024370" y="3045460"/>
            <a:ext cx="4283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Dual Punch-hole Display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044879" y="4057751"/>
            <a:ext cx="1713947" cy="6591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altLang="zh-CN" b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 Medium"/>
              </a:rPr>
              <a:t>6.</a:t>
            </a:r>
            <a:r>
              <a:rPr lang="en-US" altLang="en-GB" b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 Medium"/>
              </a:rPr>
              <a:t>4</a:t>
            </a:r>
            <a:r>
              <a:rPr lang="en-GB" altLang="zh-CN" b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 Medium"/>
              </a:rPr>
              <a:t>-inch</a:t>
            </a:r>
            <a:r>
              <a:rPr lang="zh-CN" altLang="en-US" b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 Medium"/>
              </a:rPr>
              <a:t> </a:t>
            </a:r>
            <a:r>
              <a:rPr lang="en-US" altLang="zh-CN" b="1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Amoled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7044879" y="4991292"/>
            <a:ext cx="206983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Dual Punch-hole</a:t>
            </a:r>
            <a:endParaRPr lang="en-US" altLang="zh-CN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952230" y="4057650"/>
            <a:ext cx="2389505" cy="6591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Eye Care Display Certified by SGS</a:t>
            </a:r>
            <a:endParaRPr lang="en-US" altLang="zh-CN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952230" y="4991100"/>
            <a:ext cx="2507615" cy="6591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lang="en-GB" altLang="zh-CN" sz="18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 Medium"/>
              </a:rPr>
              <a:t>Corning </a:t>
            </a:r>
            <a:endParaRPr lang="en-GB" altLang="zh-CN" sz="16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OPPOSans Medium"/>
            </a:endParaRPr>
          </a:p>
          <a:p>
            <a:pPr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lang="en-GB" altLang="zh-CN" sz="18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 Medium"/>
              </a:rPr>
              <a:t>Gorilla glass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/>
          <p:cNvSpPr/>
          <p:nvPr/>
        </p:nvSpPr>
        <p:spPr>
          <a:xfrm>
            <a:off x="7711491" y="3112899"/>
            <a:ext cx="3467273" cy="219411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90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38" name="文本框 1"/>
          <p:cNvSpPr txBox="1"/>
          <p:nvPr/>
        </p:nvSpPr>
        <p:spPr>
          <a:xfrm>
            <a:off x="636815" y="628062"/>
            <a:ext cx="9184986" cy="630942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/>
          <a:p>
            <a:pPr hangingPunct="0">
              <a:defRPr sz="8000">
                <a:solidFill>
                  <a:srgbClr val="00FE9C"/>
                </a:solidFill>
                <a:latin typeface="OPPOSans-M"/>
                <a:ea typeface="OPPOSans-M"/>
                <a:cs typeface="OPPOSans-M"/>
                <a:sym typeface="OPPOSans-M"/>
              </a:defRPr>
            </a:pPr>
            <a:r>
              <a:rPr sz="3500" dirty="0">
                <a:solidFill>
                  <a:srgbClr val="00FE9C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M"/>
              </a:rPr>
              <a:t>Reno4 - </a:t>
            </a:r>
            <a:r>
              <a:rPr lang="en-US" sz="3500" dirty="0" err="1">
                <a:solidFill>
                  <a:srgbClr val="00FE9C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M"/>
              </a:rPr>
              <a:t>ေခတ္အစားဆံုးေသာ</a:t>
            </a:r>
            <a:r>
              <a:rPr lang="en-US" sz="3500" dirty="0">
                <a:solidFill>
                  <a:srgbClr val="00FE9C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M"/>
              </a:rPr>
              <a:t> </a:t>
            </a:r>
            <a:r>
              <a:rPr lang="en-US" sz="3500" dirty="0" err="1">
                <a:solidFill>
                  <a:srgbClr val="00FE9C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M"/>
              </a:rPr>
              <a:t>သြင္းျပင</a:t>
            </a:r>
            <a:r>
              <a:rPr lang="en-US" sz="3500" dirty="0">
                <a:solidFill>
                  <a:srgbClr val="00FE9C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M"/>
              </a:rPr>
              <a:t>္</a:t>
            </a:r>
            <a:endParaRPr kumimoji="0" lang="zh-CN" altLang="en-US" sz="3500" u="none" strike="noStrike" kern="1200" cap="none" spc="0" normalizeH="0" baseline="0" noProof="0" dirty="0">
              <a:ln>
                <a:noFill/>
              </a:ln>
              <a:solidFill>
                <a:srgbClr val="00FE9C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678692" y="1561881"/>
            <a:ext cx="5731863" cy="1374559"/>
            <a:chOff x="14599927" y="10109743"/>
            <a:chExt cx="6800383" cy="1497329"/>
          </a:xfrm>
        </p:grpSpPr>
        <p:sp>
          <p:nvSpPr>
            <p:cNvPr id="34" name="五边形 33"/>
            <p:cNvSpPr/>
            <p:nvPr/>
          </p:nvSpPr>
          <p:spPr>
            <a:xfrm>
              <a:off x="14599927" y="10109743"/>
              <a:ext cx="6498880" cy="1497329"/>
            </a:xfrm>
            <a:prstGeom prst="homePlate">
              <a:avLst>
                <a:gd name="adj" fmla="val 0"/>
              </a:avLst>
            </a:prstGeom>
            <a:gradFill flip="none" rotWithShape="1">
              <a:gsLst>
                <a:gs pos="100000">
                  <a:srgbClr val="220084"/>
                </a:gs>
                <a:gs pos="0">
                  <a:srgbClr val="0070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7091744" y="10442138"/>
              <a:ext cx="4308566" cy="92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0">
                <a:defRPr sz="70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  <a:r>
                <a:rPr lang="en-GB" altLang="zh-CN" sz="2400" b="1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微软雅黑" panose="020B0503020204020204" charset="-122"/>
                </a:rPr>
                <a:t>ျ</a:t>
              </a:r>
              <a:r>
                <a:rPr lang="en-GB" altLang="zh-CN" sz="2400" b="1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微软雅黑" panose="020B0503020204020204" charset="-122"/>
                </a:rPr>
                <a:t>မင</a:t>
              </a:r>
              <a:r>
                <a:rPr lang="en-GB" altLang="zh-CN" sz="2400" b="1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微软雅黑" panose="020B0503020204020204" charset="-122"/>
                </a:rPr>
                <a:t>့္</a:t>
              </a:r>
              <a:r>
                <a:rPr lang="en-GB" altLang="zh-CN" sz="2400" b="1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微软雅黑" panose="020B0503020204020204" charset="-122"/>
                </a:rPr>
                <a:t>မားေသာ</a:t>
              </a:r>
              <a:r>
                <a:rPr lang="en-GB" altLang="zh-CN" sz="2400" b="1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微软雅黑" panose="020B0503020204020204" charset="-122"/>
                </a:rPr>
                <a:t> </a:t>
              </a:r>
              <a:endParaRPr lang="en-GB" altLang="zh-CN" sz="2400" b="1" kern="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微软雅黑" panose="020B0503020204020204" charset="-122"/>
              </a:endParaRPr>
            </a:p>
            <a:p>
              <a:pPr algn="ctr" hangingPunct="0">
                <a:defRPr sz="70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  <a:r>
                <a:rPr lang="en-GB" altLang="zh-CN" sz="2400" b="1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微软雅黑" panose="020B0503020204020204" charset="-122"/>
                </a:rPr>
                <a:t>screen</a:t>
              </a:r>
              <a:endParaRPr kumimoji="1" lang="zh-CN" altLang="en-US" sz="24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217449" y="1561881"/>
            <a:ext cx="5853195" cy="1381630"/>
            <a:chOff x="8211312" y="10109743"/>
            <a:chExt cx="6944334" cy="1505032"/>
          </a:xfrm>
        </p:grpSpPr>
        <p:sp>
          <p:nvSpPr>
            <p:cNvPr id="49" name="五边形 48"/>
            <p:cNvSpPr/>
            <p:nvPr/>
          </p:nvSpPr>
          <p:spPr>
            <a:xfrm>
              <a:off x="8211312" y="10109743"/>
              <a:ext cx="6944334" cy="1505032"/>
            </a:xfrm>
            <a:prstGeom prst="homePlate">
              <a:avLst>
                <a:gd name="adj" fmla="val 39922"/>
              </a:avLst>
            </a:prstGeom>
            <a:gradFill flip="none" rotWithShape="1">
              <a:gsLst>
                <a:gs pos="0">
                  <a:srgbClr val="006B15"/>
                </a:gs>
                <a:gs pos="100000">
                  <a:srgbClr val="1D1685"/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1233557" y="10547993"/>
              <a:ext cx="3308147" cy="905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altLang="zh-CN" sz="2400" b="1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Calibri" panose="020F0502020204030204"/>
                </a:rPr>
                <a:t>ေခတ္စားေသာ</a:t>
              </a:r>
              <a:r>
                <a:rPr lang="en-GB" altLang="zh-CN" sz="2400" b="1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Calibri" panose="020F0502020204030204"/>
                </a:rPr>
                <a:t> </a:t>
              </a:r>
              <a:r>
                <a:rPr lang="en-GB" altLang="zh-CN" sz="2400" b="1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Calibri" panose="020F0502020204030204"/>
                </a:rPr>
                <a:t>အေရာင</a:t>
              </a:r>
              <a:r>
                <a:rPr lang="en-GB" altLang="zh-CN" sz="2400" b="1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Calibri" panose="020F0502020204030204"/>
                </a:rPr>
                <a:t>္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46000" y="1550987"/>
            <a:ext cx="4049485" cy="1381630"/>
            <a:chOff x="2587504" y="10117446"/>
            <a:chExt cx="5639799" cy="1505032"/>
          </a:xfrm>
        </p:grpSpPr>
        <p:sp>
          <p:nvSpPr>
            <p:cNvPr id="52" name="五边形 51"/>
            <p:cNvSpPr/>
            <p:nvPr/>
          </p:nvSpPr>
          <p:spPr>
            <a:xfrm>
              <a:off x="2587504" y="10117446"/>
              <a:ext cx="5639799" cy="1505032"/>
            </a:xfrm>
            <a:prstGeom prst="homePlate">
              <a:avLst>
                <a:gd name="adj" fmla="val 39922"/>
              </a:avLst>
            </a:prstGeom>
            <a:gradFill flip="none" rotWithShape="1">
              <a:gsLst>
                <a:gs pos="0">
                  <a:srgbClr val="006B15"/>
                </a:gs>
                <a:gs pos="100000">
                  <a:srgbClr val="1D1685"/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511487" y="10531876"/>
              <a:ext cx="3308146" cy="502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0">
                <a:defRPr sz="70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  <a:r>
                <a:rPr lang="en-GB" altLang="zh-CN" sz="2400" b="1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微软雅黑" panose="020B0503020204020204" charset="-122"/>
                </a:rPr>
                <a:t>ပါးလ်ေသာ</a:t>
              </a:r>
              <a:r>
                <a:rPr lang="en-GB" altLang="zh-CN" sz="2400" b="1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微软雅黑" panose="020B0503020204020204" charset="-122"/>
                </a:rPr>
                <a:t> </a:t>
              </a:r>
              <a:r>
                <a:rPr lang="en-GB" altLang="zh-CN" sz="2400" b="1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微软雅黑" panose="020B0503020204020204" charset="-122"/>
                </a:rPr>
                <a:t>ခံစားမ</a:t>
              </a:r>
              <a:r>
                <a:rPr lang="en-GB" altLang="zh-CN" sz="2400" b="1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微软雅黑" panose="020B0503020204020204" charset="-122"/>
                </a:rPr>
                <a:t>ႈ</a:t>
              </a:r>
              <a:endParaRPr kumimoji="1" lang="en-GB" altLang="zh-CN" sz="2400" b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Zawgyi-One" panose="020B0604030504040204" pitchFamily="34" charset="0"/>
                <a:cs typeface="Zawgyi-One" panose="020B0604030504040204" pitchFamily="34" charset="0"/>
                <a:sym typeface="微软雅黑" panose="020B0503020204020204" charset="-122"/>
              </a:endParaRPr>
            </a:p>
          </p:txBody>
        </p:sp>
      </p:grpSp>
      <p:sp>
        <p:nvSpPr>
          <p:cNvPr id="65" name="文本占位符 2"/>
          <p:cNvSpPr txBox="1"/>
          <p:nvPr/>
        </p:nvSpPr>
        <p:spPr>
          <a:xfrm>
            <a:off x="3947596" y="5522283"/>
            <a:ext cx="4182489" cy="1198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1828800" rtl="0" eaLnBrk="1" latinLnBrk="0" hangingPunct="1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1pPr>
            <a:lvl2pPr marL="0" indent="9144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2pPr>
            <a:lvl3pPr marL="0" indent="18288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3pPr>
            <a:lvl4pPr marL="0" indent="27432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4pPr>
            <a:lvl5pPr marL="0" indent="36576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1828165">
              <a:lnSpc>
                <a:spcPct val="100000"/>
              </a:lnSpc>
              <a:defRPr/>
            </a:pPr>
            <a:r>
              <a:rPr kumimoji="1" lang="en-GB" altLang="zh-CN" sz="1400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Space Black</a:t>
            </a:r>
          </a:p>
          <a:p>
            <a:pPr defTabSz="1828165">
              <a:lnSpc>
                <a:spcPct val="100000"/>
              </a:lnSpc>
              <a:defRPr/>
            </a:pPr>
            <a:r>
              <a:rPr kumimoji="1" lang="en-GB" altLang="zh-CN" sz="1400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Galactic Blue</a:t>
            </a:r>
            <a:endParaRPr kumimoji="1" lang="en-GB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</p:txBody>
      </p:sp>
      <p:sp>
        <p:nvSpPr>
          <p:cNvPr id="67" name="文本占位符 2"/>
          <p:cNvSpPr txBox="1"/>
          <p:nvPr/>
        </p:nvSpPr>
        <p:spPr>
          <a:xfrm>
            <a:off x="7482196" y="5522283"/>
            <a:ext cx="4182489" cy="1198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1828800" rtl="0" eaLnBrk="1" latinLnBrk="0" hangingPunct="1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1pPr>
            <a:lvl2pPr marL="0" indent="9144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2pPr>
            <a:lvl3pPr marL="0" indent="18288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3pPr>
            <a:lvl4pPr marL="0" indent="27432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4pPr>
            <a:lvl5pPr marL="0" indent="36576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828165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400" b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Dual Punch-hole Display</a:t>
            </a:r>
            <a:endParaRPr kumimoji="1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085894" y="3112899"/>
            <a:ext cx="3467273" cy="219411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90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39115" y="3112899"/>
            <a:ext cx="3467273" cy="219411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90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63" name="文本占位符 2"/>
          <p:cNvSpPr txBox="1"/>
          <p:nvPr/>
        </p:nvSpPr>
        <p:spPr>
          <a:xfrm>
            <a:off x="227013" y="5522283"/>
            <a:ext cx="4182489" cy="1198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1828800" rtl="0" eaLnBrk="1" latinLnBrk="0" hangingPunct="1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1pPr>
            <a:lvl2pPr marL="0" indent="9144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2pPr>
            <a:lvl3pPr marL="0" indent="18288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3pPr>
            <a:lvl4pPr marL="0" indent="27432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4pPr>
            <a:lvl5pPr marL="0" indent="36576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828165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b="1" noProof="0">
                <a:solidFill>
                  <a:prstClr val="white"/>
                </a:solidFill>
                <a:uLn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7.7mm</a:t>
            </a:r>
            <a:r>
              <a:rPr kumimoji="1" lang="zh-CN" altLang="en-US" sz="1400" b="1" noProof="0">
                <a:solidFill>
                  <a:prstClr val="white"/>
                </a:solidFill>
                <a:uLn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kumimoji="1" lang="en-US" altLang="zh-CN" sz="1400" b="1" noProof="0">
                <a:solidFill>
                  <a:prstClr val="white"/>
                </a:solidFill>
                <a:uLn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Ultra-thin</a:t>
            </a:r>
            <a:endParaRPr kumimoji="1" lang="en-US" altLang="zh-CN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  <a:p>
            <a:pPr marL="0" marR="0" lvl="0" indent="0" algn="ctr" defTabSz="1828165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b="1" noProof="0">
                <a:solidFill>
                  <a:prstClr val="white"/>
                </a:solidFill>
                <a:uLn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165g</a:t>
            </a:r>
            <a:r>
              <a:rPr kumimoji="1" lang="zh-CN" altLang="en-US" sz="1400" b="1" noProof="0">
                <a:solidFill>
                  <a:prstClr val="white"/>
                </a:solidFill>
                <a:uLn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kumimoji="1" lang="en-US" altLang="zh-CN" sz="1400" b="1" noProof="0">
                <a:solidFill>
                  <a:prstClr val="white"/>
                </a:solidFill>
                <a:uLn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Ultra-light</a:t>
            </a:r>
            <a:endParaRPr kumimoji="1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 rotWithShape="1">
          <a:blip r:embed="rId3"/>
          <a:srcRect r="-56011" b="67272"/>
          <a:stretch>
            <a:fillRect/>
          </a:stretch>
        </p:blipFill>
        <p:spPr>
          <a:xfrm>
            <a:off x="2257269" y="3429000"/>
            <a:ext cx="528109" cy="187801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/>
          <a:srcRect b="54530"/>
          <a:stretch>
            <a:fillRect/>
          </a:stretch>
        </p:blipFill>
        <p:spPr>
          <a:xfrm>
            <a:off x="8760470" y="3656000"/>
            <a:ext cx="1668591" cy="162668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5"/>
          <a:srcRect b="46612"/>
          <a:stretch>
            <a:fillRect/>
          </a:stretch>
        </p:blipFill>
        <p:spPr>
          <a:xfrm>
            <a:off x="4764819" y="3619204"/>
            <a:ext cx="1431257" cy="1636064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4"/>
          <a:srcRect b="46541"/>
          <a:stretch>
            <a:fillRect/>
          </a:stretch>
        </p:blipFill>
        <p:spPr>
          <a:xfrm>
            <a:off x="5712888" y="3604674"/>
            <a:ext cx="1429322" cy="163823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5" name="图片 14" descr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" y="-5718"/>
            <a:ext cx="12192001" cy="686943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629" name="矩形 1"/>
          <p:cNvSpPr/>
          <p:nvPr/>
        </p:nvSpPr>
        <p:spPr>
          <a:xfrm>
            <a:off x="-40453" y="-18045"/>
            <a:ext cx="12209438" cy="6875598"/>
          </a:xfrm>
          <a:prstGeom prst="rect">
            <a:avLst/>
          </a:prstGeom>
          <a:solidFill>
            <a:srgbClr val="0D0D0D">
              <a:alpha val="82000"/>
            </a:srgbClr>
          </a:solidFill>
          <a:ln w="12700">
            <a:solidFill>
              <a:srgbClr val="32538F"/>
            </a:solidFill>
            <a:miter/>
          </a:ln>
        </p:spPr>
        <p:txBody>
          <a:bodyPr lIns="22856" rIns="22856" anchor="ctr"/>
          <a:lstStyle/>
          <a:p>
            <a:pPr algn="ctr" hangingPunct="0">
              <a:defRPr>
                <a:solidFill>
                  <a:srgbClr val="FFFFFF"/>
                </a:solidFill>
                <a:latin typeface="OPPOSans-S Medium"/>
                <a:ea typeface="OPPOSans-S Medium"/>
                <a:cs typeface="OPPOSans-S Medium"/>
                <a:sym typeface="OPPOSans-S Medium"/>
              </a:defRPr>
            </a:pPr>
            <a:endParaRPr sz="900" kern="0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OPPOSans-S Medium"/>
            </a:endParaRPr>
          </a:p>
        </p:txBody>
      </p:sp>
      <p:sp>
        <p:nvSpPr>
          <p:cNvPr id="630" name="文本框 20"/>
          <p:cNvSpPr txBox="1"/>
          <p:nvPr/>
        </p:nvSpPr>
        <p:spPr>
          <a:xfrm>
            <a:off x="3320404" y="2182555"/>
            <a:ext cx="7664455" cy="427032"/>
          </a:xfrm>
          <a:prstGeom prst="rect">
            <a:avLst/>
          </a:prstGeom>
          <a:ln w="12700">
            <a:miter lim="400000"/>
          </a:ln>
        </p:spPr>
        <p:txBody>
          <a:bodyPr lIns="22856" tIns="22856" rIns="22856" bIns="22856">
            <a:spAutoFit/>
          </a:bodyPr>
          <a:lstStyle/>
          <a:p>
            <a:pPr defTabSz="1828800" hangingPunct="0">
              <a:lnSpc>
                <a:spcPct val="150000"/>
              </a:lnSpc>
              <a:defRPr sz="3600" b="1">
                <a:solidFill>
                  <a:srgbClr val="00FF9B"/>
                </a:solidFill>
                <a:latin typeface="OPPOSans-S Medium"/>
                <a:ea typeface="OPPOSans-S Medium"/>
                <a:cs typeface="OPPOSans-S Medium"/>
                <a:sym typeface="OPPOSans-S Medium"/>
              </a:defRPr>
            </a:pPr>
            <a:r>
              <a:rPr sz="1800" b="1" kern="0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Medium"/>
              </a:rPr>
              <a:t>ace computing </a:t>
            </a:r>
            <a:r>
              <a:rPr lang="en-US" sz="1800" b="1" kern="0" dirty="0" err="1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Medium"/>
              </a:rPr>
              <a:t>အတြက</a:t>
            </a:r>
            <a:r>
              <a:rPr lang="en-US" sz="1800" b="1" kern="0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Medium"/>
              </a:rPr>
              <a:t>္ 8nm ျ</a:t>
            </a:r>
            <a:r>
              <a:rPr lang="en-US" sz="1800" b="1" kern="0" dirty="0" err="1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Medium"/>
              </a:rPr>
              <a:t>ဖစ္စဥ္မ်ား</a:t>
            </a:r>
            <a:r>
              <a:rPr lang="en-US" sz="1800" b="1" kern="0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Medium"/>
              </a:rPr>
              <a:t>ႏွင့္ 8 cores </a:t>
            </a:r>
            <a:r>
              <a:rPr lang="en-US" sz="1800" b="1" kern="0" dirty="0" err="1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Medium"/>
              </a:rPr>
              <a:t>ေပၚတြင</a:t>
            </a:r>
            <a:r>
              <a:rPr lang="en-US" sz="1800" b="1" kern="0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Medium"/>
              </a:rPr>
              <a:t>္ </a:t>
            </a:r>
            <a:r>
              <a:rPr lang="en-US" sz="1800" b="1" kern="0" dirty="0" err="1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Medium"/>
              </a:rPr>
              <a:t>အေျခခံထားပါသည</a:t>
            </a:r>
            <a:r>
              <a:rPr lang="en-US" sz="1800" b="1" kern="0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Medium"/>
              </a:rPr>
              <a:t>္။ </a:t>
            </a:r>
            <a:r>
              <a:rPr sz="1800" b="1" kern="0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Medium"/>
              </a:rPr>
              <a:t>  </a:t>
            </a:r>
          </a:p>
        </p:txBody>
      </p:sp>
      <p:sp>
        <p:nvSpPr>
          <p:cNvPr id="631" name="文本框 21"/>
          <p:cNvSpPr txBox="1"/>
          <p:nvPr/>
        </p:nvSpPr>
        <p:spPr>
          <a:xfrm>
            <a:off x="1143672" y="581704"/>
            <a:ext cx="9841188" cy="1461931"/>
          </a:xfrm>
          <a:prstGeom prst="rect">
            <a:avLst/>
          </a:prstGeom>
          <a:ln w="12700">
            <a:miter lim="400000"/>
          </a:ln>
        </p:spPr>
        <p:txBody>
          <a:bodyPr lIns="22856" tIns="22856" rIns="22856" bIns="22856">
            <a:spAutoFit/>
          </a:bodyPr>
          <a:lstStyle/>
          <a:p>
            <a:pPr algn="ctr" defTabSz="1828800" hangingPunct="0">
              <a:defRPr sz="8800">
                <a:solidFill>
                  <a:srgbClr val="00FF9B"/>
                </a:solidFill>
                <a:latin typeface="OPPOSans-S"/>
                <a:ea typeface="OPPOSans-S"/>
                <a:cs typeface="OPPOSans-S"/>
                <a:sym typeface="OPPOSans-S"/>
              </a:defRPr>
            </a:pPr>
            <a:r>
              <a:rPr sz="4400" kern="0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"/>
              </a:rPr>
              <a:t>Reno4 Series packs the</a:t>
            </a:r>
          </a:p>
          <a:p>
            <a:pPr algn="ctr" defTabSz="1828800" hangingPunct="0">
              <a:defRPr sz="9600" b="1">
                <a:solidFill>
                  <a:srgbClr val="00FF9B"/>
                </a:solidFill>
                <a:latin typeface="OPPOSans-S"/>
                <a:ea typeface="OPPOSans-S"/>
                <a:cs typeface="OPPOSans-S"/>
                <a:sym typeface="OPPOSans-S"/>
              </a:defRPr>
            </a:pPr>
            <a:r>
              <a:rPr sz="4800" b="1" kern="0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"/>
              </a:rPr>
              <a:t>Qualcomm Snapdragon 720G</a:t>
            </a:r>
          </a:p>
        </p:txBody>
      </p:sp>
      <p:grpSp>
        <p:nvGrpSpPr>
          <p:cNvPr id="635" name="组合 3"/>
          <p:cNvGrpSpPr/>
          <p:nvPr/>
        </p:nvGrpSpPr>
        <p:grpSpPr>
          <a:xfrm>
            <a:off x="6235709" y="3413082"/>
            <a:ext cx="3482882" cy="1619095"/>
            <a:chOff x="-135255" y="97155"/>
            <a:chExt cx="6966671" cy="3238610"/>
          </a:xfrm>
        </p:grpSpPr>
        <p:sp>
          <p:nvSpPr>
            <p:cNvPr id="632" name="文本框 24"/>
            <p:cNvSpPr txBox="1"/>
            <p:nvPr/>
          </p:nvSpPr>
          <p:spPr>
            <a:xfrm>
              <a:off x="-135255" y="97155"/>
              <a:ext cx="6966671" cy="5848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56" tIns="22856" rIns="22856" bIns="22856" numCol="1" anchor="t">
              <a:spAutoFit/>
            </a:bodyPr>
            <a:lstStyle/>
            <a:p>
              <a:pPr algn="ctr" hangingPunct="0">
                <a:defRPr sz="3200">
                  <a:solidFill>
                    <a:srgbClr val="00FF9B"/>
                  </a:solidFill>
                  <a:latin typeface="OPPOSans-R"/>
                  <a:ea typeface="OPPOSans-R"/>
                  <a:cs typeface="OPPOSans-R"/>
                  <a:sym typeface="OPPOSans-R"/>
                </a:defRPr>
              </a:pPr>
              <a:r>
                <a:rPr sz="1600" kern="0" dirty="0">
                  <a:solidFill>
                    <a:srgbClr val="00FF9B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OPPOSans-R"/>
                </a:rPr>
                <a:t>GPU performance up by</a:t>
              </a:r>
            </a:p>
          </p:txBody>
        </p:sp>
        <p:sp>
          <p:nvSpPr>
            <p:cNvPr id="633" name="矩形 25"/>
            <p:cNvSpPr txBox="1"/>
            <p:nvPr/>
          </p:nvSpPr>
          <p:spPr>
            <a:xfrm>
              <a:off x="1" y="567590"/>
              <a:ext cx="6660387" cy="25548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56" tIns="22856" rIns="22856" bIns="22856" numCol="1" anchor="t">
              <a:spAutoFit/>
            </a:bodyPr>
            <a:lstStyle/>
            <a:p>
              <a:pPr algn="ctr" hangingPunct="0">
                <a:defRPr sz="16000">
                  <a:solidFill>
                    <a:srgbClr val="00FF9B"/>
                  </a:solidFill>
                  <a:latin typeface="OPPOSans-S Medium"/>
                  <a:ea typeface="OPPOSans-S Medium"/>
                  <a:cs typeface="OPPOSans-S Medium"/>
                  <a:sym typeface="OPPOSans-S Medium"/>
                </a:defRPr>
              </a:pPr>
              <a:r>
                <a:rPr sz="8000" kern="0">
                  <a:solidFill>
                    <a:srgbClr val="00FF9B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OPPOSans-S Medium"/>
                </a:rPr>
                <a:t>44.8</a:t>
              </a:r>
              <a:r>
                <a:rPr sz="4500" kern="0">
                  <a:solidFill>
                    <a:srgbClr val="00FF9B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OPPOSans-S Medium"/>
                </a:rPr>
                <a:t>%</a:t>
              </a:r>
            </a:p>
          </p:txBody>
        </p:sp>
        <p:sp>
          <p:nvSpPr>
            <p:cNvPr id="634" name="文本框 30"/>
            <p:cNvSpPr txBox="1"/>
            <p:nvPr/>
          </p:nvSpPr>
          <p:spPr>
            <a:xfrm>
              <a:off x="153143" y="2904837"/>
              <a:ext cx="6660385" cy="4309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56" tIns="22856" rIns="22856" bIns="22856" numCol="1" anchor="t">
              <a:spAutoFit/>
            </a:bodyPr>
            <a:lstStyle>
              <a:lvl1pPr>
                <a:defRPr sz="2200">
                  <a:solidFill>
                    <a:srgbClr val="00FE9C"/>
                  </a:solidFill>
                  <a:latin typeface="OPPOSans-R"/>
                  <a:ea typeface="OPPOSans-R"/>
                  <a:cs typeface="OPPOSans-R"/>
                  <a:sym typeface="OPPOSans-R"/>
                </a:defRPr>
              </a:lvl1pPr>
            </a:lstStyle>
            <a:p>
              <a:pPr algn="ctr" hangingPunct="0"/>
              <a:r>
                <a:rPr sz="1100" kern="0" dirty="0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Reno3 Pro</a:t>
              </a:r>
              <a:r>
                <a:rPr lang="en-US" sz="1100" kern="0" dirty="0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ႏွင့္ ႏ</a:t>
              </a:r>
              <a:r>
                <a:rPr lang="en-US" sz="1100" kern="0" dirty="0" err="1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ိႈင္းယွ</a:t>
              </a:r>
              <a:r>
                <a:rPr lang="en-US" sz="1100" dirty="0" err="1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ဥ</a:t>
              </a:r>
              <a:r>
                <a:rPr lang="en-US" sz="1100" dirty="0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္ျ</a:t>
              </a:r>
              <a:r>
                <a:rPr lang="en-US" sz="1100" dirty="0" err="1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ခင္း</a:t>
              </a:r>
              <a:endParaRPr sz="1100" kern="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</p:grpSp>
      <p:grpSp>
        <p:nvGrpSpPr>
          <p:cNvPr id="639" name="组合 2"/>
          <p:cNvGrpSpPr/>
          <p:nvPr/>
        </p:nvGrpSpPr>
        <p:grpSpPr>
          <a:xfrm>
            <a:off x="2613563" y="3379950"/>
            <a:ext cx="3262804" cy="1652226"/>
            <a:chOff x="668611" y="30883"/>
            <a:chExt cx="6526457" cy="3304882"/>
          </a:xfrm>
        </p:grpSpPr>
        <p:sp>
          <p:nvSpPr>
            <p:cNvPr id="636" name="文本框 15"/>
            <p:cNvSpPr txBox="1"/>
            <p:nvPr/>
          </p:nvSpPr>
          <p:spPr>
            <a:xfrm>
              <a:off x="668611" y="30883"/>
              <a:ext cx="6526457" cy="5848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56" tIns="22856" rIns="22856" bIns="22856" numCol="1" anchor="t">
              <a:spAutoFit/>
            </a:bodyPr>
            <a:lstStyle/>
            <a:p>
              <a:pPr algn="ctr" hangingPunct="0">
                <a:defRPr sz="3200">
                  <a:solidFill>
                    <a:srgbClr val="00FF9B"/>
                  </a:solidFill>
                  <a:latin typeface="OPPOSans-R"/>
                  <a:ea typeface="OPPOSans-R"/>
                  <a:cs typeface="OPPOSans-R"/>
                  <a:sym typeface="OPPOSans-R"/>
                </a:defRPr>
              </a:pPr>
              <a:r>
                <a:rPr sz="1600" kern="0" dirty="0">
                  <a:solidFill>
                    <a:srgbClr val="00FF9B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OPPOSans-R"/>
                </a:rPr>
                <a:t>CPU performance up by</a:t>
              </a:r>
            </a:p>
          </p:txBody>
        </p:sp>
        <p:sp>
          <p:nvSpPr>
            <p:cNvPr id="637" name="矩形 22"/>
            <p:cNvSpPr txBox="1"/>
            <p:nvPr/>
          </p:nvSpPr>
          <p:spPr>
            <a:xfrm>
              <a:off x="1269334" y="534957"/>
              <a:ext cx="5200162" cy="25548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22856" tIns="22856" rIns="22856" bIns="22856" numCol="1" anchor="t">
              <a:spAutoFit/>
            </a:bodyPr>
            <a:lstStyle/>
            <a:p>
              <a:pPr algn="r" hangingPunct="0">
                <a:defRPr sz="16000">
                  <a:solidFill>
                    <a:srgbClr val="00FF9B"/>
                  </a:solidFill>
                  <a:latin typeface="OPPOSans-S Medium"/>
                  <a:ea typeface="OPPOSans-S Medium"/>
                  <a:cs typeface="OPPOSans-S Medium"/>
                  <a:sym typeface="OPPOSans-S Medium"/>
                </a:defRPr>
              </a:pPr>
              <a:r>
                <a:rPr sz="8000" kern="0">
                  <a:solidFill>
                    <a:srgbClr val="00FF9B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OPPOSans-S Medium"/>
                </a:rPr>
                <a:t>25.5</a:t>
              </a:r>
              <a:r>
                <a:rPr sz="4500" kern="0">
                  <a:solidFill>
                    <a:srgbClr val="00FF9B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OPPOSans-S Medium"/>
                </a:rPr>
                <a:t>%</a:t>
              </a:r>
            </a:p>
          </p:txBody>
        </p:sp>
        <p:sp>
          <p:nvSpPr>
            <p:cNvPr id="638" name="文本框 30"/>
            <p:cNvSpPr txBox="1"/>
            <p:nvPr/>
          </p:nvSpPr>
          <p:spPr>
            <a:xfrm>
              <a:off x="1779664" y="2904837"/>
              <a:ext cx="4304354" cy="4309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56" tIns="22856" rIns="22856" bIns="22856" numCol="1" anchor="t">
              <a:spAutoFit/>
            </a:bodyPr>
            <a:lstStyle>
              <a:lvl1pPr>
                <a:defRPr sz="2200">
                  <a:solidFill>
                    <a:srgbClr val="00FE9C"/>
                  </a:solidFill>
                  <a:latin typeface="OPPOSans-R"/>
                  <a:ea typeface="OPPOSans-R"/>
                  <a:cs typeface="OPPOSans-R"/>
                  <a:sym typeface="OPPOSans-R"/>
                </a:defRPr>
              </a:lvl1pPr>
            </a:lstStyle>
            <a:p>
              <a:pPr hangingPunct="0"/>
              <a:r>
                <a:rPr sz="1100" kern="0" dirty="0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Reno3 Pro</a:t>
              </a:r>
              <a:r>
                <a:rPr lang="en-US" sz="1100" kern="0" dirty="0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ႏွင့္ ႏႈ</a:t>
              </a:r>
              <a:r>
                <a:rPr lang="en-US" sz="1100" kern="0" dirty="0" err="1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ိင္းယွဥ</a:t>
              </a:r>
              <a:r>
                <a:rPr lang="en-US" sz="1100" kern="0" dirty="0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္ျ</a:t>
              </a:r>
              <a:r>
                <a:rPr lang="en-US" sz="1100" kern="0" dirty="0" err="1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ခင္း</a:t>
              </a:r>
              <a:endParaRPr sz="1100" kern="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 fill="hold"/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9" grpId="0" bldLvl="0" animBg="1" advAuto="0"/>
      <p:bldP spid="630" grpId="0" animBg="1" advAuto="0"/>
      <p:bldP spid="631" grpId="0" animBg="1" advAuto="0"/>
      <p:bldP spid="635" grpId="0" bldLvl="0" animBg="1" advAuto="0"/>
      <p:bldP spid="639" grpId="0" bldLvl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0401" y="367429"/>
            <a:ext cx="2803560" cy="601087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50153" y="988544"/>
            <a:ext cx="21719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1200" cap="none" spc="0" normalizeH="0" baseline="0" noProof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VOOC4.0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153" y="4729105"/>
            <a:ext cx="923871" cy="92387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12793" y="381357"/>
            <a:ext cx="13083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30W</a:t>
            </a:r>
          </a:p>
        </p:txBody>
      </p:sp>
      <p:sp>
        <p:nvSpPr>
          <p:cNvPr id="8" name="平行四边形 16"/>
          <p:cNvSpPr/>
          <p:nvPr/>
        </p:nvSpPr>
        <p:spPr>
          <a:xfrm>
            <a:off x="633194" y="2052138"/>
            <a:ext cx="3291909" cy="459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99" y="0"/>
                </a:lnTo>
                <a:lnTo>
                  <a:pt x="21600" y="0"/>
                </a:lnTo>
                <a:lnTo>
                  <a:pt x="20601" y="21600"/>
                </a:lnTo>
                <a:close/>
              </a:path>
            </a:pathLst>
          </a:custGeom>
          <a:gradFill>
            <a:gsLst>
              <a:gs pos="0">
                <a:srgbClr val="007000"/>
              </a:gs>
              <a:gs pos="100000">
                <a:srgbClr val="220084"/>
              </a:gs>
            </a:gsLst>
            <a:lin ang="10800000"/>
          </a:gradFill>
          <a:ln w="12700">
            <a:miter lim="400000"/>
          </a:ln>
        </p:spPr>
        <p:txBody>
          <a:bodyPr lIns="22856" rIns="22856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pPr>
            <a:endParaRPr kumimoji="0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3194" y="2583542"/>
            <a:ext cx="65234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lvl="0" indent="-685800" defTabSz="1828800">
              <a:buFont typeface="Wingdings" panose="05000000000000000000" pitchFamily="2" charset="2"/>
              <a:buChar char="l"/>
              <a:defRPr/>
            </a:pPr>
            <a:r>
              <a:rPr lang="en-US" altLang="zh-CN" sz="2700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၁၅ </a:t>
            </a:r>
            <a:r>
              <a:rPr lang="en-US" altLang="zh-CN" sz="2700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မိနစ္တြင</a:t>
            </a:r>
            <a:r>
              <a:rPr lang="en-US" altLang="zh-CN" sz="2700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38%  </a:t>
            </a:r>
            <a:r>
              <a:rPr lang="en-US" altLang="zh-CN" sz="2700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အားသြင္းျခင္း</a:t>
            </a:r>
            <a:r>
              <a:rPr lang="en-US" altLang="zh-CN" sz="2700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</a:p>
          <a:p>
            <a:pPr marL="685800" lvl="0" indent="-685800" defTabSz="1828800">
              <a:buFont typeface="Wingdings" panose="05000000000000000000" pitchFamily="2" charset="2"/>
              <a:buChar char="l"/>
              <a:defRPr/>
            </a:pPr>
            <a:r>
              <a:rPr lang="en-US" altLang="zh-CN" sz="2700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မိနစ</a:t>
            </a:r>
            <a:r>
              <a:rPr lang="en-US" altLang="zh-CN" sz="2700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၂၀ </a:t>
            </a:r>
            <a:r>
              <a:rPr lang="en-US" altLang="zh-CN" sz="2700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တြင</a:t>
            </a:r>
            <a:r>
              <a:rPr lang="en-US" altLang="zh-CN" sz="2700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50% </a:t>
            </a:r>
            <a:r>
              <a:rPr lang="en-US" altLang="zh-CN" sz="2700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ထက္ေက်ာ္လြန</a:t>
            </a:r>
            <a:r>
              <a:rPr lang="en-US" altLang="zh-CN" sz="2700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္ျ</a:t>
            </a:r>
            <a:r>
              <a:rPr lang="en-US" altLang="zh-CN" sz="2700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ခင္း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08041" y="2073171"/>
            <a:ext cx="2803560" cy="472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500" b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Fast-charging</a:t>
            </a:r>
          </a:p>
        </p:txBody>
      </p:sp>
      <p:sp>
        <p:nvSpPr>
          <p:cNvPr id="11" name="平行四边形 16"/>
          <p:cNvSpPr/>
          <p:nvPr/>
        </p:nvSpPr>
        <p:spPr>
          <a:xfrm>
            <a:off x="633194" y="4068805"/>
            <a:ext cx="3291908" cy="459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99" y="0"/>
                </a:lnTo>
                <a:lnTo>
                  <a:pt x="21600" y="0"/>
                </a:lnTo>
                <a:lnTo>
                  <a:pt x="20601" y="21600"/>
                </a:lnTo>
                <a:close/>
              </a:path>
            </a:pathLst>
          </a:custGeom>
          <a:gradFill>
            <a:gsLst>
              <a:gs pos="0">
                <a:srgbClr val="007000"/>
              </a:gs>
              <a:gs pos="100000">
                <a:srgbClr val="220084"/>
              </a:gs>
            </a:gsLst>
            <a:lin ang="10800000"/>
          </a:gradFill>
          <a:ln w="12700">
            <a:miter lim="400000"/>
          </a:ln>
        </p:spPr>
        <p:txBody>
          <a:bodyPr lIns="22856" rIns="22856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pPr>
            <a:endParaRPr kumimoji="0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02740" y="4721225"/>
            <a:ext cx="62337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defTabSz="1828165">
              <a:buFont typeface="Wingdings" panose="05000000000000000000" pitchFamily="2" charset="2"/>
              <a:buChar char="l"/>
              <a:defRPr sz="7000">
                <a:solidFill>
                  <a:srgbClr val="00FE9C"/>
                </a:solidFill>
                <a:latin typeface="OPPOSans-J Heavy"/>
                <a:ea typeface="OPPOSans-J Heavy"/>
                <a:cs typeface="OPPOSans-J Heavy"/>
                <a:sym typeface="OPPOSans-J Heavy"/>
              </a:defRPr>
            </a:pPr>
            <a:r>
              <a:rPr lang="en-GB" altLang="zh-CN" sz="1800" dirty="0" err="1">
                <a:solidFill>
                  <a:schemeClr val="bg1">
                    <a:lumMod val="10000"/>
                    <a:lumOff val="9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ကမာ</a:t>
            </a:r>
            <a:r>
              <a:rPr lang="en-GB" altLang="zh-CN" sz="1800" dirty="0">
                <a:solidFill>
                  <a:schemeClr val="bg1">
                    <a:lumMod val="10000"/>
                    <a:lumOff val="9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ၻ၏ </a:t>
            </a:r>
            <a:r>
              <a:rPr lang="en-GB" altLang="zh-CN" sz="1800" dirty="0" err="1">
                <a:solidFill>
                  <a:schemeClr val="bg1">
                    <a:lumMod val="10000"/>
                    <a:lumOff val="9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တစ္ခုတည္းေသာ</a:t>
            </a:r>
            <a:r>
              <a:rPr lang="en-GB" altLang="zh-CN" sz="1800" dirty="0">
                <a:solidFill>
                  <a:schemeClr val="bg1">
                    <a:lumMod val="10000"/>
                    <a:lumOff val="9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"low voltage flash charge" </a:t>
            </a:r>
            <a:r>
              <a:rPr lang="en-GB" altLang="zh-CN" sz="1800" dirty="0" err="1">
                <a:solidFill>
                  <a:schemeClr val="bg1">
                    <a:lumMod val="10000"/>
                    <a:lumOff val="9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နည္းပညာ</a:t>
            </a:r>
            <a:r>
              <a:rPr lang="en-GB" altLang="zh-CN" sz="1800" dirty="0">
                <a:solidFill>
                  <a:schemeClr val="bg1">
                    <a:lumMod val="10000"/>
                    <a:lumOff val="9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</a:p>
          <a:p>
            <a:pPr marL="571500" indent="-571500" defTabSz="1828165">
              <a:buFont typeface="Wingdings" panose="05000000000000000000" pitchFamily="2" charset="2"/>
              <a:buChar char="l"/>
              <a:defRPr sz="7000">
                <a:solidFill>
                  <a:srgbClr val="00FE9C"/>
                </a:solidFill>
                <a:latin typeface="OPPOSans-J Heavy"/>
                <a:ea typeface="OPPOSans-J Heavy"/>
                <a:cs typeface="OPPOSans-J Heavy"/>
                <a:sym typeface="OPPOSans-J Heavy"/>
              </a:defRPr>
            </a:pPr>
            <a:r>
              <a:rPr lang="en-GB" altLang="zh-CN" sz="1800" dirty="0">
                <a:solidFill>
                  <a:schemeClr val="bg1">
                    <a:lumMod val="10000"/>
                    <a:lumOff val="9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TÜV Rhineland Safe Fast-Charge System Certification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12508" y="4086814"/>
            <a:ext cx="2827663" cy="472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altLang="zh-CN" sz="2500" b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Safest-charging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"/>
          <p:cNvSpPr txBox="1"/>
          <p:nvPr/>
        </p:nvSpPr>
        <p:spPr>
          <a:xfrm>
            <a:off x="5083810" y="1532255"/>
            <a:ext cx="3551555" cy="100584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3.1 Super power saving mode</a:t>
            </a:r>
          </a:p>
          <a:p>
            <a:pPr algn="l"/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3.2 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ColorOS c</a:t>
            </a:r>
            <a:r>
              <a:rPr lang="zh-CN" altLang="en-US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hange point</a:t>
            </a:r>
          </a:p>
        </p:txBody>
      </p:sp>
      <p:sp>
        <p:nvSpPr>
          <p:cNvPr id="2" name="2019，OPPO 发布过的黑科技"/>
          <p:cNvSpPr txBox="1"/>
          <p:nvPr/>
        </p:nvSpPr>
        <p:spPr>
          <a:xfrm>
            <a:off x="0" y="-5593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dirty="0" err="1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အေၾက</a:t>
            </a:r>
            <a:r>
              <a:rPr lang="en-US" altLang="zh-CN" dirty="0" err="1">
                <a:latin typeface="Zawgyi-One" panose="020B0604030504040204" pitchFamily="34" charset="0"/>
                <a:cs typeface="Zawgyi-One" panose="020B0604030504040204" pitchFamily="34" charset="0"/>
              </a:rPr>
              <a:t>ာင္းအရာ</a:t>
            </a:r>
            <a:endParaRPr lang="en-US" altLang="zh-CN" dirty="0">
              <a:solidFill>
                <a:srgbClr val="FFFFFF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4" name="线条"/>
          <p:cNvSpPr/>
          <p:nvPr/>
        </p:nvSpPr>
        <p:spPr>
          <a:xfrm flipV="1">
            <a:off x="4290022" y="4739316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58620" y="2904490"/>
            <a:ext cx="9150350" cy="1826260"/>
            <a:chOff x="2612" y="4574"/>
            <a:chExt cx="14410" cy="2876"/>
          </a:xfrm>
        </p:grpSpPr>
        <p:sp>
          <p:nvSpPr>
            <p:cNvPr id="9" name="流程图: 联系 8"/>
            <p:cNvSpPr/>
            <p:nvPr/>
          </p:nvSpPr>
          <p:spPr>
            <a:xfrm>
              <a:off x="2612" y="4574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အေျခ</a:t>
              </a:r>
              <a:endParaRPr lang="en-US" altLang="zh-CN" sz="160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  <a:p>
              <a:pPr algn="ctr"/>
              <a:r>
                <a:rPr lang="zh-CN" altLang="en-US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Parameter</a:t>
              </a:r>
            </a:p>
          </p:txBody>
        </p:sp>
        <p:sp>
          <p:nvSpPr>
            <p:cNvPr id="5" name="流程图: 联系 4"/>
            <p:cNvSpPr/>
            <p:nvPr/>
          </p:nvSpPr>
          <p:spPr>
            <a:xfrm>
              <a:off x="5518" y="4616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အဓိက</a:t>
              </a:r>
              <a:r>
                <a:rPr lang="en-US" altLang="zh-CN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</a:t>
              </a:r>
              <a:r>
                <a:rPr lang="zh-CN" altLang="en-US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Selling Points</a:t>
              </a:r>
            </a:p>
          </p:txBody>
        </p:sp>
        <p:sp>
          <p:nvSpPr>
            <p:cNvPr id="6" name="流程图: 联系 5"/>
            <p:cNvSpPr/>
            <p:nvPr/>
          </p:nvSpPr>
          <p:spPr>
            <a:xfrm>
              <a:off x="8415" y="4616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ColorOS</a:t>
              </a:r>
            </a:p>
          </p:txBody>
        </p:sp>
        <p:sp>
          <p:nvSpPr>
            <p:cNvPr id="7" name="流程图: 联系 6"/>
            <p:cNvSpPr/>
            <p:nvPr/>
          </p:nvSpPr>
          <p:spPr>
            <a:xfrm>
              <a:off x="11278" y="4616"/>
              <a:ext cx="2911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ျပဳျ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ပင္ထိန္းသိမ္းျခင္း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ႀ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ကိဳတင္သတိေပးျခင္းမ်ား</a:t>
              </a:r>
              <a:endParaRPr lang="zh-CN" altLang="en-US" sz="140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sp>
          <p:nvSpPr>
            <p:cNvPr id="8" name="流程图: 联系 7"/>
            <p:cNvSpPr/>
            <p:nvPr/>
          </p:nvSpPr>
          <p:spPr>
            <a:xfrm>
              <a:off x="14188" y="4574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FAQ</a:t>
              </a:r>
            </a:p>
          </p:txBody>
        </p:sp>
      </p:grpSp>
      <p:grpSp>
        <p:nvGrpSpPr>
          <p:cNvPr id="10" name="成组"/>
          <p:cNvGrpSpPr/>
          <p:nvPr/>
        </p:nvGrpSpPr>
        <p:grpSpPr>
          <a:xfrm>
            <a:off x="721367" y="1292860"/>
            <a:ext cx="3510915" cy="1620520"/>
            <a:chOff x="263870" y="638093"/>
            <a:chExt cx="1823782" cy="1603692"/>
          </a:xfrm>
        </p:grpSpPr>
        <p:sp>
          <p:nvSpPr>
            <p:cNvPr id="11" name="线条"/>
            <p:cNvSpPr/>
            <p:nvPr/>
          </p:nvSpPr>
          <p:spPr>
            <a:xfrm flipV="1">
              <a:off x="1171055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sp>
          <p:nvSpPr>
            <p:cNvPr id="12" name="文本框 1"/>
            <p:cNvSpPr txBox="1"/>
            <p:nvPr/>
          </p:nvSpPr>
          <p:spPr>
            <a:xfrm>
              <a:off x="263870" y="638093"/>
              <a:ext cx="1823782" cy="10029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1.1 parameters 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သြင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္ျ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ပင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endParaRPr lang="en-US" altLang="zh-CN" sz="12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endParaRPr>
            </a:p>
            <a:p>
              <a:pPr algn="l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1.2 parameters 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ဖြဲ႕စည္းမ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ႈ</a:t>
              </a:r>
            </a:p>
            <a:p>
              <a:pPr algn="l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1.3 parameters 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ကို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မၾကာခဏအသုံးျပ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ဳျ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ခင္း</a:t>
              </a:r>
              <a:endPara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endParaRPr>
            </a:p>
          </p:txBody>
        </p:sp>
      </p:grpSp>
      <p:sp>
        <p:nvSpPr>
          <p:cNvPr id="20" name="线条"/>
          <p:cNvSpPr/>
          <p:nvPr/>
        </p:nvSpPr>
        <p:spPr>
          <a:xfrm flipV="1">
            <a:off x="6194580" y="2314852"/>
            <a:ext cx="2" cy="625833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17" name="文本框 1"/>
          <p:cNvSpPr txBox="1"/>
          <p:nvPr/>
        </p:nvSpPr>
        <p:spPr>
          <a:xfrm>
            <a:off x="3195320" y="5151120"/>
            <a:ext cx="3510915" cy="10134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2.1 AON </a:t>
            </a:r>
          </a:p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2.2 Flagship appearance</a:t>
            </a:r>
          </a:p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2.3 Super performance</a:t>
            </a:r>
          </a:p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2.4 Super fast charging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1" name="五边形 11"/>
          <p:cNvSpPr/>
          <p:nvPr/>
        </p:nvSpPr>
        <p:spPr>
          <a:xfrm>
            <a:off x="2215515" y="2858135"/>
            <a:ext cx="3533775" cy="2559050"/>
          </a:xfrm>
          <a:prstGeom prst="rect">
            <a:avLst/>
          </a:prstGeom>
          <a:gradFill>
            <a:gsLst>
              <a:gs pos="0">
                <a:srgbClr val="1D1685"/>
              </a:gs>
              <a:gs pos="100000">
                <a:srgbClr val="006E00"/>
              </a:gs>
            </a:gsLst>
            <a:lin ang="4800000" scaled="0"/>
          </a:gradFill>
          <a:ln w="12700">
            <a:miter lim="400000"/>
          </a:ln>
        </p:spPr>
        <p:txBody>
          <a:bodyPr lIns="22857" rIns="22857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pPr>
            <a:endParaRPr kumimoji="0" sz="900" b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</p:txBody>
      </p:sp>
      <p:sp>
        <p:nvSpPr>
          <p:cNvPr id="1635" name="文本框 1"/>
          <p:cNvSpPr txBox="1"/>
          <p:nvPr/>
        </p:nvSpPr>
        <p:spPr>
          <a:xfrm>
            <a:off x="9944661" y="7574837"/>
            <a:ext cx="3968156" cy="243840"/>
          </a:xfrm>
          <a:prstGeom prst="rect">
            <a:avLst/>
          </a:prstGeom>
          <a:ln w="12700">
            <a:miter lim="400000"/>
          </a:ln>
        </p:spPr>
        <p:txBody>
          <a:bodyPr lIns="22857" rIns="22857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000">
                <a:solidFill>
                  <a:srgbClr val="808080"/>
                </a:solidFill>
                <a:latin typeface="OPPOSans-S R"/>
                <a:ea typeface="OPPOSans-S R"/>
                <a:cs typeface="OPPOSans-S R"/>
                <a:sym typeface="OPPOSans-S R"/>
              </a:defRPr>
            </a:pP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R"/>
              </a:rPr>
              <a:t>Tips: *</a:t>
            </a:r>
            <a:r>
              <a:rPr kumimoji="0" sz="1000" b="0" i="0" u="none" strike="noStrike" kern="0" cap="none" spc="0" normalizeH="0" baseline="0" noProof="0" dirty="0" err="1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R"/>
              </a:rPr>
              <a:t>数据来源于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R"/>
              </a:rPr>
              <a:t> OPPO </a:t>
            </a:r>
            <a:r>
              <a:rPr kumimoji="0" sz="1000" b="0" i="0" u="none" strike="noStrike" kern="0" cap="none" spc="0" normalizeH="0" baseline="0" noProof="0" dirty="0" err="1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R"/>
              </a:rPr>
              <a:t>实验室</a:t>
            </a: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OPPOSans-S R"/>
            </a:endParaRPr>
          </a:p>
        </p:txBody>
      </p:sp>
      <p:sp>
        <p:nvSpPr>
          <p:cNvPr id="1636" name="文本框 6"/>
          <p:cNvSpPr txBox="1"/>
          <p:nvPr/>
        </p:nvSpPr>
        <p:spPr>
          <a:xfrm>
            <a:off x="2441106" y="3712114"/>
            <a:ext cx="1273847" cy="832920"/>
          </a:xfrm>
          <a:prstGeom prst="rect">
            <a:avLst/>
          </a:prstGeom>
          <a:ln w="12700">
            <a:miter lim="400000"/>
          </a:ln>
        </p:spPr>
        <p:txBody>
          <a:bodyPr wrap="square" lIns="22857" rIns="22857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000">
                <a:solidFill>
                  <a:srgbClr val="FFFFFF"/>
                </a:solidFill>
                <a:latin typeface="OPPOSans-S R"/>
                <a:ea typeface="OPPOSans-S R"/>
                <a:cs typeface="OPPOSans-S R"/>
                <a:sym typeface="OPPOSans-S R"/>
              </a:defRPr>
            </a:pPr>
            <a:r>
              <a:rPr kumimoji="0" lang="en-US" altLang="zh-CN" sz="3500" b="0" i="0" u="none" strike="noStrike" kern="0" cap="none" spc="0" normalizeH="0" baseline="0" noProof="0" dirty="0">
                <a:ln>
                  <a:noFill/>
                </a:ln>
                <a:solidFill>
                  <a:srgbClr val="00FE9C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R"/>
              </a:rPr>
              <a:t>35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R"/>
              </a:rPr>
              <a:t>min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OPPOSans-S R"/>
            </a:endParaRPr>
          </a:p>
        </p:txBody>
      </p:sp>
      <p:grpSp>
        <p:nvGrpSpPr>
          <p:cNvPr id="1640" name="组合 9"/>
          <p:cNvGrpSpPr/>
          <p:nvPr/>
        </p:nvGrpSpPr>
        <p:grpSpPr>
          <a:xfrm>
            <a:off x="899520" y="2752432"/>
            <a:ext cx="1233407" cy="2664795"/>
            <a:chOff x="-1" y="0"/>
            <a:chExt cx="2467133" cy="5330282"/>
          </a:xfrm>
        </p:grpSpPr>
        <p:sp>
          <p:nvSpPr>
            <p:cNvPr id="1637" name="任意形状 26"/>
            <p:cNvSpPr/>
            <p:nvPr/>
          </p:nvSpPr>
          <p:spPr>
            <a:xfrm rot="10800000">
              <a:off x="-1" y="0"/>
              <a:ext cx="2467133" cy="5330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23" y="21600"/>
                  </a:moveTo>
                  <a:lnTo>
                    <a:pt x="6777" y="21600"/>
                  </a:lnTo>
                  <a:cubicBezTo>
                    <a:pt x="6607" y="21600"/>
                    <a:pt x="6469" y="21536"/>
                    <a:pt x="6469" y="21457"/>
                  </a:cubicBezTo>
                  <a:lnTo>
                    <a:pt x="6469" y="20743"/>
                  </a:lnTo>
                  <a:lnTo>
                    <a:pt x="0" y="20743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20743"/>
                  </a:lnTo>
                  <a:lnTo>
                    <a:pt x="15131" y="20743"/>
                  </a:lnTo>
                  <a:lnTo>
                    <a:pt x="15131" y="21457"/>
                  </a:lnTo>
                  <a:cubicBezTo>
                    <a:pt x="15131" y="21536"/>
                    <a:pt x="14993" y="21600"/>
                    <a:pt x="14823" y="21600"/>
                  </a:cubicBezTo>
                  <a:close/>
                </a:path>
              </a:pathLst>
            </a:custGeom>
            <a:solidFill>
              <a:srgbClr val="000000"/>
            </a:solidFill>
            <a:ln w="19050" cap="flat">
              <a:solidFill>
                <a:srgbClr val="4D545A"/>
              </a:solidFill>
              <a:prstDash val="solid"/>
              <a:miter lim="800000"/>
            </a:ln>
            <a:effectLst/>
          </p:spPr>
          <p:txBody>
            <a:bodyPr wrap="square" lIns="22857" tIns="22857" rIns="22857" bIns="22857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solidFill>
                    <a:srgbClr val="FFFFFF"/>
                  </a:solidFill>
                </a:defRPr>
              </a:pPr>
              <a:endParaRPr kumimoji="0" sz="9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endParaRPr>
            </a:p>
          </p:txBody>
        </p:sp>
        <p:sp>
          <p:nvSpPr>
            <p:cNvPr id="1638" name="矩形 3"/>
            <p:cNvSpPr txBox="1"/>
            <p:nvPr/>
          </p:nvSpPr>
          <p:spPr>
            <a:xfrm>
              <a:off x="483305" y="1927128"/>
              <a:ext cx="1786017" cy="1323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57" tIns="22857" rIns="22857" bIns="22857" numCol="1" anchor="t">
              <a:spAutoFit/>
            </a:bodyPr>
            <a:lstStyle>
              <a:lvl1pPr>
                <a:defRPr sz="8000" b="1">
                  <a:solidFill>
                    <a:srgbClr val="00FF9B"/>
                  </a:solidFill>
                  <a:latin typeface="OPPOSans Medium"/>
                  <a:ea typeface="OPPOSans Medium"/>
                  <a:cs typeface="OPPOSans Medium"/>
                  <a:sym typeface="OPPOSans Medium"/>
                </a:defRPr>
              </a:lvl1pPr>
            </a:lstStyle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sz="4000" u="none" strike="noStrike" kern="0" cap="none" spc="0" normalizeH="0" baseline="0" noProof="0" dirty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OPPOSans Medium"/>
                </a:rPr>
                <a:t>5%</a:t>
              </a:r>
            </a:p>
          </p:txBody>
        </p:sp>
        <p:sp>
          <p:nvSpPr>
            <p:cNvPr id="1639" name="圆角矩形 4"/>
            <p:cNvSpPr/>
            <p:nvPr/>
          </p:nvSpPr>
          <p:spPr>
            <a:xfrm>
              <a:off x="346958" y="4889154"/>
              <a:ext cx="1877455" cy="156118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22857" tIns="22857" rIns="22857" bIns="22857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solidFill>
                    <a:srgbClr val="FFFFFF"/>
                  </a:solidFill>
                </a:defRPr>
              </a:pPr>
              <a:endParaRPr kumimoji="0" sz="9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endParaRPr>
            </a:p>
          </p:txBody>
        </p:sp>
      </p:grpSp>
      <p:grpSp>
        <p:nvGrpSpPr>
          <p:cNvPr id="28" name="组合 28"/>
          <p:cNvGrpSpPr/>
          <p:nvPr/>
        </p:nvGrpSpPr>
        <p:grpSpPr>
          <a:xfrm>
            <a:off x="607060" y="380365"/>
            <a:ext cx="4848860" cy="859790"/>
            <a:chOff x="-497082" y="-3088377"/>
            <a:chExt cx="9010586" cy="1023751"/>
          </a:xfrm>
        </p:grpSpPr>
        <p:sp>
          <p:nvSpPr>
            <p:cNvPr id="29" name="平行四边形 29"/>
            <p:cNvSpPr/>
            <p:nvPr/>
          </p:nvSpPr>
          <p:spPr>
            <a:xfrm>
              <a:off x="-497082" y="-3088377"/>
              <a:ext cx="9010586" cy="1023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27" y="0"/>
                  </a:lnTo>
                  <a:lnTo>
                    <a:pt x="21600" y="0"/>
                  </a:lnTo>
                  <a:lnTo>
                    <a:pt x="20573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00"/>
                </a:gs>
                <a:gs pos="100000">
                  <a:srgbClr val="220084"/>
                </a:gs>
              </a:gsLst>
              <a:lin ang="108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22857" tIns="22857" rIns="22857" bIns="22857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600">
                  <a:solidFill>
                    <a:srgbClr val="FFFFFF"/>
                  </a:solidFill>
                </a:defRPr>
              </a:pPr>
              <a:endParaRPr kumimoji="0" sz="8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endParaRPr>
            </a:p>
          </p:txBody>
        </p:sp>
        <p:sp>
          <p:nvSpPr>
            <p:cNvPr id="30" name="文本框 30"/>
            <p:cNvSpPr txBox="1"/>
            <p:nvPr/>
          </p:nvSpPr>
          <p:spPr>
            <a:xfrm>
              <a:off x="238124" y="-2841546"/>
              <a:ext cx="8129054" cy="4947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57" tIns="22857" rIns="22857" bIns="22857" numCol="1" anchor="t">
              <a:spAutoFit/>
            </a:bodyPr>
            <a:lstStyle/>
            <a:p>
              <a:pPr hangingPunct="0">
                <a:defRPr/>
              </a:pPr>
              <a:r>
                <a:rPr sz="2400" dirty="0">
                  <a:solidFill>
                    <a:srgbClr val="00FE9C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Super power saving mode</a:t>
              </a:r>
              <a:endParaRPr kumimoji="0" sz="2400" b="1" u="none" strike="noStrike" kern="0" cap="none" spc="0" normalizeH="0" baseline="0" noProof="0" dirty="0">
                <a:ln>
                  <a:noFill/>
                </a:ln>
                <a:solidFill>
                  <a:srgbClr val="00FE9C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888087" y="4160641"/>
            <a:ext cx="107914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hangingPunct="0">
              <a:defRPr/>
            </a:pPr>
            <a:r>
              <a:rPr sz="1500">
                <a:solidFill>
                  <a:srgbClr val="00FE9C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Navigat</a:t>
            </a:r>
            <a:r>
              <a:rPr lang="en-US" sz="1500">
                <a:solidFill>
                  <a:srgbClr val="00FE9C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ion</a:t>
            </a:r>
            <a:endParaRPr kumimoji="0" lang="en-US" altLang="en-US" sz="1500" b="1" u="none" strike="noStrike" kern="1200" cap="none" spc="0" normalizeH="0" baseline="0" noProof="0" dirty="0">
              <a:ln>
                <a:noFill/>
              </a:ln>
              <a:solidFill>
                <a:srgbClr val="00FE9C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</p:txBody>
      </p:sp>
      <p:sp>
        <p:nvSpPr>
          <p:cNvPr id="39" name="文本框 6"/>
          <p:cNvSpPr txBox="1"/>
          <p:nvPr/>
        </p:nvSpPr>
        <p:spPr>
          <a:xfrm>
            <a:off x="2448215" y="2793161"/>
            <a:ext cx="1341699" cy="1044517"/>
          </a:xfrm>
          <a:prstGeom prst="rect">
            <a:avLst/>
          </a:prstGeom>
          <a:ln w="12700">
            <a:miter lim="400000"/>
          </a:ln>
        </p:spPr>
        <p:txBody>
          <a:bodyPr wrap="square" lIns="22857" rIns="22857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000">
                <a:solidFill>
                  <a:srgbClr val="FFFFFF"/>
                </a:solidFill>
                <a:latin typeface="OPPOSans-S R"/>
                <a:ea typeface="OPPOSans-S R"/>
                <a:cs typeface="OPPOSans-S R"/>
                <a:sym typeface="OPPOSans-S R"/>
              </a:defRPr>
            </a:pPr>
            <a:r>
              <a:rPr kumimoji="0" lang="en-US" altLang="zh-CN" sz="4500" b="1" i="0" u="none" strike="noStrike" kern="0" cap="none" spc="0" normalizeH="0" baseline="0" noProof="0" dirty="0">
                <a:ln>
                  <a:noFill/>
                </a:ln>
                <a:solidFill>
                  <a:srgbClr val="00FE9C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R"/>
              </a:rPr>
              <a:t>90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R"/>
              </a:rPr>
              <a:t>min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OPPOSans-S R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888087" y="3367622"/>
            <a:ext cx="1803699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sz="1600">
                <a:solidFill>
                  <a:srgbClr val="00FE9C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Chat </a:t>
            </a:r>
            <a:r>
              <a:rPr lang="en-US" sz="1600">
                <a:solidFill>
                  <a:srgbClr val="00FE9C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in </a:t>
            </a:r>
            <a:r>
              <a:rPr sz="1600" err="1">
                <a:solidFill>
                  <a:srgbClr val="00FE9C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What</a:t>
            </a:r>
            <a:r>
              <a:rPr lang="en-US" sz="1600" err="1">
                <a:solidFill>
                  <a:srgbClr val="00FE9C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sAPP</a:t>
            </a:r>
            <a:endParaRPr lang="en-US" sz="1600" kern="0" err="1">
              <a:solidFill>
                <a:srgbClr val="00FE9C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00" b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42" name="文本框 6"/>
          <p:cNvSpPr txBox="1"/>
          <p:nvPr/>
        </p:nvSpPr>
        <p:spPr>
          <a:xfrm>
            <a:off x="2448215" y="4416618"/>
            <a:ext cx="1142474" cy="832920"/>
          </a:xfrm>
          <a:prstGeom prst="rect">
            <a:avLst/>
          </a:prstGeom>
          <a:ln w="12700">
            <a:miter lim="400000"/>
          </a:ln>
        </p:spPr>
        <p:txBody>
          <a:bodyPr wrap="square" lIns="22857" rIns="22857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000">
                <a:solidFill>
                  <a:srgbClr val="FFFFFF"/>
                </a:solidFill>
                <a:latin typeface="OPPOSans-S R"/>
                <a:ea typeface="OPPOSans-S R"/>
                <a:cs typeface="OPPOSans-S R"/>
                <a:sym typeface="OPPOSans-S R"/>
              </a:defRPr>
            </a:pPr>
            <a:r>
              <a:rPr kumimoji="0" lang="en-US" altLang="zh-CN" sz="3500" b="0" i="0" u="none" strike="noStrike" kern="0" cap="none" spc="0" normalizeH="0" baseline="0" noProof="0" dirty="0">
                <a:ln>
                  <a:noFill/>
                </a:ln>
                <a:solidFill>
                  <a:srgbClr val="00FE9C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R"/>
              </a:rPr>
              <a:t>20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-S R"/>
              </a:rPr>
              <a:t>h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OPPOSans-S R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888087" y="4827495"/>
            <a:ext cx="132600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sz="1500">
                <a:solidFill>
                  <a:srgbClr val="00FE9C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Long standby</a:t>
            </a:r>
            <a:endParaRPr kumimoji="0" lang="zh-CN" altLang="en-US" sz="1500" b="1" u="none" strike="noStrike" kern="1200" cap="none" spc="0" normalizeH="0" baseline="0" noProof="0" dirty="0">
              <a:ln>
                <a:noFill/>
              </a:ln>
              <a:solidFill>
                <a:srgbClr val="00FE9C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21776" y="1424837"/>
            <a:ext cx="1799766" cy="399947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009169" y="1404875"/>
            <a:ext cx="1799766" cy="3999479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5935505" y="5718541"/>
            <a:ext cx="25747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hangingPunct="0">
              <a:defRPr sz="2800">
                <a:solidFill>
                  <a:srgbClr val="FFFFFF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lang="en-US" sz="140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 Medium"/>
              </a:rPr>
              <a:t>လမ္းေၾကာင္း</a:t>
            </a:r>
            <a:r>
              <a:rPr lang="en-US" sz="140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 Medium"/>
              </a:rPr>
              <a:t>: </a:t>
            </a:r>
            <a:endParaRPr lang="en-US" sz="1400" kern="0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OPPOSans Medium"/>
            </a:endParaRPr>
          </a:p>
          <a:p>
            <a:pPr algn="ctr" hangingPunct="0">
              <a:defRPr sz="2800">
                <a:solidFill>
                  <a:srgbClr val="FFFFFF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sz="140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 Medium"/>
              </a:rPr>
              <a:t>Settings-Battery-Super power </a:t>
            </a:r>
            <a:endParaRPr sz="1400" kern="0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OPPOSans Medium"/>
            </a:endParaRPr>
          </a:p>
          <a:p>
            <a:pPr algn="ctr" hangingPunct="0">
              <a:defRPr sz="2800">
                <a:solidFill>
                  <a:srgbClr val="FFFFFF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sz="140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OPPOSans Medium"/>
              </a:rPr>
              <a:t>saving mode</a:t>
            </a:r>
            <a:endParaRPr sz="1400" kern="0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OPPOSans Medium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333648" y="3594326"/>
            <a:ext cx="1693223" cy="510951"/>
          </a:xfrm>
          <a:prstGeom prst="rect">
            <a:avLst/>
          </a:prstGeom>
          <a:noFill/>
          <a:ln w="952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675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9050651" y="4771603"/>
            <a:ext cx="1678301" cy="334059"/>
          </a:xfrm>
          <a:prstGeom prst="rect">
            <a:avLst/>
          </a:prstGeom>
          <a:noFill/>
          <a:ln w="952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675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179366" y="1307061"/>
            <a:ext cx="2087257" cy="431678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873283" y="1307061"/>
            <a:ext cx="2087257" cy="431678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18635"/>
            <a:ext cx="12197100" cy="6876189"/>
            <a:chOff x="-8615" y="0"/>
            <a:chExt cx="24397376" cy="13754168"/>
          </a:xfrm>
        </p:grpSpPr>
        <p:pic>
          <p:nvPicPr>
            <p:cNvPr id="43" name="图片 14" descr="图片 14"/>
            <p:cNvPicPr>
              <a:picLocks noChangeAspect="1"/>
            </p:cNvPicPr>
            <p:nvPr/>
          </p:nvPicPr>
          <p:blipFill>
            <a:blip r:embed="rId3">
              <a:alphaModFix amt="41000"/>
            </a:blip>
            <a:stretch>
              <a:fillRect/>
            </a:stretch>
          </p:blipFill>
          <p:spPr>
            <a:xfrm>
              <a:off x="-8615" y="0"/>
              <a:ext cx="24397376" cy="13754168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grpSp>
          <p:nvGrpSpPr>
            <p:cNvPr id="44" name="组合 5"/>
            <p:cNvGrpSpPr/>
            <p:nvPr/>
          </p:nvGrpSpPr>
          <p:grpSpPr>
            <a:xfrm>
              <a:off x="3280872" y="3325407"/>
              <a:ext cx="7573438" cy="7402118"/>
              <a:chOff x="0" y="0"/>
              <a:chExt cx="7573437" cy="7402115"/>
            </a:xfrm>
          </p:grpSpPr>
          <p:pic>
            <p:nvPicPr>
              <p:cNvPr id="49" name="图片 6" descr="图片 6"/>
              <p:cNvPicPr>
                <a:picLocks noChangeAspect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>
              <a:xfrm>
                <a:off x="0" y="0"/>
                <a:ext cx="7573438" cy="74021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0"/>
                    </a:moveTo>
                    <a:cubicBezTo>
                      <a:pt x="4835" y="0"/>
                      <a:pt x="0" y="4836"/>
                      <a:pt x="0" y="10801"/>
                    </a:cubicBezTo>
                    <a:cubicBezTo>
                      <a:pt x="0" y="16765"/>
                      <a:pt x="4835" y="21600"/>
                      <a:pt x="10799" y="21600"/>
                    </a:cubicBezTo>
                    <a:cubicBezTo>
                      <a:pt x="16764" y="21600"/>
                      <a:pt x="21600" y="16765"/>
                      <a:pt x="21600" y="10801"/>
                    </a:cubicBezTo>
                    <a:cubicBezTo>
                      <a:pt x="21600" y="4836"/>
                      <a:pt x="16764" y="0"/>
                      <a:pt x="10799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  <a:headEnd/>
                <a:tailEnd/>
              </a:ln>
              <a:effectLst/>
            </p:spPr>
          </p:pic>
          <p:sp>
            <p:nvSpPr>
              <p:cNvPr id="50" name="椭圆 7"/>
              <p:cNvSpPr/>
              <p:nvPr/>
            </p:nvSpPr>
            <p:spPr>
              <a:xfrm>
                <a:off x="1438598" y="1334976"/>
                <a:ext cx="4690211" cy="474832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2857" tIns="22857" rIns="22857" bIns="22857" numCol="1" anchor="ctr">
                <a:noAutofit/>
              </a:bodyPr>
              <a:lstStyle/>
              <a:p>
                <a:pPr marL="0" marR="0" lvl="0" indent="0" algn="ctr" defTabSz="9144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>
                    <a:solidFill>
                      <a:srgbClr val="FFFFFF"/>
                    </a:solidFill>
                  </a:defRPr>
                </a:pPr>
                <a:endParaRPr kumimoji="0" sz="9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icrosoft YaHei Semibold" panose="020B0402040204020203" pitchFamily="34" charset="-122"/>
                  <a:ea typeface="+mn-ea"/>
                  <a:cs typeface="OPPOSans-S Medium" pitchFamily="18" charset="-122"/>
                  <a:sym typeface="Calibri" panose="020F0502020204030204"/>
                </a:endParaRPr>
              </a:p>
            </p:txBody>
          </p:sp>
        </p:grpSp>
        <p:pic>
          <p:nvPicPr>
            <p:cNvPr id="45" name="图片 8" descr="图片 8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5804088" y="5402173"/>
              <a:ext cx="2527006" cy="2450010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pic>
          <p:nvPicPr>
            <p:cNvPr id="46" name="图片 9" descr="图片 9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5137269" y="7882627"/>
              <a:ext cx="3860644" cy="419322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sp>
          <p:nvSpPr>
            <p:cNvPr id="47" name="文本框 10"/>
            <p:cNvSpPr txBox="1"/>
            <p:nvPr/>
          </p:nvSpPr>
          <p:spPr>
            <a:xfrm>
              <a:off x="12186303" y="5402173"/>
              <a:ext cx="8066058" cy="800324"/>
            </a:xfrm>
            <a:prstGeom prst="rect">
              <a:avLst/>
            </a:prstGeom>
            <a:ln w="12700">
              <a:miter lim="400000"/>
            </a:ln>
          </p:spPr>
          <p:txBody>
            <a:bodyPr lIns="22857" rIns="22857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400">
                  <a:solidFill>
                    <a:srgbClr val="00FF9B"/>
                  </a:solidFill>
                  <a:latin typeface="OPPOSans-R"/>
                  <a:ea typeface="OPPOSans-R"/>
                  <a:cs typeface="OPPOSans-R"/>
                  <a:sym typeface="OPPOSans-R"/>
                </a:defRPr>
              </a:pPr>
              <a:r>
                <a:rPr sz="2000" dirty="0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Reno4 Series</a:t>
              </a:r>
              <a:r>
                <a:rPr lang="en-US" sz="2000" dirty="0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en-US" sz="2000" dirty="0" err="1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ေပၚတြင</a:t>
              </a:r>
              <a:r>
                <a:rPr lang="en-US" sz="2000" dirty="0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 </a:t>
              </a:r>
              <a:r>
                <a:rPr lang="en-US" sz="2000" dirty="0" err="1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ပြဲထုတ</a:t>
              </a:r>
              <a:r>
                <a:rPr lang="en-US" sz="2000" dirty="0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္ျ</a:t>
              </a:r>
              <a:r>
                <a:rPr lang="en-US" sz="2000" dirty="0" err="1"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ခင္း</a:t>
              </a:r>
              <a:endPara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endParaRPr>
            </a:p>
          </p:txBody>
        </p:sp>
        <p:sp>
          <p:nvSpPr>
            <p:cNvPr id="48" name="矩形 3"/>
            <p:cNvSpPr txBox="1"/>
            <p:nvPr/>
          </p:nvSpPr>
          <p:spPr>
            <a:xfrm>
              <a:off x="12077331" y="6325503"/>
              <a:ext cx="8175028" cy="1825228"/>
            </a:xfrm>
            <a:prstGeom prst="rect">
              <a:avLst/>
            </a:prstGeom>
            <a:ln w="12700">
              <a:miter lim="400000"/>
            </a:ln>
          </p:spPr>
          <p:txBody>
            <a:bodyPr lIns="22857" rIns="22857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100" b="1">
                  <a:solidFill>
                    <a:srgbClr val="00FF9B"/>
                  </a:solidFill>
                  <a:latin typeface="OPPOSans"/>
                  <a:ea typeface="OPPOSans"/>
                  <a:cs typeface="OPPOSans"/>
                  <a:sym typeface="OPPOSans"/>
                </a:defRPr>
              </a:pPr>
              <a:endParaRPr kumimoji="0" sz="550" b="1" u="none" strike="noStrike" kern="0" cap="none" spc="0" normalizeH="0" baseline="0" noProof="0" dirty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"/>
              </a:endParaRP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9600" b="1">
                  <a:solidFill>
                    <a:srgbClr val="00FF9B"/>
                  </a:solidFill>
                  <a:latin typeface="OPPOSans"/>
                  <a:ea typeface="OPPOSans"/>
                  <a:cs typeface="OPPOSans"/>
                  <a:sym typeface="OPPOSans"/>
                </a:defRPr>
              </a:pPr>
              <a:r>
                <a:rPr kumimoji="0" sz="4800" b="1" u="none" strike="noStrike" kern="0" cap="none" spc="0" normalizeH="0" baseline="0" noProof="0" dirty="0" err="1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OPPOSans"/>
                </a:rPr>
                <a:t>ColorOS</a:t>
              </a:r>
              <a:r>
                <a:rPr kumimoji="0" sz="4800" b="1" u="none" strike="noStrike" kern="0" cap="none" spc="0" normalizeH="0" baseline="0" noProof="0" dirty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OPPOSans"/>
                </a:rPr>
                <a:t> 7.2</a:t>
              </a:r>
            </a:p>
          </p:txBody>
        </p:sp>
      </p:grp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矩形 11"/>
          <p:cNvSpPr txBox="1"/>
          <p:nvPr/>
        </p:nvSpPr>
        <p:spPr>
          <a:xfrm>
            <a:off x="778390" y="268696"/>
            <a:ext cx="10654270" cy="532449"/>
          </a:xfrm>
          <a:prstGeom prst="rect">
            <a:avLst/>
          </a:prstGeom>
          <a:ln w="3175">
            <a:miter lim="400000"/>
          </a:ln>
        </p:spPr>
        <p:txBody>
          <a:bodyPr lIns="45718" tIns="45718" rIns="45718" bIns="45718">
            <a:spAutoFit/>
          </a:bodyPr>
          <a:lstStyle>
            <a:lvl1pPr algn="ctr">
              <a:lnSpc>
                <a:spcPct val="110000"/>
              </a:lnSpc>
              <a:defRPr sz="3200" spc="256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sz="2600" spc="208">
                <a:solidFill>
                  <a:srgbClr val="75F7FA"/>
                </a:solidFill>
              </a:defRPr>
            </a:pP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ColorOS c</a:t>
            </a:r>
            <a:r>
              <a:rPr lang="zh-CN" alt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hange point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s</a:t>
            </a:r>
            <a:endParaRPr lang="en-US" altLang="zh-CN" sz="2600" spc="208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  <a:sym typeface="+mn-ea"/>
            </a:endParaRPr>
          </a:p>
        </p:txBody>
      </p:sp>
      <p:graphicFrame>
        <p:nvGraphicFramePr>
          <p:cNvPr id="3" name="表格 2"/>
          <p:cNvGraphicFramePr/>
          <p:nvPr>
            <p:extLst>
              <p:ext uri="{D42A27DB-BD31-4B8C-83A1-F6EECF244321}">
                <p14:modId xmlns:p14="http://schemas.microsoft.com/office/powerpoint/2010/main" val="1733768207"/>
              </p:ext>
            </p:extLst>
          </p:nvPr>
        </p:nvGraphicFramePr>
        <p:xfrm>
          <a:off x="685165" y="1118870"/>
          <a:ext cx="10829925" cy="513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54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4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588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006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0715"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altLang="zh-CN" sz="20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နံပါတ</a:t>
                      </a:r>
                      <a:r>
                        <a:rPr lang="en-US" altLang="zh-CN" sz="20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</a:p>
                  </a:txBody>
                  <a:tcPr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0000"/>
                        </a:lnSpc>
                        <a:buNone/>
                      </a:pPr>
                      <a:r>
                        <a:rPr lang="en-US" altLang="zh-CN" sz="18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လုပ္ေဆာ</a:t>
                      </a:r>
                      <a:r>
                        <a:rPr lang="en-US" altLang="zh-CN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င္ခ်က</a:t>
                      </a:r>
                      <a:r>
                        <a:rPr lang="en-US" altLang="zh-CN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0000"/>
                        </a:lnSpc>
                        <a:buNone/>
                      </a:pPr>
                      <a:r>
                        <a:rPr lang="en-US" altLang="zh-CN" sz="18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ေဖာ</a:t>
                      </a:r>
                      <a:r>
                        <a:rPr lang="en-US" altLang="zh-CN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္ျ</a:t>
                      </a:r>
                      <a:r>
                        <a:rPr lang="en-US" altLang="zh-CN" sz="18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ပခ်က</a:t>
                      </a:r>
                      <a:r>
                        <a:rPr lang="en-US" altLang="zh-CN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</a:t>
                      </a:r>
                      <a:endParaRPr lang="zh-CN" alt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  <a:sym typeface="Calibri" panose="020F0502020204030204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0000"/>
                        </a:lnSpc>
                        <a:buNone/>
                      </a:pPr>
                      <a:r>
                        <a:rPr lang="en-US" altLang="zh-CN" sz="18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လမ္းေၾကာင္း</a:t>
                      </a:r>
                      <a:endParaRPr lang="en-US" altLang="zh-CN" sz="18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  <a:sym typeface="Calibri" panose="020F0502020204030204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6895">
                <a:tc>
                  <a:txBody>
                    <a:bodyPr/>
                    <a:lstStyle/>
                    <a:p>
                      <a:pPr algn="l" fontAlgn="base">
                        <a:buNone/>
                      </a:pPr>
                      <a:r>
                        <a:rPr lang="en-US" altLang="zh-CN" sz="180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1</a:t>
                      </a:r>
                    </a:p>
                  </a:txBody>
                  <a:tcPr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0000"/>
                        </a:lnSpc>
                        <a:buNone/>
                      </a:pP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Screen recording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90000"/>
                        </a:lnSpc>
                        <a:buNone/>
                      </a:pP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1. system internal sound 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ႏွင့္ </a:t>
                      </a: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microphone sound 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၏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တစ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္ၿ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ပိဳင္နက္ထဲ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 </a:t>
                      </a: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recording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လုပ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္ျ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ခင္းကို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ေထာက္ပံ့ေပးပါသည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္။</a:t>
                      </a:r>
                      <a:endParaRPr lang="zh-CN" altLang="en-US" sz="16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  <a:sym typeface="Calibri" panose="020F0502020204030204"/>
                      </a:endParaRPr>
                    </a:p>
                    <a:p>
                      <a:pPr algn="l" fontAlgn="base">
                        <a:lnSpc>
                          <a:spcPct val="90000"/>
                        </a:lnSpc>
                        <a:buNone/>
                      </a:pP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2. floating window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တြင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အသံအတြက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 </a:t>
                      </a: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quick setting switch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ကို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ထည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့္ပါ။ </a:t>
                      </a: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system sound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ကို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 </a:t>
                      </a: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record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လုပ္ရန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သင္သည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ေရြးခ်ယ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္ႏ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ုိ္င္ပါသည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္။ </a:t>
                      </a: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screen recording setting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မ်က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္ႏွ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ာျပင္ကို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ဝင္ရန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 </a:t>
                      </a: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microphone sound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ကို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 </a:t>
                      </a: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record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လုပ္ပ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ါ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သို႕မဟုတ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 </a:t>
                      </a: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More Settings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ကို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 ႏွ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ိပ္ပ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ါ။</a:t>
                      </a:r>
                      <a:endParaRPr lang="zh-CN" altLang="en-US" sz="16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  <a:sym typeface="Calibri" panose="020F0502020204030204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90000"/>
                        </a:lnSpc>
                        <a:buNone/>
                      </a:pP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Settings-Other Settings-Screen Recording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6205">
                <a:tc>
                  <a:txBody>
                    <a:bodyPr/>
                    <a:lstStyle/>
                    <a:p>
                      <a:pPr algn="l" fontAlgn="base">
                        <a:buNone/>
                      </a:pPr>
                      <a:r>
                        <a:rPr lang="en-US" altLang="zh-CN" sz="180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2</a:t>
                      </a:r>
                    </a:p>
                  </a:txBody>
                  <a:tcPr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Camera quick start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camera 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ကို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ဖြင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့္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ရန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zh-CN" altLang="en-US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screen 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သည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ပိတ္ေသာအခ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 </a:t>
                      </a:r>
                      <a:r>
                        <a:rPr lang="zh-CN" altLang="en-US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volume button  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ကို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ႏွစ္ႀ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ကိမ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္ႏွ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ိပ္ပ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 </a:t>
                      </a:r>
                      <a:r>
                        <a:rPr lang="zh-CN" altLang="en-US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(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ခလုတ္ကို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ေလ်ာ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့့ျ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ခင္း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ျ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ဖစ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္ျ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ဖစ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ခ်ဲ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႕ျ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ခင္း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ျ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ဖစ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္ျ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ဖစ္လုပ္ပ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zh-CN" altLang="en-US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) 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</a:t>
                      </a:r>
                      <a:endParaRPr lang="zh-CN" altLang="en-US" sz="1600" b="0" u="none" dirty="0">
                        <a:ln>
                          <a:noFill/>
                        </a:ln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buNone/>
                      </a:pP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upper right corner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တြင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္ C</a:t>
                      </a: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amera-click the settings icon 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၊ </a:t>
                      </a: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settings-camera quick start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ကို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6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ေရြးခ်ယ္ပ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ါ။</a:t>
                      </a:r>
                      <a:endParaRPr lang="zh-CN" altLang="en-US" sz="16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  <a:sym typeface="Calibri" panose="020F0502020204030204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1740">
                <a:tc>
                  <a:txBody>
                    <a:bodyPr/>
                    <a:lstStyle/>
                    <a:p>
                      <a:pPr algn="l" fontAlgn="base">
                        <a:buNone/>
                      </a:pPr>
                      <a:r>
                        <a:rPr lang="en-US" altLang="zh-CN" sz="180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3</a:t>
                      </a:r>
                    </a:p>
                  </a:txBody>
                  <a:tcPr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buNone/>
                      </a:pPr>
                      <a:r>
                        <a:rPr lang="zh-CN" altLang="en-US" sz="1600" b="0" u="none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Super power saving mode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buNone/>
                      </a:pPr>
                      <a:r>
                        <a:rPr lang="zh-CN" altLang="en-US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super power saving mode 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သည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zh-CN" altLang="en-US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user 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၏</a:t>
                      </a:r>
                      <a:r>
                        <a:rPr lang="zh-CN" altLang="en-US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အေရးတႀကီးလုိအပ္မႈမ်ား</a:t>
                      </a:r>
                      <a:r>
                        <a:rPr lang="zh-CN" altLang="en-US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ကို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ျ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ဖည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့္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ဆည္းႏုိင္ပါသည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္။ 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အလြန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ပါဝ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 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အားစားနည္းျခင္းေအာက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္ႏွင့္  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ပါဝါအားစားျခင္း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ကို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altLang="zh-CN" sz="1600" b="0" u="none" dirty="0" err="1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သက္သာရေစပါသည</a:t>
                      </a:r>
                      <a:r>
                        <a:rPr lang="en-US" altLang="zh-CN" sz="1600" b="0" u="none" dirty="0">
                          <a:ln>
                            <a:noFill/>
                          </a:ln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္။</a:t>
                      </a:r>
                      <a:endParaRPr lang="zh-CN" altLang="en-US" sz="1600" b="0" u="none" dirty="0">
                        <a:ln>
                          <a:noFill/>
                        </a:ln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Settings-Battery-</a:t>
                      </a:r>
                      <a:r>
                        <a:rPr lang="en-US" altLang="zh-CN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Super</a:t>
                      </a:r>
                      <a:r>
                        <a:rPr lang="zh-CN" altLang="en-US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Calibri" panose="020F0502020204030204"/>
                        </a:rPr>
                        <a:t> power saving mode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"/>
          <p:cNvSpPr txBox="1"/>
          <p:nvPr/>
        </p:nvSpPr>
        <p:spPr>
          <a:xfrm>
            <a:off x="5083810" y="1494155"/>
            <a:ext cx="3551555" cy="100584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3.1 Super power saving mode</a:t>
            </a:r>
          </a:p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3.2 </a:t>
            </a:r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ColorOS c</a:t>
            </a:r>
            <a:r>
              <a:rPr lang="zh-CN" altLang="en-US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hange point</a:t>
            </a:r>
          </a:p>
        </p:txBody>
      </p:sp>
      <p:sp>
        <p:nvSpPr>
          <p:cNvPr id="2" name="2019，OPPO 发布过的黑科技"/>
          <p:cNvSpPr txBox="1"/>
          <p:nvPr/>
        </p:nvSpPr>
        <p:spPr>
          <a:xfrm>
            <a:off x="0" y="180512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dirty="0" err="1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အေၾကာင္း</a:t>
            </a:r>
            <a:endParaRPr lang="en-US" altLang="zh-CN" dirty="0">
              <a:solidFill>
                <a:srgbClr val="FFFFFF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4" name="线条"/>
          <p:cNvSpPr/>
          <p:nvPr/>
        </p:nvSpPr>
        <p:spPr>
          <a:xfrm flipV="1">
            <a:off x="4290022" y="4739316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58620" y="2904490"/>
            <a:ext cx="9150350" cy="1826260"/>
            <a:chOff x="2612" y="4574"/>
            <a:chExt cx="14410" cy="2876"/>
          </a:xfrm>
        </p:grpSpPr>
        <p:sp>
          <p:nvSpPr>
            <p:cNvPr id="9" name="流程图: 联系 8"/>
            <p:cNvSpPr/>
            <p:nvPr/>
          </p:nvSpPr>
          <p:spPr>
            <a:xfrm>
              <a:off x="2612" y="4574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အေျခခံ</a:t>
              </a:r>
              <a:endParaRPr lang="en-US" altLang="zh-CN" sz="160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  <a:p>
              <a:pPr algn="ctr"/>
              <a:r>
                <a:rPr lang="zh-CN" altLang="en-US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Parameter</a:t>
              </a:r>
            </a:p>
          </p:txBody>
        </p:sp>
        <p:sp>
          <p:nvSpPr>
            <p:cNvPr id="5" name="流程图: 联系 4"/>
            <p:cNvSpPr/>
            <p:nvPr/>
          </p:nvSpPr>
          <p:spPr>
            <a:xfrm>
              <a:off x="5518" y="4616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အဓိက</a:t>
              </a:r>
              <a:endParaRPr lang="en-US" altLang="zh-CN" sz="160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  <a:p>
              <a:pPr algn="ctr"/>
              <a:r>
                <a:rPr lang="zh-CN" altLang="en-US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Selling Points</a:t>
              </a:r>
            </a:p>
          </p:txBody>
        </p:sp>
        <p:sp>
          <p:nvSpPr>
            <p:cNvPr id="6" name="流程图: 联系 5"/>
            <p:cNvSpPr/>
            <p:nvPr/>
          </p:nvSpPr>
          <p:spPr>
            <a:xfrm>
              <a:off x="8415" y="4616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ColorOS</a:t>
              </a:r>
            </a:p>
          </p:txBody>
        </p:sp>
        <p:sp>
          <p:nvSpPr>
            <p:cNvPr id="7" name="流程图: 联系 6"/>
            <p:cNvSpPr/>
            <p:nvPr/>
          </p:nvSpPr>
          <p:spPr>
            <a:xfrm>
              <a:off x="11278" y="4616"/>
              <a:ext cx="2911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ျပဳျ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ပင္ထိန္းသိမ္းျခင္း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ႀ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ကိဳတင္သတိေပးခ်က္မ်ား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</a:t>
              </a:r>
              <a:endParaRPr lang="zh-CN" altLang="en-US" sz="140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sp>
          <p:nvSpPr>
            <p:cNvPr id="8" name="流程图: 联系 7"/>
            <p:cNvSpPr/>
            <p:nvPr/>
          </p:nvSpPr>
          <p:spPr>
            <a:xfrm>
              <a:off x="14188" y="4574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FAQ</a:t>
              </a:r>
            </a:p>
          </p:txBody>
        </p:sp>
      </p:grpSp>
      <p:grpSp>
        <p:nvGrpSpPr>
          <p:cNvPr id="10" name="成组"/>
          <p:cNvGrpSpPr/>
          <p:nvPr/>
        </p:nvGrpSpPr>
        <p:grpSpPr>
          <a:xfrm>
            <a:off x="721367" y="1292860"/>
            <a:ext cx="3510915" cy="1620520"/>
            <a:chOff x="263870" y="638093"/>
            <a:chExt cx="1823782" cy="1603692"/>
          </a:xfrm>
        </p:grpSpPr>
        <p:sp>
          <p:nvSpPr>
            <p:cNvPr id="11" name="线条"/>
            <p:cNvSpPr/>
            <p:nvPr/>
          </p:nvSpPr>
          <p:spPr>
            <a:xfrm flipV="1">
              <a:off x="1171055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sp>
          <p:nvSpPr>
            <p:cNvPr id="12" name="文本框 1"/>
            <p:cNvSpPr txBox="1"/>
            <p:nvPr/>
          </p:nvSpPr>
          <p:spPr>
            <a:xfrm>
              <a:off x="263870" y="638093"/>
              <a:ext cx="1823782" cy="10029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1.1 parameters 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သြင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္ျ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ပင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endParaRPr lang="en-US" altLang="zh-CN" sz="12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endParaRPr>
            </a:p>
            <a:p>
              <a:pPr algn="l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1.2 parameters ဖြ႕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ဲစည္းမ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ႈ</a:t>
              </a:r>
            </a:p>
            <a:p>
              <a:pPr algn="l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1.3 parameters 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မၾကာခဏ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အသုံးျပဳမ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ႈ</a:t>
              </a:r>
            </a:p>
          </p:txBody>
        </p:sp>
      </p:grpSp>
      <p:sp>
        <p:nvSpPr>
          <p:cNvPr id="20" name="线条"/>
          <p:cNvSpPr/>
          <p:nvPr/>
        </p:nvSpPr>
        <p:spPr>
          <a:xfrm flipV="1">
            <a:off x="6194580" y="2314852"/>
            <a:ext cx="2" cy="625833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17" name="文本框 1"/>
          <p:cNvSpPr txBox="1"/>
          <p:nvPr/>
        </p:nvSpPr>
        <p:spPr>
          <a:xfrm>
            <a:off x="3195320" y="5151120"/>
            <a:ext cx="3510915" cy="10134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2.1 AON </a:t>
            </a:r>
          </a:p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2.2 Flagship </a:t>
            </a:r>
            <a:r>
              <a:rPr lang="en-US" altLang="zh-CN" sz="1400" dirty="0" err="1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သြင</a:t>
            </a:r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္ျ</a:t>
            </a:r>
            <a:r>
              <a:rPr lang="en-US" altLang="zh-CN" sz="1400" dirty="0" err="1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ပင</a:t>
            </a:r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္ </a:t>
            </a:r>
          </a:p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2.3 Super performance</a:t>
            </a:r>
          </a:p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2.4 Super fast charging</a:t>
            </a:r>
          </a:p>
        </p:txBody>
      </p:sp>
      <p:sp>
        <p:nvSpPr>
          <p:cNvPr id="4" name="文本框 1"/>
          <p:cNvSpPr txBox="1"/>
          <p:nvPr/>
        </p:nvSpPr>
        <p:spPr>
          <a:xfrm>
            <a:off x="7335439" y="5254986"/>
            <a:ext cx="2364251" cy="1082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4.1 Battery cover ျ</a:t>
            </a:r>
            <a:r>
              <a:rPr lang="en-US" altLang="zh-CN" sz="1400" dirty="0" err="1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ပဳတ</a:t>
            </a:r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sz="1400" dirty="0" err="1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en-US" altLang="zh-CN" sz="1400" dirty="0">
              <a:solidFill>
                <a:srgbClr val="FFFFFF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45" name="线条"/>
          <p:cNvSpPr/>
          <p:nvPr/>
        </p:nvSpPr>
        <p:spPr>
          <a:xfrm flipV="1">
            <a:off x="8130502" y="4739316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矩形 11"/>
          <p:cNvSpPr txBox="1"/>
          <p:nvPr/>
        </p:nvSpPr>
        <p:spPr>
          <a:xfrm>
            <a:off x="768865" y="287746"/>
            <a:ext cx="10654270" cy="532449"/>
          </a:xfrm>
          <a:prstGeom prst="rect">
            <a:avLst/>
          </a:prstGeom>
          <a:ln w="3175">
            <a:miter lim="400000"/>
          </a:ln>
        </p:spPr>
        <p:txBody>
          <a:bodyPr lIns="45718" tIns="45718" rIns="45718" bIns="45718">
            <a:spAutoFit/>
          </a:bodyPr>
          <a:lstStyle>
            <a:lvl1pPr algn="ctr">
              <a:lnSpc>
                <a:spcPct val="110000"/>
              </a:lnSpc>
              <a:defRPr sz="3200" spc="256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/>
            <a:r>
              <a:rPr lang="en-US" altLang="zh-CN" sz="26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4.1 Battery cover ျ</a:t>
            </a:r>
            <a:r>
              <a:rPr lang="en-US" altLang="zh-CN" sz="2600" dirty="0" err="1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ပဳတ</a:t>
            </a:r>
            <a:r>
              <a:rPr lang="en-US" altLang="zh-CN" sz="26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္ျ</a:t>
            </a:r>
            <a:r>
              <a:rPr lang="en-US" altLang="zh-CN" sz="2600" dirty="0" err="1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ခင္း</a:t>
            </a:r>
            <a:r>
              <a:rPr lang="en-US" altLang="zh-CN" sz="26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 </a:t>
            </a:r>
            <a:endParaRPr lang="zh-CN" altLang="en-US" sz="2600" spc="208" dirty="0">
              <a:solidFill>
                <a:srgbClr val="75F7FA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92420" y="2434590"/>
            <a:ext cx="5057140" cy="184665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anchorCtr="0" forceAA="0">
            <a:spAutoFit/>
          </a:bodyPr>
          <a:lstStyle/>
          <a:p>
            <a:pPr fontAlgn="ctr"/>
            <a:r>
              <a:rPr kumimoji="0" sz="20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back cover</a:t>
            </a: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kumimoji="0" lang="en-US" sz="2000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ကို</a:t>
            </a: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ျ</a:t>
            </a:r>
            <a:r>
              <a:rPr kumimoji="0" lang="en-US" sz="2000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ဖဳတ</a:t>
            </a: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္ၿ</a:t>
            </a:r>
            <a:r>
              <a:rPr kumimoji="0" lang="en-US" sz="2000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ပီးေနာက္တြင</a:t>
            </a: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kumimoji="0" sz="20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rear decorative ring </a:t>
            </a:r>
            <a:r>
              <a:rPr kumimoji="0" lang="en-US" sz="2000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သည</a:t>
            </a: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kumimoji="0" lang="en-US" sz="2000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ဟေနလားဆိုတာကို</a:t>
            </a: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lang="en-US" sz="2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ေက်းဇူးျပ</a:t>
            </a: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ဳ၍ </a:t>
            </a:r>
            <a:r>
              <a:rPr lang="en-US" sz="2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အတည</a:t>
            </a: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္ျ</a:t>
            </a:r>
            <a:r>
              <a:rPr lang="en-US" sz="2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ပဳပ</a:t>
            </a: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ါ။ ၎</a:t>
            </a:r>
            <a:r>
              <a:rPr lang="en-US" sz="2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သည</a:t>
            </a: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US" sz="2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လြတ္ေနပါသည</a:t>
            </a: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္။ </a:t>
            </a:r>
            <a:r>
              <a:rPr lang="en-US" sz="2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သင္သည</a:t>
            </a: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decorative part ၏ back glue (4882492) </a:t>
            </a:r>
            <a:r>
              <a:rPr lang="en-US" sz="2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</a:t>
            </a: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အစားထိုးၿပီး</a:t>
            </a: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ဖိထားရမည</a:t>
            </a: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္ျ</a:t>
            </a:r>
            <a:r>
              <a:rPr lang="en-US" sz="2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ဖစ္ပါသည</a:t>
            </a: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္။ </a:t>
            </a:r>
            <a:endParaRPr kumimoji="0" sz="20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1143635"/>
            <a:ext cx="2891790" cy="5385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2019，OPPO 发布过的黑科技"/>
          <p:cNvSpPr txBox="1"/>
          <p:nvPr/>
        </p:nvSpPr>
        <p:spPr>
          <a:xfrm>
            <a:off x="0" y="180512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b="1" dirty="0" err="1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အေၾကာင္းအရာမ်ား</a:t>
            </a:r>
            <a:endParaRPr lang="zh-CN" altLang="en-US" dirty="0">
              <a:solidFill>
                <a:srgbClr val="FFFFFF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58620" y="2904490"/>
            <a:ext cx="9150350" cy="1826260"/>
            <a:chOff x="2612" y="4574"/>
            <a:chExt cx="14410" cy="2876"/>
          </a:xfrm>
        </p:grpSpPr>
        <p:sp>
          <p:nvSpPr>
            <p:cNvPr id="4" name="流程图: 联系 3"/>
            <p:cNvSpPr/>
            <p:nvPr/>
          </p:nvSpPr>
          <p:spPr>
            <a:xfrm>
              <a:off x="2612" y="4574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အေျခခံ</a:t>
              </a:r>
              <a:r>
                <a:rPr lang="en-US" altLang="zh-CN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</a:t>
              </a:r>
              <a:r>
                <a:rPr lang="zh-CN" altLang="en-US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Parameter</a:t>
              </a:r>
            </a:p>
          </p:txBody>
        </p:sp>
        <p:sp>
          <p:nvSpPr>
            <p:cNvPr id="37" name="流程图: 联系 36"/>
            <p:cNvSpPr/>
            <p:nvPr/>
          </p:nvSpPr>
          <p:spPr>
            <a:xfrm>
              <a:off x="5518" y="4616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အဓိက</a:t>
              </a:r>
              <a:r>
                <a:rPr lang="en-US" altLang="zh-CN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</a:t>
              </a:r>
              <a:r>
                <a:rPr lang="zh-CN" altLang="en-US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Selling Points</a:t>
              </a:r>
            </a:p>
          </p:txBody>
        </p:sp>
        <p:sp>
          <p:nvSpPr>
            <p:cNvPr id="39" name="流程图: 联系 38"/>
            <p:cNvSpPr/>
            <p:nvPr/>
          </p:nvSpPr>
          <p:spPr>
            <a:xfrm>
              <a:off x="8415" y="4616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ColorOS</a:t>
              </a:r>
            </a:p>
          </p:txBody>
        </p:sp>
        <p:sp>
          <p:nvSpPr>
            <p:cNvPr id="41" name="流程图: 联系 40"/>
            <p:cNvSpPr/>
            <p:nvPr/>
          </p:nvSpPr>
          <p:spPr>
            <a:xfrm>
              <a:off x="11278" y="4616"/>
              <a:ext cx="2911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ျပဳျ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ပင္ထိန္းသိမ္းျခင္း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ႀ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ကိဳတင္သတိေပးျခင္းမ်ား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</a:t>
              </a:r>
              <a:endParaRPr lang="zh-CN" altLang="en-US" sz="140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sp>
          <p:nvSpPr>
            <p:cNvPr id="42" name="流程图: 联系 41"/>
            <p:cNvSpPr/>
            <p:nvPr/>
          </p:nvSpPr>
          <p:spPr>
            <a:xfrm>
              <a:off x="14188" y="4574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FAQ</a:t>
              </a:r>
            </a:p>
          </p:txBody>
        </p:sp>
      </p:grpSp>
      <p:grpSp>
        <p:nvGrpSpPr>
          <p:cNvPr id="95" name="成组"/>
          <p:cNvGrpSpPr/>
          <p:nvPr/>
        </p:nvGrpSpPr>
        <p:grpSpPr>
          <a:xfrm>
            <a:off x="768992" y="1292860"/>
            <a:ext cx="3510915" cy="1620520"/>
            <a:chOff x="263870" y="638093"/>
            <a:chExt cx="1823782" cy="1603692"/>
          </a:xfrm>
        </p:grpSpPr>
        <p:sp>
          <p:nvSpPr>
            <p:cNvPr id="98" name="线条"/>
            <p:cNvSpPr/>
            <p:nvPr/>
          </p:nvSpPr>
          <p:spPr>
            <a:xfrm flipV="1">
              <a:off x="1171055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sp>
          <p:nvSpPr>
            <p:cNvPr id="97" name="文本框 1"/>
            <p:cNvSpPr txBox="1"/>
            <p:nvPr/>
          </p:nvSpPr>
          <p:spPr>
            <a:xfrm>
              <a:off x="263870" y="638093"/>
              <a:ext cx="1823782" cy="10029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1.1 parameters 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သြင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္ျ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ပင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</a:p>
            <a:p>
              <a:pPr algn="l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1.2 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ဖြဲ႕စည္းမ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ႈ parameters</a:t>
              </a:r>
            </a:p>
            <a:p>
              <a:pPr algn="l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1.3 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မၾကာခဏအသုံးျပဳေသာ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parameters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"/>
          <p:cNvSpPr txBox="1"/>
          <p:nvPr/>
        </p:nvSpPr>
        <p:spPr>
          <a:xfrm>
            <a:off x="5083810" y="1503680"/>
            <a:ext cx="3551555" cy="100584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3.1 Super power saving mode</a:t>
            </a:r>
          </a:p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3.2 </a:t>
            </a:r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ColorOS c</a:t>
            </a:r>
            <a:r>
              <a:rPr lang="zh-CN" altLang="en-US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hange point</a:t>
            </a:r>
          </a:p>
        </p:txBody>
      </p:sp>
      <p:sp>
        <p:nvSpPr>
          <p:cNvPr id="2" name="2019，OPPO 发布过的黑科技"/>
          <p:cNvSpPr txBox="1"/>
          <p:nvPr/>
        </p:nvSpPr>
        <p:spPr>
          <a:xfrm>
            <a:off x="0" y="180512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dirty="0" err="1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အေၾကာင္းအရာ</a:t>
            </a:r>
            <a:endParaRPr lang="en-US" altLang="zh-CN" dirty="0">
              <a:solidFill>
                <a:srgbClr val="FFFFFF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4" name="线条"/>
          <p:cNvSpPr/>
          <p:nvPr/>
        </p:nvSpPr>
        <p:spPr>
          <a:xfrm flipV="1">
            <a:off x="4290022" y="4739316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58620" y="2904490"/>
            <a:ext cx="9150350" cy="1826260"/>
            <a:chOff x="2612" y="4574"/>
            <a:chExt cx="14410" cy="2876"/>
          </a:xfrm>
        </p:grpSpPr>
        <p:sp>
          <p:nvSpPr>
            <p:cNvPr id="9" name="流程图: 联系 8"/>
            <p:cNvSpPr/>
            <p:nvPr/>
          </p:nvSpPr>
          <p:spPr>
            <a:xfrm>
              <a:off x="2612" y="4574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အေျခခံ</a:t>
              </a:r>
              <a:r>
                <a:rPr lang="zh-CN" altLang="en-US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Parameter</a:t>
              </a:r>
            </a:p>
          </p:txBody>
        </p:sp>
        <p:sp>
          <p:nvSpPr>
            <p:cNvPr id="5" name="流程图: 联系 4"/>
            <p:cNvSpPr/>
            <p:nvPr/>
          </p:nvSpPr>
          <p:spPr>
            <a:xfrm>
              <a:off x="5518" y="4616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အဓိက</a:t>
              </a:r>
              <a:r>
                <a:rPr lang="zh-CN" altLang="en-US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Selling Points</a:t>
              </a:r>
            </a:p>
          </p:txBody>
        </p:sp>
        <p:sp>
          <p:nvSpPr>
            <p:cNvPr id="6" name="流程图: 联系 5"/>
            <p:cNvSpPr/>
            <p:nvPr/>
          </p:nvSpPr>
          <p:spPr>
            <a:xfrm>
              <a:off x="8415" y="4616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ColorOS</a:t>
              </a:r>
            </a:p>
          </p:txBody>
        </p:sp>
        <p:sp>
          <p:nvSpPr>
            <p:cNvPr id="7" name="流程图: 联系 6"/>
            <p:cNvSpPr/>
            <p:nvPr/>
          </p:nvSpPr>
          <p:spPr>
            <a:xfrm>
              <a:off x="11278" y="4616"/>
              <a:ext cx="2911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ျပဳျ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ပင္ထိန္းသိမ္းျခင္း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ႀ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ကိဳတင္သတိေပးျခင္းမ်ား</a:t>
              </a:r>
              <a:endParaRPr lang="zh-CN" altLang="en-US" sz="140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sp>
          <p:nvSpPr>
            <p:cNvPr id="8" name="流程图: 联系 7"/>
            <p:cNvSpPr/>
            <p:nvPr/>
          </p:nvSpPr>
          <p:spPr>
            <a:xfrm>
              <a:off x="14188" y="4574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FAQ</a:t>
              </a:r>
            </a:p>
          </p:txBody>
        </p:sp>
      </p:grpSp>
      <p:grpSp>
        <p:nvGrpSpPr>
          <p:cNvPr id="10" name="成组"/>
          <p:cNvGrpSpPr/>
          <p:nvPr/>
        </p:nvGrpSpPr>
        <p:grpSpPr>
          <a:xfrm>
            <a:off x="721367" y="1292860"/>
            <a:ext cx="3510915" cy="1620520"/>
            <a:chOff x="263870" y="638093"/>
            <a:chExt cx="1823782" cy="1603692"/>
          </a:xfrm>
        </p:grpSpPr>
        <p:sp>
          <p:nvSpPr>
            <p:cNvPr id="11" name="线条"/>
            <p:cNvSpPr/>
            <p:nvPr/>
          </p:nvSpPr>
          <p:spPr>
            <a:xfrm flipV="1">
              <a:off x="1171055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sp>
          <p:nvSpPr>
            <p:cNvPr id="12" name="文本框 1"/>
            <p:cNvSpPr txBox="1"/>
            <p:nvPr/>
          </p:nvSpPr>
          <p:spPr>
            <a:xfrm>
              <a:off x="263870" y="638093"/>
              <a:ext cx="1823782" cy="10029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1.1 parameters 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သြင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္ျ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ပင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endParaRPr lang="en-US" altLang="zh-CN" sz="12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endParaRPr>
            </a:p>
            <a:p>
              <a:pPr algn="l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1.2 parameters 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ဖြဲ႕စည္းမ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ႈ</a:t>
              </a:r>
            </a:p>
            <a:p>
              <a:pPr algn="l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1.3 parameters 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ကိုမၾကာခဏအသုံးျပ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ဳျ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ခင္း</a:t>
              </a:r>
              <a:endPara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endParaRPr>
            </a:p>
          </p:txBody>
        </p:sp>
      </p:grpSp>
      <p:sp>
        <p:nvSpPr>
          <p:cNvPr id="20" name="线条"/>
          <p:cNvSpPr/>
          <p:nvPr/>
        </p:nvSpPr>
        <p:spPr>
          <a:xfrm flipV="1">
            <a:off x="6194580" y="2314852"/>
            <a:ext cx="2" cy="625833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17" name="文本框 1"/>
          <p:cNvSpPr txBox="1"/>
          <p:nvPr/>
        </p:nvSpPr>
        <p:spPr>
          <a:xfrm>
            <a:off x="3195320" y="5151120"/>
            <a:ext cx="3510915" cy="10134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2.1 AON </a:t>
            </a:r>
          </a:p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2.2 Flagship </a:t>
            </a:r>
            <a:r>
              <a:rPr lang="en-US" altLang="zh-CN" sz="1400" dirty="0" err="1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သြင</a:t>
            </a:r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္ျ</a:t>
            </a:r>
            <a:r>
              <a:rPr lang="en-US" altLang="zh-CN" sz="1400" dirty="0" err="1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ပင</a:t>
            </a:r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္</a:t>
            </a:r>
          </a:p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2.3 Super performance</a:t>
            </a:r>
          </a:p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2.4 Super fast charging</a:t>
            </a:r>
          </a:p>
        </p:txBody>
      </p:sp>
      <p:sp>
        <p:nvSpPr>
          <p:cNvPr id="4" name="文本框 1"/>
          <p:cNvSpPr txBox="1"/>
          <p:nvPr/>
        </p:nvSpPr>
        <p:spPr>
          <a:xfrm>
            <a:off x="7335439" y="5169261"/>
            <a:ext cx="2364251" cy="1082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4.1 Battery cover ျ</a:t>
            </a:r>
            <a:r>
              <a:rPr lang="en-US" altLang="zh-CN" sz="1400" dirty="0" err="1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ပဳတ</a:t>
            </a:r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sz="1400" dirty="0" err="1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en-US" altLang="zh-CN" sz="1400" dirty="0">
              <a:solidFill>
                <a:srgbClr val="FFFFFF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45" name="线条"/>
          <p:cNvSpPr/>
          <p:nvPr/>
        </p:nvSpPr>
        <p:spPr>
          <a:xfrm flipV="1">
            <a:off x="8130502" y="4739316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47" name="线条"/>
          <p:cNvSpPr/>
          <p:nvPr/>
        </p:nvSpPr>
        <p:spPr>
          <a:xfrm flipV="1">
            <a:off x="9881193" y="2239074"/>
            <a:ext cx="1" cy="619335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48" name="文本框 1"/>
          <p:cNvSpPr txBox="1"/>
          <p:nvPr/>
        </p:nvSpPr>
        <p:spPr>
          <a:xfrm>
            <a:off x="9143229" y="1544305"/>
            <a:ext cx="2175743" cy="100291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5.1 Hardware</a:t>
            </a:r>
          </a:p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5.2 Software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矩形 11"/>
          <p:cNvSpPr txBox="1"/>
          <p:nvPr/>
        </p:nvSpPr>
        <p:spPr>
          <a:xfrm>
            <a:off x="768865" y="297271"/>
            <a:ext cx="10654270" cy="532449"/>
          </a:xfrm>
          <a:prstGeom prst="rect">
            <a:avLst/>
          </a:prstGeom>
          <a:ln w="3175">
            <a:miter lim="400000"/>
          </a:ln>
        </p:spPr>
        <p:txBody>
          <a:bodyPr lIns="45718" tIns="45718" rIns="45718" bIns="45718">
            <a:spAutoFit/>
          </a:bodyPr>
          <a:lstStyle>
            <a:lvl1pPr algn="ctr">
              <a:lnSpc>
                <a:spcPct val="110000"/>
              </a:lnSpc>
              <a:defRPr sz="3200" spc="256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sz="2600" spc="208">
                <a:solidFill>
                  <a:srgbClr val="75F7FA"/>
                </a:solidFill>
              </a:defRPr>
            </a:pPr>
            <a:r>
              <a:rPr lang="en-US" altLang="zh-CN" sz="2600" spc="208" dirty="0">
                <a:solidFill>
                  <a:srgbClr val="75F7FA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Hardware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48995" y="1431290"/>
            <a:ext cx="10432415" cy="381642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anchorCtr="0" forceAA="0">
            <a:spAutoFit/>
          </a:bodyPr>
          <a:lstStyle/>
          <a:p>
            <a:pPr marL="0" marR="0" indent="0" algn="l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1</a:t>
            </a:r>
            <a:r>
              <a:rPr kumimoji="0" lang="zh-CN" alt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、abnormal noise </a:t>
            </a:r>
            <a:r>
              <a:rPr kumimoji="0" lang="en-US" altLang="zh-CN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ကို</a:t>
            </a:r>
            <a:r>
              <a:rPr kumimoji="0" lang="en-US" altLang="zh-CN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kumimoji="0" lang="en-US" altLang="zh-CN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ဖိထားပ</a:t>
            </a:r>
            <a:r>
              <a:rPr kumimoji="0" lang="en-US" altLang="zh-CN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ါ။ </a:t>
            </a:r>
            <a:r>
              <a:rPr kumimoji="0" lang="zh-CN" alt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battery cover </a:t>
            </a:r>
            <a:r>
              <a:rPr kumimoji="0" lang="en-US" altLang="zh-CN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သည</a:t>
            </a:r>
            <a:r>
              <a:rPr kumimoji="0" lang="en-US" altLang="zh-CN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kumimoji="0" lang="en-US" altLang="zh-CN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ဗလာျဖစ္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ေနသည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္။ </a:t>
            </a:r>
            <a:endParaRPr kumimoji="0" lang="zh-CN" altLang="en-US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  <a:p>
            <a:pPr fontAlgn="ctr"/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——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သင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့္ </a:t>
            </a:r>
            <a:r>
              <a:rPr kumimoji="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feedback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အတြက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ေက်းဇူးူတင္ပါသည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္။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ပိုမိုေကာင္းမြန္ေသာ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အေတ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ြ႕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အႀကံဳကို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ရရွိရန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အထဲတြင္သီးသန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္႕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ေနရာလြတ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ပို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ရွိပါသည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္။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ဖိထားတာ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အားမ်ားေသာအခ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 ၎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တြင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kumimoji="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အနည္းငယ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ပုံပ်က္မ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ႈ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ရွိပါသည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္။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ဤအရာသည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material ၏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သဘာဝ</a:t>
            </a:r>
            <a:r>
              <a:rPr kumimoji="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ဝိေသသန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လကၡဏာမ်ား</a:t>
            </a:r>
            <a:r>
              <a:rPr kumimoji="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ျ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ဖစ္ပါသည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္။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ေက်းဇူးျပ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ဳ၍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အသုံးျပဳရန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စိတ္ခ်ပ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ါ။ </a:t>
            </a:r>
            <a:endParaRPr kumimoji="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  <a:p>
            <a:pPr marL="0" marR="0" indent="0" algn="l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6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  <a:p>
            <a:pPr marL="0" marR="0" indent="0" algn="l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2</a:t>
            </a:r>
            <a:r>
              <a:rPr kumimoji="0" lang="zh-CN" alt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、battery cover </a:t>
            </a:r>
            <a:r>
              <a:rPr kumimoji="0" lang="en-US" altLang="zh-CN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တြင</a:t>
            </a:r>
            <a:r>
              <a:rPr kumimoji="0" lang="en-US" altLang="zh-CN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kumimoji="0" lang="en-US" altLang="zh-CN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ကြာဟမ</a:t>
            </a:r>
            <a:r>
              <a:rPr kumimoji="0" lang="en-US" altLang="zh-CN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ႈ</a:t>
            </a:r>
            <a:r>
              <a:rPr kumimoji="0" lang="zh-CN" alt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kumimoji="0" lang="en-US" altLang="zh-CN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ရ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ွိျခင္း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 </a:t>
            </a:r>
            <a:endParaRPr kumimoji="0" lang="zh-CN" altLang="en-US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  <a:p>
            <a:pPr fontAlgn="ctr"/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——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သင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့္ </a:t>
            </a:r>
            <a:r>
              <a:rPr kumimoji="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feedback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အတြက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ေက်းဇူးတင္ပါသည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္။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ေရပန္းစားေသာ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သြင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္ျ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ပင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ႏွင့္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ေခ်ာေမ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ြ႕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ေသာ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လက္ကိုင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္ျ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ခင္း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ရွိရန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kumimoji="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battery cover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သည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ႀ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ကီးမားေသာ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အနားေစာင္း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စပ္ေၾကာင္းကို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အသုံးျပ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ဳၿ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ပီး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စပ္ေၾကာင္းကို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specific angle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တြင္သာ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ေတ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ြ႕ျ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မင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္ႏ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ုိင္ပါသည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္။ ၎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အသုံးျပဳရန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စိတ္ခ်ပ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ါ။ </a:t>
            </a:r>
            <a:endParaRPr kumimoji="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  <a:p>
            <a:pPr marL="0" marR="0" indent="0" algn="l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6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  <a:p>
            <a:pPr marL="0" marR="0" indent="0" algn="l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3</a:t>
            </a:r>
            <a:r>
              <a:rPr kumimoji="0" lang="zh-CN" alt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、battery cover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တြင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kumimoji="0" lang="zh-CN" alt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foreign color points </a:t>
            </a:r>
            <a:r>
              <a:rPr kumimoji="0" lang="en-US" altLang="zh-CN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ရွိ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ျခင္း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</a:t>
            </a:r>
            <a:endParaRPr kumimoji="0" lang="zh-CN" altLang="en-US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  <a:p>
            <a:pPr fontAlgn="ctr"/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——battery cover ၏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ပုံစံ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ႏွင့္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ခံစားမႈကို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တိုးျမွင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့္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ရန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kumimoji="0" lang="en-US" altLang="zh-CN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nano-level texture mold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အသုံးျပဳထားပါသည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္။ </a:t>
            </a:r>
            <a:r>
              <a:rPr kumimoji="0" lang="en-US" altLang="zh-CN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ေကာင္းေသာအမႈန္ထုတ္ကုန</a:t>
            </a:r>
            <a:r>
              <a:rPr kumimoji="0" lang="en-US" altLang="zh-CN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kumimoji="0" lang="en-US" altLang="zh-CN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ေၾကာင</a:t>
            </a:r>
            <a:r>
              <a:rPr kumimoji="0" lang="en-US" altLang="zh-CN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့္ </a:t>
            </a:r>
            <a:r>
              <a:rPr kumimoji="0" lang="en-US" altLang="zh-CN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လုပ္ငန္းစဥ</a:t>
            </a:r>
            <a:r>
              <a:rPr kumimoji="0" lang="en-US" altLang="zh-CN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kumimoji="0" lang="en-US" altLang="zh-CN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အတြင္း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nano-optical film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အားျဖင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့္ ၎</a:t>
            </a:r>
            <a:r>
              <a:rPr kumimoji="0" lang="en-US" altLang="zh-CN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တို႕ကို</a:t>
            </a:r>
            <a:r>
              <a:rPr kumimoji="0" lang="en-US" altLang="zh-CN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တိက်ေသာေထာင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့္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တြင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ေတ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ြ႕ျ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မင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္ႏ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ုိင္ပါသည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္။ ၎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သည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ပုံမွန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ျ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ဖစ္စဥ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္ျ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ဖစ္ပါသည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္။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ေက်းဇူးျပ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ဳ၍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အသုံးျပဳရန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စိတ္ခ်ပ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ါ။ </a:t>
            </a:r>
            <a:endParaRPr kumimoji="0" lang="en-US" altLang="zh-CN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矩形 11"/>
          <p:cNvSpPr txBox="1"/>
          <p:nvPr/>
        </p:nvSpPr>
        <p:spPr>
          <a:xfrm>
            <a:off x="768865" y="297271"/>
            <a:ext cx="10654270" cy="532449"/>
          </a:xfrm>
          <a:prstGeom prst="rect">
            <a:avLst/>
          </a:prstGeom>
          <a:ln w="3175">
            <a:miter lim="400000"/>
          </a:ln>
        </p:spPr>
        <p:txBody>
          <a:bodyPr lIns="45718" tIns="45718" rIns="45718" bIns="45718">
            <a:spAutoFit/>
          </a:bodyPr>
          <a:lstStyle>
            <a:lvl1pPr algn="ctr">
              <a:lnSpc>
                <a:spcPct val="110000"/>
              </a:lnSpc>
              <a:defRPr sz="3200" spc="256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sz="2600" spc="208">
                <a:solidFill>
                  <a:srgbClr val="75F7FA"/>
                </a:solidFill>
              </a:defRPr>
            </a:pPr>
            <a:r>
              <a:rPr lang="en-US" altLang="zh-CN" sz="2600" spc="208" dirty="0">
                <a:solidFill>
                  <a:srgbClr val="75F7FA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Software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48995" y="1332230"/>
            <a:ext cx="10432415" cy="467820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anchorCtr="0" forceAA="0">
            <a:spAutoFit/>
          </a:bodyPr>
          <a:lstStyle/>
          <a:p>
            <a:pPr marL="0" marR="0" indent="0" algn="l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1</a:t>
            </a:r>
            <a:r>
              <a:rPr kumimoji="0" lang="zh-CN" alt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、</a:t>
            </a:r>
            <a:r>
              <a:rPr kumimoji="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battery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ပထမဦးဆုံးအႀကိမ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အားသြင္းေသာအခ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 ျ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ပထားေသာ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kumimoji="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battery level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သည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အမွန္တကယ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</a:t>
            </a:r>
            <a:r>
              <a:rPr kumimoji="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battery level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ႏွင့္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မကိုက္ညီပ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ါ။ </a:t>
            </a:r>
            <a:endParaRPr kumimoji="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  <a:p>
            <a:pPr fontAlgn="ctr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——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စက္ရုံမ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ပထမဦးဆုံး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ဖုန္းကို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ဖြင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့္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လိုက္ေသာအခ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 ၎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တြင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kumimoji="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battery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စံကုိက္ညွိမ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ႈ ျ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ဖစ္စဥ္ရွိပါသည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္။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ဤအရာသည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ပုံမွန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္ျ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ဖစ္ပါသည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္။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ေက်းဇူးျပ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ဳ၍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နားလည္ေပးပ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ါ။ </a:t>
            </a:r>
            <a:endParaRPr kumimoji="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  <a:p>
            <a:pPr marL="0" marR="0" indent="0" algn="l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6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  <a:p>
            <a:pPr marL="0" marR="0" indent="0" algn="l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2</a:t>
            </a:r>
            <a:r>
              <a:rPr kumimoji="0" lang="zh-CN" alt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、Wi-Fi </a:t>
            </a:r>
            <a:r>
              <a:rPr kumimoji="0" lang="en-US" altLang="zh-CN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ႏႈ</a:t>
            </a:r>
            <a:r>
              <a:rPr kumimoji="0" lang="en-US" altLang="zh-CN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န္းသည</a:t>
            </a:r>
            <a:r>
              <a:rPr kumimoji="0" lang="en-US" altLang="zh-CN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ေႏွ</a:t>
            </a:r>
            <a:r>
              <a:rPr kumimoji="0" lang="en-US" altLang="zh-CN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းျခင္း</a:t>
            </a:r>
            <a:r>
              <a:rPr kumimoji="0" lang="en-US" altLang="zh-CN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။</a:t>
            </a:r>
            <a:endParaRPr kumimoji="0" lang="zh-CN" altLang="en-US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  <a:p>
            <a:pPr fontAlgn="ctr"/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——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ဤ model ၏ 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Wi-Fi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တြင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single antenna structure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ရွိၿပီး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Wi-Fi rate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သည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dual antenna model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ထက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နွးေကြးပါသည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္။ </a:t>
            </a:r>
            <a:r>
              <a:rPr kumimoji="0" lang="en-US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ေက်းဇူးတင္ပါသည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္။ </a:t>
            </a:r>
          </a:p>
          <a:p>
            <a:pPr marL="0" marR="0" indent="0" algn="l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  <a:p>
            <a:pPr marL="0" marR="0" indent="0" algn="l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3</a:t>
            </a:r>
            <a:r>
              <a:rPr lang="zh-CN" alt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、air gesture sliding learning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သည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lang="zh-CN" alt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successful 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ျ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ဖစ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္ၿ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ပီးေနာက္တြင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lang="zh-CN" alt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sliding screen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တြင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lang="zh-CN" alt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response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မရ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ွိပ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ါ။</a:t>
            </a:r>
            <a:endParaRPr lang="zh-CN" altLang="en-US" dirty="0">
              <a:solidFill>
                <a:schemeClr val="tx2">
                  <a:lumMod val="20000"/>
                  <a:lumOff val="80000"/>
                </a:schemeClr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  <a:p>
            <a:pPr marL="0" marR="0" indent="0" algn="l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——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လက္ရွိတြင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Air Gesture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သည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ဤ applications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ေလးခုကိုသာ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ေထာက္ပံ့ထားပါသည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္။ 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Tiktok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/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facebook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/Instagram/YouTube,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သင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့္ feedback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အတြက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ေက်းဇူးတင္ပါသည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္။ ဤ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အဂ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ၤါ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ရပ္သည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ဤအဂ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ၤါ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ရပ္သည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လက္ရွိတြင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ပိုမုိေကာင္းမြန္ေအာင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လုပ္ေဆာင္ေနပါသည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္။ </a:t>
            </a:r>
          </a:p>
          <a:p>
            <a:pPr marL="0" marR="0" indent="0" algn="l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  <a:p>
            <a:pPr marL="0" marR="0" indent="0" algn="l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4</a:t>
            </a:r>
            <a:r>
              <a:rPr lang="zh-CN" alt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、air gesture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ကို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မည္သုိ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႕ 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ဖြင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့္</a:t>
            </a:r>
            <a:r>
              <a:rPr lang="en-US" altLang="zh-CN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ရမည္နည္း</a:t>
            </a:r>
            <a:r>
              <a:rPr lang="en-US" altLang="zh-CN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။</a:t>
            </a:r>
            <a:endParaRPr kumimoji="0" lang="zh-CN" altLang="en-US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  <a:p>
            <a:pPr marL="0" marR="0" indent="0" algn="l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——Settings-&gt;Convenient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Tools</a:t>
            </a:r>
            <a:r>
              <a:rPr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-&gt;Gesture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&amp; Motions</a:t>
            </a:r>
            <a:r>
              <a:rPr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-&gt;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Air</a:t>
            </a:r>
            <a:r>
              <a:rPr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 gestures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.</a:t>
            </a:r>
            <a:endParaRPr kumimoji="0" lang="en-US" sz="1600" b="0" i="0" u="none" strike="noStrike" cap="none" spc="0" normalizeH="0" baseline="0" dirty="0">
              <a:solidFill>
                <a:schemeClr val="tx2">
                  <a:lumMod val="20000"/>
                  <a:lumOff val="80000"/>
                </a:schemeClr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  <a:p>
            <a:pPr marL="0" marR="0" indent="0" algn="l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8" name="OPPO-LOGO_NEW_20181018png.png" descr="OPPO-LOGO_NEW_20181018pn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7021" y="2398011"/>
            <a:ext cx="2917958" cy="206197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深海夜光"/>
          <p:cNvSpPr txBox="1"/>
          <p:nvPr/>
        </p:nvSpPr>
        <p:spPr>
          <a:xfrm>
            <a:off x="1091861" y="5854610"/>
            <a:ext cx="761747" cy="3046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lnSpc>
                <a:spcPct val="110000"/>
              </a:lnSpc>
              <a:defRPr spc="18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天青白</a:t>
            </a:r>
            <a:endParaRPr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aphicFrame>
        <p:nvGraphicFramePr>
          <p:cNvPr id="19" name="表格 18"/>
          <p:cNvGraphicFramePr>
            <a:graphicFrameLocks noGrp="1"/>
          </p:cNvGraphicFramePr>
          <p:nvPr/>
        </p:nvGraphicFramePr>
        <p:xfrm>
          <a:off x="4915535" y="1906905"/>
          <a:ext cx="5267325" cy="43069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17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9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11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Model name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CPH2113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25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Size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160.3mm×73.9mm×7.7mm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25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Weight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About 165g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225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Screen size</a:t>
                      </a:r>
                      <a:endParaRPr lang="en-US" altLang="zh-CN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6.4inch</a:t>
                      </a:r>
                      <a:r>
                        <a:rPr lang="zh-CN" alt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225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Screen resolution</a:t>
                      </a:r>
                      <a:endParaRPr lang="en-US" altLang="zh-CN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2400*1080</a:t>
                      </a:r>
                      <a:endParaRPr lang="en-US" altLang="zh-CN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229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Screen ratio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90.7% </a:t>
                      </a:r>
                      <a:endParaRPr lang="en-US" altLang="zh-CN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225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Screen glass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0" i="0" kern="12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GG</a:t>
                      </a:r>
                      <a:r>
                        <a:rPr lang="en-US" altLang="zh-CN" sz="1600" b="0" i="0" kern="12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3+(</a:t>
                      </a:r>
                      <a:r>
                        <a:rPr lang="zh-CN" altLang="en-US" sz="1600" b="0" i="0" kern="12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Corning Gorilla Glass</a:t>
                      </a:r>
                      <a:r>
                        <a:rPr lang="en-US" altLang="zh-CN" sz="1600" b="0" i="0" kern="12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225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Color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Space black</a:t>
                      </a:r>
                      <a:r>
                        <a:rPr lang="zh-CN" alt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、Galactic Blue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2" name="2019，OPPO 发布过的黑科技"/>
          <p:cNvSpPr txBox="1"/>
          <p:nvPr/>
        </p:nvSpPr>
        <p:spPr>
          <a:xfrm>
            <a:off x="4948480" y="1258170"/>
            <a:ext cx="1758495" cy="355995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sz="1800" dirty="0">
                <a:latin typeface="Zawgyi-One" panose="020B0604030504040204" pitchFamily="34" charset="0"/>
                <a:cs typeface="Zawgyi-One" panose="020B0604030504040204" pitchFamily="34" charset="0"/>
              </a:rPr>
              <a:t>OPPO Reno4</a:t>
            </a:r>
            <a:endParaRPr lang="en-US" sz="1800" dirty="0">
              <a:solidFill>
                <a:srgbClr val="FF0000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363345" y="5629275"/>
            <a:ext cx="1202252" cy="27699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Calibri" panose="020F0502020204030204"/>
              </a:rPr>
              <a:t>Space black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415" y="1928495"/>
            <a:ext cx="1633855" cy="3498850"/>
          </a:xfrm>
          <a:prstGeom prst="rect">
            <a:avLst/>
          </a:prstGeom>
        </p:spPr>
      </p:pic>
      <p:sp>
        <p:nvSpPr>
          <p:cNvPr id="4" name="2019，OPPO 发布过的黑科技"/>
          <p:cNvSpPr txBox="1"/>
          <p:nvPr/>
        </p:nvSpPr>
        <p:spPr>
          <a:xfrm>
            <a:off x="805077" y="352653"/>
            <a:ext cx="3273332" cy="355995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1.1 </a:t>
            </a:r>
            <a:r>
              <a:rPr lang="en-US" altLang="zh-CN" sz="18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parameters </a:t>
            </a:r>
            <a:r>
              <a:rPr lang="en-US" altLang="zh-CN" sz="18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သြင</a:t>
            </a:r>
            <a:r>
              <a:rPr lang="en-US" alt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sz="18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ပင</a:t>
            </a:r>
            <a:r>
              <a:rPr lang="en-US" alt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endParaRPr lang="en-US" altLang="zh-CN" sz="1800" dirty="0">
              <a:latin typeface="Zawgyi-One" panose="020B0604030504040204" pitchFamily="34" charset="0"/>
              <a:cs typeface="Zawgyi-One" panose="020B0604030504040204" pitchFamily="34" charset="0"/>
              <a:sym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深海夜光"/>
          <p:cNvSpPr txBox="1"/>
          <p:nvPr/>
        </p:nvSpPr>
        <p:spPr>
          <a:xfrm>
            <a:off x="1091861" y="5854610"/>
            <a:ext cx="761747" cy="3046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lnSpc>
                <a:spcPct val="110000"/>
              </a:lnSpc>
              <a:defRPr spc="18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天青白</a:t>
            </a:r>
            <a:endParaRPr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22" name="2019，OPPO 发布过的黑科技"/>
          <p:cNvSpPr txBox="1"/>
          <p:nvPr/>
        </p:nvSpPr>
        <p:spPr>
          <a:xfrm>
            <a:off x="5062780" y="1258170"/>
            <a:ext cx="1758495" cy="355995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sz="1800" dirty="0">
                <a:latin typeface="Zawgyi-One" panose="020B0604030504040204" pitchFamily="34" charset="0"/>
                <a:cs typeface="Zawgyi-One" panose="020B0604030504040204" pitchFamily="34" charset="0"/>
              </a:rPr>
              <a:t>OPPO Reno4</a:t>
            </a:r>
            <a:endParaRPr sz="1800" dirty="0">
              <a:solidFill>
                <a:srgbClr val="FF0000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220470" y="5629275"/>
            <a:ext cx="1303242" cy="5539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Galactic Blue</a:t>
            </a:r>
            <a:endParaRPr lang="zh-CN" altLang="en-US" b="0" i="0" u="none" strike="noStrike" dirty="0">
              <a:solidFill>
                <a:srgbClr val="FFFFFF"/>
              </a:solidFill>
              <a:effectLst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5012663" y="1726089"/>
          <a:ext cx="5142257" cy="46114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305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53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CPU model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SDM720G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Core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8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GPU</a:t>
                      </a:r>
                      <a:r>
                        <a:rPr lang="zh-CN" altLang="en-US" sz="1600" b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frequency</a:t>
                      </a:r>
                      <a:endParaRPr lang="en-US" altLang="zh-CN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6xKryo Silver(A55) @1.8GHz</a:t>
                      </a:r>
                    </a:p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2xKryo Gold(A76) @2.3GHz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RAM</a:t>
                      </a:r>
                      <a:r>
                        <a:rPr lang="en-US" altLang="zh-CN" sz="1600" b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+</a:t>
                      </a:r>
                      <a:r>
                        <a:rPr lang="en-US" sz="1600" b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ROM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0" kern="12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8GB+128GB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Front camera</a:t>
                      </a:r>
                      <a:endParaRPr lang="en-US" altLang="zh-CN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32M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Rear camera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Wide-angle: </a:t>
                      </a:r>
                      <a:r>
                        <a:rPr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8</a:t>
                      </a:r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</a:t>
                      </a:r>
                    </a:p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Filter: </a:t>
                      </a:r>
                      <a:r>
                        <a:rPr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</a:t>
                      </a:r>
                      <a:endParaRPr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Main camera: </a:t>
                      </a:r>
                      <a:r>
                        <a:rPr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48</a:t>
                      </a:r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</a:t>
                      </a:r>
                    </a:p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Macro: </a:t>
                      </a:r>
                      <a:r>
                        <a:rPr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Battery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zh-CN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</a:t>
                      </a:r>
                      <a:r>
                        <a:rPr lang="en-US" altLang="zh-CN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015</a:t>
                      </a:r>
                      <a:r>
                        <a:rPr lang="zh-CN" altLang="zh-CN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mAh</a:t>
                      </a:r>
                      <a:r>
                        <a:rPr lang="en-US" altLang="zh-CN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(Typical value)</a:t>
                      </a:r>
                      <a:endParaRPr lang="en-US" altLang="zh-CN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Charging time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About 1 Hour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085" y="1714500"/>
            <a:ext cx="2753995" cy="4062095"/>
          </a:xfrm>
          <a:prstGeom prst="rect">
            <a:avLst/>
          </a:prstGeom>
        </p:spPr>
      </p:pic>
      <p:sp>
        <p:nvSpPr>
          <p:cNvPr id="6" name="2019，OPPO 发布过的黑科技"/>
          <p:cNvSpPr txBox="1"/>
          <p:nvPr/>
        </p:nvSpPr>
        <p:spPr>
          <a:xfrm>
            <a:off x="860535" y="362178"/>
            <a:ext cx="3295774" cy="355995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/>
            <a:r>
              <a:rPr lang="en-US" alt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1.2 </a:t>
            </a:r>
            <a:r>
              <a:rPr lang="zh-CN" altLang="en-US" sz="18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parameters </a:t>
            </a:r>
            <a:r>
              <a:rPr lang="en-US" altLang="zh-CN" sz="1800" dirty="0" err="1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ဖြဲ႕စည္းမ</a:t>
            </a:r>
            <a:r>
              <a:rPr lang="en-US" altLang="zh-CN" sz="18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ႈ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019，OPPO 发布过的黑科技"/>
          <p:cNvSpPr txBox="1"/>
          <p:nvPr/>
        </p:nvSpPr>
        <p:spPr>
          <a:xfrm>
            <a:off x="5452035" y="1409935"/>
            <a:ext cx="1758495" cy="355995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sz="1800" dirty="0">
                <a:latin typeface="Zawgyi-One" panose="020B0604030504040204" pitchFamily="34" charset="0"/>
                <a:cs typeface="Zawgyi-One" panose="020B0604030504040204" pitchFamily="34" charset="0"/>
              </a:rPr>
              <a:t>OPPO Reno4</a:t>
            </a:r>
            <a:endParaRPr lang="en-US" sz="1800" dirty="0">
              <a:solidFill>
                <a:srgbClr val="FF0000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422265" y="2025302"/>
          <a:ext cx="5014762" cy="35582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16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80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942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Front camera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Punch-hole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USB type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Micro-USB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32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USB version</a:t>
                      </a:r>
                      <a:endParaRPr lang="en-US" altLang="zh-CN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i="0" kern="1200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</a:t>
                      </a:r>
                      <a:endParaRPr lang="en-US" altLang="zh-CN" sz="1600" b="0" i="0" u="none" strike="noStrike" kern="1200" dirty="0"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Earphone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kern="12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3.5mm</a:t>
                      </a:r>
                      <a:endParaRPr lang="zh-CN" altLang="en-US" sz="1600" b="0" i="0" u="none" strike="noStrike" kern="1200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Speaker</a:t>
                      </a:r>
                      <a:endParaRPr lang="en-US" altLang="zh-CN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Bluetooth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Bluetooth 5.1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34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ColorOS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ColorOS</a:t>
                      </a:r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7.2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Android</a:t>
                      </a:r>
                      <a:endParaRPr lang="en-US" altLang="zh-CN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Android 10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28" name="组合 27"/>
          <p:cNvGrpSpPr/>
          <p:nvPr/>
        </p:nvGrpSpPr>
        <p:grpSpPr>
          <a:xfrm>
            <a:off x="1253500" y="2178795"/>
            <a:ext cx="2230113" cy="2876689"/>
            <a:chOff x="4570455" y="6175421"/>
            <a:chExt cx="1956947" cy="2524324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0455" y="6177211"/>
              <a:ext cx="1178138" cy="2522534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50857" y="6175421"/>
              <a:ext cx="1176545" cy="2522533"/>
            </a:xfrm>
            <a:prstGeom prst="rect">
              <a:avLst/>
            </a:prstGeom>
          </p:spPr>
        </p:pic>
      </p:grpSp>
      <p:sp>
        <p:nvSpPr>
          <p:cNvPr id="9" name="2019，OPPO 发布过的黑科技"/>
          <p:cNvSpPr txBox="1"/>
          <p:nvPr/>
        </p:nvSpPr>
        <p:spPr>
          <a:xfrm>
            <a:off x="397679" y="411708"/>
            <a:ext cx="4801956" cy="355995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sz="18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1.3 parameters </a:t>
            </a:r>
            <a:r>
              <a:rPr lang="en-US" altLang="zh-CN" sz="1800" dirty="0" err="1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မၾကာခဏ</a:t>
            </a:r>
            <a:r>
              <a:rPr lang="en-US" altLang="zh-CN" sz="18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zh-CN" sz="1800" dirty="0" err="1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အသုံးျပဳမ</a:t>
            </a:r>
            <a:r>
              <a:rPr lang="en-US" altLang="zh-CN" sz="18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ႈ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019，OPPO 发布过的黑科技"/>
          <p:cNvSpPr txBox="1"/>
          <p:nvPr/>
        </p:nvSpPr>
        <p:spPr>
          <a:xfrm>
            <a:off x="0" y="180512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dirty="0" err="1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အေၾကာင္းျပခ်က</a:t>
            </a:r>
            <a:r>
              <a:rPr lang="en-US" altLang="zh-CN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</a:p>
        </p:txBody>
      </p:sp>
      <p:sp>
        <p:nvSpPr>
          <p:cNvPr id="14" name="线条"/>
          <p:cNvSpPr/>
          <p:nvPr/>
        </p:nvSpPr>
        <p:spPr>
          <a:xfrm flipV="1">
            <a:off x="4290022" y="4739316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58620" y="2904490"/>
            <a:ext cx="9150350" cy="1826260"/>
            <a:chOff x="2612" y="4574"/>
            <a:chExt cx="14410" cy="2876"/>
          </a:xfrm>
        </p:grpSpPr>
        <p:sp>
          <p:nvSpPr>
            <p:cNvPr id="9" name="流程图: 联系 8"/>
            <p:cNvSpPr/>
            <p:nvPr/>
          </p:nvSpPr>
          <p:spPr>
            <a:xfrm>
              <a:off x="2612" y="4574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အေျခခံ</a:t>
              </a:r>
              <a:endParaRPr lang="en-US" altLang="zh-CN" sz="160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  <a:p>
              <a:pPr algn="ctr"/>
              <a:r>
                <a:rPr lang="zh-CN" altLang="en-US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Parameter</a:t>
              </a:r>
            </a:p>
          </p:txBody>
        </p:sp>
        <p:sp>
          <p:nvSpPr>
            <p:cNvPr id="37" name="流程图: 联系 36"/>
            <p:cNvSpPr/>
            <p:nvPr/>
          </p:nvSpPr>
          <p:spPr>
            <a:xfrm>
              <a:off x="5518" y="4616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အဓိက</a:t>
              </a:r>
              <a:endParaRPr lang="en-US" altLang="zh-CN" sz="160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  <a:p>
              <a:pPr algn="ctr"/>
              <a:r>
                <a:rPr lang="zh-CN" altLang="en-US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Selling Points</a:t>
              </a:r>
            </a:p>
          </p:txBody>
        </p:sp>
        <p:sp>
          <p:nvSpPr>
            <p:cNvPr id="39" name="流程图: 联系 38"/>
            <p:cNvSpPr/>
            <p:nvPr/>
          </p:nvSpPr>
          <p:spPr>
            <a:xfrm>
              <a:off x="8415" y="4616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ColorOS</a:t>
              </a:r>
            </a:p>
          </p:txBody>
        </p:sp>
        <p:sp>
          <p:nvSpPr>
            <p:cNvPr id="41" name="流程图: 联系 40"/>
            <p:cNvSpPr/>
            <p:nvPr/>
          </p:nvSpPr>
          <p:spPr>
            <a:xfrm>
              <a:off x="11278" y="4616"/>
              <a:ext cx="2911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အဓိက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ျပဳျ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ပင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္ျ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ခင္း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ႀ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ကိဳတင္သတိေပးခ်က္မ်ား</a:t>
              </a:r>
              <a:endParaRPr lang="zh-CN" altLang="en-US" sz="140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sp>
          <p:nvSpPr>
            <p:cNvPr id="42" name="流程图: 联系 41"/>
            <p:cNvSpPr/>
            <p:nvPr/>
          </p:nvSpPr>
          <p:spPr>
            <a:xfrm>
              <a:off x="14188" y="4574"/>
              <a:ext cx="2835" cy="2835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FAQ</a:t>
              </a:r>
            </a:p>
          </p:txBody>
        </p:sp>
      </p:grpSp>
      <p:grpSp>
        <p:nvGrpSpPr>
          <p:cNvPr id="95" name="成组"/>
          <p:cNvGrpSpPr/>
          <p:nvPr/>
        </p:nvGrpSpPr>
        <p:grpSpPr>
          <a:xfrm>
            <a:off x="768992" y="1388110"/>
            <a:ext cx="3510915" cy="1506221"/>
            <a:chOff x="263870" y="638093"/>
            <a:chExt cx="1823782" cy="1490580"/>
          </a:xfrm>
        </p:grpSpPr>
        <p:sp>
          <p:nvSpPr>
            <p:cNvPr id="98" name="线条"/>
            <p:cNvSpPr/>
            <p:nvPr/>
          </p:nvSpPr>
          <p:spPr>
            <a:xfrm flipV="1">
              <a:off x="1171055" y="1509339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sp>
          <p:nvSpPr>
            <p:cNvPr id="97" name="文本框 1"/>
            <p:cNvSpPr txBox="1"/>
            <p:nvPr/>
          </p:nvSpPr>
          <p:spPr>
            <a:xfrm>
              <a:off x="263870" y="638093"/>
              <a:ext cx="1823782" cy="10029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1.1 parameters 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သြင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္ျ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ပင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</a:p>
            <a:p>
              <a:pPr algn="l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1.2 parameters ဖြ႕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ဲစည္းမ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ႈ</a:t>
              </a:r>
            </a:p>
            <a:p>
              <a:pPr algn="l"/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1.3 parameters </a:t>
              </a:r>
              <a:r>
                <a:rPr lang="en-US" altLang="zh-CN" sz="1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မၾကာခဏအသုံးျပဳမ</a:t>
              </a:r>
              <a:r>
                <a:rPr lang="en-US" altLang="zh-CN" sz="1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ႈ</a:t>
              </a:r>
            </a:p>
          </p:txBody>
        </p:sp>
      </p:grpSp>
      <p:sp>
        <p:nvSpPr>
          <p:cNvPr id="17" name="文本框 1"/>
          <p:cNvSpPr txBox="1"/>
          <p:nvPr/>
        </p:nvSpPr>
        <p:spPr>
          <a:xfrm>
            <a:off x="3571875" y="5151120"/>
            <a:ext cx="3510915" cy="10134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2.1 AON </a:t>
            </a:r>
          </a:p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2.2 Flagship appearance</a:t>
            </a:r>
          </a:p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2.3 Super performance</a:t>
            </a:r>
          </a:p>
          <a:p>
            <a:pPr algn="l"/>
            <a:r>
              <a:rPr lang="en-US" altLang="zh-CN" sz="1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2.4 Super fast charging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88159" y="1252894"/>
            <a:ext cx="50718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AON </a:t>
            </a:r>
            <a:r>
              <a:rPr lang="en-US" altLang="zh-CN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သည</a:t>
            </a:r>
            <a:r>
              <a:rPr lang="en-US" altLang="zh-CN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intelligent recognition algorithm ႏွင့္</a:t>
            </a:r>
            <a:r>
              <a:rPr lang="en-US" altLang="zh-CN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အတူ</a:t>
            </a:r>
            <a:r>
              <a:rPr lang="en-US" altLang="zh-CN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ေပါင္းစပ</a:t>
            </a:r>
            <a:r>
              <a:rPr lang="en-US" altLang="zh-CN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္ျ</a:t>
            </a:r>
            <a:r>
              <a:rPr lang="en-US" altLang="zh-CN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ခင္းတြင</a:t>
            </a:r>
            <a:r>
              <a:rPr lang="en-US" altLang="zh-CN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utilizing a 1.2MP lens(front camera) </a:t>
            </a:r>
            <a:r>
              <a:rPr lang="en-US" altLang="zh-CN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အားျဖင</a:t>
            </a:r>
            <a:r>
              <a:rPr lang="en-US" altLang="zh-CN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့္ </a:t>
            </a:r>
            <a:r>
              <a:rPr lang="en-US" altLang="zh-CN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ဖြဲ႕စည္းထားေသာ</a:t>
            </a:r>
            <a:r>
              <a:rPr lang="en-US" altLang="zh-CN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smart sensor selling point ျ</a:t>
            </a:r>
            <a:r>
              <a:rPr lang="en-US" altLang="zh-CN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ဖစ္သည</a:t>
            </a:r>
            <a:r>
              <a:rPr lang="en-US" altLang="zh-CN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္။</a:t>
            </a:r>
          </a:p>
        </p:txBody>
      </p:sp>
      <p:sp>
        <p:nvSpPr>
          <p:cNvPr id="6" name="矩形 5"/>
          <p:cNvSpPr/>
          <p:nvPr/>
        </p:nvSpPr>
        <p:spPr>
          <a:xfrm rot="5400000">
            <a:off x="2367101" y="1594660"/>
            <a:ext cx="616505" cy="3774391"/>
          </a:xfrm>
          <a:prstGeom prst="rect">
            <a:avLst/>
          </a:prstGeom>
          <a:gradFill flip="none" rotWithShape="1">
            <a:gsLst>
              <a:gs pos="0">
                <a:srgbClr val="220084"/>
              </a:gs>
              <a:gs pos="100000">
                <a:srgbClr val="007000"/>
              </a:gs>
            </a:gsLst>
            <a:lin ang="16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 b="1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1824" y="3251828"/>
            <a:ext cx="377439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Smart Spying</a:t>
            </a:r>
            <a:r>
              <a:rPr lang="zh-CN" altLang="en-US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prevention</a:t>
            </a:r>
            <a:endParaRPr lang="en-GB" altLang="zh-CN" b="1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 rot="5400000">
            <a:off x="2367101" y="2356907"/>
            <a:ext cx="616505" cy="3774391"/>
          </a:xfrm>
          <a:prstGeom prst="rect">
            <a:avLst/>
          </a:prstGeom>
          <a:gradFill flip="none" rotWithShape="1">
            <a:gsLst>
              <a:gs pos="0">
                <a:srgbClr val="220084"/>
              </a:gs>
              <a:gs pos="100000">
                <a:srgbClr val="007000"/>
              </a:gs>
            </a:gsLst>
            <a:lin ang="16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 b="1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51824" y="4014076"/>
            <a:ext cx="377439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Smart Air Control</a:t>
            </a:r>
          </a:p>
        </p:txBody>
      </p:sp>
      <p:sp>
        <p:nvSpPr>
          <p:cNvPr id="22" name="矩形 21"/>
          <p:cNvSpPr/>
          <p:nvPr/>
        </p:nvSpPr>
        <p:spPr>
          <a:xfrm rot="5400000">
            <a:off x="2403436" y="3120124"/>
            <a:ext cx="616505" cy="3774391"/>
          </a:xfrm>
          <a:prstGeom prst="rect">
            <a:avLst/>
          </a:prstGeom>
          <a:gradFill flip="none" rotWithShape="1">
            <a:gsLst>
              <a:gs pos="0">
                <a:srgbClr val="220084"/>
              </a:gs>
              <a:gs pos="100000">
                <a:srgbClr val="007000"/>
              </a:gs>
            </a:gsLst>
            <a:lin ang="16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 b="1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88159" y="4777292"/>
            <a:ext cx="377439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Smart Rotation </a:t>
            </a:r>
          </a:p>
        </p:txBody>
      </p:sp>
      <p:sp>
        <p:nvSpPr>
          <p:cNvPr id="24" name="矩形 23"/>
          <p:cNvSpPr/>
          <p:nvPr/>
        </p:nvSpPr>
        <p:spPr>
          <a:xfrm rot="5400000">
            <a:off x="2403436" y="3962132"/>
            <a:ext cx="616505" cy="3774391"/>
          </a:xfrm>
          <a:prstGeom prst="rect">
            <a:avLst/>
          </a:prstGeom>
          <a:gradFill flip="none" rotWithShape="1">
            <a:gsLst>
              <a:gs pos="0">
                <a:srgbClr val="220084"/>
              </a:gs>
              <a:gs pos="100000">
                <a:srgbClr val="007000"/>
              </a:gs>
            </a:gsLst>
            <a:lin ang="16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 b="1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88159" y="5619300"/>
            <a:ext cx="377439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Smart Always-on Display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465" y="1391920"/>
            <a:ext cx="2159000" cy="4630420"/>
          </a:xfrm>
          <a:prstGeom prst="rect">
            <a:avLst/>
          </a:prstGeom>
        </p:spPr>
      </p:pic>
      <p:sp>
        <p:nvSpPr>
          <p:cNvPr id="10" name="下箭头 9"/>
          <p:cNvSpPr/>
          <p:nvPr/>
        </p:nvSpPr>
        <p:spPr>
          <a:xfrm>
            <a:off x="7747000" y="1091565"/>
            <a:ext cx="427990" cy="383857"/>
          </a:xfrm>
          <a:prstGeom prst="downArrow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Calibri" panose="020F0502020204030204"/>
            </a:endParaRPr>
          </a:p>
        </p:txBody>
      </p:sp>
      <p:sp>
        <p:nvSpPr>
          <p:cNvPr id="11" name="文本框 35"/>
          <p:cNvSpPr txBox="1"/>
          <p:nvPr/>
        </p:nvSpPr>
        <p:spPr>
          <a:xfrm>
            <a:off x="757204" y="629500"/>
            <a:ext cx="5470950" cy="630942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l">
              <a:defRPr/>
            </a:pPr>
            <a:r>
              <a:rPr lang="en-GB" altLang="zh-CN" sz="3500" b="1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AON </a:t>
            </a:r>
            <a:r>
              <a:rPr lang="zh-CN" altLang="en-US" sz="3500" b="1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Smart sensor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165" y="1235710"/>
            <a:ext cx="2175510" cy="482790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772400" y="1101090"/>
            <a:ext cx="2476500" cy="512508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85499" y="2576289"/>
            <a:ext cx="6796608" cy="2550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571500" defTabSz="18288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ဤ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အဂ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ၤါ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ရပ္သည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ဖုန္းပိုင္ရွင္သည္သာ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screen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ၾ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ကည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့္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သည္ကို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ေဖာ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္ျ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ပပါသည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္။ (drop-down notification drawer, banner notifications, etc.)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အေၾကာင္းအရာမ်ားကို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displayed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လုပ္သည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သို႕မဟုတ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user's privacy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ကာကြယ္ရန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အေၾကာင္းအရာသည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ဆုတ္ခြာသည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္။  </a:t>
            </a:r>
            <a:endParaRPr lang="zh-CN" altLang="en-US" dirty="0">
              <a:solidFill>
                <a:prstClr val="white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  <a:p>
            <a:pPr lvl="0" defTabSz="1828800">
              <a:lnSpc>
                <a:spcPct val="150000"/>
              </a:lnSpc>
              <a:defRPr/>
            </a:pPr>
            <a:endParaRPr lang="zh-CN" altLang="en-US" dirty="0">
              <a:solidFill>
                <a:prstClr val="white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85499" y="5722850"/>
            <a:ext cx="7219374" cy="785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571500" defTabSz="1828800">
              <a:buFont typeface="Arial" panose="020B0604020202020204" pitchFamily="34" charset="0"/>
              <a:buChar char="•"/>
              <a:defRPr/>
            </a:pPr>
            <a:r>
              <a:rPr lang="en-GB" altLang="zh-CN" sz="2200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Train/bus/main roads</a:t>
            </a:r>
          </a:p>
          <a:p>
            <a:pPr marL="571500" lvl="0" indent="-571500" defTabSz="1828800">
              <a:buFont typeface="Arial" panose="020B0604020202020204" pitchFamily="34" charset="0"/>
              <a:buChar char="•"/>
              <a:defRPr/>
            </a:pPr>
            <a:r>
              <a:rPr lang="en-GB" altLang="zh-CN" sz="2200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Business(office, meeting room etc.)</a:t>
            </a:r>
            <a:endParaRPr kumimoji="0" lang="zh-CN" altLang="en-US" sz="200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1" name="文本框 35"/>
          <p:cNvSpPr txBox="1"/>
          <p:nvPr/>
        </p:nvSpPr>
        <p:spPr>
          <a:xfrm>
            <a:off x="675289" y="411695"/>
            <a:ext cx="7049060" cy="1369606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algn="l">
              <a:defRPr/>
            </a:pPr>
            <a:r>
              <a:rPr lang="en-GB" altLang="zh-CN" sz="3500" b="1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Smart Spying</a:t>
            </a:r>
            <a:r>
              <a:rPr lang="zh-CN" altLang="en-US" sz="3500" b="1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GB" altLang="zh-CN" sz="3500" b="1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Prevention</a:t>
            </a:r>
            <a:endParaRPr lang="zh-CN" altLang="en-US" sz="3500" b="1" dirty="0"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  <a:p>
            <a:pPr lvl="0" algn="l">
              <a:defRPr/>
            </a:pP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users privacy </a:t>
            </a:r>
            <a:r>
              <a:rPr lang="en-US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</a:t>
            </a:r>
            <a:r>
              <a:rPr lang="en-US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GB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အလိုအေလ်ာက</a:t>
            </a: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GB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ေပါက</a:t>
            </a: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္ၾ</a:t>
            </a:r>
            <a:r>
              <a:rPr lang="en-GB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ကားျခင္းမ</a:t>
            </a: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 </a:t>
            </a:r>
            <a:r>
              <a:rPr lang="en-US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ကာကြယ</a:t>
            </a:r>
            <a:r>
              <a:rPr lang="en-US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္ျ</a:t>
            </a:r>
            <a:r>
              <a:rPr lang="en-US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ခင္း</a:t>
            </a:r>
            <a:r>
              <a:rPr lang="en-US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</a:t>
            </a:r>
            <a:endParaRPr lang="zh-CN" altLang="en-US" sz="2400" dirty="0"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2" name="平行四边形 16"/>
          <p:cNvSpPr/>
          <p:nvPr/>
        </p:nvSpPr>
        <p:spPr>
          <a:xfrm>
            <a:off x="633194" y="1954890"/>
            <a:ext cx="2484964" cy="459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99" y="0"/>
                </a:lnTo>
                <a:lnTo>
                  <a:pt x="21600" y="0"/>
                </a:lnTo>
                <a:lnTo>
                  <a:pt x="20601" y="21600"/>
                </a:lnTo>
                <a:close/>
              </a:path>
            </a:pathLst>
          </a:custGeom>
          <a:gradFill>
            <a:gsLst>
              <a:gs pos="0">
                <a:srgbClr val="007000"/>
              </a:gs>
              <a:gs pos="100000">
                <a:srgbClr val="220084"/>
              </a:gs>
            </a:gsLst>
            <a:lin ang="10800000"/>
          </a:gradFill>
          <a:ln w="12700">
            <a:miter lim="400000"/>
          </a:ln>
        </p:spPr>
        <p:txBody>
          <a:bodyPr lIns="22856" rIns="22856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pPr>
            <a:endParaRPr kumimoji="0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208041" y="1975923"/>
            <a:ext cx="1695854" cy="472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b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theory</a:t>
            </a:r>
          </a:p>
        </p:txBody>
      </p:sp>
      <p:sp>
        <p:nvSpPr>
          <p:cNvPr id="25" name="平行四边形 16"/>
          <p:cNvSpPr/>
          <p:nvPr/>
        </p:nvSpPr>
        <p:spPr>
          <a:xfrm>
            <a:off x="585499" y="4956768"/>
            <a:ext cx="2484964" cy="459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99" y="0"/>
                </a:lnTo>
                <a:lnTo>
                  <a:pt x="21600" y="0"/>
                </a:lnTo>
                <a:lnTo>
                  <a:pt x="20601" y="21600"/>
                </a:lnTo>
                <a:close/>
              </a:path>
            </a:pathLst>
          </a:custGeom>
          <a:gradFill>
            <a:gsLst>
              <a:gs pos="0">
                <a:srgbClr val="007000"/>
              </a:gs>
              <a:gs pos="100000">
                <a:srgbClr val="220084"/>
              </a:gs>
            </a:gsLst>
            <a:lin ang="10800000"/>
          </a:gradFill>
          <a:ln w="12700">
            <a:miter lim="400000"/>
          </a:ln>
        </p:spPr>
        <p:txBody>
          <a:bodyPr lIns="22856" rIns="22856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pPr>
            <a:endParaRPr kumimoji="0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72349" y="4985775"/>
            <a:ext cx="2098115" cy="472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500" b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scenarios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8930" y="1240790"/>
            <a:ext cx="2180590" cy="4826000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9810318" y="6133290"/>
            <a:ext cx="954107" cy="34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828800">
              <a:lnSpc>
                <a:spcPct val="150000"/>
              </a:lnSpc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隔空接电话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797800" y="1108075"/>
            <a:ext cx="2489200" cy="5149215"/>
          </a:xfrm>
          <a:prstGeom prst="rect">
            <a:avLst/>
          </a:prstGeom>
        </p:spPr>
      </p:pic>
      <p:sp>
        <p:nvSpPr>
          <p:cNvPr id="6" name="文本框 35"/>
          <p:cNvSpPr txBox="1"/>
          <p:nvPr/>
        </p:nvSpPr>
        <p:spPr>
          <a:xfrm>
            <a:off x="698500" y="237901"/>
            <a:ext cx="6415978" cy="2108269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l">
              <a:defRPr/>
            </a:pPr>
            <a:r>
              <a:rPr lang="en-GB" altLang="zh-CN" sz="3500" b="1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Smart </a:t>
            </a:r>
            <a:r>
              <a:rPr lang="en-GB" altLang="zh-CN" sz="3500" b="1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AirControl</a:t>
            </a:r>
            <a:endParaRPr lang="en-GB" altLang="zh-CN" sz="3500" b="1" dirty="0"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  <a:p>
            <a:pPr algn="l">
              <a:defRPr/>
            </a:pPr>
            <a:r>
              <a:rPr lang="en-GB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လက္စိုေနျခင္း</a:t>
            </a: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GB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သို႕မဟုတ</a:t>
            </a: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GB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အျခား</a:t>
            </a: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GB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အဆင္မေျပမ</a:t>
            </a: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ႈ scenarios ျ</a:t>
            </a:r>
            <a:r>
              <a:rPr lang="en-GB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ဖစ္ေသာအခ</a:t>
            </a: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 User </a:t>
            </a:r>
            <a:r>
              <a:rPr lang="en-GB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သည</a:t>
            </a: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GB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အခ်ိ</a:t>
            </a: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ဳ႕ apps </a:t>
            </a:r>
            <a:r>
              <a:rPr lang="en-GB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မ်ားတြင</a:t>
            </a: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swipe </a:t>
            </a:r>
            <a:r>
              <a:rPr lang="en-GB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လုပ</a:t>
            </a: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္ႏ</a:t>
            </a:r>
            <a:r>
              <a:rPr lang="en-GB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ုိင္ပါသည</a:t>
            </a: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GB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သို႕မဟုတ</a:t>
            </a: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GB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ေခၚဆိုမႈကို</a:t>
            </a: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GB" altLang="zh-CN" sz="2400" dirty="0" err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လက္ခံႏုိင္ပါသည</a:t>
            </a:r>
            <a:r>
              <a:rPr lang="en-GB" altLang="zh-CN" sz="2400" dirty="0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္။</a:t>
            </a:r>
            <a:endParaRPr lang="zh-CN" altLang="en-US" sz="2400" dirty="0"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70865" y="2990215"/>
            <a:ext cx="6749510" cy="1719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571500" defTabSz="18288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ဤ </a:t>
            </a:r>
            <a:r>
              <a:rPr lang="en-US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အဂ</a:t>
            </a:r>
            <a:r>
              <a:rPr lang="en-US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ၤါ</a:t>
            </a:r>
            <a:r>
              <a:rPr lang="en-US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ရပ္သည</a:t>
            </a:r>
            <a:r>
              <a:rPr lang="en-US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apps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အစိတ္အပုိင္းကို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အေပ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ၚ ႏွင့္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ေအာက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swipe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လုပ္ရန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(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လက္ရွိတြင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YouTube, Facebook, Instagram ႏွင့္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TikTok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၌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သာ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) ႏွင့္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ေခၚဆိုမႈကို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ေျဖဆိုရန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သတ္မွတ္ထားေသာ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gestures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recognizes </a:t>
            </a:r>
            <a:r>
              <a:rPr lang="en-GB" altLang="zh-CN" dirty="0" err="1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လုပ္သည</a:t>
            </a:r>
            <a:r>
              <a:rPr lang="en-GB" altLang="zh-CN" dirty="0">
                <a:solidFill>
                  <a:prstClr val="white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္။</a:t>
            </a:r>
            <a:endParaRPr lang="zh-CN" altLang="en-US" dirty="0">
              <a:solidFill>
                <a:prstClr val="white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7" name="平行四边形 16"/>
          <p:cNvSpPr/>
          <p:nvPr/>
        </p:nvSpPr>
        <p:spPr>
          <a:xfrm>
            <a:off x="605790" y="2369185"/>
            <a:ext cx="2463800" cy="4597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99" y="0"/>
                </a:lnTo>
                <a:lnTo>
                  <a:pt x="21600" y="0"/>
                </a:lnTo>
                <a:lnTo>
                  <a:pt x="20601" y="21600"/>
                </a:lnTo>
                <a:close/>
              </a:path>
            </a:pathLst>
          </a:custGeom>
          <a:gradFill>
            <a:gsLst>
              <a:gs pos="0">
                <a:srgbClr val="007000"/>
              </a:gs>
              <a:gs pos="100000">
                <a:srgbClr val="220084"/>
              </a:gs>
            </a:gsLst>
            <a:lin ang="10800000"/>
          </a:gradFill>
          <a:ln w="12700">
            <a:miter lim="400000"/>
          </a:ln>
        </p:spPr>
        <p:txBody>
          <a:bodyPr lIns="22856" rIns="22856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pPr>
            <a:endParaRPr kumimoji="0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77925" y="2390140"/>
            <a:ext cx="1681480" cy="472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b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theory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70230" y="5617210"/>
            <a:ext cx="53543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571500" defTabSz="1828800">
              <a:buFont typeface="Arial" panose="020B0604020202020204" pitchFamily="34" charset="0"/>
              <a:buChar char="•"/>
              <a:defRPr/>
            </a:pPr>
            <a:r>
              <a:rPr lang="en-GB" altLang="zh-CN" sz="2200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Apps </a:t>
            </a:r>
            <a:r>
              <a:rPr lang="en-GB" altLang="zh-CN" sz="2200" dirty="0" err="1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အစိတ္အပိုင္းကို</a:t>
            </a:r>
            <a:r>
              <a:rPr lang="en-GB" altLang="zh-CN" sz="2200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GB" altLang="zh-CN" sz="2200" dirty="0" err="1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အေပၚေအာက</a:t>
            </a:r>
            <a:r>
              <a:rPr lang="en-GB" altLang="zh-CN" sz="2200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Swipe </a:t>
            </a:r>
            <a:r>
              <a:rPr lang="en-GB" altLang="zh-CN" sz="2200" dirty="0" err="1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လုပ</a:t>
            </a:r>
            <a:r>
              <a:rPr lang="en-GB" altLang="zh-CN" sz="2200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္ျ</a:t>
            </a:r>
            <a:r>
              <a:rPr lang="en-GB" altLang="zh-CN" sz="2200" dirty="0" err="1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ခင္း</a:t>
            </a:r>
            <a:endParaRPr lang="en-GB" altLang="zh-CN" sz="2200" dirty="0">
              <a:solidFill>
                <a:srgbClr val="00FF9B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  <a:p>
            <a:pPr marL="571500" lvl="0" indent="-571500" defTabSz="1828800">
              <a:buFont typeface="Arial" panose="020B0604020202020204" pitchFamily="34" charset="0"/>
              <a:buChar char="•"/>
              <a:defRPr/>
            </a:pPr>
            <a:r>
              <a:rPr lang="en-GB" altLang="zh-CN" sz="2200" dirty="0" err="1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အလုပ္ဖုန္းေခၚဆိုမႈကုိ</a:t>
            </a:r>
            <a:r>
              <a:rPr lang="en-GB" altLang="zh-CN" sz="2200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GB" altLang="zh-CN" sz="2200" dirty="0" err="1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ေျဖဆိုပ</a:t>
            </a:r>
            <a:r>
              <a:rPr lang="en-GB" altLang="zh-CN" sz="2200" dirty="0">
                <a:solidFill>
                  <a:srgbClr val="00FF9B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</a:t>
            </a:r>
            <a:endParaRPr kumimoji="0" lang="zh-CN" altLang="en-US" sz="220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31" name="平行四边形 16"/>
          <p:cNvSpPr/>
          <p:nvPr/>
        </p:nvSpPr>
        <p:spPr>
          <a:xfrm>
            <a:off x="558165" y="4851400"/>
            <a:ext cx="2463800" cy="4597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99" y="0"/>
                </a:lnTo>
                <a:lnTo>
                  <a:pt x="21600" y="0"/>
                </a:lnTo>
                <a:lnTo>
                  <a:pt x="20601" y="21600"/>
                </a:lnTo>
                <a:close/>
              </a:path>
            </a:pathLst>
          </a:custGeom>
          <a:gradFill>
            <a:gsLst>
              <a:gs pos="0">
                <a:srgbClr val="007000"/>
              </a:gs>
              <a:gs pos="100000">
                <a:srgbClr val="220084"/>
              </a:gs>
            </a:gsLst>
            <a:lin ang="10800000"/>
          </a:gradFill>
          <a:ln w="12700">
            <a:miter lim="400000"/>
          </a:ln>
        </p:spPr>
        <p:txBody>
          <a:bodyPr lIns="22856" rIns="22856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pPr>
            <a:endParaRPr kumimoji="0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43610" y="4879975"/>
            <a:ext cx="2080260" cy="472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500" b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scenarios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3652500" y="-1370965"/>
            <a:ext cx="30734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zh-CN" altLang="en-US" sz="900"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000000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 白底">
  <a:themeElements>
    <a:clrScheme name="OPPO色彩系统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46937"/>
      </a:accent1>
      <a:accent2>
        <a:srgbClr val="C9C9C8"/>
      </a:accent2>
      <a:accent3>
        <a:srgbClr val="2DC84D"/>
      </a:accent3>
      <a:accent4>
        <a:srgbClr val="FAFAFA"/>
      </a:accent4>
      <a:accent5>
        <a:srgbClr val="046937"/>
      </a:accent5>
      <a:accent6>
        <a:srgbClr val="C9C9C8"/>
      </a:accent6>
      <a:hlink>
        <a:srgbClr val="2DC84D"/>
      </a:hlink>
      <a:folHlink>
        <a:srgbClr val="2DC84D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White 白底">
  <a:themeElements>
    <a:clrScheme name="OPPO色彩系统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46937"/>
      </a:accent1>
      <a:accent2>
        <a:srgbClr val="C9C9C8"/>
      </a:accent2>
      <a:accent3>
        <a:srgbClr val="2DC84D"/>
      </a:accent3>
      <a:accent4>
        <a:srgbClr val="FAFAFA"/>
      </a:accent4>
      <a:accent5>
        <a:srgbClr val="046937"/>
      </a:accent5>
      <a:accent6>
        <a:srgbClr val="C9C9C8"/>
      </a:accent6>
      <a:hlink>
        <a:srgbClr val="2DC84D"/>
      </a:hlink>
      <a:folHlink>
        <a:srgbClr val="2DC84D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3765</Words>
  <Application>Microsoft Office PowerPoint</Application>
  <PresentationFormat>Widescreen</PresentationFormat>
  <Paragraphs>274</Paragraphs>
  <Slides>23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45" baseType="lpstr">
      <vt:lpstr>等线</vt:lpstr>
      <vt:lpstr>等线 Light</vt:lpstr>
      <vt:lpstr>微软雅黑</vt:lpstr>
      <vt:lpstr>Arial</vt:lpstr>
      <vt:lpstr>Calibri</vt:lpstr>
      <vt:lpstr>Calibri Light</vt:lpstr>
      <vt:lpstr>Helvetica</vt:lpstr>
      <vt:lpstr>Helvetica Neue</vt:lpstr>
      <vt:lpstr>Helvetica Neue Light</vt:lpstr>
      <vt:lpstr>Helvetica Neue Medium</vt:lpstr>
      <vt:lpstr>Helvetica Neue Thin</vt:lpstr>
      <vt:lpstr>Microsoft YaHei Semibold</vt:lpstr>
      <vt:lpstr>OPPOSans B</vt:lpstr>
      <vt:lpstr>OPPOSans M</vt:lpstr>
      <vt:lpstr>OPPOSans R</vt:lpstr>
      <vt:lpstr>PingFang SC Light</vt:lpstr>
      <vt:lpstr>Wingdings</vt:lpstr>
      <vt:lpstr>Zawgyi-One</vt:lpstr>
      <vt:lpstr>Office 主题</vt:lpstr>
      <vt:lpstr>White 白底</vt:lpstr>
      <vt:lpstr>1_Office 主题</vt:lpstr>
      <vt:lpstr>1_White 白底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80205046</dc:creator>
  <cp:lastModifiedBy>Crab 87</cp:lastModifiedBy>
  <cp:revision>482</cp:revision>
  <dcterms:created xsi:type="dcterms:W3CDTF">2020-02-12T09:14:00Z</dcterms:created>
  <dcterms:modified xsi:type="dcterms:W3CDTF">2020-07-27T04:41:54Z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2052-10.1.0.6395</vt:lpwstr>
  </property>
</Properties>
</file>