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51"/>
  </p:notesMasterIdLst>
  <p:sldIdLst>
    <p:sldId id="310" r:id="rId2"/>
    <p:sldId id="433" r:id="rId3"/>
    <p:sldId id="403" r:id="rId4"/>
    <p:sldId id="402" r:id="rId5"/>
    <p:sldId id="324" r:id="rId6"/>
    <p:sldId id="394" r:id="rId7"/>
    <p:sldId id="350" r:id="rId8"/>
    <p:sldId id="284" r:id="rId9"/>
    <p:sldId id="287" r:id="rId10"/>
    <p:sldId id="285" r:id="rId11"/>
    <p:sldId id="308" r:id="rId12"/>
    <p:sldId id="360" r:id="rId13"/>
    <p:sldId id="279" r:id="rId14"/>
    <p:sldId id="427" r:id="rId15"/>
    <p:sldId id="442" r:id="rId16"/>
    <p:sldId id="411" r:id="rId17"/>
    <p:sldId id="412" r:id="rId18"/>
    <p:sldId id="422" r:id="rId19"/>
    <p:sldId id="425" r:id="rId20"/>
    <p:sldId id="413" r:id="rId21"/>
    <p:sldId id="414" r:id="rId22"/>
    <p:sldId id="415" r:id="rId23"/>
    <p:sldId id="416" r:id="rId24"/>
    <p:sldId id="417" r:id="rId25"/>
    <p:sldId id="426" r:id="rId26"/>
    <p:sldId id="418" r:id="rId27"/>
    <p:sldId id="419" r:id="rId28"/>
    <p:sldId id="428" r:id="rId29"/>
    <p:sldId id="429" r:id="rId30"/>
    <p:sldId id="443" r:id="rId31"/>
    <p:sldId id="292" r:id="rId32"/>
    <p:sldId id="291" r:id="rId33"/>
    <p:sldId id="293" r:id="rId34"/>
    <p:sldId id="407" r:id="rId35"/>
    <p:sldId id="406" r:id="rId36"/>
    <p:sldId id="335" r:id="rId37"/>
    <p:sldId id="331" r:id="rId38"/>
    <p:sldId id="296" r:id="rId39"/>
    <p:sldId id="420" r:id="rId40"/>
    <p:sldId id="430" r:id="rId41"/>
    <p:sldId id="330" r:id="rId42"/>
    <p:sldId id="362" r:id="rId43"/>
    <p:sldId id="382" r:id="rId44"/>
    <p:sldId id="384" r:id="rId45"/>
    <p:sldId id="385" r:id="rId46"/>
    <p:sldId id="423" r:id="rId47"/>
    <p:sldId id="421" r:id="rId48"/>
    <p:sldId id="431" r:id="rId49"/>
    <p:sldId id="424" r:id="rId50"/>
  </p:sldIdLst>
  <p:sldSz cx="12192000" cy="6858000"/>
  <p:notesSz cx="6794500" cy="99314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B75C"/>
    <a:srgbClr val="FFFFFF"/>
    <a:srgbClr val="000000"/>
    <a:srgbClr val="272731"/>
    <a:srgbClr val="31804B"/>
    <a:srgbClr val="32824C"/>
    <a:srgbClr val="96D653"/>
    <a:srgbClr val="99D954"/>
    <a:srgbClr val="02B954"/>
    <a:srgbClr val="FC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3750" autoAdjust="0"/>
  </p:normalViewPr>
  <p:slideViewPr>
    <p:cSldViewPr snapToGrid="0" showGuides="1">
      <p:cViewPr varScale="1">
        <p:scale>
          <a:sx n="81" d="100"/>
          <a:sy n="81" d="100"/>
        </p:scale>
        <p:origin x="43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OT\&#20135;&#21697;&#25805;&#30424;\&#24066;&#22330;&#25968;&#25454;\&#32467;&#35770;\&#25968;&#25454;&#22788;&#29702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OT\&#20135;&#21697;&#25805;&#30424;\&#24066;&#22330;&#25968;&#25454;\&#32593;&#32476;&#25968;&#25454;-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805555555555597E-2"/>
          <c:y val="0.141666666666667"/>
          <c:w val="0.89463888888888898"/>
          <c:h val="0.641527777777778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[数据处理.xlsx]Sheet1!$F$24</c:f>
              <c:strCache>
                <c:ptCount val="1"/>
                <c:pt idx="0">
                  <c:v>智能手表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Calibri" panose="020F0502020204030204" charset="0"/>
                    <a:ea typeface="SimSun" panose="02010600030101010101" pitchFamily="2" charset="-122"/>
                    <a:cs typeface="+mn-e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ysClr val="windowText" lastClr="000000">
                          <a:lumMod val="35000"/>
                          <a:lumOff val="65000"/>
                        </a:sys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[数据处理.xlsx]Sheet1!$E$25:$E$29</c:f>
              <c:strCache>
                <c:ptCount val="5"/>
                <c:pt idx="0">
                  <c:v>2019</c:v>
                </c:pt>
                <c:pt idx="1">
                  <c:v>2020F</c:v>
                </c:pt>
                <c:pt idx="2">
                  <c:v>2021F</c:v>
                </c:pt>
                <c:pt idx="3">
                  <c:v>2022F</c:v>
                </c:pt>
                <c:pt idx="4">
                  <c:v>2023F</c:v>
                </c:pt>
              </c:strCache>
            </c:strRef>
          </c:cat>
          <c:val>
            <c:numRef>
              <c:f>[数据处理.xlsx]Sheet1!$F$25:$F$29</c:f>
              <c:numCache>
                <c:formatCode>0.0_ </c:formatCode>
                <c:ptCount val="5"/>
                <c:pt idx="0" formatCode="General">
                  <c:v>66.5</c:v>
                </c:pt>
                <c:pt idx="1">
                  <c:v>74.613</c:v>
                </c:pt>
                <c:pt idx="2">
                  <c:v>83.715785999999994</c:v>
                </c:pt>
                <c:pt idx="3">
                  <c:v>93.929111891999995</c:v>
                </c:pt>
                <c:pt idx="4" formatCode="General">
                  <c:v>105.3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6F-46AD-8AEE-FF2C78079D92}"/>
            </c:ext>
          </c:extLst>
        </c:ser>
        <c:ser>
          <c:idx val="1"/>
          <c:order val="1"/>
          <c:tx>
            <c:strRef>
              <c:f>[数据处理.xlsx]Sheet1!$G$24</c:f>
              <c:strCache>
                <c:ptCount val="1"/>
                <c:pt idx="0">
                  <c:v>儿童手表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Calibri" panose="020F0502020204030204" charset="0"/>
                    <a:ea typeface="SimSun" panose="02010600030101010101" pitchFamily="2" charset="-122"/>
                    <a:cs typeface="+mn-e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ysClr val="windowText" lastClr="000000">
                          <a:lumMod val="35000"/>
                          <a:lumOff val="65000"/>
                        </a:sys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[数据处理.xlsx]Sheet1!$E$25:$E$29</c:f>
              <c:strCache>
                <c:ptCount val="5"/>
                <c:pt idx="0">
                  <c:v>2019</c:v>
                </c:pt>
                <c:pt idx="1">
                  <c:v>2020F</c:v>
                </c:pt>
                <c:pt idx="2">
                  <c:v>2021F</c:v>
                </c:pt>
                <c:pt idx="3">
                  <c:v>2022F</c:v>
                </c:pt>
                <c:pt idx="4">
                  <c:v>2023F</c:v>
                </c:pt>
              </c:strCache>
            </c:strRef>
          </c:cat>
          <c:val>
            <c:numRef>
              <c:f>[数据处理.xlsx]Sheet1!$G$25:$G$29</c:f>
              <c:numCache>
                <c:formatCode>0.0_ </c:formatCode>
                <c:ptCount val="5"/>
                <c:pt idx="0" formatCode="General">
                  <c:v>23.3</c:v>
                </c:pt>
                <c:pt idx="1">
                  <c:v>23.859200000000001</c:v>
                </c:pt>
                <c:pt idx="2">
                  <c:v>24.431820800000001</c:v>
                </c:pt>
                <c:pt idx="3">
                  <c:v>25.0181844992</c:v>
                </c:pt>
                <c:pt idx="4" formatCode="General">
                  <c:v>25.6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6F-46AD-8AEE-FF2C78079D92}"/>
            </c:ext>
          </c:extLst>
        </c:ser>
        <c:ser>
          <c:idx val="2"/>
          <c:order val="2"/>
          <c:tx>
            <c:strRef>
              <c:f>[数据处理.xlsx]Sheet1!$H$24</c:f>
              <c:strCache>
                <c:ptCount val="1"/>
                <c:pt idx="0">
                  <c:v>手环</c:v>
                </c:pt>
              </c:strCache>
            </c:strRef>
          </c:tx>
          <c:spPr>
            <a:solidFill>
              <a:srgbClr val="9BBB5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Calibri" panose="020F0502020204030204" charset="0"/>
                    <a:ea typeface="SimSun" panose="02010600030101010101" pitchFamily="2" charset="-122"/>
                    <a:cs typeface="+mn-e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ysClr val="windowText" lastClr="000000">
                          <a:lumMod val="35000"/>
                          <a:lumOff val="65000"/>
                        </a:sys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[数据处理.xlsx]Sheet1!$E$25:$E$29</c:f>
              <c:strCache>
                <c:ptCount val="5"/>
                <c:pt idx="0">
                  <c:v>2019</c:v>
                </c:pt>
                <c:pt idx="1">
                  <c:v>2020F</c:v>
                </c:pt>
                <c:pt idx="2">
                  <c:v>2021F</c:v>
                </c:pt>
                <c:pt idx="3">
                  <c:v>2022F</c:v>
                </c:pt>
                <c:pt idx="4">
                  <c:v>2023F</c:v>
                </c:pt>
              </c:strCache>
            </c:strRef>
          </c:cat>
          <c:val>
            <c:numRef>
              <c:f>[数据处理.xlsx]Sheet1!$H$25:$H$29</c:f>
              <c:numCache>
                <c:formatCode>0.0_ </c:formatCode>
                <c:ptCount val="5"/>
                <c:pt idx="0" formatCode="General">
                  <c:v>62.9</c:v>
                </c:pt>
                <c:pt idx="1">
                  <c:v>62.962899999999998</c:v>
                </c:pt>
                <c:pt idx="2">
                  <c:v>63.0258629</c:v>
                </c:pt>
                <c:pt idx="3">
                  <c:v>63.088888762899998</c:v>
                </c:pt>
                <c:pt idx="4" formatCode="General">
                  <c:v>63.2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6F-46AD-8AEE-FF2C78079D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serLines>
          <c:spPr>
            <a:ln w="9525" cap="flat" cmpd="sng" algn="ctr">
              <a:solidFill>
                <a:sysClr val="windowText" lastClr="000000">
                  <a:lumMod val="35000"/>
                  <a:lumOff val="65000"/>
                </a:sysClr>
              </a:solidFill>
              <a:round/>
            </a:ln>
            <a:effectLst/>
          </c:spPr>
        </c:serLines>
        <c:axId val="733158407"/>
        <c:axId val="816645451"/>
      </c:barChart>
      <c:catAx>
        <c:axId val="73315840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15000"/>
                <a:lumOff val="85000"/>
              </a:sys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SimSun" panose="02010600030101010101" pitchFamily="2" charset="-122"/>
                <a:cs typeface="+mn-ea"/>
              </a:defRPr>
            </a:pPr>
            <a:endParaRPr lang="en-US"/>
          </a:p>
        </c:txPr>
        <c:crossAx val="816645451"/>
        <c:crosses val="autoZero"/>
        <c:auto val="1"/>
        <c:lblAlgn val="ctr"/>
        <c:lblOffset val="100"/>
        <c:noMultiLvlLbl val="0"/>
      </c:catAx>
      <c:valAx>
        <c:axId val="8166454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>
                  <a:lumMod val="15000"/>
                  <a:lumOff val="8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SimSun" panose="02010600030101010101" pitchFamily="2" charset="-122"/>
                <a:cs typeface="+mn-ea"/>
              </a:defRPr>
            </a:pPr>
            <a:endParaRPr lang="en-US"/>
          </a:p>
        </c:txPr>
        <c:crossAx val="733158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7997773928320866"/>
          <c:w val="1"/>
          <c:h val="9.6251708313485548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j-lt"/>
              <a:ea typeface="SimSun" panose="02010600030101010101" pitchFamily="2" charset="-122"/>
              <a:cs typeface="+mn-ea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ysClr val="windowText" lastClr="000000">
          <a:lumMod val="15000"/>
          <a:lumOff val="85000"/>
        </a:sysClr>
      </a:solidFill>
      <a:round/>
    </a:ln>
    <a:effectLst/>
  </c:spPr>
  <c:txPr>
    <a:bodyPr/>
    <a:lstStyle/>
    <a:p>
      <a:pPr>
        <a:defRPr lang="zh-CN"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2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icrosoft YaHei" panose="020B0503020204020204" charset="-122"/>
                <a:ea typeface="Microsoft YaHei" panose="020B0503020204020204" charset="-122"/>
                <a:cs typeface="Microsoft YaHei" panose="020B0503020204020204" charset="-122"/>
                <a:sym typeface="Microsoft YaHei" panose="020B0503020204020204" charset="-122"/>
              </a:defRPr>
            </a:pPr>
            <a:r>
              <a:rPr lang="en-US" altLang="zh-CN" sz="1600" b="1" i="0" u="none" strike="noStrike" baseline="0" dirty="0" err="1">
                <a:effectLst/>
                <a:sym typeface="Microsoft YaHei" panose="020B0503020204020204" charset="-122"/>
              </a:rPr>
              <a:t>နည်းပညာပိုင်းဆိုင်ရာ</a:t>
            </a:r>
            <a:r>
              <a:rPr lang="en-US" altLang="zh-CN" sz="1600" b="1" i="0" u="none" strike="noStrike" baseline="0" dirty="0">
                <a:effectLst/>
                <a:sym typeface="Microsoft YaHei" panose="020B0503020204020204" charset="-122"/>
              </a:rPr>
              <a:t> </a:t>
            </a:r>
            <a:r>
              <a:rPr lang="my-MM" altLang="zh-CN" sz="1600" b="1" i="0" u="none" strike="noStrike" baseline="0" dirty="0">
                <a:effectLst/>
                <a:sym typeface="Microsoft YaHei" panose="020B0503020204020204" charset="-122"/>
              </a:rPr>
              <a:t>ဝတ်ဆင်နိုင်သောကိရိယာ ကမ္ဘာလုံးဆိုင်ရာတင်ပို့မှု </a:t>
            </a:r>
            <a:r>
              <a:rPr lang="en-US" altLang="zh-CN" sz="1600" b="1" i="0" u="none" strike="noStrike" baseline="0" dirty="0">
                <a:effectLst/>
                <a:sym typeface="Microsoft YaHei" panose="020B0503020204020204" charset="-122"/>
              </a:rPr>
              <a:t>(millions)</a:t>
            </a:r>
            <a:endParaRPr lang="zh-CN" altLang="en-US" sz="1600" b="1" dirty="0">
              <a:latin typeface="Microsoft YaHei" panose="020B0503020204020204" charset="-122"/>
              <a:ea typeface="Microsoft YaHei" panose="020B0503020204020204" charset="-122"/>
              <a:cs typeface="Microsoft YaHei" panose="020B0503020204020204" charset="-122"/>
              <a:sym typeface="Microsoft YaHei" panose="020B0503020204020204" charset="-122"/>
            </a:endParaRPr>
          </a:p>
        </c:rich>
      </c:tx>
      <c:layout>
        <c:manualLayout>
          <c:xMode val="edge"/>
          <c:yMode val="edge"/>
          <c:x val="0.14149331413824287"/>
          <c:y val="2.2577607094390752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zh-CN" sz="12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Microsoft YaHei" panose="020B0503020204020204" charset="-122"/>
              <a:ea typeface="Microsoft YaHei" panose="020B0503020204020204" charset="-122"/>
              <a:cs typeface="Microsoft YaHei" panose="020B0503020204020204" charset="-122"/>
              <a:sym typeface="Microsoft YaHei" panose="020B0503020204020204" charset="-122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'[网络数据-1.xls]数据图表'!$C$2</c:f>
              <c:strCache>
                <c:ptCount val="1"/>
                <c:pt idx="0">
                  <c:v>智能手表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Calibri" panose="020F0502020204030204" charset="0"/>
                    <a:ea typeface="SimSun" panose="02010600030101010101" pitchFamily="2" charset="-122"/>
                    <a:cs typeface="+mn-e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ysClr val="windowText" lastClr="000000">
                          <a:lumMod val="35000"/>
                          <a:lumOff val="65000"/>
                        </a:sys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'[网络数据-1.xls]数据图表'!$D$1:$K$1</c:f>
              <c:strCache>
                <c:ptCount val="8"/>
                <c:pt idx="0">
                  <c:v>18_Q1</c:v>
                </c:pt>
                <c:pt idx="1">
                  <c:v>18_Q2</c:v>
                </c:pt>
                <c:pt idx="2">
                  <c:v>18_Q3</c:v>
                </c:pt>
                <c:pt idx="3">
                  <c:v>18_Q4</c:v>
                </c:pt>
                <c:pt idx="4">
                  <c:v>19_Q1</c:v>
                </c:pt>
                <c:pt idx="5">
                  <c:v>19_Q2</c:v>
                </c:pt>
                <c:pt idx="6">
                  <c:v>19_Q3</c:v>
                </c:pt>
                <c:pt idx="7">
                  <c:v>19_Q4</c:v>
                </c:pt>
              </c:strCache>
            </c:strRef>
          </c:cat>
          <c:val>
            <c:numRef>
              <c:f>'[网络数据-1.xls]数据图表'!$D$2:$K$2</c:f>
              <c:numCache>
                <c:formatCode>General</c:formatCode>
                <c:ptCount val="8"/>
                <c:pt idx="0">
                  <c:v>9.1999999999999993</c:v>
                </c:pt>
                <c:pt idx="1">
                  <c:v>10.9</c:v>
                </c:pt>
                <c:pt idx="2" formatCode="0.0_ ">
                  <c:v>11.7</c:v>
                </c:pt>
                <c:pt idx="3" formatCode="0.0_ ">
                  <c:v>21</c:v>
                </c:pt>
                <c:pt idx="4" formatCode="0.0_ ">
                  <c:v>12.2</c:v>
                </c:pt>
                <c:pt idx="5" formatCode="0.0_ ">
                  <c:v>13.3</c:v>
                </c:pt>
                <c:pt idx="6" formatCode="0.0_ ">
                  <c:v>17.6814</c:v>
                </c:pt>
                <c:pt idx="7" formatCode="0.0_ ">
                  <c:v>23.3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15-453A-87DE-9F806F273160}"/>
            </c:ext>
          </c:extLst>
        </c:ser>
        <c:ser>
          <c:idx val="1"/>
          <c:order val="1"/>
          <c:tx>
            <c:strRef>
              <c:f>'[网络数据-1.xls]数据图表'!$C$3</c:f>
              <c:strCache>
                <c:ptCount val="1"/>
                <c:pt idx="0">
                  <c:v>智能手环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Calibri" panose="020F0502020204030204" charset="0"/>
                    <a:ea typeface="SimSun" panose="02010600030101010101" pitchFamily="2" charset="-122"/>
                    <a:cs typeface="+mn-e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ysClr val="windowText" lastClr="000000">
                          <a:lumMod val="35000"/>
                          <a:lumOff val="65000"/>
                        </a:sys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'[网络数据-1.xls]数据图表'!$D$1:$K$1</c:f>
              <c:strCache>
                <c:ptCount val="8"/>
                <c:pt idx="0">
                  <c:v>18_Q1</c:v>
                </c:pt>
                <c:pt idx="1">
                  <c:v>18_Q2</c:v>
                </c:pt>
                <c:pt idx="2">
                  <c:v>18_Q3</c:v>
                </c:pt>
                <c:pt idx="3">
                  <c:v>18_Q4</c:v>
                </c:pt>
                <c:pt idx="4">
                  <c:v>19_Q1</c:v>
                </c:pt>
                <c:pt idx="5">
                  <c:v>19_Q2</c:v>
                </c:pt>
                <c:pt idx="6">
                  <c:v>19_Q3</c:v>
                </c:pt>
                <c:pt idx="7">
                  <c:v>19_Q4</c:v>
                </c:pt>
              </c:strCache>
            </c:strRef>
          </c:cat>
          <c:val>
            <c:numRef>
              <c:f>'[网络数据-1.xls]数据图表'!$D$3:$K$3</c:f>
              <c:numCache>
                <c:formatCode>General</c:formatCode>
                <c:ptCount val="8"/>
                <c:pt idx="0">
                  <c:v>9.5</c:v>
                </c:pt>
                <c:pt idx="1">
                  <c:v>10.3</c:v>
                </c:pt>
                <c:pt idx="2" formatCode="0.0_ ">
                  <c:v>12.9</c:v>
                </c:pt>
                <c:pt idx="3" formatCode="0.0_ ">
                  <c:v>18.3</c:v>
                </c:pt>
                <c:pt idx="4" formatCode="0.0_ ">
                  <c:v>13.1</c:v>
                </c:pt>
                <c:pt idx="5" formatCode="0.0_ ">
                  <c:v>15.9</c:v>
                </c:pt>
                <c:pt idx="6" formatCode="0.0_ ">
                  <c:v>19.2</c:v>
                </c:pt>
                <c:pt idx="7" formatCode="0.0_ 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15-453A-87DE-9F806F273160}"/>
            </c:ext>
          </c:extLst>
        </c:ser>
        <c:ser>
          <c:idx val="2"/>
          <c:order val="2"/>
          <c:tx>
            <c:strRef>
              <c:f>'[网络数据-1.xls]数据图表'!$C$4</c:f>
              <c:strCache>
                <c:ptCount val="1"/>
                <c:pt idx="0">
                  <c:v>儿童手表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Calibri" panose="020F0502020204030204" charset="0"/>
                    <a:ea typeface="SimSun" panose="02010600030101010101" pitchFamily="2" charset="-122"/>
                    <a:cs typeface="+mn-ea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ysClr val="windowText" lastClr="000000">
                          <a:lumMod val="35000"/>
                          <a:lumOff val="65000"/>
                        </a:sys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'[网络数据-1.xls]数据图表'!$D$1:$K$1</c:f>
              <c:strCache>
                <c:ptCount val="8"/>
                <c:pt idx="0">
                  <c:v>18_Q1</c:v>
                </c:pt>
                <c:pt idx="1">
                  <c:v>18_Q2</c:v>
                </c:pt>
                <c:pt idx="2">
                  <c:v>18_Q3</c:v>
                </c:pt>
                <c:pt idx="3">
                  <c:v>18_Q4</c:v>
                </c:pt>
                <c:pt idx="4">
                  <c:v>19_Q1</c:v>
                </c:pt>
                <c:pt idx="5">
                  <c:v>19_Q2</c:v>
                </c:pt>
                <c:pt idx="6">
                  <c:v>19_Q3</c:v>
                </c:pt>
                <c:pt idx="7">
                  <c:v>19_Q4</c:v>
                </c:pt>
              </c:strCache>
            </c:strRef>
          </c:cat>
          <c:val>
            <c:numRef>
              <c:f>'[网络数据-1.xls]数据图表'!$D$4:$K$4</c:f>
              <c:numCache>
                <c:formatCode>General</c:formatCode>
                <c:ptCount val="8"/>
                <c:pt idx="0">
                  <c:v>5.3</c:v>
                </c:pt>
                <c:pt idx="1">
                  <c:v>5.5</c:v>
                </c:pt>
                <c:pt idx="2" formatCode="0.0_ ">
                  <c:v>6.1</c:v>
                </c:pt>
                <c:pt idx="3" formatCode="0.0_ ">
                  <c:v>5.6</c:v>
                </c:pt>
                <c:pt idx="4" formatCode="0.0_ ">
                  <c:v>5.9</c:v>
                </c:pt>
                <c:pt idx="5" formatCode="0.0_ ">
                  <c:v>5.8</c:v>
                </c:pt>
                <c:pt idx="6" formatCode="0.0_ ">
                  <c:v>6.0065999999999997</c:v>
                </c:pt>
                <c:pt idx="7" formatCode="0.0_ ">
                  <c:v>5.5933999999999999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15-453A-87DE-9F806F2731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9004956"/>
        <c:axId val="227064220"/>
      </c:barChart>
      <c:catAx>
        <c:axId val="5490049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15000"/>
                <a:lumOff val="85000"/>
              </a:sys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SimSun" panose="02010600030101010101" pitchFamily="2" charset="-122"/>
                <a:cs typeface="+mn-ea"/>
              </a:defRPr>
            </a:pPr>
            <a:endParaRPr lang="en-US"/>
          </a:p>
        </c:txPr>
        <c:crossAx val="227064220"/>
        <c:crosses val="autoZero"/>
        <c:auto val="1"/>
        <c:lblAlgn val="ctr"/>
        <c:lblOffset val="100"/>
        <c:noMultiLvlLbl val="0"/>
      </c:catAx>
      <c:valAx>
        <c:axId val="2270642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>
                  <a:lumMod val="15000"/>
                  <a:lumOff val="8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charset="0"/>
                <a:ea typeface="SimSun" panose="02010600030101010101" pitchFamily="2" charset="-122"/>
                <a:cs typeface="+mn-ea"/>
              </a:defRPr>
            </a:pPr>
            <a:endParaRPr lang="en-US"/>
          </a:p>
        </c:txPr>
        <c:crossAx val="5490049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 charset="0"/>
              <a:ea typeface="SimSun" panose="02010600030101010101" pitchFamily="2" charset="-122"/>
              <a:cs typeface="+mn-ea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ysClr val="windowText" lastClr="000000">
          <a:lumMod val="15000"/>
          <a:lumOff val="85000"/>
        </a:sysClr>
      </a:solidFill>
      <a:round/>
    </a:ln>
    <a:effectLst/>
  </c:spPr>
  <c:txPr>
    <a:bodyPr/>
    <a:lstStyle/>
    <a:p>
      <a:pPr>
        <a:defRPr lang="zh-CN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000" kern="1200"/>
  </cs:axisTitle>
  <cs:categoryAxis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1000" kern="1200"/>
  </cs:chartArea>
  <cs:dataLabel>
    <cs:lnRef idx="0"/>
    <cs:fillRef idx="0"/>
    <cs:effectRef idx="0"/>
    <cs:fontRef idx="minor">
      <a:sysClr val="windowText" lastClr="000000">
        <a:lumMod val="75000"/>
        <a:lumOff val="25000"/>
      </a:sysClr>
    </cs:fontRef>
    <cs:defRPr sz="900" kern="1200"/>
  </cs:dataLabel>
  <cs:dataLabelCallout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solidFill>
        <a:sysClr val="window" lastClr="FFFFFF"/>
      </a:solidFill>
      <a:ln>
        <a:solidFill>
          <a:sysClr val="windowText" lastClr="000000">
            <a:lumMod val="25000"/>
            <a:lumOff val="75000"/>
          </a:sys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ysClr val="windowText" lastClr="000000"/>
    </cs:fontRef>
  </cs:dataPoint>
  <cs:dataPoint3D>
    <cs:lnRef idx="0"/>
    <cs:fillRef idx="1">
      <cs:styleClr val="auto"/>
    </cs:fillRef>
    <cs:effectRef idx="0"/>
    <cs:fontRef idx="minor">
      <a:sysClr val="windowText" lastClr="000000"/>
    </cs:fontRef>
  </cs:dataPoint3D>
  <cs:dataPointLine>
    <cs:lnRef idx="0">
      <cs:styleClr val="auto"/>
    </cs:lnRef>
    <cs:fillRef idx="1"/>
    <cs:effectRef idx="0"/>
    <cs:fontRef idx="minor">
      <a:sysClr val="windowText" lastClr="000000"/>
    </cs:fontRef>
    <cs:spPr>
      <a:ln w="28575" cap="rnd">
        <a:solidFill>
          <a:srgbClr val="FFFFFF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ysClr val="windowText" lastClr="000000"/>
    </cs:fontRef>
    <cs:spPr>
      <a:ln w="9525">
        <a:solidFill>
          <a:srgbClr val="FFFFFF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ysClr val="windowText" lastClr="000000"/>
    </cs:fontRef>
    <cs:spPr>
      <a:ln w="9525" cap="rnd">
        <a:solidFill>
          <a:srgbClr val="FFFFFF"/>
        </a:solidFill>
        <a:round/>
      </a:ln>
    </cs:spPr>
  </cs:dataPointWireframe>
  <cs:dataTable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noFill/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dataTable>
  <cs:downBar>
    <cs:lnRef idx="0"/>
    <cs:fillRef idx="0"/>
    <cs:effectRef idx="0"/>
    <cs:fontRef idx="minor">
      <a:sysClr val="windowText" lastClr="000000"/>
    </cs:fontRef>
    <cs:spPr>
      <a:solidFill>
        <a:sysClr val="windowText" lastClr="000000">
          <a:lumMod val="75000"/>
          <a:lumOff val="25000"/>
        </a:sysClr>
      </a:solidFill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downBar>
  <cs:drop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dropLine>
  <cs:errorBa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errorBar>
  <cs:floor>
    <cs:lnRef idx="0"/>
    <cs:fillRef idx="0"/>
    <cs:effectRef idx="0"/>
    <cs:fontRef idx="minor">
      <a:sysClr val="windowText" lastClr="000000"/>
    </cs:fontRef>
    <cs:spPr>
      <a:noFill/>
      <a:ln>
        <a:noFill/>
      </a:ln>
    </cs:spPr>
  </cs:floor>
  <cs:gridlineMaj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</cs:gridlineMajor>
  <cs:gridlineMin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5000"/>
            <a:lumOff val="95000"/>
          </a:sysClr>
        </a:solidFill>
        <a:round/>
      </a:ln>
    </cs:spPr>
  </cs:gridlineMinor>
  <cs:hiLo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50000"/>
            <a:lumOff val="50000"/>
          </a:sysClr>
        </a:solidFill>
        <a:round/>
      </a:ln>
    </cs:spPr>
  </cs:hiLoLine>
  <cs:leader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leaderLine>
  <cs:legend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legend>
  <cs:plotArea mods="allowNoFillOverride allowNoLineOverride">
    <cs:lnRef idx="0"/>
    <cs:fillRef idx="0"/>
    <cs:effectRef idx="0"/>
    <cs:fontRef idx="minor">
      <a:sysClr val="windowText" lastClr="000000"/>
    </cs:fontRef>
  </cs:plotArea>
  <cs:plotArea3D mods="allowNoFillOverride allowNoLineOverride">
    <cs:lnRef idx="0"/>
    <cs:fillRef idx="0"/>
    <cs:effectRef idx="0"/>
    <cs:fontRef idx="minor">
      <a:sysClr val="windowText" lastClr="000000"/>
    </cs:fontRef>
  </cs:plotArea3D>
  <cs:series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seriesAxis>
  <cs:series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seriesLine>
  <cs: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ysClr val="windowText" lastClr="000000"/>
    </cs:fontRef>
    <cs:spPr>
      <a:ln w="19050" cap="rnd">
        <a:solidFill>
          <a:srgbClr val="FFFFFF"/>
        </a:solidFill>
        <a:prstDash val="sysDot"/>
      </a:ln>
    </cs:spPr>
  </cs:trendline>
  <cs:trendlineLabel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trendlineLabel>
  <cs:upBar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upBar>
  <cs:value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valueAxis>
  <cs:wall>
    <cs:lnRef idx="0"/>
    <cs:fillRef idx="0"/>
    <cs:effectRef idx="0"/>
    <cs:fontRef idx="minor">
      <a:sysClr val="windowText" lastClr="000000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000" kern="1200"/>
  </cs:axisTitle>
  <cs:categoryAxis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1000" kern="1200"/>
  </cs:chartArea>
  <cs:dataLabel>
    <cs:lnRef idx="0"/>
    <cs:fillRef idx="0"/>
    <cs:effectRef idx="0"/>
    <cs:fontRef idx="minor">
      <a:sysClr val="windowText" lastClr="000000">
        <a:lumMod val="75000"/>
        <a:lumOff val="25000"/>
      </a:sysClr>
    </cs:fontRef>
    <cs:defRPr sz="900" kern="1200"/>
  </cs:dataLabel>
  <cs:dataLabelCallout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solidFill>
        <a:sysClr val="window" lastClr="FFFFFF"/>
      </a:solidFill>
      <a:ln>
        <a:solidFill>
          <a:sysClr val="windowText" lastClr="000000">
            <a:lumMod val="25000"/>
            <a:lumOff val="75000"/>
          </a:sys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ysClr val="windowText" lastClr="000000"/>
    </cs:fontRef>
  </cs:dataPoint>
  <cs:dataPoint3D>
    <cs:lnRef idx="0"/>
    <cs:fillRef idx="1">
      <cs:styleClr val="auto"/>
    </cs:fillRef>
    <cs:effectRef idx="0"/>
    <cs:fontRef idx="minor">
      <a:sysClr val="windowText" lastClr="000000"/>
    </cs:fontRef>
  </cs:dataPoint3D>
  <cs:dataPointLine>
    <cs:lnRef idx="0">
      <cs:styleClr val="auto"/>
    </cs:lnRef>
    <cs:fillRef idx="1"/>
    <cs:effectRef idx="0"/>
    <cs:fontRef idx="minor">
      <a:sysClr val="windowText" lastClr="000000"/>
    </cs:fontRef>
    <cs:spPr>
      <a:ln w="28575" cap="rnd">
        <a:solidFill>
          <a:srgbClr val="FFFFFF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ysClr val="windowText" lastClr="000000"/>
    </cs:fontRef>
    <cs:spPr>
      <a:ln w="9525">
        <a:solidFill>
          <a:srgbClr val="FFFFFF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ysClr val="windowText" lastClr="000000"/>
    </cs:fontRef>
    <cs:spPr>
      <a:ln w="9525" cap="rnd">
        <a:solidFill>
          <a:srgbClr val="FFFFFF"/>
        </a:solidFill>
        <a:round/>
      </a:ln>
    </cs:spPr>
  </cs:dataPointWireframe>
  <cs:dataTable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noFill/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dataTable>
  <cs:downBar>
    <cs:lnRef idx="0"/>
    <cs:fillRef idx="0"/>
    <cs:effectRef idx="0"/>
    <cs:fontRef idx="minor">
      <a:sysClr val="windowText" lastClr="000000"/>
    </cs:fontRef>
    <cs:spPr>
      <a:solidFill>
        <a:sysClr val="windowText" lastClr="000000">
          <a:lumMod val="75000"/>
          <a:lumOff val="25000"/>
        </a:sysClr>
      </a:solidFill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downBar>
  <cs:drop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dropLine>
  <cs:errorBa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errorBar>
  <cs:floor>
    <cs:lnRef idx="0"/>
    <cs:fillRef idx="0"/>
    <cs:effectRef idx="0"/>
    <cs:fontRef idx="minor">
      <a:sysClr val="windowText" lastClr="000000"/>
    </cs:fontRef>
    <cs:spPr>
      <a:noFill/>
      <a:ln>
        <a:noFill/>
      </a:ln>
    </cs:spPr>
  </cs:floor>
  <cs:gridlineMaj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</cs:gridlineMajor>
  <cs:gridlineMin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5000"/>
            <a:lumOff val="95000"/>
          </a:sysClr>
        </a:solidFill>
        <a:round/>
      </a:ln>
    </cs:spPr>
  </cs:gridlineMinor>
  <cs:hiLo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50000"/>
            <a:lumOff val="50000"/>
          </a:sysClr>
        </a:solidFill>
        <a:round/>
      </a:ln>
    </cs:spPr>
  </cs:hiLoLine>
  <cs:leader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leaderLine>
  <cs:legend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legend>
  <cs:plotArea mods="allowNoFillOverride allowNoLineOverride">
    <cs:lnRef idx="0"/>
    <cs:fillRef idx="0"/>
    <cs:effectRef idx="0"/>
    <cs:fontRef idx="minor">
      <a:sysClr val="windowText" lastClr="000000"/>
    </cs:fontRef>
  </cs:plotArea>
  <cs:plotArea3D mods="allowNoFillOverride allowNoLineOverride">
    <cs:lnRef idx="0"/>
    <cs:fillRef idx="0"/>
    <cs:effectRef idx="0"/>
    <cs:fontRef idx="minor">
      <a:sysClr val="windowText" lastClr="000000"/>
    </cs:fontRef>
  </cs:plotArea3D>
  <cs:series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seriesAxis>
  <cs:series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seriesLine>
  <cs: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ysClr val="windowText" lastClr="000000"/>
    </cs:fontRef>
    <cs:spPr>
      <a:ln w="19050" cap="rnd">
        <a:solidFill>
          <a:srgbClr val="FFFFFF"/>
        </a:solidFill>
        <a:prstDash val="sysDot"/>
      </a:ln>
    </cs:spPr>
  </cs:trendline>
  <cs:trendlineLabel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trendlineLabel>
  <cs:upBar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upBar>
  <cs:value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valueAxis>
  <cs:wall>
    <cs:lnRef idx="0"/>
    <cs:fillRef idx="0"/>
    <cs:effectRef idx="0"/>
    <cs:fontRef idx="minor">
      <a:sysClr val="windowText" lastClr="000000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0.295</cdr:x>
      <cdr:y>0.025</cdr:y>
    </cdr:from>
    <cdr:to>
      <cdr:x>0.66333</cdr:x>
      <cdr:y>0.11944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1348740" y="68580"/>
          <a:ext cx="1684020" cy="259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horzOverflow="clip" vert="horz" wrap="squar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endParaRPr lang="zh-CN" altLang="en-US"/>
        </a:p>
      </cdr:txBody>
    </cdr:sp>
  </cdr:relSizeAnchor>
  <cdr:relSizeAnchor xmlns:cdr="http://schemas.openxmlformats.org/drawingml/2006/chartDrawing">
    <cdr:from>
      <cdr:x>0</cdr:x>
      <cdr:y>0.02532</cdr:y>
    </cdr:from>
    <cdr:to>
      <cdr:x>1</cdr:x>
      <cdr:y>0.1708</cdr:y>
    </cdr:to>
    <cdr:sp macro="" textlink="">
      <cdr:nvSpPr>
        <cdr:cNvPr id="3" name="矩形 2"/>
        <cdr:cNvSpPr/>
      </cdr:nvSpPr>
      <cdr:spPr>
        <a:xfrm xmlns:a="http://schemas.openxmlformats.org/drawingml/2006/main">
          <a:off x="0" y="81179"/>
          <a:ext cx="6384966" cy="4663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horzOverflow="clip" vert="horz" wrap="squar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pPr algn="ctr"/>
          <a:r>
            <a:rPr lang="en-US" altLang="zh-CN" sz="1200" b="1" dirty="0"/>
            <a:t>2019-2023F </a:t>
          </a:r>
          <a:r>
            <a:rPr lang="my-MM" altLang="zh-CN" sz="1200" b="1" dirty="0"/>
            <a:t>တစ်ကမ္ဘာလုံးဆိုင်ရာ</a:t>
          </a:r>
          <a:r>
            <a:rPr lang="en-US" altLang="zh-CN" sz="1200" b="1" dirty="0"/>
            <a:t>  </a:t>
          </a:r>
          <a:r>
            <a:rPr lang="en-US" altLang="zh-CN" sz="1200" b="1" dirty="0" err="1"/>
            <a:t>နည်းပညာထုတ်ကုန်များ</a:t>
          </a:r>
          <a:r>
            <a:rPr lang="my-MM" altLang="zh-CN" sz="1200" b="1" i="0" u="none" strike="noStrike" baseline="0" dirty="0">
              <a:effectLst/>
              <a:sym typeface="Microsoft YaHei" panose="020B0503020204020204" charset="-122"/>
            </a:rPr>
            <a:t>ဝတ်ဆင်နိုင်သော</a:t>
          </a:r>
          <a:r>
            <a:rPr lang="my-MM" altLang="zh-CN" sz="1200" b="1" dirty="0"/>
            <a:t>ကိရိယာအသုံးပြုမှု များပြားလာပုံ</a:t>
          </a:r>
          <a:r>
            <a:rPr lang="en-US" altLang="zh-CN" sz="1200" b="1" dirty="0"/>
            <a:t> (Millions)</a:t>
          </a:r>
          <a:endParaRPr lang="zh-CN" altLang="en-US" sz="2800" b="1" dirty="0">
            <a:latin typeface="Microsoft YaHei" panose="020B0503020204020204" charset="-122"/>
            <a:ea typeface="Microsoft YaHei" panose="020B0503020204020204" charset="-122"/>
            <a:cs typeface="Microsoft YaHei" panose="020B0503020204020204" charset="-122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00215-798C-4721-94BF-113C335EF9B9}" type="datetimeFigureOut">
              <a:rPr lang="zh-CN" altLang="en-US" smtClean="0"/>
              <a:t>2020/9/1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5A9E9-78FD-4D89-B2CF-9891BA0B6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38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57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【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မှတ်ချက်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】</a:t>
            </a:r>
            <a:br>
              <a:rPr lang="en-US" altLang="zh-CN" dirty="0"/>
            </a:b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en-US" altLang="zh-CN" sz="1200" b="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AI </a:t>
            </a:r>
            <a:r>
              <a:rPr lang="my-MM" altLang="zh-CN" sz="1200" b="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နာရီမျက်နှာပြင်, အမှတ်တရများ / အယ်လ်ဘမ်နာရီမျက်နှာပြင်များ သရုပ်ဖော်ပြသပေးမှုကို အားစိုက်ပေးပါ။ </a:t>
            </a:r>
            <a:r>
              <a:rPr lang="en-US" altLang="zh-CN" sz="1200" b="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Promoter</a:t>
            </a:r>
            <a:r>
              <a:rPr lang="my-MM" altLang="zh-CN" sz="1200" b="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သည် စျေးကွက်တွင်ရောင်းသောအခါ နာရီမျက်နှာပြင် ဘယ်လို  ပြောင်းလဲရမည်ကိုသေချာပေါက်သိနေရမည်။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နာရီမျက်နှာပြင်ပုံစံကို အကြာကြီးနှိပ်၍ ပြောင်းလဲနိုင်ခြင်း၊ နာရီမျက်နှာပြင်ပုံစံ အမျိုးမျိုးရှိခြင်းများကို အလေးပေး၍ ပြောကြားပေးပါ</a:t>
            </a:r>
            <a:br>
              <a:rPr lang="en-US" altLang="zh-CN" dirty="0"/>
            </a:b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Google Play 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တွင်လည်း အခြားနာရီမျက်နှာပြင်ပုံစံများကိုလည်း 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download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ဆွဲနိုင်သည်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628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 Play 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တွင်လည်း အခြားနာရီမျက်နှာပြင်ပုံစံများကိုလည်း 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download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ဆွဲနိုင်သည်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718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441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6840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363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246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340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20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【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မှတ်ချက်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】</a:t>
            </a:r>
            <a:endParaRPr lang="my-MM" altLang="zh-CN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ကျွန်တော်တို့ဘဝတွင် ဖုန်း အသုံးပြုရန် အဆင်မပြသောအချိန်များလည်းရှိသည်။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509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စမတ်နာရီများကို နေ့တိုင်းအားသွင်းရခြင်းသည် အသုံးပြုသူများအတွက် အကြီးမားဆုံး အခက်အခဲများဖြစ်သည်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43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8953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9090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613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my-MM" altLang="zh-CN" dirty="0"/>
              <a:t>ဘက်ထရီကြာရှည်စေရန် </a:t>
            </a:r>
            <a:r>
              <a:rPr lang="en-US" altLang="zh-CN" dirty="0"/>
              <a:t>power saver mode </a:t>
            </a:r>
            <a:r>
              <a:rPr lang="my-MM" altLang="zh-CN" dirty="0"/>
              <a:t> သည် အသုံးပြုသူ နာရီအားသွင်းရန် အခက်အခဲဖြစ်သောအခြေအနေများ၏ လိုအပ်ချက်နှင့် ကိုက်ညီသည်။</a:t>
            </a: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2. Power Saver Mode</a:t>
            </a:r>
            <a:r>
              <a:rPr lang="my-MM" altLang="zh-CN" dirty="0"/>
              <a:t> တွင် လွယ်ကူသော လုပ်ဆောင်ချက်များ ဆက်လက်လုပ်ဆောင်နိုင်သောကြောင့် အသုံးပြုသူအတွက် အရေးကြီးသော </a:t>
            </a:r>
            <a:r>
              <a:rPr lang="en-US" altLang="zh-CN" dirty="0"/>
              <a:t>message</a:t>
            </a:r>
            <a:r>
              <a:rPr lang="my-MM" altLang="zh-CN" dirty="0"/>
              <a:t> များ မလွတ်စေတော့ပါ (သို့) နှလုံးခုန်နှုန်း စောင့်ကြည့်မှုကို လက်လွတ်စရာ မလိုတော့ပါ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8042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my-MM" altLang="zh-CN" dirty="0"/>
              <a:t>ဘက်ထရီကြာရှည်စေရန် </a:t>
            </a:r>
            <a:r>
              <a:rPr lang="en-US" altLang="zh-CN" dirty="0"/>
              <a:t>power saver mode </a:t>
            </a:r>
            <a:r>
              <a:rPr lang="my-MM" altLang="zh-CN" dirty="0"/>
              <a:t> သည် အသုံးပြုသူ နာရီအားသွင်းရန် အခက်အခဲဖြစ်သောအခြေအနေများ၏ လိုအပ်ချက်နှင့် ကိုက်ညီသည်။</a:t>
            </a: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2. Power Saver Mode</a:t>
            </a:r>
            <a:r>
              <a:rPr lang="my-MM" altLang="zh-CN" dirty="0"/>
              <a:t> တွင် လွယ်ကူသော လုပ်ဆောင်ချက်များ ဆက်လက်လုပ်ဆောင်နိုင်သောကြောင့် အသုံးပြုသူအတွက် အရေးကြီးသော </a:t>
            </a:r>
            <a:r>
              <a:rPr lang="en-US" altLang="zh-CN" dirty="0"/>
              <a:t>message</a:t>
            </a:r>
            <a:r>
              <a:rPr lang="my-MM" altLang="zh-CN" dirty="0"/>
              <a:t> များ မလွတ်စေတော့ပါ (သို့) နှလုံးခုန်နှုန်း စောင့်ကြည့်မှုကို လက်လွတ်စရာ မလိုတော့ပါ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5423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A9E9-78FD-4D89-B2CF-9891BA0B6A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855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1600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【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တွေးခေါ်ခြင်း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】</a:t>
            </a:r>
            <a:br>
              <a:rPr lang="en-US" altLang="zh-CN" dirty="0"/>
            </a:br>
            <a:r>
              <a:rPr lang="my-MM" altLang="zh-CN" dirty="0"/>
              <a:t>စမတ်နာရီအားလုံးတွင် အားကစားဆိုင်ရာ လုပ်ဆောင်မှုများပါဝင်သည်။ နှလုံးခုန်နှုန်း၊ ခြေလှမ်း</a:t>
            </a:r>
            <a:r>
              <a:rPr lang="en-US" altLang="zh-CN" dirty="0"/>
              <a:t> </a:t>
            </a:r>
            <a:r>
              <a:rPr lang="my-MM" altLang="zh-CN" dirty="0"/>
              <a:t>စသည်ကို တိုင်းတာပေးသည်။ ကျွန်တော်တို့ နာရီများနှင့် ဘာတွေကွာခြားသလဲ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my-MM" altLang="zh-CN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 Watch 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အခြား အားကစားနာရီများကဲ့သို့ ပရော်ဖက်ရှင်နယ်မကျ သော်လည်း ပုံမှန်ပေါ့ပါးသော အားကစားနည်းစနစ်များနှင့် အချိန်တိုင်းနေရာတိုင်း အားကစားပြုလုပ်နိုင်အောင် လုပ်ဆောင်ပေးသည်</a:t>
            </a:r>
            <a:br>
              <a:rPr lang="en-US" altLang="zh-CN" dirty="0"/>
            </a:b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【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မှတ်ချက်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】</a:t>
            </a:r>
            <a:br>
              <a:rPr lang="en-US" altLang="zh-CN" dirty="0"/>
            </a:b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ဒီဖြစ်ရပ်နှင့်ပတ်သက်ပြီးပြောရန်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လူများသည် အားကစားလုပ်ရန် စဉ်းစားထားကြသော်လည်း တကယ်တန်း အားကစား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Member 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ကတ်များလုပ်ပြီးသော်လည်း တစ်ခါတစ်ရံမှသာ သွားဖြစ်ကြသည်။ မသွားဖြစ်သည့် ပထမဆုံး ဆင်ခြေမှာ ညဘက်တွင် အချိန်မရှိ၍ ဟူ၍ဖြစ်သည်။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31463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4756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【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မှတ်ချက်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】</a:t>
            </a:r>
            <a:br>
              <a:rPr lang="en-US" altLang="zh-CN" dirty="0"/>
            </a:b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my-MM" altLang="zh-CN" dirty="0"/>
              <a:t>အားကစားလုပ်ခြင်းနှင့် ပတ်သက်၍ ဖြစ်ရပ်များပြောကြားပြီးနောက် </a:t>
            </a:r>
            <a:r>
              <a:rPr lang="en-US" altLang="zh-CN" dirty="0"/>
              <a:t>Promoter</a:t>
            </a:r>
            <a:r>
              <a:rPr lang="my-MM" altLang="zh-CN" dirty="0"/>
              <a:t> များ ဖိတ်ခေါ်၍ လက်တွေ့အသုံးပြု၍ အတွေ့အကြုံ ခံစားစေပါ။(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ကိုဖွင့်၍ 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 and relax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ကိုရွေးချယ်ပါ)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အတွေ့အကြုံခံစားစေပြီးနောက် အရှိန်နှုန်းကိုလျော့ကာ အားကစား အချိန်မရွေး နေရာမ‌ရွေး ပြုလုပ်စေပါ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(အားသာချက်-ဗီဒီယိုများဖြင့် သင်ကြားပေးခြင်း၊ အချိန်နှင့် တပြေးညီ သတိပေးခြင်း၊ အားကစားပြုလုပ်ပြီးနော်က အနှစ်ချုပ်ပေးခြင်း)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4150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91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1AB418D-DB85-4214-9201-7AF864B901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772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4939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0235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6023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6033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4926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0196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1463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114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【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မှတ်ချက်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】</a:t>
            </a:r>
            <a:br>
              <a:rPr lang="en-US" altLang="zh-CN" dirty="0"/>
            </a:b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 Watch (LTE) 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တွင် ဘက်ထရီစားမှု များသည်။ အဘယ်ကြောင့်ဆိုသော် ဖုန်း‌ခေါ်ခြင်း၊ ဖုန်းဖြေကြားခြင်းများကို သီသန့်အသုံးပြုခြင်း/ အင်တာနက်ကို သီးသန့်အသုံးပြုသောကြောင့်ဖြစ်သည်။ ဤအကြောင်းအရာများကို 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Promoter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လေ့လာ‌သောအခါ သတိထားရန် ပြောကြားပေးပါ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360054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249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1AB418D-DB85-4214-9201-7AF864B901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4450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9684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4919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aseline="0" dirty="0"/>
              <a:t>OPPO Watch slogan: </a:t>
            </a:r>
            <a:r>
              <a:rPr lang="en-US" altLang="zh-CN" dirty="0"/>
              <a:t>Keep Up. Keep in Touch.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8153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4237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【</a:t>
            </a: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မှတ်ချက်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】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y-MM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မိုဘိုင်းဖုန်းများတွင် ကွေးညွှတ်သောမျက်နှာပြင်မှာ စျေးကြီးပြီး အထက်တန်းဆင်သော ခံစားမှုကို တိုးမြင့်စေသည်။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991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324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5A9E9-78FD-4D89-B2CF-9891BA0B6A2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311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70134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1735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04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slow">
    <p:push dir="u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3.mp4"/><Relationship Id="rId7" Type="http://schemas.openxmlformats.org/officeDocument/2006/relationships/image" Target="../media/image2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41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4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11" Type="http://schemas.openxmlformats.org/officeDocument/2006/relationships/image" Target="../media/image46.png"/><Relationship Id="rId5" Type="http://schemas.openxmlformats.org/officeDocument/2006/relationships/image" Target="../media/image41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2.pn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07/relationships/media" Target="../media/media7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5" Type="http://schemas.microsoft.com/office/2007/relationships/media" Target="../media/media8.mp4"/><Relationship Id="rId10" Type="http://schemas.openxmlformats.org/officeDocument/2006/relationships/image" Target="../media/image73.png"/><Relationship Id="rId4" Type="http://schemas.openxmlformats.org/officeDocument/2006/relationships/video" Target="../media/media7.mp4"/><Relationship Id="rId9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gif"/><Relationship Id="rId9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g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video" Target="../media/media13.mp4"/><Relationship Id="rId13" Type="http://schemas.openxmlformats.org/officeDocument/2006/relationships/image" Target="../media/image92.png"/><Relationship Id="rId3" Type="http://schemas.microsoft.com/office/2007/relationships/media" Target="../media/media11.mp4"/><Relationship Id="rId7" Type="http://schemas.microsoft.com/office/2007/relationships/media" Target="../media/media13.mp4"/><Relationship Id="rId12" Type="http://schemas.openxmlformats.org/officeDocument/2006/relationships/image" Target="../media/image91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video" Target="../media/media12.mp4"/><Relationship Id="rId11" Type="http://schemas.openxmlformats.org/officeDocument/2006/relationships/image" Target="../media/image90.png"/><Relationship Id="rId5" Type="http://schemas.microsoft.com/office/2007/relationships/media" Target="../media/media12.mp4"/><Relationship Id="rId10" Type="http://schemas.openxmlformats.org/officeDocument/2006/relationships/notesSlide" Target="../notesSlides/notesSlide33.xml"/><Relationship Id="rId4" Type="http://schemas.openxmlformats.org/officeDocument/2006/relationships/video" Target="../media/media11.mp4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media" Target="../media/media15.mp4"/><Relationship Id="rId7" Type="http://schemas.openxmlformats.org/officeDocument/2006/relationships/image" Target="../media/image95.png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9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5.mp4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2.png"/><Relationship Id="rId7" Type="http://schemas.openxmlformats.org/officeDocument/2006/relationships/image" Target="../media/image41.png"/><Relationship Id="rId12" Type="http://schemas.microsoft.com/office/2007/relationships/hdphoto" Target="../media/hdphoto11.wdp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0" Type="http://schemas.microsoft.com/office/2007/relationships/hdphoto" Target="../media/hdphoto4.wdp"/><Relationship Id="rId4" Type="http://schemas.microsoft.com/office/2007/relationships/hdphoto" Target="../media/hdphoto10.wdp"/><Relationship Id="rId9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jpeg"/><Relationship Id="rId4" Type="http://schemas.openxmlformats.org/officeDocument/2006/relationships/image" Target="../media/image10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jpg"/><Relationship Id="rId4" Type="http://schemas.openxmlformats.org/officeDocument/2006/relationships/image" Target="../media/image104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22.png"/><Relationship Id="rId9" Type="http://schemas.openxmlformats.org/officeDocument/2006/relationships/image" Target="../media/image10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6.wdp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4.wdp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06"/>
          <a:stretch/>
        </p:blipFill>
        <p:spPr>
          <a:xfrm>
            <a:off x="0" y="-1"/>
            <a:ext cx="12192000" cy="6875813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0" y="0"/>
            <a:ext cx="12192000" cy="6875811"/>
          </a:xfrm>
          <a:prstGeom prst="rect">
            <a:avLst/>
          </a:prstGeom>
          <a:gradFill flip="none" rotWithShape="1">
            <a:gsLst>
              <a:gs pos="37000">
                <a:schemeClr val="tx1">
                  <a:alpha val="30000"/>
                </a:schemeClr>
              </a:gs>
              <a:gs pos="65000">
                <a:schemeClr val="tx1">
                  <a:lumMod val="100000"/>
                  <a:alpha val="7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30541" y="5790288"/>
            <a:ext cx="4371609" cy="400110"/>
            <a:chOff x="537029" y="5778181"/>
            <a:chExt cx="4371609" cy="40011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37029" y="5978236"/>
              <a:ext cx="65578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4252856" y="5978236"/>
              <a:ext cx="65578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1094021" y="5778181"/>
              <a:ext cx="32775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</a:rPr>
                <a:t>Product Training Team</a:t>
              </a:r>
              <a:endParaRPr lang="zh-CN" altLang="en-US" sz="2000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0" y="1185475"/>
            <a:ext cx="7778337" cy="2563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8000" b="1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rPr>
              <a:t>OPPO Watch</a:t>
            </a:r>
          </a:p>
          <a:p>
            <a:pPr algn="ctr">
              <a:lnSpc>
                <a:spcPct val="110000"/>
              </a:lnSpc>
            </a:pPr>
            <a:r>
              <a:rPr lang="en-US" altLang="zh-CN" sz="6600" b="1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rPr>
              <a:t>Product Training</a:t>
            </a:r>
          </a:p>
        </p:txBody>
      </p:sp>
    </p:spTree>
    <p:extLst>
      <p:ext uri="{BB962C8B-B14F-4D97-AF65-F5344CB8AC3E}">
        <p14:creationId xmlns:p14="http://schemas.microsoft.com/office/powerpoint/2010/main" val="247279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接连接符 14"/>
          <p:cNvCxnSpPr/>
          <p:nvPr/>
        </p:nvCxnSpPr>
        <p:spPr>
          <a:xfrm>
            <a:off x="8221060" y="3990533"/>
            <a:ext cx="0" cy="2036618"/>
          </a:xfrm>
          <a:prstGeom prst="line">
            <a:avLst/>
          </a:prstGeom>
          <a:ln w="28575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19466" y="1200259"/>
            <a:ext cx="382641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ဖက်ရှင်နှင့် ကိုက်ညီပေးသော </a:t>
            </a:r>
          </a:p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AI </a:t>
            </a: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နာရီမျက်နှာပြင်</a:t>
            </a:r>
          </a:p>
          <a:p>
            <a:pPr algn="ctr">
              <a:lnSpc>
                <a:spcPct val="150000"/>
              </a:lnSpc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ဝတ်စားဆင်ယင်မှု ပုံစံအလိုက် အကြိမ်တိုင်း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သာလွန်၍ လိုက်ဖက်သော ဒီဇိုင်း(၈)ခုကို ထုတ်လုပ်ပေးသည်။</a:t>
            </a:r>
            <a:endParaRPr lang="en-US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4433364" y="1253076"/>
            <a:ext cx="359731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အမှတ်တရများ / အယ်လ်ဘမ်</a:t>
            </a:r>
          </a:p>
          <a:p>
            <a:pPr algn="ctr">
              <a:lnSpc>
                <a:spcPct val="150000"/>
              </a:lnSpc>
            </a:pP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နာရီမျက်နှာပြင်</a:t>
            </a:r>
          </a:p>
          <a:p>
            <a:pPr algn="ctr">
              <a:lnSpc>
                <a:spcPct val="150000"/>
              </a:lnSpc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အသုံးပြုသူသည် မိမိ ကြိုက်နှစ်သက်ရာ နာရီမျက်နှာပြင်ကို သတ်မှတ်နိုင်သည်။</a:t>
            </a:r>
            <a:endParaRPr lang="en-US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064000" y="1292657"/>
            <a:ext cx="38472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မူလပါသော</a:t>
            </a:r>
            <a:r>
              <a:rPr lang="en-US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နာရီမျက်နှာပြင်</a:t>
            </a:r>
            <a:endParaRPr lang="en-US" altLang="zh-CN" sz="2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မူလပါသော နာရီမျက်နှာပြင် (၁၂)ခု ပါဝင်ပြီး 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အကြာကြီးနှိပ်၍ (သို့) ဘယ် (သို့) ညာရွှေ့၍ နာရီ မျက်နှာပြင်များ လဲလှယ်နိုင်သည်။</a:t>
            </a:r>
            <a:endParaRPr lang="en-US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397649" y="-53548"/>
            <a:ext cx="4687783" cy="1322966"/>
            <a:chOff x="2546348" y="2210665"/>
            <a:chExt cx="7083427" cy="1999055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546348" y="2815890"/>
              <a:ext cx="7083425" cy="1069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40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 ဒီဇိုင်း</a:t>
              </a:r>
              <a:endParaRPr lang="zh-CN" altLang="en-US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36012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直接连接符 21"/>
          <p:cNvCxnSpPr/>
          <p:nvPr/>
        </p:nvCxnSpPr>
        <p:spPr>
          <a:xfrm>
            <a:off x="4220343" y="4110208"/>
            <a:ext cx="0" cy="2036618"/>
          </a:xfrm>
          <a:prstGeom prst="line">
            <a:avLst/>
          </a:prstGeom>
          <a:ln w="28575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467" y="3293140"/>
            <a:ext cx="1630329" cy="3532380"/>
          </a:xfrm>
          <a:prstGeom prst="roundRect">
            <a:avLst>
              <a:gd name="adj" fmla="val 928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Record_2020-06-16-22-30-5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57050" y="3311839"/>
            <a:ext cx="1527303" cy="3394006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6" name="Record_2020-06-16-22-29-45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41634" y="3325620"/>
            <a:ext cx="1527303" cy="3394006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68217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3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512" y="6125631"/>
            <a:ext cx="1637658" cy="193911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807" y="5575805"/>
            <a:ext cx="1550587" cy="18360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120" y="4402460"/>
            <a:ext cx="1518004" cy="179743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2" y="4702442"/>
            <a:ext cx="1536465" cy="181929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797" y="2516628"/>
            <a:ext cx="1560920" cy="18482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048" y="2169202"/>
            <a:ext cx="1566768" cy="1855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04" y="1216960"/>
            <a:ext cx="1608411" cy="190448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694" y="652400"/>
            <a:ext cx="1586027" cy="1877983"/>
          </a:xfrm>
          <a:prstGeom prst="rect">
            <a:avLst/>
          </a:prstGeom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68151" y="146507"/>
            <a:ext cx="1839725" cy="2912094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pic>
        <p:nvPicPr>
          <p:cNvPr id="112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0078" y="652400"/>
            <a:ext cx="1839725" cy="2912094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grpSp>
        <p:nvGrpSpPr>
          <p:cNvPr id="39" name="组合 38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397649" y="-53548"/>
            <a:ext cx="4687783" cy="1322966"/>
            <a:chOff x="2546348" y="2210665"/>
            <a:chExt cx="7083427" cy="1999055"/>
          </a:xfrm>
        </p:grpSpPr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546348" y="2815890"/>
              <a:ext cx="7083425" cy="1069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40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 ဒီဇိုင်း</a:t>
              </a:r>
              <a:endParaRPr lang="zh-CN" altLang="en-US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36012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223" y="4183096"/>
            <a:ext cx="1839725" cy="2912094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39296" y="3823359"/>
            <a:ext cx="1839725" cy="2912094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7924" y="5037768"/>
            <a:ext cx="1839725" cy="2912094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6224" y="1621051"/>
            <a:ext cx="1839725" cy="2912094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04298" y="1984708"/>
            <a:ext cx="1839725" cy="2912094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03683" y="5612091"/>
            <a:ext cx="1839725" cy="2912094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sp>
        <p:nvSpPr>
          <p:cNvPr id="54" name="矩形 53"/>
          <p:cNvSpPr/>
          <p:nvPr/>
        </p:nvSpPr>
        <p:spPr>
          <a:xfrm>
            <a:off x="-1" y="8487"/>
            <a:ext cx="12192000" cy="6864536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93" name="矩形 192"/>
          <p:cNvSpPr/>
          <p:nvPr/>
        </p:nvSpPr>
        <p:spPr>
          <a:xfrm>
            <a:off x="1" y="2358016"/>
            <a:ext cx="12191999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နာရီမျက်နှာပြင်များကို လဲလှယ်၍ နေ့ရက်များကို ကောင်းသောခံစားချက်ဖြင့် စတင်လိုက်ပါ။</a:t>
            </a:r>
          </a:p>
          <a:p>
            <a:pPr algn="ctr">
              <a:lnSpc>
                <a:spcPct val="150000"/>
              </a:lnSpc>
            </a:pP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အခြား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နာရီမျက်နှာပြင်ပုံစံများကို 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Google Play 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တွင် 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download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ဆွဲနိုင်သည်။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endParaRPr lang="en-US" altLang="zh-CN" sz="4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76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par>
              <p:cTn id="2"/>
            </p:par>
            <p:par>
              <p:cTn id="3"/>
            </p:par>
            <p:par>
              <p:cTn id="4"/>
            </p:par>
            <p:par>
              <p:cTn id="5"/>
            </p:par>
            <p:par>
              <p:cTn id="6"/>
            </p:par>
            <p:par>
              <p:cTn id="7"/>
            </p:par>
            <p:par>
              <p:cTn id="8"/>
            </p:par>
            <p:par>
              <p:cTn id="9"/>
            </p:par>
            <p:par>
              <p:cTn id="10"/>
            </p:par>
            <p:par>
              <p:cTn id="11"/>
            </p:par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线条"/>
          <p:cNvSpPr/>
          <p:nvPr/>
        </p:nvSpPr>
        <p:spPr>
          <a:xfrm>
            <a:off x="525819" y="2444481"/>
            <a:ext cx="11140362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endParaRPr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1" name="图片 40" descr="屏幕快照 2019-11-22 下午8.57.4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6667" y1="25714" x2="16667" y2="26374"/>
                        <a14:foregroundMark x1="38636" y1="44725" x2="38763" y2="470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45894" y="305087"/>
            <a:ext cx="2413214" cy="1386043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70" b="97983" l="9422" r="899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671" y="327695"/>
            <a:ext cx="1368532" cy="1443790"/>
          </a:xfrm>
          <a:prstGeom prst="rect">
            <a:avLst/>
          </a:prstGeom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156393"/>
              </p:ext>
            </p:extLst>
          </p:nvPr>
        </p:nvGraphicFramePr>
        <p:xfrm>
          <a:off x="411518" y="1799986"/>
          <a:ext cx="11463324" cy="3947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7253">
                  <a:extLst>
                    <a:ext uri="{9D8B030D-6E8A-4147-A177-3AD203B41FA5}">
                      <a16:colId xmlns:a16="http://schemas.microsoft.com/office/drawing/2014/main" val="1320986802"/>
                    </a:ext>
                  </a:extLst>
                </a:gridCol>
                <a:gridCol w="2460745">
                  <a:extLst>
                    <a:ext uri="{9D8B030D-6E8A-4147-A177-3AD203B41FA5}">
                      <a16:colId xmlns:a16="http://schemas.microsoft.com/office/drawing/2014/main" val="3519419905"/>
                    </a:ext>
                  </a:extLst>
                </a:gridCol>
                <a:gridCol w="2108536">
                  <a:extLst>
                    <a:ext uri="{9D8B030D-6E8A-4147-A177-3AD203B41FA5}">
                      <a16:colId xmlns:a16="http://schemas.microsoft.com/office/drawing/2014/main" val="3622115481"/>
                    </a:ext>
                  </a:extLst>
                </a:gridCol>
                <a:gridCol w="2324125">
                  <a:extLst>
                    <a:ext uri="{9D8B030D-6E8A-4147-A177-3AD203B41FA5}">
                      <a16:colId xmlns:a16="http://schemas.microsoft.com/office/drawing/2014/main" val="3794795334"/>
                    </a:ext>
                  </a:extLst>
                </a:gridCol>
                <a:gridCol w="2292665">
                  <a:extLst>
                    <a:ext uri="{9D8B030D-6E8A-4147-A177-3AD203B41FA5}">
                      <a16:colId xmlns:a16="http://schemas.microsoft.com/office/drawing/2014/main" val="1637571736"/>
                    </a:ext>
                  </a:extLst>
                </a:gridCol>
              </a:tblGrid>
              <a:tr h="594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FEATURE</a:t>
                      </a:r>
                      <a:endParaRPr lang="zh-CN" altLang="en-US" sz="20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OPPO</a:t>
                      </a:r>
                      <a:r>
                        <a:rPr lang="en-US" altLang="zh-CN" sz="2000" baseline="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Watch </a:t>
                      </a:r>
                      <a:r>
                        <a:rPr lang="en-US" altLang="zh-CN" sz="1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46mm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Apple Watch</a:t>
                      </a:r>
                      <a:endParaRPr lang="zh-CN" altLang="en-US" sz="20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8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Samsung </a:t>
                      </a:r>
                      <a:r>
                        <a:rPr lang="zh-CN" altLang="en-US" sz="18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Active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0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HUAWEI GT2</a:t>
                      </a:r>
                      <a:endParaRPr lang="zh-CN" altLang="en-US" sz="20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207836"/>
                  </a:ext>
                </a:extLst>
              </a:tr>
              <a:tr h="80076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my-MM" altLang="zh-CN" sz="14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မျက်နှာပြင် ပုံစံ</a:t>
                      </a:r>
                      <a:endParaRPr lang="zh-CN" altLang="en-US" sz="14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y-MM" altLang="zh-CN" sz="1600" b="1" dirty="0">
                          <a:solidFill>
                            <a:srgbClr val="38B75C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ကွေးညွှတ်သော မျက်နှာပြင်</a:t>
                      </a:r>
                      <a:endParaRPr lang="en-US" altLang="zh-CN" sz="1600" b="1" dirty="0">
                        <a:solidFill>
                          <a:srgbClr val="38B75C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my-MM" altLang="zh-CN" sz="18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လေးထောင့်ကျသော မျက်နှာပြင်</a:t>
                      </a:r>
                      <a:endParaRPr lang="zh-CN" altLang="en-US" sz="18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my-MM" altLang="zh-CN" sz="18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ဝိုင်းသော မျက်နှာပြင်</a:t>
                      </a:r>
                      <a:endParaRPr lang="zh-CN" altLang="en-US" sz="18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my-MM" altLang="zh-CN" sz="18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ဝိုင်းသော မျက်နှာပြင်</a:t>
                      </a:r>
                      <a:endParaRPr lang="zh-CN" altLang="en-US" sz="18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5698984"/>
                  </a:ext>
                </a:extLst>
              </a:tr>
              <a:tr h="649705">
                <a:tc>
                  <a:txBody>
                    <a:bodyPr/>
                    <a:lstStyle/>
                    <a:p>
                      <a:pPr algn="ctr"/>
                      <a:r>
                        <a:rPr lang="my-MM" altLang="zh-CN" sz="14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အထူ</a:t>
                      </a:r>
                      <a:endParaRPr lang="en-US" altLang="zh-CN" sz="14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11.35mm</a:t>
                      </a:r>
                      <a:endParaRPr lang="zh-CN" altLang="en-US" sz="1800" b="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11mm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10.9mm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8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10.7mm</a:t>
                      </a:r>
                      <a:endParaRPr lang="zh-CN" altLang="en-US" sz="18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0567004"/>
                  </a:ext>
                </a:extLst>
              </a:tr>
              <a:tr h="8662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my-MM" altLang="zh-CN" sz="14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ဖက်ရှင်နှင့် ကိုက်ညီပေးသော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 AI </a:t>
                      </a:r>
                      <a:r>
                        <a:rPr lang="my-MM" altLang="zh-CN" sz="14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နာရီမျက်နှာပြင်</a:t>
                      </a:r>
                      <a:endParaRPr lang="en-US" altLang="zh-CN" sz="14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solidFill>
                            <a:srgbClr val="38B75C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√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×</a:t>
                      </a:r>
                      <a:endParaRPr lang="zh-CN" altLang="en-US" sz="2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√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×</a:t>
                      </a:r>
                      <a:endParaRPr lang="zh-CN" altLang="en-US" sz="2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0349455"/>
                  </a:ext>
                </a:extLst>
              </a:tr>
              <a:tr h="51653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my-MM" altLang="zh-CN" sz="14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အမှတ်တရများ / အယ်လ်ဘမ် နာရီမျက်နှာပြင်</a:t>
                      </a:r>
                      <a:endParaRPr lang="en-US" altLang="zh-CN" sz="1400" kern="12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solidFill>
                            <a:srgbClr val="38B75C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√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√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×</a:t>
                      </a:r>
                      <a:endParaRPr lang="zh-CN" altLang="en-US" sz="2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×</a:t>
                      </a:r>
                      <a:endParaRPr lang="zh-CN" altLang="en-US" sz="2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3957158"/>
                  </a:ext>
                </a:extLst>
              </a:tr>
              <a:tr h="5165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Google Play</a:t>
                      </a:r>
                      <a:r>
                        <a:rPr lang="my-MM" altLang="zh-CN" sz="1400" kern="12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 တွင်ရသော နာရီမျက်နှာပြင်</a:t>
                      </a:r>
                      <a:endParaRPr lang="en-US" altLang="zh-CN" sz="14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solidFill>
                            <a:srgbClr val="38B75C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√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×</a:t>
                      </a:r>
                      <a:endParaRPr lang="zh-CN" altLang="en-US" sz="2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×</a:t>
                      </a:r>
                      <a:endParaRPr lang="zh-CN" altLang="en-US" sz="2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Pyidaungsu" panose="020B0502040204020203" pitchFamily="34" charset="0"/>
                          <a:ea typeface="OPPOSans-S M" panose="00020600040101010101" pitchFamily="18" charset="-122"/>
                          <a:cs typeface="Pyidaungsu" panose="020B0502040204020203" pitchFamily="34" charset="0"/>
                        </a:rPr>
                        <a:t>×</a:t>
                      </a:r>
                      <a:endParaRPr lang="zh-CN" altLang="en-US" sz="2800" dirty="0">
                        <a:solidFill>
                          <a:schemeClr val="bg1"/>
                        </a:solidFill>
                        <a:latin typeface="Pyidaungsu" panose="020B0502040204020203" pitchFamily="34" charset="0"/>
                        <a:ea typeface="OPPOSans-S M" panose="00020600040101010101" pitchFamily="18" charset="-122"/>
                        <a:cs typeface="Pyidaungsu" panose="020B0502040204020203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1004701"/>
                  </a:ext>
                </a:extLst>
              </a:tr>
            </a:tbl>
          </a:graphicData>
        </a:graphic>
      </p:graphicFrame>
      <p:sp>
        <p:nvSpPr>
          <p:cNvPr id="95" name="线条"/>
          <p:cNvSpPr/>
          <p:nvPr/>
        </p:nvSpPr>
        <p:spPr>
          <a:xfrm>
            <a:off x="525819" y="6054381"/>
            <a:ext cx="11140362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endParaRPr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1" name="图片 10" descr="屏幕快照 2019-11-22 下午5.27.3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6587" y1="51185" x2="67356" y2="76667"/>
                        <a14:foregroundMark x1="67885" y1="45481" x2="69471" y2="57259"/>
                        <a14:foregroundMark x1="73173" y1="56444" x2="73173" y2="81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46061" y="581923"/>
            <a:ext cx="1629429" cy="105814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83607" y="465089"/>
            <a:ext cx="1292860" cy="9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8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文本框 52"/>
          <p:cNvSpPr txBox="1"/>
          <p:nvPr/>
        </p:nvSpPr>
        <p:spPr>
          <a:xfrm>
            <a:off x="1558464" y="5551655"/>
            <a:ext cx="68171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my-MM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သည် ကမ္ဘာပေါ်တွင် ပထမဆုံးသော 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flexible hyperboloid</a:t>
            </a:r>
            <a:r>
              <a:rPr lang="my-MM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မျက်နှာပြင်ရှိသော နာရီဖြစ်ပြီး ခန်းနားထည်ဝါပြီး  ဖက်ရှင်ကျသော ရွေးချယ်စရာ တစ်ခုဖြစ်သည်။</a:t>
            </a:r>
            <a:endParaRPr lang="en-US" altLang="zh-CN" sz="16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431386" y="3595172"/>
            <a:ext cx="6944195" cy="200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OPPO watch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ကမ္ဘာပေ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ါ်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တွင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တစ်ခုတည်းသော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ကွေးည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တ်သော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မျက်နှာပြင်ရှိသည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နာရီ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ဖြစ်သည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စျေးကြီးသော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မိုဘိုင်းဖုန်းများတွင်သာ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ကွေးည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တ်သောမျက်နှာပြင်ကို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အသုံးပြုကာ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ခ</a:t>
            </a: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း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နားထည်ဝါမှုပုံစံကို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ဖော်ပြသည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OPPO watch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တွင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ရာပေါင်းများစွာသော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နာရီမျက်နှာပြင်ရှိသောကြောင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့်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သင်ကြိုက်နှစ်သက်ရာ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ပုံစံ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ကို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နေ့တိုင်းလဲနိုင်သည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နောက်ပြီး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ဒီနေ့ဝတ်ဆင်ထားသည်နှင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လိုက်ဖက်သော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နာရီ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မျက်နှာပြင်ကိုလည်း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ဖန်တီးနိုင်သောကြောင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တစ်နှစ်လုံး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မထပ်နေစေရပ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ါ။</a:t>
            </a:r>
            <a:endParaRPr lang="zh-CN" altLang="zh-CN" sz="140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490310" y="1643393"/>
            <a:ext cx="2451284" cy="442455"/>
            <a:chOff x="835307" y="968205"/>
            <a:chExt cx="2451284" cy="442455"/>
          </a:xfrm>
        </p:grpSpPr>
        <p:grpSp>
          <p:nvGrpSpPr>
            <p:cNvPr id="6" name="组合 5"/>
            <p:cNvGrpSpPr/>
            <p:nvPr/>
          </p:nvGrpSpPr>
          <p:grpSpPr>
            <a:xfrm>
              <a:off x="835307" y="968205"/>
              <a:ext cx="442454" cy="442455"/>
              <a:chOff x="1251257" y="3307617"/>
              <a:chExt cx="566687" cy="566688"/>
            </a:xfrm>
          </p:grpSpPr>
          <p:sp>
            <p:nvSpPr>
              <p:cNvPr id="7" name="Oval 150"/>
              <p:cNvSpPr>
                <a:spLocks noChangeArrowheads="1"/>
              </p:cNvSpPr>
              <p:nvPr/>
            </p:nvSpPr>
            <p:spPr bwMode="auto">
              <a:xfrm>
                <a:off x="1251257" y="3307617"/>
                <a:ext cx="566687" cy="566688"/>
              </a:xfrm>
              <a:prstGeom prst="ellipse">
                <a:avLst/>
              </a:pr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8" name="Rectangle 151"/>
              <p:cNvSpPr>
                <a:spLocks noChangeArrowheads="1"/>
              </p:cNvSpPr>
              <p:nvPr/>
            </p:nvSpPr>
            <p:spPr bwMode="auto">
              <a:xfrm>
                <a:off x="1475870" y="3713571"/>
                <a:ext cx="131883" cy="24728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9" name="Freeform 152"/>
              <p:cNvSpPr>
                <a:spLocks/>
              </p:cNvSpPr>
              <p:nvPr/>
            </p:nvSpPr>
            <p:spPr bwMode="auto">
              <a:xfrm>
                <a:off x="1360472" y="3447744"/>
                <a:ext cx="348255" cy="276131"/>
              </a:xfrm>
              <a:custGeom>
                <a:avLst/>
                <a:gdLst>
                  <a:gd name="T0" fmla="*/ 115 w 115"/>
                  <a:gd name="T1" fmla="*/ 83 h 91"/>
                  <a:gd name="T2" fmla="*/ 106 w 115"/>
                  <a:gd name="T3" fmla="*/ 91 h 91"/>
                  <a:gd name="T4" fmla="*/ 9 w 115"/>
                  <a:gd name="T5" fmla="*/ 91 h 91"/>
                  <a:gd name="T6" fmla="*/ 0 w 115"/>
                  <a:gd name="T7" fmla="*/ 83 h 91"/>
                  <a:gd name="T8" fmla="*/ 0 w 115"/>
                  <a:gd name="T9" fmla="*/ 8 h 91"/>
                  <a:gd name="T10" fmla="*/ 9 w 115"/>
                  <a:gd name="T11" fmla="*/ 0 h 91"/>
                  <a:gd name="T12" fmla="*/ 106 w 115"/>
                  <a:gd name="T13" fmla="*/ 0 h 91"/>
                  <a:gd name="T14" fmla="*/ 115 w 115"/>
                  <a:gd name="T15" fmla="*/ 8 h 91"/>
                  <a:gd name="T16" fmla="*/ 115 w 115"/>
                  <a:gd name="T17" fmla="*/ 8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5" h="91">
                    <a:moveTo>
                      <a:pt x="115" y="83"/>
                    </a:moveTo>
                    <a:cubicBezTo>
                      <a:pt x="115" y="87"/>
                      <a:pt x="111" y="91"/>
                      <a:pt x="106" y="9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4" y="91"/>
                      <a:pt x="0" y="87"/>
                      <a:pt x="0" y="8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4" y="0"/>
                      <a:pt x="9" y="0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111" y="0"/>
                      <a:pt x="115" y="3"/>
                      <a:pt x="115" y="8"/>
                    </a:cubicBezTo>
                    <a:lnTo>
                      <a:pt x="115" y="83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10" name="Freeform 153"/>
              <p:cNvSpPr>
                <a:spLocks/>
              </p:cNvSpPr>
              <p:nvPr/>
            </p:nvSpPr>
            <p:spPr bwMode="auto">
              <a:xfrm>
                <a:off x="1383140" y="3466289"/>
                <a:ext cx="300859" cy="239039"/>
              </a:xfrm>
              <a:custGeom>
                <a:avLst/>
                <a:gdLst>
                  <a:gd name="T0" fmla="*/ 99 w 99"/>
                  <a:gd name="T1" fmla="*/ 72 h 79"/>
                  <a:gd name="T2" fmla="*/ 92 w 99"/>
                  <a:gd name="T3" fmla="*/ 79 h 79"/>
                  <a:gd name="T4" fmla="*/ 7 w 99"/>
                  <a:gd name="T5" fmla="*/ 79 h 79"/>
                  <a:gd name="T6" fmla="*/ 0 w 99"/>
                  <a:gd name="T7" fmla="*/ 72 h 79"/>
                  <a:gd name="T8" fmla="*/ 0 w 99"/>
                  <a:gd name="T9" fmla="*/ 7 h 79"/>
                  <a:gd name="T10" fmla="*/ 7 w 99"/>
                  <a:gd name="T11" fmla="*/ 0 h 79"/>
                  <a:gd name="T12" fmla="*/ 92 w 99"/>
                  <a:gd name="T13" fmla="*/ 0 h 79"/>
                  <a:gd name="T14" fmla="*/ 99 w 99"/>
                  <a:gd name="T15" fmla="*/ 7 h 79"/>
                  <a:gd name="T16" fmla="*/ 99 w 99"/>
                  <a:gd name="T17" fmla="*/ 7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" h="79">
                    <a:moveTo>
                      <a:pt x="99" y="72"/>
                    </a:moveTo>
                    <a:cubicBezTo>
                      <a:pt x="99" y="76"/>
                      <a:pt x="96" y="79"/>
                      <a:pt x="92" y="79"/>
                    </a:cubicBezTo>
                    <a:cubicBezTo>
                      <a:pt x="7" y="79"/>
                      <a:pt x="7" y="79"/>
                      <a:pt x="7" y="79"/>
                    </a:cubicBezTo>
                    <a:cubicBezTo>
                      <a:pt x="3" y="79"/>
                      <a:pt x="0" y="76"/>
                      <a:pt x="0" y="7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6" y="0"/>
                      <a:pt x="99" y="3"/>
                      <a:pt x="99" y="7"/>
                    </a:cubicBezTo>
                    <a:lnTo>
                      <a:pt x="99" y="72"/>
                    </a:lnTo>
                    <a:close/>
                  </a:path>
                </a:pathLst>
              </a:custGeom>
              <a:solidFill>
                <a:srgbClr val="DD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11" name="Rectangle 157"/>
              <p:cNvSpPr>
                <a:spLocks noChangeArrowheads="1"/>
              </p:cNvSpPr>
              <p:nvPr/>
            </p:nvSpPr>
            <p:spPr bwMode="auto">
              <a:xfrm>
                <a:off x="1418171" y="3736239"/>
                <a:ext cx="239039" cy="14425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sp>
          <p:nvSpPr>
            <p:cNvPr id="29" name="流程图: 终止 28"/>
            <p:cNvSpPr/>
            <p:nvPr/>
          </p:nvSpPr>
          <p:spPr>
            <a:xfrm>
              <a:off x="1363032" y="968205"/>
              <a:ext cx="1923559" cy="442455"/>
            </a:xfrm>
            <a:prstGeom prst="flowChartTermina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y-MM" altLang="zh-CN" sz="16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အဓိက အချက်များ</a:t>
              </a:r>
              <a:endParaRPr lang="zh-CN" altLang="en-US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753418" y="1643393"/>
            <a:ext cx="2506135" cy="443192"/>
            <a:chOff x="834502" y="3577384"/>
            <a:chExt cx="2506135" cy="443192"/>
          </a:xfrm>
        </p:grpSpPr>
        <p:grpSp>
          <p:nvGrpSpPr>
            <p:cNvPr id="12" name="组合 11"/>
            <p:cNvGrpSpPr/>
            <p:nvPr/>
          </p:nvGrpSpPr>
          <p:grpSpPr>
            <a:xfrm>
              <a:off x="834502" y="3578121"/>
              <a:ext cx="442454" cy="442455"/>
              <a:chOff x="1146421" y="3981402"/>
              <a:chExt cx="566687" cy="566688"/>
            </a:xfrm>
          </p:grpSpPr>
          <p:sp>
            <p:nvSpPr>
              <p:cNvPr id="13" name="Oval 507"/>
              <p:cNvSpPr>
                <a:spLocks noChangeArrowheads="1"/>
              </p:cNvSpPr>
              <p:nvPr/>
            </p:nvSpPr>
            <p:spPr bwMode="auto">
              <a:xfrm>
                <a:off x="1146421" y="3981402"/>
                <a:ext cx="566687" cy="566688"/>
              </a:xfrm>
              <a:prstGeom prst="ellipse">
                <a:avLst/>
              </a:pr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14" name="Freeform 508"/>
              <p:cNvSpPr>
                <a:spLocks/>
              </p:cNvSpPr>
              <p:nvPr/>
            </p:nvSpPr>
            <p:spPr bwMode="auto">
              <a:xfrm>
                <a:off x="1315397" y="4080315"/>
                <a:ext cx="224615" cy="249343"/>
              </a:xfrm>
              <a:custGeom>
                <a:avLst/>
                <a:gdLst>
                  <a:gd name="T0" fmla="*/ 37 w 74"/>
                  <a:gd name="T1" fmla="*/ 0 h 82"/>
                  <a:gd name="T2" fmla="*/ 0 w 74"/>
                  <a:gd name="T3" fmla="*/ 37 h 82"/>
                  <a:gd name="T4" fmla="*/ 7 w 74"/>
                  <a:gd name="T5" fmla="*/ 58 h 82"/>
                  <a:gd name="T6" fmla="*/ 10 w 74"/>
                  <a:gd name="T7" fmla="*/ 62 h 82"/>
                  <a:gd name="T8" fmla="*/ 18 w 74"/>
                  <a:gd name="T9" fmla="*/ 82 h 82"/>
                  <a:gd name="T10" fmla="*/ 57 w 74"/>
                  <a:gd name="T11" fmla="*/ 82 h 82"/>
                  <a:gd name="T12" fmla="*/ 65 w 74"/>
                  <a:gd name="T13" fmla="*/ 62 h 82"/>
                  <a:gd name="T14" fmla="*/ 68 w 74"/>
                  <a:gd name="T15" fmla="*/ 58 h 82"/>
                  <a:gd name="T16" fmla="*/ 74 w 74"/>
                  <a:gd name="T17" fmla="*/ 37 h 82"/>
                  <a:gd name="T18" fmla="*/ 37 w 74"/>
                  <a:gd name="T1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" h="82">
                    <a:moveTo>
                      <a:pt x="37" y="0"/>
                    </a:moveTo>
                    <a:cubicBezTo>
                      <a:pt x="17" y="0"/>
                      <a:pt x="0" y="16"/>
                      <a:pt x="0" y="37"/>
                    </a:cubicBezTo>
                    <a:cubicBezTo>
                      <a:pt x="0" y="45"/>
                      <a:pt x="3" y="52"/>
                      <a:pt x="7" y="58"/>
                    </a:cubicBezTo>
                    <a:cubicBezTo>
                      <a:pt x="7" y="58"/>
                      <a:pt x="9" y="61"/>
                      <a:pt x="10" y="62"/>
                    </a:cubicBezTo>
                    <a:cubicBezTo>
                      <a:pt x="12" y="66"/>
                      <a:pt x="15" y="72"/>
                      <a:pt x="18" y="82"/>
                    </a:cubicBezTo>
                    <a:cubicBezTo>
                      <a:pt x="57" y="82"/>
                      <a:pt x="57" y="82"/>
                      <a:pt x="57" y="82"/>
                    </a:cubicBezTo>
                    <a:cubicBezTo>
                      <a:pt x="60" y="72"/>
                      <a:pt x="63" y="66"/>
                      <a:pt x="65" y="62"/>
                    </a:cubicBezTo>
                    <a:cubicBezTo>
                      <a:pt x="66" y="61"/>
                      <a:pt x="68" y="58"/>
                      <a:pt x="68" y="58"/>
                    </a:cubicBezTo>
                    <a:cubicBezTo>
                      <a:pt x="72" y="52"/>
                      <a:pt x="74" y="45"/>
                      <a:pt x="74" y="37"/>
                    </a:cubicBezTo>
                    <a:cubicBezTo>
                      <a:pt x="74" y="16"/>
                      <a:pt x="58" y="0"/>
                      <a:pt x="37" y="0"/>
                    </a:cubicBezTo>
                    <a:close/>
                  </a:path>
                </a:pathLst>
              </a:custGeom>
              <a:solidFill>
                <a:srgbClr val="EBC5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15" name="Freeform 509"/>
              <p:cNvSpPr>
                <a:spLocks/>
              </p:cNvSpPr>
              <p:nvPr/>
            </p:nvSpPr>
            <p:spPr bwMode="auto">
              <a:xfrm>
                <a:off x="1397824" y="4135954"/>
                <a:ext cx="59760" cy="86549"/>
              </a:xfrm>
              <a:custGeom>
                <a:avLst/>
                <a:gdLst>
                  <a:gd name="T0" fmla="*/ 9 w 20"/>
                  <a:gd name="T1" fmla="*/ 29 h 29"/>
                  <a:gd name="T2" fmla="*/ 0 w 20"/>
                  <a:gd name="T3" fmla="*/ 22 h 29"/>
                  <a:gd name="T4" fmla="*/ 2 w 20"/>
                  <a:gd name="T5" fmla="*/ 22 h 29"/>
                  <a:gd name="T6" fmla="*/ 9 w 20"/>
                  <a:gd name="T7" fmla="*/ 26 h 29"/>
                  <a:gd name="T8" fmla="*/ 15 w 20"/>
                  <a:gd name="T9" fmla="*/ 25 h 29"/>
                  <a:gd name="T10" fmla="*/ 17 w 20"/>
                  <a:gd name="T11" fmla="*/ 21 h 29"/>
                  <a:gd name="T12" fmla="*/ 10 w 20"/>
                  <a:gd name="T13" fmla="*/ 15 h 29"/>
                  <a:gd name="T14" fmla="*/ 1 w 20"/>
                  <a:gd name="T15" fmla="*/ 8 h 29"/>
                  <a:gd name="T16" fmla="*/ 4 w 20"/>
                  <a:gd name="T17" fmla="*/ 2 h 29"/>
                  <a:gd name="T18" fmla="*/ 19 w 20"/>
                  <a:gd name="T19" fmla="*/ 3 h 29"/>
                  <a:gd name="T20" fmla="*/ 17 w 20"/>
                  <a:gd name="T21" fmla="*/ 5 h 29"/>
                  <a:gd name="T22" fmla="*/ 6 w 20"/>
                  <a:gd name="T23" fmla="*/ 4 h 29"/>
                  <a:gd name="T24" fmla="*/ 4 w 20"/>
                  <a:gd name="T25" fmla="*/ 8 h 29"/>
                  <a:gd name="T26" fmla="*/ 11 w 20"/>
                  <a:gd name="T27" fmla="*/ 13 h 29"/>
                  <a:gd name="T28" fmla="*/ 20 w 20"/>
                  <a:gd name="T29" fmla="*/ 21 h 29"/>
                  <a:gd name="T30" fmla="*/ 16 w 20"/>
                  <a:gd name="T31" fmla="*/ 27 h 29"/>
                  <a:gd name="T32" fmla="*/ 9 w 20"/>
                  <a:gd name="T33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29">
                    <a:moveTo>
                      <a:pt x="9" y="29"/>
                    </a:moveTo>
                    <a:cubicBezTo>
                      <a:pt x="5" y="29"/>
                      <a:pt x="0" y="27"/>
                      <a:pt x="0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5"/>
                      <a:pt x="6" y="26"/>
                      <a:pt x="9" y="26"/>
                    </a:cubicBezTo>
                    <a:cubicBezTo>
                      <a:pt x="11" y="26"/>
                      <a:pt x="14" y="26"/>
                      <a:pt x="15" y="25"/>
                    </a:cubicBezTo>
                    <a:cubicBezTo>
                      <a:pt x="17" y="24"/>
                      <a:pt x="17" y="22"/>
                      <a:pt x="17" y="21"/>
                    </a:cubicBezTo>
                    <a:cubicBezTo>
                      <a:pt x="17" y="17"/>
                      <a:pt x="15" y="16"/>
                      <a:pt x="10" y="15"/>
                    </a:cubicBezTo>
                    <a:cubicBezTo>
                      <a:pt x="6" y="14"/>
                      <a:pt x="1" y="13"/>
                      <a:pt x="1" y="8"/>
                    </a:cubicBezTo>
                    <a:cubicBezTo>
                      <a:pt x="1" y="5"/>
                      <a:pt x="2" y="3"/>
                      <a:pt x="4" y="2"/>
                    </a:cubicBezTo>
                    <a:cubicBezTo>
                      <a:pt x="9" y="0"/>
                      <a:pt x="16" y="2"/>
                      <a:pt x="19" y="3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4"/>
                      <a:pt x="9" y="2"/>
                      <a:pt x="6" y="4"/>
                    </a:cubicBezTo>
                    <a:cubicBezTo>
                      <a:pt x="4" y="5"/>
                      <a:pt x="4" y="6"/>
                      <a:pt x="4" y="8"/>
                    </a:cubicBezTo>
                    <a:cubicBezTo>
                      <a:pt x="4" y="11"/>
                      <a:pt x="6" y="12"/>
                      <a:pt x="11" y="13"/>
                    </a:cubicBezTo>
                    <a:cubicBezTo>
                      <a:pt x="15" y="14"/>
                      <a:pt x="20" y="15"/>
                      <a:pt x="20" y="21"/>
                    </a:cubicBezTo>
                    <a:cubicBezTo>
                      <a:pt x="20" y="23"/>
                      <a:pt x="19" y="25"/>
                      <a:pt x="16" y="27"/>
                    </a:cubicBezTo>
                    <a:cubicBezTo>
                      <a:pt x="14" y="28"/>
                      <a:pt x="12" y="29"/>
                      <a:pt x="9" y="29"/>
                    </a:cubicBez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16" name="Rectangle 510"/>
              <p:cNvSpPr>
                <a:spLocks noChangeArrowheads="1"/>
              </p:cNvSpPr>
              <p:nvPr/>
            </p:nvSpPr>
            <p:spPr bwMode="auto">
              <a:xfrm>
                <a:off x="1424612" y="4109164"/>
                <a:ext cx="8243" cy="32971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17" name="Rectangle 511"/>
              <p:cNvSpPr>
                <a:spLocks noChangeArrowheads="1"/>
              </p:cNvSpPr>
              <p:nvPr/>
            </p:nvSpPr>
            <p:spPr bwMode="auto">
              <a:xfrm>
                <a:off x="1424612" y="4218381"/>
                <a:ext cx="8243" cy="45335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18" name="Freeform 512"/>
              <p:cNvSpPr>
                <a:spLocks/>
              </p:cNvSpPr>
              <p:nvPr/>
            </p:nvSpPr>
            <p:spPr bwMode="auto">
              <a:xfrm>
                <a:off x="1381338" y="4232805"/>
                <a:ext cx="94791" cy="90670"/>
              </a:xfrm>
              <a:custGeom>
                <a:avLst/>
                <a:gdLst>
                  <a:gd name="T0" fmla="*/ 46 w 46"/>
                  <a:gd name="T1" fmla="*/ 44 h 44"/>
                  <a:gd name="T2" fmla="*/ 43 w 46"/>
                  <a:gd name="T3" fmla="*/ 44 h 44"/>
                  <a:gd name="T4" fmla="*/ 43 w 46"/>
                  <a:gd name="T5" fmla="*/ 12 h 44"/>
                  <a:gd name="T6" fmla="*/ 37 w 46"/>
                  <a:gd name="T7" fmla="*/ 18 h 44"/>
                  <a:gd name="T8" fmla="*/ 31 w 46"/>
                  <a:gd name="T9" fmla="*/ 9 h 44"/>
                  <a:gd name="T10" fmla="*/ 22 w 46"/>
                  <a:gd name="T11" fmla="*/ 18 h 44"/>
                  <a:gd name="T12" fmla="*/ 15 w 46"/>
                  <a:gd name="T13" fmla="*/ 9 h 44"/>
                  <a:gd name="T14" fmla="*/ 9 w 46"/>
                  <a:gd name="T15" fmla="*/ 18 h 44"/>
                  <a:gd name="T16" fmla="*/ 3 w 46"/>
                  <a:gd name="T17" fmla="*/ 12 h 44"/>
                  <a:gd name="T18" fmla="*/ 3 w 46"/>
                  <a:gd name="T19" fmla="*/ 44 h 44"/>
                  <a:gd name="T20" fmla="*/ 0 w 46"/>
                  <a:gd name="T21" fmla="*/ 44 h 44"/>
                  <a:gd name="T22" fmla="*/ 0 w 46"/>
                  <a:gd name="T23" fmla="*/ 0 h 44"/>
                  <a:gd name="T24" fmla="*/ 9 w 46"/>
                  <a:gd name="T25" fmla="*/ 12 h 44"/>
                  <a:gd name="T26" fmla="*/ 15 w 46"/>
                  <a:gd name="T27" fmla="*/ 3 h 44"/>
                  <a:gd name="T28" fmla="*/ 22 w 46"/>
                  <a:gd name="T29" fmla="*/ 13 h 44"/>
                  <a:gd name="T30" fmla="*/ 31 w 46"/>
                  <a:gd name="T31" fmla="*/ 3 h 44"/>
                  <a:gd name="T32" fmla="*/ 37 w 46"/>
                  <a:gd name="T33" fmla="*/ 12 h 44"/>
                  <a:gd name="T34" fmla="*/ 46 w 46"/>
                  <a:gd name="T35" fmla="*/ 0 h 44"/>
                  <a:gd name="T36" fmla="*/ 46 w 46"/>
                  <a:gd name="T3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6" h="44">
                    <a:moveTo>
                      <a:pt x="46" y="44"/>
                    </a:moveTo>
                    <a:lnTo>
                      <a:pt x="43" y="44"/>
                    </a:lnTo>
                    <a:lnTo>
                      <a:pt x="43" y="12"/>
                    </a:lnTo>
                    <a:lnTo>
                      <a:pt x="37" y="18"/>
                    </a:lnTo>
                    <a:lnTo>
                      <a:pt x="31" y="9"/>
                    </a:lnTo>
                    <a:lnTo>
                      <a:pt x="22" y="18"/>
                    </a:lnTo>
                    <a:lnTo>
                      <a:pt x="15" y="9"/>
                    </a:lnTo>
                    <a:lnTo>
                      <a:pt x="9" y="18"/>
                    </a:lnTo>
                    <a:lnTo>
                      <a:pt x="3" y="12"/>
                    </a:lnTo>
                    <a:lnTo>
                      <a:pt x="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9" y="12"/>
                    </a:lnTo>
                    <a:lnTo>
                      <a:pt x="15" y="3"/>
                    </a:lnTo>
                    <a:lnTo>
                      <a:pt x="22" y="13"/>
                    </a:lnTo>
                    <a:lnTo>
                      <a:pt x="31" y="3"/>
                    </a:lnTo>
                    <a:lnTo>
                      <a:pt x="37" y="12"/>
                    </a:lnTo>
                    <a:lnTo>
                      <a:pt x="46" y="0"/>
                    </a:lnTo>
                    <a:lnTo>
                      <a:pt x="46" y="44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19" name="Freeform 513"/>
              <p:cNvSpPr>
                <a:spLocks/>
              </p:cNvSpPr>
              <p:nvPr/>
            </p:nvSpPr>
            <p:spPr bwMode="auto">
              <a:xfrm>
                <a:off x="1364853" y="4321415"/>
                <a:ext cx="129823" cy="28850"/>
              </a:xfrm>
              <a:custGeom>
                <a:avLst/>
                <a:gdLst>
                  <a:gd name="T0" fmla="*/ 5 w 43"/>
                  <a:gd name="T1" fmla="*/ 10 h 10"/>
                  <a:gd name="T2" fmla="*/ 0 w 43"/>
                  <a:gd name="T3" fmla="*/ 5 h 10"/>
                  <a:gd name="T4" fmla="*/ 0 w 43"/>
                  <a:gd name="T5" fmla="*/ 5 h 10"/>
                  <a:gd name="T6" fmla="*/ 5 w 43"/>
                  <a:gd name="T7" fmla="*/ 0 h 10"/>
                  <a:gd name="T8" fmla="*/ 38 w 43"/>
                  <a:gd name="T9" fmla="*/ 0 h 10"/>
                  <a:gd name="T10" fmla="*/ 43 w 43"/>
                  <a:gd name="T11" fmla="*/ 5 h 10"/>
                  <a:gd name="T12" fmla="*/ 43 w 43"/>
                  <a:gd name="T13" fmla="*/ 5 h 10"/>
                  <a:gd name="T14" fmla="*/ 38 w 43"/>
                  <a:gd name="T15" fmla="*/ 10 h 10"/>
                  <a:gd name="T16" fmla="*/ 5 w 43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10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0"/>
                      <a:pt x="43" y="2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8"/>
                      <a:pt x="40" y="10"/>
                      <a:pt x="38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38AA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20" name="Freeform 514"/>
              <p:cNvSpPr>
                <a:spLocks/>
              </p:cNvSpPr>
              <p:nvPr/>
            </p:nvSpPr>
            <p:spPr bwMode="auto">
              <a:xfrm>
                <a:off x="1364853" y="4354386"/>
                <a:ext cx="129823" cy="28850"/>
              </a:xfrm>
              <a:custGeom>
                <a:avLst/>
                <a:gdLst>
                  <a:gd name="T0" fmla="*/ 5 w 43"/>
                  <a:gd name="T1" fmla="*/ 10 h 10"/>
                  <a:gd name="T2" fmla="*/ 0 w 43"/>
                  <a:gd name="T3" fmla="*/ 5 h 10"/>
                  <a:gd name="T4" fmla="*/ 0 w 43"/>
                  <a:gd name="T5" fmla="*/ 5 h 10"/>
                  <a:gd name="T6" fmla="*/ 5 w 43"/>
                  <a:gd name="T7" fmla="*/ 0 h 10"/>
                  <a:gd name="T8" fmla="*/ 38 w 43"/>
                  <a:gd name="T9" fmla="*/ 0 h 10"/>
                  <a:gd name="T10" fmla="*/ 43 w 43"/>
                  <a:gd name="T11" fmla="*/ 5 h 10"/>
                  <a:gd name="T12" fmla="*/ 43 w 43"/>
                  <a:gd name="T13" fmla="*/ 5 h 10"/>
                  <a:gd name="T14" fmla="*/ 38 w 43"/>
                  <a:gd name="T15" fmla="*/ 10 h 10"/>
                  <a:gd name="T16" fmla="*/ 5 w 43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10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3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0"/>
                      <a:pt x="43" y="3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8"/>
                      <a:pt x="40" y="10"/>
                      <a:pt x="38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DD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21" name="Freeform 515"/>
              <p:cNvSpPr>
                <a:spLocks/>
              </p:cNvSpPr>
              <p:nvPr/>
            </p:nvSpPr>
            <p:spPr bwMode="auto">
              <a:xfrm>
                <a:off x="1364853" y="4389417"/>
                <a:ext cx="125702" cy="30911"/>
              </a:xfrm>
              <a:custGeom>
                <a:avLst/>
                <a:gdLst>
                  <a:gd name="T0" fmla="*/ 5 w 42"/>
                  <a:gd name="T1" fmla="*/ 10 h 10"/>
                  <a:gd name="T2" fmla="*/ 0 w 42"/>
                  <a:gd name="T3" fmla="*/ 5 h 10"/>
                  <a:gd name="T4" fmla="*/ 0 w 42"/>
                  <a:gd name="T5" fmla="*/ 5 h 10"/>
                  <a:gd name="T6" fmla="*/ 5 w 42"/>
                  <a:gd name="T7" fmla="*/ 0 h 10"/>
                  <a:gd name="T8" fmla="*/ 37 w 42"/>
                  <a:gd name="T9" fmla="*/ 0 h 10"/>
                  <a:gd name="T10" fmla="*/ 42 w 42"/>
                  <a:gd name="T11" fmla="*/ 5 h 10"/>
                  <a:gd name="T12" fmla="*/ 42 w 42"/>
                  <a:gd name="T13" fmla="*/ 5 h 10"/>
                  <a:gd name="T14" fmla="*/ 37 w 42"/>
                  <a:gd name="T15" fmla="*/ 10 h 10"/>
                  <a:gd name="T16" fmla="*/ 5 w 42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0">
                    <a:moveTo>
                      <a:pt x="5" y="10"/>
                    </a:moveTo>
                    <a:cubicBezTo>
                      <a:pt x="2" y="10"/>
                      <a:pt x="0" y="7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40" y="0"/>
                      <a:pt x="42" y="2"/>
                      <a:pt x="42" y="5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7"/>
                      <a:pt x="40" y="10"/>
                      <a:pt x="37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22" name="Freeform 516"/>
              <p:cNvSpPr>
                <a:spLocks/>
              </p:cNvSpPr>
              <p:nvPr/>
            </p:nvSpPr>
            <p:spPr bwMode="auto">
              <a:xfrm>
                <a:off x="1379277" y="4424449"/>
                <a:ext cx="96853" cy="26789"/>
              </a:xfrm>
              <a:custGeom>
                <a:avLst/>
                <a:gdLst>
                  <a:gd name="T0" fmla="*/ 0 w 32"/>
                  <a:gd name="T1" fmla="*/ 0 h 9"/>
                  <a:gd name="T2" fmla="*/ 16 w 32"/>
                  <a:gd name="T3" fmla="*/ 9 h 9"/>
                  <a:gd name="T4" fmla="*/ 32 w 32"/>
                  <a:gd name="T5" fmla="*/ 0 h 9"/>
                  <a:gd name="T6" fmla="*/ 0 w 32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9">
                    <a:moveTo>
                      <a:pt x="0" y="0"/>
                    </a:moveTo>
                    <a:cubicBezTo>
                      <a:pt x="2" y="5"/>
                      <a:pt x="9" y="9"/>
                      <a:pt x="16" y="9"/>
                    </a:cubicBezTo>
                    <a:cubicBezTo>
                      <a:pt x="24" y="9"/>
                      <a:pt x="30" y="5"/>
                      <a:pt x="3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23" name="Freeform 517"/>
              <p:cNvSpPr>
                <a:spLocks/>
              </p:cNvSpPr>
              <p:nvPr/>
            </p:nvSpPr>
            <p:spPr bwMode="auto">
              <a:xfrm>
                <a:off x="1333942" y="4098862"/>
                <a:ext cx="76246" cy="115398"/>
              </a:xfrm>
              <a:custGeom>
                <a:avLst/>
                <a:gdLst>
                  <a:gd name="T0" fmla="*/ 5 w 25"/>
                  <a:gd name="T1" fmla="*/ 29 h 38"/>
                  <a:gd name="T2" fmla="*/ 25 w 25"/>
                  <a:gd name="T3" fmla="*/ 5 h 38"/>
                  <a:gd name="T4" fmla="*/ 24 w 25"/>
                  <a:gd name="T5" fmla="*/ 0 h 38"/>
                  <a:gd name="T6" fmla="*/ 0 w 25"/>
                  <a:gd name="T7" fmla="*/ 29 h 38"/>
                  <a:gd name="T8" fmla="*/ 1 w 25"/>
                  <a:gd name="T9" fmla="*/ 38 h 38"/>
                  <a:gd name="T10" fmla="*/ 6 w 25"/>
                  <a:gd name="T11" fmla="*/ 36 h 38"/>
                  <a:gd name="T12" fmla="*/ 5 w 25"/>
                  <a:gd name="T13" fmla="*/ 2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8">
                    <a:moveTo>
                      <a:pt x="5" y="29"/>
                    </a:moveTo>
                    <a:cubicBezTo>
                      <a:pt x="5" y="17"/>
                      <a:pt x="13" y="7"/>
                      <a:pt x="25" y="5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0" y="3"/>
                      <a:pt x="0" y="15"/>
                      <a:pt x="0" y="29"/>
                    </a:cubicBezTo>
                    <a:cubicBezTo>
                      <a:pt x="0" y="32"/>
                      <a:pt x="0" y="35"/>
                      <a:pt x="1" y="38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4"/>
                      <a:pt x="5" y="32"/>
                      <a:pt x="5" y="29"/>
                    </a:cubicBez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sp>
          <p:nvSpPr>
            <p:cNvPr id="30" name="流程图: 终止 29"/>
            <p:cNvSpPr/>
            <p:nvPr/>
          </p:nvSpPr>
          <p:spPr>
            <a:xfrm>
              <a:off x="1363033" y="3577384"/>
              <a:ext cx="1977604" cy="442824"/>
            </a:xfrm>
            <a:prstGeom prst="flowChartTermina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y-MM" altLang="zh-CN" sz="16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သရုပ်ဖော် ပြသခြင်း</a:t>
              </a:r>
              <a:endParaRPr lang="zh-CN" altLang="en-US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35" name="流程图: 终止 34"/>
          <p:cNvSpPr/>
          <p:nvPr/>
        </p:nvSpPr>
        <p:spPr>
          <a:xfrm>
            <a:off x="332992" y="2791889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WHY</a:t>
            </a:r>
            <a:endParaRPr lang="zh-CN" altLang="en-US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6" name="流程图: 终止 35"/>
          <p:cNvSpPr/>
          <p:nvPr/>
        </p:nvSpPr>
        <p:spPr>
          <a:xfrm>
            <a:off x="332992" y="4397586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HOW</a:t>
            </a:r>
            <a:endParaRPr lang="zh-CN" altLang="en-US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7" name="流程图: 终止 36"/>
          <p:cNvSpPr/>
          <p:nvPr/>
        </p:nvSpPr>
        <p:spPr>
          <a:xfrm>
            <a:off x="332992" y="5551655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SO</a:t>
            </a:r>
            <a:endParaRPr lang="zh-CN" altLang="en-US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1466159" y="3669046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1466159" y="2337321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1466159" y="5543636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1477985" y="2407851"/>
            <a:ext cx="66772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အမျိုးသားဝတ်နာရီများသည် ယောကျ်ားလေးများအတွက် အမှတ်အသားတစ်ခု ဖြစ်ပြီး ပထမဆုံးအကြည့် တစ်ချက်ဖြင့်ပင် လူများကို ဖက်ရှင်ကျမှု ခံစားစေသည်။</a:t>
            </a:r>
            <a:endParaRPr lang="zh-CN" altLang="zh-CN" sz="140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အမျိုးသမီးများသည် အပြင်ထွက်သောအခါ အဝတ်အစားများကို အာရုံစိုက်လေ့ရှိသည်။ လက်ဝတ်လက်စားများသည်လည်းအရေးကြီးလှပြီး နာရီသည်လည်း အဝတ်အစားများဖြင့် လိုက်ဖက်ရန် လိုအပ်သေးသည်။</a:t>
            </a:r>
            <a:endParaRPr lang="zh-CN" altLang="zh-CN" sz="140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16" name="圆角矩形 115"/>
          <p:cNvSpPr/>
          <p:nvPr/>
        </p:nvSpPr>
        <p:spPr>
          <a:xfrm>
            <a:off x="8607789" y="2337321"/>
            <a:ext cx="3217248" cy="4213874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8632639" y="2735592"/>
            <a:ext cx="3192398" cy="2962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1. </a:t>
            </a: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နာရီကိုထုတ်ပြကာ 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</a:t>
            </a: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အား ဝတ်ဆင်ပေးပြီး 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</a:t>
            </a: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အတွေ့အကြုံခံစားစေပါ။</a:t>
            </a:r>
            <a:b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</a:br>
            <a:r>
              <a:rPr lang="en-US" altLang="zh-CN" sz="1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2. </a:t>
            </a:r>
            <a:r>
              <a:rPr lang="my-MM" altLang="zh-CN" sz="1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သင့်မိုဘိုင်းဖုန်းကို ထုတ်ကာ </a:t>
            </a:r>
            <a:r>
              <a:rPr lang="en-US" altLang="zh-CN" sz="1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</a:t>
            </a:r>
            <a:r>
              <a:rPr lang="my-MM" altLang="zh-CN" sz="1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အား ဓာတ်ပုံရိုက်ပေးပြီး </a:t>
            </a:r>
            <a:r>
              <a:rPr lang="en-US" altLang="zh-CN" sz="1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 </a:t>
            </a:r>
            <a:r>
              <a:rPr lang="my-MM" altLang="zh-CN" sz="1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ဝတ်ဆင်လာသောအင်္ကျီ နှင့် လိုက်ဖက်သော နာရီမျက်နှာပြင်ကို ပြောင်းလဲပေးပါ။</a:t>
            </a:r>
            <a:b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</a:b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3. </a:t>
            </a: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ဓာတ်ပုံ အယ်လ်ဘမ် မှတ်ညဏ်များကို 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</a:t>
            </a: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အား ပြသပါ။</a:t>
            </a:r>
            <a:endParaRPr lang="en-US" altLang="zh-CN" sz="1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414" y="14428"/>
            <a:ext cx="12192000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Watch 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 ဝယ်သောအခါ </a:t>
            </a:r>
            <a:r>
              <a:rPr lang="en-US" altLang="zh-CN" sz="28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endParaRPr lang="my-MM" altLang="zh-CN" sz="2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သင်သည် ကြည့်ကောင်း၍ ဖက်ရှင်ကျသော နာရီကို ဝယ်သင့်သည်</a:t>
            </a: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!</a:t>
            </a:r>
            <a:endParaRPr lang="zh-CN" altLang="en-US" sz="4800" b="1" spc="1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87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1414" y="116503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You can do this</a:t>
            </a:r>
            <a:endParaRPr lang="zh-CN" altLang="en-US" sz="13800" b="1" spc="1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2" name="978edbe0b6c6f91d63f096cdd9cb1d4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46" y="1352592"/>
            <a:ext cx="2899538" cy="5146681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3" name="a9146a39ca9bbfbb32dbbb1ecf2bc9d6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72201" y="1352592"/>
            <a:ext cx="2894962" cy="5138558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4" name="矩形 3"/>
          <p:cNvSpPr/>
          <p:nvPr/>
        </p:nvSpPr>
        <p:spPr>
          <a:xfrm>
            <a:off x="3013385" y="2724027"/>
            <a:ext cx="3158816" cy="2927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ဖက်ရှင်နှင့် ကိုက်ညီပေးသော </a:t>
            </a:r>
          </a:p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AI </a:t>
            </a: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နာရီမျက်နှာပြင်</a:t>
            </a:r>
          </a:p>
          <a:p>
            <a:pPr algn="ctr">
              <a:lnSpc>
                <a:spcPct val="150000"/>
              </a:lnSpc>
            </a:pPr>
            <a:endParaRPr lang="en-US" altLang="zh-CN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1. </a:t>
            </a:r>
            <a:r>
              <a:rPr lang="en-US" altLang="zh-CN" sz="1400" b="1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HeyTap</a:t>
            </a: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Health</a:t>
            </a:r>
            <a:r>
              <a: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ကိုရွေးချယ်ပါ။</a:t>
            </a:r>
            <a:endParaRPr lang="en-US" altLang="zh-CN" sz="1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2. Manage</a:t>
            </a:r>
            <a:r>
              <a: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‌ရွေးပါ။</a:t>
            </a:r>
            <a:endParaRPr lang="en-US" altLang="zh-CN" sz="1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3. Manage Watch Faces</a:t>
            </a:r>
            <a:r>
              <a: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ကိုရွေးပါ။</a:t>
            </a:r>
            <a:endParaRPr lang="en-US" altLang="zh-CN" sz="1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4. Style-Matching AI Watch Face</a:t>
            </a:r>
            <a:r>
              <a: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ရွေးပါ။</a:t>
            </a:r>
            <a:endParaRPr lang="en-US" altLang="zh-CN" sz="1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9067163" y="2724026"/>
            <a:ext cx="3126251" cy="2604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အမှတ်တရများ / အယ်လ်ဘမ်</a:t>
            </a:r>
          </a:p>
          <a:p>
            <a:pPr algn="ctr">
              <a:lnSpc>
                <a:spcPct val="150000"/>
              </a:lnSpc>
            </a:pP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နာရီမျက်နှာပြင်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1. </a:t>
            </a:r>
            <a:r>
              <a:rPr lang="en-US" altLang="zh-CN" sz="1400" b="1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HeyTap</a:t>
            </a: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Health</a:t>
            </a:r>
            <a:r>
              <a: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ကိုရွေးချယ်ပါ။</a:t>
            </a:r>
            <a:endParaRPr lang="en-US" altLang="zh-CN" sz="1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2. Manage</a:t>
            </a:r>
            <a:r>
              <a: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‌ရွေးပါ။</a:t>
            </a:r>
            <a:endParaRPr lang="en-US" altLang="zh-CN" sz="1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3. Manage Watch Faces</a:t>
            </a:r>
            <a:r>
              <a: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ကိုရွေးပါ။</a:t>
            </a:r>
            <a:endParaRPr lang="en-US" altLang="zh-CN" sz="1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4. Memories / Album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Watch Face</a:t>
            </a:r>
            <a:r>
              <a: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‌‌ရွေးပါ။</a:t>
            </a:r>
            <a:endParaRPr lang="en-US" altLang="zh-CN" sz="1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34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5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599521"/>
            <a:ext cx="12192000" cy="849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my-MM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မှ သင့်အတွက် ဘာတွေ ယူဆောင်လာသလဲ</a:t>
            </a:r>
            <a:r>
              <a:rPr lang="en-US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  <a:endParaRPr lang="zh-CN" altLang="en-US" sz="36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9584348" y="2171675"/>
            <a:ext cx="1769291" cy="2052377"/>
            <a:chOff x="1236247" y="2272884"/>
            <a:chExt cx="1769291" cy="2052377"/>
          </a:xfrm>
        </p:grpSpPr>
        <p:sp>
          <p:nvSpPr>
            <p:cNvPr id="27" name="六边形 26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1224482" y="2512807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8" name="六边形 27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1094704" y="2414427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183" y="2549435"/>
              <a:ext cx="1490157" cy="1490157"/>
            </a:xfrm>
            <a:prstGeom prst="rect">
              <a:avLst/>
            </a:prstGeom>
          </p:spPr>
        </p:pic>
      </p:grpSp>
      <p:sp>
        <p:nvSpPr>
          <p:cNvPr id="43" name="矩形 42"/>
          <p:cNvSpPr/>
          <p:nvPr/>
        </p:nvSpPr>
        <p:spPr>
          <a:xfrm>
            <a:off x="8714295" y="4515419"/>
            <a:ext cx="3530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my-MM" altLang="zh-CN" sz="28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 လက်တွဲဖော်</a:t>
            </a:r>
            <a:endParaRPr lang="zh-CN" altLang="en-US" sz="28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79064" y="2171675"/>
            <a:ext cx="3238387" cy="2866964"/>
            <a:chOff x="579064" y="2171675"/>
            <a:chExt cx="3238387" cy="2866964"/>
          </a:xfrm>
        </p:grpSpPr>
        <p:grpSp>
          <p:nvGrpSpPr>
            <p:cNvPr id="10" name="组合 9"/>
            <p:cNvGrpSpPr/>
            <p:nvPr/>
          </p:nvGrpSpPr>
          <p:grpSpPr>
            <a:xfrm>
              <a:off x="1056138" y="2171675"/>
              <a:ext cx="1769291" cy="2052377"/>
              <a:chOff x="8668221" y="2272884"/>
              <a:chExt cx="1769291" cy="2052377"/>
            </a:xfrm>
          </p:grpSpPr>
          <p:sp>
            <p:nvSpPr>
              <p:cNvPr id="37" name="六边形 36">
                <a:extLst>
                  <a:ext uri="{FF2B5EF4-FFF2-40B4-BE49-F238E27FC236}">
                    <a16:creationId xmlns:a16="http://schemas.microsoft.com/office/drawing/2014/main" id="{395FBC25-DCB2-4A8F-BC32-FE59165EA3DF}"/>
                  </a:ext>
                </a:extLst>
              </p:cNvPr>
              <p:cNvSpPr/>
              <p:nvPr/>
            </p:nvSpPr>
            <p:spPr>
              <a:xfrm rot="5400000">
                <a:off x="8656456" y="2512807"/>
                <a:ext cx="1813560" cy="1563414"/>
              </a:xfrm>
              <a:prstGeom prst="hexagon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38" name="六边形 37">
                <a:extLst>
                  <a:ext uri="{FF2B5EF4-FFF2-40B4-BE49-F238E27FC236}">
                    <a16:creationId xmlns:a16="http://schemas.microsoft.com/office/drawing/2014/main" id="{C22299B1-7919-4AF9-B0AE-293628BF931D}"/>
                  </a:ext>
                </a:extLst>
              </p:cNvPr>
              <p:cNvSpPr/>
              <p:nvPr/>
            </p:nvSpPr>
            <p:spPr>
              <a:xfrm rot="5400000">
                <a:off x="8526678" y="2414427"/>
                <a:ext cx="2052377" cy="1769291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84281" y="2615558"/>
                <a:ext cx="1357910" cy="1357910"/>
              </a:xfrm>
              <a:prstGeom prst="rect">
                <a:avLst/>
              </a:prstGeom>
            </p:spPr>
          </p:pic>
        </p:grpSp>
        <p:sp>
          <p:nvSpPr>
            <p:cNvPr id="44" name="矩形 43"/>
            <p:cNvSpPr/>
            <p:nvPr/>
          </p:nvSpPr>
          <p:spPr>
            <a:xfrm>
              <a:off x="579064" y="4515419"/>
              <a:ext cx="32383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y-MM" altLang="zh-CN" sz="28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 ဒီဇိုင်း</a:t>
              </a:r>
              <a:endParaRPr lang="zh-CN" altLang="zh-CN" sz="28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320243" y="2171675"/>
            <a:ext cx="1769291" cy="2052377"/>
            <a:chOff x="4820615" y="2278719"/>
            <a:chExt cx="1769291" cy="2052377"/>
          </a:xfrm>
        </p:grpSpPr>
        <p:sp>
          <p:nvSpPr>
            <p:cNvPr id="34" name="六边形 33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4808850" y="2518642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5" name="六边形 34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4679072" y="2420262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0913" y="2530166"/>
              <a:ext cx="1528694" cy="1528694"/>
            </a:xfrm>
            <a:prstGeom prst="rect">
              <a:avLst/>
            </a:prstGeom>
          </p:spPr>
        </p:pic>
      </p:grpSp>
      <p:grpSp>
        <p:nvGrpSpPr>
          <p:cNvPr id="39" name="组合 38"/>
          <p:cNvGrpSpPr/>
          <p:nvPr/>
        </p:nvGrpSpPr>
        <p:grpSpPr>
          <a:xfrm>
            <a:off x="4394172" y="2171978"/>
            <a:ext cx="3613489" cy="3343714"/>
            <a:chOff x="4398143" y="2171675"/>
            <a:chExt cx="3613489" cy="3343714"/>
          </a:xfrm>
        </p:grpSpPr>
        <p:grpSp>
          <p:nvGrpSpPr>
            <p:cNvPr id="41" name="组合 40"/>
            <p:cNvGrpSpPr/>
            <p:nvPr/>
          </p:nvGrpSpPr>
          <p:grpSpPr>
            <a:xfrm>
              <a:off x="5320243" y="2171675"/>
              <a:ext cx="1769291" cy="2052377"/>
              <a:chOff x="4820615" y="2278719"/>
              <a:chExt cx="1769291" cy="2052377"/>
            </a:xfrm>
          </p:grpSpPr>
          <p:sp>
            <p:nvSpPr>
              <p:cNvPr id="46" name="六边形 45">
                <a:extLst>
                  <a:ext uri="{FF2B5EF4-FFF2-40B4-BE49-F238E27FC236}">
                    <a16:creationId xmlns:a16="http://schemas.microsoft.com/office/drawing/2014/main" id="{395FBC25-DCB2-4A8F-BC32-FE59165EA3DF}"/>
                  </a:ext>
                </a:extLst>
              </p:cNvPr>
              <p:cNvSpPr/>
              <p:nvPr/>
            </p:nvSpPr>
            <p:spPr>
              <a:xfrm rot="5400000">
                <a:off x="4808850" y="2518642"/>
                <a:ext cx="1813560" cy="1563414"/>
              </a:xfrm>
              <a:prstGeom prst="hexagon">
                <a:avLst/>
              </a:prstGeom>
              <a:solidFill>
                <a:srgbClr val="38B75C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47" name="六边形 46">
                <a:extLst>
                  <a:ext uri="{FF2B5EF4-FFF2-40B4-BE49-F238E27FC236}">
                    <a16:creationId xmlns:a16="http://schemas.microsoft.com/office/drawing/2014/main" id="{C22299B1-7919-4AF9-B0AE-293628BF931D}"/>
                  </a:ext>
                </a:extLst>
              </p:cNvPr>
              <p:cNvSpPr/>
              <p:nvPr/>
            </p:nvSpPr>
            <p:spPr>
              <a:xfrm rot="5400000">
                <a:off x="4679072" y="2420262"/>
                <a:ext cx="2052377" cy="1769291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pic>
            <p:nvPicPr>
              <p:cNvPr id="48" name="图片 4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0913" y="2530166"/>
                <a:ext cx="1528694" cy="1528694"/>
              </a:xfrm>
              <a:prstGeom prst="rect">
                <a:avLst/>
              </a:prstGeom>
            </p:spPr>
          </p:pic>
        </p:grpSp>
        <p:sp>
          <p:nvSpPr>
            <p:cNvPr id="42" name="矩形 41"/>
            <p:cNvSpPr/>
            <p:nvPr/>
          </p:nvSpPr>
          <p:spPr>
            <a:xfrm>
              <a:off x="4398143" y="4561282"/>
              <a:ext cx="3613489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my-MM" altLang="zh-CN" sz="28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  <a:p>
              <a:pPr algn="ctr"/>
              <a:endParaRPr lang="zh-CN" altLang="en-US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93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996480" y="984368"/>
            <a:ext cx="4358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Wear OS by Google</a:t>
            </a:r>
          </a:p>
        </p:txBody>
      </p:sp>
      <p:sp>
        <p:nvSpPr>
          <p:cNvPr id="4" name="矩形 3"/>
          <p:cNvSpPr/>
          <p:nvPr/>
        </p:nvSpPr>
        <p:spPr>
          <a:xfrm>
            <a:off x="457911" y="1692511"/>
            <a:ext cx="6939739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Wear OS by Google ™ system</a:t>
            </a:r>
            <a:r>
              <a:rPr lang="my-MM" altLang="zh-CN" sz="2000" dirty="0">
                <a:solidFill>
                  <a:prstClr val="white">
                    <a:lumMod val="95000"/>
                  </a:prstClr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အသုံးပြုထားသောကြောင့်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OPPO Watch </a:t>
            </a:r>
            <a:r>
              <a:rPr kumimoji="0" lang="my-MM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သည် စိတ်ကြိုက် နာရီမျက်နှာပြင်များကို ထောက်ပံ့ ပေးပြီး </a:t>
            </a:r>
            <a:r>
              <a:rPr lang="en-US" altLang="zh-CN" sz="2000" dirty="0">
                <a:solidFill>
                  <a:prstClr val="white">
                    <a:lumMod val="95000"/>
                  </a:prstClr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Google Play store</a:t>
            </a:r>
            <a:r>
              <a:rPr lang="my-MM" altLang="zh-CN" sz="2000" dirty="0">
                <a:solidFill>
                  <a:prstClr val="white">
                    <a:lumMod val="95000"/>
                  </a:prstClr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မှလည်း </a:t>
            </a:r>
            <a:r>
              <a:rPr lang="en-US" altLang="zh-CN" sz="2000" dirty="0">
                <a:solidFill>
                  <a:prstClr val="white">
                    <a:lumMod val="95000"/>
                  </a:prstClr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application</a:t>
            </a:r>
            <a:r>
              <a:rPr lang="my-MM" altLang="zh-CN" sz="2000" dirty="0">
                <a:solidFill>
                  <a:prstClr val="white">
                    <a:lumMod val="95000"/>
                  </a:prstClr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မျိုးစုံကိုလည်း ပံ့ပိုးပေးထားသည်။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7871608" y="2698839"/>
            <a:ext cx="3862481" cy="1071337"/>
            <a:chOff x="7736012" y="2786975"/>
            <a:chExt cx="3862481" cy="1071337"/>
          </a:xfrm>
        </p:grpSpPr>
        <p:sp>
          <p:nvSpPr>
            <p:cNvPr id="23" name="矩形 22"/>
            <p:cNvSpPr/>
            <p:nvPr/>
          </p:nvSpPr>
          <p:spPr>
            <a:xfrm>
              <a:off x="7736012" y="2881121"/>
              <a:ext cx="3862481" cy="9771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Google Play Store</a:t>
              </a:r>
              <a:r>
                <a:rPr kumimoji="0" lang="my-MM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မှ အမျိုးအစားစုံလင်</a:t>
              </a:r>
              <a:r>
                <a:rPr lang="my-MM" altLang="zh-CN" sz="20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သော </a:t>
              </a:r>
              <a:r>
                <a:rPr lang="en-US" altLang="zh-CN" sz="20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app</a:t>
              </a:r>
              <a:r>
                <a:rPr lang="my-MM" altLang="zh-CN" sz="20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များ </a:t>
              </a:r>
              <a:endParaRPr lang="zh-CN" altLang="en-US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grpSp>
          <p:nvGrpSpPr>
            <p:cNvPr id="61" name="组合 60"/>
            <p:cNvGrpSpPr/>
            <p:nvPr/>
          </p:nvGrpSpPr>
          <p:grpSpPr>
            <a:xfrm>
              <a:off x="8003227" y="2786975"/>
              <a:ext cx="3148220" cy="80850"/>
              <a:chOff x="7800315" y="2700472"/>
              <a:chExt cx="3148220" cy="80850"/>
            </a:xfrm>
          </p:grpSpPr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CE23F67B-78FF-4A43-AC33-6C8D65D88571}"/>
                  </a:ext>
                </a:extLst>
              </p:cNvPr>
              <p:cNvSpPr/>
              <p:nvPr/>
            </p:nvSpPr>
            <p:spPr bwMode="auto">
              <a:xfrm>
                <a:off x="7800315" y="2700472"/>
                <a:ext cx="1574110" cy="80835"/>
              </a:xfrm>
              <a:prstGeom prst="rect">
                <a:avLst/>
              </a:prstGeom>
              <a:solidFill>
                <a:srgbClr val="38B75C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CE23F67B-78FF-4A43-AC33-6C8D65D88571}"/>
                  </a:ext>
                </a:extLst>
              </p:cNvPr>
              <p:cNvSpPr/>
              <p:nvPr/>
            </p:nvSpPr>
            <p:spPr bwMode="auto">
              <a:xfrm>
                <a:off x="9374425" y="2700487"/>
                <a:ext cx="1574110" cy="8083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</p:grpSp>
      <p:pic>
        <p:nvPicPr>
          <p:cNvPr id="67" name="图片 66" descr="屏幕快照 2019-11-22 下午8.57.4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6667" y1="25714" x2="16667" y2="26374"/>
                        <a14:foregroundMark x1="38636" y1="44725" x2="38763" y2="470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9279" y="3873048"/>
            <a:ext cx="2713722" cy="1558641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70" b="97983" l="9422" r="899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65" y="3831299"/>
            <a:ext cx="1556542" cy="1642139"/>
          </a:xfrm>
          <a:prstGeom prst="rect">
            <a:avLst/>
          </a:prstGeom>
        </p:spPr>
      </p:pic>
      <p:pic>
        <p:nvPicPr>
          <p:cNvPr id="75" name="图片 74" descr="屏幕快照 2019-11-22 下午5.27.3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6587" y1="51185" x2="67356" y2="76667"/>
                        <a14:foregroundMark x1="67885" y1="45481" x2="69471" y2="57259"/>
                        <a14:foregroundMark x1="73173" y1="56444" x2="73173" y2="81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4788" y="3930473"/>
            <a:ext cx="2223282" cy="1443791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8040" y="4032899"/>
            <a:ext cx="1640103" cy="1238938"/>
          </a:xfrm>
          <a:prstGeom prst="rect">
            <a:avLst/>
          </a:prstGeom>
        </p:spPr>
      </p:pic>
      <p:sp>
        <p:nvSpPr>
          <p:cNvPr id="77" name="矩形 76"/>
          <p:cNvSpPr/>
          <p:nvPr/>
        </p:nvSpPr>
        <p:spPr>
          <a:xfrm>
            <a:off x="226023" y="5396614"/>
            <a:ext cx="2568332" cy="13042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</a:t>
            </a:r>
          </a:p>
          <a:p>
            <a:pPr algn="ctr">
              <a:lnSpc>
                <a:spcPct val="150000"/>
              </a:lnSpc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Wear OS by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Google</a:t>
            </a:r>
            <a:endParaRPr lang="en-US" altLang="zh-CN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Number of apps</a:t>
            </a:r>
            <a:r>
              <a:rPr lang="zh-CN" altLang="en-US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：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4000+</a:t>
            </a:r>
          </a:p>
        </p:txBody>
      </p:sp>
      <p:sp>
        <p:nvSpPr>
          <p:cNvPr id="78" name="矩形 77"/>
          <p:cNvSpPr/>
          <p:nvPr/>
        </p:nvSpPr>
        <p:spPr>
          <a:xfrm>
            <a:off x="3351005" y="5396614"/>
            <a:ext cx="2630848" cy="13042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Apple Watch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IOS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Number of apps</a:t>
            </a:r>
            <a:r>
              <a:rPr lang="zh-CN" altLang="en-US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：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4000+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80" name="矩形 79"/>
          <p:cNvSpPr/>
          <p:nvPr/>
        </p:nvSpPr>
        <p:spPr>
          <a:xfrm>
            <a:off x="6503237" y="5396614"/>
            <a:ext cx="2449709" cy="13042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Samsung </a:t>
            </a: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Active 2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Tizen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Number of apps</a:t>
            </a:r>
            <a:r>
              <a:rPr lang="zh-CN" altLang="en-US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：</a:t>
            </a:r>
            <a:r>
              <a:rPr lang="en-US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100+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9273955" y="5396614"/>
            <a:ext cx="2763898" cy="13042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HUAWEI GT2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intelligent system</a:t>
            </a:r>
            <a:r>
              <a:rPr lang="my-MM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မပါဝင်ပါ</a:t>
            </a:r>
            <a:endParaRPr lang="en-US" altLang="zh-CN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Can not download APP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091" y="1754875"/>
            <a:ext cx="3862481" cy="77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8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/>
          <p:cNvGrpSpPr/>
          <p:nvPr/>
        </p:nvGrpSpPr>
        <p:grpSpPr>
          <a:xfrm>
            <a:off x="112130" y="146507"/>
            <a:ext cx="2989733" cy="2883169"/>
            <a:chOff x="221222" y="3373546"/>
            <a:chExt cx="2989733" cy="2883169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772" y="3373546"/>
              <a:ext cx="875235" cy="875235"/>
            </a:xfrm>
            <a:prstGeom prst="rect">
              <a:avLst/>
            </a:prstGeom>
          </p:spPr>
        </p:pic>
        <p:sp>
          <p:nvSpPr>
            <p:cNvPr id="29" name="矩形 28"/>
            <p:cNvSpPr/>
            <p:nvPr/>
          </p:nvSpPr>
          <p:spPr>
            <a:xfrm>
              <a:off x="221222" y="4602416"/>
              <a:ext cx="2989733" cy="16542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Google Assistant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  <a:p>
              <a:pPr lvl="0">
                <a:lnSpc>
                  <a:spcPct val="150000"/>
                </a:lnSpc>
                <a:defRPr/>
              </a:pPr>
              <a:r>
                <a:rPr kumimoji="0" lang="my-MM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မျက်နှာပြင်ပွင့်သောအချိန် </a:t>
              </a:r>
              <a:r>
                <a:rPr lang="en-US" altLang="zh-CN" sz="2000" b="1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"OK, Google"</a:t>
              </a:r>
              <a:r>
                <a:rPr lang="my-MM" altLang="zh-CN" sz="2000" b="1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ဟု ပြောပါ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336131" y="4446380"/>
              <a:ext cx="1054519" cy="46233"/>
              <a:chOff x="336131" y="4446380"/>
              <a:chExt cx="1054519" cy="46233"/>
            </a:xfrm>
          </p:grpSpPr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CE23F67B-78FF-4A43-AC33-6C8D65D88571}"/>
                  </a:ext>
                </a:extLst>
              </p:cNvPr>
              <p:cNvSpPr/>
              <p:nvPr/>
            </p:nvSpPr>
            <p:spPr bwMode="auto">
              <a:xfrm>
                <a:off x="863391" y="4446380"/>
                <a:ext cx="527259" cy="45719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CE23F67B-78FF-4A43-AC33-6C8D65D88571}"/>
                  </a:ext>
                </a:extLst>
              </p:cNvPr>
              <p:cNvSpPr/>
              <p:nvPr/>
            </p:nvSpPr>
            <p:spPr bwMode="auto">
              <a:xfrm>
                <a:off x="336131" y="4446894"/>
                <a:ext cx="527259" cy="45719"/>
              </a:xfrm>
              <a:prstGeom prst="rect">
                <a:avLst/>
              </a:prstGeom>
              <a:solidFill>
                <a:srgbClr val="38B75C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</p:grpSp>
      <p:grpSp>
        <p:nvGrpSpPr>
          <p:cNvPr id="63" name="组合 62"/>
          <p:cNvGrpSpPr/>
          <p:nvPr/>
        </p:nvGrpSpPr>
        <p:grpSpPr>
          <a:xfrm>
            <a:off x="3765965" y="146507"/>
            <a:ext cx="3631681" cy="3205216"/>
            <a:chOff x="3438352" y="3966358"/>
            <a:chExt cx="3631681" cy="3205216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1644" y="3966358"/>
              <a:ext cx="866134" cy="866134"/>
            </a:xfrm>
            <a:prstGeom prst="rect">
              <a:avLst/>
            </a:prstGeom>
          </p:spPr>
        </p:pic>
        <p:grpSp>
          <p:nvGrpSpPr>
            <p:cNvPr id="40" name="组合 39"/>
            <p:cNvGrpSpPr/>
            <p:nvPr/>
          </p:nvGrpSpPr>
          <p:grpSpPr>
            <a:xfrm>
              <a:off x="3438352" y="4942809"/>
              <a:ext cx="3631681" cy="2228765"/>
              <a:chOff x="221223" y="4446380"/>
              <a:chExt cx="3631681" cy="2228765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221223" y="4559181"/>
                <a:ext cx="3631681" cy="2115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400" b="1" noProof="0" dirty="0">
                    <a:solidFill>
                      <a:srgbClr val="38B75C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M</a:t>
                </a: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8B75C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essage</a:t>
                </a:r>
                <a:r>
                  <a:rPr kumimoji="0" lang="my-MM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8B75C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</a:t>
                </a:r>
                <a:r>
                  <a:rPr lang="en-US" altLang="zh-CN" sz="2400" b="1" dirty="0">
                    <a:solidFill>
                      <a:srgbClr val="38B75C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N</a:t>
                </a:r>
                <a:r>
                  <a:rPr kumimoji="0" lang="en-US" altLang="zh-CN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8B75C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otification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lang="my-MM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သင့်ကို နှိုး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စက်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, 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အချိန်ဇယား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, 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သတင်းအချက်အလက်များ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အမြဲသတိပေးနေမှာပါ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grpSp>
            <p:nvGrpSpPr>
              <p:cNvPr id="43" name="组合 42"/>
              <p:cNvGrpSpPr/>
              <p:nvPr/>
            </p:nvGrpSpPr>
            <p:grpSpPr>
              <a:xfrm>
                <a:off x="336131" y="4446380"/>
                <a:ext cx="1054519" cy="46233"/>
                <a:chOff x="336131" y="4446380"/>
                <a:chExt cx="1054519" cy="46233"/>
              </a:xfrm>
            </p:grpSpPr>
            <p:sp>
              <p:nvSpPr>
                <p:cNvPr id="44" name="矩形 43">
                  <a:extLst>
                    <a:ext uri="{FF2B5EF4-FFF2-40B4-BE49-F238E27FC236}">
                      <a16:creationId xmlns:a16="http://schemas.microsoft.com/office/drawing/2014/main" id="{CE23F67B-78FF-4A43-AC33-6C8D65D88571}"/>
                    </a:ext>
                  </a:extLst>
                </p:cNvPr>
                <p:cNvSpPr/>
                <p:nvPr/>
              </p:nvSpPr>
              <p:spPr bwMode="auto">
                <a:xfrm>
                  <a:off x="863391" y="4446380"/>
                  <a:ext cx="527259" cy="45719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endParaRPr>
                </a:p>
              </p:txBody>
            </p:sp>
            <p:sp>
              <p:nvSpPr>
                <p:cNvPr id="45" name="矩形 44">
                  <a:extLst>
                    <a:ext uri="{FF2B5EF4-FFF2-40B4-BE49-F238E27FC236}">
                      <a16:creationId xmlns:a16="http://schemas.microsoft.com/office/drawing/2014/main" id="{CE23F67B-78FF-4A43-AC33-6C8D65D88571}"/>
                    </a:ext>
                  </a:extLst>
                </p:cNvPr>
                <p:cNvSpPr/>
                <p:nvPr/>
              </p:nvSpPr>
              <p:spPr bwMode="auto">
                <a:xfrm>
                  <a:off x="336131" y="4446894"/>
                  <a:ext cx="527259" cy="45719"/>
                </a:xfrm>
                <a:prstGeom prst="rect">
                  <a:avLst/>
                </a:prstGeom>
                <a:solidFill>
                  <a:srgbClr val="38B75C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endParaRPr>
                </a:p>
              </p:txBody>
            </p:sp>
          </p:grpSp>
        </p:grpSp>
      </p:grpSp>
      <p:grpSp>
        <p:nvGrpSpPr>
          <p:cNvPr id="64" name="组合 63"/>
          <p:cNvGrpSpPr/>
          <p:nvPr/>
        </p:nvGrpSpPr>
        <p:grpSpPr>
          <a:xfrm>
            <a:off x="112131" y="3521548"/>
            <a:ext cx="3366355" cy="3198682"/>
            <a:chOff x="6550448" y="4077682"/>
            <a:chExt cx="3366355" cy="319868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2194" y="4077682"/>
              <a:ext cx="713736" cy="713736"/>
            </a:xfrm>
            <a:prstGeom prst="rect">
              <a:avLst/>
            </a:prstGeom>
          </p:spPr>
        </p:pic>
        <p:grpSp>
          <p:nvGrpSpPr>
            <p:cNvPr id="46" name="组合 45"/>
            <p:cNvGrpSpPr/>
            <p:nvPr/>
          </p:nvGrpSpPr>
          <p:grpSpPr>
            <a:xfrm>
              <a:off x="6550448" y="4942809"/>
              <a:ext cx="3366355" cy="2333555"/>
              <a:chOff x="221223" y="4446380"/>
              <a:chExt cx="3366355" cy="2333555"/>
            </a:xfrm>
          </p:grpSpPr>
          <p:sp>
            <p:nvSpPr>
              <p:cNvPr id="48" name="矩形 47"/>
              <p:cNvSpPr/>
              <p:nvPr/>
            </p:nvSpPr>
            <p:spPr>
              <a:xfrm>
                <a:off x="221223" y="4602416"/>
                <a:ext cx="3366355" cy="2177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8B75C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Online </a:t>
                </a:r>
                <a:r>
                  <a:rPr lang="en-US" altLang="zh-CN" sz="2400" b="1" dirty="0">
                    <a:solidFill>
                      <a:srgbClr val="38B75C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M</a:t>
                </a:r>
                <a:r>
                  <a:rPr kumimoji="0" lang="en-US" altLang="zh-CN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8B75C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usic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သီချင်းများကို</a:t>
                </a:r>
                <a:r>
                  <a:rPr lang="en-US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online</a:t>
                </a:r>
                <a:r>
                  <a:rPr lang="my-MM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တွင် </a:t>
                </a:r>
                <a:r>
                  <a:rPr lang="en-US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download</a:t>
                </a:r>
                <a:r>
                  <a:rPr lang="my-MM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ဆွဲ၍ 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အချိန်မ‌‌‌ရွေး နားထောင်နိုင်သည်။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grpSp>
            <p:nvGrpSpPr>
              <p:cNvPr id="49" name="组合 48"/>
              <p:cNvGrpSpPr/>
              <p:nvPr/>
            </p:nvGrpSpPr>
            <p:grpSpPr>
              <a:xfrm>
                <a:off x="336131" y="4446380"/>
                <a:ext cx="1054519" cy="46233"/>
                <a:chOff x="336131" y="4446380"/>
                <a:chExt cx="1054519" cy="46233"/>
              </a:xfrm>
            </p:grpSpPr>
            <p:sp>
              <p:nvSpPr>
                <p:cNvPr id="50" name="矩形 49">
                  <a:extLst>
                    <a:ext uri="{FF2B5EF4-FFF2-40B4-BE49-F238E27FC236}">
                      <a16:creationId xmlns:a16="http://schemas.microsoft.com/office/drawing/2014/main" id="{CE23F67B-78FF-4A43-AC33-6C8D65D88571}"/>
                    </a:ext>
                  </a:extLst>
                </p:cNvPr>
                <p:cNvSpPr/>
                <p:nvPr/>
              </p:nvSpPr>
              <p:spPr bwMode="auto">
                <a:xfrm>
                  <a:off x="863391" y="4446380"/>
                  <a:ext cx="527259" cy="45719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endParaRPr>
                </a:p>
              </p:txBody>
            </p:sp>
            <p:sp>
              <p:nvSpPr>
                <p:cNvPr id="51" name="矩形 50">
                  <a:extLst>
                    <a:ext uri="{FF2B5EF4-FFF2-40B4-BE49-F238E27FC236}">
                      <a16:creationId xmlns:a16="http://schemas.microsoft.com/office/drawing/2014/main" id="{CE23F67B-78FF-4A43-AC33-6C8D65D88571}"/>
                    </a:ext>
                  </a:extLst>
                </p:cNvPr>
                <p:cNvSpPr/>
                <p:nvPr/>
              </p:nvSpPr>
              <p:spPr bwMode="auto">
                <a:xfrm>
                  <a:off x="336131" y="4446894"/>
                  <a:ext cx="527259" cy="45719"/>
                </a:xfrm>
                <a:prstGeom prst="rect">
                  <a:avLst/>
                </a:prstGeom>
                <a:solidFill>
                  <a:srgbClr val="38B75C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endParaRPr>
                </a:p>
              </p:txBody>
            </p:sp>
          </p:grpSp>
        </p:grpSp>
      </p:grpSp>
      <p:grpSp>
        <p:nvGrpSpPr>
          <p:cNvPr id="65" name="组合 64"/>
          <p:cNvGrpSpPr/>
          <p:nvPr/>
        </p:nvGrpSpPr>
        <p:grpSpPr>
          <a:xfrm>
            <a:off x="3628931" y="3493759"/>
            <a:ext cx="3366355" cy="3187999"/>
            <a:chOff x="9662544" y="4088365"/>
            <a:chExt cx="3366355" cy="318799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8619" y="4088365"/>
              <a:ext cx="772184" cy="772184"/>
            </a:xfrm>
            <a:prstGeom prst="rect">
              <a:avLst/>
            </a:prstGeom>
          </p:spPr>
        </p:pic>
        <p:grpSp>
          <p:nvGrpSpPr>
            <p:cNvPr id="52" name="组合 51"/>
            <p:cNvGrpSpPr/>
            <p:nvPr/>
          </p:nvGrpSpPr>
          <p:grpSpPr>
            <a:xfrm>
              <a:off x="9662544" y="4942809"/>
              <a:ext cx="3366355" cy="2333555"/>
              <a:chOff x="221223" y="4446380"/>
              <a:chExt cx="3366355" cy="2333555"/>
            </a:xfrm>
          </p:grpSpPr>
          <p:sp>
            <p:nvSpPr>
              <p:cNvPr id="54" name="矩形 53"/>
              <p:cNvSpPr/>
              <p:nvPr/>
            </p:nvSpPr>
            <p:spPr>
              <a:xfrm>
                <a:off x="221223" y="4602416"/>
                <a:ext cx="3366355" cy="2177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8B75C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Payment on the Go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Version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နှစ်ခုလုံးသည်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(LTE &amp; Wi-Fi) NFC 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နှင့်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Google Pay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ကို ထောက်ပံ့ပေးသည်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grpSp>
            <p:nvGrpSpPr>
              <p:cNvPr id="55" name="组合 54"/>
              <p:cNvGrpSpPr/>
              <p:nvPr/>
            </p:nvGrpSpPr>
            <p:grpSpPr>
              <a:xfrm>
                <a:off x="336131" y="4446380"/>
                <a:ext cx="1054519" cy="46233"/>
                <a:chOff x="336131" y="4446380"/>
                <a:chExt cx="1054519" cy="46233"/>
              </a:xfrm>
            </p:grpSpPr>
            <p:sp>
              <p:nvSpPr>
                <p:cNvPr id="56" name="矩形 55">
                  <a:extLst>
                    <a:ext uri="{FF2B5EF4-FFF2-40B4-BE49-F238E27FC236}">
                      <a16:creationId xmlns:a16="http://schemas.microsoft.com/office/drawing/2014/main" id="{CE23F67B-78FF-4A43-AC33-6C8D65D88571}"/>
                    </a:ext>
                  </a:extLst>
                </p:cNvPr>
                <p:cNvSpPr/>
                <p:nvPr/>
              </p:nvSpPr>
              <p:spPr bwMode="auto">
                <a:xfrm>
                  <a:off x="863391" y="4446380"/>
                  <a:ext cx="527259" cy="45719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endParaRPr>
                </a:p>
              </p:txBody>
            </p:sp>
            <p:sp>
              <p:nvSpPr>
                <p:cNvPr id="57" name="矩形 56">
                  <a:extLst>
                    <a:ext uri="{FF2B5EF4-FFF2-40B4-BE49-F238E27FC236}">
                      <a16:creationId xmlns:a16="http://schemas.microsoft.com/office/drawing/2014/main" id="{CE23F67B-78FF-4A43-AC33-6C8D65D88571}"/>
                    </a:ext>
                  </a:extLst>
                </p:cNvPr>
                <p:cNvSpPr/>
                <p:nvPr/>
              </p:nvSpPr>
              <p:spPr bwMode="auto">
                <a:xfrm>
                  <a:off x="336131" y="4446894"/>
                  <a:ext cx="527259" cy="45719"/>
                </a:xfrm>
                <a:prstGeom prst="rect">
                  <a:avLst/>
                </a:prstGeom>
                <a:solidFill>
                  <a:srgbClr val="38B75C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endParaRPr>
                </a:p>
              </p:txBody>
            </p:sp>
          </p:grpSp>
        </p:grpSp>
      </p:grpSp>
      <p:grpSp>
        <p:nvGrpSpPr>
          <p:cNvPr id="5" name="组合 4"/>
          <p:cNvGrpSpPr/>
          <p:nvPr/>
        </p:nvGrpSpPr>
        <p:grpSpPr>
          <a:xfrm>
            <a:off x="7397651" y="1723110"/>
            <a:ext cx="4670144" cy="4644609"/>
            <a:chOff x="9753416" y="3955194"/>
            <a:chExt cx="4670144" cy="4644609"/>
          </a:xfrm>
        </p:grpSpPr>
        <p:grpSp>
          <p:nvGrpSpPr>
            <p:cNvPr id="68" name="组合 67"/>
            <p:cNvGrpSpPr/>
            <p:nvPr/>
          </p:nvGrpSpPr>
          <p:grpSpPr>
            <a:xfrm>
              <a:off x="9753416" y="4942809"/>
              <a:ext cx="4670144" cy="3656994"/>
              <a:chOff x="221223" y="4446380"/>
              <a:chExt cx="4670144" cy="3656994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221223" y="4602416"/>
                <a:ext cx="4670144" cy="35009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8B75C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Online </a:t>
                </a:r>
                <a:r>
                  <a:rPr lang="en-US" altLang="zh-CN" sz="2400" b="1" dirty="0">
                    <a:solidFill>
                      <a:srgbClr val="38B75C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S</a:t>
                </a:r>
                <a:r>
                  <a:rPr kumimoji="0" lang="en-US" altLang="zh-CN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8B75C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ocial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1.Messenger: 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လုပ်ဆောင်ချက် အားလုံးကို ထောက်ပံ့ပေးနိုင်သည်။ 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Google Play Store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မှ </a:t>
                </a:r>
                <a:r>
                  <a:rPr lang="en-US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App </a:t>
                </a:r>
                <a:r>
                  <a:rPr lang="my-MM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ကို</a:t>
                </a:r>
                <a:r>
                  <a:rPr lang="en-US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downloaded </a:t>
                </a:r>
                <a:r>
                  <a:rPr lang="my-MM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ဆွဲနိုင်သည်။</a:t>
                </a:r>
                <a:r>
                  <a:rPr lang="en-US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2. WhatsApp/Line 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မှ </a:t>
                </a:r>
                <a:r>
                  <a:rPr lang="en-US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Notification</a:t>
                </a:r>
                <a:r>
                  <a:rPr lang="my-MM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များကို</a:t>
                </a:r>
                <a:r>
                  <a:rPr kumimoji="0" lang="my-MM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စမတ်ဖုန်း မှ </a:t>
                </a:r>
                <a:r>
                  <a:rPr lang="en-US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OPPO Watch</a:t>
                </a:r>
                <a:r>
                  <a:rPr lang="my-MM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ဆီသို့ </a:t>
                </a:r>
                <a:r>
                  <a:rPr lang="en-US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sync</a:t>
                </a:r>
                <a:r>
                  <a:rPr lang="my-MM" altLang="zh-CN" sz="2000" b="1" dirty="0">
                    <a:solidFill>
                      <a:prstClr val="white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 လုပ်နိုင်သည်။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grpSp>
            <p:nvGrpSpPr>
              <p:cNvPr id="70" name="组合 69"/>
              <p:cNvGrpSpPr/>
              <p:nvPr/>
            </p:nvGrpSpPr>
            <p:grpSpPr>
              <a:xfrm>
                <a:off x="336131" y="4446380"/>
                <a:ext cx="1054519" cy="46233"/>
                <a:chOff x="336131" y="4446380"/>
                <a:chExt cx="1054519" cy="46233"/>
              </a:xfrm>
            </p:grpSpPr>
            <p:sp>
              <p:nvSpPr>
                <p:cNvPr id="71" name="矩形 70">
                  <a:extLst>
                    <a:ext uri="{FF2B5EF4-FFF2-40B4-BE49-F238E27FC236}">
                      <a16:creationId xmlns:a16="http://schemas.microsoft.com/office/drawing/2014/main" id="{CE23F67B-78FF-4A43-AC33-6C8D65D88571}"/>
                    </a:ext>
                  </a:extLst>
                </p:cNvPr>
                <p:cNvSpPr/>
                <p:nvPr/>
              </p:nvSpPr>
              <p:spPr bwMode="auto">
                <a:xfrm>
                  <a:off x="863391" y="4446380"/>
                  <a:ext cx="527259" cy="45719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endParaRPr>
                </a:p>
              </p:txBody>
            </p:sp>
            <p:sp>
              <p:nvSpPr>
                <p:cNvPr id="72" name="矩形 71">
                  <a:extLst>
                    <a:ext uri="{FF2B5EF4-FFF2-40B4-BE49-F238E27FC236}">
                      <a16:creationId xmlns:a16="http://schemas.microsoft.com/office/drawing/2014/main" id="{CE23F67B-78FF-4A43-AC33-6C8D65D88571}"/>
                    </a:ext>
                  </a:extLst>
                </p:cNvPr>
                <p:cNvSpPr/>
                <p:nvPr/>
              </p:nvSpPr>
              <p:spPr bwMode="auto">
                <a:xfrm>
                  <a:off x="336131" y="4446894"/>
                  <a:ext cx="527259" cy="45719"/>
                </a:xfrm>
                <a:prstGeom prst="rect">
                  <a:avLst/>
                </a:prstGeom>
                <a:solidFill>
                  <a:srgbClr val="38B75C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endParaRPr>
                </a:p>
              </p:txBody>
            </p:sp>
          </p:grpSp>
        </p:grp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8324" y="3955194"/>
              <a:ext cx="914472" cy="9144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302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9" b="11222"/>
          <a:stretch/>
        </p:blipFill>
        <p:spPr>
          <a:xfrm>
            <a:off x="10541035" y="5289377"/>
            <a:ext cx="1500853" cy="11256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211" y="5289377"/>
            <a:ext cx="1455964" cy="11298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28" y="5289377"/>
            <a:ext cx="1848023" cy="113184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97" y="5289377"/>
            <a:ext cx="1179964" cy="11013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442" y="5289377"/>
            <a:ext cx="1918026" cy="10972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321" y="5289377"/>
            <a:ext cx="1750261" cy="1097279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1544068" y="152156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y-MM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အချိန်တိုင်း နေရာတိုင်း နားထောင်နိုင်သည်</a:t>
            </a:r>
            <a:endParaRPr lang="zh-CN" altLang="en-US" sz="4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965129" y="3465874"/>
            <a:ext cx="53110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online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မှ သီချင်းများကို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နားထောင်နိုင်သည်</a:t>
            </a:r>
            <a:endParaRPr lang="zh-CN" altLang="en-US" sz="2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514028" y="2467783"/>
            <a:ext cx="5917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Online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မှ သီချင်းများကို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Download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လုပ်နိုင်သည်</a:t>
            </a:r>
            <a:endParaRPr lang="zh-CN" altLang="en-US" sz="2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657528" y="4387999"/>
            <a:ext cx="5987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သီချင်းများကို 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offline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လည်း နားထောင်နိုင်သည်</a:t>
            </a:r>
            <a:endParaRPr lang="zh-CN" altLang="en-US" sz="2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6695030" y="2719883"/>
            <a:ext cx="4687781" cy="1558204"/>
            <a:chOff x="7116715" y="2749374"/>
            <a:chExt cx="4687781" cy="1558204"/>
          </a:xfrm>
        </p:grpSpPr>
        <p:sp>
          <p:nvSpPr>
            <p:cNvPr id="25" name="矩形 24"/>
            <p:cNvSpPr/>
            <p:nvPr/>
          </p:nvSpPr>
          <p:spPr>
            <a:xfrm>
              <a:off x="7116715" y="2836111"/>
              <a:ext cx="4687781" cy="13042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ပြိုင်ဘက်ထုတ်ကုန်များကို အသုံးပြုပါက အသုံးပြုသူသည် သီချင်းများကို နာရီထဲသို့ ကိုယ်တိုင် ပြန်လည်ပြောင်းထည့်ရမည် ဖြစ်သည်။</a:t>
              </a:r>
              <a:endParaRPr lang="zh-CN" altLang="en-US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7250571" y="2749374"/>
              <a:ext cx="4462575" cy="1558204"/>
            </a:xfrm>
            <a:prstGeom prst="roundRect">
              <a:avLst>
                <a:gd name="adj" fmla="val 8517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cs typeface="Pyidaungsu" panose="020B0502040204020203" pitchFamily="34" charset="0"/>
              </a:endParaRPr>
            </a:p>
          </p:txBody>
        </p:sp>
      </p:grpSp>
      <p:sp>
        <p:nvSpPr>
          <p:cNvPr id="30" name="圆角矩形 29"/>
          <p:cNvSpPr/>
          <p:nvPr/>
        </p:nvSpPr>
        <p:spPr>
          <a:xfrm>
            <a:off x="474093" y="2431731"/>
            <a:ext cx="6274923" cy="533767"/>
          </a:xfrm>
          <a:prstGeom prst="roundRect">
            <a:avLst>
              <a:gd name="adj" fmla="val 851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900539" y="3405499"/>
            <a:ext cx="5379608" cy="533767"/>
          </a:xfrm>
          <a:prstGeom prst="roundRect">
            <a:avLst>
              <a:gd name="adj" fmla="val 851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2" name="圆角矩形 31"/>
          <p:cNvSpPr/>
          <p:nvPr/>
        </p:nvSpPr>
        <p:spPr>
          <a:xfrm>
            <a:off x="663720" y="4337849"/>
            <a:ext cx="5853246" cy="533767"/>
          </a:xfrm>
          <a:prstGeom prst="roundRect">
            <a:avLst>
              <a:gd name="adj" fmla="val 851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69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矩形 21"/>
          <p:cNvSpPr/>
          <p:nvPr/>
        </p:nvSpPr>
        <p:spPr>
          <a:xfrm>
            <a:off x="0" y="149341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Watch-</a:t>
            </a:r>
            <a:r>
              <a:rPr lang="my-MM" altLang="zh-CN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မိုဘိုင်းဖုန်းများအတွက် အကောင်းဆုံးတွဲစပ်မှု</a:t>
            </a:r>
            <a:endParaRPr lang="zh-CN" altLang="en-US" sz="66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494" y="2475995"/>
            <a:ext cx="3942191" cy="2772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စာတိုတစ်စောင်တိုင်း  မလွတ်စေရဘူး</a:t>
            </a:r>
            <a:endParaRPr lang="en-US" altLang="zh-CN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my-MM" altLang="zh-CN" sz="2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သင်ဖုန်းကို ယူဆောင်ဖို့ မေ့သောအခါ နာရီသည် 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Google Cloud Messaging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မှတစ်ဆင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စာတိုများကို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လက်ခံပေးနိုင်သည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1600" dirty="0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55496" y="2331951"/>
            <a:ext cx="3733680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ဖုန်းခေါ်ဆိုမှုများကို လွယ်ကူစွာ‌ ဖြေနိုင်ခြင်း</a:t>
            </a:r>
            <a:endParaRPr lang="en-US" altLang="zh-CN" sz="1400" dirty="0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ဖုန်းခေါ်ဆိုလာသောအခါ နာရီကိုထိကာ ဖြေကြားနိုင်သည်။</a:t>
            </a:r>
            <a:endParaRPr lang="zh-CN" altLang="en-US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991756" y="2466603"/>
            <a:ext cx="385190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ဘဝအတွက် ပိုမို ထိရောက်ခြင်း</a:t>
            </a:r>
            <a:endParaRPr lang="en-US" altLang="zh-CN" sz="1600" dirty="0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သည် ရာသီဉတု၊ အချိန်ဇယား ကို ကြည့်ရှုနိုင်ပြီး နှင့် ကမ္ဘာ့နာရီ 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(OTA)</a:t>
            </a:r>
            <a:endParaRPr lang="my-MM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အလိုက် ပြောင်းလဲနိုင်သည်။</a:t>
            </a:r>
            <a:endParaRPr lang="zh-CN" altLang="en-US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9096600" y="4974197"/>
            <a:ext cx="1642214" cy="2246928"/>
            <a:chOff x="716114" y="3941260"/>
            <a:chExt cx="2386315" cy="3265029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933" y="4063633"/>
              <a:ext cx="2104210" cy="2491552"/>
            </a:xfrm>
            <a:prstGeom prst="rect">
              <a:avLst/>
            </a:prstGeom>
          </p:spPr>
        </p:pic>
        <p:pic>
          <p:nvPicPr>
            <p:cNvPr id="24" name="图像" descr="图像"/>
            <p:cNvPicPr>
              <a:picLocks noChangeAspect="1"/>
            </p:cNvPicPr>
            <p:nvPr/>
          </p:nvPicPr>
          <p:blipFill rotWithShape="1">
            <a:blip r:embed="rId4"/>
            <a:srcRect t="13561"/>
            <a:stretch/>
          </p:blipFill>
          <p:spPr>
            <a:xfrm>
              <a:off x="716114" y="3941260"/>
              <a:ext cx="2386315" cy="3265029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355600" rotWithShape="0">
                <a:srgbClr val="000000">
                  <a:alpha val="75000"/>
                </a:srgbClr>
              </a:outerShdw>
            </a:effectLst>
          </p:spPr>
        </p:pic>
      </p:grpSp>
      <p:grpSp>
        <p:nvGrpSpPr>
          <p:cNvPr id="36" name="组合 35"/>
          <p:cNvGrpSpPr/>
          <p:nvPr/>
        </p:nvGrpSpPr>
        <p:grpSpPr>
          <a:xfrm>
            <a:off x="920607" y="4981699"/>
            <a:ext cx="1642214" cy="2239426"/>
            <a:chOff x="4711505" y="3943925"/>
            <a:chExt cx="2386315" cy="3254128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5"/>
            <a:srcRect t="4963" b="13364"/>
            <a:stretch/>
          </p:blipFill>
          <p:spPr>
            <a:xfrm>
              <a:off x="4860002" y="4071256"/>
              <a:ext cx="2074198" cy="2394857"/>
            </a:xfrm>
            <a:prstGeom prst="rect">
              <a:avLst/>
            </a:prstGeom>
          </p:spPr>
        </p:pic>
        <p:pic>
          <p:nvPicPr>
            <p:cNvPr id="34" name="图像" descr="图像"/>
            <p:cNvPicPr>
              <a:picLocks noChangeAspect="1"/>
            </p:cNvPicPr>
            <p:nvPr/>
          </p:nvPicPr>
          <p:blipFill rotWithShape="1">
            <a:blip r:embed="rId4"/>
            <a:srcRect t="13850"/>
            <a:stretch/>
          </p:blipFill>
          <p:spPr>
            <a:xfrm>
              <a:off x="4711505" y="3943925"/>
              <a:ext cx="2386315" cy="3254128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355600" rotWithShape="0">
                <a:srgbClr val="000000">
                  <a:alpha val="75000"/>
                </a:srgbClr>
              </a:outerShdw>
            </a:effectLst>
          </p:spPr>
        </p:pic>
      </p:grpSp>
      <p:grpSp>
        <p:nvGrpSpPr>
          <p:cNvPr id="37" name="组合 36"/>
          <p:cNvGrpSpPr/>
          <p:nvPr/>
        </p:nvGrpSpPr>
        <p:grpSpPr>
          <a:xfrm>
            <a:off x="4913421" y="4960888"/>
            <a:ext cx="1642214" cy="2260237"/>
            <a:chOff x="9809808" y="3788313"/>
            <a:chExt cx="2386315" cy="328436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5927" y="3953903"/>
              <a:ext cx="2094075" cy="2479552"/>
            </a:xfrm>
            <a:prstGeom prst="rect">
              <a:avLst/>
            </a:prstGeom>
          </p:spPr>
        </p:pic>
        <p:pic>
          <p:nvPicPr>
            <p:cNvPr id="35" name="图像" descr="图像"/>
            <p:cNvPicPr>
              <a:picLocks noChangeAspect="1"/>
            </p:cNvPicPr>
            <p:nvPr/>
          </p:nvPicPr>
          <p:blipFill rotWithShape="1">
            <a:blip r:embed="rId4"/>
            <a:srcRect t="13050"/>
            <a:stretch/>
          </p:blipFill>
          <p:spPr>
            <a:xfrm>
              <a:off x="9809808" y="3788313"/>
              <a:ext cx="2386315" cy="3284369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355600" rotWithShape="0">
                <a:srgbClr val="000000">
                  <a:alpha val="75000"/>
                </a:srgbClr>
              </a:outerShdw>
            </a:effectLst>
          </p:spPr>
        </p:pic>
      </p:grpSp>
      <p:sp>
        <p:nvSpPr>
          <p:cNvPr id="38" name="矩形 37"/>
          <p:cNvSpPr/>
          <p:nvPr/>
        </p:nvSpPr>
        <p:spPr>
          <a:xfrm>
            <a:off x="120347" y="2551229"/>
            <a:ext cx="3813376" cy="406400"/>
          </a:xfrm>
          <a:prstGeom prst="rect">
            <a:avLst/>
          </a:prstGeom>
          <a:noFill/>
          <a:ln>
            <a:solidFill>
              <a:srgbClr val="38B7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129999" y="2363732"/>
            <a:ext cx="3584675" cy="877771"/>
          </a:xfrm>
          <a:prstGeom prst="rect">
            <a:avLst/>
          </a:prstGeom>
          <a:noFill/>
          <a:ln>
            <a:solidFill>
              <a:srgbClr val="38B7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8008689" y="2551229"/>
            <a:ext cx="3826501" cy="406400"/>
          </a:xfrm>
          <a:prstGeom prst="rect">
            <a:avLst/>
          </a:prstGeom>
          <a:noFill/>
          <a:ln>
            <a:solidFill>
              <a:srgbClr val="38B7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93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156315" y="178821"/>
            <a:ext cx="6384966" cy="3205647"/>
            <a:chOff x="5476461" y="178821"/>
            <a:chExt cx="6384966" cy="3205647"/>
          </a:xfrm>
        </p:grpSpPr>
        <p:grpSp>
          <p:nvGrpSpPr>
            <p:cNvPr id="23" name="组合 22"/>
            <p:cNvGrpSpPr/>
            <p:nvPr/>
          </p:nvGrpSpPr>
          <p:grpSpPr>
            <a:xfrm>
              <a:off x="5476461" y="178821"/>
              <a:ext cx="6384966" cy="3205647"/>
              <a:chOff x="5476461" y="178821"/>
              <a:chExt cx="6384966" cy="3205647"/>
            </a:xfrm>
          </p:grpSpPr>
          <p:graphicFrame>
            <p:nvGraphicFramePr>
              <p:cNvPr id="4" name="图表 3"/>
              <p:cNvGraphicFramePr/>
              <p:nvPr>
                <p:extLst>
                  <p:ext uri="{D42A27DB-BD31-4B8C-83A1-F6EECF244321}">
                    <p14:modId xmlns:p14="http://schemas.microsoft.com/office/powerpoint/2010/main" val="649911527"/>
                  </p:ext>
                </p:extLst>
              </p:nvPr>
            </p:nvGraphicFramePr>
            <p:xfrm>
              <a:off x="5476461" y="178821"/>
              <a:ext cx="6384966" cy="320564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45634" y="2918109"/>
                <a:ext cx="1088170" cy="466359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69437" y="2975971"/>
                <a:ext cx="859571" cy="368388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69488" y="2918109"/>
                <a:ext cx="783369" cy="335730"/>
              </a:xfrm>
              <a:prstGeom prst="rect">
                <a:avLst/>
              </a:prstGeom>
            </p:spPr>
          </p:pic>
          <p:sp>
            <p:nvSpPr>
              <p:cNvPr id="6" name="矩形 5"/>
              <p:cNvSpPr/>
              <p:nvPr/>
            </p:nvSpPr>
            <p:spPr>
              <a:xfrm>
                <a:off x="6586937" y="2952605"/>
                <a:ext cx="1431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Smart watch</a:t>
                </a:r>
                <a:endParaRPr lang="zh-CN" altLang="en-US" dirty="0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8569437" y="2975027"/>
                <a:ext cx="16610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Children watch</a:t>
                </a:r>
                <a:endParaRPr lang="zh-CN" altLang="en-US" dirty="0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86715" y="2929984"/>
              <a:ext cx="5364458" cy="417107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/>
        </p:nvGrpSpPr>
        <p:grpSpPr>
          <a:xfrm>
            <a:off x="156315" y="3479779"/>
            <a:ext cx="6384966" cy="3279887"/>
            <a:chOff x="5476461" y="3441385"/>
            <a:chExt cx="6384966" cy="3279887"/>
          </a:xfrm>
        </p:grpSpPr>
        <p:graphicFrame>
          <p:nvGraphicFramePr>
            <p:cNvPr id="20" name="图表 19"/>
            <p:cNvGraphicFramePr/>
            <p:nvPr>
              <p:extLst>
                <p:ext uri="{D42A27DB-BD31-4B8C-83A1-F6EECF244321}">
                  <p14:modId xmlns:p14="http://schemas.microsoft.com/office/powerpoint/2010/main" val="1695246261"/>
                </p:ext>
              </p:extLst>
            </p:nvPr>
          </p:nvGraphicFramePr>
          <p:xfrm>
            <a:off x="5476461" y="3441385"/>
            <a:ext cx="6384966" cy="327988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5"/>
            <a:srcRect t="20321"/>
            <a:stretch/>
          </p:blipFill>
          <p:spPr>
            <a:xfrm>
              <a:off x="5986715" y="6388925"/>
              <a:ext cx="5364458" cy="332347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/>
        </p:nvSpPr>
        <p:spPr>
          <a:xfrm>
            <a:off x="6550906" y="2984331"/>
            <a:ext cx="5644731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Watch </a:t>
            </a:r>
            <a:r>
              <a:rPr lang="my-MM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များအတွက် တောက်ပသော မျှော်လင့်ချက်များရှိသည်။</a:t>
            </a:r>
            <a:endParaRPr lang="en-US" altLang="zh-CN" sz="8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504128" y="890267"/>
            <a:ext cx="5644731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၂၀၂၀ ခုနှစ်တွင် ကမ္ဘာတစ်ဝန်းရှိ </a:t>
            </a:r>
            <a:r>
              <a:rPr lang="en-US" altLang="zh-CN" sz="20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နည်းပညာ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ဆိုင်ရာ ဝတ်ဆင်နိုင်သောပစ္စည်းများကို တင်ပို့ရောင်းချမှုသန်း ၁၆၀ ခန့်ရှိ</a:t>
            </a:r>
            <a:r>
              <a:rPr lang="en-US" altLang="zh-CN" sz="20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လိမ</a:t>
            </a:r>
            <a:r>
              <a: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မည်။</a:t>
            </a:r>
            <a:endParaRPr lang="en-US" altLang="zh-CN" sz="2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61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-153783" y="384805"/>
            <a:ext cx="7355583" cy="76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y-MM" altLang="zh-CN" sz="3200" b="1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 ဒါတွေကို ကြုံတွေ့ဖူးပါသလား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77822" y="2009802"/>
            <a:ext cx="3146186" cy="3711594"/>
            <a:chOff x="435551" y="2128187"/>
            <a:chExt cx="3146186" cy="371159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51" y="2128187"/>
              <a:ext cx="3146186" cy="20977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" cap="sq">
              <a:noFill/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2" name="矩形 11"/>
            <p:cNvSpPr/>
            <p:nvPr/>
          </p:nvSpPr>
          <p:spPr>
            <a:xfrm rot="21255583">
              <a:off x="643739" y="4085455"/>
              <a:ext cx="275707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အားကစား ပြုလုပ်နေစဉ်အတွင်း အချက်အလက် တိုင်းတာမှုများ မရှိခြင်း</a:t>
              </a:r>
              <a:endPara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929153" y="1789957"/>
            <a:ext cx="3146580" cy="3867010"/>
            <a:chOff x="5986882" y="1908342"/>
            <a:chExt cx="3146580" cy="386701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882" y="1908342"/>
              <a:ext cx="3146580" cy="209562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" cap="sq">
              <a:noFill/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4" name="矩形 13"/>
            <p:cNvSpPr/>
            <p:nvPr/>
          </p:nvSpPr>
          <p:spPr>
            <a:xfrm rot="21255583">
              <a:off x="6480613" y="4055650"/>
              <a:ext cx="2460856" cy="1719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ပါတီတွင် အလွန်ဆူညံခြင်းကြောင့်</a:t>
              </a:r>
              <a:b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</a:br>
              <a:r>
                <a:rPr kumimoji="0" lang="my-MM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ဖုန်းခေါ်မှုများ လွတ်သွားခြင်း</a:t>
              </a:r>
              <a:endPara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319500" y="2116823"/>
            <a:ext cx="3132261" cy="3195624"/>
            <a:chOff x="3377229" y="2235208"/>
            <a:chExt cx="3132261" cy="3195624"/>
          </a:xfrm>
        </p:grpSpPr>
        <p:sp>
          <p:nvSpPr>
            <p:cNvPr id="16" name="矩形 15"/>
            <p:cNvSpPr/>
            <p:nvPr/>
          </p:nvSpPr>
          <p:spPr>
            <a:xfrm rot="21255583">
              <a:off x="3539159" y="2235208"/>
              <a:ext cx="2399364" cy="8887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အစည်းအဝေးအတွင်း ဖုန်း မကြည့်ရှုနိုင်ခြင်း</a:t>
              </a:r>
              <a:endPara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229" y="3338580"/>
              <a:ext cx="3132261" cy="20922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" cap="sq">
              <a:noFill/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grpSp>
        <p:nvGrpSpPr>
          <p:cNvPr id="8" name="组合 7"/>
          <p:cNvGrpSpPr/>
          <p:nvPr/>
        </p:nvGrpSpPr>
        <p:grpSpPr>
          <a:xfrm>
            <a:off x="8747776" y="1431229"/>
            <a:ext cx="3139223" cy="3881218"/>
            <a:chOff x="8724053" y="1549614"/>
            <a:chExt cx="3139223" cy="3881218"/>
          </a:xfrm>
        </p:grpSpPr>
        <p:sp>
          <p:nvSpPr>
            <p:cNvPr id="15" name="矩形 14"/>
            <p:cNvSpPr/>
            <p:nvPr/>
          </p:nvSpPr>
          <p:spPr>
            <a:xfrm rot="21255583">
              <a:off x="9172822" y="1549614"/>
              <a:ext cx="2569642" cy="1719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ပစ္စည်းများ သယ်ဆောင် ထားသော အချိန်တွင် ဖုန်းအသုံးပြုရန် အဆင်မပြေခြင်း</a:t>
              </a:r>
              <a:endPara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4053" y="3336426"/>
              <a:ext cx="3139223" cy="209440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" cap="sq">
              <a:noFill/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sp>
        <p:nvSpPr>
          <p:cNvPr id="25" name="矩形 24"/>
          <p:cNvSpPr/>
          <p:nvPr/>
        </p:nvSpPr>
        <p:spPr>
          <a:xfrm>
            <a:off x="0" y="5794713"/>
            <a:ext cx="12192000" cy="76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kumimoji="0" lang="my-MM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သည်ဒီပြဿနာများကို ဖြေရှင်းနိုင်ပါသည်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!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129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77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530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812901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73000">
                <a:schemeClr val="tx1">
                  <a:alpha val="30000"/>
                </a:schemeClr>
              </a:gs>
              <a:gs pos="18000">
                <a:schemeClr val="tx1"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微软雅黑"/>
              <a:cs typeface="Pyidaungsu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2367169"/>
            <a:ext cx="12192000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y-MM" altLang="zh-CN" sz="7200" b="1" i="1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မေးမြန်းခြင်း</a:t>
            </a:r>
            <a:b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</a:br>
            <a:r>
              <a:rPr lang="en-US" altLang="zh-CN" sz="28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Watch </a:t>
            </a:r>
            <a:r>
              <a:rPr lang="my-MM" altLang="zh-CN" sz="28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အသုံးပြုသူများသည် မည်သည့်အရာကိုစိုးရိမ်သည်ဆိုတာ သင်သိပါသလား</a:t>
            </a:r>
            <a:r>
              <a:rPr lang="en-US" altLang="zh-CN" sz="60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4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7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405507" y="3086496"/>
            <a:ext cx="2506438" cy="3297383"/>
            <a:chOff x="1366065" y="1597630"/>
            <a:chExt cx="3391261" cy="4461425"/>
          </a:xfrm>
        </p:grpSpPr>
        <p:pic>
          <p:nvPicPr>
            <p:cNvPr id="13" name="图像" descr="图像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366065" y="1597630"/>
              <a:ext cx="3391261" cy="4461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13" b="3902"/>
            <a:stretch/>
          </p:blipFill>
          <p:spPr>
            <a:xfrm>
              <a:off x="1509527" y="2110378"/>
              <a:ext cx="3104335" cy="34359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5" name="矩形 14"/>
          <p:cNvSpPr/>
          <p:nvPr/>
        </p:nvSpPr>
        <p:spPr>
          <a:xfrm>
            <a:off x="825302" y="1370293"/>
            <a:ext cx="56668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my-MM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စမတ်နာရီများ၏ အကြီးဆုံး ပြဿနာ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-</a:t>
            </a:r>
            <a:r>
              <a:rPr lang="my-MM" altLang="zh-CN" sz="32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ဘက်ထရီ ခံနိုင်ရည်အား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0128" y1="25459" x2="50128" y2="25459"/>
                        <a14:foregroundMark x1="36573" y1="17585" x2="53964" y2="23360"/>
                        <a14:foregroundMark x1="53708" y1="23885" x2="48338" y2="29921"/>
                        <a14:foregroundMark x1="29156" y1="40945" x2="45269" y2="45144"/>
                        <a14:foregroundMark x1="48338" y1="21522" x2="64706" y2="32546"/>
                        <a14:foregroundMark x1="46803" y1="46719" x2="45269" y2="49606"/>
                        <a14:foregroundMark x1="60358" y1="65092" x2="41176" y2="74803"/>
                        <a14:foregroundMark x1="25320" y1="66929" x2="45013" y2="75591"/>
                        <a14:foregroundMark x1="20716" y1="68504" x2="52430" y2="87139"/>
                        <a14:foregroundMark x1="24297" y1="67454" x2="30179" y2="62467"/>
                        <a14:foregroundMark x1="48082" y1="68504" x2="49361" y2="79790"/>
                        <a14:foregroundMark x1="19437" y1="76903" x2="23529" y2="69816"/>
                        <a14:foregroundMark x1="25831" y1="58268" x2="15857" y2="82152"/>
                        <a14:foregroundMark x1="18670" y1="62205" x2="10997" y2="76903"/>
                        <a14:foregroundMark x1="8184" y1="71654" x2="31458" y2="60105"/>
                        <a14:foregroundMark x1="53453" y1="73228" x2="68542" y2="93176"/>
                        <a14:foregroundMark x1="59847" y1="95276" x2="69054" y2="95276"/>
                        <a14:foregroundMark x1="59847" y1="90289" x2="59591" y2="66929"/>
                        <a14:foregroundMark x1="57289" y1="86352" x2="51918" y2="74278"/>
                        <a14:foregroundMark x1="11509" y1="95538" x2="61125" y2="95276"/>
                        <a14:foregroundMark x1="21228" y1="76640" x2="53453" y2="92651"/>
                        <a14:foregroundMark x1="7417" y1="73753" x2="33248" y2="916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348" y="3638816"/>
            <a:ext cx="3363847" cy="3277815"/>
          </a:xfrm>
          <a:prstGeom prst="rect">
            <a:avLst/>
          </a:prstGeom>
        </p:spPr>
      </p:pic>
      <p:sp>
        <p:nvSpPr>
          <p:cNvPr id="8" name="圆角矩形标注 7"/>
          <p:cNvSpPr/>
          <p:nvPr/>
        </p:nvSpPr>
        <p:spPr>
          <a:xfrm>
            <a:off x="8181999" y="2104076"/>
            <a:ext cx="3056351" cy="1903957"/>
          </a:xfrm>
          <a:prstGeom prst="wedgeRoundRectCallout">
            <a:avLst>
              <a:gd name="adj1" fmla="val 46790"/>
              <a:gd name="adj2" fmla="val 80921"/>
              <a:gd name="adj3" fmla="val 16667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181999" y="2548222"/>
            <a:ext cx="3056351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y-MM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ဘာကြောင့် အားမရှိတော့တာလဲ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881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>
          <a:xfrm>
            <a:off x="-43935" y="4124828"/>
            <a:ext cx="3117755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y-MM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ဘယ်လို ဖြေရှင်းမလဲ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3073820" y="2643671"/>
            <a:ext cx="725727" cy="3647119"/>
          </a:xfrm>
          <a:prstGeom prst="leftBrace">
            <a:avLst>
              <a:gd name="adj1" fmla="val 74832"/>
              <a:gd name="adj2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952089" y="5893987"/>
            <a:ext cx="4721164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y-MM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VOOC </a:t>
            </a:r>
            <a:r>
              <a:rPr kumimoji="0" lang="my-MM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အမြန် အားသွင်းခြင်း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949960" y="2246868"/>
            <a:ext cx="3021981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Power Saver Mode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7701975" y="1704850"/>
            <a:ext cx="3687343" cy="2146287"/>
            <a:chOff x="8028598" y="3742904"/>
            <a:chExt cx="3687343" cy="2146287"/>
          </a:xfrm>
        </p:grpSpPr>
        <p:pic>
          <p:nvPicPr>
            <p:cNvPr id="22" name="图像" descr="图像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068604" y="3742904"/>
              <a:ext cx="1631456" cy="214628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711200" rotWithShape="0">
                <a:srgbClr val="000000">
                  <a:alpha val="75000"/>
                </a:srgbClr>
              </a:outerShdw>
            </a:effectLst>
          </p:spPr>
        </p:pic>
        <p:pic>
          <p:nvPicPr>
            <p:cNvPr id="25" name="图像" descr="图像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0143957" y="3856687"/>
              <a:ext cx="1421571" cy="1870169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711200" rotWithShape="0">
                <a:srgbClr val="000000">
                  <a:alpha val="75000"/>
                </a:srgbClr>
              </a:outerShdw>
            </a:effectLst>
          </p:spPr>
        </p:pic>
        <p:sp>
          <p:nvSpPr>
            <p:cNvPr id="27" name="矩形 26"/>
            <p:cNvSpPr/>
            <p:nvPr/>
          </p:nvSpPr>
          <p:spPr>
            <a:xfrm>
              <a:off x="8028598" y="4194166"/>
              <a:ext cx="1631456" cy="13469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430mAh </a:t>
              </a:r>
              <a:endPara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  <a:p>
              <a:pPr lvl="0" algn="ctr">
                <a:lnSpc>
                  <a:spcPct val="150000"/>
                </a:lnSpc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21 </a:t>
              </a:r>
              <a:r>
                <a:rPr lang="en-US" altLang="zh-CN" sz="14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Days</a:t>
              </a:r>
              <a:r>
                <a:rPr lang="my-MM" altLang="zh-CN" sz="14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</a:t>
              </a:r>
            </a:p>
            <a:p>
              <a:pPr lvl="0" algn="ctr">
                <a:lnSpc>
                  <a:spcPct val="150000"/>
                </a:lnSpc>
                <a:defRPr/>
              </a:pPr>
              <a:r>
                <a:rPr lang="my-MM" altLang="zh-CN" sz="14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အားကြာရှည်ခံခြင်း</a:t>
              </a:r>
              <a:endParaRPr lang="zh-CN" altLang="en-US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9968356" y="4194166"/>
              <a:ext cx="1747585" cy="10348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300mAh </a:t>
              </a:r>
              <a:endPara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14 Days</a:t>
              </a:r>
              <a:r>
                <a:rPr kumimoji="0" lang="my-MM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အားကြာရှည်ခံခြင်း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218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497700" y="945156"/>
            <a:ext cx="342914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Dual processor</a:t>
            </a:r>
          </a:p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Dual system</a:t>
            </a:r>
            <a:endParaRPr lang="zh-CN" altLang="en-US" sz="4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827292" y="2694979"/>
            <a:ext cx="5087616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processor</a:t>
            </a:r>
            <a:r>
              <a:rPr lang="my-MM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နှစ်ခုဖြင့် အားသွင်းပေးကာ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Qualcomm Snapdragon 3100 platform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နှင့် </a:t>
            </a:r>
            <a:r>
              <a:rPr kumimoji="0" lang="en-US" altLang="zh-CN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Ambiq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Apollo3 wireless SoC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တို့ဖြင့် ဖွဲ့စည်းထားသောကြောင့်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OPPO Watch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သည်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chip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နှစ်ခုဖြင့်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ဘက်ထရီစနစ် နှစ်ခုကို ပံ့ပိုးပေးသည်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: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/ Power Saver mode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783" y="2987260"/>
            <a:ext cx="4224270" cy="326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6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>
            <a:off x="5978176" y="1715150"/>
            <a:ext cx="6163931" cy="185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Mode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:</a:t>
            </a:r>
            <a:r>
              <a:rPr lang="my-MM" altLang="zh-CN" b="1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လုပ်ဆောင်ချက် အားလုံးလုပ်ဆောင်နိုင်ကာ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46mm </a:t>
            </a:r>
            <a:r>
              <a:rPr lang="my-MM" altLang="zh-CN" b="1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နှင့်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41mm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နာရီ၏ အသုံးပြုနိုင်သော အချိန်သည်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36/24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နာရီအထိ</a:t>
            </a:r>
            <a:r>
              <a:rPr lang="my-MM" altLang="zh-CN" b="1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အသုံးပြုနိုင်ပြီး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ဘက်ထရီသက်တမ်းသည် စမတ်နာရီနယ်ပယ်တွင် ရှေ့ပြေးနေကြောင်း အာမခံပါသည်။ 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-157722" y="2181269"/>
            <a:ext cx="4785099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y-MM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ဘက်ထရီစနစ် နှစ်ခု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左大括号 40"/>
          <p:cNvSpPr/>
          <p:nvPr/>
        </p:nvSpPr>
        <p:spPr>
          <a:xfrm>
            <a:off x="4939913" y="2788427"/>
            <a:ext cx="725727" cy="3091674"/>
          </a:xfrm>
          <a:prstGeom prst="leftBrace">
            <a:avLst>
              <a:gd name="adj1" fmla="val 74832"/>
              <a:gd name="adj2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5921502" y="4899481"/>
            <a:ext cx="6018862" cy="185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Power Saver Mode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: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power saver mode </a:t>
            </a:r>
            <a:r>
              <a:rPr lang="my-MM" altLang="zh-CN" b="1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activated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လုပ်ပြီးသောအခါ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စာတိုများကို လက်ခံနိုင်ခြင်း၊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အချိန်ကြည့်နိုင်ခြင်း</a:t>
            </a:r>
            <a:r>
              <a:rPr lang="my-MM" altLang="zh-CN" b="1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၊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ခြေလှမ်းများအား ကြည့်ရှုနိုင်ခြင်း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kumimoji="0" lang="my-MM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နှင့် နှလုံးခုန်နှုန်းများကို ထောက်လှမ်းပေးသည်။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43" y="2943717"/>
            <a:ext cx="4224270" cy="326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0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组合 49"/>
          <p:cNvGrpSpPr/>
          <p:nvPr/>
        </p:nvGrpSpPr>
        <p:grpSpPr>
          <a:xfrm>
            <a:off x="10075416" y="3835202"/>
            <a:ext cx="1549691" cy="1357766"/>
            <a:chOff x="9978140" y="3190424"/>
            <a:chExt cx="1549691" cy="1357766"/>
          </a:xfrm>
        </p:grpSpPr>
        <p:sp>
          <p:nvSpPr>
            <p:cNvPr id="33" name="矩形 32"/>
            <p:cNvSpPr/>
            <p:nvPr/>
          </p:nvSpPr>
          <p:spPr>
            <a:xfrm rot="60000">
              <a:off x="10320774" y="3341133"/>
              <a:ext cx="1207057" cy="1207057"/>
            </a:xfrm>
            <a:prstGeom prst="rect">
              <a:avLst/>
            </a:prstGeom>
            <a:solidFill>
              <a:srgbClr val="AAAAAA"/>
            </a:solidFill>
            <a:ln>
              <a:noFill/>
            </a:ln>
            <a:scene3d>
              <a:camera prst="isometricTopUp"/>
              <a:lightRig rig="threePt" dir="t"/>
            </a:scene3d>
            <a:sp3d extrusionH="4445000" contourW="12700">
              <a:extrusionClr>
                <a:srgbClr val="AAAAAA"/>
              </a:extrusionClr>
              <a:contourClr>
                <a:schemeClr val="tx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Apple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Watch</a:t>
              </a:r>
            </a:p>
          </p:txBody>
        </p:sp>
        <p:sp>
          <p:nvSpPr>
            <p:cNvPr id="44" name="矩形 43"/>
            <p:cNvSpPr/>
            <p:nvPr/>
          </p:nvSpPr>
          <p:spPr>
            <a:xfrm>
              <a:off x="9978140" y="3190424"/>
              <a:ext cx="82105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altLang="zh-CN" sz="16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150min</a:t>
              </a: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9147464" y="4316467"/>
            <a:ext cx="1615013" cy="1352216"/>
            <a:chOff x="9050188" y="3671689"/>
            <a:chExt cx="1615013" cy="1352216"/>
          </a:xfrm>
        </p:grpSpPr>
        <p:sp>
          <p:nvSpPr>
            <p:cNvPr id="36" name="矩形 35"/>
            <p:cNvSpPr/>
            <p:nvPr/>
          </p:nvSpPr>
          <p:spPr>
            <a:xfrm rot="60000">
              <a:off x="9458144" y="3816848"/>
              <a:ext cx="1207057" cy="120705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scene3d>
              <a:camera prst="isometricTopUp"/>
              <a:lightRig rig="threePt" dir="t"/>
            </a:scene3d>
            <a:sp3d extrusionH="3810000" contourW="12700">
              <a:extrusionClr>
                <a:srgbClr val="FF0202"/>
              </a:extrusionClr>
              <a:contourClr>
                <a:schemeClr val="tx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6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Samsung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16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Active 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9050188" y="3671689"/>
              <a:ext cx="82105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altLang="zh-CN" sz="16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150min</a:t>
              </a: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291560" y="4767865"/>
            <a:ext cx="1607174" cy="1375173"/>
            <a:chOff x="8194284" y="4123087"/>
            <a:chExt cx="1607174" cy="1375173"/>
          </a:xfrm>
        </p:grpSpPr>
        <p:sp>
          <p:nvSpPr>
            <p:cNvPr id="34" name="矩形 33"/>
            <p:cNvSpPr/>
            <p:nvPr/>
          </p:nvSpPr>
          <p:spPr>
            <a:xfrm rot="60000">
              <a:off x="8594401" y="4291203"/>
              <a:ext cx="1207057" cy="1207057"/>
            </a:xfrm>
            <a:prstGeom prst="rect">
              <a:avLst/>
            </a:prstGeom>
            <a:solidFill>
              <a:srgbClr val="F38644"/>
            </a:solidFill>
            <a:ln>
              <a:noFill/>
            </a:ln>
            <a:scene3d>
              <a:camera prst="isometricTopUp"/>
              <a:lightRig rig="threePt" dir="t"/>
            </a:scene3d>
            <a:sp3d extrusionH="3810000" contourW="12700">
              <a:extrusionClr>
                <a:srgbClr val="FF8D48"/>
              </a:extrusionClr>
              <a:contourClr>
                <a:schemeClr val="tx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HUAWEI GT2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8194284" y="4123087"/>
              <a:ext cx="82105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altLang="zh-CN" sz="16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120min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7505768" y="5296085"/>
            <a:ext cx="1531974" cy="1321356"/>
            <a:chOff x="7408492" y="4651307"/>
            <a:chExt cx="1531974" cy="1321356"/>
          </a:xfrm>
        </p:grpSpPr>
        <p:sp>
          <p:nvSpPr>
            <p:cNvPr id="37" name="矩形 36"/>
            <p:cNvSpPr/>
            <p:nvPr/>
          </p:nvSpPr>
          <p:spPr>
            <a:xfrm rot="60000">
              <a:off x="7733409" y="4765606"/>
              <a:ext cx="1207057" cy="1207057"/>
            </a:xfrm>
            <a:prstGeom prst="rect">
              <a:avLst/>
            </a:prstGeom>
            <a:solidFill>
              <a:srgbClr val="96D653"/>
            </a:solidFill>
            <a:ln>
              <a:noFill/>
            </a:ln>
            <a:scene3d>
              <a:camera prst="isometricTopUp"/>
              <a:lightRig rig="threePt" dir="t"/>
            </a:scene3d>
            <a:sp3d extrusionH="2540000" contourW="12700">
              <a:extrusionClr>
                <a:srgbClr val="96D653"/>
              </a:extrusionClr>
              <a:contourClr>
                <a:schemeClr val="tx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Watch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（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41mm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）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7408492" y="4651307"/>
              <a:ext cx="72167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altLang="zh-CN" sz="1600" dirty="0">
                  <a:solidFill>
                    <a:prstClr val="white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75min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709745" y="5714276"/>
            <a:ext cx="1467005" cy="1377568"/>
            <a:chOff x="6612469" y="5069498"/>
            <a:chExt cx="1467005" cy="1377568"/>
          </a:xfrm>
        </p:grpSpPr>
        <p:sp>
          <p:nvSpPr>
            <p:cNvPr id="38" name="矩形 37"/>
            <p:cNvSpPr/>
            <p:nvPr/>
          </p:nvSpPr>
          <p:spPr>
            <a:xfrm rot="60000">
              <a:off x="6872417" y="5240009"/>
              <a:ext cx="1207057" cy="1207057"/>
            </a:xfrm>
            <a:prstGeom prst="rect">
              <a:avLst/>
            </a:prstGeom>
            <a:solidFill>
              <a:srgbClr val="31804B"/>
            </a:solidFill>
            <a:ln>
              <a:noFill/>
            </a:ln>
            <a:scene3d>
              <a:camera prst="isometricTopUp"/>
              <a:lightRig rig="threePt" dir="t"/>
            </a:scene3d>
            <a:sp3d extrusionH="2540000" contourW="12700">
              <a:extrusionClr>
                <a:srgbClr val="32824C"/>
              </a:extrusionClr>
              <a:contourClr>
                <a:schemeClr val="tx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Watch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（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46mm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）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6612469" y="5069498"/>
              <a:ext cx="72167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75min</a:t>
              </a:r>
            </a:p>
          </p:txBody>
        </p:sp>
      </p:grpSp>
      <p:sp>
        <p:nvSpPr>
          <p:cNvPr id="51" name="矩形 50"/>
          <p:cNvSpPr/>
          <p:nvPr/>
        </p:nvSpPr>
        <p:spPr>
          <a:xfrm>
            <a:off x="5917925" y="238475"/>
            <a:ext cx="4330551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y-MM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အားအပြည့်သွင်းသောအချိန် နှိုင်းယှဉ်ချက်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 rotWithShape="1">
          <a:blip r:embed="rId3"/>
          <a:srcRect r="15713" b="55308"/>
          <a:stretch/>
        </p:blipFill>
        <p:spPr>
          <a:xfrm>
            <a:off x="1091302" y="3677649"/>
            <a:ext cx="11094282" cy="3185164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527780" y="1816064"/>
            <a:ext cx="5900974" cy="24468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y-MM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ကမ္ဘာပေါ်တွင် အမြန်ဆုံး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endParaRPr kumimoji="0" lang="my-MM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y-MM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VOOC </a:t>
            </a:r>
            <a:r>
              <a:rPr kumimoji="0" lang="my-MM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အမြန်အားသွင်းခြင်း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46mm </a:t>
            </a:r>
            <a:r>
              <a:rPr kumimoji="0" lang="my-MM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အားသွင်းနှုန်းသည်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kumimoji="0" lang="my-MM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အခြားနာရီများထက်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3 </a:t>
            </a:r>
            <a:r>
              <a:rPr kumimoji="0" lang="my-MM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kumimoji="0" lang="my-MM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မြန်သည်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41mm </a:t>
            </a:r>
            <a:r>
              <a:rPr lang="my-MM" altLang="zh-CN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အားသွင်းနှုန်းသည်</a:t>
            </a:r>
            <a:r>
              <a:rPr lang="en-US" altLang="zh-CN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အခြားနာရီများထက် </a:t>
            </a:r>
            <a:r>
              <a:rPr lang="en-US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2 </a:t>
            </a:r>
            <a:r>
              <a:rPr lang="my-MM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</a:t>
            </a:r>
            <a:r>
              <a:rPr lang="en-US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မြန်သည်</a:t>
            </a:r>
            <a:endParaRPr lang="en-US" altLang="zh-CN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2" name="圆角矩形标注 1"/>
          <p:cNvSpPr/>
          <p:nvPr/>
        </p:nvSpPr>
        <p:spPr>
          <a:xfrm>
            <a:off x="2504616" y="4751523"/>
            <a:ext cx="3276699" cy="1056735"/>
          </a:xfrm>
          <a:prstGeom prst="wedgeRoundRectCallout">
            <a:avLst>
              <a:gd name="adj1" fmla="val -25541"/>
              <a:gd name="adj2" fmla="val -73816"/>
              <a:gd name="adj3" fmla="val 16667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15 </a:t>
            </a:r>
            <a:r>
              <a:rPr kumimoji="0" lang="my-MM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မိနစ်</a:t>
            </a:r>
            <a:r>
              <a:rPr kumimoji="0" lang="my-MM" altLang="zh-CN" sz="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20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အားသွင်းရုံဖြင့် တစ်နေ့လုံးအသုံးပြုနိုင်သည်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-156278" y="-1"/>
            <a:ext cx="4955966" cy="1251857"/>
            <a:chOff x="2145425" y="2210665"/>
            <a:chExt cx="7914039" cy="1999055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1"/>
              <a:ext cx="7914039" cy="1032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02368" y="2210665"/>
              <a:ext cx="4632324" cy="540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圆角矩形 2"/>
          <p:cNvSpPr/>
          <p:nvPr/>
        </p:nvSpPr>
        <p:spPr>
          <a:xfrm>
            <a:off x="6300933" y="176921"/>
            <a:ext cx="3445356" cy="1399669"/>
          </a:xfrm>
          <a:prstGeom prst="roundRect">
            <a:avLst>
              <a:gd name="adj" fmla="val 960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12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-3.33333E-6 -0.22708 " pathEditMode="relative" rAng="0" ptsTypes="AA">
                                      <p:cBhvr>
                                        <p:cTn id="6" dur="7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3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2.08333E-6 1.48148E-6 L -2.08333E-6 -0.22778 " pathEditMode="relative" rAng="0" ptsTypes="AA">
                                      <p:cBhvr>
                                        <p:cTn id="8" dur="7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38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16667E-7 -3.7037E-7 L -4.16667E-7 -0.36389 " pathEditMode="relative" rAng="0" ptsTypes="AA">
                                      <p:cBhvr>
                                        <p:cTn id="10" dur="7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1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3.33333E-6 7.40741E-7 L -3.33333E-6 -0.47107 " pathEditMode="relative" rAng="0" ptsTypes="AA">
                                      <p:cBhvr>
                                        <p:cTn id="12" dur="7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3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8.33333E-7 -1.85185E-6 L -8.33333E-7 -0.47129 " pathEditMode="relative" rAng="0" ptsTypes="AA">
                                      <p:cBhvr>
                                        <p:cTn id="14" dur="7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文本框 52"/>
          <p:cNvSpPr txBox="1"/>
          <p:nvPr/>
        </p:nvSpPr>
        <p:spPr>
          <a:xfrm>
            <a:off x="1275658" y="5635926"/>
            <a:ext cx="7636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APP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များကို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download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ဆွဲနိုင်သောကြောင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ဘဝကို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ပိုမို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လွယ်ကူစေ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6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ကမ္ဘာပေ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ါ်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အားသွင်းမှု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အမြန်ဆုံး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Smart Watch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ဖြစ်သည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6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processor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နှစ်ခု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နှင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အားသွင်းမှုစနစ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နှစ်ခု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ပါဝင်သည</a:t>
            </a:r>
            <a:r>
              <a:rPr lang="en-US" altLang="zh-CN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6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232953" y="3133977"/>
            <a:ext cx="7679023" cy="2650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high performance mode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long battery life mode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ဟူ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၍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ဘက်ထရီစနစ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(၂)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ခု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ပါဝင်သည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ပုံမှန်အားဖြင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high-performance mode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ကိုအသုံးပြုပြီး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အချိန်အကြာကြီး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အသုံးပြုသောအခ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 long battery life mode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ကိုပြောင်းနိုင်သည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တစ်မူထူးခြားသော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VOOC flash charging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နည်းပညာကို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OPPO watch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အသုံးပြုထားသောကြောင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15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မိနစ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အားသွင်းရုံဖြင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တစ်နေ့လုံးအသုံးပြုနိုင်မည်ဖြစ်ကာ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စမတ်နာရီ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၏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</a:t>
            </a:r>
            <a:r>
              <a:rPr lang="my-MM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ခြင်း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ပြဿ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နာများကို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စိတ်ပူစရန်မလိုအပ်တော့ပ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ါ။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မနက်ခင်းနိုး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၍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သွားတိုက်သောအချိန်နှင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မျက်နှာသစ်သောအချိန်များတွင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တစ်နေ့တာအသုံးပြုရန်အတွက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လုံလောက်သော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အားသွင်းနိုင်ပါသည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 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1233500" y="2136515"/>
            <a:ext cx="759152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200"/>
              </a:lnSpc>
              <a:buFont typeface="+mj-lt"/>
              <a:buAutoNum type="arabicPeriod"/>
              <a:defRPr/>
            </a:pPr>
            <a:r>
              <a:rPr lang="my-MM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စမတ်နာရီများ ခဏလေးဖြင့် အားကုန်မည်ကို စိုးရိမ်ရသည်။ တစ်ခါတစ်လေ သင် ခရီးထွက်သောအခါ အားသွင်းကြိုးယူရန် မေ့သွားခြင်း (သို့)  ညတွင် အားသွင်းရန် မေ့တတ်သည်။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ထိုအခါ စမတ်နာရီသည် အသုံးပြု၍မရခြင်းများ ကြုံတွေ့ရသည်။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5" name="流程图: 终止 34"/>
          <p:cNvSpPr/>
          <p:nvPr/>
        </p:nvSpPr>
        <p:spPr>
          <a:xfrm>
            <a:off x="129790" y="2429920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WHY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6" name="流程图: 终止 35"/>
          <p:cNvSpPr/>
          <p:nvPr/>
        </p:nvSpPr>
        <p:spPr>
          <a:xfrm>
            <a:off x="129789" y="3957112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HOW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7" name="流程图: 终止 36"/>
          <p:cNvSpPr/>
          <p:nvPr/>
        </p:nvSpPr>
        <p:spPr>
          <a:xfrm>
            <a:off x="129788" y="5635926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SO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1262959" y="3159979"/>
            <a:ext cx="733494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1262959" y="2120354"/>
            <a:ext cx="736034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1262959" y="5517881"/>
            <a:ext cx="733494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圆角矩形 115"/>
          <p:cNvSpPr/>
          <p:nvPr/>
        </p:nvSpPr>
        <p:spPr>
          <a:xfrm>
            <a:off x="9053352" y="2336369"/>
            <a:ext cx="2833624" cy="3699751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9118276" y="2696364"/>
            <a:ext cx="2768700" cy="3289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 </a:t>
            </a:r>
            <a:r>
              <a:rPr kumimoji="0" lang="my-MM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Power Saver Mode</a:t>
            </a:r>
            <a:r>
              <a:rPr kumimoji="0" lang="my-MM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ကိုပြသပေးပါ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my-MM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my-MM" altLang="zh-CN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နာရီကို အားသွင်းစင်တွင် ပြန်ထားပြပြီး အားသွင်းနှုန်းကို ပြသပေးပါ။</a:t>
            </a:r>
            <a:endParaRPr lang="en-US" altLang="zh-CN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3011927" y="1477844"/>
            <a:ext cx="2451284" cy="442455"/>
            <a:chOff x="835307" y="968205"/>
            <a:chExt cx="2451284" cy="442455"/>
          </a:xfrm>
        </p:grpSpPr>
        <p:grpSp>
          <p:nvGrpSpPr>
            <p:cNvPr id="42" name="组合 41"/>
            <p:cNvGrpSpPr/>
            <p:nvPr/>
          </p:nvGrpSpPr>
          <p:grpSpPr>
            <a:xfrm>
              <a:off x="835307" y="968205"/>
              <a:ext cx="442454" cy="442455"/>
              <a:chOff x="1251257" y="3307617"/>
              <a:chExt cx="566687" cy="566688"/>
            </a:xfrm>
          </p:grpSpPr>
          <p:sp>
            <p:nvSpPr>
              <p:cNvPr id="44" name="Oval 150"/>
              <p:cNvSpPr>
                <a:spLocks noChangeArrowheads="1"/>
              </p:cNvSpPr>
              <p:nvPr/>
            </p:nvSpPr>
            <p:spPr bwMode="auto">
              <a:xfrm>
                <a:off x="1251257" y="3307617"/>
                <a:ext cx="566687" cy="566688"/>
              </a:xfrm>
              <a:prstGeom prst="ellipse">
                <a:avLst/>
              </a:pr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45" name="Rectangle 151"/>
              <p:cNvSpPr>
                <a:spLocks noChangeArrowheads="1"/>
              </p:cNvSpPr>
              <p:nvPr/>
            </p:nvSpPr>
            <p:spPr bwMode="auto">
              <a:xfrm>
                <a:off x="1475870" y="3713571"/>
                <a:ext cx="131883" cy="24728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46" name="Freeform 152"/>
              <p:cNvSpPr>
                <a:spLocks/>
              </p:cNvSpPr>
              <p:nvPr/>
            </p:nvSpPr>
            <p:spPr bwMode="auto">
              <a:xfrm>
                <a:off x="1360472" y="3447744"/>
                <a:ext cx="348255" cy="276131"/>
              </a:xfrm>
              <a:custGeom>
                <a:avLst/>
                <a:gdLst>
                  <a:gd name="T0" fmla="*/ 115 w 115"/>
                  <a:gd name="T1" fmla="*/ 83 h 91"/>
                  <a:gd name="T2" fmla="*/ 106 w 115"/>
                  <a:gd name="T3" fmla="*/ 91 h 91"/>
                  <a:gd name="T4" fmla="*/ 9 w 115"/>
                  <a:gd name="T5" fmla="*/ 91 h 91"/>
                  <a:gd name="T6" fmla="*/ 0 w 115"/>
                  <a:gd name="T7" fmla="*/ 83 h 91"/>
                  <a:gd name="T8" fmla="*/ 0 w 115"/>
                  <a:gd name="T9" fmla="*/ 8 h 91"/>
                  <a:gd name="T10" fmla="*/ 9 w 115"/>
                  <a:gd name="T11" fmla="*/ 0 h 91"/>
                  <a:gd name="T12" fmla="*/ 106 w 115"/>
                  <a:gd name="T13" fmla="*/ 0 h 91"/>
                  <a:gd name="T14" fmla="*/ 115 w 115"/>
                  <a:gd name="T15" fmla="*/ 8 h 91"/>
                  <a:gd name="T16" fmla="*/ 115 w 115"/>
                  <a:gd name="T17" fmla="*/ 8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5" h="91">
                    <a:moveTo>
                      <a:pt x="115" y="83"/>
                    </a:moveTo>
                    <a:cubicBezTo>
                      <a:pt x="115" y="87"/>
                      <a:pt x="111" y="91"/>
                      <a:pt x="106" y="9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4" y="91"/>
                      <a:pt x="0" y="87"/>
                      <a:pt x="0" y="8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4" y="0"/>
                      <a:pt x="9" y="0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111" y="0"/>
                      <a:pt x="115" y="3"/>
                      <a:pt x="115" y="8"/>
                    </a:cubicBezTo>
                    <a:lnTo>
                      <a:pt x="115" y="83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54" name="Freeform 153"/>
              <p:cNvSpPr>
                <a:spLocks/>
              </p:cNvSpPr>
              <p:nvPr/>
            </p:nvSpPr>
            <p:spPr bwMode="auto">
              <a:xfrm>
                <a:off x="1383140" y="3466289"/>
                <a:ext cx="300859" cy="239039"/>
              </a:xfrm>
              <a:custGeom>
                <a:avLst/>
                <a:gdLst>
                  <a:gd name="T0" fmla="*/ 99 w 99"/>
                  <a:gd name="T1" fmla="*/ 72 h 79"/>
                  <a:gd name="T2" fmla="*/ 92 w 99"/>
                  <a:gd name="T3" fmla="*/ 79 h 79"/>
                  <a:gd name="T4" fmla="*/ 7 w 99"/>
                  <a:gd name="T5" fmla="*/ 79 h 79"/>
                  <a:gd name="T6" fmla="*/ 0 w 99"/>
                  <a:gd name="T7" fmla="*/ 72 h 79"/>
                  <a:gd name="T8" fmla="*/ 0 w 99"/>
                  <a:gd name="T9" fmla="*/ 7 h 79"/>
                  <a:gd name="T10" fmla="*/ 7 w 99"/>
                  <a:gd name="T11" fmla="*/ 0 h 79"/>
                  <a:gd name="T12" fmla="*/ 92 w 99"/>
                  <a:gd name="T13" fmla="*/ 0 h 79"/>
                  <a:gd name="T14" fmla="*/ 99 w 99"/>
                  <a:gd name="T15" fmla="*/ 7 h 79"/>
                  <a:gd name="T16" fmla="*/ 99 w 99"/>
                  <a:gd name="T17" fmla="*/ 7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" h="79">
                    <a:moveTo>
                      <a:pt x="99" y="72"/>
                    </a:moveTo>
                    <a:cubicBezTo>
                      <a:pt x="99" y="76"/>
                      <a:pt x="96" y="79"/>
                      <a:pt x="92" y="79"/>
                    </a:cubicBezTo>
                    <a:cubicBezTo>
                      <a:pt x="7" y="79"/>
                      <a:pt x="7" y="79"/>
                      <a:pt x="7" y="79"/>
                    </a:cubicBezTo>
                    <a:cubicBezTo>
                      <a:pt x="3" y="79"/>
                      <a:pt x="0" y="76"/>
                      <a:pt x="0" y="7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6" y="0"/>
                      <a:pt x="99" y="3"/>
                      <a:pt x="99" y="7"/>
                    </a:cubicBezTo>
                    <a:lnTo>
                      <a:pt x="99" y="72"/>
                    </a:lnTo>
                    <a:close/>
                  </a:path>
                </a:pathLst>
              </a:custGeom>
              <a:solidFill>
                <a:srgbClr val="DD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55" name="Rectangle 157"/>
              <p:cNvSpPr>
                <a:spLocks noChangeArrowheads="1"/>
              </p:cNvSpPr>
              <p:nvPr/>
            </p:nvSpPr>
            <p:spPr bwMode="auto">
              <a:xfrm>
                <a:off x="1418171" y="3736239"/>
                <a:ext cx="239039" cy="14425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sp>
          <p:nvSpPr>
            <p:cNvPr id="43" name="流程图: 终止 42"/>
            <p:cNvSpPr/>
            <p:nvPr/>
          </p:nvSpPr>
          <p:spPr>
            <a:xfrm>
              <a:off x="1363032" y="968205"/>
              <a:ext cx="1923559" cy="442455"/>
            </a:xfrm>
            <a:prstGeom prst="flowChartTermina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my-MM" altLang="zh-CN" sz="1600" dirty="0">
                  <a:solidFill>
                    <a:srgbClr val="38B75C"/>
                  </a:solidFill>
                  <a:latin typeface="Pyidaungsu" panose="020B0502040204020203" pitchFamily="34" charset="0"/>
                  <a:cs typeface="Pyidaungsu" panose="020B0502040204020203" pitchFamily="34" charset="0"/>
                </a:rPr>
                <a:t>အဓိက အချက်များ</a:t>
              </a:r>
              <a:endParaRPr lang="zh-CN" altLang="zh-CN" sz="1600" dirty="0">
                <a:solidFill>
                  <a:srgbClr val="38B75C"/>
                </a:solidFill>
                <a:effectLst/>
                <a:latin typeface="Pyidaungsu" panose="020B0502040204020203" pitchFamily="34" charset="0"/>
                <a:cs typeface="Pyidaungsu" panose="020B0502040204020203" pitchFamily="34" charset="0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9053352" y="1647308"/>
            <a:ext cx="2506135" cy="443192"/>
            <a:chOff x="834502" y="3577384"/>
            <a:chExt cx="2506135" cy="443192"/>
          </a:xfrm>
        </p:grpSpPr>
        <p:grpSp>
          <p:nvGrpSpPr>
            <p:cNvPr id="57" name="组合 56"/>
            <p:cNvGrpSpPr/>
            <p:nvPr/>
          </p:nvGrpSpPr>
          <p:grpSpPr>
            <a:xfrm>
              <a:off x="834502" y="3578121"/>
              <a:ext cx="442454" cy="442455"/>
              <a:chOff x="1146421" y="3981402"/>
              <a:chExt cx="566687" cy="566688"/>
            </a:xfrm>
          </p:grpSpPr>
          <p:sp>
            <p:nvSpPr>
              <p:cNvPr id="59" name="Oval 507"/>
              <p:cNvSpPr>
                <a:spLocks noChangeArrowheads="1"/>
              </p:cNvSpPr>
              <p:nvPr/>
            </p:nvSpPr>
            <p:spPr bwMode="auto">
              <a:xfrm>
                <a:off x="1146421" y="3981402"/>
                <a:ext cx="566687" cy="566688"/>
              </a:xfrm>
              <a:prstGeom prst="ellipse">
                <a:avLst/>
              </a:pr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0" name="Freeform 508"/>
              <p:cNvSpPr>
                <a:spLocks/>
              </p:cNvSpPr>
              <p:nvPr/>
            </p:nvSpPr>
            <p:spPr bwMode="auto">
              <a:xfrm>
                <a:off x="1315397" y="4080315"/>
                <a:ext cx="224615" cy="249343"/>
              </a:xfrm>
              <a:custGeom>
                <a:avLst/>
                <a:gdLst>
                  <a:gd name="T0" fmla="*/ 37 w 74"/>
                  <a:gd name="T1" fmla="*/ 0 h 82"/>
                  <a:gd name="T2" fmla="*/ 0 w 74"/>
                  <a:gd name="T3" fmla="*/ 37 h 82"/>
                  <a:gd name="T4" fmla="*/ 7 w 74"/>
                  <a:gd name="T5" fmla="*/ 58 h 82"/>
                  <a:gd name="T6" fmla="*/ 10 w 74"/>
                  <a:gd name="T7" fmla="*/ 62 h 82"/>
                  <a:gd name="T8" fmla="*/ 18 w 74"/>
                  <a:gd name="T9" fmla="*/ 82 h 82"/>
                  <a:gd name="T10" fmla="*/ 57 w 74"/>
                  <a:gd name="T11" fmla="*/ 82 h 82"/>
                  <a:gd name="T12" fmla="*/ 65 w 74"/>
                  <a:gd name="T13" fmla="*/ 62 h 82"/>
                  <a:gd name="T14" fmla="*/ 68 w 74"/>
                  <a:gd name="T15" fmla="*/ 58 h 82"/>
                  <a:gd name="T16" fmla="*/ 74 w 74"/>
                  <a:gd name="T17" fmla="*/ 37 h 82"/>
                  <a:gd name="T18" fmla="*/ 37 w 74"/>
                  <a:gd name="T1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" h="82">
                    <a:moveTo>
                      <a:pt x="37" y="0"/>
                    </a:moveTo>
                    <a:cubicBezTo>
                      <a:pt x="17" y="0"/>
                      <a:pt x="0" y="16"/>
                      <a:pt x="0" y="37"/>
                    </a:cubicBezTo>
                    <a:cubicBezTo>
                      <a:pt x="0" y="45"/>
                      <a:pt x="3" y="52"/>
                      <a:pt x="7" y="58"/>
                    </a:cubicBezTo>
                    <a:cubicBezTo>
                      <a:pt x="7" y="58"/>
                      <a:pt x="9" y="61"/>
                      <a:pt x="10" y="62"/>
                    </a:cubicBezTo>
                    <a:cubicBezTo>
                      <a:pt x="12" y="66"/>
                      <a:pt x="15" y="72"/>
                      <a:pt x="18" y="82"/>
                    </a:cubicBezTo>
                    <a:cubicBezTo>
                      <a:pt x="57" y="82"/>
                      <a:pt x="57" y="82"/>
                      <a:pt x="57" y="82"/>
                    </a:cubicBezTo>
                    <a:cubicBezTo>
                      <a:pt x="60" y="72"/>
                      <a:pt x="63" y="66"/>
                      <a:pt x="65" y="62"/>
                    </a:cubicBezTo>
                    <a:cubicBezTo>
                      <a:pt x="66" y="61"/>
                      <a:pt x="68" y="58"/>
                      <a:pt x="68" y="58"/>
                    </a:cubicBezTo>
                    <a:cubicBezTo>
                      <a:pt x="72" y="52"/>
                      <a:pt x="74" y="45"/>
                      <a:pt x="74" y="37"/>
                    </a:cubicBezTo>
                    <a:cubicBezTo>
                      <a:pt x="74" y="16"/>
                      <a:pt x="58" y="0"/>
                      <a:pt x="37" y="0"/>
                    </a:cubicBezTo>
                    <a:close/>
                  </a:path>
                </a:pathLst>
              </a:custGeom>
              <a:solidFill>
                <a:srgbClr val="EBC5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1" name="Freeform 509"/>
              <p:cNvSpPr>
                <a:spLocks/>
              </p:cNvSpPr>
              <p:nvPr/>
            </p:nvSpPr>
            <p:spPr bwMode="auto">
              <a:xfrm>
                <a:off x="1397824" y="4135954"/>
                <a:ext cx="59760" cy="86549"/>
              </a:xfrm>
              <a:custGeom>
                <a:avLst/>
                <a:gdLst>
                  <a:gd name="T0" fmla="*/ 9 w 20"/>
                  <a:gd name="T1" fmla="*/ 29 h 29"/>
                  <a:gd name="T2" fmla="*/ 0 w 20"/>
                  <a:gd name="T3" fmla="*/ 22 h 29"/>
                  <a:gd name="T4" fmla="*/ 2 w 20"/>
                  <a:gd name="T5" fmla="*/ 22 h 29"/>
                  <a:gd name="T6" fmla="*/ 9 w 20"/>
                  <a:gd name="T7" fmla="*/ 26 h 29"/>
                  <a:gd name="T8" fmla="*/ 15 w 20"/>
                  <a:gd name="T9" fmla="*/ 25 h 29"/>
                  <a:gd name="T10" fmla="*/ 17 w 20"/>
                  <a:gd name="T11" fmla="*/ 21 h 29"/>
                  <a:gd name="T12" fmla="*/ 10 w 20"/>
                  <a:gd name="T13" fmla="*/ 15 h 29"/>
                  <a:gd name="T14" fmla="*/ 1 w 20"/>
                  <a:gd name="T15" fmla="*/ 8 h 29"/>
                  <a:gd name="T16" fmla="*/ 4 w 20"/>
                  <a:gd name="T17" fmla="*/ 2 h 29"/>
                  <a:gd name="T18" fmla="*/ 19 w 20"/>
                  <a:gd name="T19" fmla="*/ 3 h 29"/>
                  <a:gd name="T20" fmla="*/ 17 w 20"/>
                  <a:gd name="T21" fmla="*/ 5 h 29"/>
                  <a:gd name="T22" fmla="*/ 6 w 20"/>
                  <a:gd name="T23" fmla="*/ 4 h 29"/>
                  <a:gd name="T24" fmla="*/ 4 w 20"/>
                  <a:gd name="T25" fmla="*/ 8 h 29"/>
                  <a:gd name="T26" fmla="*/ 11 w 20"/>
                  <a:gd name="T27" fmla="*/ 13 h 29"/>
                  <a:gd name="T28" fmla="*/ 20 w 20"/>
                  <a:gd name="T29" fmla="*/ 21 h 29"/>
                  <a:gd name="T30" fmla="*/ 16 w 20"/>
                  <a:gd name="T31" fmla="*/ 27 h 29"/>
                  <a:gd name="T32" fmla="*/ 9 w 20"/>
                  <a:gd name="T33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29">
                    <a:moveTo>
                      <a:pt x="9" y="29"/>
                    </a:moveTo>
                    <a:cubicBezTo>
                      <a:pt x="5" y="29"/>
                      <a:pt x="0" y="27"/>
                      <a:pt x="0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5"/>
                      <a:pt x="6" y="26"/>
                      <a:pt x="9" y="26"/>
                    </a:cubicBezTo>
                    <a:cubicBezTo>
                      <a:pt x="11" y="26"/>
                      <a:pt x="14" y="26"/>
                      <a:pt x="15" y="25"/>
                    </a:cubicBezTo>
                    <a:cubicBezTo>
                      <a:pt x="17" y="24"/>
                      <a:pt x="17" y="22"/>
                      <a:pt x="17" y="21"/>
                    </a:cubicBezTo>
                    <a:cubicBezTo>
                      <a:pt x="17" y="17"/>
                      <a:pt x="15" y="16"/>
                      <a:pt x="10" y="15"/>
                    </a:cubicBezTo>
                    <a:cubicBezTo>
                      <a:pt x="6" y="14"/>
                      <a:pt x="1" y="13"/>
                      <a:pt x="1" y="8"/>
                    </a:cubicBezTo>
                    <a:cubicBezTo>
                      <a:pt x="1" y="5"/>
                      <a:pt x="2" y="3"/>
                      <a:pt x="4" y="2"/>
                    </a:cubicBezTo>
                    <a:cubicBezTo>
                      <a:pt x="9" y="0"/>
                      <a:pt x="16" y="2"/>
                      <a:pt x="19" y="3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4"/>
                      <a:pt x="9" y="2"/>
                      <a:pt x="6" y="4"/>
                    </a:cubicBezTo>
                    <a:cubicBezTo>
                      <a:pt x="4" y="5"/>
                      <a:pt x="4" y="6"/>
                      <a:pt x="4" y="8"/>
                    </a:cubicBezTo>
                    <a:cubicBezTo>
                      <a:pt x="4" y="11"/>
                      <a:pt x="6" y="12"/>
                      <a:pt x="11" y="13"/>
                    </a:cubicBezTo>
                    <a:cubicBezTo>
                      <a:pt x="15" y="14"/>
                      <a:pt x="20" y="15"/>
                      <a:pt x="20" y="21"/>
                    </a:cubicBezTo>
                    <a:cubicBezTo>
                      <a:pt x="20" y="23"/>
                      <a:pt x="19" y="25"/>
                      <a:pt x="16" y="27"/>
                    </a:cubicBezTo>
                    <a:cubicBezTo>
                      <a:pt x="14" y="28"/>
                      <a:pt x="12" y="29"/>
                      <a:pt x="9" y="29"/>
                    </a:cubicBez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2" name="Rectangle 510"/>
              <p:cNvSpPr>
                <a:spLocks noChangeArrowheads="1"/>
              </p:cNvSpPr>
              <p:nvPr/>
            </p:nvSpPr>
            <p:spPr bwMode="auto">
              <a:xfrm>
                <a:off x="1424612" y="4109164"/>
                <a:ext cx="8243" cy="32971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3" name="Rectangle 511"/>
              <p:cNvSpPr>
                <a:spLocks noChangeArrowheads="1"/>
              </p:cNvSpPr>
              <p:nvPr/>
            </p:nvSpPr>
            <p:spPr bwMode="auto">
              <a:xfrm>
                <a:off x="1424612" y="4218381"/>
                <a:ext cx="8243" cy="45335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4" name="Freeform 512"/>
              <p:cNvSpPr>
                <a:spLocks/>
              </p:cNvSpPr>
              <p:nvPr/>
            </p:nvSpPr>
            <p:spPr bwMode="auto">
              <a:xfrm>
                <a:off x="1381338" y="4232805"/>
                <a:ext cx="94791" cy="90670"/>
              </a:xfrm>
              <a:custGeom>
                <a:avLst/>
                <a:gdLst>
                  <a:gd name="T0" fmla="*/ 46 w 46"/>
                  <a:gd name="T1" fmla="*/ 44 h 44"/>
                  <a:gd name="T2" fmla="*/ 43 w 46"/>
                  <a:gd name="T3" fmla="*/ 44 h 44"/>
                  <a:gd name="T4" fmla="*/ 43 w 46"/>
                  <a:gd name="T5" fmla="*/ 12 h 44"/>
                  <a:gd name="T6" fmla="*/ 37 w 46"/>
                  <a:gd name="T7" fmla="*/ 18 h 44"/>
                  <a:gd name="T8" fmla="*/ 31 w 46"/>
                  <a:gd name="T9" fmla="*/ 9 h 44"/>
                  <a:gd name="T10" fmla="*/ 22 w 46"/>
                  <a:gd name="T11" fmla="*/ 18 h 44"/>
                  <a:gd name="T12" fmla="*/ 15 w 46"/>
                  <a:gd name="T13" fmla="*/ 9 h 44"/>
                  <a:gd name="T14" fmla="*/ 9 w 46"/>
                  <a:gd name="T15" fmla="*/ 18 h 44"/>
                  <a:gd name="T16" fmla="*/ 3 w 46"/>
                  <a:gd name="T17" fmla="*/ 12 h 44"/>
                  <a:gd name="T18" fmla="*/ 3 w 46"/>
                  <a:gd name="T19" fmla="*/ 44 h 44"/>
                  <a:gd name="T20" fmla="*/ 0 w 46"/>
                  <a:gd name="T21" fmla="*/ 44 h 44"/>
                  <a:gd name="T22" fmla="*/ 0 w 46"/>
                  <a:gd name="T23" fmla="*/ 0 h 44"/>
                  <a:gd name="T24" fmla="*/ 9 w 46"/>
                  <a:gd name="T25" fmla="*/ 12 h 44"/>
                  <a:gd name="T26" fmla="*/ 15 w 46"/>
                  <a:gd name="T27" fmla="*/ 3 h 44"/>
                  <a:gd name="T28" fmla="*/ 22 w 46"/>
                  <a:gd name="T29" fmla="*/ 13 h 44"/>
                  <a:gd name="T30" fmla="*/ 31 w 46"/>
                  <a:gd name="T31" fmla="*/ 3 h 44"/>
                  <a:gd name="T32" fmla="*/ 37 w 46"/>
                  <a:gd name="T33" fmla="*/ 12 h 44"/>
                  <a:gd name="T34" fmla="*/ 46 w 46"/>
                  <a:gd name="T35" fmla="*/ 0 h 44"/>
                  <a:gd name="T36" fmla="*/ 46 w 46"/>
                  <a:gd name="T3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6" h="44">
                    <a:moveTo>
                      <a:pt x="46" y="44"/>
                    </a:moveTo>
                    <a:lnTo>
                      <a:pt x="43" y="44"/>
                    </a:lnTo>
                    <a:lnTo>
                      <a:pt x="43" y="12"/>
                    </a:lnTo>
                    <a:lnTo>
                      <a:pt x="37" y="18"/>
                    </a:lnTo>
                    <a:lnTo>
                      <a:pt x="31" y="9"/>
                    </a:lnTo>
                    <a:lnTo>
                      <a:pt x="22" y="18"/>
                    </a:lnTo>
                    <a:lnTo>
                      <a:pt x="15" y="9"/>
                    </a:lnTo>
                    <a:lnTo>
                      <a:pt x="9" y="18"/>
                    </a:lnTo>
                    <a:lnTo>
                      <a:pt x="3" y="12"/>
                    </a:lnTo>
                    <a:lnTo>
                      <a:pt x="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9" y="12"/>
                    </a:lnTo>
                    <a:lnTo>
                      <a:pt x="15" y="3"/>
                    </a:lnTo>
                    <a:lnTo>
                      <a:pt x="22" y="13"/>
                    </a:lnTo>
                    <a:lnTo>
                      <a:pt x="31" y="3"/>
                    </a:lnTo>
                    <a:lnTo>
                      <a:pt x="37" y="12"/>
                    </a:lnTo>
                    <a:lnTo>
                      <a:pt x="46" y="0"/>
                    </a:lnTo>
                    <a:lnTo>
                      <a:pt x="46" y="44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5" name="Freeform 513"/>
              <p:cNvSpPr>
                <a:spLocks/>
              </p:cNvSpPr>
              <p:nvPr/>
            </p:nvSpPr>
            <p:spPr bwMode="auto">
              <a:xfrm>
                <a:off x="1364853" y="4321415"/>
                <a:ext cx="129823" cy="28850"/>
              </a:xfrm>
              <a:custGeom>
                <a:avLst/>
                <a:gdLst>
                  <a:gd name="T0" fmla="*/ 5 w 43"/>
                  <a:gd name="T1" fmla="*/ 10 h 10"/>
                  <a:gd name="T2" fmla="*/ 0 w 43"/>
                  <a:gd name="T3" fmla="*/ 5 h 10"/>
                  <a:gd name="T4" fmla="*/ 0 w 43"/>
                  <a:gd name="T5" fmla="*/ 5 h 10"/>
                  <a:gd name="T6" fmla="*/ 5 w 43"/>
                  <a:gd name="T7" fmla="*/ 0 h 10"/>
                  <a:gd name="T8" fmla="*/ 38 w 43"/>
                  <a:gd name="T9" fmla="*/ 0 h 10"/>
                  <a:gd name="T10" fmla="*/ 43 w 43"/>
                  <a:gd name="T11" fmla="*/ 5 h 10"/>
                  <a:gd name="T12" fmla="*/ 43 w 43"/>
                  <a:gd name="T13" fmla="*/ 5 h 10"/>
                  <a:gd name="T14" fmla="*/ 38 w 43"/>
                  <a:gd name="T15" fmla="*/ 10 h 10"/>
                  <a:gd name="T16" fmla="*/ 5 w 43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10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0"/>
                      <a:pt x="43" y="2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8"/>
                      <a:pt x="40" y="10"/>
                      <a:pt x="38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38AA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6" name="Freeform 514"/>
              <p:cNvSpPr>
                <a:spLocks/>
              </p:cNvSpPr>
              <p:nvPr/>
            </p:nvSpPr>
            <p:spPr bwMode="auto">
              <a:xfrm>
                <a:off x="1364853" y="4354386"/>
                <a:ext cx="129823" cy="28850"/>
              </a:xfrm>
              <a:custGeom>
                <a:avLst/>
                <a:gdLst>
                  <a:gd name="T0" fmla="*/ 5 w 43"/>
                  <a:gd name="T1" fmla="*/ 10 h 10"/>
                  <a:gd name="T2" fmla="*/ 0 w 43"/>
                  <a:gd name="T3" fmla="*/ 5 h 10"/>
                  <a:gd name="T4" fmla="*/ 0 w 43"/>
                  <a:gd name="T5" fmla="*/ 5 h 10"/>
                  <a:gd name="T6" fmla="*/ 5 w 43"/>
                  <a:gd name="T7" fmla="*/ 0 h 10"/>
                  <a:gd name="T8" fmla="*/ 38 w 43"/>
                  <a:gd name="T9" fmla="*/ 0 h 10"/>
                  <a:gd name="T10" fmla="*/ 43 w 43"/>
                  <a:gd name="T11" fmla="*/ 5 h 10"/>
                  <a:gd name="T12" fmla="*/ 43 w 43"/>
                  <a:gd name="T13" fmla="*/ 5 h 10"/>
                  <a:gd name="T14" fmla="*/ 38 w 43"/>
                  <a:gd name="T15" fmla="*/ 10 h 10"/>
                  <a:gd name="T16" fmla="*/ 5 w 43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10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3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0"/>
                      <a:pt x="43" y="3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8"/>
                      <a:pt x="40" y="10"/>
                      <a:pt x="38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DD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7" name="Freeform 515"/>
              <p:cNvSpPr>
                <a:spLocks/>
              </p:cNvSpPr>
              <p:nvPr/>
            </p:nvSpPr>
            <p:spPr bwMode="auto">
              <a:xfrm>
                <a:off x="1364853" y="4389417"/>
                <a:ext cx="125702" cy="30911"/>
              </a:xfrm>
              <a:custGeom>
                <a:avLst/>
                <a:gdLst>
                  <a:gd name="T0" fmla="*/ 5 w 42"/>
                  <a:gd name="T1" fmla="*/ 10 h 10"/>
                  <a:gd name="T2" fmla="*/ 0 w 42"/>
                  <a:gd name="T3" fmla="*/ 5 h 10"/>
                  <a:gd name="T4" fmla="*/ 0 w 42"/>
                  <a:gd name="T5" fmla="*/ 5 h 10"/>
                  <a:gd name="T6" fmla="*/ 5 w 42"/>
                  <a:gd name="T7" fmla="*/ 0 h 10"/>
                  <a:gd name="T8" fmla="*/ 37 w 42"/>
                  <a:gd name="T9" fmla="*/ 0 h 10"/>
                  <a:gd name="T10" fmla="*/ 42 w 42"/>
                  <a:gd name="T11" fmla="*/ 5 h 10"/>
                  <a:gd name="T12" fmla="*/ 42 w 42"/>
                  <a:gd name="T13" fmla="*/ 5 h 10"/>
                  <a:gd name="T14" fmla="*/ 37 w 42"/>
                  <a:gd name="T15" fmla="*/ 10 h 10"/>
                  <a:gd name="T16" fmla="*/ 5 w 42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0">
                    <a:moveTo>
                      <a:pt x="5" y="10"/>
                    </a:moveTo>
                    <a:cubicBezTo>
                      <a:pt x="2" y="10"/>
                      <a:pt x="0" y="7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40" y="0"/>
                      <a:pt x="42" y="2"/>
                      <a:pt x="42" y="5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7"/>
                      <a:pt x="40" y="10"/>
                      <a:pt x="37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8" name="Freeform 516"/>
              <p:cNvSpPr>
                <a:spLocks/>
              </p:cNvSpPr>
              <p:nvPr/>
            </p:nvSpPr>
            <p:spPr bwMode="auto">
              <a:xfrm>
                <a:off x="1379277" y="4424449"/>
                <a:ext cx="96853" cy="26789"/>
              </a:xfrm>
              <a:custGeom>
                <a:avLst/>
                <a:gdLst>
                  <a:gd name="T0" fmla="*/ 0 w 32"/>
                  <a:gd name="T1" fmla="*/ 0 h 9"/>
                  <a:gd name="T2" fmla="*/ 16 w 32"/>
                  <a:gd name="T3" fmla="*/ 9 h 9"/>
                  <a:gd name="T4" fmla="*/ 32 w 32"/>
                  <a:gd name="T5" fmla="*/ 0 h 9"/>
                  <a:gd name="T6" fmla="*/ 0 w 32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9">
                    <a:moveTo>
                      <a:pt x="0" y="0"/>
                    </a:moveTo>
                    <a:cubicBezTo>
                      <a:pt x="2" y="5"/>
                      <a:pt x="9" y="9"/>
                      <a:pt x="16" y="9"/>
                    </a:cubicBezTo>
                    <a:cubicBezTo>
                      <a:pt x="24" y="9"/>
                      <a:pt x="30" y="5"/>
                      <a:pt x="3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9" name="Freeform 517"/>
              <p:cNvSpPr>
                <a:spLocks/>
              </p:cNvSpPr>
              <p:nvPr/>
            </p:nvSpPr>
            <p:spPr bwMode="auto">
              <a:xfrm>
                <a:off x="1333942" y="4098862"/>
                <a:ext cx="76246" cy="115398"/>
              </a:xfrm>
              <a:custGeom>
                <a:avLst/>
                <a:gdLst>
                  <a:gd name="T0" fmla="*/ 5 w 25"/>
                  <a:gd name="T1" fmla="*/ 29 h 38"/>
                  <a:gd name="T2" fmla="*/ 25 w 25"/>
                  <a:gd name="T3" fmla="*/ 5 h 38"/>
                  <a:gd name="T4" fmla="*/ 24 w 25"/>
                  <a:gd name="T5" fmla="*/ 0 h 38"/>
                  <a:gd name="T6" fmla="*/ 0 w 25"/>
                  <a:gd name="T7" fmla="*/ 29 h 38"/>
                  <a:gd name="T8" fmla="*/ 1 w 25"/>
                  <a:gd name="T9" fmla="*/ 38 h 38"/>
                  <a:gd name="T10" fmla="*/ 6 w 25"/>
                  <a:gd name="T11" fmla="*/ 36 h 38"/>
                  <a:gd name="T12" fmla="*/ 5 w 25"/>
                  <a:gd name="T13" fmla="*/ 2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8">
                    <a:moveTo>
                      <a:pt x="5" y="29"/>
                    </a:moveTo>
                    <a:cubicBezTo>
                      <a:pt x="5" y="17"/>
                      <a:pt x="13" y="7"/>
                      <a:pt x="25" y="5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0" y="3"/>
                      <a:pt x="0" y="15"/>
                      <a:pt x="0" y="29"/>
                    </a:cubicBezTo>
                    <a:cubicBezTo>
                      <a:pt x="0" y="32"/>
                      <a:pt x="0" y="35"/>
                      <a:pt x="1" y="38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4"/>
                      <a:pt x="5" y="32"/>
                      <a:pt x="5" y="29"/>
                    </a:cubicBez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sp>
          <p:nvSpPr>
            <p:cNvPr id="58" name="流程图: 终止 57"/>
            <p:cNvSpPr/>
            <p:nvPr/>
          </p:nvSpPr>
          <p:spPr>
            <a:xfrm>
              <a:off x="1363033" y="3577384"/>
              <a:ext cx="1977604" cy="442824"/>
            </a:xfrm>
            <a:prstGeom prst="flowChartTermina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y-MM" altLang="zh-CN" sz="16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သရုပ်ဖော် ပြသခြင်း</a:t>
              </a:r>
              <a:endParaRPr lang="zh-CN" altLang="en-US" sz="1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0" y="15837"/>
            <a:ext cx="12192000" cy="1238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Watch 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ဝယ်သောအခါ </a:t>
            </a:r>
          </a:p>
          <a:p>
            <a:pPr algn="ctr">
              <a:lnSpc>
                <a:spcPct val="15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ဘက်ထရီအားကြာရှည်ခံခြင်း နှင့် အမြန်အားသွင်းခြင်း</a:t>
            </a:r>
            <a:r>
              <a:rPr lang="en-US" altLang="zh-CN" sz="28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ပါဝင်တာကို</a:t>
            </a: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ဝယ်သင့်ပါသည်</a:t>
            </a:r>
            <a:r>
              <a:rPr lang="zh-CN" altLang="en-US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！</a:t>
            </a:r>
            <a:endParaRPr lang="my-MM" altLang="zh-CN" sz="28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21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4552290" y="160283"/>
            <a:ext cx="7639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You can do this</a:t>
            </a:r>
            <a:endParaRPr lang="zh-CN" altLang="en-US" sz="8800" b="1" spc="1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549492" y="903351"/>
            <a:ext cx="763971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APP download</a:t>
            </a:r>
          </a:p>
          <a:p>
            <a:pPr algn="ctr">
              <a:lnSpc>
                <a:spcPct val="150000"/>
              </a:lnSpc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လမ်းညွှန်-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menu key-Google Play</a:t>
            </a: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ကို‌ရွေးပါ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- APP</a:t>
            </a: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ကို‌ရွေးပါ 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-Download</a:t>
            </a: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ဆွဲပါ</a:t>
            </a:r>
            <a:endParaRPr lang="en-US" altLang="zh-CN" sz="12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7" name="软件下载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16200000">
            <a:off x="1478071" y="-671987"/>
            <a:ext cx="1925663" cy="4222774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8" name="软件消息回复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16200000">
            <a:off x="1478072" y="1473871"/>
            <a:ext cx="1925663" cy="4222774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9" name="快速回复消息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 rot="16200000">
            <a:off x="1478071" y="3616669"/>
            <a:ext cx="1925663" cy="4222774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12" name="矩形 11"/>
          <p:cNvSpPr/>
          <p:nvPr/>
        </p:nvSpPr>
        <p:spPr>
          <a:xfrm>
            <a:off x="4552290" y="3146676"/>
            <a:ext cx="7639710" cy="842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Online Social</a:t>
            </a:r>
          </a:p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APP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Download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ဆွဲပါ 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-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ဖွင့်ပြီးနောက် အသုံးပြုရန်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52290" y="5197141"/>
            <a:ext cx="7639710" cy="1442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Quick reply message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မိုဘိုင်းဖုန်းမှ စာများလက်ခံရှိပြီးနောက် - စာများကို နာရီပေါ်တွင် ဖော်ပြပေးသည်-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Reply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ပြန်နိုင်သည်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8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7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3479800" y="160283"/>
            <a:ext cx="8712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You can do this</a:t>
            </a:r>
            <a:endParaRPr lang="zh-CN" altLang="en-US" sz="11500" b="1" spc="1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16045" y="1571316"/>
            <a:ext cx="7639710" cy="3839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Power Saver Mode 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ကိုဖွင့်ရန်</a:t>
            </a:r>
            <a:endParaRPr lang="en-US" altLang="zh-CN" sz="28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1. function key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အကြာကြီးနှိပ်ပါ</a:t>
            </a: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2. Long Life Mode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ရွေးချယ်ပါ</a:t>
            </a: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sz="28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Power Saver Mode 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ကိုပိတ်ရန်</a:t>
            </a:r>
            <a:endParaRPr lang="en-US" altLang="zh-CN" sz="28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1.</a:t>
            </a:r>
            <a:r>
              <a: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function key 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 အကြာကြီးနှိပ်ပါ</a:t>
            </a: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2. 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အားသွင်းပြီးသောအခါ </a:t>
            </a:r>
            <a:r>
              <a: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mode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သို့ ပြန်လည်ပြောင်းနိုင်သည် </a:t>
            </a: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2" name="长续航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1675" y="464243"/>
            <a:ext cx="2778125" cy="6092132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75732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6187" y="1033156"/>
            <a:ext cx="3598224" cy="5569880"/>
            <a:chOff x="476187" y="1140031"/>
            <a:chExt cx="3598224" cy="556988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42585" y="3250731"/>
              <a:ext cx="1864551" cy="31913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圆角矩形 6"/>
            <p:cNvSpPr/>
            <p:nvPr/>
          </p:nvSpPr>
          <p:spPr>
            <a:xfrm>
              <a:off x="476187" y="1140031"/>
              <a:ext cx="3598223" cy="5569880"/>
            </a:xfrm>
            <a:prstGeom prst="roundRect">
              <a:avLst>
                <a:gd name="adj" fmla="val 6647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476187" y="1486787"/>
              <a:ext cx="3598224" cy="15311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sz="24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အလှ နာရီ</a:t>
              </a:r>
            </a:p>
            <a:p>
              <a:pPr algn="ctr">
                <a:lnSpc>
                  <a:spcPct val="150000"/>
                </a:lnSpc>
              </a:pPr>
              <a:r>
                <a:rPr lang="my-MM" altLang="zh-CN" sz="20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ဖက်ရှင်ကျသော်လည်း အားကစား များတွင် အသုံးမပြုနိုင်ပါ</a:t>
              </a:r>
              <a:endPara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296886" y="1033156"/>
            <a:ext cx="3598224" cy="5569880"/>
            <a:chOff x="4296886" y="1140031"/>
            <a:chExt cx="3598224" cy="556988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0316" y="3250730"/>
              <a:ext cx="3191363" cy="31913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圆角矩形 10"/>
            <p:cNvSpPr/>
            <p:nvPr/>
          </p:nvSpPr>
          <p:spPr>
            <a:xfrm>
              <a:off x="4296887" y="1140031"/>
              <a:ext cx="3598223" cy="5569880"/>
            </a:xfrm>
            <a:prstGeom prst="roundRect">
              <a:avLst>
                <a:gd name="adj" fmla="val 6647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4296886" y="1486787"/>
              <a:ext cx="3598224" cy="15311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sz="24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စျေးနှုန်းမြင့် နာရီ</a:t>
              </a:r>
            </a:p>
            <a:p>
              <a:pPr algn="ctr">
                <a:lnSpc>
                  <a:spcPct val="150000"/>
                </a:lnSpc>
              </a:pPr>
              <a:r>
                <a:rPr lang="my-MM" altLang="zh-CN" sz="20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အထက်တန်းဆန်သော်လည်း စျေးကြီးသည်</a:t>
              </a:r>
              <a:endPara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117586" y="1033155"/>
            <a:ext cx="3727014" cy="5569880"/>
            <a:chOff x="8117586" y="1140030"/>
            <a:chExt cx="3727014" cy="556988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13491" y="3250731"/>
              <a:ext cx="3191363" cy="31913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圆角矩形 11"/>
            <p:cNvSpPr/>
            <p:nvPr/>
          </p:nvSpPr>
          <p:spPr>
            <a:xfrm>
              <a:off x="8210062" y="1140030"/>
              <a:ext cx="3598223" cy="5569880"/>
            </a:xfrm>
            <a:prstGeom prst="roundRect">
              <a:avLst>
                <a:gd name="adj" fmla="val 6647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8117586" y="1486787"/>
              <a:ext cx="3727014" cy="15311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sz="24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အားကစားနာရီ</a:t>
              </a:r>
            </a:p>
            <a:p>
              <a:pPr algn="ctr">
                <a:lnSpc>
                  <a:spcPct val="150000"/>
                </a:lnSpc>
              </a:pPr>
              <a:r>
                <a:rPr lang="my-MM" altLang="zh-CN" sz="20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အားကစားများတွင် အသုံးပြုသော်လည်း ဖက်ရှင်မကျပါ</a:t>
              </a:r>
              <a:endPara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-3" y="31565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နာရီများသည် လူငယ်များအတွက် ဖက်ရှင်ပိုင်းဆိုင်ရာ ရွေးချယ်မှု တစ်ခုဖြစ်သည်။</a:t>
            </a:r>
            <a:endParaRPr lang="zh-CN" altLang="en-US" sz="4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65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599521"/>
            <a:ext cx="12192000" cy="849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my-MM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မှ သင့်အတွက် ဘာတွေ ယူဆောင်လာသလဲ</a:t>
            </a:r>
            <a:r>
              <a:rPr lang="en-US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  <a:endParaRPr lang="zh-CN" altLang="en-US" sz="36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9584348" y="2171675"/>
            <a:ext cx="1769291" cy="2052377"/>
            <a:chOff x="1236247" y="2272884"/>
            <a:chExt cx="1769291" cy="2052377"/>
          </a:xfrm>
        </p:grpSpPr>
        <p:sp>
          <p:nvSpPr>
            <p:cNvPr id="27" name="六边形 26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1224482" y="2512807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8" name="六边形 27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1094704" y="2414427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183" y="2549435"/>
              <a:ext cx="1490157" cy="1490157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/>
        </p:nvGrpSpPr>
        <p:grpSpPr>
          <a:xfrm>
            <a:off x="579064" y="2171675"/>
            <a:ext cx="3238387" cy="2866964"/>
            <a:chOff x="579064" y="2171675"/>
            <a:chExt cx="3238387" cy="2866964"/>
          </a:xfrm>
        </p:grpSpPr>
        <p:grpSp>
          <p:nvGrpSpPr>
            <p:cNvPr id="10" name="组合 9"/>
            <p:cNvGrpSpPr/>
            <p:nvPr/>
          </p:nvGrpSpPr>
          <p:grpSpPr>
            <a:xfrm>
              <a:off x="1056138" y="2171675"/>
              <a:ext cx="1769291" cy="2052377"/>
              <a:chOff x="8668221" y="2272884"/>
              <a:chExt cx="1769291" cy="2052377"/>
            </a:xfrm>
          </p:grpSpPr>
          <p:sp>
            <p:nvSpPr>
              <p:cNvPr id="37" name="六边形 36">
                <a:extLst>
                  <a:ext uri="{FF2B5EF4-FFF2-40B4-BE49-F238E27FC236}">
                    <a16:creationId xmlns:a16="http://schemas.microsoft.com/office/drawing/2014/main" id="{395FBC25-DCB2-4A8F-BC32-FE59165EA3DF}"/>
                  </a:ext>
                </a:extLst>
              </p:cNvPr>
              <p:cNvSpPr/>
              <p:nvPr/>
            </p:nvSpPr>
            <p:spPr>
              <a:xfrm rot="5400000">
                <a:off x="8656456" y="2512807"/>
                <a:ext cx="1813560" cy="1563414"/>
              </a:xfrm>
              <a:prstGeom prst="hexagon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38" name="六边形 37">
                <a:extLst>
                  <a:ext uri="{FF2B5EF4-FFF2-40B4-BE49-F238E27FC236}">
                    <a16:creationId xmlns:a16="http://schemas.microsoft.com/office/drawing/2014/main" id="{C22299B1-7919-4AF9-B0AE-293628BF931D}"/>
                  </a:ext>
                </a:extLst>
              </p:cNvPr>
              <p:cNvSpPr/>
              <p:nvPr/>
            </p:nvSpPr>
            <p:spPr>
              <a:xfrm rot="5400000">
                <a:off x="8526678" y="2414427"/>
                <a:ext cx="2052377" cy="1769291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84281" y="2615558"/>
                <a:ext cx="1357910" cy="1357910"/>
              </a:xfrm>
              <a:prstGeom prst="rect">
                <a:avLst/>
              </a:prstGeom>
            </p:spPr>
          </p:pic>
        </p:grpSp>
        <p:sp>
          <p:nvSpPr>
            <p:cNvPr id="44" name="矩形 43"/>
            <p:cNvSpPr/>
            <p:nvPr/>
          </p:nvSpPr>
          <p:spPr>
            <a:xfrm>
              <a:off x="579064" y="4515419"/>
              <a:ext cx="32383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my-MM" altLang="zh-CN" sz="28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 ဒီဇိုင်း</a:t>
              </a:r>
              <a:endParaRPr lang="zh-CN" altLang="zh-CN" sz="28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408513" y="2171675"/>
            <a:ext cx="3613490" cy="2866964"/>
            <a:chOff x="4408513" y="2171675"/>
            <a:chExt cx="3613490" cy="2866964"/>
          </a:xfrm>
        </p:grpSpPr>
        <p:grpSp>
          <p:nvGrpSpPr>
            <p:cNvPr id="13" name="组合 12"/>
            <p:cNvGrpSpPr/>
            <p:nvPr/>
          </p:nvGrpSpPr>
          <p:grpSpPr>
            <a:xfrm>
              <a:off x="5320243" y="2171675"/>
              <a:ext cx="1769291" cy="2052377"/>
              <a:chOff x="4820615" y="2278719"/>
              <a:chExt cx="1769291" cy="2052377"/>
            </a:xfrm>
          </p:grpSpPr>
          <p:sp>
            <p:nvSpPr>
              <p:cNvPr id="34" name="六边形 33">
                <a:extLst>
                  <a:ext uri="{FF2B5EF4-FFF2-40B4-BE49-F238E27FC236}">
                    <a16:creationId xmlns:a16="http://schemas.microsoft.com/office/drawing/2014/main" id="{395FBC25-DCB2-4A8F-BC32-FE59165EA3DF}"/>
                  </a:ext>
                </a:extLst>
              </p:cNvPr>
              <p:cNvSpPr/>
              <p:nvPr/>
            </p:nvSpPr>
            <p:spPr>
              <a:xfrm rot="5400000">
                <a:off x="4808850" y="2518642"/>
                <a:ext cx="1813560" cy="1563414"/>
              </a:xfrm>
              <a:prstGeom prst="hexagon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35" name="六边形 34">
                <a:extLst>
                  <a:ext uri="{FF2B5EF4-FFF2-40B4-BE49-F238E27FC236}">
                    <a16:creationId xmlns:a16="http://schemas.microsoft.com/office/drawing/2014/main" id="{C22299B1-7919-4AF9-B0AE-293628BF931D}"/>
                  </a:ext>
                </a:extLst>
              </p:cNvPr>
              <p:cNvSpPr/>
              <p:nvPr/>
            </p:nvSpPr>
            <p:spPr>
              <a:xfrm rot="5400000">
                <a:off x="4679072" y="2420262"/>
                <a:ext cx="2052377" cy="1769291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0913" y="2530166"/>
                <a:ext cx="1528694" cy="1528694"/>
              </a:xfrm>
              <a:prstGeom prst="rect">
                <a:avLst/>
              </a:prstGeom>
            </p:spPr>
          </p:pic>
        </p:grpSp>
        <p:sp>
          <p:nvSpPr>
            <p:cNvPr id="45" name="矩形 44"/>
            <p:cNvSpPr/>
            <p:nvPr/>
          </p:nvSpPr>
          <p:spPr>
            <a:xfrm>
              <a:off x="4408513" y="4515419"/>
              <a:ext cx="361349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my-MM" altLang="zh-CN" sz="28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ဘဝအတွက် အဆင်ပြေမှု</a:t>
              </a:r>
              <a:endParaRPr lang="zh-CN" altLang="en-US" sz="28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584348" y="2171675"/>
            <a:ext cx="1769291" cy="2052377"/>
            <a:chOff x="1236247" y="2272884"/>
            <a:chExt cx="1769291" cy="2052377"/>
          </a:xfrm>
        </p:grpSpPr>
        <p:sp>
          <p:nvSpPr>
            <p:cNvPr id="32" name="六边形 31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1224482" y="2512807"/>
              <a:ext cx="1813560" cy="1563414"/>
            </a:xfrm>
            <a:prstGeom prst="hexagon">
              <a:avLst/>
            </a:prstGeom>
            <a:solidFill>
              <a:srgbClr val="38B75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3" name="六边形 32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1094704" y="2414427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183" y="2549435"/>
              <a:ext cx="1490157" cy="14901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0E73832-3A08-4FC9-B4D8-B0C57A40263B}"/>
              </a:ext>
            </a:extLst>
          </p:cNvPr>
          <p:cNvSpPr/>
          <p:nvPr/>
        </p:nvSpPr>
        <p:spPr>
          <a:xfrm>
            <a:off x="8561313" y="4496937"/>
            <a:ext cx="3627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 လက်တွဲဖော်</a:t>
            </a:r>
            <a:endParaRPr lang="zh-CN" altLang="en-US" sz="28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27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3"/>
          <a:stretch/>
        </p:blipFill>
        <p:spPr>
          <a:xfrm>
            <a:off x="-114300" y="-13421"/>
            <a:ext cx="7009974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18"/>
          <a:stretch/>
        </p:blipFill>
        <p:spPr>
          <a:xfrm>
            <a:off x="6145876" y="0"/>
            <a:ext cx="6223924" cy="687142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 rot="10800000">
            <a:off x="0" y="-1"/>
            <a:ext cx="12192000" cy="6857999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2202136"/>
            <a:ext cx="6145876" cy="6848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8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အလုပ်များ ရှုပ်နေသောကြောင့်</a:t>
            </a:r>
            <a:endParaRPr lang="en-US" altLang="zh-CN" sz="4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3323504"/>
            <a:ext cx="6145876" cy="6812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Gym</a:t>
            </a:r>
            <a:r>
              <a:rPr lang="my-MM" altLang="zh-CN" sz="28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မသွားဖြစ်ဘူး </a:t>
            </a:r>
            <a:endParaRPr lang="en-US" altLang="zh-CN" sz="4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40321" y="252357"/>
            <a:ext cx="6591869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my-MM" altLang="zh-CN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 ဒါတွေကို ကြုံတွေ့ဖူးပါသလား</a:t>
            </a:r>
            <a:r>
              <a:rPr lang="en-US" altLang="zh-CN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443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89907">
                        <a14:foregroundMark x1="18194" y1="25200" x2="18459" y2="42000"/>
                        <a14:backgroundMark x1="9296" y1="20800" x2="6109" y2="47400"/>
                        <a14:backgroundMark x1="8898" y1="68400" x2="15803" y2="86200"/>
                        <a14:backgroundMark x1="48207" y1="79600" x2="61487" y2="9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854" y="2095500"/>
            <a:ext cx="7172325" cy="47625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240188" y="2185503"/>
            <a:ext cx="996634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 အချိန်မရွေး နေရာမ‌ရွေး အားကစားလုပ်ရန် လက်တွဲဖော် လိုအပ်နေသည်</a:t>
            </a:r>
            <a:endParaRPr lang="en-US" altLang="zh-CN" sz="4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အားကစား လက်တွဲဖော်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553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015612" y="1381175"/>
            <a:ext cx="1856118" cy="2540595"/>
            <a:chOff x="6015612" y="1381175"/>
            <a:chExt cx="1856118" cy="2540595"/>
          </a:xfrm>
        </p:grpSpPr>
        <p:pic>
          <p:nvPicPr>
            <p:cNvPr id="41" name="5分钟全身激活.png" descr="5分钟全身激活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136" y="1381175"/>
              <a:ext cx="1601001" cy="1891009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52" name="文本框 51"/>
            <p:cNvSpPr txBox="1"/>
            <p:nvPr/>
          </p:nvSpPr>
          <p:spPr>
            <a:xfrm>
              <a:off x="6015612" y="3336995"/>
              <a:ext cx="18561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①training</a:t>
              </a:r>
              <a:r>
                <a:rPr lang="my-MM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စတင်ခြင်း</a:t>
              </a:r>
              <a:endParaRPr lang="zh-CN" altLang="en-US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860863" y="3794831"/>
            <a:ext cx="2165615" cy="2576165"/>
            <a:chOff x="5860863" y="3794831"/>
            <a:chExt cx="2165615" cy="2576165"/>
          </a:xfrm>
        </p:grpSpPr>
        <p:grpSp>
          <p:nvGrpSpPr>
            <p:cNvPr id="42" name="组合 41"/>
            <p:cNvGrpSpPr/>
            <p:nvPr/>
          </p:nvGrpSpPr>
          <p:grpSpPr>
            <a:xfrm>
              <a:off x="6138136" y="3794831"/>
              <a:ext cx="1601001" cy="1891009"/>
              <a:chOff x="8797719" y="1553822"/>
              <a:chExt cx="3460695" cy="4087570"/>
            </a:xfrm>
          </p:grpSpPr>
          <p:pic>
            <p:nvPicPr>
              <p:cNvPr id="43" name="图片 20" descr="图片 20"/>
              <p:cNvPicPr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12469" y="2169974"/>
                <a:ext cx="3424177" cy="2763726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44" name="深蹲.png" descr="深蹲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97719" y="1553822"/>
                <a:ext cx="3460695" cy="408757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  <p:sp>
          <p:nvSpPr>
            <p:cNvPr id="53" name="文本框 52"/>
            <p:cNvSpPr txBox="1"/>
            <p:nvPr/>
          </p:nvSpPr>
          <p:spPr>
            <a:xfrm>
              <a:off x="5860863" y="5786221"/>
              <a:ext cx="21656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②</a:t>
              </a:r>
              <a:r>
                <a:rPr lang="my-MM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လေ့ကျင့်ခန်း လှုပ်ရှားမှုလမ်းညွှန်</a:t>
              </a:r>
              <a:endParaRPr lang="zh-CN" altLang="en-US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8191096" y="1354561"/>
            <a:ext cx="1619505" cy="2330619"/>
            <a:chOff x="8191096" y="1354561"/>
            <a:chExt cx="1619505" cy="2330619"/>
          </a:xfrm>
        </p:grpSpPr>
        <p:pic>
          <p:nvPicPr>
            <p:cNvPr id="45" name="休息计时.png" descr="休息计时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91096" y="1354561"/>
              <a:ext cx="1619505" cy="191762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54" name="文本框 53"/>
            <p:cNvSpPr txBox="1"/>
            <p:nvPr/>
          </p:nvSpPr>
          <p:spPr>
            <a:xfrm>
              <a:off x="8191096" y="3346626"/>
              <a:ext cx="1619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③ </a:t>
              </a:r>
              <a:r>
                <a:rPr lang="my-MM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နားချိန်</a:t>
              </a:r>
              <a:endParaRPr lang="zh-CN" altLang="en-US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8056723" y="3794830"/>
            <a:ext cx="1888249" cy="2576166"/>
            <a:chOff x="8056723" y="3794830"/>
            <a:chExt cx="1888249" cy="2576166"/>
          </a:xfrm>
        </p:grpSpPr>
        <p:grpSp>
          <p:nvGrpSpPr>
            <p:cNvPr id="47" name="组合 46"/>
            <p:cNvGrpSpPr/>
            <p:nvPr/>
          </p:nvGrpSpPr>
          <p:grpSpPr>
            <a:xfrm>
              <a:off x="8191096" y="3794830"/>
              <a:ext cx="1601002" cy="1891009"/>
              <a:chOff x="16027955" y="1581352"/>
              <a:chExt cx="3460695" cy="4087570"/>
            </a:xfrm>
          </p:grpSpPr>
          <p:pic>
            <p:nvPicPr>
              <p:cNvPr id="48" name="图片 28" descr="图片 28"/>
              <p:cNvPicPr>
                <a:picLocks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027955" y="2169973"/>
                <a:ext cx="3460695" cy="2739841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49" name="开合跳.png" descr="开合跳.png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027955" y="1581352"/>
                <a:ext cx="3460695" cy="408757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  <p:sp>
          <p:nvSpPr>
            <p:cNvPr id="55" name="文本框 54"/>
            <p:cNvSpPr txBox="1"/>
            <p:nvPr/>
          </p:nvSpPr>
          <p:spPr>
            <a:xfrm>
              <a:off x="8056723" y="5786221"/>
              <a:ext cx="18882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④</a:t>
              </a:r>
              <a:r>
                <a:rPr lang="my-MM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လှုပ်ရှားမှု အ‌ရေအတွက်</a:t>
              </a:r>
              <a:endParaRPr lang="zh-CN" altLang="en-US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0007442" y="2228264"/>
            <a:ext cx="1734738" cy="3617382"/>
            <a:chOff x="10007442" y="2228264"/>
            <a:chExt cx="1734738" cy="3617382"/>
          </a:xfrm>
        </p:grpSpPr>
        <p:pic>
          <p:nvPicPr>
            <p:cNvPr id="50" name="打卡记录.png" descr="打卡记录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007442" y="2228264"/>
              <a:ext cx="1734738" cy="2733396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56" name="文本框 55"/>
            <p:cNvSpPr txBox="1"/>
            <p:nvPr/>
          </p:nvSpPr>
          <p:spPr>
            <a:xfrm>
              <a:off x="10079345" y="5014649"/>
              <a:ext cx="15909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⑤ </a:t>
              </a:r>
              <a:r>
                <a:rPr lang="my-MM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အကြိမ် အ‌ရေအတွက် </a:t>
              </a:r>
            </a:p>
            <a:p>
              <a:pPr algn="ctr"/>
              <a:r>
                <a:rPr lang="my-MM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မှတ်တမ်း </a:t>
              </a:r>
              <a:endParaRPr lang="zh-CN" altLang="en-US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58" name="文本框 57"/>
          <p:cNvSpPr txBox="1"/>
          <p:nvPr/>
        </p:nvSpPr>
        <p:spPr>
          <a:xfrm>
            <a:off x="1031452" y="2547764"/>
            <a:ext cx="4155124" cy="2362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 အပိုင်းအခြားများဖြင့် ပြသခြင်း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ဗီဒီယိုဖြင့် သင်ကြားပေးခြင်း</a:t>
            </a:r>
            <a:endParaRPr lang="en-US" altLang="zh-CN" sz="2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အချိန်တိုင်း နေရာတိုင်းအတွက် လွယ်ကူသော လေ့ကျင့်ခန်းများ</a:t>
            </a:r>
            <a:endParaRPr lang="en-US" altLang="zh-CN" sz="2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13" y="1354561"/>
            <a:ext cx="731955" cy="731955"/>
          </a:xfrm>
          <a:prstGeom prst="rect">
            <a:avLst/>
          </a:prstGeom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အားကစား လက်တွဲဖော်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 5"/>
          <p:cNvSpPr/>
          <p:nvPr/>
        </p:nvSpPr>
        <p:spPr>
          <a:xfrm>
            <a:off x="1665349" y="1435097"/>
            <a:ext cx="2951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5-Min Workouts</a:t>
            </a:r>
            <a:endParaRPr lang="zh-CN" altLang="en-US" sz="32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42545" y="5121039"/>
            <a:ext cx="4398683" cy="1310157"/>
            <a:chOff x="742545" y="5121039"/>
            <a:chExt cx="4398683" cy="1310157"/>
          </a:xfrm>
        </p:grpSpPr>
        <p:sp>
          <p:nvSpPr>
            <p:cNvPr id="5" name="矩形 4"/>
            <p:cNvSpPr/>
            <p:nvPr/>
          </p:nvSpPr>
          <p:spPr>
            <a:xfrm>
              <a:off x="760426" y="5121039"/>
              <a:ext cx="4380802" cy="931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အပြန်အလှန်အကျိုးသက်ရောက်မှုရှိသောဂိမ်း</a:t>
              </a:r>
            </a:p>
            <a:p>
              <a:pPr algn="ctr">
                <a:lnSpc>
                  <a:spcPct val="150000"/>
                </a:lnSpc>
              </a:pPr>
              <a:r>
                <a:rPr lang="my-MM" altLang="zh-CN" sz="20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အားကစား အတူတူ လုပ်ကြရအောင်</a:t>
              </a:r>
              <a:endParaRPr lang="zh-CN" altLang="en-US" sz="3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2545" y="5141245"/>
              <a:ext cx="4380802" cy="1289951"/>
            </a:xfrm>
            <a:prstGeom prst="roundRect">
              <a:avLst>
                <a:gd name="adj" fmla="val 838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770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3"/>
          <a:stretch/>
        </p:blipFill>
        <p:spPr>
          <a:xfrm>
            <a:off x="-114300" y="-13421"/>
            <a:ext cx="7009974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18"/>
          <a:stretch/>
        </p:blipFill>
        <p:spPr>
          <a:xfrm>
            <a:off x="6145876" y="0"/>
            <a:ext cx="6223924" cy="687142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 rot="10800000">
            <a:off x="0" y="-1"/>
            <a:ext cx="12192000" cy="6857999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bg1"/>
              </a:solidFill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14673" y="252357"/>
            <a:ext cx="6643165" cy="8495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my-MM" altLang="zh-CN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 ဒါတွေကို ကြုံတွေ့ဖူးပါသလား</a:t>
            </a:r>
            <a:r>
              <a:rPr lang="en-US" altLang="zh-CN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</a:p>
        </p:txBody>
      </p:sp>
      <p:sp>
        <p:nvSpPr>
          <p:cNvPr id="8" name="矩形 7"/>
          <p:cNvSpPr/>
          <p:nvPr/>
        </p:nvSpPr>
        <p:spPr>
          <a:xfrm>
            <a:off x="6145876" y="2253637"/>
            <a:ext cx="6046123" cy="13311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800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rPr>
              <a:t>အားကစားဆရာ ဖြင့် ကစားရန် စျေးကြီးလွန်းသည်</a:t>
            </a:r>
            <a:endParaRPr lang="en-US" altLang="zh-CN" sz="2800" dirty="0">
              <a:solidFill>
                <a:schemeClr val="bg1"/>
              </a:solidFill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45876" y="3696407"/>
            <a:ext cx="6046123" cy="13311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800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rPr>
              <a:t>တစ်ယောက်တည်း လေ့ကျင့်ခန်း လုပ်ရတာ မကောင်းဘူး</a:t>
            </a:r>
            <a:endParaRPr lang="en-US" altLang="zh-CN" sz="2800" dirty="0">
              <a:solidFill>
                <a:schemeClr val="bg1"/>
              </a:solidFill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29D51102-A051-4107-B9FE-392E1C8B889E}"/>
              </a:ext>
            </a:extLst>
          </p:cNvPr>
          <p:cNvSpPr/>
          <p:nvPr/>
        </p:nvSpPr>
        <p:spPr>
          <a:xfrm>
            <a:off x="0" y="2202136"/>
            <a:ext cx="6145876" cy="6848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8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အလုပ်များ ရှုပ်နေသောကြောင့်</a:t>
            </a:r>
            <a:endParaRPr lang="en-US" altLang="zh-CN" sz="4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2" name="矩形 16">
            <a:extLst>
              <a:ext uri="{FF2B5EF4-FFF2-40B4-BE49-F238E27FC236}">
                <a16:creationId xmlns:a16="http://schemas.microsoft.com/office/drawing/2014/main" id="{9B7EBFE3-D93E-4331-BC0F-81CEA094397C}"/>
              </a:ext>
            </a:extLst>
          </p:cNvPr>
          <p:cNvSpPr/>
          <p:nvPr/>
        </p:nvSpPr>
        <p:spPr>
          <a:xfrm>
            <a:off x="0" y="3323504"/>
            <a:ext cx="6145876" cy="6812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Gym</a:t>
            </a:r>
            <a:r>
              <a:rPr lang="my-MM" altLang="zh-CN" sz="28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 မသွားဖြစ်ဘူး </a:t>
            </a:r>
            <a:endParaRPr lang="en-US" altLang="zh-CN" sz="4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0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89907">
                        <a14:foregroundMark x1="18194" y1="25200" x2="18459" y2="42000"/>
                        <a14:backgroundMark x1="9296" y1="20800" x2="6109" y2="47400"/>
                        <a14:backgroundMark x1="8898" y1="68400" x2="15803" y2="86200"/>
                        <a14:backgroundMark x1="48207" y1="79600" x2="61487" y2="9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854" y="2095500"/>
            <a:ext cx="7172325" cy="47625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225655" y="1601369"/>
            <a:ext cx="9966345" cy="1504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 အချိန်မရွေး နေရာမ‌ရွေး အားကစားလုပ်ရန် လက်တွဲဖော် လိုအပ်နေသည်</a:t>
            </a:r>
            <a:endParaRPr lang="en-US" altLang="zh-CN" sz="48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အားကစား လက်တွဲဖော်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2754417" y="3599630"/>
            <a:ext cx="87558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သင်သည် </a:t>
            </a:r>
            <a:r>
              <a:rPr lang="en-US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Professional </a:t>
            </a:r>
            <a:r>
              <a:rPr lang="my-MM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ကျပြီး ထိရောက်စွာ သင်ကြားပေးနိုင်သော အားကစားနည်းပြကို လိုအပ်နေသည်</a:t>
            </a:r>
            <a:endParaRPr lang="zh-CN" altLang="en-US" sz="32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28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05"/>
          <a:stretch/>
        </p:blipFill>
        <p:spPr>
          <a:xfrm>
            <a:off x="0" y="0"/>
            <a:ext cx="12192000" cy="68499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850" y="487906"/>
            <a:ext cx="54483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Google Fit </a:t>
            </a:r>
            <a:r>
              <a:rPr lang="my-MM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မှ </a:t>
            </a:r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90+ Mode</a:t>
            </a:r>
            <a:r>
              <a:rPr lang="my-MM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များကို  ထောက်ပံ့ပေးသည်</a:t>
            </a:r>
            <a:endParaRPr lang="en-US" altLang="zh-CN" sz="4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Google Fit preinstalled in the Wear OS system </a:t>
            </a:r>
            <a:r>
              <a:rPr lang="my-MM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တွင်</a:t>
            </a:r>
            <a:r>
              <a:rPr lang="en-US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အားကစားလုပ်နည်း </a:t>
            </a:r>
            <a:r>
              <a:rPr lang="en-US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90 </a:t>
            </a:r>
            <a:r>
              <a:rPr lang="my-MM" altLang="zh-CN" sz="32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ကျော်ကို ထောက်ပံ့ပေးထားသည်</a:t>
            </a:r>
            <a:endParaRPr lang="en-US" altLang="zh-CN" sz="32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45392" y="487906"/>
            <a:ext cx="5858376" cy="1857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5 Modes Developed by OPPO </a:t>
            </a:r>
          </a:p>
        </p:txBody>
      </p:sp>
      <p:cxnSp>
        <p:nvCxnSpPr>
          <p:cNvPr id="10" name="直接连接符 9"/>
          <p:cNvCxnSpPr>
            <a:stCxn id="4" idx="0"/>
            <a:endCxn id="4" idx="2"/>
          </p:cNvCxnSpPr>
          <p:nvPr/>
        </p:nvCxnSpPr>
        <p:spPr>
          <a:xfrm>
            <a:off x="6096000" y="-1"/>
            <a:ext cx="0" cy="685799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6400800" y="2565398"/>
            <a:ext cx="2146300" cy="1066802"/>
          </a:xfrm>
          <a:prstGeom prst="roundRect">
            <a:avLst>
              <a:gd name="adj" fmla="val 7143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Fitness Run</a:t>
            </a:r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9372600" y="2565398"/>
            <a:ext cx="2146300" cy="1066802"/>
          </a:xfrm>
          <a:prstGeom prst="roundRect">
            <a:avLst>
              <a:gd name="adj" fmla="val 7143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Swimming</a:t>
            </a:r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419851" y="3983668"/>
            <a:ext cx="2146300" cy="1066802"/>
          </a:xfrm>
          <a:prstGeom prst="roundRect">
            <a:avLst>
              <a:gd name="adj" fmla="val 7143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Outdoor Cycling</a:t>
            </a:r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9372600" y="3983668"/>
            <a:ext cx="2146300" cy="1066802"/>
          </a:xfrm>
          <a:prstGeom prst="roundRect">
            <a:avLst>
              <a:gd name="adj" fmla="val 7143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Outdoor Walk</a:t>
            </a:r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6419851" y="5381553"/>
            <a:ext cx="5099049" cy="1066802"/>
          </a:xfrm>
          <a:prstGeom prst="roundRect">
            <a:avLst>
              <a:gd name="adj" fmla="val 7143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Fat Burn Run</a:t>
            </a:r>
          </a:p>
          <a:p>
            <a:pPr algn="ctr"/>
            <a:r>
              <a:rPr lang="my-MM" altLang="zh-CN" dirty="0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အမြန်နှုန်း</a:t>
            </a:r>
            <a:r>
              <a:rPr lang="en-US" altLang="zh-CN" dirty="0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/</a:t>
            </a:r>
            <a:r>
              <a:rPr lang="my-MM" altLang="zh-CN" dirty="0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လေ့ကျင့်ခန်း</a:t>
            </a:r>
            <a:r>
              <a:rPr lang="en-US" altLang="zh-CN" dirty="0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/</a:t>
            </a:r>
            <a:r>
              <a:rPr lang="my-MM" altLang="zh-CN" dirty="0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နှလုံးခုန်နှုန်း</a:t>
            </a:r>
            <a:r>
              <a:rPr lang="en-US" altLang="zh-CN" dirty="0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/</a:t>
            </a:r>
            <a:r>
              <a:rPr lang="my-MM" altLang="zh-CN" dirty="0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ကယ်လိုရီ များကို တိုင်းတာပေးသည်။အသံဖြင့်လည်း ညွှန်ကြားနိုင်သည်။</a:t>
            </a:r>
            <a:endParaRPr lang="zh-CN" altLang="en-US" dirty="0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40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92" y="1333502"/>
            <a:ext cx="3656311" cy="249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文本框 24"/>
          <p:cNvSpPr txBox="1"/>
          <p:nvPr/>
        </p:nvSpPr>
        <p:spPr>
          <a:xfrm>
            <a:off x="0" y="4378628"/>
            <a:ext cx="36563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Swimming grade waterproof</a:t>
            </a:r>
          </a:p>
          <a:p>
            <a:pPr algn="ctr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46mm</a:t>
            </a:r>
            <a:r>
              <a:rPr lang="zh-CN" altLang="en-US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：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50 meters waterproof</a:t>
            </a:r>
          </a:p>
          <a:p>
            <a:pPr algn="ctr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41mm</a:t>
            </a:r>
            <a:r>
              <a:rPr lang="zh-CN" altLang="en-US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：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30 meters waterproof</a:t>
            </a:r>
            <a:endParaRPr lang="zh-CN" altLang="en-US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117146" y="3824630"/>
            <a:ext cx="386780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Five professional sensors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လေဖိအားတိုင်းကိရိယာ</a:t>
            </a:r>
            <a:endParaRPr lang="en-US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Direction </a:t>
            </a: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အာရုံခံကိရိယာ </a:t>
            </a:r>
            <a:endParaRPr lang="en-US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နှလုံးခုန်နှုန်းတိုင်းအာရုံခံကိရိယာ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ဝန်းကျင်အလင်း‌ရောင် အာရုံခံကိရိယာ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Rotation </a:t>
            </a:r>
            <a:r>
              <a:rPr lang="my-MM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 ထောက်လှမ်းပေးသော အာရုံခံကိရိယာ</a:t>
            </a:r>
            <a:endParaRPr lang="zh-CN" altLang="en-US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8455949" y="4101629"/>
            <a:ext cx="362345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Wear OS by Google </a:t>
            </a:r>
          </a:p>
          <a:p>
            <a:pPr algn="ctr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Wear OS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ပါဝင်သောကြောင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အခြားအားကစား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app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များနှင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လည်း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တွဲစပ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အသုံးပြု၍ရကာ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အားကစားလုပ်ရာတွင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ပိုမို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ထိရောက်စေပါသည</a:t>
            </a:r>
            <a:r>
              <a: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6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l="3607" r="12287"/>
          <a:stretch/>
        </p:blipFill>
        <p:spPr>
          <a:xfrm>
            <a:off x="3975233" y="1656242"/>
            <a:ext cx="4151633" cy="1944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အားကစား လက်တွဲဖော်</a:t>
              </a:r>
              <a:endParaRPr lang="zh-CN" altLang="en-US" sz="36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9" y="1507714"/>
            <a:ext cx="3455314" cy="2500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67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1600" y="34213"/>
            <a:ext cx="7293339" cy="7106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i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Health manager</a:t>
            </a:r>
            <a:endParaRPr lang="zh-CN" altLang="en-US" sz="3600" b="1" i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i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Daily Activity Recording: 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"X" 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၏အထူးသင်္ကေတဒီဇိုင်းသည် 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Find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X 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နှင့်အညီဖြစ်သည်။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i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Real Time Heart Rate Monitoring: 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နာရီအဝိုင်းအောက်တွင်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4-channel optical 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နှလုံးခုန်နှုန်း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အာရုံခံကိရိယာကို တပ်ဆင်ထားသောကြောင့် အချိန်နှင့် တစ်ပြေးညီ ထောက်လှမ်းပေးသည်။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i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Sleep Monitoring: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အသုံးပြုသူသည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မနက်ခင်းတိုင်းနိုးထသောအခ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ညတွင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အိပ်စက်သော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sleep report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ကိုတင်ပြပေးပါသည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ထောက်လှမ်းပေးသောအချိန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်: ည 8 pm-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မနက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10 am.</a:t>
            </a:r>
            <a:endParaRPr lang="my-MM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r>
              <a:rPr lang="en-US" altLang="zh-CN" b="1" i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Get-up Reminder / Break Reminder: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တစ်နာရီတွင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ခြေလှမ်း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၂၀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ထက်လျော့နည်းနေပါက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အသုံးပြုသူကို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ပေါပါးသော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လှုပ်ရှားမှုများ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5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မိနစ်ခန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ပြု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လုပ်ရန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သတိပေးမှုများလည်း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ပါရှိသည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i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Breathing to Reduce Stress: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အသုံးပြုသူကို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အာရုံစူးစိုက်ပြီး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အသက်ဖြေး‌ညင်းစွာ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ရှု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ရန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တက်က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ြွ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သော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အသံည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ွှ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န်ကြားမှု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၊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တုန်ခါခြင်း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နှင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ရုပ်က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ြွ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သောရုပ်ပုံများဖြင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ညွှ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န်ကြားပေးသောကြောင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အသုံးပြုသူ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ခံစားနေရသော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ဖိအားနှင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တင်းမာမှုများကို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လျော့ကျစေနိုင်သည</a:t>
            </a: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132320" y="-53548"/>
            <a:ext cx="5237479" cy="1322966"/>
            <a:chOff x="2145425" y="2210665"/>
            <a:chExt cx="7914039" cy="1999055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145425" y="2780002"/>
              <a:ext cx="7914039" cy="97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3600" b="1" dirty="0">
                  <a:solidFill>
                    <a:srgbClr val="38B75C"/>
                  </a:solidFill>
                  <a:ea typeface="OPPOSans-S M" panose="00020600040101010101" pitchFamily="18" charset="-122"/>
                </a:rPr>
                <a:t>အားကစား လက်တွဲဖော်</a:t>
              </a:r>
              <a:endParaRPr lang="zh-CN" altLang="en-US" sz="3600" b="1" dirty="0">
                <a:solidFill>
                  <a:srgbClr val="38B75C"/>
                </a:solidFill>
                <a:ea typeface="OPPOSans-S M" panose="00020600040101010101" pitchFamily="18" charset="-122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71901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endParaRPr>
            </a:p>
          </p:txBody>
        </p: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循环-呼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86151" y="4201462"/>
            <a:ext cx="1845148" cy="2185044"/>
          </a:xfrm>
          <a:prstGeom prst="rect">
            <a:avLst/>
          </a:prstGeom>
        </p:spPr>
      </p:pic>
      <p:pic>
        <p:nvPicPr>
          <p:cNvPr id="7" name="久坐提醒_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49073" y="4201627"/>
            <a:ext cx="1845009" cy="2184879"/>
          </a:xfrm>
          <a:prstGeom prst="rect">
            <a:avLst/>
          </a:prstGeom>
        </p:spPr>
      </p:pic>
      <p:pic>
        <p:nvPicPr>
          <p:cNvPr id="8" name="睡眠_2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86150" y="1677393"/>
            <a:ext cx="1844870" cy="2184714"/>
          </a:xfrm>
          <a:prstGeom prst="rect">
            <a:avLst/>
          </a:prstGeom>
        </p:spPr>
      </p:pic>
      <p:pic>
        <p:nvPicPr>
          <p:cNvPr id="11" name="心率3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49073" y="1677393"/>
            <a:ext cx="1845009" cy="218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6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流程图: 终止 69"/>
          <p:cNvSpPr/>
          <p:nvPr/>
        </p:nvSpPr>
        <p:spPr>
          <a:xfrm>
            <a:off x="396492" y="3406640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WHY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1" name="流程图: 终止 70"/>
          <p:cNvSpPr/>
          <p:nvPr/>
        </p:nvSpPr>
        <p:spPr>
          <a:xfrm>
            <a:off x="396492" y="5012337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HOW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2" name="流程图: 终止 71"/>
          <p:cNvSpPr/>
          <p:nvPr/>
        </p:nvSpPr>
        <p:spPr>
          <a:xfrm>
            <a:off x="396491" y="6067112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SO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3553810" y="2258144"/>
            <a:ext cx="2451284" cy="442455"/>
            <a:chOff x="835307" y="968205"/>
            <a:chExt cx="2451284" cy="442455"/>
          </a:xfrm>
        </p:grpSpPr>
        <p:grpSp>
          <p:nvGrpSpPr>
            <p:cNvPr id="42" name="组合 41"/>
            <p:cNvGrpSpPr/>
            <p:nvPr/>
          </p:nvGrpSpPr>
          <p:grpSpPr>
            <a:xfrm>
              <a:off x="835307" y="968205"/>
              <a:ext cx="442454" cy="442455"/>
              <a:chOff x="1251257" y="3307617"/>
              <a:chExt cx="566687" cy="566688"/>
            </a:xfrm>
          </p:grpSpPr>
          <p:sp>
            <p:nvSpPr>
              <p:cNvPr id="44" name="Oval 150"/>
              <p:cNvSpPr>
                <a:spLocks noChangeArrowheads="1"/>
              </p:cNvSpPr>
              <p:nvPr/>
            </p:nvSpPr>
            <p:spPr bwMode="auto">
              <a:xfrm>
                <a:off x="1251257" y="3307617"/>
                <a:ext cx="566687" cy="566688"/>
              </a:xfrm>
              <a:prstGeom prst="ellipse">
                <a:avLst/>
              </a:pr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45" name="Rectangle 151"/>
              <p:cNvSpPr>
                <a:spLocks noChangeArrowheads="1"/>
              </p:cNvSpPr>
              <p:nvPr/>
            </p:nvSpPr>
            <p:spPr bwMode="auto">
              <a:xfrm>
                <a:off x="1475870" y="3713571"/>
                <a:ext cx="131883" cy="24728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46" name="Freeform 152"/>
              <p:cNvSpPr>
                <a:spLocks/>
              </p:cNvSpPr>
              <p:nvPr/>
            </p:nvSpPr>
            <p:spPr bwMode="auto">
              <a:xfrm>
                <a:off x="1360472" y="3447744"/>
                <a:ext cx="348255" cy="276131"/>
              </a:xfrm>
              <a:custGeom>
                <a:avLst/>
                <a:gdLst>
                  <a:gd name="T0" fmla="*/ 115 w 115"/>
                  <a:gd name="T1" fmla="*/ 83 h 91"/>
                  <a:gd name="T2" fmla="*/ 106 w 115"/>
                  <a:gd name="T3" fmla="*/ 91 h 91"/>
                  <a:gd name="T4" fmla="*/ 9 w 115"/>
                  <a:gd name="T5" fmla="*/ 91 h 91"/>
                  <a:gd name="T6" fmla="*/ 0 w 115"/>
                  <a:gd name="T7" fmla="*/ 83 h 91"/>
                  <a:gd name="T8" fmla="*/ 0 w 115"/>
                  <a:gd name="T9" fmla="*/ 8 h 91"/>
                  <a:gd name="T10" fmla="*/ 9 w 115"/>
                  <a:gd name="T11" fmla="*/ 0 h 91"/>
                  <a:gd name="T12" fmla="*/ 106 w 115"/>
                  <a:gd name="T13" fmla="*/ 0 h 91"/>
                  <a:gd name="T14" fmla="*/ 115 w 115"/>
                  <a:gd name="T15" fmla="*/ 8 h 91"/>
                  <a:gd name="T16" fmla="*/ 115 w 115"/>
                  <a:gd name="T17" fmla="*/ 8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5" h="91">
                    <a:moveTo>
                      <a:pt x="115" y="83"/>
                    </a:moveTo>
                    <a:cubicBezTo>
                      <a:pt x="115" y="87"/>
                      <a:pt x="111" y="91"/>
                      <a:pt x="106" y="9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4" y="91"/>
                      <a:pt x="0" y="87"/>
                      <a:pt x="0" y="8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4" y="0"/>
                      <a:pt x="9" y="0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111" y="0"/>
                      <a:pt x="115" y="3"/>
                      <a:pt x="115" y="8"/>
                    </a:cubicBezTo>
                    <a:lnTo>
                      <a:pt x="115" y="83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54" name="Freeform 153"/>
              <p:cNvSpPr>
                <a:spLocks/>
              </p:cNvSpPr>
              <p:nvPr/>
            </p:nvSpPr>
            <p:spPr bwMode="auto">
              <a:xfrm>
                <a:off x="1383140" y="3466289"/>
                <a:ext cx="300859" cy="239039"/>
              </a:xfrm>
              <a:custGeom>
                <a:avLst/>
                <a:gdLst>
                  <a:gd name="T0" fmla="*/ 99 w 99"/>
                  <a:gd name="T1" fmla="*/ 72 h 79"/>
                  <a:gd name="T2" fmla="*/ 92 w 99"/>
                  <a:gd name="T3" fmla="*/ 79 h 79"/>
                  <a:gd name="T4" fmla="*/ 7 w 99"/>
                  <a:gd name="T5" fmla="*/ 79 h 79"/>
                  <a:gd name="T6" fmla="*/ 0 w 99"/>
                  <a:gd name="T7" fmla="*/ 72 h 79"/>
                  <a:gd name="T8" fmla="*/ 0 w 99"/>
                  <a:gd name="T9" fmla="*/ 7 h 79"/>
                  <a:gd name="T10" fmla="*/ 7 w 99"/>
                  <a:gd name="T11" fmla="*/ 0 h 79"/>
                  <a:gd name="T12" fmla="*/ 92 w 99"/>
                  <a:gd name="T13" fmla="*/ 0 h 79"/>
                  <a:gd name="T14" fmla="*/ 99 w 99"/>
                  <a:gd name="T15" fmla="*/ 7 h 79"/>
                  <a:gd name="T16" fmla="*/ 99 w 99"/>
                  <a:gd name="T17" fmla="*/ 7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" h="79">
                    <a:moveTo>
                      <a:pt x="99" y="72"/>
                    </a:moveTo>
                    <a:cubicBezTo>
                      <a:pt x="99" y="76"/>
                      <a:pt x="96" y="79"/>
                      <a:pt x="92" y="79"/>
                    </a:cubicBezTo>
                    <a:cubicBezTo>
                      <a:pt x="7" y="79"/>
                      <a:pt x="7" y="79"/>
                      <a:pt x="7" y="79"/>
                    </a:cubicBezTo>
                    <a:cubicBezTo>
                      <a:pt x="3" y="79"/>
                      <a:pt x="0" y="76"/>
                      <a:pt x="0" y="7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6" y="0"/>
                      <a:pt x="99" y="3"/>
                      <a:pt x="99" y="7"/>
                    </a:cubicBezTo>
                    <a:lnTo>
                      <a:pt x="99" y="72"/>
                    </a:lnTo>
                    <a:close/>
                  </a:path>
                </a:pathLst>
              </a:custGeom>
              <a:solidFill>
                <a:srgbClr val="DD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55" name="Rectangle 157"/>
              <p:cNvSpPr>
                <a:spLocks noChangeArrowheads="1"/>
              </p:cNvSpPr>
              <p:nvPr/>
            </p:nvSpPr>
            <p:spPr bwMode="auto">
              <a:xfrm>
                <a:off x="1418171" y="3736239"/>
                <a:ext cx="239039" cy="14425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sp>
          <p:nvSpPr>
            <p:cNvPr id="43" name="流程图: 终止 42"/>
            <p:cNvSpPr/>
            <p:nvPr/>
          </p:nvSpPr>
          <p:spPr>
            <a:xfrm>
              <a:off x="1363032" y="968205"/>
              <a:ext cx="1923559" cy="442455"/>
            </a:xfrm>
            <a:prstGeom prst="flowChartTermina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အဓိကအချက်များ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52" name="文本框 51"/>
          <p:cNvSpPr txBox="1"/>
          <p:nvPr/>
        </p:nvSpPr>
        <p:spPr>
          <a:xfrm>
            <a:off x="1529659" y="4406674"/>
            <a:ext cx="714163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တမူထူးခြားသော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5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မိနစ်စာ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လွယ်ကူသော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ကာယလေ့ကျင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ခန်းများ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ပါဝင်သည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နာရီထဲမ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ှ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အားကစားနည်းပြသည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အားအချိန်မရွေး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လုပ်ရန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ကူညီပေးနိုင်သည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mode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မျိုးစုံပါသည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သာမက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APP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မျိုးစုံနှင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လည်းတွဲစပ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်၍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အသုံးပြုနိုင်သည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ကိုယ်ခန္ဓာ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အခြေအနေများကို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အချိန်တိုင်း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တိုင်းတာပေးသည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1529659" y="4291346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1529659" y="2959621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1529659" y="5906967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1542248" y="2910228"/>
            <a:ext cx="6532837" cy="1596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my-MM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ယခု အားလုံးသည် အလုပ်များဖြင့် မအားလပ်ကာ 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gym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သို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မသွားဖြစ်ကြပ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ါ၊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ဒါပေမဲ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</a:t>
            </a:r>
            <a:r>
              <a:rPr lang="my-MM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မိနစ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အနည်းငယ်လုပ်ရန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မျှ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ော်လင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ပရော်ဖက်ရှင်နယ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အားကစားနည်းပြဖြင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ကစားလ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ျှ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င်လည်း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စျေးကြီးလွန်းလှသည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တစ်ယောက်တည်း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ကစားလ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ျှ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င်လည်း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နည်းလမ်း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ပြသပေးသူမရှိ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ဖြစ်သည</a:t>
            </a:r>
            <a:r>
              <a:rPr lang="en-US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</a:t>
            </a:r>
            <a:r>
              <a:rPr lang="my-MM" altLang="zh-CN" sz="14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။</a:t>
            </a:r>
            <a:endParaRPr lang="zh-CN" altLang="zh-CN" sz="14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529659" y="5962898"/>
            <a:ext cx="704670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  <a:defRPr/>
            </a:pP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Watch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အချိန်မရွေး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နေရာမရွေး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အားကစားလုပ်နို</a:t>
            </a:r>
            <a:r>
              <a:rPr lang="my-MM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င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ရန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ကူညီပေးပြီး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ခန္ဓာကိုယ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အချက်အလက်များကိုလည်း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 24/7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တိုင်းတာပေးသည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6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lvl="0">
              <a:lnSpc>
                <a:spcPts val="2200"/>
              </a:lnSpc>
              <a:defRPr/>
            </a:pPr>
            <a:endParaRPr lang="en-US" altLang="zh-CN" sz="16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16" name="圆角矩形 115"/>
          <p:cNvSpPr/>
          <p:nvPr/>
        </p:nvSpPr>
        <p:spPr>
          <a:xfrm>
            <a:off x="8671289" y="2959621"/>
            <a:ext cx="2868332" cy="3699751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8830854" y="3185078"/>
            <a:ext cx="2708767" cy="2913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ts val="2200"/>
              </a:lnSpc>
              <a:buFont typeface="+mj-lt"/>
              <a:buAutoNum type="arabicPeriod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customers </a:t>
            </a:r>
            <a:r>
              <a:rPr lang="my-MM" altLang="zh-CN" sz="16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5-minute easy fitness interface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kumimoji="0" lang="my-MM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ကိုပြသပြီး ဗီဒီယိုတစ်ခုကို ဖွင့်ပြပြီး </a:t>
            </a:r>
            <a:r>
              <a:rPr lang="en-US" altLang="zh-CN" sz="16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</a:t>
            </a:r>
            <a:r>
              <a:rPr lang="my-MM" altLang="zh-CN" sz="1600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များအား လွယ်ကူ အဆင်ပြေမှုကို ခံစားစေပါ</a:t>
            </a:r>
          </a:p>
          <a:p>
            <a:pPr marL="342900" lvl="0" indent="-342900">
              <a:lnSpc>
                <a:spcPts val="2200"/>
              </a:lnSpc>
              <a:buFont typeface="+mj-lt"/>
              <a:buAutoNum type="arabicPeriod"/>
              <a:defRPr/>
            </a:pPr>
            <a:endParaRPr lang="my-MM" altLang="zh-CN" sz="1600" dirty="0">
              <a:solidFill>
                <a:prstClr val="white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lvl="0" indent="-342900">
              <a:lnSpc>
                <a:spcPts val="2200"/>
              </a:lnSpc>
              <a:buFont typeface="+mj-lt"/>
              <a:buAutoNum type="arabicPeriod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</a:t>
            </a:r>
            <a:r>
              <a:rPr kumimoji="0" lang="my-MM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1600" b="1" dirty="0">
                <a:solidFill>
                  <a:prstClr val="white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 အားကစားနည်း မျိုးစုံကို ပြသပေးပါ</a:t>
            </a:r>
            <a:endParaRPr kumimoji="0" lang="my-MM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8671289" y="2253752"/>
            <a:ext cx="2506135" cy="443192"/>
            <a:chOff x="834502" y="3577384"/>
            <a:chExt cx="2506135" cy="443192"/>
          </a:xfrm>
        </p:grpSpPr>
        <p:grpSp>
          <p:nvGrpSpPr>
            <p:cNvPr id="57" name="组合 56"/>
            <p:cNvGrpSpPr/>
            <p:nvPr/>
          </p:nvGrpSpPr>
          <p:grpSpPr>
            <a:xfrm>
              <a:off x="834502" y="3578121"/>
              <a:ext cx="442454" cy="442455"/>
              <a:chOff x="1146421" y="3981402"/>
              <a:chExt cx="566687" cy="566688"/>
            </a:xfrm>
          </p:grpSpPr>
          <p:sp>
            <p:nvSpPr>
              <p:cNvPr id="59" name="Oval 507"/>
              <p:cNvSpPr>
                <a:spLocks noChangeArrowheads="1"/>
              </p:cNvSpPr>
              <p:nvPr/>
            </p:nvSpPr>
            <p:spPr bwMode="auto">
              <a:xfrm>
                <a:off x="1146421" y="3981402"/>
                <a:ext cx="566687" cy="566688"/>
              </a:xfrm>
              <a:prstGeom prst="ellipse">
                <a:avLst/>
              </a:pr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0" name="Freeform 508"/>
              <p:cNvSpPr>
                <a:spLocks/>
              </p:cNvSpPr>
              <p:nvPr/>
            </p:nvSpPr>
            <p:spPr bwMode="auto">
              <a:xfrm>
                <a:off x="1315397" y="4080315"/>
                <a:ext cx="224615" cy="249343"/>
              </a:xfrm>
              <a:custGeom>
                <a:avLst/>
                <a:gdLst>
                  <a:gd name="T0" fmla="*/ 37 w 74"/>
                  <a:gd name="T1" fmla="*/ 0 h 82"/>
                  <a:gd name="T2" fmla="*/ 0 w 74"/>
                  <a:gd name="T3" fmla="*/ 37 h 82"/>
                  <a:gd name="T4" fmla="*/ 7 w 74"/>
                  <a:gd name="T5" fmla="*/ 58 h 82"/>
                  <a:gd name="T6" fmla="*/ 10 w 74"/>
                  <a:gd name="T7" fmla="*/ 62 h 82"/>
                  <a:gd name="T8" fmla="*/ 18 w 74"/>
                  <a:gd name="T9" fmla="*/ 82 h 82"/>
                  <a:gd name="T10" fmla="*/ 57 w 74"/>
                  <a:gd name="T11" fmla="*/ 82 h 82"/>
                  <a:gd name="T12" fmla="*/ 65 w 74"/>
                  <a:gd name="T13" fmla="*/ 62 h 82"/>
                  <a:gd name="T14" fmla="*/ 68 w 74"/>
                  <a:gd name="T15" fmla="*/ 58 h 82"/>
                  <a:gd name="T16" fmla="*/ 74 w 74"/>
                  <a:gd name="T17" fmla="*/ 37 h 82"/>
                  <a:gd name="T18" fmla="*/ 37 w 74"/>
                  <a:gd name="T1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" h="82">
                    <a:moveTo>
                      <a:pt x="37" y="0"/>
                    </a:moveTo>
                    <a:cubicBezTo>
                      <a:pt x="17" y="0"/>
                      <a:pt x="0" y="16"/>
                      <a:pt x="0" y="37"/>
                    </a:cubicBezTo>
                    <a:cubicBezTo>
                      <a:pt x="0" y="45"/>
                      <a:pt x="3" y="52"/>
                      <a:pt x="7" y="58"/>
                    </a:cubicBezTo>
                    <a:cubicBezTo>
                      <a:pt x="7" y="58"/>
                      <a:pt x="9" y="61"/>
                      <a:pt x="10" y="62"/>
                    </a:cubicBezTo>
                    <a:cubicBezTo>
                      <a:pt x="12" y="66"/>
                      <a:pt x="15" y="72"/>
                      <a:pt x="18" y="82"/>
                    </a:cubicBezTo>
                    <a:cubicBezTo>
                      <a:pt x="57" y="82"/>
                      <a:pt x="57" y="82"/>
                      <a:pt x="57" y="82"/>
                    </a:cubicBezTo>
                    <a:cubicBezTo>
                      <a:pt x="60" y="72"/>
                      <a:pt x="63" y="66"/>
                      <a:pt x="65" y="62"/>
                    </a:cubicBezTo>
                    <a:cubicBezTo>
                      <a:pt x="66" y="61"/>
                      <a:pt x="68" y="58"/>
                      <a:pt x="68" y="58"/>
                    </a:cubicBezTo>
                    <a:cubicBezTo>
                      <a:pt x="72" y="52"/>
                      <a:pt x="74" y="45"/>
                      <a:pt x="74" y="37"/>
                    </a:cubicBezTo>
                    <a:cubicBezTo>
                      <a:pt x="74" y="16"/>
                      <a:pt x="58" y="0"/>
                      <a:pt x="37" y="0"/>
                    </a:cubicBezTo>
                    <a:close/>
                  </a:path>
                </a:pathLst>
              </a:custGeom>
              <a:solidFill>
                <a:srgbClr val="EBC5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1" name="Freeform 509"/>
              <p:cNvSpPr>
                <a:spLocks/>
              </p:cNvSpPr>
              <p:nvPr/>
            </p:nvSpPr>
            <p:spPr bwMode="auto">
              <a:xfrm>
                <a:off x="1397824" y="4135954"/>
                <a:ext cx="59760" cy="86549"/>
              </a:xfrm>
              <a:custGeom>
                <a:avLst/>
                <a:gdLst>
                  <a:gd name="T0" fmla="*/ 9 w 20"/>
                  <a:gd name="T1" fmla="*/ 29 h 29"/>
                  <a:gd name="T2" fmla="*/ 0 w 20"/>
                  <a:gd name="T3" fmla="*/ 22 h 29"/>
                  <a:gd name="T4" fmla="*/ 2 w 20"/>
                  <a:gd name="T5" fmla="*/ 22 h 29"/>
                  <a:gd name="T6" fmla="*/ 9 w 20"/>
                  <a:gd name="T7" fmla="*/ 26 h 29"/>
                  <a:gd name="T8" fmla="*/ 15 w 20"/>
                  <a:gd name="T9" fmla="*/ 25 h 29"/>
                  <a:gd name="T10" fmla="*/ 17 w 20"/>
                  <a:gd name="T11" fmla="*/ 21 h 29"/>
                  <a:gd name="T12" fmla="*/ 10 w 20"/>
                  <a:gd name="T13" fmla="*/ 15 h 29"/>
                  <a:gd name="T14" fmla="*/ 1 w 20"/>
                  <a:gd name="T15" fmla="*/ 8 h 29"/>
                  <a:gd name="T16" fmla="*/ 4 w 20"/>
                  <a:gd name="T17" fmla="*/ 2 h 29"/>
                  <a:gd name="T18" fmla="*/ 19 w 20"/>
                  <a:gd name="T19" fmla="*/ 3 h 29"/>
                  <a:gd name="T20" fmla="*/ 17 w 20"/>
                  <a:gd name="T21" fmla="*/ 5 h 29"/>
                  <a:gd name="T22" fmla="*/ 6 w 20"/>
                  <a:gd name="T23" fmla="*/ 4 h 29"/>
                  <a:gd name="T24" fmla="*/ 4 w 20"/>
                  <a:gd name="T25" fmla="*/ 8 h 29"/>
                  <a:gd name="T26" fmla="*/ 11 w 20"/>
                  <a:gd name="T27" fmla="*/ 13 h 29"/>
                  <a:gd name="T28" fmla="*/ 20 w 20"/>
                  <a:gd name="T29" fmla="*/ 21 h 29"/>
                  <a:gd name="T30" fmla="*/ 16 w 20"/>
                  <a:gd name="T31" fmla="*/ 27 h 29"/>
                  <a:gd name="T32" fmla="*/ 9 w 20"/>
                  <a:gd name="T33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29">
                    <a:moveTo>
                      <a:pt x="9" y="29"/>
                    </a:moveTo>
                    <a:cubicBezTo>
                      <a:pt x="5" y="29"/>
                      <a:pt x="0" y="27"/>
                      <a:pt x="0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5"/>
                      <a:pt x="6" y="26"/>
                      <a:pt x="9" y="26"/>
                    </a:cubicBezTo>
                    <a:cubicBezTo>
                      <a:pt x="11" y="26"/>
                      <a:pt x="14" y="26"/>
                      <a:pt x="15" y="25"/>
                    </a:cubicBezTo>
                    <a:cubicBezTo>
                      <a:pt x="17" y="24"/>
                      <a:pt x="17" y="22"/>
                      <a:pt x="17" y="21"/>
                    </a:cubicBezTo>
                    <a:cubicBezTo>
                      <a:pt x="17" y="17"/>
                      <a:pt x="15" y="16"/>
                      <a:pt x="10" y="15"/>
                    </a:cubicBezTo>
                    <a:cubicBezTo>
                      <a:pt x="6" y="14"/>
                      <a:pt x="1" y="13"/>
                      <a:pt x="1" y="8"/>
                    </a:cubicBezTo>
                    <a:cubicBezTo>
                      <a:pt x="1" y="5"/>
                      <a:pt x="2" y="3"/>
                      <a:pt x="4" y="2"/>
                    </a:cubicBezTo>
                    <a:cubicBezTo>
                      <a:pt x="9" y="0"/>
                      <a:pt x="16" y="2"/>
                      <a:pt x="19" y="3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4"/>
                      <a:pt x="9" y="2"/>
                      <a:pt x="6" y="4"/>
                    </a:cubicBezTo>
                    <a:cubicBezTo>
                      <a:pt x="4" y="5"/>
                      <a:pt x="4" y="6"/>
                      <a:pt x="4" y="8"/>
                    </a:cubicBezTo>
                    <a:cubicBezTo>
                      <a:pt x="4" y="11"/>
                      <a:pt x="6" y="12"/>
                      <a:pt x="11" y="13"/>
                    </a:cubicBezTo>
                    <a:cubicBezTo>
                      <a:pt x="15" y="14"/>
                      <a:pt x="20" y="15"/>
                      <a:pt x="20" y="21"/>
                    </a:cubicBezTo>
                    <a:cubicBezTo>
                      <a:pt x="20" y="23"/>
                      <a:pt x="19" y="25"/>
                      <a:pt x="16" y="27"/>
                    </a:cubicBezTo>
                    <a:cubicBezTo>
                      <a:pt x="14" y="28"/>
                      <a:pt x="12" y="29"/>
                      <a:pt x="9" y="29"/>
                    </a:cubicBez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2" name="Rectangle 510"/>
              <p:cNvSpPr>
                <a:spLocks noChangeArrowheads="1"/>
              </p:cNvSpPr>
              <p:nvPr/>
            </p:nvSpPr>
            <p:spPr bwMode="auto">
              <a:xfrm>
                <a:off x="1424612" y="4109164"/>
                <a:ext cx="8243" cy="32971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3" name="Rectangle 511"/>
              <p:cNvSpPr>
                <a:spLocks noChangeArrowheads="1"/>
              </p:cNvSpPr>
              <p:nvPr/>
            </p:nvSpPr>
            <p:spPr bwMode="auto">
              <a:xfrm>
                <a:off x="1424612" y="4218381"/>
                <a:ext cx="8243" cy="45335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4" name="Freeform 512"/>
              <p:cNvSpPr>
                <a:spLocks/>
              </p:cNvSpPr>
              <p:nvPr/>
            </p:nvSpPr>
            <p:spPr bwMode="auto">
              <a:xfrm>
                <a:off x="1381338" y="4232805"/>
                <a:ext cx="94791" cy="90670"/>
              </a:xfrm>
              <a:custGeom>
                <a:avLst/>
                <a:gdLst>
                  <a:gd name="T0" fmla="*/ 46 w 46"/>
                  <a:gd name="T1" fmla="*/ 44 h 44"/>
                  <a:gd name="T2" fmla="*/ 43 w 46"/>
                  <a:gd name="T3" fmla="*/ 44 h 44"/>
                  <a:gd name="T4" fmla="*/ 43 w 46"/>
                  <a:gd name="T5" fmla="*/ 12 h 44"/>
                  <a:gd name="T6" fmla="*/ 37 w 46"/>
                  <a:gd name="T7" fmla="*/ 18 h 44"/>
                  <a:gd name="T8" fmla="*/ 31 w 46"/>
                  <a:gd name="T9" fmla="*/ 9 h 44"/>
                  <a:gd name="T10" fmla="*/ 22 w 46"/>
                  <a:gd name="T11" fmla="*/ 18 h 44"/>
                  <a:gd name="T12" fmla="*/ 15 w 46"/>
                  <a:gd name="T13" fmla="*/ 9 h 44"/>
                  <a:gd name="T14" fmla="*/ 9 w 46"/>
                  <a:gd name="T15" fmla="*/ 18 h 44"/>
                  <a:gd name="T16" fmla="*/ 3 w 46"/>
                  <a:gd name="T17" fmla="*/ 12 h 44"/>
                  <a:gd name="T18" fmla="*/ 3 w 46"/>
                  <a:gd name="T19" fmla="*/ 44 h 44"/>
                  <a:gd name="T20" fmla="*/ 0 w 46"/>
                  <a:gd name="T21" fmla="*/ 44 h 44"/>
                  <a:gd name="T22" fmla="*/ 0 w 46"/>
                  <a:gd name="T23" fmla="*/ 0 h 44"/>
                  <a:gd name="T24" fmla="*/ 9 w 46"/>
                  <a:gd name="T25" fmla="*/ 12 h 44"/>
                  <a:gd name="T26" fmla="*/ 15 w 46"/>
                  <a:gd name="T27" fmla="*/ 3 h 44"/>
                  <a:gd name="T28" fmla="*/ 22 w 46"/>
                  <a:gd name="T29" fmla="*/ 13 h 44"/>
                  <a:gd name="T30" fmla="*/ 31 w 46"/>
                  <a:gd name="T31" fmla="*/ 3 h 44"/>
                  <a:gd name="T32" fmla="*/ 37 w 46"/>
                  <a:gd name="T33" fmla="*/ 12 h 44"/>
                  <a:gd name="T34" fmla="*/ 46 w 46"/>
                  <a:gd name="T35" fmla="*/ 0 h 44"/>
                  <a:gd name="T36" fmla="*/ 46 w 46"/>
                  <a:gd name="T3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6" h="44">
                    <a:moveTo>
                      <a:pt x="46" y="44"/>
                    </a:moveTo>
                    <a:lnTo>
                      <a:pt x="43" y="44"/>
                    </a:lnTo>
                    <a:lnTo>
                      <a:pt x="43" y="12"/>
                    </a:lnTo>
                    <a:lnTo>
                      <a:pt x="37" y="18"/>
                    </a:lnTo>
                    <a:lnTo>
                      <a:pt x="31" y="9"/>
                    </a:lnTo>
                    <a:lnTo>
                      <a:pt x="22" y="18"/>
                    </a:lnTo>
                    <a:lnTo>
                      <a:pt x="15" y="9"/>
                    </a:lnTo>
                    <a:lnTo>
                      <a:pt x="9" y="18"/>
                    </a:lnTo>
                    <a:lnTo>
                      <a:pt x="3" y="12"/>
                    </a:lnTo>
                    <a:lnTo>
                      <a:pt x="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9" y="12"/>
                    </a:lnTo>
                    <a:lnTo>
                      <a:pt x="15" y="3"/>
                    </a:lnTo>
                    <a:lnTo>
                      <a:pt x="22" y="13"/>
                    </a:lnTo>
                    <a:lnTo>
                      <a:pt x="31" y="3"/>
                    </a:lnTo>
                    <a:lnTo>
                      <a:pt x="37" y="12"/>
                    </a:lnTo>
                    <a:lnTo>
                      <a:pt x="46" y="0"/>
                    </a:lnTo>
                    <a:lnTo>
                      <a:pt x="46" y="44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5" name="Freeform 513"/>
              <p:cNvSpPr>
                <a:spLocks/>
              </p:cNvSpPr>
              <p:nvPr/>
            </p:nvSpPr>
            <p:spPr bwMode="auto">
              <a:xfrm>
                <a:off x="1364853" y="4321415"/>
                <a:ext cx="129823" cy="28850"/>
              </a:xfrm>
              <a:custGeom>
                <a:avLst/>
                <a:gdLst>
                  <a:gd name="T0" fmla="*/ 5 w 43"/>
                  <a:gd name="T1" fmla="*/ 10 h 10"/>
                  <a:gd name="T2" fmla="*/ 0 w 43"/>
                  <a:gd name="T3" fmla="*/ 5 h 10"/>
                  <a:gd name="T4" fmla="*/ 0 w 43"/>
                  <a:gd name="T5" fmla="*/ 5 h 10"/>
                  <a:gd name="T6" fmla="*/ 5 w 43"/>
                  <a:gd name="T7" fmla="*/ 0 h 10"/>
                  <a:gd name="T8" fmla="*/ 38 w 43"/>
                  <a:gd name="T9" fmla="*/ 0 h 10"/>
                  <a:gd name="T10" fmla="*/ 43 w 43"/>
                  <a:gd name="T11" fmla="*/ 5 h 10"/>
                  <a:gd name="T12" fmla="*/ 43 w 43"/>
                  <a:gd name="T13" fmla="*/ 5 h 10"/>
                  <a:gd name="T14" fmla="*/ 38 w 43"/>
                  <a:gd name="T15" fmla="*/ 10 h 10"/>
                  <a:gd name="T16" fmla="*/ 5 w 43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10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0"/>
                      <a:pt x="43" y="2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8"/>
                      <a:pt x="40" y="10"/>
                      <a:pt x="38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38AA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6" name="Freeform 514"/>
              <p:cNvSpPr>
                <a:spLocks/>
              </p:cNvSpPr>
              <p:nvPr/>
            </p:nvSpPr>
            <p:spPr bwMode="auto">
              <a:xfrm>
                <a:off x="1364853" y="4354386"/>
                <a:ext cx="129823" cy="28850"/>
              </a:xfrm>
              <a:custGeom>
                <a:avLst/>
                <a:gdLst>
                  <a:gd name="T0" fmla="*/ 5 w 43"/>
                  <a:gd name="T1" fmla="*/ 10 h 10"/>
                  <a:gd name="T2" fmla="*/ 0 w 43"/>
                  <a:gd name="T3" fmla="*/ 5 h 10"/>
                  <a:gd name="T4" fmla="*/ 0 w 43"/>
                  <a:gd name="T5" fmla="*/ 5 h 10"/>
                  <a:gd name="T6" fmla="*/ 5 w 43"/>
                  <a:gd name="T7" fmla="*/ 0 h 10"/>
                  <a:gd name="T8" fmla="*/ 38 w 43"/>
                  <a:gd name="T9" fmla="*/ 0 h 10"/>
                  <a:gd name="T10" fmla="*/ 43 w 43"/>
                  <a:gd name="T11" fmla="*/ 5 h 10"/>
                  <a:gd name="T12" fmla="*/ 43 w 43"/>
                  <a:gd name="T13" fmla="*/ 5 h 10"/>
                  <a:gd name="T14" fmla="*/ 38 w 43"/>
                  <a:gd name="T15" fmla="*/ 10 h 10"/>
                  <a:gd name="T16" fmla="*/ 5 w 43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10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3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0"/>
                      <a:pt x="43" y="3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8"/>
                      <a:pt x="40" y="10"/>
                      <a:pt x="38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DD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7" name="Freeform 515"/>
              <p:cNvSpPr>
                <a:spLocks/>
              </p:cNvSpPr>
              <p:nvPr/>
            </p:nvSpPr>
            <p:spPr bwMode="auto">
              <a:xfrm>
                <a:off x="1364853" y="4389417"/>
                <a:ext cx="125702" cy="30911"/>
              </a:xfrm>
              <a:custGeom>
                <a:avLst/>
                <a:gdLst>
                  <a:gd name="T0" fmla="*/ 5 w 42"/>
                  <a:gd name="T1" fmla="*/ 10 h 10"/>
                  <a:gd name="T2" fmla="*/ 0 w 42"/>
                  <a:gd name="T3" fmla="*/ 5 h 10"/>
                  <a:gd name="T4" fmla="*/ 0 w 42"/>
                  <a:gd name="T5" fmla="*/ 5 h 10"/>
                  <a:gd name="T6" fmla="*/ 5 w 42"/>
                  <a:gd name="T7" fmla="*/ 0 h 10"/>
                  <a:gd name="T8" fmla="*/ 37 w 42"/>
                  <a:gd name="T9" fmla="*/ 0 h 10"/>
                  <a:gd name="T10" fmla="*/ 42 w 42"/>
                  <a:gd name="T11" fmla="*/ 5 h 10"/>
                  <a:gd name="T12" fmla="*/ 42 w 42"/>
                  <a:gd name="T13" fmla="*/ 5 h 10"/>
                  <a:gd name="T14" fmla="*/ 37 w 42"/>
                  <a:gd name="T15" fmla="*/ 10 h 10"/>
                  <a:gd name="T16" fmla="*/ 5 w 42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0">
                    <a:moveTo>
                      <a:pt x="5" y="10"/>
                    </a:moveTo>
                    <a:cubicBezTo>
                      <a:pt x="2" y="10"/>
                      <a:pt x="0" y="7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40" y="0"/>
                      <a:pt x="42" y="2"/>
                      <a:pt x="42" y="5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7"/>
                      <a:pt x="40" y="10"/>
                      <a:pt x="37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8" name="Freeform 516"/>
              <p:cNvSpPr>
                <a:spLocks/>
              </p:cNvSpPr>
              <p:nvPr/>
            </p:nvSpPr>
            <p:spPr bwMode="auto">
              <a:xfrm>
                <a:off x="1379277" y="4424449"/>
                <a:ext cx="96853" cy="26789"/>
              </a:xfrm>
              <a:custGeom>
                <a:avLst/>
                <a:gdLst>
                  <a:gd name="T0" fmla="*/ 0 w 32"/>
                  <a:gd name="T1" fmla="*/ 0 h 9"/>
                  <a:gd name="T2" fmla="*/ 16 w 32"/>
                  <a:gd name="T3" fmla="*/ 9 h 9"/>
                  <a:gd name="T4" fmla="*/ 32 w 32"/>
                  <a:gd name="T5" fmla="*/ 0 h 9"/>
                  <a:gd name="T6" fmla="*/ 0 w 32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9">
                    <a:moveTo>
                      <a:pt x="0" y="0"/>
                    </a:moveTo>
                    <a:cubicBezTo>
                      <a:pt x="2" y="5"/>
                      <a:pt x="9" y="9"/>
                      <a:pt x="16" y="9"/>
                    </a:cubicBezTo>
                    <a:cubicBezTo>
                      <a:pt x="24" y="9"/>
                      <a:pt x="30" y="5"/>
                      <a:pt x="3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9" name="Freeform 517"/>
              <p:cNvSpPr>
                <a:spLocks/>
              </p:cNvSpPr>
              <p:nvPr/>
            </p:nvSpPr>
            <p:spPr bwMode="auto">
              <a:xfrm>
                <a:off x="1333942" y="4098862"/>
                <a:ext cx="76246" cy="115398"/>
              </a:xfrm>
              <a:custGeom>
                <a:avLst/>
                <a:gdLst>
                  <a:gd name="T0" fmla="*/ 5 w 25"/>
                  <a:gd name="T1" fmla="*/ 29 h 38"/>
                  <a:gd name="T2" fmla="*/ 25 w 25"/>
                  <a:gd name="T3" fmla="*/ 5 h 38"/>
                  <a:gd name="T4" fmla="*/ 24 w 25"/>
                  <a:gd name="T5" fmla="*/ 0 h 38"/>
                  <a:gd name="T6" fmla="*/ 0 w 25"/>
                  <a:gd name="T7" fmla="*/ 29 h 38"/>
                  <a:gd name="T8" fmla="*/ 1 w 25"/>
                  <a:gd name="T9" fmla="*/ 38 h 38"/>
                  <a:gd name="T10" fmla="*/ 6 w 25"/>
                  <a:gd name="T11" fmla="*/ 36 h 38"/>
                  <a:gd name="T12" fmla="*/ 5 w 25"/>
                  <a:gd name="T13" fmla="*/ 2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8">
                    <a:moveTo>
                      <a:pt x="5" y="29"/>
                    </a:moveTo>
                    <a:cubicBezTo>
                      <a:pt x="5" y="17"/>
                      <a:pt x="13" y="7"/>
                      <a:pt x="25" y="5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0" y="3"/>
                      <a:pt x="0" y="15"/>
                      <a:pt x="0" y="29"/>
                    </a:cubicBezTo>
                    <a:cubicBezTo>
                      <a:pt x="0" y="32"/>
                      <a:pt x="0" y="35"/>
                      <a:pt x="1" y="38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4"/>
                      <a:pt x="5" y="32"/>
                      <a:pt x="5" y="29"/>
                    </a:cubicBez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sp>
          <p:nvSpPr>
            <p:cNvPr id="58" name="流程图: 终止 57"/>
            <p:cNvSpPr/>
            <p:nvPr/>
          </p:nvSpPr>
          <p:spPr>
            <a:xfrm>
              <a:off x="1363033" y="3577384"/>
              <a:ext cx="1977604" cy="442824"/>
            </a:xfrm>
            <a:prstGeom prst="flowChartTermina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သရုပ်ဖော်ပြသခြင်း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0" y="15837"/>
            <a:ext cx="12192000" cy="1885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Smart Watch 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ကိုဝယ်သောအခါ </a:t>
            </a:r>
          </a:p>
          <a:p>
            <a:pPr algn="ctr">
              <a:lnSpc>
                <a:spcPct val="150000"/>
              </a:lnSpc>
            </a:pP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 အချိန်မရွေး အားကစားလုပ်နိုင်ပြီး ခန္ဓာကိုယ် အချက်အလက်များကို အချိန်တိုင်း တိုင်းတာပေးသော </a:t>
            </a: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Watch 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ကိုသာ ဝယ်ယူသင့််သည်</a:t>
            </a: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!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endParaRPr lang="zh-CN" altLang="en-US" sz="28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24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4" y="203232"/>
            <a:ext cx="12192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my-MM" altLang="zh-CN" sz="32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သည် ဖက်ရှင်၊ အားကစားနှင့် စွမ်းဆောင်ရည်များအတွက် ရွေးချယ်စရာကောင်းတစ်ခုဖြစ်သည်။</a:t>
            </a:r>
            <a:endParaRPr lang="zh-CN" altLang="en-US" sz="4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  <a:sym typeface="字魂59号-创粗黑" panose="00000500000000000000" pitchFamily="2" charset="-122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7615300" y="1999692"/>
            <a:ext cx="4576700" cy="4576700"/>
            <a:chOff x="3807651" y="2013361"/>
            <a:chExt cx="4576700" cy="4576700"/>
          </a:xfrm>
        </p:grpSpPr>
        <p:grpSp>
          <p:nvGrpSpPr>
            <p:cNvPr id="20" name="组合 19"/>
            <p:cNvGrpSpPr/>
            <p:nvPr/>
          </p:nvGrpSpPr>
          <p:grpSpPr>
            <a:xfrm>
              <a:off x="3807651" y="2013361"/>
              <a:ext cx="4576700" cy="4576700"/>
              <a:chOff x="4609110" y="2227118"/>
              <a:chExt cx="3817422" cy="3817422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9110" y="2227118"/>
                <a:ext cx="3817422" cy="3817422"/>
              </a:xfrm>
              <a:prstGeom prst="rect">
                <a:avLst/>
              </a:prstGeom>
            </p:spPr>
          </p:pic>
          <p:cxnSp>
            <p:nvCxnSpPr>
              <p:cNvPr id="12" name="直接连接符 11"/>
              <p:cNvCxnSpPr/>
              <p:nvPr/>
            </p:nvCxnSpPr>
            <p:spPr>
              <a:xfrm>
                <a:off x="5913912" y="3016332"/>
                <a:ext cx="1199407" cy="1187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5913911" y="5258790"/>
                <a:ext cx="1199407" cy="1187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2548" y="4101044"/>
              <a:ext cx="734786" cy="734786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378" y="4327057"/>
              <a:ext cx="734786" cy="734786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4581" y="3130513"/>
              <a:ext cx="734786" cy="734786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3832" y="3170022"/>
              <a:ext cx="734786" cy="734786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164" y="3703724"/>
              <a:ext cx="751209" cy="751209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9281" y="4720231"/>
              <a:ext cx="747092" cy="713473"/>
            </a:xfrm>
            <a:prstGeom prst="rect">
              <a:avLst/>
            </a:prstGeom>
          </p:spPr>
        </p:pic>
      </p:grpSp>
      <p:sp>
        <p:nvSpPr>
          <p:cNvPr id="64" name="圆角矩形 63"/>
          <p:cNvSpPr/>
          <p:nvPr/>
        </p:nvSpPr>
        <p:spPr>
          <a:xfrm>
            <a:off x="1330097" y="2052421"/>
            <a:ext cx="2565070" cy="1389413"/>
          </a:xfrm>
          <a:prstGeom prst="roundRect">
            <a:avLst>
              <a:gd name="adj" fmla="val 1068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y-MM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ဆဲလ်ဖုန်း</a:t>
            </a:r>
            <a:endParaRPr lang="zh-CN" altLang="en-US" sz="2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6" name="圆角矩形 65"/>
          <p:cNvSpPr/>
          <p:nvPr/>
        </p:nvSpPr>
        <p:spPr>
          <a:xfrm>
            <a:off x="4788106" y="2052421"/>
            <a:ext cx="2565070" cy="1389413"/>
          </a:xfrm>
          <a:prstGeom prst="roundRect">
            <a:avLst>
              <a:gd name="adj" fmla="val 1068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my-MM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ဖက်ရှင် တွဲစပ်မှု</a:t>
            </a:r>
            <a:endParaRPr lang="en-US" altLang="zh-CN" sz="2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7" name="圆角矩形 66"/>
          <p:cNvSpPr/>
          <p:nvPr/>
        </p:nvSpPr>
        <p:spPr>
          <a:xfrm>
            <a:off x="1330097" y="3611428"/>
            <a:ext cx="2565070" cy="1389413"/>
          </a:xfrm>
          <a:prstGeom prst="roundRect">
            <a:avLst>
              <a:gd name="adj" fmla="val 1068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my-MM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ကျန်းမာ‌ရေး စီမံခန့်ခွဲပေးမှု</a:t>
            </a:r>
            <a:endParaRPr lang="zh-CN" altLang="en-US" sz="2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8" name="圆角矩形 67"/>
          <p:cNvSpPr/>
          <p:nvPr/>
        </p:nvSpPr>
        <p:spPr>
          <a:xfrm>
            <a:off x="4788106" y="3611428"/>
            <a:ext cx="2565070" cy="1389413"/>
          </a:xfrm>
          <a:prstGeom prst="roundRect">
            <a:avLst>
              <a:gd name="adj" fmla="val 1068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y-MM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 နည်းပြ</a:t>
            </a:r>
            <a:endParaRPr lang="zh-CN" altLang="en-US" sz="2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9" name="圆角矩形 68"/>
          <p:cNvSpPr/>
          <p:nvPr/>
        </p:nvSpPr>
        <p:spPr>
          <a:xfrm>
            <a:off x="1330097" y="5170436"/>
            <a:ext cx="2565070" cy="1389413"/>
          </a:xfrm>
          <a:prstGeom prst="roundRect">
            <a:avLst>
              <a:gd name="adj" fmla="val 1068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y-MM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ဘဝ လက်တွဲဖော်</a:t>
            </a:r>
            <a:endParaRPr lang="zh-CN" altLang="en-US" sz="2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0" name="圆角矩形 69"/>
          <p:cNvSpPr/>
          <p:nvPr/>
        </p:nvSpPr>
        <p:spPr>
          <a:xfrm>
            <a:off x="4788106" y="5170435"/>
            <a:ext cx="2565070" cy="1389413"/>
          </a:xfrm>
          <a:prstGeom prst="roundRect">
            <a:avLst>
              <a:gd name="adj" fmla="val 1068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y-MM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သတိပေးချက်</a:t>
            </a:r>
            <a:endParaRPr lang="zh-CN" altLang="en-US" sz="2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88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0" y="160283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You can do this</a:t>
            </a:r>
            <a:endParaRPr lang="zh-CN" altLang="en-US" sz="13800" b="1" spc="1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41873" y="2720790"/>
            <a:ext cx="3246436" cy="2827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5 Modes Developed by OPPO 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1. menu button 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 နှိပ်ပါ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2. 5-Min Workouts APP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ကိုရွေးချယ်ပါ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3. workout mode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ကိုရွေးချယ်ပါ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2" name="c7029d9c82a8941364232b39f95b3d9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27" y="1638300"/>
            <a:ext cx="2598200" cy="4611804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3" name="7df16b85525328ace9e799aa98ed61c9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47364" y="1638300"/>
            <a:ext cx="2598200" cy="4611804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11" name="矩形 10"/>
          <p:cNvSpPr/>
          <p:nvPr/>
        </p:nvSpPr>
        <p:spPr>
          <a:xfrm>
            <a:off x="2671227" y="3059344"/>
            <a:ext cx="3670300" cy="1673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5-Min Workouts</a:t>
            </a:r>
            <a:endParaRPr lang="zh-CN" altLang="en-US" sz="2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1. menu button 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 နှိပ်ပါ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2. 5-Min Workouts APP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ကိုရွေးချယ်ပါ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3. workout mode</a:t>
            </a: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ကိုရွေးချယ်ပါ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屏幕快照 2019-11-22 下午5.27.3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587" y1="51185" x2="67356" y2="76667"/>
                        <a14:foregroundMark x1="67885" y1="45481" x2="69471" y2="57259"/>
                        <a14:foregroundMark x1="73173" y1="56444" x2="73173" y2="81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7400" y="48021"/>
            <a:ext cx="1629429" cy="1058145"/>
          </a:xfrm>
          <a:prstGeom prst="rect">
            <a:avLst/>
          </a:prstGeom>
        </p:spPr>
      </p:pic>
      <p:pic>
        <p:nvPicPr>
          <p:cNvPr id="21" name="图片 20" descr="屏幕快照 2019-11-22 下午8.57.4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667" y1="25714" x2="16667" y2="26374"/>
                        <a14:foregroundMark x1="38636" y1="44725" x2="38763" y2="470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8449" y="-29800"/>
            <a:ext cx="1977810" cy="1135966"/>
          </a:xfrm>
          <a:prstGeom prst="rect">
            <a:avLst/>
          </a:prstGeom>
        </p:spPr>
      </p:pic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616267"/>
              </p:ext>
            </p:extLst>
          </p:nvPr>
        </p:nvGraphicFramePr>
        <p:xfrm>
          <a:off x="364761" y="1164748"/>
          <a:ext cx="11404040" cy="5603391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1834252">
                  <a:extLst>
                    <a:ext uri="{9D8B030D-6E8A-4147-A177-3AD203B41FA5}">
                      <a16:colId xmlns:a16="http://schemas.microsoft.com/office/drawing/2014/main" val="382680607"/>
                    </a:ext>
                  </a:extLst>
                </a:gridCol>
                <a:gridCol w="2055977">
                  <a:extLst>
                    <a:ext uri="{9D8B030D-6E8A-4147-A177-3AD203B41FA5}">
                      <a16:colId xmlns:a16="http://schemas.microsoft.com/office/drawing/2014/main" val="3258745728"/>
                    </a:ext>
                  </a:extLst>
                </a:gridCol>
                <a:gridCol w="1985428">
                  <a:extLst>
                    <a:ext uri="{9D8B030D-6E8A-4147-A177-3AD203B41FA5}">
                      <a16:colId xmlns:a16="http://schemas.microsoft.com/office/drawing/2014/main" val="430645730"/>
                    </a:ext>
                  </a:extLst>
                </a:gridCol>
                <a:gridCol w="1924097">
                  <a:extLst>
                    <a:ext uri="{9D8B030D-6E8A-4147-A177-3AD203B41FA5}">
                      <a16:colId xmlns:a16="http://schemas.microsoft.com/office/drawing/2014/main" val="1733827712"/>
                    </a:ext>
                  </a:extLst>
                </a:gridCol>
                <a:gridCol w="1800271">
                  <a:extLst>
                    <a:ext uri="{9D8B030D-6E8A-4147-A177-3AD203B41FA5}">
                      <a16:colId xmlns:a16="http://schemas.microsoft.com/office/drawing/2014/main" val="2763603172"/>
                    </a:ext>
                  </a:extLst>
                </a:gridCol>
                <a:gridCol w="1804015">
                  <a:extLst>
                    <a:ext uri="{9D8B030D-6E8A-4147-A177-3AD203B41FA5}">
                      <a16:colId xmlns:a16="http://schemas.microsoft.com/office/drawing/2014/main" val="2348003735"/>
                    </a:ext>
                  </a:extLst>
                </a:gridCol>
              </a:tblGrid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FUNCTION</a:t>
                      </a:r>
                      <a:endParaRPr lang="zh-CN" altLang="en-US" sz="16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OPPO Watch</a:t>
                      </a:r>
                      <a:endParaRPr lang="zh-CN" altLang="en-US" sz="16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OPPO Watch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600" kern="1200" dirty="0">
                          <a:solidFill>
                            <a:schemeClr val="bg1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Samsung </a:t>
                      </a:r>
                      <a:r>
                        <a:rPr lang="zh-CN" altLang="en-US" sz="1600" kern="1200" dirty="0">
                          <a:solidFill>
                            <a:schemeClr val="bg1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Active 2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Apple Watch 5</a:t>
                      </a:r>
                      <a:endParaRPr lang="zh-CN" altLang="en-US" sz="16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HUAWEI GT2</a:t>
                      </a:r>
                      <a:endParaRPr lang="zh-CN" altLang="en-US" sz="16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5040467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Size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46mm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41mm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40/44mm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44mm/40mm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46mm/42mm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490033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Screen styling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38B75C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Flexible Dual-Curved</a:t>
                      </a:r>
                    </a:p>
                    <a:p>
                      <a:pPr algn="ctr"/>
                      <a:r>
                        <a:rPr lang="en-US" altLang="zh-CN" sz="1400" b="1" dirty="0">
                          <a:solidFill>
                            <a:srgbClr val="38B75C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 Display</a:t>
                      </a:r>
                      <a:endParaRPr lang="zh-CN" altLang="en-US" sz="1400" b="1" dirty="0">
                        <a:solidFill>
                          <a:srgbClr val="38B75C"/>
                        </a:solidFill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>
                          <a:solidFill>
                            <a:schemeClr val="bg1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Square face screen</a:t>
                      </a:r>
                      <a:endParaRPr lang="zh-CN" altLang="en-US" sz="1400" kern="1200" dirty="0">
                        <a:solidFill>
                          <a:schemeClr val="bg1"/>
                        </a:solidFill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>
                          <a:solidFill>
                            <a:schemeClr val="bg1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Round screen</a:t>
                      </a:r>
                      <a:endParaRPr lang="zh-CN" altLang="en-US" sz="1400" kern="1200" dirty="0">
                        <a:solidFill>
                          <a:schemeClr val="bg1"/>
                        </a:solidFill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>
                          <a:solidFill>
                            <a:schemeClr val="bg1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Square face screen</a:t>
                      </a:r>
                      <a:endParaRPr lang="zh-CN" altLang="en-US" sz="1400" kern="1200" dirty="0">
                        <a:solidFill>
                          <a:schemeClr val="bg1"/>
                        </a:solidFill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>
                          <a:solidFill>
                            <a:schemeClr val="bg1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Round screen</a:t>
                      </a:r>
                      <a:endParaRPr lang="zh-CN" altLang="en-US" sz="1400" kern="1200" dirty="0">
                        <a:solidFill>
                          <a:schemeClr val="bg1"/>
                        </a:solidFill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009377"/>
                  </a:ext>
                </a:extLst>
              </a:tr>
              <a:tr h="51278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Thickness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11.35mm</a:t>
                      </a:r>
                      <a:endParaRPr lang="zh-CN" altLang="en-US" sz="1400" b="0" i="0" u="none" strike="noStrike" kern="1200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10481" marR="110481" marT="55240" marB="552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11.4mm</a:t>
                      </a:r>
                      <a:endParaRPr lang="zh-CN" altLang="en-US" sz="1400" b="0" i="0" u="none" strike="noStrike" kern="1200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10481" marR="110481" marT="55240" marB="552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10.9mm</a:t>
                      </a:r>
                      <a:endParaRPr lang="zh-CN" altLang="en-US" sz="1400" b="0" i="0" u="none" strike="noStrike" kern="1200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10481" marR="110481" marT="55240" marB="552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90204" pitchFamily="34" charset="0"/>
                        <a:buNone/>
                      </a:pPr>
                      <a:r>
                        <a:rPr lang="en-US" altLang="zh-CN" sz="14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11mm/10.7mm</a:t>
                      </a:r>
                      <a:endParaRPr lang="zh-CN" altLang="en-US" sz="1400" b="0" i="0" u="none" strike="noStrike" kern="1200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10481" marR="110481" marT="55240" marB="552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10.7mm/9.4mm</a:t>
                      </a:r>
                    </a:p>
                  </a:txBody>
                  <a:tcPr marL="110481" marR="110481" marT="55240" marB="552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988358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Number of Watch Faces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rgbClr val="38B75C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Thousands</a:t>
                      </a:r>
                      <a:endParaRPr lang="zh-CN" altLang="en-US" sz="1400" b="1" i="0" u="none" strike="noStrike" baseline="0" dirty="0">
                        <a:solidFill>
                          <a:srgbClr val="38B75C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rgbClr val="38B75C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Thousands</a:t>
                      </a:r>
                      <a:endParaRPr lang="zh-CN" altLang="en-US" sz="1400" b="0" i="0" u="none" strike="noStrike" baseline="0" dirty="0">
                        <a:solidFill>
                          <a:srgbClr val="38B75C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Hundreds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Hundreds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Hundreds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510498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LTE</a:t>
                      </a:r>
                      <a:endParaRPr 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√（</a:t>
                      </a:r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LTE</a:t>
                      </a: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）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√（</a:t>
                      </a:r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LTE</a:t>
                      </a: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）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×</a:t>
                      </a:r>
                      <a:endParaRPr lang="zh-CN" altLang="en-US" sz="1400" b="0" i="0" u="none" strike="noStrike" baseline="0" dirty="0">
                        <a:solidFill>
                          <a:srgbClr val="FF0000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758889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Download APP</a:t>
                      </a:r>
                      <a:endParaRPr 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×</a:t>
                      </a:r>
                      <a:endParaRPr lang="zh-CN" altLang="en-US" sz="1400" b="0" i="0" u="none" strike="noStrike" baseline="0" dirty="0">
                        <a:solidFill>
                          <a:srgbClr val="FF0000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8982498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Online music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×</a:t>
                      </a:r>
                      <a:endParaRPr lang="zh-CN" altLang="en-US" sz="1400" b="0" i="0" u="none" strike="noStrike" baseline="0" dirty="0">
                        <a:solidFill>
                          <a:srgbClr val="FF0000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2948958"/>
                  </a:ext>
                </a:extLst>
              </a:tr>
              <a:tr h="3795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Payment on the Go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Google Pay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Google Pay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Samsung Pay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  <a:sym typeface="+mn-ea"/>
                        </a:rPr>
                        <a:t>apple pay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baseline="0" dirty="0">
                          <a:solidFill>
                            <a:srgbClr val="FF0000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×</a:t>
                      </a:r>
                      <a:endParaRPr lang="zh-CN" altLang="en-US" sz="1400" b="0" i="0" u="none" strike="noStrike" kern="1200" baseline="0" dirty="0">
                        <a:solidFill>
                          <a:srgbClr val="FF0000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022656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Voice assistant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×</a:t>
                      </a:r>
                      <a:endParaRPr lang="zh-CN" altLang="en-US" sz="1400" b="0" i="0" u="none" strike="noStrike" baseline="0" dirty="0">
                        <a:solidFill>
                          <a:srgbClr val="FF0000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824646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Charging time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38B75C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75min</a:t>
                      </a:r>
                      <a:endParaRPr lang="zh-CN" altLang="en-US" sz="1400" b="1" i="0" u="none" strike="noStrike" baseline="0" dirty="0">
                        <a:solidFill>
                          <a:srgbClr val="38B75C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rgbClr val="38B75C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75min</a:t>
                      </a:r>
                      <a:endParaRPr lang="zh-CN" altLang="en-US" sz="1400" b="0" i="0" u="none" strike="noStrike" baseline="0" dirty="0">
                        <a:solidFill>
                          <a:srgbClr val="38B75C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120min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150min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120min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954685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Endurance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38B75C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36h</a:t>
                      </a:r>
                      <a:endParaRPr lang="zh-CN" altLang="en-US" sz="1400" b="1" i="0" u="none" strike="noStrike" baseline="0" dirty="0">
                        <a:solidFill>
                          <a:srgbClr val="38B75C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rgbClr val="38B75C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24h</a:t>
                      </a:r>
                      <a:endParaRPr lang="zh-CN" altLang="en-US" sz="1400" b="0" i="0" u="none" strike="noStrike" baseline="0" dirty="0">
                        <a:solidFill>
                          <a:srgbClr val="38B75C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36h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18h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14 days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5641768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Power Saver Mode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38B75C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21 days</a:t>
                      </a:r>
                      <a:endParaRPr lang="zh-CN" altLang="en-US" sz="1400" b="1" i="0" u="none" strike="noStrike" baseline="0" dirty="0">
                        <a:solidFill>
                          <a:srgbClr val="38B75C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38B75C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14 days</a:t>
                      </a:r>
                      <a:endParaRPr lang="zh-CN" altLang="en-US" sz="1400" b="1" i="0" u="none" strike="noStrike" baseline="0" dirty="0">
                        <a:solidFill>
                          <a:srgbClr val="38B75C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only show time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only show time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-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7567774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Storage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1+8GB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1+8GB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u="none" dirty="0">
                          <a:solidFill>
                            <a:schemeClr val="bg1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0.75GB+4GB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1+32GB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32MB+4GB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381821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NFC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√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×</a:t>
                      </a:r>
                      <a:endParaRPr lang="zh-CN" altLang="en-US" sz="1400" b="0" i="0" u="none" strike="noStrike" baseline="0" dirty="0">
                        <a:solidFill>
                          <a:srgbClr val="FF0000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3177625"/>
                  </a:ext>
                </a:extLst>
              </a:tr>
              <a:tr h="3197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System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1" u="none" dirty="0">
                          <a:solidFill>
                            <a:srgbClr val="38B75C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Wear</a:t>
                      </a:r>
                      <a:r>
                        <a:rPr lang="zh-CN" altLang="en-US" sz="1400" b="1" u="none" baseline="0" dirty="0">
                          <a:solidFill>
                            <a:srgbClr val="38B75C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 OS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1" u="none" dirty="0">
                          <a:solidFill>
                            <a:srgbClr val="38B75C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Wear</a:t>
                      </a:r>
                      <a:r>
                        <a:rPr lang="zh-CN" altLang="en-US" sz="1400" b="1" u="none" baseline="0" dirty="0">
                          <a:solidFill>
                            <a:srgbClr val="38B75C"/>
                          </a:solidFill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 OS</a:t>
                      </a: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Tizen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IOS</a:t>
                      </a:r>
                      <a:endParaRPr lang="zh-CN" altLang="en-US" sz="1400" b="0" i="0" u="none" strike="noStrike" baseline="0" dirty="0">
                        <a:solidFill>
                          <a:schemeClr val="bg1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OPPOSans-S M" panose="00020600040101010101" pitchFamily="18" charset="-122"/>
                          <a:ea typeface="OPPOSans-S M" panose="00020600040101010101" pitchFamily="18" charset="-122"/>
                          <a:cs typeface="OPPOSans-S M" panose="00020600040101010101" pitchFamily="18" charset="-122"/>
                        </a:rPr>
                        <a:t>×</a:t>
                      </a:r>
                      <a:endParaRPr lang="zh-CN" altLang="en-US" sz="1400" b="0" i="0" u="none" strike="noStrike" baseline="0" dirty="0">
                        <a:solidFill>
                          <a:srgbClr val="FF0000"/>
                        </a:solidFill>
                        <a:effectLst/>
                        <a:latin typeface="OPPOSans-S M" panose="00020600040101010101" pitchFamily="18" charset="-122"/>
                        <a:ea typeface="OPPOSans-S M" panose="00020600040101010101" pitchFamily="18" charset="-122"/>
                        <a:cs typeface="OPPOSans-S M" panose="00020600040101010101" pitchFamily="18" charset="-122"/>
                      </a:endParaRPr>
                    </a:p>
                  </a:txBody>
                  <a:tcPr marL="10342" marR="10342" marT="103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8777025"/>
                  </a:ext>
                </a:extLst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70" b="97983" l="9422" r="899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987" y="-107985"/>
            <a:ext cx="1368532" cy="14437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222" y="-29800"/>
            <a:ext cx="1220313" cy="12874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59867" y="83469"/>
            <a:ext cx="1292860" cy="9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5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676900" y="2830944"/>
            <a:ext cx="637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chemeClr val="bg1"/>
                </a:solidFill>
              </a:rPr>
              <a:t>OPPO Watch</a:t>
            </a:r>
          </a:p>
          <a:p>
            <a:pPr algn="ctr"/>
            <a:r>
              <a:rPr lang="en-US" altLang="zh-CN" sz="5400" b="1" dirty="0">
                <a:solidFill>
                  <a:schemeClr val="bg1"/>
                </a:solidFill>
              </a:rPr>
              <a:t>(LTE)</a:t>
            </a:r>
            <a:endParaRPr lang="zh-CN" altLang="en-US" sz="5400" b="1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600" y="0"/>
            <a:ext cx="4975300" cy="674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6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1248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gradFill flip="none" rotWithShape="1">
            <a:gsLst>
              <a:gs pos="73000">
                <a:schemeClr val="tx1">
                  <a:alpha val="30000"/>
                </a:schemeClr>
              </a:gs>
              <a:gs pos="18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416842" y="1522453"/>
            <a:ext cx="5775158" cy="334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3600" b="1" i="1" dirty="0">
                <a:solidFill>
                  <a:srgbClr val="38B7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rPr>
              <a:t>ဖုန်းဖြင့် ဖုန်းဖြေကြားစရာ မလိုတော့တာကြောင့်</a:t>
            </a:r>
          </a:p>
          <a:p>
            <a:pPr algn="ctr">
              <a:lnSpc>
                <a:spcPct val="150000"/>
              </a:lnSpc>
            </a:pPr>
            <a:r>
              <a:rPr lang="my-MM" altLang="zh-CN" sz="3600" b="1" i="1" dirty="0">
                <a:solidFill>
                  <a:srgbClr val="38B7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rPr>
              <a:t>အင်တာနက်ကိုလည်း နာရီဖြင့် သီးသန့် အသုံးပြုနိုင်ပါသည် </a:t>
            </a:r>
            <a:endParaRPr lang="en-US" altLang="zh-CN" sz="7200" b="1" i="1" dirty="0">
              <a:solidFill>
                <a:srgbClr val="38B7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246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7" t="121" r="31038"/>
          <a:stretch>
            <a:fillRect/>
          </a:stretch>
        </p:blipFill>
        <p:spPr>
          <a:xfrm>
            <a:off x="-1065915" y="-4156"/>
            <a:ext cx="4178299" cy="6853844"/>
          </a:xfrm>
          <a:custGeom>
            <a:avLst/>
            <a:gdLst>
              <a:gd name="connsiteX0" fmla="*/ 1044575 w 4178299"/>
              <a:gd name="connsiteY0" fmla="*/ 0 h 6853844"/>
              <a:gd name="connsiteX1" fmla="*/ 4178299 w 4178299"/>
              <a:gd name="connsiteY1" fmla="*/ 0 h 6853844"/>
              <a:gd name="connsiteX2" fmla="*/ 3133725 w 4178299"/>
              <a:gd name="connsiteY2" fmla="*/ 6853844 h 6853844"/>
              <a:gd name="connsiteX3" fmla="*/ 0 w 4178299"/>
              <a:gd name="connsiteY3" fmla="*/ 6853844 h 6853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8299" h="6853844">
                <a:moveTo>
                  <a:pt x="1044575" y="0"/>
                </a:moveTo>
                <a:lnTo>
                  <a:pt x="4178299" y="0"/>
                </a:lnTo>
                <a:lnTo>
                  <a:pt x="3133725" y="6853844"/>
                </a:lnTo>
                <a:lnTo>
                  <a:pt x="0" y="6853844"/>
                </a:lnTo>
                <a:close/>
              </a:path>
            </a:pathLst>
          </a:cu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3" r="26734" b="61"/>
          <a:stretch>
            <a:fillRect/>
          </a:stretch>
        </p:blipFill>
        <p:spPr>
          <a:xfrm>
            <a:off x="2046468" y="-4156"/>
            <a:ext cx="4177667" cy="6849688"/>
          </a:xfrm>
          <a:custGeom>
            <a:avLst/>
            <a:gdLst>
              <a:gd name="connsiteX0" fmla="*/ 1043942 w 4177667"/>
              <a:gd name="connsiteY0" fmla="*/ 0 h 6849688"/>
              <a:gd name="connsiteX1" fmla="*/ 4177667 w 4177667"/>
              <a:gd name="connsiteY1" fmla="*/ 0 h 6849688"/>
              <a:gd name="connsiteX2" fmla="*/ 3133725 w 4177667"/>
              <a:gd name="connsiteY2" fmla="*/ 6849688 h 6849688"/>
              <a:gd name="connsiteX3" fmla="*/ 0 w 4177667"/>
              <a:gd name="connsiteY3" fmla="*/ 6849688 h 684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7667" h="6849688">
                <a:moveTo>
                  <a:pt x="1043942" y="0"/>
                </a:moveTo>
                <a:lnTo>
                  <a:pt x="4177667" y="0"/>
                </a:lnTo>
                <a:lnTo>
                  <a:pt x="3133725" y="6849688"/>
                </a:lnTo>
                <a:lnTo>
                  <a:pt x="0" y="6849688"/>
                </a:lnTo>
                <a:close/>
              </a:path>
            </a:pathLst>
          </a:custGeom>
        </p:spPr>
      </p:pic>
      <p:sp>
        <p:nvSpPr>
          <p:cNvPr id="30" name="矩形 29"/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gradFill flip="none" rotWithShape="1">
            <a:gsLst>
              <a:gs pos="73000">
                <a:schemeClr val="tx1">
                  <a:alpha val="30000"/>
                </a:schemeClr>
              </a:gs>
              <a:gs pos="18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6352473" y="83003"/>
            <a:ext cx="571109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i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Micro phone</a:t>
            </a:r>
            <a:endParaRPr lang="en-US" altLang="zh-CN" sz="8000" b="1" i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52472" y="1893852"/>
            <a:ext cx="2085574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i="1" dirty="0">
                <a:solidFill>
                  <a:srgbClr val="38B7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Two Devices Sharing One Number</a:t>
            </a:r>
            <a:endParaRPr lang="my-MM" altLang="zh-CN" sz="2000" b="1" i="1" dirty="0">
              <a:solidFill>
                <a:srgbClr val="38B7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zh-CN" altLang="en-US" sz="2000" b="1" i="1" dirty="0">
              <a:solidFill>
                <a:srgbClr val="38B7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8438147" y="2197334"/>
            <a:ext cx="3625415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 နှင့် ဖုန်း သည် ဖုန်းနံပါတ် တစ်ခုတည်းကို အသုံးပြုနိုင်သည်</a:t>
            </a:r>
            <a:endParaRPr lang="en-US" altLang="zh-CN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352674" y="1925053"/>
            <a:ext cx="5710989" cy="14956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8438147" y="1925053"/>
            <a:ext cx="0" cy="149563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>
            <a:off x="6352573" y="4112133"/>
            <a:ext cx="5710989" cy="1505890"/>
            <a:chOff x="6352573" y="4995384"/>
            <a:chExt cx="5710989" cy="1505890"/>
          </a:xfrm>
        </p:grpSpPr>
        <p:sp>
          <p:nvSpPr>
            <p:cNvPr id="33" name="矩形 32"/>
            <p:cNvSpPr/>
            <p:nvPr/>
          </p:nvSpPr>
          <p:spPr>
            <a:xfrm>
              <a:off x="6352573" y="4995384"/>
              <a:ext cx="2085574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000" b="1" i="1" dirty="0">
                  <a:solidFill>
                    <a:srgbClr val="38B75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Independent Number for Watch</a:t>
              </a:r>
              <a:r>
                <a:rPr lang="my-MM" altLang="zh-CN" sz="2000" b="1" i="1" dirty="0">
                  <a:solidFill>
                    <a:srgbClr val="38B75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</a:t>
              </a:r>
              <a:endParaRPr lang="zh-CN" altLang="en-US" sz="2000" b="1" i="1" dirty="0">
                <a:solidFill>
                  <a:srgbClr val="38B7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8332824" y="5168509"/>
              <a:ext cx="3625415" cy="13042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နာရီသည်လည်း ဖုန်းနံပါတ်တစ်ခုတည်းကို အသုံးပြုနိုင်သည်။ </a:t>
              </a:r>
              <a:endPara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352573" y="5005639"/>
              <a:ext cx="5710989" cy="14956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8438147" y="5005638"/>
              <a:ext cx="0" cy="149563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556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1" y="149080"/>
            <a:ext cx="12192000" cy="933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4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ဘယ်အချိန်မှာ မိုက်ကရိုဖုန်း ကို အသုံးပြုသလဲ</a:t>
            </a:r>
            <a:r>
              <a:rPr lang="en-US" altLang="zh-CN" sz="4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  <a:endParaRPr lang="en-US" altLang="zh-CN" sz="8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3"/>
          <a:stretch/>
        </p:blipFill>
        <p:spPr>
          <a:xfrm>
            <a:off x="279047" y="1457325"/>
            <a:ext cx="3712817" cy="2797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461" y="1457325"/>
            <a:ext cx="2745375" cy="2797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433" y="1457325"/>
            <a:ext cx="3729567" cy="2797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矩形 7"/>
          <p:cNvSpPr/>
          <p:nvPr/>
        </p:nvSpPr>
        <p:spPr>
          <a:xfrm>
            <a:off x="516028" y="4279900"/>
            <a:ext cx="3238853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ကျောင်းကို သွားသောအခါ ဖုန်းယူစရာမလိုဘဲ မိသားစုကို ဆက်သွယ်နိုင်သည်။</a:t>
            </a:r>
            <a:endParaRPr lang="zh-CN" altLang="en-US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86761" y="4279900"/>
            <a:ext cx="3402015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အားကစားလုပ်သောအခါ နာရီနှင့် </a:t>
            </a:r>
            <a:r>
              <a: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Bluetooth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နားကြပ်ကိုယူကာ ပြေးရင်းနှင့်ပင် သီချင်းနားထောင်နိုင်သည်။</a:t>
            </a:r>
            <a:endParaRPr lang="zh-CN" altLang="en-US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104716" y="4259413"/>
            <a:ext cx="3833284" cy="173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 စျေးထွက်သောအခါ</a:t>
            </a:r>
            <a:r>
              <a:rPr lang="en-US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ဖုန်းကို ယူလာစရာမလိုအပ်တော့ပါ နောက်ပြီး ဆက်သွယ်ရန် ငွေချေရန် များကို စိတ်ပူစရာမလိုအပ်တော့ပါ</a:t>
            </a:r>
            <a:endParaRPr lang="zh-CN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zh-CN" altLang="en-US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21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0" y="-34824"/>
            <a:ext cx="12192000" cy="933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4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မိုက်ကရိုဖုန်းကို ဘယ်သူတွေ အလိုအပ်ဆုံးလဲ</a:t>
            </a:r>
            <a:r>
              <a:rPr lang="en-US" altLang="zh-CN" sz="4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594" y="4512280"/>
            <a:ext cx="4076762" cy="212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0" y="4512280"/>
            <a:ext cx="3171372" cy="211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748" y="4512280"/>
            <a:ext cx="2924786" cy="211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矩形 14"/>
          <p:cNvSpPr/>
          <p:nvPr/>
        </p:nvSpPr>
        <p:spPr>
          <a:xfrm>
            <a:off x="333829" y="1051923"/>
            <a:ext cx="3171373" cy="282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အလုပ်တွင် ဖုန်းအသုံးပြုခွင့် မရသူများ</a:t>
            </a:r>
            <a:endParaRPr lang="en-US" altLang="zh-CN" sz="2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အလုပ်တွင် သင့်ရည်းစားနှင့် မဆက်သွယ်နိုင်မှာ စိတ်ပူစရာမလိုတော့ပါ</a:t>
            </a: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182594" y="1082797"/>
            <a:ext cx="4076762" cy="282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အတန်းတွင် ဖုန်းကိုကြည့်ရန် အဆင်မပြေသော ဆရာများ</a:t>
            </a:r>
            <a:endParaRPr lang="en-US" altLang="zh-CN" sz="2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သင့်ကို အရေးကြီးဆက်သွယ်မှုများ လွတ်သွားမှာ စိတ်ပူစရာ မလို‌တော့ပါ</a:t>
            </a:r>
            <a:endParaRPr lang="en-US" altLang="zh-CN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936747" y="1085537"/>
            <a:ext cx="2924787" cy="3285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ကလေးကို စောင့်ရှောက် နေရသော မိခင်များ</a:t>
            </a:r>
            <a:br>
              <a:rPr lang="en-US" altLang="zh-CN" sz="2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</a:br>
            <a:r>
              <a:rPr lang="my-MM" altLang="zh-CN" sz="20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ဖုန်းလာခြင်းနှင့် စာတိုများပို့ခြင်းတို့ကြောင့် သင့်ကလေး အိပ်နေရာမှ နိုးသွားမည်ကို စိတ်ပူစရာ မလို‌တော့ပါ </a:t>
            </a:r>
            <a:endParaRPr lang="zh-CN" altLang="en-US" sz="20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3829" y="1082797"/>
            <a:ext cx="3171373" cy="1025403"/>
          </a:xfrm>
          <a:prstGeom prst="rect">
            <a:avLst/>
          </a:prstGeom>
          <a:noFill/>
          <a:ln>
            <a:solidFill>
              <a:srgbClr val="38B7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10313" y="1082797"/>
            <a:ext cx="3439887" cy="1025403"/>
          </a:xfrm>
          <a:prstGeom prst="rect">
            <a:avLst/>
          </a:prstGeom>
          <a:noFill/>
          <a:ln>
            <a:solidFill>
              <a:srgbClr val="38B7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076267" y="1082796"/>
            <a:ext cx="2658533" cy="1025403"/>
          </a:xfrm>
          <a:prstGeom prst="rect">
            <a:avLst/>
          </a:prstGeom>
          <a:noFill/>
          <a:ln>
            <a:solidFill>
              <a:srgbClr val="38B7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0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文本框 52"/>
          <p:cNvSpPr txBox="1"/>
          <p:nvPr/>
        </p:nvSpPr>
        <p:spPr>
          <a:xfrm>
            <a:off x="1618558" y="5458079"/>
            <a:ext cx="69087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(LTE) </a:t>
            </a:r>
            <a:r>
              <a:rPr lang="my-MM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 အချိန်မ‌ရွေး နေရာမ‌ရွေး မိုက်ကရိုဖုန်း အဖြစ်အသုံးပြုနိုင်သည်။</a:t>
            </a:r>
            <a:endParaRPr lang="en-US" altLang="zh-CN" sz="1600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0" name="流程图: 终止 69"/>
          <p:cNvSpPr/>
          <p:nvPr/>
        </p:nvSpPr>
        <p:spPr>
          <a:xfrm>
            <a:off x="485391" y="2739725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WHY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1" name="流程图: 终止 70"/>
          <p:cNvSpPr/>
          <p:nvPr/>
        </p:nvSpPr>
        <p:spPr>
          <a:xfrm>
            <a:off x="500535" y="4054868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HOW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2" name="流程图: 终止 71"/>
          <p:cNvSpPr/>
          <p:nvPr/>
        </p:nvSpPr>
        <p:spPr>
          <a:xfrm>
            <a:off x="485390" y="5500955"/>
            <a:ext cx="1038241" cy="44245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SO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8B75C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3642710" y="1724744"/>
            <a:ext cx="2451284" cy="442455"/>
            <a:chOff x="835307" y="968205"/>
            <a:chExt cx="2451284" cy="442455"/>
          </a:xfrm>
        </p:grpSpPr>
        <p:grpSp>
          <p:nvGrpSpPr>
            <p:cNvPr id="42" name="组合 41"/>
            <p:cNvGrpSpPr/>
            <p:nvPr/>
          </p:nvGrpSpPr>
          <p:grpSpPr>
            <a:xfrm>
              <a:off x="835307" y="968205"/>
              <a:ext cx="442454" cy="442455"/>
              <a:chOff x="1251257" y="3307617"/>
              <a:chExt cx="566687" cy="566688"/>
            </a:xfrm>
          </p:grpSpPr>
          <p:sp>
            <p:nvSpPr>
              <p:cNvPr id="44" name="Oval 150"/>
              <p:cNvSpPr>
                <a:spLocks noChangeArrowheads="1"/>
              </p:cNvSpPr>
              <p:nvPr/>
            </p:nvSpPr>
            <p:spPr bwMode="auto">
              <a:xfrm>
                <a:off x="1251257" y="3307617"/>
                <a:ext cx="566687" cy="566688"/>
              </a:xfrm>
              <a:prstGeom prst="ellipse">
                <a:avLst/>
              </a:pr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45" name="Rectangle 151"/>
              <p:cNvSpPr>
                <a:spLocks noChangeArrowheads="1"/>
              </p:cNvSpPr>
              <p:nvPr/>
            </p:nvSpPr>
            <p:spPr bwMode="auto">
              <a:xfrm>
                <a:off x="1475870" y="3713571"/>
                <a:ext cx="131883" cy="24728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46" name="Freeform 152"/>
              <p:cNvSpPr>
                <a:spLocks/>
              </p:cNvSpPr>
              <p:nvPr/>
            </p:nvSpPr>
            <p:spPr bwMode="auto">
              <a:xfrm>
                <a:off x="1360472" y="3447744"/>
                <a:ext cx="348255" cy="276131"/>
              </a:xfrm>
              <a:custGeom>
                <a:avLst/>
                <a:gdLst>
                  <a:gd name="T0" fmla="*/ 115 w 115"/>
                  <a:gd name="T1" fmla="*/ 83 h 91"/>
                  <a:gd name="T2" fmla="*/ 106 w 115"/>
                  <a:gd name="T3" fmla="*/ 91 h 91"/>
                  <a:gd name="T4" fmla="*/ 9 w 115"/>
                  <a:gd name="T5" fmla="*/ 91 h 91"/>
                  <a:gd name="T6" fmla="*/ 0 w 115"/>
                  <a:gd name="T7" fmla="*/ 83 h 91"/>
                  <a:gd name="T8" fmla="*/ 0 w 115"/>
                  <a:gd name="T9" fmla="*/ 8 h 91"/>
                  <a:gd name="T10" fmla="*/ 9 w 115"/>
                  <a:gd name="T11" fmla="*/ 0 h 91"/>
                  <a:gd name="T12" fmla="*/ 106 w 115"/>
                  <a:gd name="T13" fmla="*/ 0 h 91"/>
                  <a:gd name="T14" fmla="*/ 115 w 115"/>
                  <a:gd name="T15" fmla="*/ 8 h 91"/>
                  <a:gd name="T16" fmla="*/ 115 w 115"/>
                  <a:gd name="T17" fmla="*/ 8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5" h="91">
                    <a:moveTo>
                      <a:pt x="115" y="83"/>
                    </a:moveTo>
                    <a:cubicBezTo>
                      <a:pt x="115" y="87"/>
                      <a:pt x="111" y="91"/>
                      <a:pt x="106" y="9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4" y="91"/>
                      <a:pt x="0" y="87"/>
                      <a:pt x="0" y="8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4" y="0"/>
                      <a:pt x="9" y="0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111" y="0"/>
                      <a:pt x="115" y="3"/>
                      <a:pt x="115" y="8"/>
                    </a:cubicBezTo>
                    <a:lnTo>
                      <a:pt x="115" y="83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54" name="Freeform 153"/>
              <p:cNvSpPr>
                <a:spLocks/>
              </p:cNvSpPr>
              <p:nvPr/>
            </p:nvSpPr>
            <p:spPr bwMode="auto">
              <a:xfrm>
                <a:off x="1383140" y="3466289"/>
                <a:ext cx="300859" cy="239039"/>
              </a:xfrm>
              <a:custGeom>
                <a:avLst/>
                <a:gdLst>
                  <a:gd name="T0" fmla="*/ 99 w 99"/>
                  <a:gd name="T1" fmla="*/ 72 h 79"/>
                  <a:gd name="T2" fmla="*/ 92 w 99"/>
                  <a:gd name="T3" fmla="*/ 79 h 79"/>
                  <a:gd name="T4" fmla="*/ 7 w 99"/>
                  <a:gd name="T5" fmla="*/ 79 h 79"/>
                  <a:gd name="T6" fmla="*/ 0 w 99"/>
                  <a:gd name="T7" fmla="*/ 72 h 79"/>
                  <a:gd name="T8" fmla="*/ 0 w 99"/>
                  <a:gd name="T9" fmla="*/ 7 h 79"/>
                  <a:gd name="T10" fmla="*/ 7 w 99"/>
                  <a:gd name="T11" fmla="*/ 0 h 79"/>
                  <a:gd name="T12" fmla="*/ 92 w 99"/>
                  <a:gd name="T13" fmla="*/ 0 h 79"/>
                  <a:gd name="T14" fmla="*/ 99 w 99"/>
                  <a:gd name="T15" fmla="*/ 7 h 79"/>
                  <a:gd name="T16" fmla="*/ 99 w 99"/>
                  <a:gd name="T17" fmla="*/ 7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" h="79">
                    <a:moveTo>
                      <a:pt x="99" y="72"/>
                    </a:moveTo>
                    <a:cubicBezTo>
                      <a:pt x="99" y="76"/>
                      <a:pt x="96" y="79"/>
                      <a:pt x="92" y="79"/>
                    </a:cubicBezTo>
                    <a:cubicBezTo>
                      <a:pt x="7" y="79"/>
                      <a:pt x="7" y="79"/>
                      <a:pt x="7" y="79"/>
                    </a:cubicBezTo>
                    <a:cubicBezTo>
                      <a:pt x="3" y="79"/>
                      <a:pt x="0" y="76"/>
                      <a:pt x="0" y="7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6" y="0"/>
                      <a:pt x="99" y="3"/>
                      <a:pt x="99" y="7"/>
                    </a:cubicBezTo>
                    <a:lnTo>
                      <a:pt x="99" y="72"/>
                    </a:lnTo>
                    <a:close/>
                  </a:path>
                </a:pathLst>
              </a:custGeom>
              <a:solidFill>
                <a:srgbClr val="DD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55" name="Rectangle 157"/>
              <p:cNvSpPr>
                <a:spLocks noChangeArrowheads="1"/>
              </p:cNvSpPr>
              <p:nvPr/>
            </p:nvSpPr>
            <p:spPr bwMode="auto">
              <a:xfrm>
                <a:off x="1418171" y="3736239"/>
                <a:ext cx="239039" cy="14425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sp>
          <p:nvSpPr>
            <p:cNvPr id="43" name="流程图: 终止 42"/>
            <p:cNvSpPr/>
            <p:nvPr/>
          </p:nvSpPr>
          <p:spPr>
            <a:xfrm>
              <a:off x="1363032" y="968205"/>
              <a:ext cx="1923559" cy="442455"/>
            </a:xfrm>
            <a:prstGeom prst="flowChartTermina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အဓိကအချက်များ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52" name="文本框 51"/>
          <p:cNvSpPr txBox="1"/>
          <p:nvPr/>
        </p:nvSpPr>
        <p:spPr>
          <a:xfrm>
            <a:off x="1618558" y="3509390"/>
            <a:ext cx="6759897" cy="1681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တစ်ခုတည်းဖြင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ဖုန်းများခေ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ါ်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ဆိုခြင်းနှင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ဖုန်းများကိုလည်း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လက်ခံဖြေကြားနိုင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ဖုန်းမရှိဘဲနှင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လည်း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အချိန်မရွေး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ဆက်သွယ်နိုင်ပါသည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Bluetooth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နားကြပ်ဖြင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ဆက်သွယ်နိုင်သည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အားကစားလုပ်လ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ျှင်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လည်း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နာရီနှင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နားကြပ်တစ်စုံကို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ယူဆောင်သွားရန်သာ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လိုအပ်တော့သည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ဖုန်းခေ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ါ်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ဆိုခြင်း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များ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ပြုလုပ်နိုင်သည်သာမက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ငွေလည်း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ပေးချေနိုင်သည</a:t>
            </a:r>
            <a:r>
              <a:rPr lang="en-US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sz="1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1618559" y="3465846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1618559" y="2426221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1618558" y="5297799"/>
            <a:ext cx="5949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1618558" y="2491594"/>
            <a:ext cx="5949223" cy="71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အားကစားလုပ်သောအခါ ဖုန်းယူဆောင်သွားရန် အဆင်မပြေဖြစ်ခြင်း</a:t>
            </a:r>
            <a:endParaRPr lang="zh-CN" altLang="zh-CN" sz="1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my-MM" altLang="zh-CN" sz="1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ဖုန်းများသည် ကလေးများ စာသင်ခြင်းအပေါ် သက်‌ရောက်ခြင်း</a:t>
            </a:r>
            <a:endParaRPr lang="zh-CN" altLang="zh-CN" sz="1400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116" name="圆角矩形 115"/>
          <p:cNvSpPr/>
          <p:nvPr/>
        </p:nvSpPr>
        <p:spPr>
          <a:xfrm>
            <a:off x="8760189" y="2426221"/>
            <a:ext cx="2868332" cy="3699751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8760189" y="1720352"/>
            <a:ext cx="2506135" cy="443192"/>
            <a:chOff x="834502" y="3577384"/>
            <a:chExt cx="2506135" cy="443192"/>
          </a:xfrm>
        </p:grpSpPr>
        <p:grpSp>
          <p:nvGrpSpPr>
            <p:cNvPr id="57" name="组合 56"/>
            <p:cNvGrpSpPr/>
            <p:nvPr/>
          </p:nvGrpSpPr>
          <p:grpSpPr>
            <a:xfrm>
              <a:off x="834502" y="3578121"/>
              <a:ext cx="442454" cy="442455"/>
              <a:chOff x="1146421" y="3981402"/>
              <a:chExt cx="566687" cy="566688"/>
            </a:xfrm>
          </p:grpSpPr>
          <p:sp>
            <p:nvSpPr>
              <p:cNvPr id="59" name="Oval 507"/>
              <p:cNvSpPr>
                <a:spLocks noChangeArrowheads="1"/>
              </p:cNvSpPr>
              <p:nvPr/>
            </p:nvSpPr>
            <p:spPr bwMode="auto">
              <a:xfrm>
                <a:off x="1146421" y="3981402"/>
                <a:ext cx="566687" cy="566688"/>
              </a:xfrm>
              <a:prstGeom prst="ellipse">
                <a:avLst/>
              </a:pr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0" name="Freeform 508"/>
              <p:cNvSpPr>
                <a:spLocks/>
              </p:cNvSpPr>
              <p:nvPr/>
            </p:nvSpPr>
            <p:spPr bwMode="auto">
              <a:xfrm>
                <a:off x="1315397" y="4080315"/>
                <a:ext cx="224615" cy="249343"/>
              </a:xfrm>
              <a:custGeom>
                <a:avLst/>
                <a:gdLst>
                  <a:gd name="T0" fmla="*/ 37 w 74"/>
                  <a:gd name="T1" fmla="*/ 0 h 82"/>
                  <a:gd name="T2" fmla="*/ 0 w 74"/>
                  <a:gd name="T3" fmla="*/ 37 h 82"/>
                  <a:gd name="T4" fmla="*/ 7 w 74"/>
                  <a:gd name="T5" fmla="*/ 58 h 82"/>
                  <a:gd name="T6" fmla="*/ 10 w 74"/>
                  <a:gd name="T7" fmla="*/ 62 h 82"/>
                  <a:gd name="T8" fmla="*/ 18 w 74"/>
                  <a:gd name="T9" fmla="*/ 82 h 82"/>
                  <a:gd name="T10" fmla="*/ 57 w 74"/>
                  <a:gd name="T11" fmla="*/ 82 h 82"/>
                  <a:gd name="T12" fmla="*/ 65 w 74"/>
                  <a:gd name="T13" fmla="*/ 62 h 82"/>
                  <a:gd name="T14" fmla="*/ 68 w 74"/>
                  <a:gd name="T15" fmla="*/ 58 h 82"/>
                  <a:gd name="T16" fmla="*/ 74 w 74"/>
                  <a:gd name="T17" fmla="*/ 37 h 82"/>
                  <a:gd name="T18" fmla="*/ 37 w 74"/>
                  <a:gd name="T1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" h="82">
                    <a:moveTo>
                      <a:pt x="37" y="0"/>
                    </a:moveTo>
                    <a:cubicBezTo>
                      <a:pt x="17" y="0"/>
                      <a:pt x="0" y="16"/>
                      <a:pt x="0" y="37"/>
                    </a:cubicBezTo>
                    <a:cubicBezTo>
                      <a:pt x="0" y="45"/>
                      <a:pt x="3" y="52"/>
                      <a:pt x="7" y="58"/>
                    </a:cubicBezTo>
                    <a:cubicBezTo>
                      <a:pt x="7" y="58"/>
                      <a:pt x="9" y="61"/>
                      <a:pt x="10" y="62"/>
                    </a:cubicBezTo>
                    <a:cubicBezTo>
                      <a:pt x="12" y="66"/>
                      <a:pt x="15" y="72"/>
                      <a:pt x="18" y="82"/>
                    </a:cubicBezTo>
                    <a:cubicBezTo>
                      <a:pt x="57" y="82"/>
                      <a:pt x="57" y="82"/>
                      <a:pt x="57" y="82"/>
                    </a:cubicBezTo>
                    <a:cubicBezTo>
                      <a:pt x="60" y="72"/>
                      <a:pt x="63" y="66"/>
                      <a:pt x="65" y="62"/>
                    </a:cubicBezTo>
                    <a:cubicBezTo>
                      <a:pt x="66" y="61"/>
                      <a:pt x="68" y="58"/>
                      <a:pt x="68" y="58"/>
                    </a:cubicBezTo>
                    <a:cubicBezTo>
                      <a:pt x="72" y="52"/>
                      <a:pt x="74" y="45"/>
                      <a:pt x="74" y="37"/>
                    </a:cubicBezTo>
                    <a:cubicBezTo>
                      <a:pt x="74" y="16"/>
                      <a:pt x="58" y="0"/>
                      <a:pt x="37" y="0"/>
                    </a:cubicBezTo>
                    <a:close/>
                  </a:path>
                </a:pathLst>
              </a:custGeom>
              <a:solidFill>
                <a:srgbClr val="EBC5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1" name="Freeform 509"/>
              <p:cNvSpPr>
                <a:spLocks/>
              </p:cNvSpPr>
              <p:nvPr/>
            </p:nvSpPr>
            <p:spPr bwMode="auto">
              <a:xfrm>
                <a:off x="1397824" y="4135954"/>
                <a:ext cx="59760" cy="86549"/>
              </a:xfrm>
              <a:custGeom>
                <a:avLst/>
                <a:gdLst>
                  <a:gd name="T0" fmla="*/ 9 w 20"/>
                  <a:gd name="T1" fmla="*/ 29 h 29"/>
                  <a:gd name="T2" fmla="*/ 0 w 20"/>
                  <a:gd name="T3" fmla="*/ 22 h 29"/>
                  <a:gd name="T4" fmla="*/ 2 w 20"/>
                  <a:gd name="T5" fmla="*/ 22 h 29"/>
                  <a:gd name="T6" fmla="*/ 9 w 20"/>
                  <a:gd name="T7" fmla="*/ 26 h 29"/>
                  <a:gd name="T8" fmla="*/ 15 w 20"/>
                  <a:gd name="T9" fmla="*/ 25 h 29"/>
                  <a:gd name="T10" fmla="*/ 17 w 20"/>
                  <a:gd name="T11" fmla="*/ 21 h 29"/>
                  <a:gd name="T12" fmla="*/ 10 w 20"/>
                  <a:gd name="T13" fmla="*/ 15 h 29"/>
                  <a:gd name="T14" fmla="*/ 1 w 20"/>
                  <a:gd name="T15" fmla="*/ 8 h 29"/>
                  <a:gd name="T16" fmla="*/ 4 w 20"/>
                  <a:gd name="T17" fmla="*/ 2 h 29"/>
                  <a:gd name="T18" fmla="*/ 19 w 20"/>
                  <a:gd name="T19" fmla="*/ 3 h 29"/>
                  <a:gd name="T20" fmla="*/ 17 w 20"/>
                  <a:gd name="T21" fmla="*/ 5 h 29"/>
                  <a:gd name="T22" fmla="*/ 6 w 20"/>
                  <a:gd name="T23" fmla="*/ 4 h 29"/>
                  <a:gd name="T24" fmla="*/ 4 w 20"/>
                  <a:gd name="T25" fmla="*/ 8 h 29"/>
                  <a:gd name="T26" fmla="*/ 11 w 20"/>
                  <a:gd name="T27" fmla="*/ 13 h 29"/>
                  <a:gd name="T28" fmla="*/ 20 w 20"/>
                  <a:gd name="T29" fmla="*/ 21 h 29"/>
                  <a:gd name="T30" fmla="*/ 16 w 20"/>
                  <a:gd name="T31" fmla="*/ 27 h 29"/>
                  <a:gd name="T32" fmla="*/ 9 w 20"/>
                  <a:gd name="T33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29">
                    <a:moveTo>
                      <a:pt x="9" y="29"/>
                    </a:moveTo>
                    <a:cubicBezTo>
                      <a:pt x="5" y="29"/>
                      <a:pt x="0" y="27"/>
                      <a:pt x="0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5"/>
                      <a:pt x="6" y="26"/>
                      <a:pt x="9" y="26"/>
                    </a:cubicBezTo>
                    <a:cubicBezTo>
                      <a:pt x="11" y="26"/>
                      <a:pt x="14" y="26"/>
                      <a:pt x="15" y="25"/>
                    </a:cubicBezTo>
                    <a:cubicBezTo>
                      <a:pt x="17" y="24"/>
                      <a:pt x="17" y="22"/>
                      <a:pt x="17" y="21"/>
                    </a:cubicBezTo>
                    <a:cubicBezTo>
                      <a:pt x="17" y="17"/>
                      <a:pt x="15" y="16"/>
                      <a:pt x="10" y="15"/>
                    </a:cubicBezTo>
                    <a:cubicBezTo>
                      <a:pt x="6" y="14"/>
                      <a:pt x="1" y="13"/>
                      <a:pt x="1" y="8"/>
                    </a:cubicBezTo>
                    <a:cubicBezTo>
                      <a:pt x="1" y="5"/>
                      <a:pt x="2" y="3"/>
                      <a:pt x="4" y="2"/>
                    </a:cubicBezTo>
                    <a:cubicBezTo>
                      <a:pt x="9" y="0"/>
                      <a:pt x="16" y="2"/>
                      <a:pt x="19" y="3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4"/>
                      <a:pt x="9" y="2"/>
                      <a:pt x="6" y="4"/>
                    </a:cubicBezTo>
                    <a:cubicBezTo>
                      <a:pt x="4" y="5"/>
                      <a:pt x="4" y="6"/>
                      <a:pt x="4" y="8"/>
                    </a:cubicBezTo>
                    <a:cubicBezTo>
                      <a:pt x="4" y="11"/>
                      <a:pt x="6" y="12"/>
                      <a:pt x="11" y="13"/>
                    </a:cubicBezTo>
                    <a:cubicBezTo>
                      <a:pt x="15" y="14"/>
                      <a:pt x="20" y="15"/>
                      <a:pt x="20" y="21"/>
                    </a:cubicBezTo>
                    <a:cubicBezTo>
                      <a:pt x="20" y="23"/>
                      <a:pt x="19" y="25"/>
                      <a:pt x="16" y="27"/>
                    </a:cubicBezTo>
                    <a:cubicBezTo>
                      <a:pt x="14" y="28"/>
                      <a:pt x="12" y="29"/>
                      <a:pt x="9" y="29"/>
                    </a:cubicBez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2" name="Rectangle 510"/>
              <p:cNvSpPr>
                <a:spLocks noChangeArrowheads="1"/>
              </p:cNvSpPr>
              <p:nvPr/>
            </p:nvSpPr>
            <p:spPr bwMode="auto">
              <a:xfrm>
                <a:off x="1424612" y="4109164"/>
                <a:ext cx="8243" cy="32971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3" name="Rectangle 511"/>
              <p:cNvSpPr>
                <a:spLocks noChangeArrowheads="1"/>
              </p:cNvSpPr>
              <p:nvPr/>
            </p:nvSpPr>
            <p:spPr bwMode="auto">
              <a:xfrm>
                <a:off x="1424612" y="4218381"/>
                <a:ext cx="8243" cy="45335"/>
              </a:xfrm>
              <a:prstGeom prst="rect">
                <a:avLst/>
              </a:pr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4" name="Freeform 512"/>
              <p:cNvSpPr>
                <a:spLocks/>
              </p:cNvSpPr>
              <p:nvPr/>
            </p:nvSpPr>
            <p:spPr bwMode="auto">
              <a:xfrm>
                <a:off x="1381338" y="4232805"/>
                <a:ext cx="94791" cy="90670"/>
              </a:xfrm>
              <a:custGeom>
                <a:avLst/>
                <a:gdLst>
                  <a:gd name="T0" fmla="*/ 46 w 46"/>
                  <a:gd name="T1" fmla="*/ 44 h 44"/>
                  <a:gd name="T2" fmla="*/ 43 w 46"/>
                  <a:gd name="T3" fmla="*/ 44 h 44"/>
                  <a:gd name="T4" fmla="*/ 43 w 46"/>
                  <a:gd name="T5" fmla="*/ 12 h 44"/>
                  <a:gd name="T6" fmla="*/ 37 w 46"/>
                  <a:gd name="T7" fmla="*/ 18 h 44"/>
                  <a:gd name="T8" fmla="*/ 31 w 46"/>
                  <a:gd name="T9" fmla="*/ 9 h 44"/>
                  <a:gd name="T10" fmla="*/ 22 w 46"/>
                  <a:gd name="T11" fmla="*/ 18 h 44"/>
                  <a:gd name="T12" fmla="*/ 15 w 46"/>
                  <a:gd name="T13" fmla="*/ 9 h 44"/>
                  <a:gd name="T14" fmla="*/ 9 w 46"/>
                  <a:gd name="T15" fmla="*/ 18 h 44"/>
                  <a:gd name="T16" fmla="*/ 3 w 46"/>
                  <a:gd name="T17" fmla="*/ 12 h 44"/>
                  <a:gd name="T18" fmla="*/ 3 w 46"/>
                  <a:gd name="T19" fmla="*/ 44 h 44"/>
                  <a:gd name="T20" fmla="*/ 0 w 46"/>
                  <a:gd name="T21" fmla="*/ 44 h 44"/>
                  <a:gd name="T22" fmla="*/ 0 w 46"/>
                  <a:gd name="T23" fmla="*/ 0 h 44"/>
                  <a:gd name="T24" fmla="*/ 9 w 46"/>
                  <a:gd name="T25" fmla="*/ 12 h 44"/>
                  <a:gd name="T26" fmla="*/ 15 w 46"/>
                  <a:gd name="T27" fmla="*/ 3 h 44"/>
                  <a:gd name="T28" fmla="*/ 22 w 46"/>
                  <a:gd name="T29" fmla="*/ 13 h 44"/>
                  <a:gd name="T30" fmla="*/ 31 w 46"/>
                  <a:gd name="T31" fmla="*/ 3 h 44"/>
                  <a:gd name="T32" fmla="*/ 37 w 46"/>
                  <a:gd name="T33" fmla="*/ 12 h 44"/>
                  <a:gd name="T34" fmla="*/ 46 w 46"/>
                  <a:gd name="T35" fmla="*/ 0 h 44"/>
                  <a:gd name="T36" fmla="*/ 46 w 46"/>
                  <a:gd name="T3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6" h="44">
                    <a:moveTo>
                      <a:pt x="46" y="44"/>
                    </a:moveTo>
                    <a:lnTo>
                      <a:pt x="43" y="44"/>
                    </a:lnTo>
                    <a:lnTo>
                      <a:pt x="43" y="12"/>
                    </a:lnTo>
                    <a:lnTo>
                      <a:pt x="37" y="18"/>
                    </a:lnTo>
                    <a:lnTo>
                      <a:pt x="31" y="9"/>
                    </a:lnTo>
                    <a:lnTo>
                      <a:pt x="22" y="18"/>
                    </a:lnTo>
                    <a:lnTo>
                      <a:pt x="15" y="9"/>
                    </a:lnTo>
                    <a:lnTo>
                      <a:pt x="9" y="18"/>
                    </a:lnTo>
                    <a:lnTo>
                      <a:pt x="3" y="12"/>
                    </a:lnTo>
                    <a:lnTo>
                      <a:pt x="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9" y="12"/>
                    </a:lnTo>
                    <a:lnTo>
                      <a:pt x="15" y="3"/>
                    </a:lnTo>
                    <a:lnTo>
                      <a:pt x="22" y="13"/>
                    </a:lnTo>
                    <a:lnTo>
                      <a:pt x="31" y="3"/>
                    </a:lnTo>
                    <a:lnTo>
                      <a:pt x="37" y="12"/>
                    </a:lnTo>
                    <a:lnTo>
                      <a:pt x="46" y="0"/>
                    </a:lnTo>
                    <a:lnTo>
                      <a:pt x="46" y="44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5" name="Freeform 513"/>
              <p:cNvSpPr>
                <a:spLocks/>
              </p:cNvSpPr>
              <p:nvPr/>
            </p:nvSpPr>
            <p:spPr bwMode="auto">
              <a:xfrm>
                <a:off x="1364853" y="4321415"/>
                <a:ext cx="129823" cy="28850"/>
              </a:xfrm>
              <a:custGeom>
                <a:avLst/>
                <a:gdLst>
                  <a:gd name="T0" fmla="*/ 5 w 43"/>
                  <a:gd name="T1" fmla="*/ 10 h 10"/>
                  <a:gd name="T2" fmla="*/ 0 w 43"/>
                  <a:gd name="T3" fmla="*/ 5 h 10"/>
                  <a:gd name="T4" fmla="*/ 0 w 43"/>
                  <a:gd name="T5" fmla="*/ 5 h 10"/>
                  <a:gd name="T6" fmla="*/ 5 w 43"/>
                  <a:gd name="T7" fmla="*/ 0 h 10"/>
                  <a:gd name="T8" fmla="*/ 38 w 43"/>
                  <a:gd name="T9" fmla="*/ 0 h 10"/>
                  <a:gd name="T10" fmla="*/ 43 w 43"/>
                  <a:gd name="T11" fmla="*/ 5 h 10"/>
                  <a:gd name="T12" fmla="*/ 43 w 43"/>
                  <a:gd name="T13" fmla="*/ 5 h 10"/>
                  <a:gd name="T14" fmla="*/ 38 w 43"/>
                  <a:gd name="T15" fmla="*/ 10 h 10"/>
                  <a:gd name="T16" fmla="*/ 5 w 43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10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0"/>
                      <a:pt x="43" y="2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8"/>
                      <a:pt x="40" y="10"/>
                      <a:pt x="38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38AA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6" name="Freeform 514"/>
              <p:cNvSpPr>
                <a:spLocks/>
              </p:cNvSpPr>
              <p:nvPr/>
            </p:nvSpPr>
            <p:spPr bwMode="auto">
              <a:xfrm>
                <a:off x="1364853" y="4354386"/>
                <a:ext cx="129823" cy="28850"/>
              </a:xfrm>
              <a:custGeom>
                <a:avLst/>
                <a:gdLst>
                  <a:gd name="T0" fmla="*/ 5 w 43"/>
                  <a:gd name="T1" fmla="*/ 10 h 10"/>
                  <a:gd name="T2" fmla="*/ 0 w 43"/>
                  <a:gd name="T3" fmla="*/ 5 h 10"/>
                  <a:gd name="T4" fmla="*/ 0 w 43"/>
                  <a:gd name="T5" fmla="*/ 5 h 10"/>
                  <a:gd name="T6" fmla="*/ 5 w 43"/>
                  <a:gd name="T7" fmla="*/ 0 h 10"/>
                  <a:gd name="T8" fmla="*/ 38 w 43"/>
                  <a:gd name="T9" fmla="*/ 0 h 10"/>
                  <a:gd name="T10" fmla="*/ 43 w 43"/>
                  <a:gd name="T11" fmla="*/ 5 h 10"/>
                  <a:gd name="T12" fmla="*/ 43 w 43"/>
                  <a:gd name="T13" fmla="*/ 5 h 10"/>
                  <a:gd name="T14" fmla="*/ 38 w 43"/>
                  <a:gd name="T15" fmla="*/ 10 h 10"/>
                  <a:gd name="T16" fmla="*/ 5 w 43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10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3" y="0"/>
                      <a:pt x="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0"/>
                      <a:pt x="43" y="3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8"/>
                      <a:pt x="40" y="10"/>
                      <a:pt x="38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DD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7" name="Freeform 515"/>
              <p:cNvSpPr>
                <a:spLocks/>
              </p:cNvSpPr>
              <p:nvPr/>
            </p:nvSpPr>
            <p:spPr bwMode="auto">
              <a:xfrm>
                <a:off x="1364853" y="4389417"/>
                <a:ext cx="125702" cy="30911"/>
              </a:xfrm>
              <a:custGeom>
                <a:avLst/>
                <a:gdLst>
                  <a:gd name="T0" fmla="*/ 5 w 42"/>
                  <a:gd name="T1" fmla="*/ 10 h 10"/>
                  <a:gd name="T2" fmla="*/ 0 w 42"/>
                  <a:gd name="T3" fmla="*/ 5 h 10"/>
                  <a:gd name="T4" fmla="*/ 0 w 42"/>
                  <a:gd name="T5" fmla="*/ 5 h 10"/>
                  <a:gd name="T6" fmla="*/ 5 w 42"/>
                  <a:gd name="T7" fmla="*/ 0 h 10"/>
                  <a:gd name="T8" fmla="*/ 37 w 42"/>
                  <a:gd name="T9" fmla="*/ 0 h 10"/>
                  <a:gd name="T10" fmla="*/ 42 w 42"/>
                  <a:gd name="T11" fmla="*/ 5 h 10"/>
                  <a:gd name="T12" fmla="*/ 42 w 42"/>
                  <a:gd name="T13" fmla="*/ 5 h 10"/>
                  <a:gd name="T14" fmla="*/ 37 w 42"/>
                  <a:gd name="T15" fmla="*/ 10 h 10"/>
                  <a:gd name="T16" fmla="*/ 5 w 42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0">
                    <a:moveTo>
                      <a:pt x="5" y="10"/>
                    </a:moveTo>
                    <a:cubicBezTo>
                      <a:pt x="2" y="10"/>
                      <a:pt x="0" y="7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40" y="0"/>
                      <a:pt x="42" y="2"/>
                      <a:pt x="42" y="5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7"/>
                      <a:pt x="40" y="10"/>
                      <a:pt x="37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8" name="Freeform 516"/>
              <p:cNvSpPr>
                <a:spLocks/>
              </p:cNvSpPr>
              <p:nvPr/>
            </p:nvSpPr>
            <p:spPr bwMode="auto">
              <a:xfrm>
                <a:off x="1379277" y="4424449"/>
                <a:ext cx="96853" cy="26789"/>
              </a:xfrm>
              <a:custGeom>
                <a:avLst/>
                <a:gdLst>
                  <a:gd name="T0" fmla="*/ 0 w 32"/>
                  <a:gd name="T1" fmla="*/ 0 h 9"/>
                  <a:gd name="T2" fmla="*/ 16 w 32"/>
                  <a:gd name="T3" fmla="*/ 9 h 9"/>
                  <a:gd name="T4" fmla="*/ 32 w 32"/>
                  <a:gd name="T5" fmla="*/ 0 h 9"/>
                  <a:gd name="T6" fmla="*/ 0 w 32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9">
                    <a:moveTo>
                      <a:pt x="0" y="0"/>
                    </a:moveTo>
                    <a:cubicBezTo>
                      <a:pt x="2" y="5"/>
                      <a:pt x="9" y="9"/>
                      <a:pt x="16" y="9"/>
                    </a:cubicBezTo>
                    <a:cubicBezTo>
                      <a:pt x="24" y="9"/>
                      <a:pt x="30" y="5"/>
                      <a:pt x="3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C5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9" name="Freeform 517"/>
              <p:cNvSpPr>
                <a:spLocks/>
              </p:cNvSpPr>
              <p:nvPr/>
            </p:nvSpPr>
            <p:spPr bwMode="auto">
              <a:xfrm>
                <a:off x="1333942" y="4098862"/>
                <a:ext cx="76246" cy="115398"/>
              </a:xfrm>
              <a:custGeom>
                <a:avLst/>
                <a:gdLst>
                  <a:gd name="T0" fmla="*/ 5 w 25"/>
                  <a:gd name="T1" fmla="*/ 29 h 38"/>
                  <a:gd name="T2" fmla="*/ 25 w 25"/>
                  <a:gd name="T3" fmla="*/ 5 h 38"/>
                  <a:gd name="T4" fmla="*/ 24 w 25"/>
                  <a:gd name="T5" fmla="*/ 0 h 38"/>
                  <a:gd name="T6" fmla="*/ 0 w 25"/>
                  <a:gd name="T7" fmla="*/ 29 h 38"/>
                  <a:gd name="T8" fmla="*/ 1 w 25"/>
                  <a:gd name="T9" fmla="*/ 38 h 38"/>
                  <a:gd name="T10" fmla="*/ 6 w 25"/>
                  <a:gd name="T11" fmla="*/ 36 h 38"/>
                  <a:gd name="T12" fmla="*/ 5 w 25"/>
                  <a:gd name="T13" fmla="*/ 2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8">
                    <a:moveTo>
                      <a:pt x="5" y="29"/>
                    </a:moveTo>
                    <a:cubicBezTo>
                      <a:pt x="5" y="17"/>
                      <a:pt x="13" y="7"/>
                      <a:pt x="25" y="5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0" y="3"/>
                      <a:pt x="0" y="15"/>
                      <a:pt x="0" y="29"/>
                    </a:cubicBezTo>
                    <a:cubicBezTo>
                      <a:pt x="0" y="32"/>
                      <a:pt x="0" y="35"/>
                      <a:pt x="1" y="38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4"/>
                      <a:pt x="5" y="32"/>
                      <a:pt x="5" y="29"/>
                    </a:cubicBez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sp>
          <p:nvSpPr>
            <p:cNvPr id="58" name="流程图: 终止 57"/>
            <p:cNvSpPr/>
            <p:nvPr/>
          </p:nvSpPr>
          <p:spPr>
            <a:xfrm>
              <a:off x="1363033" y="3577384"/>
              <a:ext cx="1977604" cy="442824"/>
            </a:xfrm>
            <a:prstGeom prst="flowChartTermina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my-MM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သရုပ်ဖော်ပြသခြင်း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8B75C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0" y="15837"/>
            <a:ext cx="12192000" cy="1238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သင် </a:t>
            </a: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Watch </a:t>
            </a:r>
            <a:r>
              <a:rPr lang="my-MM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 ဝယ်သောအခါ</a:t>
            </a:r>
          </a:p>
          <a:p>
            <a:pPr algn="ctr">
              <a:lnSpc>
                <a:spcPct val="150000"/>
              </a:lnSpc>
            </a:pP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ဖုန်း</a:t>
            </a:r>
            <a:r>
              <a:rPr lang="en-US" altLang="zh-CN" sz="28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ခေ</a:t>
            </a: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ါ်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</a:t>
            </a:r>
            <a:r>
              <a:rPr lang="en-US" altLang="zh-CN" sz="2800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ိုမှုကို</a:t>
            </a: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ဖြေကြားနိုင်သော </a:t>
            </a:r>
            <a:r>
              <a:rPr lang="en-US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Smart Watch </a:t>
            </a:r>
            <a:r>
              <a:rPr lang="my-MM" altLang="zh-CN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ကိုသာ ဝယ်သင့်သည်</a:t>
            </a:r>
            <a:r>
              <a:rPr lang="zh-CN" altLang="en-US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！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8828498" y="2792996"/>
            <a:ext cx="2744979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1</a:t>
            </a: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.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</a:t>
            </a: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အတွက် ဖုန်းကို စမ်းသပ်ပေးသောအခါ နာရီကို ထုတ်၍ 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customer</a:t>
            </a:r>
            <a:r>
              <a:rPr lang="my-MM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အား ခေါ်ဆိုခိုင်းကာ ဖုန်းခေါ်ဆိုမှု အရည်အသွေးကို စမ်းသပ်စေပါ</a:t>
            </a:r>
            <a:endParaRPr lang="en-US" altLang="zh-CN" sz="14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08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-2749"/>
            <a:ext cx="12192000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pSp>
        <p:nvGrpSpPr>
          <p:cNvPr id="124" name="组合 123">
            <a:extLst>
              <a:ext uri="{FF2B5EF4-FFF2-40B4-BE49-F238E27FC236}">
                <a16:creationId xmlns:a16="http://schemas.microsoft.com/office/drawing/2014/main" id="{E2F735F4-1ACA-42F4-AD28-7D8809B36FB9}"/>
              </a:ext>
            </a:extLst>
          </p:cNvPr>
          <p:cNvGrpSpPr/>
          <p:nvPr/>
        </p:nvGrpSpPr>
        <p:grpSpPr>
          <a:xfrm>
            <a:off x="3410091" y="1864227"/>
            <a:ext cx="1473041" cy="2504193"/>
            <a:chOff x="3365566" y="1925490"/>
            <a:chExt cx="1473041" cy="2504193"/>
          </a:xfrm>
        </p:grpSpPr>
        <p:sp>
          <p:nvSpPr>
            <p:cNvPr id="125" name="任意多边形: 形状 24">
              <a:extLst>
                <a:ext uri="{FF2B5EF4-FFF2-40B4-BE49-F238E27FC236}">
                  <a16:creationId xmlns:a16="http://schemas.microsoft.com/office/drawing/2014/main" id="{95F6FA4C-296D-4710-B584-34A1F29AEDD1}"/>
                </a:ext>
              </a:extLst>
            </p:cNvPr>
            <p:cNvSpPr/>
            <p:nvPr/>
          </p:nvSpPr>
          <p:spPr>
            <a:xfrm>
              <a:off x="3365566" y="1925490"/>
              <a:ext cx="1473041" cy="649568"/>
            </a:xfrm>
            <a:custGeom>
              <a:avLst/>
              <a:gdLst>
                <a:gd name="connsiteX0" fmla="*/ 1394460 w 1394460"/>
                <a:gd name="connsiteY0" fmla="*/ 1036320 h 1036320"/>
                <a:gd name="connsiteX1" fmla="*/ 586740 w 1394460"/>
                <a:gd name="connsiteY1" fmla="*/ 0 h 1036320"/>
                <a:gd name="connsiteX2" fmla="*/ 0 w 1394460"/>
                <a:gd name="connsiteY2" fmla="*/ 0 h 1036320"/>
                <a:gd name="connsiteX0" fmla="*/ 1413510 w 1413510"/>
                <a:gd name="connsiteY0" fmla="*/ 1053445 h 1053445"/>
                <a:gd name="connsiteX1" fmla="*/ 586740 w 1413510"/>
                <a:gd name="connsiteY1" fmla="*/ 0 h 1053445"/>
                <a:gd name="connsiteX2" fmla="*/ 0 w 1413510"/>
                <a:gd name="connsiteY2" fmla="*/ 0 h 1053445"/>
                <a:gd name="connsiteX0" fmla="*/ 1356360 w 1356360"/>
                <a:gd name="connsiteY0" fmla="*/ 1058337 h 1058337"/>
                <a:gd name="connsiteX1" fmla="*/ 586740 w 1356360"/>
                <a:gd name="connsiteY1" fmla="*/ 0 h 1058337"/>
                <a:gd name="connsiteX2" fmla="*/ 0 w 1356360"/>
                <a:gd name="connsiteY2" fmla="*/ 0 h 1058337"/>
                <a:gd name="connsiteX0" fmla="*/ 1451610 w 1451610"/>
                <a:gd name="connsiteY0" fmla="*/ 861066 h 861066"/>
                <a:gd name="connsiteX1" fmla="*/ 586740 w 1451610"/>
                <a:gd name="connsiteY1" fmla="*/ 0 h 861066"/>
                <a:gd name="connsiteX2" fmla="*/ 0 w 1451610"/>
                <a:gd name="connsiteY2" fmla="*/ 0 h 861066"/>
                <a:gd name="connsiteX0" fmla="*/ 1473041 w 1473041"/>
                <a:gd name="connsiteY0" fmla="*/ 1169839 h 1169839"/>
                <a:gd name="connsiteX1" fmla="*/ 586740 w 1473041"/>
                <a:gd name="connsiteY1" fmla="*/ 0 h 1169839"/>
                <a:gd name="connsiteX2" fmla="*/ 0 w 1473041"/>
                <a:gd name="connsiteY2" fmla="*/ 0 h 116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73041" h="1169839">
                  <a:moveTo>
                    <a:pt x="1473041" y="1169839"/>
                  </a:moveTo>
                  <a:lnTo>
                    <a:pt x="586740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FFFFFF">
                  <a:alpha val="80000"/>
                </a:srgbClr>
              </a:soli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Pyidaungsu" panose="020B0502040204020203" pitchFamily="34" charset="0"/>
                <a:cs typeface="Pyidaungsu" panose="020B0502040204020203" pitchFamily="34" charset="0"/>
              </a:endParaRPr>
            </a:p>
          </p:txBody>
        </p:sp>
        <p:sp>
          <p:nvSpPr>
            <p:cNvPr id="126" name="任意多边形: 形状 25">
              <a:extLst>
                <a:ext uri="{FF2B5EF4-FFF2-40B4-BE49-F238E27FC236}">
                  <a16:creationId xmlns:a16="http://schemas.microsoft.com/office/drawing/2014/main" id="{A9E76784-F851-4672-8D8F-AAB8AD275201}"/>
                </a:ext>
              </a:extLst>
            </p:cNvPr>
            <p:cNvSpPr/>
            <p:nvPr/>
          </p:nvSpPr>
          <p:spPr>
            <a:xfrm flipV="1">
              <a:off x="3365566" y="3780115"/>
              <a:ext cx="1473041" cy="649568"/>
            </a:xfrm>
            <a:custGeom>
              <a:avLst/>
              <a:gdLst>
                <a:gd name="connsiteX0" fmla="*/ 1394460 w 1394460"/>
                <a:gd name="connsiteY0" fmla="*/ 1036320 h 1036320"/>
                <a:gd name="connsiteX1" fmla="*/ 586740 w 1394460"/>
                <a:gd name="connsiteY1" fmla="*/ 0 h 1036320"/>
                <a:gd name="connsiteX2" fmla="*/ 0 w 1394460"/>
                <a:gd name="connsiteY2" fmla="*/ 0 h 1036320"/>
                <a:gd name="connsiteX0" fmla="*/ 1413510 w 1413510"/>
                <a:gd name="connsiteY0" fmla="*/ 1053445 h 1053445"/>
                <a:gd name="connsiteX1" fmla="*/ 586740 w 1413510"/>
                <a:gd name="connsiteY1" fmla="*/ 0 h 1053445"/>
                <a:gd name="connsiteX2" fmla="*/ 0 w 1413510"/>
                <a:gd name="connsiteY2" fmla="*/ 0 h 1053445"/>
                <a:gd name="connsiteX0" fmla="*/ 1356360 w 1356360"/>
                <a:gd name="connsiteY0" fmla="*/ 1058337 h 1058337"/>
                <a:gd name="connsiteX1" fmla="*/ 586740 w 1356360"/>
                <a:gd name="connsiteY1" fmla="*/ 0 h 1058337"/>
                <a:gd name="connsiteX2" fmla="*/ 0 w 1356360"/>
                <a:gd name="connsiteY2" fmla="*/ 0 h 1058337"/>
                <a:gd name="connsiteX0" fmla="*/ 1451610 w 1451610"/>
                <a:gd name="connsiteY0" fmla="*/ 861066 h 861066"/>
                <a:gd name="connsiteX1" fmla="*/ 586740 w 1451610"/>
                <a:gd name="connsiteY1" fmla="*/ 0 h 861066"/>
                <a:gd name="connsiteX2" fmla="*/ 0 w 1451610"/>
                <a:gd name="connsiteY2" fmla="*/ 0 h 861066"/>
                <a:gd name="connsiteX0" fmla="*/ 1473041 w 1473041"/>
                <a:gd name="connsiteY0" fmla="*/ 1169839 h 1169839"/>
                <a:gd name="connsiteX1" fmla="*/ 586740 w 1473041"/>
                <a:gd name="connsiteY1" fmla="*/ 0 h 1169839"/>
                <a:gd name="connsiteX2" fmla="*/ 0 w 1473041"/>
                <a:gd name="connsiteY2" fmla="*/ 0 h 116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73041" h="1169839">
                  <a:moveTo>
                    <a:pt x="1473041" y="1169839"/>
                  </a:moveTo>
                  <a:lnTo>
                    <a:pt x="586740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FFFFFF">
                  <a:alpha val="80000"/>
                </a:srgbClr>
              </a:soli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Pyidaungsu" panose="020B0502040204020203" pitchFamily="34" charset="0"/>
                <a:cs typeface="Pyidaungsu" panose="020B0502040204020203" pitchFamily="34" charset="0"/>
              </a:endParaRP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36E2C604-9081-4536-ABA2-AF650CAD3E54}"/>
              </a:ext>
            </a:extLst>
          </p:cNvPr>
          <p:cNvGrpSpPr/>
          <p:nvPr/>
        </p:nvGrpSpPr>
        <p:grpSpPr>
          <a:xfrm flipH="1">
            <a:off x="6950058" y="1864227"/>
            <a:ext cx="1473041" cy="2504193"/>
            <a:chOff x="3365566" y="1925490"/>
            <a:chExt cx="1473041" cy="2504193"/>
          </a:xfrm>
        </p:grpSpPr>
        <p:sp>
          <p:nvSpPr>
            <p:cNvPr id="128" name="任意多边形: 形状 21">
              <a:extLst>
                <a:ext uri="{FF2B5EF4-FFF2-40B4-BE49-F238E27FC236}">
                  <a16:creationId xmlns:a16="http://schemas.microsoft.com/office/drawing/2014/main" id="{56BEBBAC-9F07-4AFE-90FA-9B7607F0B9EF}"/>
                </a:ext>
              </a:extLst>
            </p:cNvPr>
            <p:cNvSpPr/>
            <p:nvPr/>
          </p:nvSpPr>
          <p:spPr>
            <a:xfrm>
              <a:off x="3365566" y="1925490"/>
              <a:ext cx="1473041" cy="649568"/>
            </a:xfrm>
            <a:custGeom>
              <a:avLst/>
              <a:gdLst>
                <a:gd name="connsiteX0" fmla="*/ 1394460 w 1394460"/>
                <a:gd name="connsiteY0" fmla="*/ 1036320 h 1036320"/>
                <a:gd name="connsiteX1" fmla="*/ 586740 w 1394460"/>
                <a:gd name="connsiteY1" fmla="*/ 0 h 1036320"/>
                <a:gd name="connsiteX2" fmla="*/ 0 w 1394460"/>
                <a:gd name="connsiteY2" fmla="*/ 0 h 1036320"/>
                <a:gd name="connsiteX0" fmla="*/ 1413510 w 1413510"/>
                <a:gd name="connsiteY0" fmla="*/ 1053445 h 1053445"/>
                <a:gd name="connsiteX1" fmla="*/ 586740 w 1413510"/>
                <a:gd name="connsiteY1" fmla="*/ 0 h 1053445"/>
                <a:gd name="connsiteX2" fmla="*/ 0 w 1413510"/>
                <a:gd name="connsiteY2" fmla="*/ 0 h 1053445"/>
                <a:gd name="connsiteX0" fmla="*/ 1356360 w 1356360"/>
                <a:gd name="connsiteY0" fmla="*/ 1058337 h 1058337"/>
                <a:gd name="connsiteX1" fmla="*/ 586740 w 1356360"/>
                <a:gd name="connsiteY1" fmla="*/ 0 h 1058337"/>
                <a:gd name="connsiteX2" fmla="*/ 0 w 1356360"/>
                <a:gd name="connsiteY2" fmla="*/ 0 h 1058337"/>
                <a:gd name="connsiteX0" fmla="*/ 1451610 w 1451610"/>
                <a:gd name="connsiteY0" fmla="*/ 861066 h 861066"/>
                <a:gd name="connsiteX1" fmla="*/ 586740 w 1451610"/>
                <a:gd name="connsiteY1" fmla="*/ 0 h 861066"/>
                <a:gd name="connsiteX2" fmla="*/ 0 w 1451610"/>
                <a:gd name="connsiteY2" fmla="*/ 0 h 861066"/>
                <a:gd name="connsiteX0" fmla="*/ 1473041 w 1473041"/>
                <a:gd name="connsiteY0" fmla="*/ 1169839 h 1169839"/>
                <a:gd name="connsiteX1" fmla="*/ 586740 w 1473041"/>
                <a:gd name="connsiteY1" fmla="*/ 0 h 1169839"/>
                <a:gd name="connsiteX2" fmla="*/ 0 w 1473041"/>
                <a:gd name="connsiteY2" fmla="*/ 0 h 116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73041" h="1169839">
                  <a:moveTo>
                    <a:pt x="1473041" y="1169839"/>
                  </a:moveTo>
                  <a:lnTo>
                    <a:pt x="586740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FFFFFF">
                  <a:alpha val="80000"/>
                </a:srgbClr>
              </a:soli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Pyidaungsu" panose="020B0502040204020203" pitchFamily="34" charset="0"/>
                <a:cs typeface="Pyidaungsu" panose="020B0502040204020203" pitchFamily="34" charset="0"/>
              </a:endParaRPr>
            </a:p>
          </p:txBody>
        </p:sp>
        <p:sp>
          <p:nvSpPr>
            <p:cNvPr id="129" name="任意多边形: 形状 22">
              <a:extLst>
                <a:ext uri="{FF2B5EF4-FFF2-40B4-BE49-F238E27FC236}">
                  <a16:creationId xmlns:a16="http://schemas.microsoft.com/office/drawing/2014/main" id="{57E486A2-F695-4602-AA96-3E2A7AA15FAF}"/>
                </a:ext>
              </a:extLst>
            </p:cNvPr>
            <p:cNvSpPr/>
            <p:nvPr/>
          </p:nvSpPr>
          <p:spPr>
            <a:xfrm flipV="1">
              <a:off x="3365566" y="3780115"/>
              <a:ext cx="1473041" cy="649568"/>
            </a:xfrm>
            <a:custGeom>
              <a:avLst/>
              <a:gdLst>
                <a:gd name="connsiteX0" fmla="*/ 1394460 w 1394460"/>
                <a:gd name="connsiteY0" fmla="*/ 1036320 h 1036320"/>
                <a:gd name="connsiteX1" fmla="*/ 586740 w 1394460"/>
                <a:gd name="connsiteY1" fmla="*/ 0 h 1036320"/>
                <a:gd name="connsiteX2" fmla="*/ 0 w 1394460"/>
                <a:gd name="connsiteY2" fmla="*/ 0 h 1036320"/>
                <a:gd name="connsiteX0" fmla="*/ 1413510 w 1413510"/>
                <a:gd name="connsiteY0" fmla="*/ 1053445 h 1053445"/>
                <a:gd name="connsiteX1" fmla="*/ 586740 w 1413510"/>
                <a:gd name="connsiteY1" fmla="*/ 0 h 1053445"/>
                <a:gd name="connsiteX2" fmla="*/ 0 w 1413510"/>
                <a:gd name="connsiteY2" fmla="*/ 0 h 1053445"/>
                <a:gd name="connsiteX0" fmla="*/ 1356360 w 1356360"/>
                <a:gd name="connsiteY0" fmla="*/ 1058337 h 1058337"/>
                <a:gd name="connsiteX1" fmla="*/ 586740 w 1356360"/>
                <a:gd name="connsiteY1" fmla="*/ 0 h 1058337"/>
                <a:gd name="connsiteX2" fmla="*/ 0 w 1356360"/>
                <a:gd name="connsiteY2" fmla="*/ 0 h 1058337"/>
                <a:gd name="connsiteX0" fmla="*/ 1451610 w 1451610"/>
                <a:gd name="connsiteY0" fmla="*/ 861066 h 861066"/>
                <a:gd name="connsiteX1" fmla="*/ 586740 w 1451610"/>
                <a:gd name="connsiteY1" fmla="*/ 0 h 861066"/>
                <a:gd name="connsiteX2" fmla="*/ 0 w 1451610"/>
                <a:gd name="connsiteY2" fmla="*/ 0 h 861066"/>
                <a:gd name="connsiteX0" fmla="*/ 1473041 w 1473041"/>
                <a:gd name="connsiteY0" fmla="*/ 1169839 h 1169839"/>
                <a:gd name="connsiteX1" fmla="*/ 586740 w 1473041"/>
                <a:gd name="connsiteY1" fmla="*/ 0 h 1169839"/>
                <a:gd name="connsiteX2" fmla="*/ 0 w 1473041"/>
                <a:gd name="connsiteY2" fmla="*/ 0 h 116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73041" h="1169839">
                  <a:moveTo>
                    <a:pt x="1473041" y="1169839"/>
                  </a:moveTo>
                  <a:lnTo>
                    <a:pt x="586740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FFFFFF">
                  <a:alpha val="80000"/>
                </a:srgbClr>
              </a:soli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Pyidaungsu" panose="020B0502040204020203" pitchFamily="34" charset="0"/>
                <a:cs typeface="Pyidaungsu" panose="020B0502040204020203" pitchFamily="34" charset="0"/>
              </a:endParaRPr>
            </a:p>
          </p:txBody>
        </p:sp>
      </p:grpSp>
      <p:pic>
        <p:nvPicPr>
          <p:cNvPr id="130" name="图片 12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663" y="1553944"/>
            <a:ext cx="3014663" cy="31804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48381" y="1770296"/>
            <a:ext cx="462118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y-MM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ဖက်ရှင်ကျသော ဒီဇိုင်း</a:t>
            </a:r>
          </a:p>
          <a:p>
            <a:endParaRPr lang="zh-CN" altLang="zh-CN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Watch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ကမ္ဘာပေ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ါ်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ပထမဆုံး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ကွေးည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ွှ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တ်သော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flexible hyperboloid display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အသုံးပြုထားပြီး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အဆင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့်‌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မြင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သော</a:t>
            </a:r>
            <a:r>
              <a:rPr lang="my-MM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ဖက်ရှင်ပိုင်းအတွက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ရွေးချယ်မှု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1600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တစ်ခုဖြစ်သည</a:t>
            </a:r>
            <a:r>
              <a:rPr lang="en-US" altLang="zh-CN" sz="16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်!</a:t>
            </a:r>
            <a:endParaRPr lang="en-US" altLang="zh-CN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653080" y="4224597"/>
            <a:ext cx="3673889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 LTE Connectivity</a:t>
            </a:r>
          </a:p>
          <a:p>
            <a:pPr lvl="0">
              <a:lnSpc>
                <a:spcPts val="2200"/>
              </a:lnSpc>
            </a:pP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(LTE) </a:t>
            </a:r>
            <a:r>
              <a:rPr lang="my-MM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 အချိန်မ‌ရွေး နေရာမ‌ရွေး မိုက်ကရိုဖုန်း အဖြစ် အသုံးပြုနိုင်သည်။</a:t>
            </a:r>
            <a:endParaRPr lang="en-US" altLang="zh-CN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13280" y="1599570"/>
            <a:ext cx="3278720" cy="2056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my-MM" altLang="zh-CN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 လက်တွဲဖော်</a:t>
            </a:r>
            <a:endParaRPr lang="en-US" altLang="zh-CN" sz="2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algn="ctr">
              <a:lnSpc>
                <a:spcPts val="2200"/>
              </a:lnSpc>
              <a:defRPr/>
            </a:pP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Watch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ကို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အချိန်မရွေး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နေရာမရွေး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</a:t>
            </a:r>
            <a:r>
              <a:rPr lang="my-MM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လုပ်နိုင်ရန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ကူညီပေးပြီး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သင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ခန္ဓာကိုယ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အချက်အလက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</a:t>
            </a:r>
            <a:r>
              <a:rPr lang="my-MM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များကိုလည်း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 24/7 </a:t>
            </a:r>
            <a:r>
              <a:rPr lang="en-US" altLang="zh-CN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တိုင်းတာပေးသည</a:t>
            </a:r>
            <a:r>
              <a:rPr lang="en-US" altLang="zh-CN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86" y="4049057"/>
            <a:ext cx="8101123" cy="264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my-MM" altLang="zh-CN" sz="20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ဘဝအတွက် အဆင်ပြေမှု</a:t>
            </a:r>
            <a:endParaRPr lang="en-US" altLang="zh-CN" sz="20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my-MM" altLang="zh-CN" sz="20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APP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များကို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download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ဆွဲနိုင်သောကြောင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ဘဝကို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ပိုမို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လွယ်ကူစေသည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သည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ကမ္ဘာပေ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ါ်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အားသွင်းမှု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အမြန်ဆုံး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Smart Watch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ဖြစ်သည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တွင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processor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နှစ်ခု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နှင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့် 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အားသွင်းမှုစနစ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နှစ်ခု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b="1" dirty="0" err="1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ပါဝင်သည</a:t>
            </a:r>
            <a:r>
              <a: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်။</a:t>
            </a:r>
            <a:endParaRPr lang="zh-CN" altLang="zh-CN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2612706" y="1481057"/>
            <a:ext cx="722455" cy="838047"/>
            <a:chOff x="8668221" y="2272884"/>
            <a:chExt cx="1769291" cy="2052377"/>
          </a:xfrm>
        </p:grpSpPr>
        <p:sp>
          <p:nvSpPr>
            <p:cNvPr id="132" name="六边形 131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8656456" y="2512807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思源黑体 CN Light"/>
                <a:cs typeface="Pyidaungsu" panose="020B0502040204020203" pitchFamily="34" charset="0"/>
              </a:endParaRPr>
            </a:p>
          </p:txBody>
        </p:sp>
        <p:sp>
          <p:nvSpPr>
            <p:cNvPr id="133" name="六边形 132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8526678" y="2414427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思源黑体 CN Light"/>
                <a:cs typeface="Pyidaungsu" panose="020B0502040204020203" pitchFamily="34" charset="0"/>
              </a:endParaRPr>
            </a:p>
          </p:txBody>
        </p:sp>
        <p:pic>
          <p:nvPicPr>
            <p:cNvPr id="134" name="图片 13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281" y="2615558"/>
              <a:ext cx="1357910" cy="1357910"/>
            </a:xfrm>
            <a:prstGeom prst="rect">
              <a:avLst/>
            </a:prstGeom>
          </p:spPr>
        </p:pic>
      </p:grpSp>
      <p:grpSp>
        <p:nvGrpSpPr>
          <p:cNvPr id="136" name="组合 135"/>
          <p:cNvGrpSpPr/>
          <p:nvPr/>
        </p:nvGrpSpPr>
        <p:grpSpPr>
          <a:xfrm>
            <a:off x="8485247" y="1502642"/>
            <a:ext cx="682028" cy="791152"/>
            <a:chOff x="4820615" y="2278719"/>
            <a:chExt cx="1769291" cy="2052377"/>
          </a:xfrm>
        </p:grpSpPr>
        <p:sp>
          <p:nvSpPr>
            <p:cNvPr id="137" name="六边形 136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4808850" y="2518642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思源黑体 CN Light"/>
                <a:cs typeface="Pyidaungsu" panose="020B0502040204020203" pitchFamily="34" charset="0"/>
              </a:endParaRPr>
            </a:p>
          </p:txBody>
        </p:sp>
        <p:sp>
          <p:nvSpPr>
            <p:cNvPr id="138" name="六边形 137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4679072" y="2420262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思源黑体 CN Light"/>
                <a:cs typeface="Pyidaungsu" panose="020B0502040204020203" pitchFamily="34" charset="0"/>
              </a:endParaRPr>
            </a:p>
          </p:txBody>
        </p:sp>
        <p:pic>
          <p:nvPicPr>
            <p:cNvPr id="139" name="图片 13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0913" y="2530166"/>
              <a:ext cx="1528694" cy="1528694"/>
            </a:xfrm>
            <a:prstGeom prst="rect">
              <a:avLst/>
            </a:prstGeom>
          </p:spPr>
        </p:pic>
      </p:grpSp>
      <p:grpSp>
        <p:nvGrpSpPr>
          <p:cNvPr id="140" name="组合 139"/>
          <p:cNvGrpSpPr/>
          <p:nvPr/>
        </p:nvGrpSpPr>
        <p:grpSpPr>
          <a:xfrm>
            <a:off x="2612707" y="3949396"/>
            <a:ext cx="722455" cy="838047"/>
            <a:chOff x="1236247" y="2272884"/>
            <a:chExt cx="1769291" cy="2052377"/>
          </a:xfrm>
        </p:grpSpPr>
        <p:sp>
          <p:nvSpPr>
            <p:cNvPr id="141" name="六边形 140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1224482" y="2512807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思源黑体 CN Light"/>
                <a:cs typeface="Pyidaungsu" panose="020B0502040204020203" pitchFamily="34" charset="0"/>
              </a:endParaRPr>
            </a:p>
          </p:txBody>
        </p:sp>
        <p:sp>
          <p:nvSpPr>
            <p:cNvPr id="142" name="六边形 141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1094704" y="2414427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思源黑体 CN Light"/>
                <a:cs typeface="Pyidaungsu" panose="020B0502040204020203" pitchFamily="34" charset="0"/>
              </a:endParaRPr>
            </a:p>
          </p:txBody>
        </p:sp>
        <p:pic>
          <p:nvPicPr>
            <p:cNvPr id="143" name="图片 14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183" y="2549435"/>
              <a:ext cx="1490157" cy="1490157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8473898" y="3957376"/>
            <a:ext cx="722399" cy="837982"/>
            <a:chOff x="-1570583" y="2384640"/>
            <a:chExt cx="1499090" cy="1738943"/>
          </a:xfrm>
        </p:grpSpPr>
        <p:grpSp>
          <p:nvGrpSpPr>
            <p:cNvPr id="144" name="组合 143"/>
            <p:cNvGrpSpPr/>
            <p:nvPr/>
          </p:nvGrpSpPr>
          <p:grpSpPr>
            <a:xfrm>
              <a:off x="-1570583" y="2384640"/>
              <a:ext cx="1499090" cy="1738943"/>
              <a:chOff x="4820615" y="2278719"/>
              <a:chExt cx="1769291" cy="2052377"/>
            </a:xfrm>
          </p:grpSpPr>
          <p:sp>
            <p:nvSpPr>
              <p:cNvPr id="145" name="六边形 144">
                <a:extLst>
                  <a:ext uri="{FF2B5EF4-FFF2-40B4-BE49-F238E27FC236}">
                    <a16:creationId xmlns:a16="http://schemas.microsoft.com/office/drawing/2014/main" id="{395FBC25-DCB2-4A8F-BC32-FE59165EA3DF}"/>
                  </a:ext>
                </a:extLst>
              </p:cNvPr>
              <p:cNvSpPr/>
              <p:nvPr/>
            </p:nvSpPr>
            <p:spPr>
              <a:xfrm rot="5400000">
                <a:off x="4808850" y="2518642"/>
                <a:ext cx="1813560" cy="1563414"/>
              </a:xfrm>
              <a:prstGeom prst="hexagon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思源黑体 CN Light"/>
                  <a:cs typeface="Pyidaungsu" panose="020B0502040204020203" pitchFamily="34" charset="0"/>
                </a:endParaRPr>
              </a:p>
            </p:txBody>
          </p:sp>
          <p:sp>
            <p:nvSpPr>
              <p:cNvPr id="146" name="六边形 145">
                <a:extLst>
                  <a:ext uri="{FF2B5EF4-FFF2-40B4-BE49-F238E27FC236}">
                    <a16:creationId xmlns:a16="http://schemas.microsoft.com/office/drawing/2014/main" id="{C22299B1-7919-4AF9-B0AE-293628BF931D}"/>
                  </a:ext>
                </a:extLst>
              </p:cNvPr>
              <p:cNvSpPr/>
              <p:nvPr/>
            </p:nvSpPr>
            <p:spPr>
              <a:xfrm rot="5400000">
                <a:off x="4679072" y="2420262"/>
                <a:ext cx="2052377" cy="1769291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思源黑体 CN Light"/>
                  <a:cs typeface="Pyidaungsu" panose="020B0502040204020203" pitchFamily="34" charset="0"/>
                </a:endParaRPr>
              </a:p>
            </p:txBody>
          </p:sp>
        </p:grp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19324" y="2644575"/>
              <a:ext cx="1211348" cy="1211348"/>
            </a:xfrm>
            <a:prstGeom prst="rect">
              <a:avLst/>
            </a:prstGeom>
          </p:spPr>
        </p:pic>
      </p:grpSp>
      <p:sp>
        <p:nvSpPr>
          <p:cNvPr id="17" name="矩形 16"/>
          <p:cNvSpPr/>
          <p:nvPr/>
        </p:nvSpPr>
        <p:spPr>
          <a:xfrm>
            <a:off x="0" y="107569"/>
            <a:ext cx="121920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</a:t>
            </a:r>
            <a:r>
              <a:rPr lang="my-MM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 သင့်အတွက် ဘာတွေကိုယူဆောင်လာပေးသလဲ</a:t>
            </a:r>
            <a:r>
              <a:rPr lang="en-US" altLang="zh-CN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  <a:endParaRPr lang="zh-CN" altLang="en-US" sz="4000" b="1" dirty="0">
              <a:solidFill>
                <a:srgbClr val="38B75C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86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06"/>
          <a:stretch/>
        </p:blipFill>
        <p:spPr>
          <a:xfrm>
            <a:off x="0" y="-1"/>
            <a:ext cx="12192000" cy="6875813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0" y="0"/>
            <a:ext cx="12192000" cy="6875811"/>
          </a:xfrm>
          <a:prstGeom prst="rect">
            <a:avLst/>
          </a:prstGeom>
          <a:gradFill flip="none" rotWithShape="1">
            <a:gsLst>
              <a:gs pos="37000">
                <a:schemeClr val="tx1">
                  <a:alpha val="30000"/>
                </a:schemeClr>
              </a:gs>
              <a:gs pos="65000">
                <a:schemeClr val="tx1">
                  <a:lumMod val="100000"/>
                  <a:alpha val="7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30541" y="5790288"/>
            <a:ext cx="4371609" cy="400110"/>
            <a:chOff x="537029" y="5778181"/>
            <a:chExt cx="4371609" cy="40011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37029" y="5978236"/>
              <a:ext cx="65578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4252856" y="5978236"/>
              <a:ext cx="65578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1094021" y="5778181"/>
              <a:ext cx="32775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</a:rPr>
                <a:t>Product Training Team</a:t>
              </a:r>
              <a:endParaRPr lang="zh-CN" altLang="en-US" sz="2000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0" y="1185475"/>
            <a:ext cx="7778337" cy="2563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8000" b="1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rPr>
              <a:t>OPPO Watch</a:t>
            </a:r>
          </a:p>
          <a:p>
            <a:pPr algn="ctr">
              <a:lnSpc>
                <a:spcPct val="110000"/>
              </a:lnSpc>
            </a:pPr>
            <a:r>
              <a:rPr lang="en-US" altLang="zh-CN" sz="6600" b="1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rPr>
              <a:t>Product Training</a:t>
            </a:r>
          </a:p>
        </p:txBody>
      </p:sp>
    </p:spTree>
    <p:extLst>
      <p:ext uri="{BB962C8B-B14F-4D97-AF65-F5344CB8AC3E}">
        <p14:creationId xmlns:p14="http://schemas.microsoft.com/office/powerpoint/2010/main" val="304322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文本框 140"/>
          <p:cNvSpPr txBox="1"/>
          <p:nvPr/>
        </p:nvSpPr>
        <p:spPr>
          <a:xfrm>
            <a:off x="0" y="5308271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>
              <a:lnSpc>
                <a:spcPct val="15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</a:t>
            </a:r>
            <a:r>
              <a:rPr lang="my-MM" altLang="zh-CN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ကြည့်လိုက်ပါ</a:t>
            </a:r>
            <a:r>
              <a:rPr lang="zh-CN" altLang="en-US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！</a:t>
            </a:r>
          </a:p>
          <a:p>
            <a:pPr algn="ctr" fontAlgn="ctr">
              <a:lnSpc>
                <a:spcPct val="150000"/>
              </a:lnSpc>
            </a:pPr>
            <a:r>
              <a:rPr lang="my-MM" altLang="zh-CN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ကမ္ဘာ့ပထမဆုံး ကွေး</a:t>
            </a:r>
            <a:r>
              <a:rPr lang="en-US" altLang="zh-CN" sz="2400" b="1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ညွတ</a:t>
            </a:r>
            <a:r>
              <a:rPr lang="en-US" altLang="zh-CN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်</a:t>
            </a:r>
            <a:r>
              <a:rPr lang="my-MM" altLang="zh-CN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သော </a:t>
            </a:r>
            <a:r>
              <a:rPr lang="en-US" altLang="zh-CN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hyperboloid </a:t>
            </a:r>
            <a:r>
              <a:rPr lang="my-MM" altLang="zh-CN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မျက်နှာပြင်</a:t>
            </a:r>
            <a:r>
              <a:rPr lang="zh-CN" altLang="en-US" sz="2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！</a:t>
            </a:r>
            <a:endParaRPr lang="en-US" altLang="zh-CN" sz="24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cxnSp>
        <p:nvCxnSpPr>
          <p:cNvPr id="144" name="直接连接符 143"/>
          <p:cNvCxnSpPr/>
          <p:nvPr/>
        </p:nvCxnSpPr>
        <p:spPr>
          <a:xfrm>
            <a:off x="886691" y="6679209"/>
            <a:ext cx="103262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80" b="2783"/>
          <a:stretch/>
        </p:blipFill>
        <p:spPr>
          <a:xfrm>
            <a:off x="0" y="0"/>
            <a:ext cx="12192000" cy="530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84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599521"/>
            <a:ext cx="1219200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OPPO Watch </a:t>
            </a:r>
            <a:r>
              <a:rPr lang="my-MM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မှ သင့်အတွက် ဘာတွေယူဆောင်လာသလဲ</a:t>
            </a:r>
            <a:r>
              <a:rPr lang="en-US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?</a:t>
            </a:r>
            <a:endParaRPr lang="zh-CN" altLang="en-US" sz="36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9584348" y="2171675"/>
            <a:ext cx="1769291" cy="2052377"/>
            <a:chOff x="1236247" y="2272884"/>
            <a:chExt cx="1769291" cy="2052377"/>
          </a:xfrm>
        </p:grpSpPr>
        <p:sp>
          <p:nvSpPr>
            <p:cNvPr id="27" name="六边形 26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1224482" y="2512807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8" name="六边形 27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1094704" y="2414427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183" y="2549435"/>
              <a:ext cx="1490157" cy="1490157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5320243" y="2171675"/>
            <a:ext cx="1769291" cy="2052377"/>
            <a:chOff x="4820615" y="2278719"/>
            <a:chExt cx="1769291" cy="2052377"/>
          </a:xfrm>
        </p:grpSpPr>
        <p:sp>
          <p:nvSpPr>
            <p:cNvPr id="34" name="六边形 33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4808850" y="2518642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5" name="六边形 34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4679072" y="2420262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0913" y="2530166"/>
              <a:ext cx="1528694" cy="1528694"/>
            </a:xfrm>
            <a:prstGeom prst="rect">
              <a:avLst/>
            </a:prstGeom>
          </p:spPr>
        </p:pic>
      </p:grpSp>
      <p:sp>
        <p:nvSpPr>
          <p:cNvPr id="43" name="矩形 42"/>
          <p:cNvSpPr/>
          <p:nvPr/>
        </p:nvSpPr>
        <p:spPr>
          <a:xfrm>
            <a:off x="8702276" y="4515419"/>
            <a:ext cx="3554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my-MM" altLang="zh-CN" sz="28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အားကစား လက်တွဲဖော်</a:t>
            </a:r>
            <a:endParaRPr lang="zh-CN" altLang="en-US" sz="28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56138" y="2171675"/>
            <a:ext cx="1769291" cy="2052377"/>
            <a:chOff x="8668221" y="2272884"/>
            <a:chExt cx="1769291" cy="2052377"/>
          </a:xfrm>
        </p:grpSpPr>
        <p:sp>
          <p:nvSpPr>
            <p:cNvPr id="37" name="六边形 36">
              <a:extLst>
                <a:ext uri="{FF2B5EF4-FFF2-40B4-BE49-F238E27FC236}">
                  <a16:creationId xmlns:a16="http://schemas.microsoft.com/office/drawing/2014/main" id="{395FBC25-DCB2-4A8F-BC32-FE59165EA3DF}"/>
                </a:ext>
              </a:extLst>
            </p:cNvPr>
            <p:cNvSpPr/>
            <p:nvPr/>
          </p:nvSpPr>
          <p:spPr>
            <a:xfrm rot="5400000">
              <a:off x="8656456" y="2512807"/>
              <a:ext cx="1813560" cy="1563414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8" name="六边形 37">
              <a:extLst>
                <a:ext uri="{FF2B5EF4-FFF2-40B4-BE49-F238E27FC236}">
                  <a16:creationId xmlns:a16="http://schemas.microsoft.com/office/drawing/2014/main" id="{C22299B1-7919-4AF9-B0AE-293628BF931D}"/>
                </a:ext>
              </a:extLst>
            </p:cNvPr>
            <p:cNvSpPr/>
            <p:nvPr/>
          </p:nvSpPr>
          <p:spPr>
            <a:xfrm rot="5400000">
              <a:off x="8526678" y="2414427"/>
              <a:ext cx="2052377" cy="1769291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281" y="2615558"/>
              <a:ext cx="1357910" cy="1357910"/>
            </a:xfrm>
            <a:prstGeom prst="rect">
              <a:avLst/>
            </a:prstGeom>
          </p:spPr>
        </p:pic>
      </p:grpSp>
      <p:sp>
        <p:nvSpPr>
          <p:cNvPr id="45" name="矩形 44"/>
          <p:cNvSpPr/>
          <p:nvPr/>
        </p:nvSpPr>
        <p:spPr>
          <a:xfrm>
            <a:off x="4387676" y="4515419"/>
            <a:ext cx="36551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my-MM" altLang="zh-CN" sz="28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ဘဝအတွက် အဆင်ပြေမှု</a:t>
            </a:r>
            <a:endParaRPr lang="zh-CN" altLang="en-US" sz="28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810467" y="2171675"/>
            <a:ext cx="3324948" cy="2866964"/>
            <a:chOff x="806500" y="2171675"/>
            <a:chExt cx="3324948" cy="2866964"/>
          </a:xfrm>
        </p:grpSpPr>
        <p:grpSp>
          <p:nvGrpSpPr>
            <p:cNvPr id="30" name="组合 29"/>
            <p:cNvGrpSpPr/>
            <p:nvPr/>
          </p:nvGrpSpPr>
          <p:grpSpPr>
            <a:xfrm>
              <a:off x="1056138" y="2171675"/>
              <a:ext cx="1769291" cy="2052377"/>
              <a:chOff x="8668221" y="2272884"/>
              <a:chExt cx="1769291" cy="2052377"/>
            </a:xfrm>
          </p:grpSpPr>
          <p:sp>
            <p:nvSpPr>
              <p:cNvPr id="32" name="六边形 31">
                <a:extLst>
                  <a:ext uri="{FF2B5EF4-FFF2-40B4-BE49-F238E27FC236}">
                    <a16:creationId xmlns:a16="http://schemas.microsoft.com/office/drawing/2014/main" id="{395FBC25-DCB2-4A8F-BC32-FE59165EA3DF}"/>
                  </a:ext>
                </a:extLst>
              </p:cNvPr>
              <p:cNvSpPr/>
              <p:nvPr/>
            </p:nvSpPr>
            <p:spPr>
              <a:xfrm rot="5400000">
                <a:off x="8656456" y="2512807"/>
                <a:ext cx="1813560" cy="1563414"/>
              </a:xfrm>
              <a:prstGeom prst="hexagon">
                <a:avLst/>
              </a:prstGeom>
              <a:solidFill>
                <a:srgbClr val="38B75C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33" name="六边形 32">
                <a:extLst>
                  <a:ext uri="{FF2B5EF4-FFF2-40B4-BE49-F238E27FC236}">
                    <a16:creationId xmlns:a16="http://schemas.microsoft.com/office/drawing/2014/main" id="{C22299B1-7919-4AF9-B0AE-293628BF931D}"/>
                  </a:ext>
                </a:extLst>
              </p:cNvPr>
              <p:cNvSpPr/>
              <p:nvPr/>
            </p:nvSpPr>
            <p:spPr>
              <a:xfrm rot="5400000">
                <a:off x="8526678" y="2414427"/>
                <a:ext cx="2052377" cy="1769291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38B75C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pic>
            <p:nvPicPr>
              <p:cNvPr id="36" name="图片 3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84281" y="2615558"/>
                <a:ext cx="1357910" cy="1357910"/>
              </a:xfrm>
              <a:prstGeom prst="rect">
                <a:avLst/>
              </a:prstGeom>
            </p:spPr>
          </p:pic>
        </p:grpSp>
        <p:sp>
          <p:nvSpPr>
            <p:cNvPr id="31" name="矩形 30"/>
            <p:cNvSpPr/>
            <p:nvPr/>
          </p:nvSpPr>
          <p:spPr>
            <a:xfrm>
              <a:off x="806500" y="4515419"/>
              <a:ext cx="332494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my-MM" altLang="zh-CN" sz="28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 ဒီဇိုင်း</a:t>
              </a:r>
              <a:endParaRPr lang="zh-CN" altLang="en-US" sz="28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198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484236" y="2791993"/>
            <a:ext cx="5601195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y-MM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စျေးနှုန်းမြင့်ဖုန်းများတွင်</a:t>
            </a:r>
            <a:r>
              <a:rPr lang="en-US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သုံး</a:t>
            </a:r>
            <a:r>
              <a:rPr lang="my-MM" altLang="zh-CN" sz="36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သော ကွေးညွှတ်သော မျက်နှာပြင် ရှိသည်။</a:t>
            </a:r>
            <a:endParaRPr lang="en-US" altLang="zh-CN" sz="3600" b="1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8" name="一加8" descr="一加8">
            <a:hlinkClick r:id="" action="ppaction://media"/>
            <a:extLst>
              <a:ext uri="{FF2B5EF4-FFF2-40B4-BE49-F238E27FC236}">
                <a16:creationId xmlns:a16="http://schemas.microsoft.com/office/drawing/2014/main" id="{DDADC1F6-F6CB-ED45-9439-3EF72D6960B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5" end="562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793" y="1936430"/>
            <a:ext cx="6644924" cy="37377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2700000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397649" y="-53548"/>
            <a:ext cx="4687783" cy="1322966"/>
            <a:chOff x="2546348" y="2210665"/>
            <a:chExt cx="7083427" cy="1999055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546348" y="2815890"/>
              <a:ext cx="7083425" cy="1069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40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 ဒီဇိုင်း</a:t>
              </a:r>
              <a:endParaRPr lang="zh-CN" altLang="en-US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36012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336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360" y="1413830"/>
            <a:ext cx="4415352" cy="4712221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274882" y="1735057"/>
            <a:ext cx="4327306" cy="1538883"/>
            <a:chOff x="274882" y="2134297"/>
            <a:chExt cx="4327306" cy="1538883"/>
          </a:xfrm>
        </p:grpSpPr>
        <p:grpSp>
          <p:nvGrpSpPr>
            <p:cNvPr id="21" name="组合 20"/>
            <p:cNvGrpSpPr/>
            <p:nvPr/>
          </p:nvGrpSpPr>
          <p:grpSpPr>
            <a:xfrm>
              <a:off x="2385762" y="2863147"/>
              <a:ext cx="2216426" cy="670902"/>
              <a:chOff x="1818861" y="2659325"/>
              <a:chExt cx="2216426" cy="670902"/>
            </a:xfrm>
          </p:grpSpPr>
          <p:cxnSp>
            <p:nvCxnSpPr>
              <p:cNvPr id="15" name="直接连接符 14"/>
              <p:cNvCxnSpPr/>
              <p:nvPr/>
            </p:nvCxnSpPr>
            <p:spPr>
              <a:xfrm flipH="1" flipV="1">
                <a:off x="2849641" y="2659325"/>
                <a:ext cx="1185646" cy="67090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箭头连接符 19"/>
              <p:cNvCxnSpPr/>
              <p:nvPr/>
            </p:nvCxnSpPr>
            <p:spPr>
              <a:xfrm flipH="1">
                <a:off x="1818861" y="2659325"/>
                <a:ext cx="1040719" cy="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矩形 21"/>
            <p:cNvSpPr/>
            <p:nvPr/>
          </p:nvSpPr>
          <p:spPr>
            <a:xfrm>
              <a:off x="274882" y="2134297"/>
              <a:ext cx="2959464" cy="15388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Flexible Dual-Curved</a:t>
              </a:r>
              <a:r>
                <a:rPr lang="my-MM" altLang="zh-CN" sz="24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</a:t>
              </a:r>
            </a:p>
            <a:p>
              <a:pPr algn="ctr">
                <a:lnSpc>
                  <a:spcPct val="150000"/>
                </a:lnSpc>
              </a:pPr>
              <a:r>
                <a:rPr lang="my-MM" altLang="zh-CN" sz="24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မျက်နှာပြင်</a:t>
              </a:r>
              <a:endParaRPr lang="en-US" altLang="zh-CN" sz="2400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my-MM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စျေးကွက်တွင် ပထမဆုံး</a:t>
              </a:r>
              <a:endPara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28611" y="4595031"/>
            <a:ext cx="3862599" cy="1464915"/>
            <a:chOff x="728611" y="4994271"/>
            <a:chExt cx="3862599" cy="1464915"/>
          </a:xfrm>
        </p:grpSpPr>
        <p:grpSp>
          <p:nvGrpSpPr>
            <p:cNvPr id="76" name="组合 75"/>
            <p:cNvGrpSpPr/>
            <p:nvPr/>
          </p:nvGrpSpPr>
          <p:grpSpPr>
            <a:xfrm flipV="1">
              <a:off x="2374784" y="4994271"/>
              <a:ext cx="2216426" cy="670902"/>
              <a:chOff x="1818861" y="2659325"/>
              <a:chExt cx="2216426" cy="670902"/>
            </a:xfrm>
          </p:grpSpPr>
          <p:cxnSp>
            <p:nvCxnSpPr>
              <p:cNvPr id="77" name="直接连接符 76"/>
              <p:cNvCxnSpPr/>
              <p:nvPr/>
            </p:nvCxnSpPr>
            <p:spPr>
              <a:xfrm flipH="1" flipV="1">
                <a:off x="2849641" y="2659325"/>
                <a:ext cx="1185646" cy="67090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箭头连接符 77"/>
              <p:cNvCxnSpPr/>
              <p:nvPr/>
            </p:nvCxnSpPr>
            <p:spPr>
              <a:xfrm flipH="1">
                <a:off x="1818861" y="2659325"/>
                <a:ext cx="1040719" cy="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9" name="矩形 78"/>
            <p:cNvSpPr/>
            <p:nvPr/>
          </p:nvSpPr>
          <p:spPr>
            <a:xfrm>
              <a:off x="728611" y="5104969"/>
              <a:ext cx="1673855" cy="13542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AMOLED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46mm   1.91 inch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41mm   1.60 inch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875428" y="1844515"/>
            <a:ext cx="4241221" cy="1290294"/>
            <a:chOff x="7875428" y="2243755"/>
            <a:chExt cx="4241221" cy="1290294"/>
          </a:xfrm>
        </p:grpSpPr>
        <p:grpSp>
          <p:nvGrpSpPr>
            <p:cNvPr id="68" name="组合 67"/>
            <p:cNvGrpSpPr/>
            <p:nvPr/>
          </p:nvGrpSpPr>
          <p:grpSpPr>
            <a:xfrm flipH="1">
              <a:off x="7875428" y="2863147"/>
              <a:ext cx="2216426" cy="670902"/>
              <a:chOff x="1818861" y="2659325"/>
              <a:chExt cx="2216426" cy="670902"/>
            </a:xfrm>
          </p:grpSpPr>
          <p:cxnSp>
            <p:nvCxnSpPr>
              <p:cNvPr id="69" name="直接连接符 68"/>
              <p:cNvCxnSpPr/>
              <p:nvPr/>
            </p:nvCxnSpPr>
            <p:spPr>
              <a:xfrm flipH="1" flipV="1">
                <a:off x="2849641" y="2659325"/>
                <a:ext cx="1185646" cy="67090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箭头连接符 71"/>
              <p:cNvCxnSpPr/>
              <p:nvPr/>
            </p:nvCxnSpPr>
            <p:spPr>
              <a:xfrm flipH="1">
                <a:off x="1818861" y="2659325"/>
                <a:ext cx="1040719" cy="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矩形 79"/>
            <p:cNvSpPr/>
            <p:nvPr/>
          </p:nvSpPr>
          <p:spPr>
            <a:xfrm>
              <a:off x="8208207" y="2243755"/>
              <a:ext cx="3908442" cy="984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sz="24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အလွန်ပါးလွှာသော ဘေးဘောင်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4.5mm metal frame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7691095" y="4112039"/>
            <a:ext cx="4100889" cy="1636885"/>
            <a:chOff x="7875428" y="4994271"/>
            <a:chExt cx="4100889" cy="1636885"/>
          </a:xfrm>
        </p:grpSpPr>
        <p:grpSp>
          <p:nvGrpSpPr>
            <p:cNvPr id="73" name="组合 72"/>
            <p:cNvGrpSpPr/>
            <p:nvPr/>
          </p:nvGrpSpPr>
          <p:grpSpPr>
            <a:xfrm flipH="1" flipV="1">
              <a:off x="7875428" y="4994271"/>
              <a:ext cx="2216426" cy="670902"/>
              <a:chOff x="1818861" y="2659325"/>
              <a:chExt cx="2216426" cy="670902"/>
            </a:xfrm>
          </p:grpSpPr>
          <p:cxnSp>
            <p:nvCxnSpPr>
              <p:cNvPr id="74" name="直接连接符 73"/>
              <p:cNvCxnSpPr/>
              <p:nvPr/>
            </p:nvCxnSpPr>
            <p:spPr>
              <a:xfrm flipH="1" flipV="1">
                <a:off x="2849641" y="2659325"/>
                <a:ext cx="1185646" cy="67090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箭头连接符 74"/>
              <p:cNvCxnSpPr/>
              <p:nvPr/>
            </p:nvCxnSpPr>
            <p:spPr>
              <a:xfrm flipH="1">
                <a:off x="1818861" y="2659325"/>
                <a:ext cx="1040719" cy="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" name="矩形 80"/>
            <p:cNvSpPr/>
            <p:nvPr/>
          </p:nvSpPr>
          <p:spPr>
            <a:xfrm>
              <a:off x="8961726" y="5104969"/>
              <a:ext cx="3014591" cy="1526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sz="2400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နေ့အလင်းရောင်များကို စိုးရိမ်စရာမလို 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Max 1000 nit</a:t>
              </a: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397649" y="-53548"/>
            <a:ext cx="4687783" cy="1322966"/>
            <a:chOff x="2546348" y="2210665"/>
            <a:chExt cx="7083427" cy="1999055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546348" y="2815890"/>
              <a:ext cx="7083425" cy="1069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40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 ဒီဇိုင်း</a:t>
              </a:r>
              <a:endParaRPr lang="zh-CN" altLang="en-US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36012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06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/>
          <a:srcRect b="18375"/>
          <a:stretch/>
        </p:blipFill>
        <p:spPr>
          <a:xfrm>
            <a:off x="0" y="3358399"/>
            <a:ext cx="12221728" cy="35080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152" y="802407"/>
            <a:ext cx="1989546" cy="209895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691" y="808738"/>
            <a:ext cx="1977542" cy="208629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939" y="1290245"/>
            <a:ext cx="1448768" cy="1528438"/>
          </a:xfrm>
          <a:prstGeom prst="rect">
            <a:avLst/>
          </a:prstGeom>
        </p:spPr>
      </p:pic>
      <p:sp>
        <p:nvSpPr>
          <p:cNvPr id="96" name="文本框 95"/>
          <p:cNvSpPr txBox="1"/>
          <p:nvPr/>
        </p:nvSpPr>
        <p:spPr>
          <a:xfrm>
            <a:off x="8517886" y="2628025"/>
            <a:ext cx="1318605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Pink Gold</a:t>
            </a:r>
            <a:endParaRPr lang="zh-CN" altLang="en-US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9981551" y="2628025"/>
            <a:ext cx="1318605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Black</a:t>
            </a:r>
            <a:endParaRPr lang="zh-CN" altLang="en-US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7059" y1="20800" x2="37852" y2="263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56" y="1290245"/>
            <a:ext cx="1448768" cy="1528438"/>
          </a:xfrm>
          <a:prstGeom prst="rect">
            <a:avLst/>
          </a:prstGeom>
        </p:spPr>
      </p:pic>
      <p:sp>
        <p:nvSpPr>
          <p:cNvPr id="98" name="文本框 97"/>
          <p:cNvSpPr txBox="1"/>
          <p:nvPr/>
        </p:nvSpPr>
        <p:spPr>
          <a:xfrm>
            <a:off x="6825086" y="2650997"/>
            <a:ext cx="1472499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Silver Mist</a:t>
            </a:r>
            <a:endParaRPr lang="zh-CN" altLang="en-US" dirty="0">
              <a:solidFill>
                <a:schemeClr val="bg1"/>
              </a:solidFill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08312" y="2231649"/>
            <a:ext cx="1624149" cy="838697"/>
            <a:chOff x="2909455" y="4500748"/>
            <a:chExt cx="1624149" cy="838697"/>
          </a:xfrm>
        </p:grpSpPr>
        <p:sp>
          <p:nvSpPr>
            <p:cNvPr id="99" name="文本框 98"/>
            <p:cNvSpPr txBox="1"/>
            <p:nvPr/>
          </p:nvSpPr>
          <p:spPr>
            <a:xfrm>
              <a:off x="2909455" y="4571129"/>
              <a:ext cx="1624149" cy="7117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sz="14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ဖလိုဝင်း</a:t>
              </a:r>
              <a:r>
                <a:rPr lang="en-US" altLang="zh-CN" sz="14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 </a:t>
              </a:r>
              <a:endParaRPr lang="my-MM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my-MM" altLang="zh-CN" sz="14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ရော်ဘာ လက်ပတ်</a:t>
              </a:r>
              <a:endPara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2909455" y="4500748"/>
              <a:ext cx="1624149" cy="838697"/>
            </a:xfrm>
            <a:prstGeom prst="roundRect">
              <a:avLst>
                <a:gd name="adj" fmla="val 8171"/>
              </a:avLst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sp>
        <p:nvSpPr>
          <p:cNvPr id="41" name="矩形 40"/>
          <p:cNvSpPr/>
          <p:nvPr/>
        </p:nvSpPr>
        <p:spPr>
          <a:xfrm>
            <a:off x="3404937" y="2630453"/>
            <a:ext cx="1244962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Black</a:t>
            </a:r>
          </a:p>
        </p:txBody>
      </p:sp>
      <p:sp>
        <p:nvSpPr>
          <p:cNvPr id="42" name="矩形 41"/>
          <p:cNvSpPr/>
          <p:nvPr/>
        </p:nvSpPr>
        <p:spPr>
          <a:xfrm>
            <a:off x="5295321" y="2630453"/>
            <a:ext cx="1329210" cy="4732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rPr>
              <a:t>Glossy Gold</a:t>
            </a:r>
          </a:p>
        </p:txBody>
      </p:sp>
      <p:sp>
        <p:nvSpPr>
          <p:cNvPr id="48" name="矩形 47"/>
          <p:cNvSpPr/>
          <p:nvPr/>
        </p:nvSpPr>
        <p:spPr>
          <a:xfrm>
            <a:off x="-1" y="3356422"/>
            <a:ext cx="12192000" cy="3501578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yidaungsu" panose="020B0502040204020203" pitchFamily="34" charset="0"/>
              <a:ea typeface="OPPOSans-S M" panose="00020600040101010101" pitchFamily="18" charset="-122"/>
              <a:cs typeface="Pyidaungsu" panose="020B0502040204020203" pitchFamily="34" charset="0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319640" y="1133582"/>
            <a:ext cx="2206524" cy="838697"/>
            <a:chOff x="2620783" y="4500748"/>
            <a:chExt cx="2206524" cy="838697"/>
          </a:xfrm>
        </p:grpSpPr>
        <p:sp>
          <p:nvSpPr>
            <p:cNvPr id="51" name="文本框 50"/>
            <p:cNvSpPr txBox="1"/>
            <p:nvPr/>
          </p:nvSpPr>
          <p:spPr>
            <a:xfrm>
              <a:off x="2620783" y="4564229"/>
              <a:ext cx="2206524" cy="7117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4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</a:t>
              </a:r>
              <a:r>
                <a:rPr lang="my-MM" altLang="zh-CN" sz="14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လူမီနီယမ်အလွိုင်း</a:t>
              </a:r>
            </a:p>
            <a:p>
              <a:pPr algn="ctr">
                <a:lnSpc>
                  <a:spcPct val="150000"/>
                </a:lnSpc>
              </a:pPr>
              <a:r>
                <a:rPr lang="my-MM" altLang="zh-CN" sz="1400" b="1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အလယ်ဘောင်</a:t>
              </a:r>
              <a:endParaRPr lang="en-US" altLang="zh-CN" sz="1400" b="1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52" name="圆角矩形 51"/>
            <p:cNvSpPr/>
            <p:nvPr/>
          </p:nvSpPr>
          <p:spPr>
            <a:xfrm>
              <a:off x="2909455" y="4500748"/>
              <a:ext cx="1624149" cy="838697"/>
            </a:xfrm>
            <a:prstGeom prst="roundRect">
              <a:avLst>
                <a:gd name="adj" fmla="val 8171"/>
              </a:avLst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8099635" y="3714791"/>
            <a:ext cx="4004914" cy="2815565"/>
            <a:chOff x="4909663" y="2937642"/>
            <a:chExt cx="4004914" cy="2815565"/>
          </a:xfrm>
        </p:grpSpPr>
        <p:sp>
          <p:nvSpPr>
            <p:cNvPr id="58" name="矩形 57"/>
            <p:cNvSpPr/>
            <p:nvPr/>
          </p:nvSpPr>
          <p:spPr>
            <a:xfrm>
              <a:off x="5004965" y="2995155"/>
              <a:ext cx="3876718" cy="2135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လွယ်ကူ အဆင်ပြေ</a:t>
              </a:r>
            </a:p>
            <a:p>
              <a:pPr algn="ctr">
                <a:lnSpc>
                  <a:spcPct val="150000"/>
                </a:lnSpc>
              </a:pPr>
              <a:r>
                <a:rPr lang="my-MM" altLang="zh-CN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နာရီလက်ပတ်ကို လွယ်ကူစွာ လဲနိုင်သောကြောင့် မတူညီသော နေရာဒေသရဲ့ လိုအပ်ချက်အရ အဆင်ပြေစွာ လဲလှယ်နိုင်သည်။</a:t>
              </a:r>
              <a:endPara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59" name="圆角矩形 58"/>
            <p:cNvSpPr/>
            <p:nvPr/>
          </p:nvSpPr>
          <p:spPr>
            <a:xfrm>
              <a:off x="4909663" y="2937642"/>
              <a:ext cx="4004914" cy="2815565"/>
            </a:xfrm>
            <a:prstGeom prst="roundRect">
              <a:avLst>
                <a:gd name="adj" fmla="val 8171"/>
              </a:avLst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998946" y="3714791"/>
            <a:ext cx="4004914" cy="2815565"/>
            <a:chOff x="4909663" y="2937642"/>
            <a:chExt cx="4004914" cy="2815565"/>
          </a:xfrm>
        </p:grpSpPr>
        <p:sp>
          <p:nvSpPr>
            <p:cNvPr id="61" name="矩形 60"/>
            <p:cNvSpPr/>
            <p:nvPr/>
          </p:nvSpPr>
          <p:spPr>
            <a:xfrm>
              <a:off x="5090818" y="3050313"/>
              <a:ext cx="3681352" cy="2135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နာရီလက်ပတ်ပုံစံ အမျိူးမျိုး</a:t>
              </a:r>
              <a:endParaRPr lang="en-US" altLang="zh-CN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my-MM" altLang="zh-CN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နေ့စဉ် အလုပ်ကိစ္စ၊ အားလပ်ချိန်၊ အားကစားလုပ်ခြင်း စသည် တွဲစပ်မှုများရဲ့ လိုအပ်ချက်ကို ဖြည့်ဆည်းပေးသည်။</a:t>
              </a:r>
              <a:endParaRPr lang="en-US" altLang="zh-CN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62" name="圆角矩形 61"/>
            <p:cNvSpPr/>
            <p:nvPr/>
          </p:nvSpPr>
          <p:spPr>
            <a:xfrm>
              <a:off x="4909663" y="2937642"/>
              <a:ext cx="4004914" cy="2815565"/>
            </a:xfrm>
            <a:prstGeom prst="roundRect">
              <a:avLst>
                <a:gd name="adj" fmla="val 8171"/>
              </a:avLst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F3968A8D-D12E-4B8D-B108-8B8A0FC513AE}"/>
              </a:ext>
            </a:extLst>
          </p:cNvPr>
          <p:cNvGrpSpPr/>
          <p:nvPr/>
        </p:nvGrpSpPr>
        <p:grpSpPr>
          <a:xfrm>
            <a:off x="7397649" y="-53548"/>
            <a:ext cx="4687783" cy="1322966"/>
            <a:chOff x="2546348" y="2210665"/>
            <a:chExt cx="7083427" cy="1999055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0BD8D84C-A18C-4C8B-AFB0-7EABB3E50536}"/>
                </a:ext>
              </a:extLst>
            </p:cNvPr>
            <p:cNvSpPr txBox="1"/>
            <p:nvPr/>
          </p:nvSpPr>
          <p:spPr>
            <a:xfrm>
              <a:off x="2546348" y="2815890"/>
              <a:ext cx="7083425" cy="1069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y-MM" altLang="zh-CN" sz="4000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ဖက်ရှင်ကျသော ဒီဇိုင်း</a:t>
              </a:r>
              <a:endParaRPr lang="zh-CN" altLang="en-US" sz="4000" b="1" dirty="0">
                <a:solidFill>
                  <a:srgbClr val="38B75C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82039B5A-8986-4E96-A3D0-03DA8852CDD1}"/>
                </a:ext>
              </a:extLst>
            </p:cNvPr>
            <p:cNvSpPr txBox="1"/>
            <p:nvPr/>
          </p:nvSpPr>
          <p:spPr>
            <a:xfrm>
              <a:off x="3736012" y="2210665"/>
              <a:ext cx="4632324" cy="604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OPPO Watch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7B262AB3-616C-4D45-BA4C-9AA622118889}"/>
                </a:ext>
              </a:extLst>
            </p:cNvPr>
            <p:cNvCxnSpPr/>
            <p:nvPr/>
          </p:nvCxnSpPr>
          <p:spPr>
            <a:xfrm>
              <a:off x="2546350" y="2443163"/>
              <a:ext cx="1795433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D2F86D1E-0A41-413D-B119-AB105A700077}"/>
                </a:ext>
              </a:extLst>
            </p:cNvPr>
            <p:cNvCxnSpPr/>
            <p:nvPr/>
          </p:nvCxnSpPr>
          <p:spPr>
            <a:xfrm>
              <a:off x="2546350" y="2443163"/>
              <a:ext cx="0" cy="1766557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C93FB4FA-2281-4246-AC8D-740868321C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9775" y="2428876"/>
              <a:ext cx="0" cy="178084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39B16EDD-5A65-4C5A-8B00-58E6EB7A9B6F}"/>
                </a:ext>
              </a:extLst>
            </p:cNvPr>
            <p:cNvCxnSpPr/>
            <p:nvPr/>
          </p:nvCxnSpPr>
          <p:spPr>
            <a:xfrm>
              <a:off x="2546350" y="4209720"/>
              <a:ext cx="708342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B834FE08-6506-496B-812F-9D40627D04F8}"/>
                </a:ext>
              </a:extLst>
            </p:cNvPr>
            <p:cNvCxnSpPr/>
            <p:nvPr/>
          </p:nvCxnSpPr>
          <p:spPr>
            <a:xfrm>
              <a:off x="7661439" y="2428877"/>
              <a:ext cx="1968335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88388" y="3707679"/>
            <a:ext cx="3857399" cy="2829788"/>
            <a:chOff x="4206442" y="3685305"/>
            <a:chExt cx="3857399" cy="2829788"/>
          </a:xfrm>
        </p:grpSpPr>
        <p:grpSp>
          <p:nvGrpSpPr>
            <p:cNvPr id="55" name="组合 54"/>
            <p:cNvGrpSpPr/>
            <p:nvPr/>
          </p:nvGrpSpPr>
          <p:grpSpPr>
            <a:xfrm>
              <a:off x="4206442" y="3685305"/>
              <a:ext cx="3796402" cy="2815565"/>
              <a:chOff x="4909663" y="2937642"/>
              <a:chExt cx="4004914" cy="2815565"/>
            </a:xfrm>
          </p:grpSpPr>
          <p:sp>
            <p:nvSpPr>
              <p:cNvPr id="56" name="矩形 55"/>
              <p:cNvSpPr/>
              <p:nvPr/>
            </p:nvSpPr>
            <p:spPr>
              <a:xfrm>
                <a:off x="5037859" y="3060952"/>
                <a:ext cx="3876718" cy="473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my-MM" altLang="zh-CN" b="1" dirty="0">
                    <a:solidFill>
                      <a:srgbClr val="38B75C"/>
                    </a:solidFill>
                    <a:latin typeface="Pyidaungsu" panose="020B0502040204020203" pitchFamily="34" charset="0"/>
                    <a:ea typeface="OPPOSans-S M" panose="00020600040101010101" pitchFamily="18" charset="-122"/>
                    <a:cs typeface="Pyidaungsu" panose="020B0502040204020203" pitchFamily="34" charset="0"/>
                  </a:rPr>
                  <a:t>ကြွေထည် နောက်ဘက်အခွံ</a:t>
                </a:r>
                <a:endParaRPr lang="en-US" altLang="zh-CN" b="1" dirty="0">
                  <a:solidFill>
                    <a:srgbClr val="38B75C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  <p:sp>
            <p:nvSpPr>
              <p:cNvPr id="63" name="圆角矩形 62"/>
              <p:cNvSpPr/>
              <p:nvPr/>
            </p:nvSpPr>
            <p:spPr>
              <a:xfrm>
                <a:off x="4909663" y="2937642"/>
                <a:ext cx="4004914" cy="2815565"/>
              </a:xfrm>
              <a:prstGeom prst="roundRect">
                <a:avLst>
                  <a:gd name="adj" fmla="val 8171"/>
                </a:avLst>
              </a:prstGeom>
              <a:no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endParaRPr>
              </a:p>
            </p:txBody>
          </p:sp>
        </p:grpSp>
        <p:pic>
          <p:nvPicPr>
            <p:cNvPr id="64" name="Picture 2">
              <a:extLst>
                <a:ext uri="{FF2B5EF4-FFF2-40B4-BE49-F238E27FC236}">
                  <a16:creationId xmlns:a16="http://schemas.microsoft.com/office/drawing/2014/main" id="{56E31434-83F5-4482-A956-4D05C80F50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89860" l="100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2071" y="4561175"/>
              <a:ext cx="1605493" cy="1953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5905368" y="4499959"/>
              <a:ext cx="2158473" cy="15388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my-MM" altLang="zh-CN" sz="1600" dirty="0">
                  <a:solidFill>
                    <a:schemeClr val="bg1"/>
                  </a:solidFill>
                  <a:latin typeface="Pyidaungsu" panose="020B0502040204020203" pitchFamily="34" charset="0"/>
                  <a:ea typeface="OPPOSans-S M" panose="00020600040101010101" pitchFamily="18" charset="-122"/>
                  <a:cs typeface="Pyidaungsu" panose="020B0502040204020203" pitchFamily="34" charset="0"/>
                </a:rPr>
                <a:t>ကြွေထည် အစိတ်အပိုင်း ဖြစ်ပေါ်ရန် အရောင် တင်ခြင်း (၁၈) ဆင့် ကို ဖြတ်သန်းရသည်။</a:t>
              </a:r>
              <a:endParaRPr lang="en-US" altLang="zh-CN" sz="1600" dirty="0">
                <a:solidFill>
                  <a:schemeClr val="bg1"/>
                </a:solidFill>
                <a:latin typeface="Pyidaungsu" panose="020B0502040204020203" pitchFamily="34" charset="0"/>
                <a:ea typeface="OPPOSans-S M" panose="00020600040101010101" pitchFamily="18" charset="-122"/>
                <a:cs typeface="Pyidaungsu" panose="020B0502040204020203" pitchFamily="34" charset="0"/>
              </a:endParaRPr>
            </a:p>
          </p:txBody>
        </p:sp>
        <p:cxnSp>
          <p:nvCxnSpPr>
            <p:cNvPr id="15" name="直接箭头连接符 14"/>
            <p:cNvCxnSpPr>
              <a:cxnSpLocks/>
              <a:stCxn id="7" idx="1"/>
            </p:cNvCxnSpPr>
            <p:nvPr/>
          </p:nvCxnSpPr>
          <p:spPr>
            <a:xfrm flipH="1">
              <a:off x="5671054" y="5269401"/>
              <a:ext cx="234314" cy="10736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6" b="96885" l="3916" r="9668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3558" y="1406339"/>
            <a:ext cx="1346598" cy="130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04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11450</TotalTime>
  <Words>10900</Words>
  <Application>Microsoft Office PowerPoint</Application>
  <PresentationFormat>Widescreen</PresentationFormat>
  <Paragraphs>581</Paragraphs>
  <Slides>49</Slides>
  <Notes>41</Notes>
  <HiddenSlides>0</HiddenSlides>
  <MMClips>15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OPPOSans-S M</vt:lpstr>
      <vt:lpstr>Microsoft YaHei</vt:lpstr>
      <vt:lpstr>Microsoft YaHei</vt:lpstr>
      <vt:lpstr>等线</vt:lpstr>
      <vt:lpstr>Arial</vt:lpstr>
      <vt:lpstr>Calibri</vt:lpstr>
      <vt:lpstr>Pyidaungsu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user</cp:lastModifiedBy>
  <cp:revision>486</cp:revision>
  <cp:lastPrinted>2020-06-30T08:15:25Z</cp:lastPrinted>
  <dcterms:created xsi:type="dcterms:W3CDTF">2015-08-11T03:08:37Z</dcterms:created>
  <dcterms:modified xsi:type="dcterms:W3CDTF">2020-09-01T05:01:16Z</dcterms:modified>
</cp:coreProperties>
</file>