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81" r:id="rId3"/>
    <p:sldMasterId id="2147483710" r:id="rId4"/>
  </p:sldMasterIdLst>
  <p:notesMasterIdLst>
    <p:notesMasterId r:id="rId43"/>
  </p:notesMasterIdLst>
  <p:sldIdLst>
    <p:sldId id="543" r:id="rId5"/>
    <p:sldId id="493" r:id="rId6"/>
    <p:sldId id="424" r:id="rId7"/>
    <p:sldId id="497" r:id="rId8"/>
    <p:sldId id="498" r:id="rId9"/>
    <p:sldId id="499" r:id="rId10"/>
    <p:sldId id="570" r:id="rId11"/>
    <p:sldId id="571" r:id="rId12"/>
    <p:sldId id="569" r:id="rId13"/>
    <p:sldId id="568" r:id="rId14"/>
    <p:sldId id="548" r:id="rId15"/>
    <p:sldId id="574" r:id="rId16"/>
    <p:sldId id="572" r:id="rId17"/>
    <p:sldId id="573" r:id="rId18"/>
    <p:sldId id="575" r:id="rId19"/>
    <p:sldId id="550" r:id="rId20"/>
    <p:sldId id="560" r:id="rId21"/>
    <p:sldId id="561" r:id="rId22"/>
    <p:sldId id="555" r:id="rId23"/>
    <p:sldId id="579" r:id="rId24"/>
    <p:sldId id="576" r:id="rId25"/>
    <p:sldId id="577" r:id="rId26"/>
    <p:sldId id="578" r:id="rId27"/>
    <p:sldId id="580" r:id="rId28"/>
    <p:sldId id="581" r:id="rId29"/>
    <p:sldId id="500" r:id="rId30"/>
    <p:sldId id="567" r:id="rId31"/>
    <p:sldId id="427" r:id="rId32"/>
    <p:sldId id="582" r:id="rId33"/>
    <p:sldId id="583" r:id="rId34"/>
    <p:sldId id="501" r:id="rId35"/>
    <p:sldId id="587" r:id="rId36"/>
    <p:sldId id="586" r:id="rId37"/>
    <p:sldId id="534" r:id="rId38"/>
    <p:sldId id="502" r:id="rId39"/>
    <p:sldId id="537" r:id="rId40"/>
    <p:sldId id="536" r:id="rId41"/>
    <p:sldId id="343" r:id="rId4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FF00"/>
    <a:srgbClr val="66FF33"/>
    <a:srgbClr val="75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1010" autoAdjust="0"/>
  </p:normalViewPr>
  <p:slideViewPr>
    <p:cSldViewPr snapToGrid="0" snapToObjects="1">
      <p:cViewPr>
        <p:scale>
          <a:sx n="100" d="100"/>
          <a:sy n="100" d="100"/>
        </p:scale>
        <p:origin x="29" y="-8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3" d="100"/>
          <a:sy n="53" d="100"/>
        </p:scale>
        <p:origin x="264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 panose="020F0502020204030204"/>
      </a:defRPr>
    </a:lvl1pPr>
    <a:lvl2pPr indent="228600" latinLnBrk="0">
      <a:defRPr sz="1200">
        <a:latin typeface="+mn-lt"/>
        <a:ea typeface="+mn-ea"/>
        <a:cs typeface="+mn-cs"/>
        <a:sym typeface="Calibri" panose="020F0502020204030204"/>
      </a:defRPr>
    </a:lvl2pPr>
    <a:lvl3pPr indent="457200" latinLnBrk="0">
      <a:defRPr sz="1200">
        <a:latin typeface="+mn-lt"/>
        <a:ea typeface="+mn-ea"/>
        <a:cs typeface="+mn-cs"/>
        <a:sym typeface="Calibri" panose="020F0502020204030204"/>
      </a:defRPr>
    </a:lvl3pPr>
    <a:lvl4pPr indent="685800" latinLnBrk="0">
      <a:defRPr sz="1200">
        <a:latin typeface="+mn-lt"/>
        <a:ea typeface="+mn-ea"/>
        <a:cs typeface="+mn-cs"/>
        <a:sym typeface="Calibri" panose="020F0502020204030204"/>
      </a:defRPr>
    </a:lvl4pPr>
    <a:lvl5pPr indent="914400" latinLnBrk="0">
      <a:defRPr sz="1200">
        <a:latin typeface="+mn-lt"/>
        <a:ea typeface="+mn-ea"/>
        <a:cs typeface="+mn-cs"/>
        <a:sym typeface="Calibri" panose="020F0502020204030204"/>
      </a:defRPr>
    </a:lvl5pPr>
    <a:lvl6pPr indent="1143000" latinLnBrk="0">
      <a:defRPr sz="1200">
        <a:latin typeface="+mn-lt"/>
        <a:ea typeface="+mn-ea"/>
        <a:cs typeface="+mn-cs"/>
        <a:sym typeface="Calibri" panose="020F0502020204030204"/>
      </a:defRPr>
    </a:lvl6pPr>
    <a:lvl7pPr indent="1371600" latinLnBrk="0">
      <a:defRPr sz="1200">
        <a:latin typeface="+mn-lt"/>
        <a:ea typeface="+mn-ea"/>
        <a:cs typeface="+mn-cs"/>
        <a:sym typeface="Calibri" panose="020F0502020204030204"/>
      </a:defRPr>
    </a:lvl7pPr>
    <a:lvl8pPr indent="1600200" latinLnBrk="0">
      <a:defRPr sz="1200">
        <a:latin typeface="+mn-lt"/>
        <a:ea typeface="+mn-ea"/>
        <a:cs typeface="+mn-cs"/>
        <a:sym typeface="Calibri" panose="020F0502020204030204"/>
      </a:defRPr>
    </a:lvl8pPr>
    <a:lvl9pPr indent="1828800" latinLnBrk="0">
      <a:defRPr sz="1200">
        <a:latin typeface="+mn-lt"/>
        <a:ea typeface="+mn-ea"/>
        <a:cs typeface="+mn-cs"/>
        <a:sym typeface="Calibri" panose="020F050202020403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74288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8197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22050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60566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650676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0570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09729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65063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21126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41597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55618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74279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658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9" name="Shape 236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70" name="Shape 23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+mj-lt"/>
                <a:ea typeface="+mj-ea"/>
                <a:cs typeface="+mj-cs"/>
                <a:sym typeface="Helvetica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37000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04453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99664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2544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3522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1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787900" y="2619375"/>
            <a:ext cx="2616200" cy="825500"/>
          </a:xfrm>
          <a:prstGeom prst="rect">
            <a:avLst/>
          </a:prstGeom>
        </p:spPr>
        <p:txBody>
          <a:bodyPr lIns="12700" tIns="12700" rIns="12700" bIns="12700" anchor="b"/>
          <a:lstStyle>
            <a:lvl1pPr algn="ctr" defTabSz="410210">
              <a:lnSpc>
                <a:spcPct val="100000"/>
              </a:lnSpc>
              <a:defRPr sz="5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97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787900" y="3470275"/>
            <a:ext cx="2616200" cy="282575"/>
          </a:xfrm>
          <a:prstGeom prst="rect">
            <a:avLst/>
          </a:prstGeom>
        </p:spPr>
        <p:txBody>
          <a:bodyPr lIns="12700" tIns="12700" rIns="12700" bIns="12700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005491" y="4533900"/>
            <a:ext cx="179325" cy="174117"/>
          </a:xfrm>
          <a:prstGeom prst="rect">
            <a:avLst/>
          </a:prstGeom>
        </p:spPr>
        <p:txBody>
          <a:bodyPr lIns="12700" tIns="12700" rIns="12700" bIns="12700"/>
          <a:lstStyle>
            <a:lvl1pPr algn="ctr" defTabSz="410210">
              <a:defRPr sz="10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3010370" y="2078096"/>
            <a:ext cx="6171260" cy="1377245"/>
          </a:xfrm>
          <a:prstGeom prst="rect">
            <a:avLst/>
          </a:prstGeom>
        </p:spPr>
        <p:txBody>
          <a:bodyPr lIns="15051" tIns="15051" rIns="15051" bIns="15051" anchor="b"/>
          <a:lstStyle>
            <a:lvl1pPr algn="ctr" defTabSz="412750">
              <a:lnSpc>
                <a:spcPct val="100000"/>
              </a:lnSpc>
              <a:defRPr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06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10370" y="3492970"/>
            <a:ext cx="6171260" cy="470371"/>
          </a:xfrm>
          <a:prstGeom prst="rect">
            <a:avLst/>
          </a:prstGeom>
        </p:spPr>
        <p:txBody>
          <a:bodyPr lIns="15051" tIns="15051" rIns="15051" bIns="15051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5043" y="5272851"/>
            <a:ext cx="198151" cy="191152"/>
          </a:xfrm>
          <a:prstGeom prst="rect">
            <a:avLst/>
          </a:prstGeom>
        </p:spPr>
        <p:txBody>
          <a:bodyPr lIns="15051" tIns="15051" rIns="15051" bIns="15051"/>
          <a:lstStyle>
            <a:lvl1pPr algn="ctr" defTabSz="41275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15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/>
          <a:lstStyle>
            <a:lvl1pPr algn="ctr" defTabSz="412750">
              <a:defRPr sz="1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124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t>标题文本</a:t>
            </a:r>
          </a:p>
        </p:txBody>
      </p:sp>
      <p:sp>
        <p:nvSpPr>
          <p:cNvPr id="133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线条"/>
          <p:cNvSpPr/>
          <p:nvPr/>
        </p:nvSpPr>
        <p:spPr>
          <a:xfrm flipV="1">
            <a:off x="2485587" y="1363298"/>
            <a:ext cx="1" cy="4131404"/>
          </a:xfrm>
          <a:prstGeom prst="line">
            <a:avLst/>
          </a:prstGeom>
          <a:ln w="3175">
            <a:solidFill>
              <a:srgbClr val="000000"/>
            </a:solidFill>
            <a:custDash>
              <a:ds d="600000" sp="600000"/>
            </a:custDash>
            <a:miter lim="400000"/>
          </a:ln>
        </p:spPr>
        <p:txBody>
          <a:bodyPr lIns="21166" tIns="21166" rIns="21166" bIns="21166" anchor="ctr"/>
          <a:lstStyle/>
          <a:p>
            <a:pPr algn="ctr" defTabSz="410210">
              <a:defRPr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42" name="线条"/>
          <p:cNvSpPr/>
          <p:nvPr/>
        </p:nvSpPr>
        <p:spPr>
          <a:xfrm flipV="1">
            <a:off x="9706412" y="1363298"/>
            <a:ext cx="1" cy="4131404"/>
          </a:xfrm>
          <a:prstGeom prst="line">
            <a:avLst/>
          </a:prstGeom>
          <a:ln w="3175">
            <a:solidFill>
              <a:srgbClr val="000000"/>
            </a:solidFill>
            <a:custDash>
              <a:ds d="600000" sp="600000"/>
            </a:custDash>
            <a:miter lim="400000"/>
          </a:ln>
        </p:spPr>
        <p:txBody>
          <a:bodyPr lIns="21166" tIns="21166" rIns="21166" bIns="21166" anchor="ctr"/>
          <a:lstStyle/>
          <a:p>
            <a:pPr algn="ctr" defTabSz="410210">
              <a:defRPr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4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6460" y="5270500"/>
            <a:ext cx="196258" cy="191050"/>
          </a:xfrm>
          <a:prstGeom prst="rect">
            <a:avLst/>
          </a:prstGeom>
        </p:spPr>
        <p:txBody>
          <a:bodyPr lIns="21166" tIns="21166" rIns="21166" bIns="21166"/>
          <a:lstStyle>
            <a:lvl1pPr algn="ctr" defTabSz="410210">
              <a:defRPr sz="1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43908" y="2468360"/>
            <a:ext cx="3104184" cy="979477"/>
          </a:xfrm>
          <a:prstGeom prst="rect">
            <a:avLst/>
          </a:prstGeom>
        </p:spPr>
        <p:txBody>
          <a:bodyPr lIns="15068" tIns="15068" rIns="15068" bIns="15068" anchor="b"/>
          <a:lstStyle>
            <a:lvl1pPr algn="ctr" defTabSz="41021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51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3908" y="3474206"/>
            <a:ext cx="3104184" cy="335283"/>
          </a:xfrm>
          <a:prstGeom prst="rect">
            <a:avLst/>
          </a:prstGeom>
        </p:spPr>
        <p:txBody>
          <a:bodyPr lIns="15068" tIns="15068" rIns="15068" bIns="15068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5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5903" y="4739989"/>
            <a:ext cx="198185" cy="191187"/>
          </a:xfrm>
          <a:prstGeom prst="rect">
            <a:avLst/>
          </a:prstGeom>
        </p:spPr>
        <p:txBody>
          <a:bodyPr lIns="15068" tIns="15068" rIns="15068" bIns="15068"/>
          <a:lstStyle>
            <a:lvl1pPr algn="ctr" defTabSz="41021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图片 6" descr="图片 6"/>
          <p:cNvPicPr>
            <a:picLocks noChangeAspect="1"/>
          </p:cNvPicPr>
          <p:nvPr/>
        </p:nvPicPr>
        <p:blipFill>
          <a:blip r:embed="rId2"/>
          <a:srcRect l="19391" r="187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0" name="图片 8" descr="图片 8"/>
          <p:cNvPicPr>
            <a:picLocks noChangeAspect="1"/>
          </p:cNvPicPr>
          <p:nvPr/>
        </p:nvPicPr>
        <p:blipFill>
          <a:blip r:embed="rId3"/>
          <a:srcRect r="26880"/>
          <a:stretch>
            <a:fillRect/>
          </a:stretch>
        </p:blipFill>
        <p:spPr>
          <a:xfrm>
            <a:off x="-1" y="-3175"/>
            <a:ext cx="12192001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1" name="图片 9" descr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2" name="图片 11" descr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175"/>
            <a:ext cx="12192000" cy="697178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t>标题文本</a:t>
            </a:r>
          </a:p>
        </p:txBody>
      </p:sp>
      <p:sp>
        <p:nvSpPr>
          <p:cNvPr id="164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6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222222.png" descr="2222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4957"/>
            <a:ext cx="12192001" cy="518808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094198" y="5779851"/>
            <a:ext cx="208007" cy="206443"/>
          </a:xfrm>
          <a:prstGeom prst="rect">
            <a:avLst/>
          </a:prstGeom>
          <a:ln w="3175"/>
        </p:spPr>
        <p:txBody>
          <a:bodyPr lIns="27021" tIns="27021" rIns="27021" bIns="27021"/>
          <a:lstStyle>
            <a:lvl1pPr defTabSz="228600">
              <a:defRPr sz="1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bg>
      <p:bgPr>
        <a:gradFill flip="none" rotWithShape="1">
          <a:gsLst>
            <a:gs pos="0">
              <a:srgbClr val="EDF2F5"/>
            </a:gs>
            <a:gs pos="100000">
              <a:srgbClr val="FFFF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81979" y="6536531"/>
            <a:ext cx="223279" cy="274638"/>
          </a:xfrm>
          <a:prstGeom prst="rect">
            <a:avLst/>
          </a:prstGeom>
        </p:spPr>
        <p:txBody>
          <a:bodyPr lIns="35718" tIns="35718" rIns="35718" bIns="35718"/>
          <a:lstStyle>
            <a:lvl1pPr algn="ctr" defTabSz="410210">
              <a:defRPr sz="1100">
                <a:latin typeface="PingFang SC Light"/>
                <a:ea typeface="PingFang SC Light"/>
                <a:cs typeface="PingFang SC Light"/>
                <a:sym typeface="PingFang SC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30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412750">
              <a:lnSpc>
                <a:spcPct val="100000"/>
              </a:lnSpc>
              <a:defRPr sz="56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标题文本</a:t>
            </a:r>
          </a:p>
        </p:txBody>
      </p:sp>
      <p:sp>
        <p:nvSpPr>
          <p:cNvPr id="196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9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17" y="6540500"/>
            <a:ext cx="233016" cy="228600"/>
          </a:xfrm>
          <a:prstGeom prst="rect">
            <a:avLst/>
          </a:prstGeom>
        </p:spPr>
        <p:txBody>
          <a:bodyPr lIns="25400" tIns="25400" rIns="25400" bIns="25400"/>
          <a:lstStyle>
            <a:lvl1pPr algn="ctr" defTabSz="412750">
              <a:defRPr sz="1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3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5" y="6479657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0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charset="-122"/>
                <a:ea typeface="OPPOSans B" charset="-122"/>
                <a:cs typeface="OPPOSans B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59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4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4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fld id="{82F288E0-7875-42C4-84C8-98DBBD3BF4D2}" type="datetimeFigureOut">
              <a:rPr lang="zh-CN" altLang="en-US" sz="1500" b="1" smtClean="0">
                <a:latin typeface="Helvetica Neue"/>
                <a:sym typeface="Helvetica Neue"/>
              </a:rPr>
              <a:t>2020/8/13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fld id="{7D9BB5D0-35E4-459D-AEF3-FE4D7C45CC19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09576" y="500043"/>
            <a:ext cx="8896351" cy="660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66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TextBox 11"/>
          <p:cNvSpPr txBox="1"/>
          <p:nvPr userDrawn="1"/>
        </p:nvSpPr>
        <p:spPr>
          <a:xfrm>
            <a:off x="11290934" y="6538726"/>
            <a:ext cx="808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>
              <a:defRPr/>
            </a:pPr>
            <a:fld id="{9380A3BF-C42B-5B4A-8FD1-FDF44958D935}" type="slidenum">
              <a:rPr lang="en-US" sz="1100" kern="1200" smtClean="0">
                <a:solidFill>
                  <a:srgbClr val="FFFFFF">
                    <a:lumMod val="65000"/>
                  </a:srgbClr>
                </a:solidFill>
                <a:latin typeface="Arial" panose="020B0604020202020204"/>
                <a:sym typeface="Helvetica Neue"/>
              </a:rPr>
              <a:t>‹#›</a:t>
            </a:fld>
            <a:endParaRPr lang="en-US" sz="1500" kern="1200">
              <a:solidFill>
                <a:srgbClr val="FFFFFF">
                  <a:lumMod val="65000"/>
                </a:srgbClr>
              </a:solidFill>
              <a:latin typeface="Arial" panose="020B0604020202020204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12750"/>
            <a:fld id="{86CB4B4D-7CA3-9044-876B-883B54F8677D}" type="slidenum">
              <a:rPr lang="en-US" altLang="zh-CN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412750"/>
            <a:fld id="{B37640F8-8F29-4804-84D5-762387F14F47}" type="datetimeFigureOut">
              <a:rPr lang="zh-CN" altLang="en-US" sz="1500" b="1" smtClean="0">
                <a:latin typeface="Helvetica Neue"/>
                <a:sym typeface="Helvetica Neue"/>
              </a:rPr>
              <a:t>2020/8/13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defTabSz="412750"/>
            <a:fld id="{3A161B35-4D0B-4F36-8AC3-DABEC0F67B96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412750"/>
            <a:fld id="{B37640F8-8F29-4804-84D5-762387F14F47}" type="datetimeFigureOut">
              <a:rPr lang="zh-CN" altLang="en-US" sz="1500" b="1" smtClean="0">
                <a:latin typeface="Helvetica Neue"/>
                <a:sym typeface="Helvetica Neue"/>
              </a:rPr>
              <a:t>2020/8/13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defTabSz="412750"/>
            <a:fld id="{3A161B35-4D0B-4F36-8AC3-DABEC0F67B96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9" name="正文级别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rgbClr val="1518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8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6773" y="1778437"/>
            <a:ext cx="4873575" cy="823913"/>
          </a:xfrm>
          <a:prstGeom prst="rect">
            <a:avLst/>
          </a:prstGeom>
        </p:spPr>
        <p:txBody>
          <a:bodyPr anchor="ctr"/>
          <a:lstStyle>
            <a:lvl1pPr marL="0" indent="0">
              <a:buSzTx/>
              <a:buFontTx/>
              <a:buNone/>
            </a:lvl1pPr>
            <a:lvl2pPr marL="0" indent="457200">
              <a:buSzTx/>
              <a:buFontTx/>
              <a:buNone/>
            </a:lvl2pPr>
            <a:lvl3pPr marL="0" indent="914400">
              <a:buSzTx/>
              <a:buFontTx/>
              <a:buNone/>
            </a:lvl3pPr>
            <a:lvl4pPr marL="0" indent="1371600">
              <a:buSzTx/>
              <a:buFontTx/>
              <a:buNone/>
            </a:lvl4pPr>
            <a:lvl5pPr marL="0" indent="1828800">
              <a:buSzTx/>
              <a:buFontTx/>
              <a:buNone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75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</p:spPr>
        <p:txBody>
          <a:bodyPr lIns="25400" tIns="25400" rIns="25400" bIns="25400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84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</p:spPr>
        <p:txBody>
          <a:bodyPr lIns="25400" tIns="25400" rIns="25400" bIns="25400" anchor="ctr"/>
          <a:lstStyle>
            <a:lvl1pPr marL="31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52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8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222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85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0" y="1"/>
            <a:ext cx="12192000" cy="6858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553540" y="6266180"/>
            <a:ext cx="184060" cy="180340"/>
          </a:xfrm>
          <a:prstGeom prst="rect">
            <a:avLst/>
          </a:prstGeom>
        </p:spPr>
        <p:txBody>
          <a:bodyPr lIns="45719" tIns="45719" rIns="45719" bIns="45719"/>
          <a:lstStyle>
            <a:lvl1pPr defTabSz="228600">
              <a:defRPr sz="6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</p:spPr>
        <p:txBody>
          <a:bodyPr lIns="25400" tIns="25400" rIns="25400" bIns="25400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01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</p:spPr>
        <p:txBody>
          <a:bodyPr lIns="25400" tIns="25400" rIns="25400" bIns="25400" anchor="ctr"/>
          <a:lstStyle>
            <a:lvl1pPr marL="31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52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8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222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85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10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defRPr>
            </a:lvl1pPr>
          </a:lstStyle>
          <a:p>
            <a:r>
              <a:t>标题文本</a:t>
            </a:r>
          </a:p>
        </p:txBody>
      </p:sp>
      <p:sp>
        <p:nvSpPr>
          <p:cNvPr id="119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 marL="0" indent="45720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 marL="0" indent="91440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 marL="0" indent="137160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 marL="0" indent="182880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</p:spPr>
        <p:txBody>
          <a:bodyPr/>
          <a:lstStyle>
            <a:lvl1pPr>
              <a:defRPr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193726" y="178593"/>
            <a:ext cx="7804548" cy="1518048"/>
          </a:xfrm>
          <a:prstGeom prst="rect">
            <a:avLst/>
          </a:prstGeom>
        </p:spPr>
        <p:txBody>
          <a:bodyPr lIns="35718" tIns="35718" rIns="35718" bIns="35718"/>
          <a:lstStyle>
            <a:lvl1pPr algn="ctr" defTabSz="41021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28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2193726" y="1821656"/>
            <a:ext cx="7804548" cy="4420196"/>
          </a:xfrm>
          <a:prstGeom prst="rect">
            <a:avLst/>
          </a:prstGeom>
        </p:spPr>
        <p:txBody>
          <a:bodyPr lIns="35718" tIns="35718" rIns="35718" bIns="35718" anchor="ctr"/>
          <a:lstStyle>
            <a:lvl1pPr marL="3054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99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944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389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834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416968" y="1151929"/>
            <a:ext cx="7358064" cy="2321720"/>
          </a:xfrm>
          <a:prstGeom prst="rect">
            <a:avLst/>
          </a:prstGeom>
        </p:spPr>
        <p:txBody>
          <a:bodyPr lIns="35718" tIns="35718" rIns="35718" bIns="35718" anchor="b"/>
          <a:lstStyle>
            <a:lvl1pPr algn="ctr" defTabSz="41021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37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16968" y="3536156"/>
            <a:ext cx="7358064" cy="794743"/>
          </a:xfrm>
          <a:prstGeom prst="rect">
            <a:avLst/>
          </a:prstGeom>
        </p:spPr>
        <p:txBody>
          <a:bodyPr lIns="35718" tIns="35718" rIns="35718" bIns="35718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Picture 2"/>
          <p:cNvGrpSpPr/>
          <p:nvPr/>
        </p:nvGrpSpPr>
        <p:grpSpPr>
          <a:xfrm>
            <a:off x="-1" y="-1"/>
            <a:ext cx="12192002" cy="6858002"/>
            <a:chOff x="0" y="0"/>
            <a:chExt cx="12192000" cy="6858000"/>
          </a:xfrm>
        </p:grpSpPr>
        <p:sp>
          <p:nvSpPr>
            <p:cNvPr id="145" name="矩形"/>
            <p:cNvSpPr/>
            <p:nvPr/>
          </p:nvSpPr>
          <p:spPr>
            <a:xfrm rot="10800000" flipH="1"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endParaRPr>
            </a:p>
          </p:txBody>
        </p:sp>
        <p:pic>
          <p:nvPicPr>
            <p:cNvPr id="146" name="image1.jpeg" descr="image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 flipH="1">
              <a:off x="0" y="0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sp>
        <p:nvSpPr>
          <p:cNvPr id="14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5272236" y="3068352"/>
            <a:ext cx="1647528" cy="367681"/>
          </a:xfrm>
          <a:prstGeom prst="rect">
            <a:avLst/>
          </a:prstGeom>
        </p:spPr>
        <p:txBody>
          <a:bodyPr lIns="4018" tIns="4018" rIns="4018" bIns="4018" anchor="b"/>
          <a:lstStyle>
            <a:lvl1pPr algn="ctr" defTabSz="412750">
              <a:lnSpc>
                <a:spcPct val="100000"/>
              </a:lnSpc>
              <a:defRPr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56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272236" y="3446078"/>
            <a:ext cx="1647528" cy="125574"/>
          </a:xfrm>
          <a:prstGeom prst="rect">
            <a:avLst/>
          </a:prstGeom>
        </p:spPr>
        <p:txBody>
          <a:bodyPr lIns="4018" tIns="4018" rIns="4018" bIns="4018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5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007456" y="3921249"/>
            <a:ext cx="176084" cy="169085"/>
          </a:xfrm>
          <a:prstGeom prst="rect">
            <a:avLst/>
          </a:prstGeom>
        </p:spPr>
        <p:txBody>
          <a:bodyPr lIns="4018" tIns="4018" rIns="4018" bIns="4018" anchor="t"/>
          <a:lstStyle>
            <a:lvl1pPr algn="ctr" defTabSz="41275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表格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89" y="195167"/>
            <a:ext cx="1631896" cy="92957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5" name="直接连接符 2"/>
          <p:cNvSpPr/>
          <p:nvPr/>
        </p:nvSpPr>
        <p:spPr>
          <a:xfrm>
            <a:off x="1991543" y="356658"/>
            <a:ext cx="1" cy="672076"/>
          </a:xfrm>
          <a:prstGeom prst="line">
            <a:avLst/>
          </a:prstGeom>
          <a:ln w="12700">
            <a:solidFill>
              <a:srgbClr val="00925F"/>
            </a:solidFill>
          </a:ln>
        </p:spPr>
        <p:txBody>
          <a:bodyPr lIns="32146" tIns="32146" rIns="32146" bIns="32146"/>
          <a:lstStyle/>
          <a:p>
            <a:pPr algn="ctr" defTabSz="410210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7010399" y="6356350"/>
            <a:ext cx="2133601" cy="368300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图像"/>
          <p:cNvSpPr>
            <a:spLocks noGrp="1"/>
          </p:cNvSpPr>
          <p:nvPr>
            <p:ph type="pic" sz="half" idx="13"/>
          </p:nvPr>
        </p:nvSpPr>
        <p:spPr>
          <a:xfrm>
            <a:off x="2667000" y="473273"/>
            <a:ext cx="6858000" cy="41523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416968" y="4723804"/>
            <a:ext cx="7358064" cy="1000126"/>
          </a:xfrm>
          <a:prstGeom prst="rect">
            <a:avLst/>
          </a:prstGeom>
        </p:spPr>
        <p:txBody>
          <a:bodyPr lIns="35718" tIns="35718" rIns="35718" bIns="35718" anchor="b"/>
          <a:lstStyle>
            <a:lvl1pPr algn="ctr" defTabSz="410210">
              <a:lnSpc>
                <a:spcPct val="100000"/>
              </a:lnSpc>
              <a:defRPr sz="5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75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16968" y="5732859"/>
            <a:ext cx="7358064" cy="794743"/>
          </a:xfrm>
          <a:prstGeom prst="rect">
            <a:avLst/>
          </a:prstGeom>
        </p:spPr>
        <p:txBody>
          <a:bodyPr lIns="35718" tIns="35718" rIns="35718" bIns="35718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7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空白">
    <p:bg>
      <p:bgPr>
        <a:solidFill>
          <a:srgbClr val="020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198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9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193726" y="178593"/>
            <a:ext cx="7804548" cy="1518048"/>
          </a:xfrm>
          <a:prstGeom prst="rect">
            <a:avLst/>
          </a:prstGeom>
        </p:spPr>
        <p:txBody>
          <a:bodyPr lIns="35718" tIns="35718" rIns="35718" bIns="35718"/>
          <a:lstStyle>
            <a:lvl1pPr algn="ctr" defTabSz="410210">
              <a:lnSpc>
                <a:spcPct val="100000"/>
              </a:lnSpc>
              <a:defRPr sz="5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20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2"/>
            <a:ext cx="239485" cy="232487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照片 - 水平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图像"/>
          <p:cNvSpPr>
            <a:spLocks noGrp="1"/>
          </p:cNvSpPr>
          <p:nvPr>
            <p:ph type="pic" sz="half" idx="13"/>
          </p:nvPr>
        </p:nvSpPr>
        <p:spPr>
          <a:xfrm>
            <a:off x="2667000" y="473273"/>
            <a:ext cx="6858000" cy="41523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416968" y="4723804"/>
            <a:ext cx="7358064" cy="1000126"/>
          </a:xfrm>
          <a:prstGeom prst="rect">
            <a:avLst/>
          </a:prstGeom>
        </p:spPr>
        <p:txBody>
          <a:bodyPr lIns="35718" tIns="35718" rIns="35718" bIns="35718" anchor="b"/>
          <a:lstStyle>
            <a:lvl1pPr algn="ctr" defTabSz="410210">
              <a:lnSpc>
                <a:spcPct val="100000"/>
              </a:lnSpc>
              <a:defRPr sz="5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216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16968" y="5732859"/>
            <a:ext cx="7358064" cy="794743"/>
          </a:xfrm>
          <a:prstGeom prst="rect">
            <a:avLst/>
          </a:prstGeom>
        </p:spPr>
        <p:txBody>
          <a:bodyPr lIns="35718" tIns="35718" rIns="35718" bIns="35718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1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2"/>
            <a:ext cx="239485" cy="232487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FFFFFF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defRPr>
            </a:lvl1pPr>
          </a:lstStyle>
          <a:p>
            <a:r>
              <a:t>标题文本</a:t>
            </a:r>
          </a:p>
        </p:txBody>
      </p:sp>
      <p:sp>
        <p:nvSpPr>
          <p:cNvPr id="225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 marL="0" indent="45720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 marL="0" indent="91440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 marL="0" indent="137160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 marL="0" indent="182880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defRPr>
            </a:lvl1pPr>
          </a:lstStyle>
          <a:p>
            <a:r>
              <a:t>标题文本</a:t>
            </a:r>
          </a:p>
        </p:txBody>
      </p:sp>
      <p:sp>
        <p:nvSpPr>
          <p:cNvPr id="234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3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5" y="6479657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0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charset="-122"/>
                <a:ea typeface="OPPOSans B" charset="-122"/>
                <a:cs typeface="OPPOSans B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59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4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4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fld id="{82F288E0-7875-42C4-84C8-98DBBD3BF4D2}" type="datetimeFigureOut">
              <a:rPr lang="zh-CN" altLang="en-US" sz="1500" b="1" smtClean="0">
                <a:latin typeface="Helvetica Neue"/>
                <a:sym typeface="Helvetica Neue"/>
              </a:rPr>
              <a:t>2020/8/13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fld id="{7D9BB5D0-35E4-459D-AEF3-FE4D7C45CC19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09576" y="500043"/>
            <a:ext cx="8896351" cy="660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66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TextBox 11"/>
          <p:cNvSpPr txBox="1"/>
          <p:nvPr userDrawn="1"/>
        </p:nvSpPr>
        <p:spPr>
          <a:xfrm>
            <a:off x="11290934" y="6538726"/>
            <a:ext cx="808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>
              <a:defRPr/>
            </a:pPr>
            <a:fld id="{9380A3BF-C42B-5B4A-8FD1-FDF44958D935}" type="slidenum">
              <a:rPr lang="en-US" sz="1100" kern="1200" smtClean="0">
                <a:solidFill>
                  <a:srgbClr val="FFFFFF">
                    <a:lumMod val="65000"/>
                  </a:srgbClr>
                </a:solidFill>
                <a:latin typeface="Arial" panose="020B0604020202020204"/>
                <a:sym typeface="Helvetica Neue"/>
              </a:rPr>
              <a:t>‹#›</a:t>
            </a:fld>
            <a:endParaRPr lang="en-US" sz="1500" kern="1200">
              <a:solidFill>
                <a:srgbClr val="FFFFFF">
                  <a:lumMod val="65000"/>
                </a:srgbClr>
              </a:solidFill>
              <a:latin typeface="Arial" panose="020B0604020202020204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12750"/>
            <a:fld id="{86CB4B4D-7CA3-9044-876B-883B54F8677D}" type="slidenum">
              <a:rPr lang="en-US" altLang="zh-CN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412750"/>
            <a:fld id="{B37640F8-8F29-4804-84D5-762387F14F47}" type="datetimeFigureOut">
              <a:rPr lang="zh-CN" altLang="en-US" sz="1500" b="1" smtClean="0">
                <a:latin typeface="Helvetica Neue"/>
                <a:sym typeface="Helvetica Neue"/>
              </a:rPr>
              <a:t>2020/8/13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defTabSz="412750"/>
            <a:fld id="{3A161B35-4D0B-4F36-8AC3-DABEC0F67B96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412750"/>
            <a:fld id="{B37640F8-8F29-4804-84D5-762387F14F47}" type="datetimeFigureOut">
              <a:rPr lang="zh-CN" altLang="en-US" sz="1500" b="1" smtClean="0">
                <a:latin typeface="Helvetica Neue"/>
                <a:sym typeface="Helvetica Neue"/>
              </a:rPr>
              <a:t>2020/8/13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defTabSz="412750"/>
            <a:fld id="{3A161B35-4D0B-4F36-8AC3-DABEC0F67B96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9787" y="457200"/>
            <a:ext cx="41653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标题文本</a:t>
            </a:r>
          </a:p>
        </p:txBody>
      </p:sp>
      <p:sp>
        <p:nvSpPr>
          <p:cNvPr id="72" name="图片占位符 2"/>
          <p:cNvSpPr>
            <a:spLocks noGrp="1"/>
          </p:cNvSpPr>
          <p:nvPr>
            <p:ph type="pic" sz="half" idx="13"/>
          </p:nvPr>
        </p:nvSpPr>
        <p:spPr>
          <a:xfrm>
            <a:off x="5183187" y="457201"/>
            <a:ext cx="6172201" cy="540385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9787" y="2057400"/>
            <a:ext cx="416535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/>
            </a:lvl1pPr>
            <a:lvl2pPr marL="0" indent="457200">
              <a:buSzTx/>
              <a:buFontTx/>
              <a:buNone/>
              <a:defRPr sz="2000"/>
            </a:lvl2pPr>
            <a:lvl3pPr marL="0" indent="914400">
              <a:buSzTx/>
              <a:buFontTx/>
              <a:buNone/>
              <a:defRPr sz="2000"/>
            </a:lvl3pPr>
            <a:lvl4pPr marL="0" indent="1371600">
              <a:buSzTx/>
              <a:buFontTx/>
              <a:buNone/>
              <a:defRPr sz="2000"/>
            </a:lvl4pPr>
            <a:lvl5pPr marL="0" indent="1828800">
              <a:buSzTx/>
              <a:buFontTx/>
              <a:buNone/>
              <a:defRPr sz="20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83154" y="5779851"/>
            <a:ext cx="222090" cy="215091"/>
          </a:xfrm>
          <a:prstGeom prst="rect">
            <a:avLst/>
          </a:prstGeom>
        </p:spPr>
        <p:txBody>
          <a:bodyPr lIns="27021" tIns="27021" rIns="27021" bIns="27021"/>
          <a:lstStyle>
            <a:lvl1pPr algn="ctr" defTabSz="410210">
              <a:defRPr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6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幻灯片编号"/>
          <p:cNvSpPr txBox="1"/>
          <p:nvPr userDrawn="1"/>
        </p:nvSpPr>
        <p:spPr>
          <a:xfrm>
            <a:off x="8763000" y="6508750"/>
            <a:ext cx="335866" cy="3330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9pPr>
          </a:lstStyle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8" r:id="rId19"/>
    <p:sldLayoutId id="2147483669" r:id="rId2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1234440" marR="0" indent="-32004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2" cstate="email"/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1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3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412750"/>
            <a:fld id="{00E22F85-807F-CA40-8F16-B425A1EE1DAC}" type="slidenum">
              <a:rPr lang="uk-UA" sz="600" smtClean="0">
                <a:latin typeface="OPPOSans R" charset="-122"/>
                <a:ea typeface="OPPOSans R" charset="-122"/>
                <a:cs typeface="OPPOSans R" charset="-122"/>
              </a:rPr>
              <a:t>‹#›</a:t>
            </a:fld>
            <a:endParaRPr sz="60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1234440" marR="0" indent="-32004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1" cstate="email"/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1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3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412750"/>
            <a:fld id="{00E22F85-807F-CA40-8F16-B425A1EE1DAC}" type="slidenum">
              <a:rPr lang="uk-UA" sz="600" smtClean="0">
                <a:latin typeface="OPPOSans R" charset="-122"/>
                <a:ea typeface="OPPOSans R" charset="-122"/>
                <a:cs typeface="OPPOSans R" charset="-122"/>
              </a:rPr>
              <a:t>‹#›</a:t>
            </a:fld>
            <a:endParaRPr sz="60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3.mov"/><Relationship Id="rId7" Type="http://schemas.openxmlformats.org/officeDocument/2006/relationships/image" Target="../media/image3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mo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6.mp4"/><Relationship Id="rId7" Type="http://schemas.openxmlformats.org/officeDocument/2006/relationships/image" Target="../media/image39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6.mp4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media" Target="../media/media8.mp4"/><Relationship Id="rId7" Type="http://schemas.openxmlformats.org/officeDocument/2006/relationships/image" Target="../media/image41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8.mp4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651FAD-9F21-2442-A63A-228CC768D5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657" y="2640698"/>
            <a:ext cx="9046934" cy="317082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B87E46-11AF-F142-AF19-1F6B9D10B560}"/>
              </a:ext>
            </a:extLst>
          </p:cNvPr>
          <p:cNvSpPr/>
          <p:nvPr/>
        </p:nvSpPr>
        <p:spPr>
          <a:xfrm rot="5400000" flipH="1">
            <a:off x="314246" y="338910"/>
            <a:ext cx="840089" cy="1468587"/>
          </a:xfrm>
          <a:prstGeom prst="rect">
            <a:avLst/>
          </a:prstGeom>
          <a:gradFill flip="none" rotWithShape="1">
            <a:gsLst>
              <a:gs pos="0">
                <a:srgbClr val="220084"/>
              </a:gs>
              <a:gs pos="100000">
                <a:srgbClr val="007000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latin typeface="Microsoft YaHei Semibold" panose="020B0402040204020203" pitchFamily="34" charset="-122"/>
              <a:ea typeface="Microsoft YaHei Semilight" panose="020B0402040204020203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AC565F4-412B-3B4B-8F52-D9949CFDA1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704"/>
          <a:stretch/>
        </p:blipFill>
        <p:spPr>
          <a:xfrm>
            <a:off x="1884217" y="455468"/>
            <a:ext cx="5838827" cy="108053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5">
            <a:extLst>
              <a:ext uri="{FF2B5EF4-FFF2-40B4-BE49-F238E27FC236}">
                <a16:creationId xmlns:a16="http://schemas.microsoft.com/office/drawing/2014/main" id="{7EE6F1FA-73B2-FC45-BFB0-2CB4D45D2F8B}"/>
              </a:ext>
            </a:extLst>
          </p:cNvPr>
          <p:cNvSpPr txBox="1"/>
          <p:nvPr/>
        </p:nvSpPr>
        <p:spPr>
          <a:xfrm>
            <a:off x="10538644" y="314793"/>
            <a:ext cx="134864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defTabSz="1828707">
              <a:defRPr sz="2700">
                <a:solidFill>
                  <a:srgbClr val="231815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hangingPunct="1"/>
            <a:r>
              <a:rPr lang="en-US" sz="2400" b="1" kern="1200" dirty="0">
                <a:solidFill>
                  <a:srgbClr val="00FE9C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Power</a:t>
            </a:r>
            <a:endParaRPr sz="2400" b="1" kern="1200" dirty="0">
              <a:solidFill>
                <a:srgbClr val="00FE9C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812E700-6267-B843-A455-AE0F69DBE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590" y="1262434"/>
            <a:ext cx="7877715" cy="3362960"/>
          </a:xfrm>
          <a:prstGeom prst="rect">
            <a:avLst/>
          </a:prstGeom>
        </p:spPr>
      </p:pic>
      <p:sp>
        <p:nvSpPr>
          <p:cNvPr id="16" name="矩形 41">
            <a:extLst>
              <a:ext uri="{FF2B5EF4-FFF2-40B4-BE49-F238E27FC236}">
                <a16:creationId xmlns:a16="http://schemas.microsoft.com/office/drawing/2014/main" id="{8F285C2A-E668-EB4F-96D8-2DF933B985CA}"/>
              </a:ext>
            </a:extLst>
          </p:cNvPr>
          <p:cNvSpPr/>
          <p:nvPr/>
        </p:nvSpPr>
        <p:spPr>
          <a:xfrm flipH="1">
            <a:off x="4297112" y="5456708"/>
            <a:ext cx="81659" cy="584775"/>
          </a:xfrm>
          <a:prstGeom prst="rect">
            <a:avLst/>
          </a:prstGeom>
          <a:gradFill>
            <a:gsLst>
              <a:gs pos="0">
                <a:srgbClr val="220084"/>
              </a:gs>
              <a:gs pos="99000">
                <a:srgbClr val="00FE9C"/>
              </a:gs>
            </a:gsLst>
            <a:lin ang="16800000" scaled="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1650916" hangingPunct="1">
              <a:defRPr sz="6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endParaRPr sz="1600" b="1" kern="1200" dirty="0">
              <a:solidFill>
                <a:srgbClr val="FFFFFF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  <a:sym typeface="Microsoft YaHei"/>
            </a:endParaRPr>
          </a:p>
        </p:txBody>
      </p:sp>
      <p:sp>
        <p:nvSpPr>
          <p:cNvPr id="19" name="矩形 1">
            <a:extLst>
              <a:ext uri="{FF2B5EF4-FFF2-40B4-BE49-F238E27FC236}">
                <a16:creationId xmlns:a16="http://schemas.microsoft.com/office/drawing/2014/main" id="{55DAE147-3437-9C42-B32F-4602B06B8206}"/>
              </a:ext>
            </a:extLst>
          </p:cNvPr>
          <p:cNvSpPr txBox="1"/>
          <p:nvPr/>
        </p:nvSpPr>
        <p:spPr>
          <a:xfrm>
            <a:off x="4491796" y="5456708"/>
            <a:ext cx="935849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2min</a:t>
            </a:r>
            <a:endParaRPr sz="1600" b="1" kern="1200" dirty="0">
              <a:solidFill>
                <a:prstClr val="white">
                  <a:lumMod val="95000"/>
                </a:prstClr>
              </a:solidFill>
              <a:latin typeface="Zawgyi-One" panose="020B0604030504040204" pitchFamily="34" charset="0"/>
              <a:cs typeface="Zawgyi-One" panose="020B0604030504040204" pitchFamily="34" charset="0"/>
              <a:sym typeface="DengXian"/>
            </a:endParaRP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6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Power</a:t>
            </a: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 </a:t>
            </a:r>
            <a:r>
              <a:rPr lang="en-US" altLang="zh-CN"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1</a:t>
            </a: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1%</a:t>
            </a:r>
          </a:p>
        </p:txBody>
      </p:sp>
      <p:sp>
        <p:nvSpPr>
          <p:cNvPr id="25" name="矩形 41">
            <a:extLst>
              <a:ext uri="{FF2B5EF4-FFF2-40B4-BE49-F238E27FC236}">
                <a16:creationId xmlns:a16="http://schemas.microsoft.com/office/drawing/2014/main" id="{8F285C2A-E668-EB4F-96D8-2DF933B985CA}"/>
              </a:ext>
            </a:extLst>
          </p:cNvPr>
          <p:cNvSpPr/>
          <p:nvPr/>
        </p:nvSpPr>
        <p:spPr>
          <a:xfrm flipH="1">
            <a:off x="5486476" y="5456708"/>
            <a:ext cx="81659" cy="584775"/>
          </a:xfrm>
          <a:prstGeom prst="rect">
            <a:avLst/>
          </a:prstGeom>
          <a:gradFill>
            <a:gsLst>
              <a:gs pos="0">
                <a:srgbClr val="220084"/>
              </a:gs>
              <a:gs pos="99000">
                <a:srgbClr val="00FE9C"/>
              </a:gs>
            </a:gsLst>
            <a:lin ang="16800000" scaled="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1650916" hangingPunct="1">
              <a:defRPr sz="6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endParaRPr sz="1600" b="1" kern="1200" dirty="0">
              <a:solidFill>
                <a:srgbClr val="FFFFFF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  <a:sym typeface="Microsoft YaHei"/>
            </a:endParaRPr>
          </a:p>
        </p:txBody>
      </p:sp>
      <p:sp>
        <p:nvSpPr>
          <p:cNvPr id="26" name="矩形 1">
            <a:extLst>
              <a:ext uri="{FF2B5EF4-FFF2-40B4-BE49-F238E27FC236}">
                <a16:creationId xmlns:a16="http://schemas.microsoft.com/office/drawing/2014/main" id="{55DAE147-3437-9C42-B32F-4602B06B8206}"/>
              </a:ext>
            </a:extLst>
          </p:cNvPr>
          <p:cNvSpPr txBox="1"/>
          <p:nvPr/>
        </p:nvSpPr>
        <p:spPr>
          <a:xfrm>
            <a:off x="5681160" y="5456708"/>
            <a:ext cx="633505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5</a:t>
            </a: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min</a:t>
            </a:r>
            <a:endParaRPr sz="1600" b="1" kern="1200" dirty="0">
              <a:solidFill>
                <a:prstClr val="white">
                  <a:lumMod val="95000"/>
                </a:prstClr>
              </a:solidFill>
              <a:latin typeface="Zawgyi-One" panose="020B0604030504040204" pitchFamily="34" charset="0"/>
              <a:cs typeface="Zawgyi-One" panose="020B0604030504040204" pitchFamily="34" charset="0"/>
              <a:sym typeface="DengXian"/>
            </a:endParaRP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6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Power</a:t>
            </a: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 </a:t>
            </a:r>
            <a:r>
              <a:rPr lang="en-US"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27</a:t>
            </a: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%</a:t>
            </a:r>
          </a:p>
        </p:txBody>
      </p:sp>
      <p:sp>
        <p:nvSpPr>
          <p:cNvPr id="27" name="矩形 41">
            <a:extLst>
              <a:ext uri="{FF2B5EF4-FFF2-40B4-BE49-F238E27FC236}">
                <a16:creationId xmlns:a16="http://schemas.microsoft.com/office/drawing/2014/main" id="{8F285C2A-E668-EB4F-96D8-2DF933B985CA}"/>
              </a:ext>
            </a:extLst>
          </p:cNvPr>
          <p:cNvSpPr/>
          <p:nvPr/>
        </p:nvSpPr>
        <p:spPr>
          <a:xfrm flipH="1">
            <a:off x="6677105" y="5456708"/>
            <a:ext cx="81659" cy="584775"/>
          </a:xfrm>
          <a:prstGeom prst="rect">
            <a:avLst/>
          </a:prstGeom>
          <a:gradFill>
            <a:gsLst>
              <a:gs pos="0">
                <a:srgbClr val="220084"/>
              </a:gs>
              <a:gs pos="99000">
                <a:srgbClr val="00FE9C"/>
              </a:gs>
            </a:gsLst>
            <a:lin ang="16800000" scaled="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1650916" hangingPunct="1">
              <a:defRPr sz="6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endParaRPr sz="1600" b="1" kern="1200" dirty="0">
              <a:solidFill>
                <a:srgbClr val="FFFFFF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  <a:sym typeface="Microsoft YaHei"/>
            </a:endParaRPr>
          </a:p>
        </p:txBody>
      </p:sp>
      <p:sp>
        <p:nvSpPr>
          <p:cNvPr id="28" name="矩形 1">
            <a:extLst>
              <a:ext uri="{FF2B5EF4-FFF2-40B4-BE49-F238E27FC236}">
                <a16:creationId xmlns:a16="http://schemas.microsoft.com/office/drawing/2014/main" id="{55DAE147-3437-9C42-B32F-4602B06B8206}"/>
              </a:ext>
            </a:extLst>
          </p:cNvPr>
          <p:cNvSpPr txBox="1"/>
          <p:nvPr/>
        </p:nvSpPr>
        <p:spPr>
          <a:xfrm>
            <a:off x="6871789" y="5456708"/>
            <a:ext cx="64055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15</a:t>
            </a: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min</a:t>
            </a:r>
            <a:endParaRPr sz="1600" b="1" kern="1200" dirty="0">
              <a:solidFill>
                <a:prstClr val="white">
                  <a:lumMod val="95000"/>
                </a:prstClr>
              </a:solidFill>
              <a:latin typeface="Zawgyi-One" panose="020B0604030504040204" pitchFamily="34" charset="0"/>
              <a:cs typeface="Zawgyi-One" panose="020B0604030504040204" pitchFamily="34" charset="0"/>
              <a:sym typeface="DengXian"/>
            </a:endParaRP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6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Power</a:t>
            </a: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 </a:t>
            </a:r>
            <a:r>
              <a:rPr lang="en-US"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67</a:t>
            </a: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%</a:t>
            </a:r>
          </a:p>
        </p:txBody>
      </p:sp>
      <p:sp>
        <p:nvSpPr>
          <p:cNvPr id="29" name="矩形 41">
            <a:extLst>
              <a:ext uri="{FF2B5EF4-FFF2-40B4-BE49-F238E27FC236}">
                <a16:creationId xmlns:a16="http://schemas.microsoft.com/office/drawing/2014/main" id="{8F285C2A-E668-EB4F-96D8-2DF933B985CA}"/>
              </a:ext>
            </a:extLst>
          </p:cNvPr>
          <p:cNvSpPr/>
          <p:nvPr/>
        </p:nvSpPr>
        <p:spPr>
          <a:xfrm flipH="1">
            <a:off x="7886789" y="5456708"/>
            <a:ext cx="81659" cy="584775"/>
          </a:xfrm>
          <a:prstGeom prst="rect">
            <a:avLst/>
          </a:prstGeom>
          <a:gradFill>
            <a:gsLst>
              <a:gs pos="0">
                <a:srgbClr val="220084"/>
              </a:gs>
              <a:gs pos="99000">
                <a:srgbClr val="00FE9C"/>
              </a:gs>
            </a:gsLst>
            <a:lin ang="16800000" scaled="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1650916" hangingPunct="1">
              <a:defRPr sz="6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endParaRPr sz="1600" b="1" kern="1200" dirty="0">
              <a:solidFill>
                <a:srgbClr val="FFFFFF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  <a:sym typeface="Microsoft YaHei"/>
            </a:endParaRPr>
          </a:p>
        </p:txBody>
      </p:sp>
      <p:sp>
        <p:nvSpPr>
          <p:cNvPr id="30" name="矩形 1">
            <a:extLst>
              <a:ext uri="{FF2B5EF4-FFF2-40B4-BE49-F238E27FC236}">
                <a16:creationId xmlns:a16="http://schemas.microsoft.com/office/drawing/2014/main" id="{55DAE147-3437-9C42-B32F-4602B06B8206}"/>
              </a:ext>
            </a:extLst>
          </p:cNvPr>
          <p:cNvSpPr txBox="1"/>
          <p:nvPr/>
        </p:nvSpPr>
        <p:spPr>
          <a:xfrm>
            <a:off x="8081473" y="5456708"/>
            <a:ext cx="683840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31</a:t>
            </a: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min</a:t>
            </a:r>
            <a:endParaRPr sz="1600" b="1" kern="1200" dirty="0">
              <a:solidFill>
                <a:prstClr val="white">
                  <a:lumMod val="95000"/>
                </a:prstClr>
              </a:solidFill>
              <a:latin typeface="Zawgyi-One" panose="020B0604030504040204" pitchFamily="34" charset="0"/>
              <a:cs typeface="Zawgyi-One" panose="020B0604030504040204" pitchFamily="34" charset="0"/>
              <a:sym typeface="DengXian"/>
            </a:endParaRP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6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Power</a:t>
            </a: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 </a:t>
            </a:r>
            <a:r>
              <a:rPr lang="en-US"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100</a:t>
            </a:r>
            <a:r>
              <a:rPr sz="1600" b="1" kern="1200" dirty="0">
                <a:solidFill>
                  <a:prstClr val="white">
                    <a:lumMod val="95000"/>
                  </a:prstClr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%</a:t>
            </a:r>
          </a:p>
        </p:txBody>
      </p:sp>
      <p:sp>
        <p:nvSpPr>
          <p:cNvPr id="31" name="矩形 41">
            <a:extLst>
              <a:ext uri="{FF2B5EF4-FFF2-40B4-BE49-F238E27FC236}">
                <a16:creationId xmlns:a16="http://schemas.microsoft.com/office/drawing/2014/main" id="{8F285C2A-E668-EB4F-96D8-2DF933B985CA}"/>
              </a:ext>
            </a:extLst>
          </p:cNvPr>
          <p:cNvSpPr/>
          <p:nvPr/>
        </p:nvSpPr>
        <p:spPr>
          <a:xfrm flipH="1">
            <a:off x="9204392" y="5456708"/>
            <a:ext cx="81659" cy="584775"/>
          </a:xfrm>
          <a:prstGeom prst="rect">
            <a:avLst/>
          </a:prstGeom>
          <a:gradFill>
            <a:gsLst>
              <a:gs pos="0">
                <a:srgbClr val="220084"/>
              </a:gs>
              <a:gs pos="99000">
                <a:srgbClr val="00FE9C"/>
              </a:gs>
            </a:gsLst>
            <a:lin ang="16800000" scaled="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1650916" hangingPunct="1">
              <a:defRPr sz="6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endParaRPr sz="1600" b="1" kern="1200" dirty="0">
              <a:solidFill>
                <a:srgbClr val="FFFFFF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  <a:sym typeface="Microsoft YaHei"/>
            </a:endParaRPr>
          </a:p>
        </p:txBody>
      </p:sp>
      <p:sp>
        <p:nvSpPr>
          <p:cNvPr id="32" name="矩形 1">
            <a:extLst>
              <a:ext uri="{FF2B5EF4-FFF2-40B4-BE49-F238E27FC236}">
                <a16:creationId xmlns:a16="http://schemas.microsoft.com/office/drawing/2014/main" id="{55DAE147-3437-9C42-B32F-4602B06B8206}"/>
              </a:ext>
            </a:extLst>
          </p:cNvPr>
          <p:cNvSpPr txBox="1"/>
          <p:nvPr/>
        </p:nvSpPr>
        <p:spPr>
          <a:xfrm>
            <a:off x="9399076" y="5456708"/>
            <a:ext cx="1690456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sz="16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36</a:t>
            </a:r>
            <a:r>
              <a:rPr sz="16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min</a:t>
            </a:r>
            <a:endParaRPr sz="1600" b="1" kern="12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  <a:sym typeface="DengXian"/>
            </a:endParaRP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6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Power</a:t>
            </a:r>
          </a:p>
          <a:p>
            <a:pPr defTabSz="1828707" hangingPunct="1">
              <a:defRPr sz="5000"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sz="16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Microsoft YaHei"/>
              </a:rPr>
              <a:t> 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Fully Charged</a:t>
            </a:r>
          </a:p>
        </p:txBody>
      </p:sp>
      <p:sp>
        <p:nvSpPr>
          <p:cNvPr id="33" name="文本框 10">
            <a:extLst>
              <a:ext uri="{FF2B5EF4-FFF2-40B4-BE49-F238E27FC236}">
                <a16:creationId xmlns:a16="http://schemas.microsoft.com/office/drawing/2014/main" id="{DCA6F41F-CBD1-2B45-B3DA-96A951D5B5B8}"/>
              </a:ext>
            </a:extLst>
          </p:cNvPr>
          <p:cNvSpPr txBox="1"/>
          <p:nvPr/>
        </p:nvSpPr>
        <p:spPr>
          <a:xfrm>
            <a:off x="189034" y="329530"/>
            <a:ext cx="7151312" cy="52322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1828706">
              <a:defRPr sz="7500">
                <a:solidFill>
                  <a:srgbClr val="00FE9C"/>
                </a:solidFill>
                <a:latin typeface="OPPOSans-J Heavy"/>
                <a:ea typeface="OPPOSans-J Heavy"/>
                <a:cs typeface="OPPOSans-J Heavy"/>
                <a:sym typeface="OPPOSans-J Heavy"/>
              </a:defRPr>
            </a:pP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ကမာၻတြင</a:t>
            </a: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အျမန္ဆုံး</a:t>
            </a: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အားသြင္းနႈန္း</a:t>
            </a:r>
            <a:endParaRPr lang="en-US" altLang="zh-CN" sz="28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51EE559A-75F2-4547-B0C9-F2DD6A3D79CE}"/>
              </a:ext>
            </a:extLst>
          </p:cNvPr>
          <p:cNvGrpSpPr/>
          <p:nvPr/>
        </p:nvGrpSpPr>
        <p:grpSpPr>
          <a:xfrm>
            <a:off x="395936" y="2838245"/>
            <a:ext cx="2513214" cy="3203237"/>
            <a:chOff x="993772" y="5729525"/>
            <a:chExt cx="6043334" cy="6079201"/>
          </a:xfrm>
        </p:grpSpPr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1DE1310A-AFCF-BB45-B227-D7EA9831BBEE}"/>
                </a:ext>
              </a:extLst>
            </p:cNvPr>
            <p:cNvGrpSpPr/>
            <p:nvPr/>
          </p:nvGrpSpPr>
          <p:grpSpPr>
            <a:xfrm>
              <a:off x="993772" y="5729525"/>
              <a:ext cx="6043334" cy="6079201"/>
              <a:chOff x="993772" y="5729525"/>
              <a:chExt cx="6043334" cy="6079201"/>
            </a:xfrm>
          </p:grpSpPr>
          <p:sp>
            <p:nvSpPr>
              <p:cNvPr id="39" name="剪去单角的矩形 49">
                <a:extLst>
                  <a:ext uri="{FF2B5EF4-FFF2-40B4-BE49-F238E27FC236}">
                    <a16:creationId xmlns:a16="http://schemas.microsoft.com/office/drawing/2014/main" id="{78FC0BE4-AF02-2D4C-80C2-4CF16730A286}"/>
                  </a:ext>
                </a:extLst>
              </p:cNvPr>
              <p:cNvSpPr/>
              <p:nvPr/>
            </p:nvSpPr>
            <p:spPr>
              <a:xfrm rot="10800000" flipH="1">
                <a:off x="993772" y="5729525"/>
                <a:ext cx="6043334" cy="6079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7461" y="0"/>
                    </a:lnTo>
                    <a:lnTo>
                      <a:pt x="21600" y="5603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220084"/>
                  </a:gs>
                  <a:gs pos="100000">
                    <a:srgbClr val="007000"/>
                  </a:gs>
                </a:gsLst>
                <a:lin ang="16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457200" hangingPunct="1">
                  <a:defRPr>
                    <a:solidFill>
                      <a:srgbClr val="FFFFFF"/>
                    </a:solidFill>
                  </a:defRPr>
                </a:pPr>
                <a:endParaRPr b="1" kern="12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  <p:sp>
            <p:nvSpPr>
              <p:cNvPr id="40" name="文本框 50">
                <a:extLst>
                  <a:ext uri="{FF2B5EF4-FFF2-40B4-BE49-F238E27FC236}">
                    <a16:creationId xmlns:a16="http://schemas.microsoft.com/office/drawing/2014/main" id="{4DC744A2-3964-B64F-A0C3-F93F40FBEF19}"/>
                  </a:ext>
                </a:extLst>
              </p:cNvPr>
              <p:cNvSpPr txBox="1"/>
              <p:nvPr/>
            </p:nvSpPr>
            <p:spPr>
              <a:xfrm>
                <a:off x="1820203" y="6338749"/>
                <a:ext cx="4303245" cy="356305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6000">
                    <a:solidFill>
                      <a:srgbClr val="00FF9B"/>
                    </a:solidFill>
                    <a:latin typeface="OPPOSans-S B"/>
                    <a:ea typeface="OPPOSans-S B"/>
                    <a:cs typeface="OPPOSans-S B"/>
                    <a:sym typeface="OPPOSans-S B"/>
                  </a:defRPr>
                </a:lvl1pPr>
              </a:lstStyle>
              <a:p>
                <a:pPr>
                  <a:defRPr sz="7200">
                    <a:solidFill>
                      <a:srgbClr val="00FF9B"/>
                    </a:solidFill>
                    <a:latin typeface="+mj-lt"/>
                    <a:ea typeface="+mj-ea"/>
                    <a:cs typeface="+mj-cs"/>
                    <a:sym typeface="OPPOSans Medium"/>
                  </a:defRPr>
                </a:pPr>
                <a:r>
                  <a:rPr lang="en-US" altLang="zh-CN" sz="2800" dirty="0">
                    <a:latin typeface="Zawgyi-One" panose="020B0604030504040204" pitchFamily="34" charset="0"/>
                    <a:cs typeface="Zawgyi-One" panose="020B0604030504040204" pitchFamily="34" charset="0"/>
                    <a:sym typeface="OPPOSans Medium"/>
                  </a:rPr>
                  <a:t>5</a:t>
                </a:r>
                <a:r>
                  <a:rPr lang="en-US" altLang="zh-CN" sz="2000" dirty="0">
                    <a:latin typeface="Zawgyi-One" panose="020B0604030504040204" pitchFamily="34" charset="0"/>
                    <a:cs typeface="Zawgyi-One" panose="020B0604030504040204" pitchFamily="34" charset="0"/>
                    <a:sym typeface="OPPOSans Medium"/>
                  </a:rPr>
                  <a:t> minutes charging</a:t>
                </a:r>
              </a:p>
              <a:p>
                <a:pPr>
                  <a:defRPr sz="7200">
                    <a:solidFill>
                      <a:srgbClr val="00FF9B"/>
                    </a:solidFill>
                    <a:latin typeface="+mj-lt"/>
                    <a:ea typeface="+mj-ea"/>
                    <a:cs typeface="+mj-cs"/>
                    <a:sym typeface="OPPOSans Medium"/>
                  </a:defRPr>
                </a:pPr>
                <a:endParaRPr lang="en-US" altLang="zh-CN" sz="2000" dirty="0"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  <a:p>
                <a:pPr>
                  <a:defRPr sz="7200">
                    <a:solidFill>
                      <a:srgbClr val="00FF9B"/>
                    </a:solidFill>
                    <a:latin typeface="+mj-lt"/>
                    <a:ea typeface="+mj-ea"/>
                    <a:cs typeface="+mj-cs"/>
                    <a:sym typeface="OPPOSans Medium"/>
                  </a:defRPr>
                </a:pPr>
                <a:r>
                  <a:rPr lang="en-US" altLang="zh-CN" sz="2800" dirty="0">
                    <a:latin typeface="Zawgyi-One" panose="020B0604030504040204" pitchFamily="34" charset="0"/>
                    <a:cs typeface="Zawgyi-One" panose="020B0604030504040204" pitchFamily="34" charset="0"/>
                    <a:sym typeface="OPPOSans Medium"/>
                  </a:rPr>
                  <a:t>4</a:t>
                </a:r>
                <a:r>
                  <a:rPr lang="en-US" altLang="zh-CN" sz="2000" dirty="0">
                    <a:latin typeface="Zawgyi-One" panose="020B0604030504040204" pitchFamily="34" charset="0"/>
                    <a:cs typeface="Zawgyi-One" panose="020B0604030504040204" pitchFamily="34" charset="0"/>
                    <a:sym typeface="OPPOSans Medium"/>
                  </a:rPr>
                  <a:t> hours video playback</a:t>
                </a:r>
              </a:p>
            </p:txBody>
          </p:sp>
        </p:grpSp>
        <p:sp>
          <p:nvSpPr>
            <p:cNvPr id="38" name="三角形 52">
              <a:extLst>
                <a:ext uri="{FF2B5EF4-FFF2-40B4-BE49-F238E27FC236}">
                  <a16:creationId xmlns:a16="http://schemas.microsoft.com/office/drawing/2014/main" id="{AAC2C6C5-87D6-5343-8795-A570E28ACBC7}"/>
                </a:ext>
              </a:extLst>
            </p:cNvPr>
            <p:cNvSpPr/>
            <p:nvPr/>
          </p:nvSpPr>
          <p:spPr>
            <a:xfrm rot="18396180">
              <a:off x="5038185" y="10167409"/>
              <a:ext cx="1972589" cy="1057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8526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AC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457200" hangingPunct="1">
                <a:defRPr>
                  <a:solidFill>
                    <a:srgbClr val="FFFFFF"/>
                  </a:solidFill>
                </a:defRPr>
              </a:pPr>
              <a:endParaRPr b="1" kern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295781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>
            <a:extLst>
              <a:ext uri="{FF2B5EF4-FFF2-40B4-BE49-F238E27FC236}">
                <a16:creationId xmlns:a16="http://schemas.microsoft.com/office/drawing/2014/main" id="{6FAC37C5-A364-814E-9465-35D13B708DE9}"/>
              </a:ext>
            </a:extLst>
          </p:cNvPr>
          <p:cNvSpPr txBox="1"/>
          <p:nvPr/>
        </p:nvSpPr>
        <p:spPr>
          <a:xfrm>
            <a:off x="540829" y="304403"/>
            <a:ext cx="7142086" cy="95410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1828706">
              <a:defRPr sz="8000">
                <a:solidFill>
                  <a:srgbClr val="00FE9C"/>
                </a:solidFill>
                <a:latin typeface="OPPOSans Heavy"/>
                <a:ea typeface="OPPOSans Heavy"/>
                <a:cs typeface="OPPOSans Heavy"/>
                <a:sym typeface="OPPOSans Heavy"/>
              </a:defRPr>
            </a:pP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ကမာ</a:t>
            </a: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ၻ႕ </a:t>
            </a: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တစ္ခုတည္းေသာ</a:t>
            </a: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  </a:t>
            </a:r>
            <a:endParaRPr lang="en-US" altLang="zh-CN" sz="3200" dirty="0">
              <a:solidFill>
                <a:srgbClr val="F2F2F2"/>
              </a:solidFill>
              <a:latin typeface="Zawgyi-One" panose="020B0604030504040204" pitchFamily="34" charset="0"/>
              <a:ea typeface="Microsoft YaHei"/>
              <a:cs typeface="Zawgyi-One" panose="020B0604030504040204" pitchFamily="34" charset="0"/>
              <a:sym typeface="Microsoft YaHei"/>
            </a:endParaRPr>
          </a:p>
          <a:p>
            <a:pPr defTabSz="1828706">
              <a:defRPr sz="8000">
                <a:solidFill>
                  <a:srgbClr val="00FE9C"/>
                </a:solidFill>
                <a:latin typeface="OPPOSans Heavy"/>
                <a:ea typeface="OPPOSans Heavy"/>
                <a:cs typeface="OPPOSans Heavy"/>
                <a:sym typeface="OPPOSans Heavy"/>
              </a:defRPr>
            </a:pP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"low voltage flash charge" </a:t>
            </a: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နည္းပညာ</a:t>
            </a:r>
            <a:endParaRPr lang="en-US" altLang="zh-CN" sz="28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67045E9-75E7-AC42-B1ED-FE62DD1F4B5D}"/>
              </a:ext>
            </a:extLst>
          </p:cNvPr>
          <p:cNvSpPr/>
          <p:nvPr/>
        </p:nvSpPr>
        <p:spPr>
          <a:xfrm>
            <a:off x="429070" y="2715682"/>
            <a:ext cx="6337490" cy="140740"/>
          </a:xfrm>
          <a:prstGeom prst="rect">
            <a:avLst/>
          </a:pr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31" name="文本框 3">
            <a:extLst>
              <a:ext uri="{FF2B5EF4-FFF2-40B4-BE49-F238E27FC236}">
                <a16:creationId xmlns:a16="http://schemas.microsoft.com/office/drawing/2014/main" id="{F155D42E-1E86-A442-888E-885940DCA27F}"/>
              </a:ext>
            </a:extLst>
          </p:cNvPr>
          <p:cNvSpPr txBox="1"/>
          <p:nvPr/>
        </p:nvSpPr>
        <p:spPr>
          <a:xfrm>
            <a:off x="186830" y="2263791"/>
            <a:ext cx="1167309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6000" b="1" i="1">
                <a:solidFill>
                  <a:srgbClr val="00FF9B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lvl1pPr>
          </a:lstStyle>
          <a:p>
            <a:pPr algn="l" defTabSz="457200" hangingPunct="1"/>
            <a:r>
              <a:rPr lang="en-US" altLang="zh-CN" sz="2400" i="0" kern="1200" dirty="0" err="1">
                <a:solidFill>
                  <a:prstClr val="white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နံပါတ</a:t>
            </a:r>
            <a:r>
              <a:rPr lang="en-US" altLang="zh-CN" sz="2400" i="0" kern="1200" dirty="0">
                <a:solidFill>
                  <a:prstClr val="white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္:1</a:t>
            </a:r>
            <a:endParaRPr lang="zh-CN" altLang="en-US" sz="2400" i="0" kern="1200" dirty="0">
              <a:solidFill>
                <a:prstClr val="white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02E5B561-963C-7347-801A-AF83E7550D62}"/>
              </a:ext>
            </a:extLst>
          </p:cNvPr>
          <p:cNvSpPr/>
          <p:nvPr/>
        </p:nvSpPr>
        <p:spPr>
          <a:xfrm>
            <a:off x="1397398" y="1955055"/>
            <a:ext cx="56772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200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 </a:t>
            </a: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OPPO exclusive Two Series-</a:t>
            </a:r>
          </a:p>
          <a:p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Cells Technology </a:t>
            </a:r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ခ်ိတ္ဆက</a:t>
            </a: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en-US" altLang="zh-CN" sz="2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4A95067B-5D02-0042-85AB-2378BC8DD26C}"/>
              </a:ext>
            </a:extLst>
          </p:cNvPr>
          <p:cNvSpPr/>
          <p:nvPr/>
        </p:nvSpPr>
        <p:spPr>
          <a:xfrm>
            <a:off x="3389650" y="3566771"/>
            <a:ext cx="4074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30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Electricity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သည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ေျပာင္းလဲျခင္းမပါဘဲ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battery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ထဲသို႕တိုက္ရုိက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အားသြင္းႏုိင္ပါသည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 </a:t>
            </a:r>
          </a:p>
          <a:p>
            <a:pPr>
              <a:defRPr sz="30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၎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တြင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ပါဝါကုန္ခါနီး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မရွိပ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ါ၊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ထို႕ေၾကာင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အားသြင္း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ႏႈ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န္းသည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ျ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မန္ဆန္သည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 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AF49B40-C8D0-AF4F-99A0-DA6E28C3E87E}"/>
              </a:ext>
            </a:extLst>
          </p:cNvPr>
          <p:cNvSpPr/>
          <p:nvPr/>
        </p:nvSpPr>
        <p:spPr>
          <a:xfrm>
            <a:off x="3386742" y="4912758"/>
            <a:ext cx="4074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4000mAh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2000mAh batteries ႏွ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စ္ခုထဲသို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ပုိင္းၿပီး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တစ္ခ်ိန္ထဲတြင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၎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တို႕ကုိ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32.5W power ျ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ဖင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အားသြင္းပ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ါ။ ျ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မန္ဆန္စြာ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အားသြင္းေနစဥ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အပူထုတ္လႊတ္မႈသည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ပုံမွန္အားျဖင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နည္းၿပီး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2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လုံၿခံဳပါသည</a:t>
            </a:r>
            <a:r>
              <a: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</a:p>
        </p:txBody>
      </p:sp>
      <p:grpSp>
        <p:nvGrpSpPr>
          <p:cNvPr id="35" name="组合 2">
            <a:extLst>
              <a:ext uri="{FF2B5EF4-FFF2-40B4-BE49-F238E27FC236}">
                <a16:creationId xmlns:a16="http://schemas.microsoft.com/office/drawing/2014/main" id="{F651460A-6A69-E344-826D-59FE1F9D3805}"/>
              </a:ext>
            </a:extLst>
          </p:cNvPr>
          <p:cNvGrpSpPr/>
          <p:nvPr/>
        </p:nvGrpSpPr>
        <p:grpSpPr>
          <a:xfrm>
            <a:off x="421349" y="3470652"/>
            <a:ext cx="2846169" cy="989993"/>
            <a:chOff x="176043" y="1948885"/>
            <a:chExt cx="2796419" cy="1202264"/>
          </a:xfrm>
        </p:grpSpPr>
        <p:sp>
          <p:nvSpPr>
            <p:cNvPr id="36" name="平行四边形 6">
              <a:extLst>
                <a:ext uri="{FF2B5EF4-FFF2-40B4-BE49-F238E27FC236}">
                  <a16:creationId xmlns:a16="http://schemas.microsoft.com/office/drawing/2014/main" id="{6A31618A-F512-2F4D-AC07-11C0351256A7}"/>
                </a:ext>
              </a:extLst>
            </p:cNvPr>
            <p:cNvSpPr/>
            <p:nvPr/>
          </p:nvSpPr>
          <p:spPr>
            <a:xfrm>
              <a:off x="176043" y="1948885"/>
              <a:ext cx="2796419" cy="10236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99" y="0"/>
                  </a:lnTo>
                  <a:lnTo>
                    <a:pt x="21600" y="0"/>
                  </a:lnTo>
                  <a:lnTo>
                    <a:pt x="20601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00"/>
                </a:gs>
                <a:gs pos="100000">
                  <a:srgbClr val="220084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457200" hangingPunct="1">
                <a:defRPr>
                  <a:solidFill>
                    <a:srgbClr val="FFFFFF"/>
                  </a:solidFill>
                </a:defRPr>
              </a:pPr>
              <a:endParaRPr sz="1400" b="1" kern="1200" dirty="0">
                <a:solidFill>
                  <a:prstClr val="white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7" name="文本框 3">
              <a:extLst>
                <a:ext uri="{FF2B5EF4-FFF2-40B4-BE49-F238E27FC236}">
                  <a16:creationId xmlns:a16="http://schemas.microsoft.com/office/drawing/2014/main" id="{38869487-5D1F-6443-9A0F-6877764EC61C}"/>
                </a:ext>
              </a:extLst>
            </p:cNvPr>
            <p:cNvSpPr txBox="1"/>
            <p:nvPr/>
          </p:nvSpPr>
          <p:spPr>
            <a:xfrm>
              <a:off x="306674" y="2126672"/>
              <a:ext cx="2585066" cy="1024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r>
                <a:rPr lang="en-US" altLang="zh-CN" sz="28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အားသြင္းျမန</a:t>
              </a:r>
              <a:r>
                <a:rPr lang="en-US" altLang="zh-CN" sz="28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္ျ</a:t>
              </a:r>
              <a:r>
                <a:rPr lang="en-US" altLang="zh-CN" sz="28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ခင္း</a:t>
              </a:r>
              <a:endParaRPr lang="en-US" altLang="zh-CN" sz="28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8" name="组合 2">
            <a:extLst>
              <a:ext uri="{FF2B5EF4-FFF2-40B4-BE49-F238E27FC236}">
                <a16:creationId xmlns:a16="http://schemas.microsoft.com/office/drawing/2014/main" id="{4310054D-A29B-DD4C-97F4-6B2761E408D4}"/>
              </a:ext>
            </a:extLst>
          </p:cNvPr>
          <p:cNvGrpSpPr/>
          <p:nvPr/>
        </p:nvGrpSpPr>
        <p:grpSpPr>
          <a:xfrm>
            <a:off x="213202" y="4706712"/>
            <a:ext cx="3054316" cy="955917"/>
            <a:chOff x="198447" y="2426138"/>
            <a:chExt cx="2796419" cy="1023683"/>
          </a:xfrm>
        </p:grpSpPr>
        <p:sp>
          <p:nvSpPr>
            <p:cNvPr id="39" name="平行四边形 6">
              <a:extLst>
                <a:ext uri="{FF2B5EF4-FFF2-40B4-BE49-F238E27FC236}">
                  <a16:creationId xmlns:a16="http://schemas.microsoft.com/office/drawing/2014/main" id="{4EDBF7A2-DB63-794D-B549-8752AE486507}"/>
                </a:ext>
              </a:extLst>
            </p:cNvPr>
            <p:cNvSpPr/>
            <p:nvPr/>
          </p:nvSpPr>
          <p:spPr>
            <a:xfrm>
              <a:off x="198447" y="2426138"/>
              <a:ext cx="2796419" cy="10236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99" y="0"/>
                  </a:lnTo>
                  <a:lnTo>
                    <a:pt x="21600" y="0"/>
                  </a:lnTo>
                  <a:lnTo>
                    <a:pt x="20601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00"/>
                </a:gs>
                <a:gs pos="100000">
                  <a:srgbClr val="220084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457200" hangingPunct="1">
                <a:defRPr>
                  <a:solidFill>
                    <a:srgbClr val="FFFFFF"/>
                  </a:solidFill>
                </a:defRPr>
              </a:pPr>
              <a:endParaRPr sz="1400" b="1" kern="1200" dirty="0">
                <a:solidFill>
                  <a:prstClr val="white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0" name="文本框 3">
              <a:extLst>
                <a:ext uri="{FF2B5EF4-FFF2-40B4-BE49-F238E27FC236}">
                  <a16:creationId xmlns:a16="http://schemas.microsoft.com/office/drawing/2014/main" id="{FA3C6FF5-6278-294B-AF27-753D044EFA94}"/>
                </a:ext>
              </a:extLst>
            </p:cNvPr>
            <p:cNvSpPr txBox="1"/>
            <p:nvPr/>
          </p:nvSpPr>
          <p:spPr>
            <a:xfrm>
              <a:off x="635790" y="2588801"/>
              <a:ext cx="2112304" cy="5603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r>
                <a:rPr lang="en-US" altLang="zh-CN" sz="28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အပူနည္းျခင္း</a:t>
              </a:r>
              <a:endParaRPr lang="en-US" altLang="zh-CN" sz="28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pic>
        <p:nvPicPr>
          <p:cNvPr id="41" name="图片 40">
            <a:extLst>
              <a:ext uri="{FF2B5EF4-FFF2-40B4-BE49-F238E27FC236}">
                <a16:creationId xmlns:a16="http://schemas.microsoft.com/office/drawing/2014/main" id="{879B2298-7A1A-154B-8BD6-42928EA199C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0617" y="2012608"/>
            <a:ext cx="1653792" cy="833536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FE2903B5-504E-7B41-B9DC-99FAFE8E86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8472" y="2035720"/>
            <a:ext cx="1571812" cy="792217"/>
          </a:xfrm>
          <a:prstGeom prst="rect">
            <a:avLst/>
          </a:prstGeom>
        </p:spPr>
      </p:pic>
      <p:grpSp>
        <p:nvGrpSpPr>
          <p:cNvPr id="43" name="组合 42">
            <a:extLst>
              <a:ext uri="{FF2B5EF4-FFF2-40B4-BE49-F238E27FC236}">
                <a16:creationId xmlns:a16="http://schemas.microsoft.com/office/drawing/2014/main" id="{F4024AF2-4B7C-A345-A405-F0E6F07F0094}"/>
              </a:ext>
            </a:extLst>
          </p:cNvPr>
          <p:cNvGrpSpPr/>
          <p:nvPr/>
        </p:nvGrpSpPr>
        <p:grpSpPr>
          <a:xfrm>
            <a:off x="6644437" y="1165075"/>
            <a:ext cx="5503118" cy="2272905"/>
            <a:chOff x="1650229" y="329618"/>
            <a:chExt cx="3113130" cy="2272905"/>
          </a:xfrm>
        </p:grpSpPr>
        <p:cxnSp>
          <p:nvCxnSpPr>
            <p:cNvPr id="44" name="直接连接符 30">
              <a:extLst>
                <a:ext uri="{FF2B5EF4-FFF2-40B4-BE49-F238E27FC236}">
                  <a16:creationId xmlns:a16="http://schemas.microsoft.com/office/drawing/2014/main" id="{CE9F669F-5D0B-EF42-A7C6-4607170EDAB5}"/>
                </a:ext>
              </a:extLst>
            </p:cNvPr>
            <p:cNvCxnSpPr/>
            <p:nvPr/>
          </p:nvCxnSpPr>
          <p:spPr>
            <a:xfrm flipV="1">
              <a:off x="4763359" y="715808"/>
              <a:ext cx="0" cy="188169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31">
              <a:extLst>
                <a:ext uri="{FF2B5EF4-FFF2-40B4-BE49-F238E27FC236}">
                  <a16:creationId xmlns:a16="http://schemas.microsoft.com/office/drawing/2014/main" id="{1E7E61B0-33F4-2C45-A143-D30851E58B32}"/>
                </a:ext>
              </a:extLst>
            </p:cNvPr>
            <p:cNvCxnSpPr/>
            <p:nvPr/>
          </p:nvCxnSpPr>
          <p:spPr>
            <a:xfrm>
              <a:off x="1650229" y="2602523"/>
              <a:ext cx="12748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32">
              <a:extLst>
                <a:ext uri="{FF2B5EF4-FFF2-40B4-BE49-F238E27FC236}">
                  <a16:creationId xmlns:a16="http://schemas.microsoft.com/office/drawing/2014/main" id="{BC1194C9-C79B-A34E-9282-BE8D35D536E7}"/>
                </a:ext>
              </a:extLst>
            </p:cNvPr>
            <p:cNvCxnSpPr/>
            <p:nvPr/>
          </p:nvCxnSpPr>
          <p:spPr>
            <a:xfrm flipV="1">
              <a:off x="1650229" y="715808"/>
              <a:ext cx="0" cy="188169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33">
              <a:extLst>
                <a:ext uri="{FF2B5EF4-FFF2-40B4-BE49-F238E27FC236}">
                  <a16:creationId xmlns:a16="http://schemas.microsoft.com/office/drawing/2014/main" id="{9EECD600-5E44-4B45-ABF8-840CD9F37869}"/>
                </a:ext>
              </a:extLst>
            </p:cNvPr>
            <p:cNvCxnSpPr/>
            <p:nvPr/>
          </p:nvCxnSpPr>
          <p:spPr>
            <a:xfrm>
              <a:off x="4632533" y="2597502"/>
              <a:ext cx="13082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34">
              <a:extLst>
                <a:ext uri="{FF2B5EF4-FFF2-40B4-BE49-F238E27FC236}">
                  <a16:creationId xmlns:a16="http://schemas.microsoft.com/office/drawing/2014/main" id="{E09C230F-41D3-2648-8EBD-4A88E331AF64}"/>
                </a:ext>
              </a:extLst>
            </p:cNvPr>
            <p:cNvCxnSpPr/>
            <p:nvPr/>
          </p:nvCxnSpPr>
          <p:spPr>
            <a:xfrm>
              <a:off x="1650229" y="715808"/>
              <a:ext cx="102545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35">
              <a:extLst>
                <a:ext uri="{FF2B5EF4-FFF2-40B4-BE49-F238E27FC236}">
                  <a16:creationId xmlns:a16="http://schemas.microsoft.com/office/drawing/2014/main" id="{91820025-9992-BF42-BEBF-F0BCB6800E55}"/>
                </a:ext>
              </a:extLst>
            </p:cNvPr>
            <p:cNvCxnSpPr/>
            <p:nvPr/>
          </p:nvCxnSpPr>
          <p:spPr>
            <a:xfrm>
              <a:off x="3700754" y="715808"/>
              <a:ext cx="1062605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F95957ED-0284-F545-82B5-F3FF0723A885}"/>
                </a:ext>
              </a:extLst>
            </p:cNvPr>
            <p:cNvSpPr txBox="1"/>
            <p:nvPr/>
          </p:nvSpPr>
          <p:spPr>
            <a:xfrm>
              <a:off x="2675679" y="329618"/>
              <a:ext cx="12861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65W</a:t>
              </a:r>
              <a:endParaRPr kumimoji="0" lang="zh-CN" altLang="en-US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</p:grpSp>
      <p:cxnSp>
        <p:nvCxnSpPr>
          <p:cNvPr id="51" name="直接连接符 40">
            <a:extLst>
              <a:ext uri="{FF2B5EF4-FFF2-40B4-BE49-F238E27FC236}">
                <a16:creationId xmlns:a16="http://schemas.microsoft.com/office/drawing/2014/main" id="{4F3B86BA-89A9-6243-A338-41FDC1C1AA16}"/>
              </a:ext>
            </a:extLst>
          </p:cNvPr>
          <p:cNvCxnSpPr>
            <a:cxnSpLocks/>
          </p:cNvCxnSpPr>
          <p:nvPr/>
        </p:nvCxnSpPr>
        <p:spPr>
          <a:xfrm flipV="1">
            <a:off x="7162680" y="1569564"/>
            <a:ext cx="0" cy="67593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41">
            <a:extLst>
              <a:ext uri="{FF2B5EF4-FFF2-40B4-BE49-F238E27FC236}">
                <a16:creationId xmlns:a16="http://schemas.microsoft.com/office/drawing/2014/main" id="{047FFB8B-5EF7-FA40-9DD3-EE5EAFBF60CF}"/>
              </a:ext>
            </a:extLst>
          </p:cNvPr>
          <p:cNvCxnSpPr>
            <a:cxnSpLocks/>
          </p:cNvCxnSpPr>
          <p:nvPr/>
        </p:nvCxnSpPr>
        <p:spPr>
          <a:xfrm flipV="1">
            <a:off x="9531230" y="1569564"/>
            <a:ext cx="0" cy="67593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42">
            <a:extLst>
              <a:ext uri="{FF2B5EF4-FFF2-40B4-BE49-F238E27FC236}">
                <a16:creationId xmlns:a16="http://schemas.microsoft.com/office/drawing/2014/main" id="{4177E512-6DD7-E746-B8CE-838357ADD4AC}"/>
              </a:ext>
            </a:extLst>
          </p:cNvPr>
          <p:cNvCxnSpPr>
            <a:cxnSpLocks/>
          </p:cNvCxnSpPr>
          <p:nvPr/>
        </p:nvCxnSpPr>
        <p:spPr>
          <a:xfrm flipV="1">
            <a:off x="9609231" y="1571249"/>
            <a:ext cx="0" cy="67593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47">
            <a:extLst>
              <a:ext uri="{FF2B5EF4-FFF2-40B4-BE49-F238E27FC236}">
                <a16:creationId xmlns:a16="http://schemas.microsoft.com/office/drawing/2014/main" id="{8A7E9CC4-DEF4-C04D-860F-2594FC1B07A8}"/>
              </a:ext>
            </a:extLst>
          </p:cNvPr>
          <p:cNvCxnSpPr>
            <a:cxnSpLocks/>
          </p:cNvCxnSpPr>
          <p:nvPr/>
        </p:nvCxnSpPr>
        <p:spPr>
          <a:xfrm flipV="1">
            <a:off x="11995030" y="1582264"/>
            <a:ext cx="0" cy="67593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48">
            <a:extLst>
              <a:ext uri="{FF2B5EF4-FFF2-40B4-BE49-F238E27FC236}">
                <a16:creationId xmlns:a16="http://schemas.microsoft.com/office/drawing/2014/main" id="{200D0E8A-F27A-BB4C-8837-6B6074589C96}"/>
              </a:ext>
            </a:extLst>
          </p:cNvPr>
          <p:cNvCxnSpPr>
            <a:cxnSpLocks/>
          </p:cNvCxnSpPr>
          <p:nvPr/>
        </p:nvCxnSpPr>
        <p:spPr>
          <a:xfrm>
            <a:off x="7162680" y="1569564"/>
            <a:ext cx="5962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49">
            <a:extLst>
              <a:ext uri="{FF2B5EF4-FFF2-40B4-BE49-F238E27FC236}">
                <a16:creationId xmlns:a16="http://schemas.microsoft.com/office/drawing/2014/main" id="{3643AF37-792A-0E4F-B292-2F919F8E997E}"/>
              </a:ext>
            </a:extLst>
          </p:cNvPr>
          <p:cNvCxnSpPr>
            <a:cxnSpLocks/>
          </p:cNvCxnSpPr>
          <p:nvPr/>
        </p:nvCxnSpPr>
        <p:spPr>
          <a:xfrm>
            <a:off x="8960989" y="1568648"/>
            <a:ext cx="570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本框 56">
            <a:extLst>
              <a:ext uri="{FF2B5EF4-FFF2-40B4-BE49-F238E27FC236}">
                <a16:creationId xmlns:a16="http://schemas.microsoft.com/office/drawing/2014/main" id="{BF3EA5B3-80FE-204C-9D97-548081BA0184}"/>
              </a:ext>
            </a:extLst>
          </p:cNvPr>
          <p:cNvSpPr txBox="1"/>
          <p:nvPr/>
        </p:nvSpPr>
        <p:spPr>
          <a:xfrm>
            <a:off x="8038186" y="1843331"/>
            <a:ext cx="17364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32.5W</a:t>
            </a:r>
            <a:endParaRPr kumimoji="0" lang="zh-CN" altLang="en-US" sz="16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cxnSp>
        <p:nvCxnSpPr>
          <p:cNvPr id="58" name="直接连接符 51">
            <a:extLst>
              <a:ext uri="{FF2B5EF4-FFF2-40B4-BE49-F238E27FC236}">
                <a16:creationId xmlns:a16="http://schemas.microsoft.com/office/drawing/2014/main" id="{10752E7A-CB4F-0846-99A4-347617075583}"/>
              </a:ext>
            </a:extLst>
          </p:cNvPr>
          <p:cNvCxnSpPr>
            <a:cxnSpLocks/>
          </p:cNvCxnSpPr>
          <p:nvPr/>
        </p:nvCxnSpPr>
        <p:spPr>
          <a:xfrm>
            <a:off x="11424789" y="1585866"/>
            <a:ext cx="57024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2">
            <a:extLst>
              <a:ext uri="{FF2B5EF4-FFF2-40B4-BE49-F238E27FC236}">
                <a16:creationId xmlns:a16="http://schemas.microsoft.com/office/drawing/2014/main" id="{67BF0635-8560-DA4E-8FD1-2F51309E547D}"/>
              </a:ext>
            </a:extLst>
          </p:cNvPr>
          <p:cNvCxnSpPr>
            <a:cxnSpLocks/>
          </p:cNvCxnSpPr>
          <p:nvPr/>
        </p:nvCxnSpPr>
        <p:spPr>
          <a:xfrm>
            <a:off x="9604140" y="1574998"/>
            <a:ext cx="5962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本框 59">
            <a:extLst>
              <a:ext uri="{FF2B5EF4-FFF2-40B4-BE49-F238E27FC236}">
                <a16:creationId xmlns:a16="http://schemas.microsoft.com/office/drawing/2014/main" id="{E511EF58-2CF4-1043-8307-676BDDA01D7F}"/>
              </a:ext>
            </a:extLst>
          </p:cNvPr>
          <p:cNvSpPr txBox="1"/>
          <p:nvPr/>
        </p:nvSpPr>
        <p:spPr>
          <a:xfrm>
            <a:off x="9518120" y="1750953"/>
            <a:ext cx="1783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altLang="zh-CN" sz="1600" spc="3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32.5W</a:t>
            </a:r>
            <a:endParaRPr lang="zh-CN" altLang="en-US" sz="1600" spc="3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pic>
        <p:nvPicPr>
          <p:cNvPr id="61" name="图片 60">
            <a:extLst>
              <a:ext uri="{FF2B5EF4-FFF2-40B4-BE49-F238E27FC236}">
                <a16:creationId xmlns:a16="http://schemas.microsoft.com/office/drawing/2014/main" id="{B347B8E1-0147-BB48-A1EE-985033E57A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0867" y="3872460"/>
            <a:ext cx="2740726" cy="129958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>
            <a:extLst>
              <a:ext uri="{FF2B5EF4-FFF2-40B4-BE49-F238E27FC236}">
                <a16:creationId xmlns:a16="http://schemas.microsoft.com/office/drawing/2014/main" id="{6FAC37C5-A364-814E-9465-35D13B708DE9}"/>
              </a:ext>
            </a:extLst>
          </p:cNvPr>
          <p:cNvSpPr txBox="1"/>
          <p:nvPr/>
        </p:nvSpPr>
        <p:spPr>
          <a:xfrm>
            <a:off x="540829" y="304403"/>
            <a:ext cx="9371656" cy="1200329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1828706">
              <a:defRPr sz="8000">
                <a:solidFill>
                  <a:srgbClr val="00FE9C"/>
                </a:solidFill>
                <a:latin typeface="OPPOSans Heavy"/>
                <a:ea typeface="OPPOSans Heavy"/>
                <a:cs typeface="OPPOSans Heavy"/>
                <a:sym typeface="OPPOSans Heavy"/>
              </a:defRPr>
            </a:pPr>
            <a:r>
              <a:rPr lang="en-US" altLang="zh-CN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ကမာ</a:t>
            </a:r>
            <a:r>
              <a:rPr lang="en-US" altLang="zh-CN" sz="3600" dirty="0">
                <a:latin typeface="Zawgyi-One" panose="020B0604030504040204" pitchFamily="34" charset="0"/>
                <a:cs typeface="Zawgyi-One" panose="020B0604030504040204" pitchFamily="34" charset="0"/>
              </a:rPr>
              <a:t>ၻ႕ </a:t>
            </a:r>
            <a:r>
              <a:rPr lang="en-US" altLang="zh-CN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တစ္ခုတည္းေသာ</a:t>
            </a:r>
            <a:r>
              <a:rPr lang="en-US" altLang="zh-CN" sz="3600" dirty="0">
                <a:latin typeface="Zawgyi-One" panose="020B0604030504040204" pitchFamily="34" charset="0"/>
                <a:cs typeface="Zawgyi-One" panose="020B0604030504040204" pitchFamily="34" charset="0"/>
              </a:rPr>
              <a:t>  </a:t>
            </a:r>
            <a:endParaRPr lang="en-US" altLang="zh-CN" sz="4000" dirty="0">
              <a:solidFill>
                <a:srgbClr val="F2F2F2"/>
              </a:solidFill>
              <a:latin typeface="Zawgyi-One" panose="020B0604030504040204" pitchFamily="34" charset="0"/>
              <a:ea typeface="Microsoft YaHei"/>
              <a:cs typeface="Zawgyi-One" panose="020B0604030504040204" pitchFamily="34" charset="0"/>
              <a:sym typeface="Microsoft YaHei"/>
            </a:endParaRPr>
          </a:p>
          <a:p>
            <a:pPr defTabSz="1828706">
              <a:defRPr sz="8000">
                <a:solidFill>
                  <a:srgbClr val="00FE9C"/>
                </a:solidFill>
                <a:latin typeface="OPPOSans Heavy"/>
                <a:ea typeface="OPPOSans Heavy"/>
                <a:cs typeface="OPPOSans Heavy"/>
                <a:sym typeface="OPPOSans Heavy"/>
              </a:defRPr>
            </a:pPr>
            <a:r>
              <a:rPr lang="en-US" altLang="zh-CN" sz="3600" dirty="0">
                <a:latin typeface="Zawgyi-One" panose="020B0604030504040204" pitchFamily="34" charset="0"/>
                <a:cs typeface="Zawgyi-One" panose="020B0604030504040204" pitchFamily="34" charset="0"/>
              </a:rPr>
              <a:t>"low voltage flash charge" </a:t>
            </a:r>
            <a:r>
              <a:rPr lang="en-US" altLang="zh-CN" sz="3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နည္းပညာ</a:t>
            </a:r>
            <a:endParaRPr lang="en-US" altLang="zh-CN" sz="36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67045E9-75E7-AC42-B1ED-FE62DD1F4B5D}"/>
              </a:ext>
            </a:extLst>
          </p:cNvPr>
          <p:cNvSpPr/>
          <p:nvPr/>
        </p:nvSpPr>
        <p:spPr>
          <a:xfrm>
            <a:off x="429070" y="2496446"/>
            <a:ext cx="4809492" cy="359976"/>
          </a:xfrm>
          <a:prstGeom prst="rect">
            <a:avLst/>
          </a:pr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31" name="文本框 3">
            <a:extLst>
              <a:ext uri="{FF2B5EF4-FFF2-40B4-BE49-F238E27FC236}">
                <a16:creationId xmlns:a16="http://schemas.microsoft.com/office/drawing/2014/main" id="{F155D42E-1E86-A442-888E-885940DCA27F}"/>
              </a:ext>
            </a:extLst>
          </p:cNvPr>
          <p:cNvSpPr txBox="1"/>
          <p:nvPr/>
        </p:nvSpPr>
        <p:spPr>
          <a:xfrm>
            <a:off x="477536" y="2049532"/>
            <a:ext cx="1278969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6000" b="1" i="1">
                <a:solidFill>
                  <a:srgbClr val="00FF9B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lvl1pPr>
          </a:lstStyle>
          <a:p>
            <a:pPr algn="l" defTabSz="457200" hangingPunct="1"/>
            <a:r>
              <a:rPr lang="en-US" altLang="zh-CN" sz="2400" i="0" kern="1200" dirty="0" err="1">
                <a:solidFill>
                  <a:prstClr val="white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နံပါတ</a:t>
            </a:r>
            <a:r>
              <a:rPr lang="en-US" altLang="zh-CN" sz="2400" i="0" kern="1200" dirty="0">
                <a:solidFill>
                  <a:prstClr val="white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္:2</a:t>
            </a:r>
            <a:endParaRPr lang="zh-CN" altLang="en-US" sz="2400" i="0" kern="1200" dirty="0">
              <a:solidFill>
                <a:prstClr val="white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</a:endParaRP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F4024AF2-4B7C-A345-A405-F0E6F07F0094}"/>
              </a:ext>
            </a:extLst>
          </p:cNvPr>
          <p:cNvGrpSpPr/>
          <p:nvPr/>
        </p:nvGrpSpPr>
        <p:grpSpPr>
          <a:xfrm>
            <a:off x="6644437" y="1551265"/>
            <a:ext cx="5503118" cy="1886715"/>
            <a:chOff x="1650229" y="715808"/>
            <a:chExt cx="3113130" cy="1886715"/>
          </a:xfrm>
        </p:grpSpPr>
        <p:cxnSp>
          <p:nvCxnSpPr>
            <p:cNvPr id="44" name="直接连接符 30">
              <a:extLst>
                <a:ext uri="{FF2B5EF4-FFF2-40B4-BE49-F238E27FC236}">
                  <a16:creationId xmlns:a16="http://schemas.microsoft.com/office/drawing/2014/main" id="{CE9F669F-5D0B-EF42-A7C6-4607170EDAB5}"/>
                </a:ext>
              </a:extLst>
            </p:cNvPr>
            <p:cNvCxnSpPr/>
            <p:nvPr/>
          </p:nvCxnSpPr>
          <p:spPr>
            <a:xfrm flipV="1">
              <a:off x="4763359" y="715808"/>
              <a:ext cx="0" cy="188169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31">
              <a:extLst>
                <a:ext uri="{FF2B5EF4-FFF2-40B4-BE49-F238E27FC236}">
                  <a16:creationId xmlns:a16="http://schemas.microsoft.com/office/drawing/2014/main" id="{1E7E61B0-33F4-2C45-A143-D30851E58B32}"/>
                </a:ext>
              </a:extLst>
            </p:cNvPr>
            <p:cNvCxnSpPr/>
            <p:nvPr/>
          </p:nvCxnSpPr>
          <p:spPr>
            <a:xfrm>
              <a:off x="1650229" y="2602523"/>
              <a:ext cx="12748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32">
              <a:extLst>
                <a:ext uri="{FF2B5EF4-FFF2-40B4-BE49-F238E27FC236}">
                  <a16:creationId xmlns:a16="http://schemas.microsoft.com/office/drawing/2014/main" id="{BC1194C9-C79B-A34E-9282-BE8D35D536E7}"/>
                </a:ext>
              </a:extLst>
            </p:cNvPr>
            <p:cNvCxnSpPr/>
            <p:nvPr/>
          </p:nvCxnSpPr>
          <p:spPr>
            <a:xfrm flipV="1">
              <a:off x="1650229" y="715808"/>
              <a:ext cx="0" cy="188169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33">
              <a:extLst>
                <a:ext uri="{FF2B5EF4-FFF2-40B4-BE49-F238E27FC236}">
                  <a16:creationId xmlns:a16="http://schemas.microsoft.com/office/drawing/2014/main" id="{9EECD600-5E44-4B45-ABF8-840CD9F37869}"/>
                </a:ext>
              </a:extLst>
            </p:cNvPr>
            <p:cNvCxnSpPr/>
            <p:nvPr/>
          </p:nvCxnSpPr>
          <p:spPr>
            <a:xfrm>
              <a:off x="4632533" y="2597502"/>
              <a:ext cx="13082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34">
              <a:extLst>
                <a:ext uri="{FF2B5EF4-FFF2-40B4-BE49-F238E27FC236}">
                  <a16:creationId xmlns:a16="http://schemas.microsoft.com/office/drawing/2014/main" id="{E09C230F-41D3-2648-8EBD-4A88E331AF64}"/>
                </a:ext>
              </a:extLst>
            </p:cNvPr>
            <p:cNvCxnSpPr/>
            <p:nvPr/>
          </p:nvCxnSpPr>
          <p:spPr>
            <a:xfrm>
              <a:off x="1650229" y="715808"/>
              <a:ext cx="102545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35">
              <a:extLst>
                <a:ext uri="{FF2B5EF4-FFF2-40B4-BE49-F238E27FC236}">
                  <a16:creationId xmlns:a16="http://schemas.microsoft.com/office/drawing/2014/main" id="{91820025-9992-BF42-BEBF-F0BCB6800E55}"/>
                </a:ext>
              </a:extLst>
            </p:cNvPr>
            <p:cNvCxnSpPr/>
            <p:nvPr/>
          </p:nvCxnSpPr>
          <p:spPr>
            <a:xfrm>
              <a:off x="3700754" y="715808"/>
              <a:ext cx="1062605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直接连接符 40">
            <a:extLst>
              <a:ext uri="{FF2B5EF4-FFF2-40B4-BE49-F238E27FC236}">
                <a16:creationId xmlns:a16="http://schemas.microsoft.com/office/drawing/2014/main" id="{4F3B86BA-89A9-6243-A338-41FDC1C1AA16}"/>
              </a:ext>
            </a:extLst>
          </p:cNvPr>
          <p:cNvCxnSpPr>
            <a:cxnSpLocks/>
          </p:cNvCxnSpPr>
          <p:nvPr/>
        </p:nvCxnSpPr>
        <p:spPr>
          <a:xfrm flipV="1">
            <a:off x="7162680" y="1569564"/>
            <a:ext cx="0" cy="67593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48">
            <a:extLst>
              <a:ext uri="{FF2B5EF4-FFF2-40B4-BE49-F238E27FC236}">
                <a16:creationId xmlns:a16="http://schemas.microsoft.com/office/drawing/2014/main" id="{200D0E8A-F27A-BB4C-8837-6B6074589C96}"/>
              </a:ext>
            </a:extLst>
          </p:cNvPr>
          <p:cNvCxnSpPr>
            <a:cxnSpLocks/>
          </p:cNvCxnSpPr>
          <p:nvPr/>
        </p:nvCxnSpPr>
        <p:spPr>
          <a:xfrm>
            <a:off x="7162680" y="1569564"/>
            <a:ext cx="5962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图片 7" descr="图片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307" y="3089077"/>
            <a:ext cx="704648" cy="704648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7EB0F9B4-94ED-8746-B3FF-2742DE3A9565}"/>
              </a:ext>
            </a:extLst>
          </p:cNvPr>
          <p:cNvSpPr/>
          <p:nvPr/>
        </p:nvSpPr>
        <p:spPr>
          <a:xfrm>
            <a:off x="1279084" y="3043396"/>
            <a:ext cx="40961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OPPO 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adapter မွ interface 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သို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 mobile phone 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သို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 full-end five-layer protection 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သီးသန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္႕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ဖန္တီးထားပါသည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</a:p>
        </p:txBody>
      </p:sp>
      <p:sp>
        <p:nvSpPr>
          <p:cNvPr id="66" name="平行四边形 37">
            <a:extLst>
              <a:ext uri="{FF2B5EF4-FFF2-40B4-BE49-F238E27FC236}">
                <a16:creationId xmlns:a16="http://schemas.microsoft.com/office/drawing/2014/main" id="{D269C616-2B0E-5C40-AF14-E236E6B4DB42}"/>
              </a:ext>
            </a:extLst>
          </p:cNvPr>
          <p:cNvSpPr/>
          <p:nvPr/>
        </p:nvSpPr>
        <p:spPr>
          <a:xfrm>
            <a:off x="571715" y="4070574"/>
            <a:ext cx="3183161" cy="5118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 sz="1600" b="1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67" name="文本框 38">
            <a:extLst>
              <a:ext uri="{FF2B5EF4-FFF2-40B4-BE49-F238E27FC236}">
                <a16:creationId xmlns:a16="http://schemas.microsoft.com/office/drawing/2014/main" id="{E1C83C86-6E0D-234C-BC1F-0D40DD0B401A}"/>
              </a:ext>
            </a:extLst>
          </p:cNvPr>
          <p:cNvSpPr txBox="1"/>
          <p:nvPr/>
        </p:nvSpPr>
        <p:spPr>
          <a:xfrm>
            <a:off x="759277" y="4085758"/>
            <a:ext cx="3384706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r>
              <a:rPr lang="en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Adaptor Overload Protection</a:t>
            </a:r>
          </a:p>
        </p:txBody>
      </p:sp>
      <p:sp>
        <p:nvSpPr>
          <p:cNvPr id="68" name="平行四边形 37">
            <a:extLst>
              <a:ext uri="{FF2B5EF4-FFF2-40B4-BE49-F238E27FC236}">
                <a16:creationId xmlns:a16="http://schemas.microsoft.com/office/drawing/2014/main" id="{B2531907-57ED-7242-A199-4E99A9454A2C}"/>
              </a:ext>
            </a:extLst>
          </p:cNvPr>
          <p:cNvSpPr/>
          <p:nvPr/>
        </p:nvSpPr>
        <p:spPr>
          <a:xfrm>
            <a:off x="338759" y="6098027"/>
            <a:ext cx="3343571" cy="5118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 sz="1600" b="1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69" name="文本框 38">
            <a:extLst>
              <a:ext uri="{FF2B5EF4-FFF2-40B4-BE49-F238E27FC236}">
                <a16:creationId xmlns:a16="http://schemas.microsoft.com/office/drawing/2014/main" id="{219D1697-369D-6340-A0A3-48D6B1C85820}"/>
              </a:ext>
            </a:extLst>
          </p:cNvPr>
          <p:cNvSpPr txBox="1"/>
          <p:nvPr/>
        </p:nvSpPr>
        <p:spPr>
          <a:xfrm>
            <a:off x="459486" y="6213782"/>
            <a:ext cx="3247203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Charging Port Overload Protection</a:t>
            </a:r>
          </a:p>
        </p:txBody>
      </p:sp>
      <p:sp>
        <p:nvSpPr>
          <p:cNvPr id="70" name="平行四边形 37">
            <a:extLst>
              <a:ext uri="{FF2B5EF4-FFF2-40B4-BE49-F238E27FC236}">
                <a16:creationId xmlns:a16="http://schemas.microsoft.com/office/drawing/2014/main" id="{E2DCAAE7-E767-6647-821D-EA678ED8B5D6}"/>
              </a:ext>
            </a:extLst>
          </p:cNvPr>
          <p:cNvSpPr/>
          <p:nvPr/>
        </p:nvSpPr>
        <p:spPr>
          <a:xfrm>
            <a:off x="482738" y="4786058"/>
            <a:ext cx="3272137" cy="5118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 sz="1600" b="1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71" name="文本框 38">
            <a:extLst>
              <a:ext uri="{FF2B5EF4-FFF2-40B4-BE49-F238E27FC236}">
                <a16:creationId xmlns:a16="http://schemas.microsoft.com/office/drawing/2014/main" id="{921F6191-BA6A-DA4A-8D39-67C7048EFF17}"/>
              </a:ext>
            </a:extLst>
          </p:cNvPr>
          <p:cNvSpPr txBox="1"/>
          <p:nvPr/>
        </p:nvSpPr>
        <p:spPr>
          <a:xfrm>
            <a:off x="771314" y="4768695"/>
            <a:ext cx="353966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pPr defTabSz="457200" hangingPunct="1">
              <a:lnSpc>
                <a:spcPct val="150000"/>
              </a:lnSpc>
            </a:pPr>
            <a:r>
              <a:rPr lang="en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Battery Overload Protection</a:t>
            </a:r>
            <a:endParaRPr lang="en-US" altLang="zh-CN" sz="1600" kern="1200" dirty="0">
              <a:solidFill>
                <a:srgbClr val="FFFFFF"/>
              </a:solidFill>
              <a:latin typeface="Zawgyi-One" panose="020B0604030504040204" pitchFamily="34" charset="0"/>
              <a:ea typeface="Microsoft YaHei Semilight" panose="020B0402040204020203" pitchFamily="34" charset="-122"/>
              <a:cs typeface="Zawgyi-One" panose="020B0604030504040204" pitchFamily="34" charset="0"/>
            </a:endParaRPr>
          </a:p>
        </p:txBody>
      </p:sp>
      <p:sp>
        <p:nvSpPr>
          <p:cNvPr id="72" name="平行四边形 37">
            <a:extLst>
              <a:ext uri="{FF2B5EF4-FFF2-40B4-BE49-F238E27FC236}">
                <a16:creationId xmlns:a16="http://schemas.microsoft.com/office/drawing/2014/main" id="{3F220729-1613-F640-AAC2-042E6B3C04B9}"/>
              </a:ext>
            </a:extLst>
          </p:cNvPr>
          <p:cNvSpPr/>
          <p:nvPr/>
        </p:nvSpPr>
        <p:spPr>
          <a:xfrm>
            <a:off x="4008959" y="6102835"/>
            <a:ext cx="2732632" cy="5118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 sz="1600" b="1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73" name="文本框 38">
            <a:extLst>
              <a:ext uri="{FF2B5EF4-FFF2-40B4-BE49-F238E27FC236}">
                <a16:creationId xmlns:a16="http://schemas.microsoft.com/office/drawing/2014/main" id="{33D63C6E-45B5-804D-9688-4DDBC06B94B4}"/>
              </a:ext>
            </a:extLst>
          </p:cNvPr>
          <p:cNvSpPr txBox="1"/>
          <p:nvPr/>
        </p:nvSpPr>
        <p:spPr>
          <a:xfrm>
            <a:off x="4306853" y="6213782"/>
            <a:ext cx="273263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Battery Fuse Protection</a:t>
            </a:r>
          </a:p>
        </p:txBody>
      </p:sp>
      <p:sp>
        <p:nvSpPr>
          <p:cNvPr id="74" name="平行四边形 37">
            <a:extLst>
              <a:ext uri="{FF2B5EF4-FFF2-40B4-BE49-F238E27FC236}">
                <a16:creationId xmlns:a16="http://schemas.microsoft.com/office/drawing/2014/main" id="{598239E8-D931-9A44-9928-CF3F1564D066}"/>
              </a:ext>
            </a:extLst>
          </p:cNvPr>
          <p:cNvSpPr/>
          <p:nvPr/>
        </p:nvSpPr>
        <p:spPr>
          <a:xfrm>
            <a:off x="411303" y="5469094"/>
            <a:ext cx="3343571" cy="5118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 sz="1600" b="1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75" name="文本框 38">
            <a:extLst>
              <a:ext uri="{FF2B5EF4-FFF2-40B4-BE49-F238E27FC236}">
                <a16:creationId xmlns:a16="http://schemas.microsoft.com/office/drawing/2014/main" id="{51BCCB55-25E5-EF49-A2BE-2053284262D3}"/>
              </a:ext>
            </a:extLst>
          </p:cNvPr>
          <p:cNvSpPr txBox="1"/>
          <p:nvPr/>
        </p:nvSpPr>
        <p:spPr>
          <a:xfrm>
            <a:off x="571715" y="5529756"/>
            <a:ext cx="3267305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r>
              <a:rPr lang="en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Flash Charge Condition Protection</a:t>
            </a:r>
          </a:p>
        </p:txBody>
      </p: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D6D90105-3ED9-3444-ADC8-7E3E10BFBD09}"/>
              </a:ext>
            </a:extLst>
          </p:cNvPr>
          <p:cNvGrpSpPr/>
          <p:nvPr/>
        </p:nvGrpSpPr>
        <p:grpSpPr>
          <a:xfrm>
            <a:off x="6512890" y="2381952"/>
            <a:ext cx="4620649" cy="2720022"/>
            <a:chOff x="9046967" y="4857750"/>
            <a:chExt cx="12192001" cy="7581901"/>
          </a:xfrm>
        </p:grpSpPr>
        <p:pic>
          <p:nvPicPr>
            <p:cNvPr id="96" name="未标题-1.jpg" descr="未标题-1.jpg">
              <a:extLst>
                <a:ext uri="{FF2B5EF4-FFF2-40B4-BE49-F238E27FC236}">
                  <a16:creationId xmlns:a16="http://schemas.microsoft.com/office/drawing/2014/main" id="{E85A042B-5084-AC48-B3DC-D3294AD15F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6200000">
              <a:off x="11352017" y="2552700"/>
              <a:ext cx="7581901" cy="12192001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113" name="椭圆 112">
              <a:extLst>
                <a:ext uri="{FF2B5EF4-FFF2-40B4-BE49-F238E27FC236}">
                  <a16:creationId xmlns:a16="http://schemas.microsoft.com/office/drawing/2014/main" id="{695D0BBB-10EE-7549-854F-5CBFCA559047}"/>
                </a:ext>
              </a:extLst>
            </p:cNvPr>
            <p:cNvSpPr/>
            <p:nvPr/>
          </p:nvSpPr>
          <p:spPr>
            <a:xfrm rot="5400000">
              <a:off x="18504548" y="7168331"/>
              <a:ext cx="112987" cy="112987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endParaRPr>
            </a:p>
          </p:txBody>
        </p:sp>
        <p:sp>
          <p:nvSpPr>
            <p:cNvPr id="111" name="椭圆 110">
              <a:extLst>
                <a:ext uri="{FF2B5EF4-FFF2-40B4-BE49-F238E27FC236}">
                  <a16:creationId xmlns:a16="http://schemas.microsoft.com/office/drawing/2014/main" id="{D20C2022-2BAD-C04A-BED6-0D3D1851E524}"/>
                </a:ext>
              </a:extLst>
            </p:cNvPr>
            <p:cNvSpPr/>
            <p:nvPr/>
          </p:nvSpPr>
          <p:spPr>
            <a:xfrm rot="16200000">
              <a:off x="19291331" y="10480076"/>
              <a:ext cx="112987" cy="112987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endParaRPr>
            </a:p>
          </p:txBody>
        </p:sp>
        <p:sp>
          <p:nvSpPr>
            <p:cNvPr id="109" name="椭圆 108">
              <a:extLst>
                <a:ext uri="{FF2B5EF4-FFF2-40B4-BE49-F238E27FC236}">
                  <a16:creationId xmlns:a16="http://schemas.microsoft.com/office/drawing/2014/main" id="{EE8524D8-B35E-5941-AA8A-A431D785B257}"/>
                </a:ext>
              </a:extLst>
            </p:cNvPr>
            <p:cNvSpPr/>
            <p:nvPr/>
          </p:nvSpPr>
          <p:spPr>
            <a:xfrm rot="16200000">
              <a:off x="11154974" y="10585278"/>
              <a:ext cx="112987" cy="112987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endParaRPr>
            </a:p>
          </p:txBody>
        </p:sp>
        <p:sp>
          <p:nvSpPr>
            <p:cNvPr id="107" name="椭圆 106">
              <a:extLst>
                <a:ext uri="{FF2B5EF4-FFF2-40B4-BE49-F238E27FC236}">
                  <a16:creationId xmlns:a16="http://schemas.microsoft.com/office/drawing/2014/main" id="{D0145715-4E71-1E4D-9CDF-67AD7424C794}"/>
                </a:ext>
              </a:extLst>
            </p:cNvPr>
            <p:cNvSpPr/>
            <p:nvPr/>
          </p:nvSpPr>
          <p:spPr>
            <a:xfrm rot="5400000">
              <a:off x="10132624" y="6954199"/>
              <a:ext cx="112987" cy="112987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50" name="矩形 62"/>
          <p:cNvSpPr txBox="1"/>
          <p:nvPr/>
        </p:nvSpPr>
        <p:spPr>
          <a:xfrm>
            <a:off x="1906127" y="1941523"/>
            <a:ext cx="3482057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OPPOSans-M"/>
                <a:ea typeface="OPPOSans-M"/>
                <a:cs typeface="OPPOSans-M"/>
                <a:sym typeface="OPPOSans-M"/>
              </a:defRPr>
            </a:lvl1pPr>
          </a:lstStyle>
          <a:p>
            <a:r>
              <a:rPr sz="1600" dirty="0">
                <a:latin typeface="Zawgyi-One" panose="020B0604030504040204" pitchFamily="34" charset="0"/>
                <a:cs typeface="Zawgyi-One" panose="020B0604030504040204" pitchFamily="34" charset="0"/>
              </a:rPr>
              <a:t>TÜV Rhineland Safe Fast-Charge System Certification</a:t>
            </a:r>
          </a:p>
        </p:txBody>
      </p:sp>
    </p:spTree>
    <p:extLst>
      <p:ext uri="{BB962C8B-B14F-4D97-AF65-F5344CB8AC3E}">
        <p14:creationId xmlns:p14="http://schemas.microsoft.com/office/powerpoint/2010/main" val="313467972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4"/>
          <p:cNvSpPr txBox="1"/>
          <p:nvPr/>
        </p:nvSpPr>
        <p:spPr>
          <a:xfrm>
            <a:off x="3068294" y="932232"/>
            <a:ext cx="6055412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just" defTabSz="914400">
              <a:defRPr sz="12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algn="ctr">
              <a:defRPr sz="12000">
                <a:solidFill>
                  <a:srgbClr val="00FE9C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lang="en-US" altLang="zh-CN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ေခတ္စားေသာ</a:t>
            </a:r>
            <a:r>
              <a:rPr lang="en-US" altLang="zh-CN" sz="40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သြင</a:t>
            </a:r>
            <a:r>
              <a:rPr lang="en-US" altLang="zh-CN" sz="40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ပင</a:t>
            </a:r>
            <a:r>
              <a:rPr lang="en-US" altLang="zh-CN" sz="4000" dirty="0">
                <a:latin typeface="Zawgyi-One" panose="020B0604030504040204" pitchFamily="34" charset="0"/>
                <a:cs typeface="Zawgyi-One" panose="020B0604030504040204" pitchFamily="34" charset="0"/>
              </a:rPr>
              <a:t>္၏ element </a:t>
            </a:r>
            <a:r>
              <a:rPr lang="en-US" altLang="zh-CN" sz="4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သုံးခု</a:t>
            </a:r>
            <a:endParaRPr lang="en-US" altLang="zh-CN" sz="40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E7923DD-DCCD-604A-AE8D-0BC1386EC9DB}"/>
              </a:ext>
            </a:extLst>
          </p:cNvPr>
          <p:cNvGrpSpPr/>
          <p:nvPr/>
        </p:nvGrpSpPr>
        <p:grpSpPr>
          <a:xfrm>
            <a:off x="1242930" y="3196698"/>
            <a:ext cx="3145009" cy="1784497"/>
            <a:chOff x="2716804" y="6021178"/>
            <a:chExt cx="6489140" cy="4083814"/>
          </a:xfrm>
        </p:grpSpPr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BE613679-2A73-6C48-B4D2-85C0B54DF75A}"/>
                </a:ext>
              </a:extLst>
            </p:cNvPr>
            <p:cNvSpPr/>
            <p:nvPr/>
          </p:nvSpPr>
          <p:spPr>
            <a:xfrm>
              <a:off x="3889241" y="6021178"/>
              <a:ext cx="4083814" cy="4083814"/>
            </a:xfrm>
            <a:prstGeom prst="ellipse">
              <a:avLst/>
            </a:prstGeom>
            <a:gradFill>
              <a:gsLst>
                <a:gs pos="0">
                  <a:srgbClr val="220084"/>
                </a:gs>
                <a:gs pos="100000">
                  <a:srgbClr val="007000"/>
                </a:gs>
              </a:gsLst>
              <a:lin ang="168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endParaRPr>
            </a:p>
          </p:txBody>
        </p:sp>
        <p:sp>
          <p:nvSpPr>
            <p:cNvPr id="16" name="文本框 5"/>
            <p:cNvSpPr txBox="1"/>
            <p:nvPr/>
          </p:nvSpPr>
          <p:spPr>
            <a:xfrm>
              <a:off x="2716804" y="7204115"/>
              <a:ext cx="6489140" cy="19017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/>
            <a:p>
              <a:pPr algn="ctr">
                <a:defRPr sz="6000">
                  <a:solidFill>
                    <a:srgbClr val="00FE9C"/>
                  </a:solidFill>
                  <a:latin typeface="+mj-lt"/>
                  <a:ea typeface="+mj-ea"/>
                  <a:cs typeface="+mj-cs"/>
                  <a:sym typeface="OPPOSans Medium"/>
                </a:defRPr>
              </a:pPr>
              <a:r>
                <a:rPr lang="en-US" altLang="zh-CN" sz="2400" dirty="0">
                  <a:solidFill>
                    <a:srgbClr val="00FE9C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OPPOSans Medium"/>
                </a:rPr>
                <a:t>High end</a:t>
              </a:r>
              <a:endParaRPr lang="en-US" altLang="zh-CN" sz="4400" dirty="0">
                <a:solidFill>
                  <a:srgbClr val="FFFFFF"/>
                </a:solidFill>
                <a:latin typeface="Zawgyi-One" panose="020B0604030504040204" pitchFamily="34" charset="0"/>
                <a:ea typeface="Microsoft YaHei"/>
                <a:cs typeface="Zawgyi-One" panose="020B0604030504040204" pitchFamily="34" charset="0"/>
                <a:sym typeface="Microsoft YaHei"/>
              </a:endParaRPr>
            </a:p>
            <a:p>
              <a:pPr algn="ctr">
                <a:defRPr sz="6000">
                  <a:solidFill>
                    <a:srgbClr val="00FE9C"/>
                  </a:solidFill>
                  <a:latin typeface="+mj-lt"/>
                  <a:ea typeface="+mj-ea"/>
                  <a:cs typeface="+mj-cs"/>
                  <a:sym typeface="OPPOSans Medium"/>
                </a:defRPr>
              </a:pPr>
              <a:r>
                <a:rPr lang="en-US" altLang="zh-CN" sz="2400" dirty="0">
                  <a:solidFill>
                    <a:srgbClr val="00FE9C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OPPOSans Medium"/>
                </a:rPr>
                <a:t>Screen</a:t>
              </a: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6E7923DD-DCCD-604A-AE8D-0BC1386EC9DB}"/>
              </a:ext>
            </a:extLst>
          </p:cNvPr>
          <p:cNvGrpSpPr/>
          <p:nvPr/>
        </p:nvGrpSpPr>
        <p:grpSpPr>
          <a:xfrm>
            <a:off x="4387939" y="3084217"/>
            <a:ext cx="3145009" cy="1784497"/>
            <a:chOff x="2716804" y="6021178"/>
            <a:chExt cx="6489140" cy="4083814"/>
          </a:xfrm>
        </p:grpSpPr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BE613679-2A73-6C48-B4D2-85C0B54DF75A}"/>
                </a:ext>
              </a:extLst>
            </p:cNvPr>
            <p:cNvSpPr/>
            <p:nvPr/>
          </p:nvSpPr>
          <p:spPr>
            <a:xfrm>
              <a:off x="3889241" y="6021178"/>
              <a:ext cx="4083814" cy="4083814"/>
            </a:xfrm>
            <a:prstGeom prst="ellipse">
              <a:avLst/>
            </a:prstGeom>
            <a:gradFill>
              <a:gsLst>
                <a:gs pos="0">
                  <a:srgbClr val="220084"/>
                </a:gs>
                <a:gs pos="100000">
                  <a:srgbClr val="007000"/>
                </a:gs>
              </a:gsLst>
              <a:lin ang="168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endParaRPr>
            </a:p>
          </p:txBody>
        </p:sp>
        <p:sp>
          <p:nvSpPr>
            <p:cNvPr id="19" name="文本框 5"/>
            <p:cNvSpPr txBox="1"/>
            <p:nvPr/>
          </p:nvSpPr>
          <p:spPr>
            <a:xfrm>
              <a:off x="2716804" y="7228392"/>
              <a:ext cx="6489140" cy="105651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/>
            <a:p>
              <a:pPr algn="ctr">
                <a:defRPr sz="6000">
                  <a:solidFill>
                    <a:srgbClr val="00FE9C"/>
                  </a:solidFill>
                  <a:latin typeface="+mj-lt"/>
                  <a:ea typeface="+mj-ea"/>
                  <a:cs typeface="+mj-cs"/>
                  <a:sym typeface="OPPOSans Medium"/>
                </a:defRPr>
              </a:pPr>
              <a:r>
                <a:rPr lang="en-US" altLang="zh-CN" sz="2400" dirty="0" err="1">
                  <a:solidFill>
                    <a:srgbClr val="00FE9C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OPPOSans Medium"/>
                </a:rPr>
                <a:t>ပါးလ</a:t>
              </a:r>
              <a:r>
                <a:rPr lang="en-US" altLang="zh-CN" sz="2400" dirty="0">
                  <a:solidFill>
                    <a:srgbClr val="00FE9C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OPPOSans Medium"/>
                </a:rPr>
                <a:t>်</a:t>
              </a: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6E7923DD-DCCD-604A-AE8D-0BC1386EC9DB}"/>
              </a:ext>
            </a:extLst>
          </p:cNvPr>
          <p:cNvGrpSpPr/>
          <p:nvPr/>
        </p:nvGrpSpPr>
        <p:grpSpPr>
          <a:xfrm>
            <a:off x="7700200" y="3181147"/>
            <a:ext cx="3145009" cy="1784497"/>
            <a:chOff x="2686576" y="6060389"/>
            <a:chExt cx="6489140" cy="4083814"/>
          </a:xfrm>
        </p:grpSpPr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BE613679-2A73-6C48-B4D2-85C0B54DF75A}"/>
                </a:ext>
              </a:extLst>
            </p:cNvPr>
            <p:cNvSpPr/>
            <p:nvPr/>
          </p:nvSpPr>
          <p:spPr>
            <a:xfrm>
              <a:off x="3889241" y="6060389"/>
              <a:ext cx="4083814" cy="4083814"/>
            </a:xfrm>
            <a:prstGeom prst="ellipse">
              <a:avLst/>
            </a:prstGeom>
            <a:gradFill>
              <a:gsLst>
                <a:gs pos="0">
                  <a:srgbClr val="220084"/>
                </a:gs>
                <a:gs pos="100000">
                  <a:srgbClr val="007000"/>
                </a:gs>
              </a:gsLst>
              <a:lin ang="168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endParaRPr>
            </a:p>
          </p:txBody>
        </p:sp>
        <p:sp>
          <p:nvSpPr>
            <p:cNvPr id="22" name="文本框 5"/>
            <p:cNvSpPr txBox="1"/>
            <p:nvPr/>
          </p:nvSpPr>
          <p:spPr>
            <a:xfrm>
              <a:off x="2686576" y="7011422"/>
              <a:ext cx="6489140" cy="19017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/>
            <a:p>
              <a:pPr algn="ctr">
                <a:defRPr sz="6000">
                  <a:solidFill>
                    <a:srgbClr val="00FE9C"/>
                  </a:solidFill>
                  <a:latin typeface="+mj-lt"/>
                  <a:ea typeface="+mj-ea"/>
                  <a:cs typeface="+mj-cs"/>
                  <a:sym typeface="OPPOSans Medium"/>
                </a:defRPr>
              </a:pPr>
              <a:r>
                <a:rPr lang="en-US" altLang="zh-CN" sz="2400" dirty="0" err="1">
                  <a:solidFill>
                    <a:srgbClr val="00FE9C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OPPOSans Medium"/>
                </a:rPr>
                <a:t>ေခတ္စားေသာ</a:t>
              </a:r>
              <a:r>
                <a:rPr lang="en-US" altLang="zh-CN" sz="2400" dirty="0">
                  <a:solidFill>
                    <a:srgbClr val="00FE9C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OPPOSans Medium"/>
                </a:rPr>
                <a:t> </a:t>
              </a:r>
            </a:p>
            <a:p>
              <a:pPr algn="ctr">
                <a:defRPr sz="6000">
                  <a:solidFill>
                    <a:srgbClr val="00FE9C"/>
                  </a:solidFill>
                  <a:latin typeface="+mj-lt"/>
                  <a:ea typeface="+mj-ea"/>
                  <a:cs typeface="+mj-cs"/>
                  <a:sym typeface="OPPOSans Medium"/>
                </a:defRPr>
              </a:pPr>
              <a:r>
                <a:rPr lang="en-US" altLang="zh-CN" sz="2400" dirty="0" err="1">
                  <a:solidFill>
                    <a:srgbClr val="00FE9C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OPPOSans Medium"/>
                </a:rPr>
                <a:t>အေရာင</a:t>
              </a:r>
              <a:r>
                <a:rPr lang="en-US" altLang="zh-CN" sz="2400" dirty="0">
                  <a:solidFill>
                    <a:srgbClr val="00FE9C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OPPOSans Medium"/>
                </a:rPr>
                <a:t>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944255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F46272C4-64F9-3647-A29D-7D391A612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3587" cy="6858000"/>
          </a:xfrm>
          <a:prstGeom prst="rect">
            <a:avLst/>
          </a:prstGeom>
        </p:spPr>
      </p:pic>
      <p:sp>
        <p:nvSpPr>
          <p:cNvPr id="3" name="平行四边形 37">
            <a:extLst>
              <a:ext uri="{FF2B5EF4-FFF2-40B4-BE49-F238E27FC236}">
                <a16:creationId xmlns:a16="http://schemas.microsoft.com/office/drawing/2014/main" id="{C9175C8F-7679-1F42-A92F-521AA71FD3FD}"/>
              </a:ext>
            </a:extLst>
          </p:cNvPr>
          <p:cNvSpPr/>
          <p:nvPr/>
        </p:nvSpPr>
        <p:spPr>
          <a:xfrm>
            <a:off x="0" y="90523"/>
            <a:ext cx="1743075" cy="508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 sz="1400" b="1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" name="文本框 38">
            <a:extLst>
              <a:ext uri="{FF2B5EF4-FFF2-40B4-BE49-F238E27FC236}">
                <a16:creationId xmlns:a16="http://schemas.microsoft.com/office/drawing/2014/main" id="{6E0CDB48-3B5A-E743-B432-AA05138D45CA}"/>
              </a:ext>
            </a:extLst>
          </p:cNvPr>
          <p:cNvSpPr txBox="1"/>
          <p:nvPr/>
        </p:nvSpPr>
        <p:spPr>
          <a:xfrm>
            <a:off x="-709278" y="190940"/>
            <a:ext cx="312257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pPr algn="ctr">
              <a:defRPr sz="3600" b="1">
                <a:solidFill>
                  <a:srgbClr val="00FE9C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High end screen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EC4D08-5CF4-8F49-AE8E-AA070C6C02B6}"/>
              </a:ext>
            </a:extLst>
          </p:cNvPr>
          <p:cNvSpPr txBox="1"/>
          <p:nvPr/>
        </p:nvSpPr>
        <p:spPr>
          <a:xfrm>
            <a:off x="356985" y="1058288"/>
            <a:ext cx="6826135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 defTabSz="914400">
              <a:defRPr sz="10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algn="l"/>
            <a:r>
              <a:rPr lang="en-US" sz="2800" b="1" dirty="0">
                <a:solidFill>
                  <a:srgbClr val="00FF00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Reno</a:t>
            </a:r>
            <a:r>
              <a:rPr lang="en-US" altLang="zh-CN" sz="2800" b="1" dirty="0">
                <a:solidFill>
                  <a:srgbClr val="00FF00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4</a:t>
            </a:r>
            <a:r>
              <a:rPr lang="zh-CN" altLang="en-US" sz="2800" b="1" dirty="0">
                <a:solidFill>
                  <a:srgbClr val="00FF00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 </a:t>
            </a:r>
            <a:r>
              <a:rPr lang="en-US" altLang="zh-CN" sz="2800" b="1" dirty="0">
                <a:solidFill>
                  <a:srgbClr val="00FF00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Pro</a:t>
            </a:r>
            <a:r>
              <a:rPr lang="zh-CN" altLang="en-US" sz="2800" b="1" dirty="0">
                <a:solidFill>
                  <a:srgbClr val="00FF00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 </a:t>
            </a:r>
            <a:r>
              <a:rPr lang="en-US" sz="2800" b="1" dirty="0">
                <a:solidFill>
                  <a:srgbClr val="00FF00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90Hz </a:t>
            </a:r>
            <a:r>
              <a:rPr lang="en-US" altLang="zh-CN" sz="2800" dirty="0">
                <a:solidFill>
                  <a:srgbClr val="00FF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Borderless Sense Screen</a:t>
            </a:r>
            <a:endParaRPr sz="2800" b="1" dirty="0">
              <a:solidFill>
                <a:srgbClr val="00FF00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</a:endParaRPr>
          </a:p>
        </p:txBody>
      </p:sp>
      <p:grpSp>
        <p:nvGrpSpPr>
          <p:cNvPr id="7" name="组合 1"/>
          <p:cNvGrpSpPr/>
          <p:nvPr/>
        </p:nvGrpSpPr>
        <p:grpSpPr>
          <a:xfrm>
            <a:off x="908499" y="2193648"/>
            <a:ext cx="3889895" cy="3586184"/>
            <a:chOff x="-142181" y="-190090"/>
            <a:chExt cx="9475739" cy="6740089"/>
          </a:xfrm>
        </p:grpSpPr>
        <p:sp>
          <p:nvSpPr>
            <p:cNvPr id="8" name="剪去单角的矩形 36"/>
            <p:cNvSpPr/>
            <p:nvPr/>
          </p:nvSpPr>
          <p:spPr>
            <a:xfrm rot="10800000" flipH="1">
              <a:off x="-142181" y="-190090"/>
              <a:ext cx="9475739" cy="6740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7614" y="0"/>
                  </a:lnTo>
                  <a:lnTo>
                    <a:pt x="21600" y="5603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20084"/>
                </a:gs>
                <a:gs pos="100000">
                  <a:srgbClr val="007000"/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457200" hangingPunct="1">
                <a:defRPr>
                  <a:solidFill>
                    <a:srgbClr val="FFFFFF"/>
                  </a:solidFill>
                </a:defRPr>
              </a:pPr>
              <a:endParaRPr b="1" kern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9" name="三角形 42"/>
            <p:cNvSpPr/>
            <p:nvPr/>
          </p:nvSpPr>
          <p:spPr>
            <a:xfrm rot="18573145">
              <a:off x="6918681" y="4101100"/>
              <a:ext cx="1910832" cy="1848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8526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AC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457200" hangingPunct="1">
                <a:defRPr>
                  <a:solidFill>
                    <a:srgbClr val="FFFFFF"/>
                  </a:solidFill>
                </a:defRPr>
              </a:pPr>
              <a:endParaRPr b="1" kern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10" name="文本框 16"/>
          <p:cNvSpPr txBox="1"/>
          <p:nvPr/>
        </p:nvSpPr>
        <p:spPr>
          <a:xfrm>
            <a:off x="1089018" y="2258822"/>
            <a:ext cx="2921961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တူညီေသာ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ေစ်း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ႏႈ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န္းပိုင္းတြင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တစ္ခုတည္းေသာ</a:t>
            </a:r>
            <a:r>
              <a: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3D Curved screen phone </a:t>
            </a:r>
          </a:p>
        </p:txBody>
      </p:sp>
      <p:sp>
        <p:nvSpPr>
          <p:cNvPr id="2" name="矩形 1"/>
          <p:cNvSpPr/>
          <p:nvPr/>
        </p:nvSpPr>
        <p:spPr>
          <a:xfrm>
            <a:off x="1033270" y="3099678"/>
            <a:ext cx="154443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တူညီေသာ</a:t>
            </a:r>
            <a:r>
              <a:rPr lang="en-US" altLang="zh-CN" sz="20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0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ေစ်း</a:t>
            </a:r>
            <a:r>
              <a:rPr lang="en-US" altLang="zh-CN" sz="20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ႏႈ</a:t>
            </a:r>
            <a:r>
              <a:rPr lang="en-US" altLang="zh-CN" sz="20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န္းပိုင္းတြင</a:t>
            </a:r>
            <a:r>
              <a:rPr lang="en-US" altLang="zh-CN" sz="20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0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တစ္ခုတည္းေသာ</a:t>
            </a:r>
            <a:r>
              <a:rPr lang="en-US" altLang="zh-CN" sz="20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3D</a:t>
            </a:r>
          </a:p>
          <a:p>
            <a:r>
              <a:rPr lang="en-US" altLang="zh-CN" sz="10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Curved screen phone</a:t>
            </a:r>
          </a:p>
        </p:txBody>
      </p:sp>
      <p:sp>
        <p:nvSpPr>
          <p:cNvPr id="15" name="文本框 28"/>
          <p:cNvSpPr txBox="1"/>
          <p:nvPr/>
        </p:nvSpPr>
        <p:spPr>
          <a:xfrm>
            <a:off x="3362412" y="3148090"/>
            <a:ext cx="1297137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800" b="1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2000" dirty="0">
                <a:latin typeface="Zawgyi-One" panose="020B0604030504040204" pitchFamily="34" charset="0"/>
                <a:cs typeface="Zawgyi-One" panose="020B0604030504040204" pitchFamily="34" charset="0"/>
              </a:rPr>
              <a:t>90Hz</a:t>
            </a:r>
          </a:p>
          <a:p>
            <a:pPr>
              <a:defRPr sz="3200">
                <a:solidFill>
                  <a:srgbClr val="FFFFFF"/>
                </a:solidFill>
                <a:latin typeface="OPPOSans-R"/>
                <a:ea typeface="OPPOSans-R"/>
                <a:cs typeface="OPPOSans-R"/>
                <a:sym typeface="OPPOSans-R"/>
              </a:defRPr>
            </a:pPr>
            <a:r>
              <a:rPr sz="1000" dirty="0">
                <a:latin typeface="Zawgyi-One" panose="020B0604030504040204" pitchFamily="34" charset="0"/>
                <a:cs typeface="Zawgyi-One" panose="020B0604030504040204" pitchFamily="34" charset="0"/>
              </a:rPr>
              <a:t>Super AMOLED Display</a:t>
            </a:r>
          </a:p>
        </p:txBody>
      </p:sp>
      <p:sp>
        <p:nvSpPr>
          <p:cNvPr id="16" name="文本框 14"/>
          <p:cNvSpPr txBox="1"/>
          <p:nvPr/>
        </p:nvSpPr>
        <p:spPr>
          <a:xfrm>
            <a:off x="1051210" y="4883053"/>
            <a:ext cx="1755200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800" b="1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2000" dirty="0">
                <a:latin typeface="Zawgyi-One" panose="020B0604030504040204" pitchFamily="34" charset="0"/>
                <a:cs typeface="Zawgyi-One" panose="020B0604030504040204" pitchFamily="34" charset="0"/>
              </a:rPr>
              <a:t>93.4%</a:t>
            </a:r>
          </a:p>
          <a:p>
            <a:pPr>
              <a:defRPr sz="32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1400" dirty="0">
                <a:latin typeface="Zawgyi-One" panose="020B0604030504040204" pitchFamily="34" charset="0"/>
                <a:cs typeface="Zawgyi-One" panose="020B0604030504040204" pitchFamily="34" charset="0"/>
              </a:rPr>
              <a:t>High screen-to-body ratio</a:t>
            </a:r>
          </a:p>
        </p:txBody>
      </p:sp>
      <p:sp>
        <p:nvSpPr>
          <p:cNvPr id="17" name="文本框 15"/>
          <p:cNvSpPr txBox="1"/>
          <p:nvPr/>
        </p:nvSpPr>
        <p:spPr>
          <a:xfrm>
            <a:off x="2951206" y="4141320"/>
            <a:ext cx="1473681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800" b="1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2000" dirty="0">
                <a:latin typeface="Zawgyi-One" panose="020B0604030504040204" pitchFamily="34" charset="0"/>
                <a:cs typeface="Zawgyi-One" panose="020B0604030504040204" pitchFamily="34" charset="0"/>
              </a:rPr>
              <a:t>5th-gen</a:t>
            </a:r>
          </a:p>
          <a:p>
            <a:pPr>
              <a:defRPr sz="32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1000" dirty="0">
                <a:latin typeface="Zawgyi-One" panose="020B0604030504040204" pitchFamily="34" charset="0"/>
                <a:cs typeface="Zawgyi-One" panose="020B0604030504040204" pitchFamily="34" charset="0"/>
              </a:rPr>
              <a:t>Corning </a:t>
            </a:r>
            <a:endParaRPr sz="1000" dirty="0">
              <a:latin typeface="Zawgyi-One" panose="020B0604030504040204" pitchFamily="34" charset="0"/>
              <a:ea typeface="OPPOSans-R"/>
              <a:cs typeface="Zawgyi-One" panose="020B0604030504040204" pitchFamily="34" charset="0"/>
              <a:sym typeface="OPPOSans-R"/>
            </a:endParaRPr>
          </a:p>
          <a:p>
            <a:pPr>
              <a:defRPr sz="32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1000" dirty="0">
                <a:latin typeface="Zawgyi-One" panose="020B0604030504040204" pitchFamily="34" charset="0"/>
                <a:cs typeface="Zawgyi-One" panose="020B0604030504040204" pitchFamily="34" charset="0"/>
              </a:rPr>
              <a:t>Gorilla glass</a:t>
            </a:r>
          </a:p>
        </p:txBody>
      </p:sp>
    </p:spTree>
    <p:extLst>
      <p:ext uri="{BB962C8B-B14F-4D97-AF65-F5344CB8AC3E}">
        <p14:creationId xmlns:p14="http://schemas.microsoft.com/office/powerpoint/2010/main" val="192367399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  <p:bldP spid="10" grpId="0" animBg="1" advAuto="0"/>
      <p:bldP spid="15" grpId="0" animBg="1" advAuto="0"/>
      <p:bldP spid="16" grpId="0" animBg="1" advAuto="0"/>
      <p:bldP spid="17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37">
            <a:extLst>
              <a:ext uri="{FF2B5EF4-FFF2-40B4-BE49-F238E27FC236}">
                <a16:creationId xmlns:a16="http://schemas.microsoft.com/office/drawing/2014/main" id="{C9175C8F-7679-1F42-A92F-521AA71FD3FD}"/>
              </a:ext>
            </a:extLst>
          </p:cNvPr>
          <p:cNvSpPr/>
          <p:nvPr/>
        </p:nvSpPr>
        <p:spPr>
          <a:xfrm>
            <a:off x="0" y="137208"/>
            <a:ext cx="1790699" cy="508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 sz="1400" b="1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" name="文本框 38">
            <a:extLst>
              <a:ext uri="{FF2B5EF4-FFF2-40B4-BE49-F238E27FC236}">
                <a16:creationId xmlns:a16="http://schemas.microsoft.com/office/drawing/2014/main" id="{6E0CDB48-3B5A-E743-B432-AA05138D45CA}"/>
              </a:ext>
            </a:extLst>
          </p:cNvPr>
          <p:cNvSpPr txBox="1"/>
          <p:nvPr/>
        </p:nvSpPr>
        <p:spPr>
          <a:xfrm>
            <a:off x="298292" y="231726"/>
            <a:ext cx="312257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pPr>
              <a:defRPr sz="3600">
                <a:solidFill>
                  <a:srgbClr val="00FF9B"/>
                </a:solidFill>
                <a:latin typeface="OPPOSans-M"/>
                <a:ea typeface="OPPOSans-M"/>
                <a:cs typeface="OPPOSans-M"/>
                <a:sym typeface="OPPOSans-M"/>
              </a:defRPr>
            </a:pP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ပါးလ်ေသာ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ခံစားမ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EC4D08-5CF4-8F49-AE8E-AA070C6C02B6}"/>
              </a:ext>
            </a:extLst>
          </p:cNvPr>
          <p:cNvSpPr txBox="1"/>
          <p:nvPr/>
        </p:nvSpPr>
        <p:spPr>
          <a:xfrm>
            <a:off x="526892" y="1058288"/>
            <a:ext cx="6826135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 defTabSz="914400">
              <a:defRPr sz="10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algn="l">
              <a:defRPr sz="6000">
                <a:solidFill>
                  <a:srgbClr val="00FE9C"/>
                </a:solidFill>
                <a:latin typeface="OPPOSans-B"/>
                <a:ea typeface="OPPOSans-B"/>
                <a:cs typeface="OPPOSans-B"/>
                <a:sym typeface="OPPOSans-B"/>
              </a:defRPr>
            </a:pPr>
            <a:r>
              <a:rPr lang="it-IT" altLang="zh-CN" sz="3200" dirty="0">
                <a:latin typeface="Zawgyi-One" panose="020B0604030504040204" pitchFamily="34" charset="0"/>
                <a:cs typeface="Zawgyi-One" panose="020B0604030504040204" pitchFamily="34" charset="0"/>
              </a:rPr>
              <a:t>Reno4 Pro </a:t>
            </a:r>
            <a:endParaRPr lang="it-IT" altLang="zh-CN" sz="9600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>
              <a:defRPr sz="6000">
                <a:solidFill>
                  <a:srgbClr val="00FE9C"/>
                </a:solidFill>
                <a:latin typeface="OPPOSans-B"/>
                <a:ea typeface="OPPOSans-B"/>
                <a:cs typeface="OPPOSans-B"/>
                <a:sym typeface="OPPOSans-B"/>
              </a:defRPr>
            </a:pPr>
            <a:r>
              <a:rPr lang="it-IT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Ultra ပါးေသာ ကိုယ္ထည္</a:t>
            </a: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6D1A1CEE-ADD1-9C4B-8421-B4CE6407532B}"/>
              </a:ext>
            </a:extLst>
          </p:cNvPr>
          <p:cNvSpPr txBox="1"/>
          <p:nvPr/>
        </p:nvSpPr>
        <p:spPr>
          <a:xfrm>
            <a:off x="8120701" y="1242953"/>
            <a:ext cx="3391592" cy="1569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Reno3 Pro ႏွင့္ ႏႈ</a:t>
            </a:r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ိင္းယွဥ္ရာတြင</a:t>
            </a: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ကိုင္ေဆာင္မႈေကာင္းၿပီး</a:t>
            </a: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ပါးလ်သည</a:t>
            </a: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61D6154-6C8C-B540-92FF-B087C99F3030}"/>
              </a:ext>
            </a:extLst>
          </p:cNvPr>
          <p:cNvSpPr/>
          <p:nvPr/>
        </p:nvSpPr>
        <p:spPr>
          <a:xfrm>
            <a:off x="7904480" y="1242953"/>
            <a:ext cx="92453" cy="882645"/>
          </a:xfrm>
          <a:prstGeom prst="rect">
            <a:avLst/>
          </a:pr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32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Zawgyi-One" panose="020B0604030504040204" pitchFamily="34" charset="0"/>
              <a:ea typeface="Microsoft YaHei Semilight" panose="020B0402040204020203" pitchFamily="34" charset="-122"/>
              <a:cs typeface="Zawgyi-One" panose="020B0604030504040204" pitchFamily="34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BB56ECC1-60AC-EA4F-B098-475BD42DCC37}"/>
              </a:ext>
            </a:extLst>
          </p:cNvPr>
          <p:cNvGrpSpPr/>
          <p:nvPr/>
        </p:nvGrpSpPr>
        <p:grpSpPr>
          <a:xfrm>
            <a:off x="587137" y="2422684"/>
            <a:ext cx="12416335" cy="1354561"/>
            <a:chOff x="1273517" y="4853704"/>
            <a:chExt cx="24112966" cy="1354561"/>
          </a:xfrm>
        </p:grpSpPr>
        <p:pic>
          <p:nvPicPr>
            <p:cNvPr id="18" name="图片 12" descr="图片 1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5700328" y="-3621719"/>
              <a:ext cx="420227" cy="1895208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9" name="文本框 20"/>
            <p:cNvSpPr txBox="1"/>
            <p:nvPr/>
          </p:nvSpPr>
          <p:spPr>
            <a:xfrm>
              <a:off x="5390926" y="4853704"/>
              <a:ext cx="8425056" cy="40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>
              <a:lvl1pPr defTabSz="1828800">
                <a:defRPr sz="4800" b="1">
                  <a:solidFill>
                    <a:srgbClr val="00FF9B"/>
                  </a:solidFill>
                  <a:latin typeface="OPPOSans-S"/>
                  <a:ea typeface="OPPOSans-S"/>
                  <a:cs typeface="OPPOSans-S"/>
                  <a:sym typeface="OPPOSans-S"/>
                </a:defRPr>
              </a:lvl1pPr>
            </a:lstStyle>
            <a:p>
              <a:pPr hangingPunct="1"/>
              <a:r>
                <a:rPr sz="2000" b="0" kern="1200" dirty="0">
                  <a:solidFill>
                    <a:prstClr val="white"/>
                  </a:solidFill>
                  <a:latin typeface="Zawgyi-One" panose="020B0604030504040204" pitchFamily="34" charset="0"/>
                  <a:ea typeface="Microsoft YaHei Semilight" panose="020B0402040204020203" pitchFamily="34" charset="-122"/>
                  <a:cs typeface="Zawgyi-One" panose="020B0604030504040204" pitchFamily="34" charset="0"/>
                </a:rPr>
                <a:t>Reno3 Pro</a:t>
              </a:r>
            </a:p>
          </p:txBody>
        </p:sp>
        <p:sp>
          <p:nvSpPr>
            <p:cNvPr id="20" name="文本框 24"/>
            <p:cNvSpPr txBox="1"/>
            <p:nvPr/>
          </p:nvSpPr>
          <p:spPr>
            <a:xfrm>
              <a:off x="1273517" y="5500379"/>
              <a:ext cx="3899443" cy="7078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r" defTabSz="1828800" hangingPunct="1">
                <a:defRPr sz="3600">
                  <a:solidFill>
                    <a:srgbClr val="F2F2F2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pPr>
              <a:r>
                <a:rPr sz="2000" b="1" kern="1200" dirty="0">
                  <a:solidFill>
                    <a:srgbClr val="F2F2F2"/>
                  </a:solidFill>
                  <a:latin typeface="Zawgyi-One" panose="020B0604030504040204" pitchFamily="34" charset="0"/>
                  <a:ea typeface="Microsoft YaHei Semibold" panose="020B0402040204020203" pitchFamily="34" charset="-122"/>
                  <a:cs typeface="Zawgyi-One" panose="020B0604030504040204" pitchFamily="34" charset="0"/>
                  <a:sym typeface="OPPOSans Medium"/>
                </a:rPr>
                <a:t>8.1mm</a:t>
              </a:r>
            </a:p>
            <a:p>
              <a:pPr algn="r" defTabSz="1828800" hangingPunct="1">
                <a:defRPr sz="3600">
                  <a:solidFill>
                    <a:srgbClr val="F2F2F2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pPr>
              <a:r>
                <a:rPr sz="2000" b="1" kern="1200" dirty="0">
                  <a:solidFill>
                    <a:srgbClr val="F2F2F2"/>
                  </a:solidFill>
                  <a:latin typeface="Zawgyi-One" panose="020B0604030504040204" pitchFamily="34" charset="0"/>
                  <a:ea typeface="Microsoft YaHei Semibold" panose="020B0402040204020203" pitchFamily="34" charset="-122"/>
                  <a:cs typeface="Zawgyi-One" panose="020B0604030504040204" pitchFamily="34" charset="0"/>
                  <a:sym typeface="OPPOSans Medium"/>
                </a:rPr>
                <a:t>175g</a:t>
              </a:r>
            </a:p>
          </p:txBody>
        </p:sp>
        <p:grpSp>
          <p:nvGrpSpPr>
            <p:cNvPr id="21" name="组合 9"/>
            <p:cNvGrpSpPr/>
            <p:nvPr/>
          </p:nvGrpSpPr>
          <p:grpSpPr>
            <a:xfrm>
              <a:off x="5822045" y="5802795"/>
              <a:ext cx="437239" cy="203203"/>
              <a:chOff x="0" y="-1"/>
              <a:chExt cx="437237" cy="203203"/>
            </a:xfrm>
          </p:grpSpPr>
          <p:sp>
            <p:nvSpPr>
              <p:cNvPr id="22" name="直线连接符 25"/>
              <p:cNvSpPr/>
              <p:nvPr/>
            </p:nvSpPr>
            <p:spPr>
              <a:xfrm>
                <a:off x="0" y="-1"/>
                <a:ext cx="416480" cy="1"/>
              </a:xfrm>
              <a:prstGeom prst="line">
                <a:avLst/>
              </a:prstGeom>
              <a:noFill/>
              <a:ln w="19050" cap="flat">
                <a:solidFill>
                  <a:srgbClr val="BFBFB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 hangingPunct="1"/>
                <a:endParaRPr kern="1200" dirty="0">
                  <a:solidFill>
                    <a:prstClr val="black"/>
                  </a:solidFill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  <p:sp>
            <p:nvSpPr>
              <p:cNvPr id="23" name="直线连接符 26"/>
              <p:cNvSpPr/>
              <p:nvPr/>
            </p:nvSpPr>
            <p:spPr>
              <a:xfrm>
                <a:off x="20759" y="203201"/>
                <a:ext cx="416478" cy="1"/>
              </a:xfrm>
              <a:prstGeom prst="line">
                <a:avLst/>
              </a:prstGeom>
              <a:noFill/>
              <a:ln w="19050" cap="flat">
                <a:solidFill>
                  <a:srgbClr val="BFBFB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 hangingPunct="1"/>
                <a:endParaRPr kern="1200" dirty="0">
                  <a:solidFill>
                    <a:prstClr val="black"/>
                  </a:solidFill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  <p:sp>
            <p:nvSpPr>
              <p:cNvPr id="24" name="直线连接符 27"/>
              <p:cNvSpPr/>
              <p:nvPr/>
            </p:nvSpPr>
            <p:spPr>
              <a:xfrm flipH="1">
                <a:off x="216628" y="-1"/>
                <a:ext cx="0" cy="202831"/>
              </a:xfrm>
              <a:prstGeom prst="line">
                <a:avLst/>
              </a:prstGeom>
              <a:noFill/>
              <a:ln w="19050" cap="flat">
                <a:solidFill>
                  <a:srgbClr val="BFBFB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 hangingPunct="1"/>
                <a:endParaRPr kern="1200" dirty="0">
                  <a:solidFill>
                    <a:prstClr val="black"/>
                  </a:solidFill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</p:grp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5BDCF6F4-0981-114F-93B0-A8F458E8E719}"/>
              </a:ext>
            </a:extLst>
          </p:cNvPr>
          <p:cNvGrpSpPr/>
          <p:nvPr/>
        </p:nvGrpSpPr>
        <p:grpSpPr>
          <a:xfrm>
            <a:off x="-13952" y="4304772"/>
            <a:ext cx="6449975" cy="1431905"/>
            <a:chOff x="2862501" y="6563858"/>
            <a:chExt cx="6449975" cy="1503587"/>
          </a:xfrm>
        </p:grpSpPr>
        <p:sp>
          <p:nvSpPr>
            <p:cNvPr id="26" name="文本框 17"/>
            <p:cNvSpPr txBox="1"/>
            <p:nvPr/>
          </p:nvSpPr>
          <p:spPr>
            <a:xfrm>
              <a:off x="2862501" y="7324122"/>
              <a:ext cx="2609004" cy="7433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/>
            <a:p>
              <a:pPr algn="r" defTabSz="1828800" hangingPunct="1">
                <a:defRPr sz="3600">
                  <a:solidFill>
                    <a:srgbClr val="F2F2F2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pPr>
              <a:r>
                <a:rPr sz="2000" b="1" kern="1200" dirty="0">
                  <a:solidFill>
                    <a:srgbClr val="F2F2F2"/>
                  </a:solidFill>
                  <a:latin typeface="Zawgyi-One" panose="020B0604030504040204" pitchFamily="34" charset="0"/>
                  <a:ea typeface="Microsoft YaHei Semibold" panose="020B0402040204020203" pitchFamily="34" charset="-122"/>
                  <a:cs typeface="Zawgyi-One" panose="020B0604030504040204" pitchFamily="34" charset="0"/>
                  <a:sym typeface="OPPOSans Medium"/>
                </a:rPr>
                <a:t>7.7mm</a:t>
              </a:r>
            </a:p>
            <a:p>
              <a:pPr algn="r" defTabSz="1828800" hangingPunct="1">
                <a:defRPr sz="3600">
                  <a:solidFill>
                    <a:srgbClr val="F2F2F2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pPr>
              <a:r>
                <a:rPr sz="2000" b="1" kern="1200" dirty="0">
                  <a:solidFill>
                    <a:srgbClr val="F2F2F2"/>
                  </a:solidFill>
                  <a:latin typeface="Zawgyi-One" panose="020B0604030504040204" pitchFamily="34" charset="0"/>
                  <a:ea typeface="Microsoft YaHei Semibold" panose="020B0402040204020203" pitchFamily="34" charset="-122"/>
                  <a:cs typeface="Zawgyi-One" panose="020B0604030504040204" pitchFamily="34" charset="0"/>
                  <a:sym typeface="OPPOSans Medium"/>
                </a:rPr>
                <a:t>161g</a:t>
              </a:r>
            </a:p>
          </p:txBody>
        </p:sp>
        <p:sp>
          <p:nvSpPr>
            <p:cNvPr id="27" name="文本框 19"/>
            <p:cNvSpPr txBox="1"/>
            <p:nvPr/>
          </p:nvSpPr>
          <p:spPr>
            <a:xfrm>
              <a:off x="5583741" y="6563858"/>
              <a:ext cx="3728735" cy="4201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>
              <a:lvl1pPr defTabSz="1828800">
                <a:defRPr sz="4800" b="1">
                  <a:solidFill>
                    <a:srgbClr val="00FF9B"/>
                  </a:solidFill>
                  <a:latin typeface="OPPOSans-S"/>
                  <a:ea typeface="OPPOSans-S"/>
                  <a:cs typeface="OPPOSans-S"/>
                  <a:sym typeface="OPPOSans-S"/>
                </a:defRPr>
              </a:lvl1pPr>
            </a:lstStyle>
            <a:p>
              <a:pPr hangingPunct="1"/>
              <a:r>
                <a:rPr sz="2000" b="0" kern="1200" dirty="0">
                  <a:solidFill>
                    <a:prstClr val="white"/>
                  </a:solidFill>
                  <a:latin typeface="Zawgyi-One" panose="020B0604030504040204" pitchFamily="34" charset="0"/>
                  <a:ea typeface="Microsoft YaHei Semilight" panose="020B0402040204020203" pitchFamily="34" charset="-122"/>
                  <a:cs typeface="Zawgyi-One" panose="020B0604030504040204" pitchFamily="34" charset="0"/>
                </a:rPr>
                <a:t>Reno4 Pro</a:t>
              </a:r>
            </a:p>
          </p:txBody>
        </p:sp>
        <p:grpSp>
          <p:nvGrpSpPr>
            <p:cNvPr id="28" name="组合 13"/>
            <p:cNvGrpSpPr/>
            <p:nvPr/>
          </p:nvGrpSpPr>
          <p:grpSpPr>
            <a:xfrm>
              <a:off x="5673815" y="7586740"/>
              <a:ext cx="286366" cy="182785"/>
              <a:chOff x="-107875" y="-1697198"/>
              <a:chExt cx="286365" cy="182785"/>
            </a:xfrm>
          </p:grpSpPr>
          <p:sp>
            <p:nvSpPr>
              <p:cNvPr id="29" name="直线连接符 2"/>
              <p:cNvSpPr/>
              <p:nvPr/>
            </p:nvSpPr>
            <p:spPr>
              <a:xfrm>
                <a:off x="-90361" y="-1697198"/>
                <a:ext cx="268851" cy="12633"/>
              </a:xfrm>
              <a:prstGeom prst="line">
                <a:avLst/>
              </a:prstGeom>
              <a:noFill/>
              <a:ln w="19050" cap="flat">
                <a:solidFill>
                  <a:srgbClr val="BFBFB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 hangingPunct="1"/>
                <a:endParaRPr kern="1200" dirty="0">
                  <a:solidFill>
                    <a:prstClr val="black"/>
                  </a:solidFill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  <p:sp>
            <p:nvSpPr>
              <p:cNvPr id="30" name="直线连接符 21"/>
              <p:cNvSpPr/>
              <p:nvPr/>
            </p:nvSpPr>
            <p:spPr>
              <a:xfrm flipV="1">
                <a:off x="-107875" y="-1514547"/>
                <a:ext cx="263837" cy="134"/>
              </a:xfrm>
              <a:prstGeom prst="line">
                <a:avLst/>
              </a:prstGeom>
              <a:noFill/>
              <a:ln w="19050" cap="flat">
                <a:solidFill>
                  <a:srgbClr val="BFBFB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 hangingPunct="1"/>
                <a:endParaRPr kern="1200" dirty="0">
                  <a:solidFill>
                    <a:prstClr val="black"/>
                  </a:solidFill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  <p:sp>
            <p:nvSpPr>
              <p:cNvPr id="31" name="直线连接符 22"/>
              <p:cNvSpPr/>
              <p:nvPr/>
            </p:nvSpPr>
            <p:spPr>
              <a:xfrm flipH="1">
                <a:off x="18677" y="-1684566"/>
                <a:ext cx="1" cy="157386"/>
              </a:xfrm>
              <a:prstGeom prst="line">
                <a:avLst/>
              </a:prstGeom>
              <a:noFill/>
              <a:ln w="19050" cap="flat">
                <a:solidFill>
                  <a:srgbClr val="BFBFB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 hangingPunct="1"/>
                <a:endParaRPr kern="1200" dirty="0">
                  <a:solidFill>
                    <a:prstClr val="black"/>
                  </a:solidFill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</p:grp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37891C71-CB31-4B48-AF47-C92BFDF14B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980634" y="358611"/>
            <a:ext cx="257325" cy="993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3909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9EBAD1A4-559D-BC40-913D-A2D5CECCC2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5" name="平行四边形 37">
            <a:extLst>
              <a:ext uri="{FF2B5EF4-FFF2-40B4-BE49-F238E27FC236}">
                <a16:creationId xmlns:a16="http://schemas.microsoft.com/office/drawing/2014/main" id="{A8D5D37D-6FB8-434B-9394-62D7FD99A168}"/>
              </a:ext>
            </a:extLst>
          </p:cNvPr>
          <p:cNvSpPr/>
          <p:nvPr/>
        </p:nvSpPr>
        <p:spPr>
          <a:xfrm>
            <a:off x="-1" y="319806"/>
            <a:ext cx="2847975" cy="411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hangingPunct="0">
              <a:defRPr>
                <a:solidFill>
                  <a:srgbClr val="FFFFFF"/>
                </a:solidFill>
              </a:defRPr>
            </a:pPr>
            <a:endParaRPr b="1" kern="0" dirty="0">
              <a:solidFill>
                <a:srgbClr val="FFFFFF"/>
              </a:solidFill>
              <a:latin typeface="Microsoft YaHei Semibold" panose="020B0402040204020203" pitchFamily="34" charset="-122"/>
              <a:cs typeface="OPPOSans-S Medium" pitchFamily="18" charset="-122"/>
              <a:sym typeface="Calibri"/>
            </a:endParaRPr>
          </a:p>
        </p:txBody>
      </p:sp>
      <p:sp>
        <p:nvSpPr>
          <p:cNvPr id="16" name="文本框 38">
            <a:extLst>
              <a:ext uri="{FF2B5EF4-FFF2-40B4-BE49-F238E27FC236}">
                <a16:creationId xmlns:a16="http://schemas.microsoft.com/office/drawing/2014/main" id="{F1544A5A-1EDA-AF4D-BE90-71CF581A6E98}"/>
              </a:ext>
            </a:extLst>
          </p:cNvPr>
          <p:cNvSpPr txBox="1"/>
          <p:nvPr/>
        </p:nvSpPr>
        <p:spPr>
          <a:xfrm>
            <a:off x="-1" y="319806"/>
            <a:ext cx="2943225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pPr algn="ctr">
              <a:defRPr sz="3600" b="1">
                <a:solidFill>
                  <a:srgbClr val="00FE9C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b="1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ေခတ္စားေသာ</a:t>
            </a:r>
            <a:r>
              <a:rPr lang="en-US" altLang="zh-CN" sz="2000" b="1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2000" b="1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အေရာင</a:t>
            </a:r>
            <a:r>
              <a:rPr lang="en-US" altLang="zh-CN" sz="2000" b="1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F515E808-9E79-8F4B-8708-F04A7BC781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26384" y="724221"/>
            <a:ext cx="2762633" cy="597604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05904729-FB28-4447-B880-7DAD556EEA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2" y="0"/>
            <a:ext cx="12192001" cy="6858000"/>
          </a:xfrm>
          <a:prstGeom prst="rect">
            <a:avLst/>
          </a:prstGeom>
        </p:spPr>
      </p:pic>
      <p:sp>
        <p:nvSpPr>
          <p:cNvPr id="17" name="平行四边形 37">
            <a:extLst>
              <a:ext uri="{FF2B5EF4-FFF2-40B4-BE49-F238E27FC236}">
                <a16:creationId xmlns:a16="http://schemas.microsoft.com/office/drawing/2014/main" id="{A8D5D37D-6FB8-434B-9394-62D7FD99A168}"/>
              </a:ext>
            </a:extLst>
          </p:cNvPr>
          <p:cNvSpPr/>
          <p:nvPr/>
        </p:nvSpPr>
        <p:spPr>
          <a:xfrm>
            <a:off x="0" y="368752"/>
            <a:ext cx="3028950" cy="411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hangingPunct="0">
              <a:defRPr>
                <a:solidFill>
                  <a:srgbClr val="FFFFFF"/>
                </a:solidFill>
              </a:defRPr>
            </a:pPr>
            <a:endParaRPr b="1" kern="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  <a:sym typeface="Calibri"/>
            </a:endParaRPr>
          </a:p>
        </p:txBody>
      </p:sp>
      <p:sp>
        <p:nvSpPr>
          <p:cNvPr id="19" name="文本框 38">
            <a:extLst>
              <a:ext uri="{FF2B5EF4-FFF2-40B4-BE49-F238E27FC236}">
                <a16:creationId xmlns:a16="http://schemas.microsoft.com/office/drawing/2014/main" id="{F1544A5A-1EDA-AF4D-BE90-71CF581A6E98}"/>
              </a:ext>
            </a:extLst>
          </p:cNvPr>
          <p:cNvSpPr txBox="1"/>
          <p:nvPr/>
        </p:nvSpPr>
        <p:spPr>
          <a:xfrm>
            <a:off x="133350" y="348584"/>
            <a:ext cx="260985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20" rIns="45720">
            <a:spAutoFit/>
          </a:bodyPr>
          <a:lstStyle/>
          <a:p>
            <a:pPr algn="ctr">
              <a:defRPr sz="3600" b="1">
                <a:solidFill>
                  <a:srgbClr val="00FE9C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b="1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ေခတ္စားေသာ</a:t>
            </a:r>
            <a:r>
              <a:rPr lang="en-US" altLang="zh-CN" sz="2000" b="1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2000" b="1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အေရာင</a:t>
            </a:r>
            <a:r>
              <a:rPr lang="en-US" altLang="zh-CN" sz="2000" b="1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AD61DB16-DB2F-FA4D-BEB7-D3FD22F287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70633" y="-304738"/>
            <a:ext cx="3706235" cy="801611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>
            <a:extLst>
              <a:ext uri="{FF2B5EF4-FFF2-40B4-BE49-F238E27FC236}">
                <a16:creationId xmlns:a16="http://schemas.microsoft.com/office/drawing/2014/main" id="{21688FE5-4FA9-3640-8003-4BAF4D589173}"/>
              </a:ext>
            </a:extLst>
          </p:cNvPr>
          <p:cNvGrpSpPr/>
          <p:nvPr/>
        </p:nvGrpSpPr>
        <p:grpSpPr>
          <a:xfrm>
            <a:off x="6443351" y="1471296"/>
            <a:ext cx="4035310" cy="1275555"/>
            <a:chOff x="14405112" y="10031209"/>
            <a:chExt cx="6693694" cy="1497329"/>
          </a:xfrm>
        </p:grpSpPr>
        <p:sp>
          <p:nvSpPr>
            <p:cNvPr id="64" name="五边形 63">
              <a:extLst>
                <a:ext uri="{FF2B5EF4-FFF2-40B4-BE49-F238E27FC236}">
                  <a16:creationId xmlns:a16="http://schemas.microsoft.com/office/drawing/2014/main" id="{E1B46112-5D25-9C46-8FB7-5DC50E55E2E0}"/>
                </a:ext>
              </a:extLst>
            </p:cNvPr>
            <p:cNvSpPr/>
            <p:nvPr/>
          </p:nvSpPr>
          <p:spPr>
            <a:xfrm>
              <a:off x="14405112" y="10031209"/>
              <a:ext cx="6498880" cy="149732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100000">
                  <a:srgbClr val="220084"/>
                </a:gs>
                <a:gs pos="0">
                  <a:srgbClr val="007000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5400" b="1" dirty="0">
                <a:solidFill>
                  <a:prstClr val="white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3F9A72E8-7F67-0B42-AABC-E3CA80CEDE1D}"/>
                </a:ext>
              </a:extLst>
            </p:cNvPr>
            <p:cNvSpPr txBox="1"/>
            <p:nvPr/>
          </p:nvSpPr>
          <p:spPr>
            <a:xfrm>
              <a:off x="16790239" y="10441680"/>
              <a:ext cx="4308567" cy="975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 sz="7000" b="1">
                  <a:solidFill>
                    <a:srgbClr val="FFFFFF"/>
                  </a:solidFill>
                </a:defRPr>
              </a:pPr>
              <a:r>
                <a:rPr lang="en-US" altLang="zh-CN" sz="2400" dirty="0" err="1">
                  <a:latin typeface="Zawgyi-One" panose="020B0604030504040204" pitchFamily="34" charset="0"/>
                  <a:cs typeface="Zawgyi-One" panose="020B0604030504040204" pitchFamily="34" charset="0"/>
                </a:rPr>
                <a:t>ေခတ္စားေသာ</a:t>
              </a:r>
              <a:r>
                <a:rPr lang="en-US" altLang="zh-CN" sz="2400" dirty="0">
                  <a:latin typeface="Zawgyi-One" panose="020B0604030504040204" pitchFamily="34" charset="0"/>
                  <a:cs typeface="Zawgyi-One" panose="020B0604030504040204" pitchFamily="34" charset="0"/>
                </a:rPr>
                <a:t> </a:t>
              </a:r>
              <a:r>
                <a:rPr lang="en-US" altLang="zh-CN" sz="2400" dirty="0" err="1">
                  <a:latin typeface="Zawgyi-One" panose="020B0604030504040204" pitchFamily="34" charset="0"/>
                  <a:cs typeface="Zawgyi-One" panose="020B0604030504040204" pitchFamily="34" charset="0"/>
                </a:rPr>
                <a:t>အေရာင</a:t>
              </a:r>
              <a:r>
                <a:rPr lang="en-US" altLang="zh-CN" sz="2400" dirty="0"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</a:p>
          </p:txBody>
        </p:sp>
      </p:grpSp>
      <p:sp>
        <p:nvSpPr>
          <p:cNvPr id="22" name="文本框 1">
            <a:extLst>
              <a:ext uri="{FF2B5EF4-FFF2-40B4-BE49-F238E27FC236}">
                <a16:creationId xmlns:a16="http://schemas.microsoft.com/office/drawing/2014/main" id="{6097B570-6F8C-B24B-88C4-88FA654365A9}"/>
              </a:ext>
            </a:extLst>
          </p:cNvPr>
          <p:cNvSpPr txBox="1"/>
          <p:nvPr/>
        </p:nvSpPr>
        <p:spPr>
          <a:xfrm>
            <a:off x="349236" y="503554"/>
            <a:ext cx="11411504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8000">
                <a:solidFill>
                  <a:srgbClr val="00FE9C"/>
                </a:solidFill>
                <a:latin typeface="OPPOSans-M"/>
                <a:ea typeface="OPPOSans-M"/>
                <a:cs typeface="OPPOSans-M"/>
                <a:sym typeface="OPPOSans-M"/>
              </a:defRPr>
            </a:pP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Reno4 Pro - </a:t>
            </a: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ေခတ္အစားဆုံး</a:t>
            </a: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သြင</a:t>
            </a: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2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ပင</a:t>
            </a:r>
            <a:r>
              <a:rPr lang="en-US" altLang="zh-CN" sz="28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</a:p>
        </p:txBody>
      </p:sp>
      <p:sp>
        <p:nvSpPr>
          <p:cNvPr id="60" name="五边形 59">
            <a:extLst>
              <a:ext uri="{FF2B5EF4-FFF2-40B4-BE49-F238E27FC236}">
                <a16:creationId xmlns:a16="http://schemas.microsoft.com/office/drawing/2014/main" id="{7125F1D0-040E-9745-98D0-96C651E3477A}"/>
              </a:ext>
            </a:extLst>
          </p:cNvPr>
          <p:cNvSpPr/>
          <p:nvPr/>
        </p:nvSpPr>
        <p:spPr>
          <a:xfrm>
            <a:off x="4789475" y="1471295"/>
            <a:ext cx="3307751" cy="1275555"/>
          </a:xfrm>
          <a:prstGeom prst="homePlate">
            <a:avLst>
              <a:gd name="adj" fmla="val 39922"/>
            </a:avLst>
          </a:prstGeom>
          <a:gradFill flip="none" rotWithShape="1">
            <a:gsLst>
              <a:gs pos="0">
                <a:srgbClr val="006B15"/>
              </a:gs>
              <a:gs pos="100000">
                <a:srgbClr val="1D1685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5400" b="1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E3B92B46-B9A4-D84A-BF68-906CFAD53C0D}"/>
              </a:ext>
            </a:extLst>
          </p:cNvPr>
          <p:cNvGrpSpPr/>
          <p:nvPr/>
        </p:nvGrpSpPr>
        <p:grpSpPr>
          <a:xfrm>
            <a:off x="2112833" y="1471297"/>
            <a:ext cx="3307751" cy="1275555"/>
            <a:chOff x="2587504" y="10117446"/>
            <a:chExt cx="5639799" cy="1505032"/>
          </a:xfrm>
        </p:grpSpPr>
        <p:sp>
          <p:nvSpPr>
            <p:cNvPr id="58" name="五边形 57">
              <a:extLst>
                <a:ext uri="{FF2B5EF4-FFF2-40B4-BE49-F238E27FC236}">
                  <a16:creationId xmlns:a16="http://schemas.microsoft.com/office/drawing/2014/main" id="{7125F1D0-040E-9745-98D0-96C651E3477A}"/>
                </a:ext>
              </a:extLst>
            </p:cNvPr>
            <p:cNvSpPr/>
            <p:nvPr/>
          </p:nvSpPr>
          <p:spPr>
            <a:xfrm>
              <a:off x="2587504" y="10117446"/>
              <a:ext cx="5639799" cy="1505032"/>
            </a:xfrm>
            <a:prstGeom prst="homePlate">
              <a:avLst>
                <a:gd name="adj" fmla="val 39922"/>
              </a:avLst>
            </a:prstGeom>
            <a:gradFill flip="none" rotWithShape="1">
              <a:gsLst>
                <a:gs pos="0">
                  <a:srgbClr val="006B15"/>
                </a:gs>
                <a:gs pos="100000">
                  <a:srgbClr val="1D1685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5400" b="1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030D6966-1C1D-444A-828E-A6DEF2E5E331}"/>
                </a:ext>
              </a:extLst>
            </p:cNvPr>
            <p:cNvSpPr txBox="1"/>
            <p:nvPr/>
          </p:nvSpPr>
          <p:spPr>
            <a:xfrm>
              <a:off x="2746150" y="10531877"/>
              <a:ext cx="4405096" cy="544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 sz="7000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pPr>
              <a:r>
                <a:rPr lang="en-US" altLang="zh-CN" sz="2400" dirty="0">
                  <a:latin typeface="Zawgyi-One" panose="020B0604030504040204" pitchFamily="34" charset="0"/>
                  <a:cs typeface="Zawgyi-One" panose="020B0604030504040204" pitchFamily="34" charset="0"/>
                </a:rPr>
                <a:t>High end screen</a:t>
              </a:r>
            </a:p>
          </p:txBody>
        </p:sp>
      </p:grpSp>
      <p:sp>
        <p:nvSpPr>
          <p:cNvPr id="61" name="文本框 60">
            <a:extLst>
              <a:ext uri="{FF2B5EF4-FFF2-40B4-BE49-F238E27FC236}">
                <a16:creationId xmlns:a16="http://schemas.microsoft.com/office/drawing/2014/main" id="{030D6966-1C1D-444A-828E-A6DEF2E5E331}"/>
              </a:ext>
            </a:extLst>
          </p:cNvPr>
          <p:cNvSpPr txBox="1"/>
          <p:nvPr/>
        </p:nvSpPr>
        <p:spPr>
          <a:xfrm>
            <a:off x="5355790" y="1878239"/>
            <a:ext cx="1940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7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ပါးလ်ေသာ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ခံစားမ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A84A91DA-06B7-F541-A035-8C830E0FB6BA}"/>
              </a:ext>
            </a:extLst>
          </p:cNvPr>
          <p:cNvSpPr/>
          <p:nvPr/>
        </p:nvSpPr>
        <p:spPr>
          <a:xfrm>
            <a:off x="2179554" y="2854316"/>
            <a:ext cx="2255605" cy="198356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69" name="图片 3" descr="图片 3">
            <a:extLst>
              <a:ext uri="{FF2B5EF4-FFF2-40B4-BE49-F238E27FC236}">
                <a16:creationId xmlns:a16="http://schemas.microsoft.com/office/drawing/2014/main" id="{45D83926-5770-7644-AE3D-40A0C12765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3120" y="3134401"/>
            <a:ext cx="1508471" cy="151468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矩形 69">
            <a:extLst>
              <a:ext uri="{FF2B5EF4-FFF2-40B4-BE49-F238E27FC236}">
                <a16:creationId xmlns:a16="http://schemas.microsoft.com/office/drawing/2014/main" id="{F1C1A09E-9C56-D04F-BEAE-ACE89519A59C}"/>
              </a:ext>
            </a:extLst>
          </p:cNvPr>
          <p:cNvSpPr/>
          <p:nvPr/>
        </p:nvSpPr>
        <p:spPr>
          <a:xfrm>
            <a:off x="5148372" y="2891205"/>
            <a:ext cx="2147651" cy="19466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73" name="图片 72">
            <a:extLst>
              <a:ext uri="{FF2B5EF4-FFF2-40B4-BE49-F238E27FC236}">
                <a16:creationId xmlns:a16="http://schemas.microsoft.com/office/drawing/2014/main" id="{50873770-3275-C648-9708-4B482425B0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4045"/>
          <a:stretch/>
        </p:blipFill>
        <p:spPr>
          <a:xfrm>
            <a:off x="6050551" y="3134401"/>
            <a:ext cx="550710" cy="1571274"/>
          </a:xfrm>
          <a:prstGeom prst="rect">
            <a:avLst/>
          </a:prstGeom>
        </p:spPr>
      </p:pic>
      <p:sp>
        <p:nvSpPr>
          <p:cNvPr id="74" name="矩形 73">
            <a:extLst>
              <a:ext uri="{FF2B5EF4-FFF2-40B4-BE49-F238E27FC236}">
                <a16:creationId xmlns:a16="http://schemas.microsoft.com/office/drawing/2014/main" id="{D12F1918-6687-9649-AF04-9E329E18B712}"/>
              </a:ext>
            </a:extLst>
          </p:cNvPr>
          <p:cNvSpPr/>
          <p:nvPr/>
        </p:nvSpPr>
        <p:spPr>
          <a:xfrm>
            <a:off x="8009236" y="2959394"/>
            <a:ext cx="2080689" cy="187848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F85C09B4-09AF-5244-BDD1-965D3FF9ED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8767" y="3174602"/>
            <a:ext cx="1376186" cy="1531073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26ED7989-2A18-324D-BF3F-94F5B5D8A0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56859" y="3174398"/>
            <a:ext cx="1376187" cy="1531277"/>
          </a:xfrm>
          <a:prstGeom prst="rect">
            <a:avLst/>
          </a:prstGeom>
        </p:spPr>
      </p:pic>
      <p:sp>
        <p:nvSpPr>
          <p:cNvPr id="78" name="文本占位符 2">
            <a:extLst>
              <a:ext uri="{FF2B5EF4-FFF2-40B4-BE49-F238E27FC236}">
                <a16:creationId xmlns:a16="http://schemas.microsoft.com/office/drawing/2014/main" id="{98C66D40-3B29-EB4D-97C8-2AB95CF4A0D5}"/>
              </a:ext>
            </a:extLst>
          </p:cNvPr>
          <p:cNvSpPr txBox="1">
            <a:spLocks/>
          </p:cNvSpPr>
          <p:nvPr/>
        </p:nvSpPr>
        <p:spPr>
          <a:xfrm>
            <a:off x="1771259" y="5151415"/>
            <a:ext cx="3294718" cy="15204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1828800" rtl="0" eaLnBrk="1" latinLnBrk="0" hangingPunct="1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1pPr>
            <a:lvl2pPr marL="0" indent="9144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2pPr>
            <a:lvl3pPr marL="0" indent="18288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3pPr>
            <a:lvl4pPr marL="0" indent="27432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4pPr>
            <a:lvl5pPr marL="0" indent="36576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828433">
              <a:defRPr sz="4000" b="1">
                <a:solidFill>
                  <a:srgbClr val="FFFFFF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3D Curved Screen</a:t>
            </a:r>
            <a:endParaRPr lang="en-US" altLang="zh-CN" sz="2000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defTabSz="1828433">
              <a:defRPr sz="4000" b="1">
                <a:solidFill>
                  <a:srgbClr val="FFFFFF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90Hz High Refresh Rate</a:t>
            </a:r>
          </a:p>
        </p:txBody>
      </p:sp>
      <p:sp>
        <p:nvSpPr>
          <p:cNvPr id="79" name="文本占位符 2">
            <a:extLst>
              <a:ext uri="{FF2B5EF4-FFF2-40B4-BE49-F238E27FC236}">
                <a16:creationId xmlns:a16="http://schemas.microsoft.com/office/drawing/2014/main" id="{98C66D40-3B29-EB4D-97C8-2AB95CF4A0D5}"/>
              </a:ext>
            </a:extLst>
          </p:cNvPr>
          <p:cNvSpPr txBox="1">
            <a:spLocks/>
          </p:cNvSpPr>
          <p:nvPr/>
        </p:nvSpPr>
        <p:spPr>
          <a:xfrm>
            <a:off x="5065977" y="5151415"/>
            <a:ext cx="2695838" cy="10646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1828800" rtl="0" eaLnBrk="1" latinLnBrk="0" hangingPunct="1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1pPr>
            <a:lvl2pPr marL="0" indent="9144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2pPr>
            <a:lvl3pPr marL="0" indent="18288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3pPr>
            <a:lvl4pPr marL="0" indent="27432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4pPr>
            <a:lvl5pPr marL="0" indent="36576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828433">
              <a:defRPr sz="4000" b="1">
                <a:solidFill>
                  <a:srgbClr val="FFFFFF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7.7mm Ultra-thin</a:t>
            </a:r>
          </a:p>
          <a:p>
            <a:pPr defTabSz="1828433">
              <a:defRPr sz="4000" b="1">
                <a:solidFill>
                  <a:srgbClr val="FFFFFF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161g Ultra-light</a:t>
            </a:r>
          </a:p>
        </p:txBody>
      </p:sp>
      <p:sp>
        <p:nvSpPr>
          <p:cNvPr id="82" name="文本占位符 2">
            <a:extLst>
              <a:ext uri="{FF2B5EF4-FFF2-40B4-BE49-F238E27FC236}">
                <a16:creationId xmlns:a16="http://schemas.microsoft.com/office/drawing/2014/main" id="{98C66D40-3B29-EB4D-97C8-2AB95CF4A0D5}"/>
              </a:ext>
            </a:extLst>
          </p:cNvPr>
          <p:cNvSpPr txBox="1">
            <a:spLocks/>
          </p:cNvSpPr>
          <p:nvPr/>
        </p:nvSpPr>
        <p:spPr>
          <a:xfrm>
            <a:off x="8097226" y="5144236"/>
            <a:ext cx="2695838" cy="10646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1828800" rtl="0" eaLnBrk="1" latinLnBrk="0" hangingPunct="1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1pPr>
            <a:lvl2pPr marL="0" indent="9144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2pPr>
            <a:lvl3pPr marL="0" indent="18288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3pPr>
            <a:lvl4pPr marL="0" indent="27432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4pPr>
            <a:lvl5pPr marL="0" indent="36576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828433">
              <a:defRPr sz="4000" b="1">
                <a:solidFill>
                  <a:srgbClr val="FFFFFF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Starry Night</a:t>
            </a:r>
            <a:endParaRPr lang="en-US" altLang="zh-CN" sz="3200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defTabSz="1828433">
              <a:defRPr sz="4000" b="1">
                <a:solidFill>
                  <a:srgbClr val="FFFFFF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Silky White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9837149F-E70C-4443-B0F7-D34B43CFE858}"/>
              </a:ext>
            </a:extLst>
          </p:cNvPr>
          <p:cNvSpPr/>
          <p:nvPr/>
        </p:nvSpPr>
        <p:spPr>
          <a:xfrm>
            <a:off x="589280" y="2664381"/>
            <a:ext cx="10830559" cy="1836499"/>
          </a:xfrm>
          <a:prstGeom prst="rect">
            <a:avLst/>
          </a:pr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Microsoft YaHei Semilight" panose="020B0402040204020203" pitchFamily="34" charset="-122"/>
              <a:cs typeface="Zawgyi-One" panose="020B060403050404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CC7E6E-6726-4644-B3E8-9534AF23E054}"/>
              </a:ext>
            </a:extLst>
          </p:cNvPr>
          <p:cNvSpPr/>
          <p:nvPr/>
        </p:nvSpPr>
        <p:spPr>
          <a:xfrm>
            <a:off x="427945" y="1765212"/>
            <a:ext cx="107834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CN" sz="2400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Heavy"/>
              </a:rPr>
              <a:t>Reno4 Pro “attractive” photography function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22947C7-7A21-6D40-8658-6881AB9A8B1F}"/>
              </a:ext>
            </a:extLst>
          </p:cNvPr>
          <p:cNvSpPr/>
          <p:nvPr/>
        </p:nvSpPr>
        <p:spPr>
          <a:xfrm>
            <a:off x="782205" y="2957949"/>
            <a:ext cx="100749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19140">
              <a:spcBef>
                <a:spcPts val="200"/>
              </a:spcBef>
              <a:defRPr sz="9000">
                <a:solidFill>
                  <a:srgbClr val="00FE9C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4000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social circle </a:t>
            </a:r>
            <a:r>
              <a:rPr lang="en-US" altLang="zh-CN" sz="4000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တြင</a:t>
            </a:r>
            <a:r>
              <a:rPr lang="en-US" altLang="zh-CN" sz="4000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4000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သင</a:t>
            </a:r>
            <a:r>
              <a:rPr lang="en-US" altLang="zh-CN" sz="4000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</a:t>
            </a:r>
            <a:r>
              <a:rPr lang="en-US" altLang="zh-CN" sz="4000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အား</a:t>
            </a:r>
            <a:r>
              <a:rPr lang="en-US" altLang="zh-CN" sz="4000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4000" b="1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influencer ျ</a:t>
            </a:r>
            <a:r>
              <a:rPr lang="en-US" altLang="zh-CN" sz="4000" b="1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ဖစ္ေစရန</a:t>
            </a:r>
            <a:r>
              <a:rPr lang="en-US" altLang="zh-CN" sz="4000" b="1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4000" b="1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အဆင</a:t>
            </a:r>
            <a:r>
              <a:rPr lang="en-US" altLang="zh-CN" sz="4000" b="1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</a:t>
            </a:r>
            <a:r>
              <a:rPr lang="en-US" altLang="zh-CN" sz="4000" b="1" dirty="0" err="1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သုံးဆင</a:t>
            </a:r>
            <a:r>
              <a:rPr lang="en-US" altLang="zh-CN" sz="4000" b="1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</a:t>
            </a:r>
            <a:endParaRPr lang="en-US" altLang="zh-CN" sz="4000" dirty="0">
              <a:solidFill>
                <a:srgbClr val="00FE9C"/>
              </a:solidFill>
              <a:latin typeface="Zawgyi-One" panose="020B0604030504040204" pitchFamily="34" charset="0"/>
              <a:cs typeface="Zawgyi-One" panose="020B0604030504040204" pitchFamily="34" charset="0"/>
              <a:sym typeface="OPPOSans Medium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b="1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အေၾကာင္းအရာမ်ား</a:t>
            </a:r>
            <a:r>
              <a:rPr lang="en-US" b="1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</a:t>
            </a:r>
            <a:endParaRPr lang="zh-CN" altLang="en-US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13" name="流程图: 联系 3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endPara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  <a:p>
              <a:pPr algn="ctr"/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Parameter</a:t>
              </a:r>
            </a:p>
          </p:txBody>
        </p:sp>
        <p:sp>
          <p:nvSpPr>
            <p:cNvPr id="14" name="流程图: 联系 36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Selling Points</a:t>
              </a:r>
            </a:p>
          </p:txBody>
        </p:sp>
        <p:sp>
          <p:nvSpPr>
            <p:cNvPr id="15" name="流程图: 联系 38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16" name="流程图: 联系 40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ျပဳျ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ကိဳတင္သတိေပးခ်က္မ်ား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17" name="流程图: 联系 41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grpSp>
        <p:nvGrpSpPr>
          <p:cNvPr id="18" name="成组"/>
          <p:cNvGrpSpPr/>
          <p:nvPr/>
        </p:nvGrpSpPr>
        <p:grpSpPr>
          <a:xfrm>
            <a:off x="768992" y="1292860"/>
            <a:ext cx="3510915" cy="1620520"/>
            <a:chOff x="263870" y="638093"/>
            <a:chExt cx="1823782" cy="1603692"/>
          </a:xfrm>
        </p:grpSpPr>
        <p:sp>
          <p:nvSpPr>
            <p:cNvPr id="20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1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ဖြဲ႕စည္းပုံ</a:t>
              </a:r>
              <a:endPara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မၾကာခဏအသုံးျပဳမ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37">
            <a:extLst>
              <a:ext uri="{FF2B5EF4-FFF2-40B4-BE49-F238E27FC236}">
                <a16:creationId xmlns:a16="http://schemas.microsoft.com/office/drawing/2014/main" id="{A509B741-3CEB-994D-BA07-FDF23D33732E}"/>
              </a:ext>
            </a:extLst>
          </p:cNvPr>
          <p:cNvSpPr/>
          <p:nvPr/>
        </p:nvSpPr>
        <p:spPr>
          <a:xfrm>
            <a:off x="-7585" y="196590"/>
            <a:ext cx="3890201" cy="858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hangingPunct="0">
              <a:defRPr>
                <a:solidFill>
                  <a:srgbClr val="FFFFFF"/>
                </a:solidFill>
              </a:defRPr>
            </a:pPr>
            <a:endParaRPr b="1" kern="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  <a:sym typeface="Calibri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7A25F6F-5145-914B-90C8-941693DE9F0B}"/>
              </a:ext>
            </a:extLst>
          </p:cNvPr>
          <p:cNvSpPr txBox="1"/>
          <p:nvPr/>
        </p:nvSpPr>
        <p:spPr>
          <a:xfrm>
            <a:off x="343242" y="232978"/>
            <a:ext cx="347436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20" rIns="45720">
            <a:spAutoFit/>
          </a:bodyPr>
          <a:lstStyle/>
          <a:p>
            <a:pPr lvl="0" defTabSz="457200">
              <a:defRPr sz="4800" b="1" i="1">
                <a:solidFill>
                  <a:srgbClr val="00FF9B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b="1" kern="0" dirty="0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NO.1</a:t>
            </a:r>
            <a:r>
              <a:rPr lang="zh-CN" altLang="en-US" sz="2000" b="1" kern="0" dirty="0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：</a:t>
            </a:r>
            <a:r>
              <a:rPr lang="en-US" altLang="zh-CN" sz="2000" b="1" i="1" dirty="0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Highlight </a:t>
            </a:r>
            <a:r>
              <a:rPr lang="en-US" altLang="zh-CN" sz="2000" b="1" i="1" dirty="0" err="1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အေၾကာင္း</a:t>
            </a:r>
            <a:endParaRPr lang="en-US" altLang="zh-CN" sz="2000" b="1" i="1" dirty="0">
              <a:solidFill>
                <a:srgbClr val="00FF9B"/>
              </a:solidFill>
              <a:latin typeface="Zawgyi-One" panose="020B0604030504040204" pitchFamily="34" charset="0"/>
              <a:cs typeface="Zawgyi-One" panose="020B0604030504040204" pitchFamily="34" charset="0"/>
              <a:sym typeface="OPPOSans Medium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14E0486-BD6A-6B48-9855-BA53191D20AC}"/>
              </a:ext>
            </a:extLst>
          </p:cNvPr>
          <p:cNvSpPr/>
          <p:nvPr/>
        </p:nvSpPr>
        <p:spPr>
          <a:xfrm>
            <a:off x="863345" y="1379101"/>
            <a:ext cx="38610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altLang="zh-CN" sz="2400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AI Color Portrait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B0D94AF-D219-4548-9DB6-6B9EDDC71156}"/>
              </a:ext>
            </a:extLst>
          </p:cNvPr>
          <p:cNvSpPr/>
          <p:nvPr/>
        </p:nvSpPr>
        <p:spPr>
          <a:xfrm>
            <a:off x="988875" y="1797822"/>
            <a:ext cx="3385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828800">
              <a:defRPr sz="4400">
                <a:solidFill>
                  <a:srgbClr val="A6A6A6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ပိုမိုေကာင္းမြန္ေသာ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portraits—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သင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  </a:t>
            </a:r>
          </a:p>
          <a:p>
            <a:pPr lvl="0" defTabSz="1828800">
              <a:defRPr sz="4400">
                <a:solidFill>
                  <a:srgbClr val="A6A6A6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photos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သို႕မဟုတ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videos ပါျ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ဖစ္ေစပ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ါ။ </a:t>
            </a:r>
          </a:p>
        </p:txBody>
      </p:sp>
      <p:sp>
        <p:nvSpPr>
          <p:cNvPr id="14" name="矩形 13"/>
          <p:cNvSpPr/>
          <p:nvPr/>
        </p:nvSpPr>
        <p:spPr>
          <a:xfrm>
            <a:off x="778970" y="2551186"/>
            <a:ext cx="5184085" cy="1681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90">
              <a:lnSpc>
                <a:spcPct val="150000"/>
              </a:lnSpc>
            </a:pP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AI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သည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ညဏ္ေကာင္းစြာ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subject ၏ outline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မွတ္မိသည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  subject ၏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အေရာင္းကို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ဆက္လက္ထိန္းထားၿပီး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filter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ထပ္ဆင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လုပ္သည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 subject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highlight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လုပ္ရန္အမဲေရာင္ကို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ထပ္ဆင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့္ျ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ပီး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background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တြင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ေပ်ာ္စရာေကာင္းၿပီး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မ်က္စိဖမ္းေသာ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white filter </a:t>
            </a:r>
            <a:r>
              <a:rPr lang="en-US" altLang="zh-CN" sz="14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လုပ္ပ</a:t>
            </a:r>
            <a:r>
              <a:rPr lang="en-US" altLang="zh-CN" sz="14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ါ။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2C1BA8C-0CEA-B34E-BE48-F746188D3943}"/>
              </a:ext>
            </a:extLst>
          </p:cNvPr>
          <p:cNvSpPr/>
          <p:nvPr/>
        </p:nvSpPr>
        <p:spPr>
          <a:xfrm>
            <a:off x="1032873" y="5112986"/>
            <a:ext cx="2787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Monochrome Video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F2F39AC-E14E-C341-8115-074077F38C74}"/>
              </a:ext>
            </a:extLst>
          </p:cNvPr>
          <p:cNvSpPr/>
          <p:nvPr/>
        </p:nvSpPr>
        <p:spPr>
          <a:xfrm>
            <a:off x="1032873" y="5563629"/>
            <a:ext cx="42226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828800">
              <a:defRPr/>
            </a:pP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original RGB color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ဆက္လက္ထိန္းထားျခင္း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။</a:t>
            </a:r>
          </a:p>
        </p:txBody>
      </p:sp>
      <p:pic>
        <p:nvPicPr>
          <p:cNvPr id="18" name="在线媒体 1" descr="3">
            <a:hlinkClick r:id="" action="ppaction://media"/>
            <a:extLst>
              <a:ext uri="{FF2B5EF4-FFF2-40B4-BE49-F238E27FC236}">
                <a16:creationId xmlns:a16="http://schemas.microsoft.com/office/drawing/2014/main" id="{6713E2E8-677B-8448-804F-3179194B86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63316" y="955275"/>
            <a:ext cx="4750124" cy="2671944"/>
          </a:xfrm>
          <a:prstGeom prst="rect">
            <a:avLst/>
          </a:prstGeom>
        </p:spPr>
      </p:pic>
      <p:pic>
        <p:nvPicPr>
          <p:cNvPr id="19" name="视频留色2" descr="视频留色2">
            <a:extLst>
              <a:ext uri="{FF2B5EF4-FFF2-40B4-BE49-F238E27FC236}">
                <a16:creationId xmlns:a16="http://schemas.microsoft.com/office/drawing/2014/main" id="{3F4F9B0B-A074-D245-96F4-BCFABBB11D59}"/>
              </a:ext>
            </a:extLst>
          </p:cNvPr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12196" r="11772"/>
          <a:stretch/>
        </p:blipFill>
        <p:spPr>
          <a:xfrm>
            <a:off x="6263316" y="3888530"/>
            <a:ext cx="4191324" cy="2433221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DAFA653C-5FDB-DB4B-B3D2-CD5225F511E9}"/>
              </a:ext>
            </a:extLst>
          </p:cNvPr>
          <p:cNvSpPr/>
          <p:nvPr/>
        </p:nvSpPr>
        <p:spPr>
          <a:xfrm>
            <a:off x="10708640" y="4288772"/>
            <a:ext cx="589280" cy="442575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3A9CD342-14AA-4747-B7D1-D4CEE1740F54}"/>
              </a:ext>
            </a:extLst>
          </p:cNvPr>
          <p:cNvSpPr/>
          <p:nvPr/>
        </p:nvSpPr>
        <p:spPr>
          <a:xfrm>
            <a:off x="10718800" y="4883854"/>
            <a:ext cx="589280" cy="442575"/>
          </a:xfrm>
          <a:prstGeom prst="ellipse">
            <a:avLst/>
          </a:prstGeom>
          <a:solidFill>
            <a:srgbClr val="00FF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1921634B-8899-8643-9F1A-F01AA138FEB4}"/>
              </a:ext>
            </a:extLst>
          </p:cNvPr>
          <p:cNvSpPr/>
          <p:nvPr/>
        </p:nvSpPr>
        <p:spPr>
          <a:xfrm>
            <a:off x="10718800" y="5732906"/>
            <a:ext cx="589280" cy="442575"/>
          </a:xfrm>
          <a:prstGeom prst="ellipse">
            <a:avLst/>
          </a:prstGeom>
          <a:solidFill>
            <a:srgbClr val="0000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92079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5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 mute="1">
                <p:cTn id="16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D651DBB-13EB-6F4D-8791-BD948F4E9887}"/>
              </a:ext>
            </a:extLst>
          </p:cNvPr>
          <p:cNvSpPr txBox="1"/>
          <p:nvPr/>
        </p:nvSpPr>
        <p:spPr>
          <a:xfrm>
            <a:off x="98675" y="395212"/>
            <a:ext cx="84154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 sz="6000">
                <a:solidFill>
                  <a:srgbClr val="00FE9C"/>
                </a:solidFill>
                <a:latin typeface="OPPOSans-B"/>
                <a:ea typeface="OPPOSans-B"/>
                <a:cs typeface="OPPOSans-B"/>
                <a:sym typeface="OPPOSans-B"/>
              </a:defRPr>
            </a:pPr>
            <a:r>
              <a:rPr lang="en-US" altLang="zh-CN" sz="24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AI Color Portrait – play </a:t>
            </a:r>
            <a:r>
              <a:rPr lang="en-US" altLang="zh-CN" sz="24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လုပ္ရန</a:t>
            </a:r>
            <a:r>
              <a:rPr lang="en-US" altLang="zh-CN" sz="24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 </a:t>
            </a:r>
            <a:r>
              <a:rPr lang="en-US" altLang="zh-CN" sz="24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နည္းလမ္းပိုမ်ားျခင္း</a:t>
            </a:r>
            <a:endParaRPr lang="en-US" altLang="zh-CN" sz="2400" dirty="0">
              <a:solidFill>
                <a:srgbClr val="00FE9C"/>
              </a:solidFill>
              <a:latin typeface="Zawgyi-One" panose="020B0604030504040204" pitchFamily="34" charset="0"/>
              <a:ea typeface="OPPOSans-B"/>
              <a:cs typeface="Zawgyi-One" panose="020B0604030504040204" pitchFamily="34" charset="0"/>
              <a:sym typeface="OPPOSans-B"/>
            </a:endParaRPr>
          </a:p>
          <a:p>
            <a:pPr lvl="0" defTabSz="457200">
              <a:defRPr sz="6000">
                <a:solidFill>
                  <a:srgbClr val="00FE9C"/>
                </a:solidFill>
                <a:latin typeface="OPPOSans-B"/>
                <a:ea typeface="OPPOSans-B"/>
                <a:cs typeface="OPPOSans-B"/>
                <a:sym typeface="OPPOSans-B"/>
              </a:defRPr>
            </a:pPr>
            <a:endParaRPr lang="en-US" altLang="zh-CN" sz="2400" b="1" kern="1200" dirty="0">
              <a:solidFill>
                <a:srgbClr val="00FE9C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</a:endParaRPr>
          </a:p>
          <a:p>
            <a:pPr lvl="0" defTabSz="457200">
              <a:defRPr sz="6000">
                <a:solidFill>
                  <a:srgbClr val="00FE9C"/>
                </a:solidFill>
                <a:latin typeface="OPPOSans-B"/>
                <a:ea typeface="OPPOSans-B"/>
                <a:cs typeface="OPPOSans-B"/>
                <a:sym typeface="OPPOSans-B"/>
              </a:defRPr>
            </a:pP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၎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သည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 front 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သို႕မဟုတ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 rear, photo 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သုိ႕မဟုတ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 video 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ဟုတ္မဟုတ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္၊  ၎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သည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 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ဇတ္ေကာင္မ်ားကို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 highlight 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လုပ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္ႏ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ုိင္သည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္။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EE2E6EE-1FE3-F745-BAF3-54A2A5DA65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9082" y="2610617"/>
            <a:ext cx="2347343" cy="17770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495819A-DF98-0F40-B1A7-52502B044F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2684" y="2546086"/>
            <a:ext cx="2451421" cy="1841556"/>
          </a:xfrm>
          <a:prstGeom prst="rect">
            <a:avLst/>
          </a:prstGeom>
        </p:spPr>
      </p:pic>
      <p:pic>
        <p:nvPicPr>
          <p:cNvPr id="8" name="在线媒体 1" descr="4">
            <a:hlinkClick r:id="" action="ppaction://media"/>
            <a:extLst>
              <a:ext uri="{FF2B5EF4-FFF2-40B4-BE49-F238E27FC236}">
                <a16:creationId xmlns:a16="http://schemas.microsoft.com/office/drawing/2014/main" id="{C19BD909-058C-A84C-B745-7EDE26847B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89430" y="2610617"/>
            <a:ext cx="3475076" cy="1777025"/>
          </a:xfrm>
          <a:prstGeom prst="rect">
            <a:avLst/>
          </a:prstGeom>
        </p:spPr>
      </p:pic>
      <p:sp>
        <p:nvSpPr>
          <p:cNvPr id="9" name="泪珠形 16">
            <a:extLst>
              <a:ext uri="{FF2B5EF4-FFF2-40B4-BE49-F238E27FC236}">
                <a16:creationId xmlns:a16="http://schemas.microsoft.com/office/drawing/2014/main" id="{D7B16887-0E88-1A42-B5FF-1A0AA32ACE50}"/>
              </a:ext>
            </a:extLst>
          </p:cNvPr>
          <p:cNvSpPr>
            <a:spLocks noChangeAspect="1"/>
          </p:cNvSpPr>
          <p:nvPr/>
        </p:nvSpPr>
        <p:spPr>
          <a:xfrm>
            <a:off x="2765898" y="2196088"/>
            <a:ext cx="976447" cy="829058"/>
          </a:xfrm>
          <a:prstGeom prst="teardrop">
            <a:avLst/>
          </a:prstGeom>
          <a:solidFill>
            <a:srgbClr val="00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hangingPunct="1">
              <a:defRPr/>
            </a:pPr>
            <a:r>
              <a:rPr kumimoji="1" lang="en-US" altLang="zh-CN" sz="1200" b="1" dirty="0">
                <a:solidFill>
                  <a:schemeClr val="bg1"/>
                </a:solidFill>
                <a:latin typeface="Zawgyi-One" panose="020B0604030504040204" pitchFamily="34" charset="0"/>
                <a:ea typeface="OPPOSans" pitchFamily="18" charset="-122"/>
                <a:cs typeface="Zawgyi-One" panose="020B0604030504040204" pitchFamily="34" charset="0"/>
              </a:rPr>
              <a:t>photo</a:t>
            </a:r>
            <a:endParaRPr kumimoji="1" lang="zh-CN" altLang="en-US" sz="1200" b="1" kern="1200" dirty="0">
              <a:solidFill>
                <a:schemeClr val="bg1"/>
              </a:solidFill>
              <a:latin typeface="Zawgyi-One" panose="020B0604030504040204" pitchFamily="34" charset="0"/>
              <a:ea typeface="OPPOSans" pitchFamily="18" charset="-122"/>
              <a:cs typeface="Zawgyi-One" panose="020B0604030504040204" pitchFamily="34" charset="0"/>
            </a:endParaRPr>
          </a:p>
        </p:txBody>
      </p:sp>
      <p:sp>
        <p:nvSpPr>
          <p:cNvPr id="10" name="泪珠形 16">
            <a:extLst>
              <a:ext uri="{FF2B5EF4-FFF2-40B4-BE49-F238E27FC236}">
                <a16:creationId xmlns:a16="http://schemas.microsoft.com/office/drawing/2014/main" id="{D7B16887-0E88-1A42-B5FF-1A0AA32ACE50}"/>
              </a:ext>
            </a:extLst>
          </p:cNvPr>
          <p:cNvSpPr>
            <a:spLocks noChangeAspect="1"/>
          </p:cNvSpPr>
          <p:nvPr/>
        </p:nvSpPr>
        <p:spPr>
          <a:xfrm>
            <a:off x="5773258" y="2053848"/>
            <a:ext cx="976447" cy="829058"/>
          </a:xfrm>
          <a:prstGeom prst="teardrop">
            <a:avLst/>
          </a:prstGeom>
          <a:solidFill>
            <a:srgbClr val="00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hangingPunct="1">
              <a:defRPr/>
            </a:pPr>
            <a:r>
              <a:rPr kumimoji="1" lang="en-US" altLang="zh-CN" sz="1200" b="1" dirty="0">
                <a:solidFill>
                  <a:schemeClr val="bg1"/>
                </a:solidFill>
                <a:latin typeface="Zawgyi-One" panose="020B0604030504040204" pitchFamily="34" charset="0"/>
                <a:ea typeface="OPPOSans" pitchFamily="18" charset="-122"/>
                <a:cs typeface="Zawgyi-One" panose="020B0604030504040204" pitchFamily="34" charset="0"/>
              </a:rPr>
              <a:t>photo</a:t>
            </a:r>
            <a:endParaRPr kumimoji="1" lang="zh-CN" altLang="en-US" sz="1200" b="1" kern="1200" dirty="0">
              <a:solidFill>
                <a:schemeClr val="bg1"/>
              </a:solidFill>
              <a:latin typeface="Zawgyi-One" panose="020B0604030504040204" pitchFamily="34" charset="0"/>
              <a:ea typeface="OPPOSans" pitchFamily="18" charset="-122"/>
              <a:cs typeface="Zawgyi-One" panose="020B0604030504040204" pitchFamily="34" charset="0"/>
            </a:endParaRPr>
          </a:p>
        </p:txBody>
      </p:sp>
      <p:sp>
        <p:nvSpPr>
          <p:cNvPr id="11" name="泪珠形 16">
            <a:extLst>
              <a:ext uri="{FF2B5EF4-FFF2-40B4-BE49-F238E27FC236}">
                <a16:creationId xmlns:a16="http://schemas.microsoft.com/office/drawing/2014/main" id="{D7B16887-0E88-1A42-B5FF-1A0AA32ACE50}"/>
              </a:ext>
            </a:extLst>
          </p:cNvPr>
          <p:cNvSpPr>
            <a:spLocks noChangeAspect="1"/>
          </p:cNvSpPr>
          <p:nvPr/>
        </p:nvSpPr>
        <p:spPr>
          <a:xfrm>
            <a:off x="10263978" y="2053848"/>
            <a:ext cx="976447" cy="829058"/>
          </a:xfrm>
          <a:prstGeom prst="teardrop">
            <a:avLst/>
          </a:prstGeom>
          <a:solidFill>
            <a:srgbClr val="00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hangingPunct="1">
              <a:defRPr/>
            </a:pPr>
            <a:r>
              <a:rPr kumimoji="1"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OPPOSans" pitchFamily="18" charset="-122"/>
                <a:cs typeface="Zawgyi-One" panose="020B0604030504040204" pitchFamily="34" charset="0"/>
              </a:rPr>
              <a:t>video</a:t>
            </a:r>
            <a:endParaRPr kumimoji="1" lang="zh-CN" altLang="en-US" sz="1400" b="1" kern="1200" dirty="0">
              <a:solidFill>
                <a:schemeClr val="bg1"/>
              </a:solidFill>
              <a:latin typeface="Zawgyi-One" panose="020B0604030504040204" pitchFamily="34" charset="0"/>
              <a:ea typeface="OPPOSans" pitchFamily="18" charset="-122"/>
              <a:cs typeface="Zawgyi-One" panose="020B060403050404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0690340-F5E6-E44B-93A5-EBFE0107CAE9}"/>
              </a:ext>
            </a:extLst>
          </p:cNvPr>
          <p:cNvSpPr txBox="1"/>
          <p:nvPr/>
        </p:nvSpPr>
        <p:spPr>
          <a:xfrm>
            <a:off x="1019082" y="4485284"/>
            <a:ext cx="223275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 sz="3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" altLang="zh-CN" sz="1400" dirty="0">
                <a:solidFill>
                  <a:srgbClr val="FFFFFF"/>
                </a:solidFill>
                <a:latin typeface="Zawgyi-One" panose="020B0604030504040204" pitchFamily="34" charset="0"/>
                <a:ea typeface="Microsoft YaHei"/>
                <a:cs typeface="Zawgyi-One" panose="020B0604030504040204" pitchFamily="34" charset="0"/>
                <a:sym typeface="Microsoft YaHei"/>
              </a:rPr>
              <a:t>Record Life</a:t>
            </a:r>
          </a:p>
          <a:p>
            <a:pPr lvl="0" algn="ctr" defTabSz="457200">
              <a:defRPr sz="3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" altLang="zh-CN" sz="1400" dirty="0">
                <a:solidFill>
                  <a:srgbClr val="FFFFFF"/>
                </a:solidFill>
                <a:latin typeface="Zawgyi-One" panose="020B0604030504040204" pitchFamily="34" charset="0"/>
                <a:ea typeface="Microsoft YaHei"/>
                <a:cs typeface="Zawgyi-One" panose="020B0604030504040204" pitchFamily="34" charset="0"/>
                <a:sym typeface="Microsoft YaHei"/>
              </a:rPr>
              <a:t>Take creative photos</a:t>
            </a:r>
          </a:p>
          <a:p>
            <a:pPr lvl="0" algn="ctr" defTabSz="457200">
              <a:defRPr sz="3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endParaRPr lang="en" altLang="zh-CN" dirty="0">
              <a:solidFill>
                <a:srgbClr val="FFFFFF"/>
              </a:solidFill>
              <a:latin typeface="Zawgyi-One" panose="020B0604030504040204" pitchFamily="34" charset="0"/>
              <a:ea typeface="Microsoft YaHei"/>
              <a:cs typeface="Zawgyi-One" panose="020B0604030504040204" pitchFamily="34" charset="0"/>
              <a:sym typeface="Microsoft YaHei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A89E467-A91C-3C4C-B161-0695F5ABB272}"/>
              </a:ext>
            </a:extLst>
          </p:cNvPr>
          <p:cNvSpPr txBox="1"/>
          <p:nvPr/>
        </p:nvSpPr>
        <p:spPr>
          <a:xfrm>
            <a:off x="3742345" y="4485284"/>
            <a:ext cx="320630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 sz="3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ea typeface="Microsoft YaHei"/>
                <a:cs typeface="Zawgyi-One" panose="020B0604030504040204" pitchFamily="34" charset="0"/>
                <a:sym typeface="Microsoft YaHei"/>
              </a:rPr>
              <a:t>Couple selfie</a:t>
            </a:r>
          </a:p>
          <a:p>
            <a:pPr lvl="0" algn="ctr" defTabSz="457200">
              <a:defRPr sz="3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ea typeface="Microsoft YaHei"/>
                <a:cs typeface="Zawgyi-One" panose="020B0604030504040204" pitchFamily="34" charset="0"/>
                <a:sym typeface="Microsoft YaHei"/>
              </a:rPr>
              <a:t>Not afraid of cluttered background</a:t>
            </a:r>
          </a:p>
          <a:p>
            <a:pPr lvl="0" algn="ctr" defTabSz="457200">
              <a:defRPr sz="3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endParaRPr lang="en-US" altLang="zh-CN" dirty="0">
              <a:solidFill>
                <a:srgbClr val="FFFFFF"/>
              </a:solidFill>
              <a:latin typeface="Zawgyi-One" panose="020B0604030504040204" pitchFamily="34" charset="0"/>
              <a:ea typeface="Microsoft YaHei"/>
              <a:cs typeface="Zawgyi-One" panose="020B0604030504040204" pitchFamily="34" charset="0"/>
              <a:sym typeface="Microsoft YaHei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0D21DDE-84BB-0B42-9E88-A8AF933C8321}"/>
              </a:ext>
            </a:extLst>
          </p:cNvPr>
          <p:cNvSpPr txBox="1"/>
          <p:nvPr/>
        </p:nvSpPr>
        <p:spPr>
          <a:xfrm>
            <a:off x="8301142" y="4685339"/>
            <a:ext cx="2263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 sz="3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" altLang="zh-CN" sz="1400" dirty="0">
                <a:solidFill>
                  <a:srgbClr val="FFFFFF"/>
                </a:solidFill>
                <a:latin typeface="Zawgyi-One" panose="020B0604030504040204" pitchFamily="34" charset="0"/>
                <a:ea typeface="Microsoft YaHei"/>
                <a:cs typeface="Zawgyi-One" panose="020B0604030504040204" pitchFamily="34" charset="0"/>
                <a:sym typeface="Microsoft YaHei"/>
              </a:rPr>
              <a:t>Stylish Street Shot</a:t>
            </a:r>
          </a:p>
          <a:p>
            <a:pPr lvl="0" algn="ctr" defTabSz="457200">
              <a:defRPr sz="3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" altLang="zh-CN" sz="1400" dirty="0">
                <a:solidFill>
                  <a:srgbClr val="FFFFFF"/>
                </a:solidFill>
                <a:latin typeface="Zawgyi-One" panose="020B0604030504040204" pitchFamily="34" charset="0"/>
                <a:ea typeface="Microsoft YaHei"/>
                <a:cs typeface="Zawgyi-One" panose="020B0604030504040204" pitchFamily="34" charset="0"/>
                <a:sym typeface="Microsoft YaHei"/>
              </a:rPr>
              <a:t>Make a big shot</a:t>
            </a:r>
          </a:p>
        </p:txBody>
      </p:sp>
    </p:spTree>
    <p:extLst>
      <p:ext uri="{BB962C8B-B14F-4D97-AF65-F5344CB8AC3E}">
        <p14:creationId xmlns:p14="http://schemas.microsoft.com/office/powerpoint/2010/main" val="66819685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边形 37">
            <a:extLst>
              <a:ext uri="{FF2B5EF4-FFF2-40B4-BE49-F238E27FC236}">
                <a16:creationId xmlns:a16="http://schemas.microsoft.com/office/drawing/2014/main" id="{A509B741-3CEB-994D-BA07-FDF23D33732E}"/>
              </a:ext>
            </a:extLst>
          </p:cNvPr>
          <p:cNvSpPr/>
          <p:nvPr/>
        </p:nvSpPr>
        <p:spPr>
          <a:xfrm>
            <a:off x="28793" y="217850"/>
            <a:ext cx="4092019" cy="8912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hangingPunct="0">
              <a:defRPr>
                <a:solidFill>
                  <a:srgbClr val="FFFFFF"/>
                </a:solidFill>
              </a:defRPr>
            </a:pPr>
            <a:endParaRPr b="1" kern="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  <a:sym typeface="Calibri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7A25F6F-5145-914B-90C8-941693DE9F0B}"/>
              </a:ext>
            </a:extLst>
          </p:cNvPr>
          <p:cNvSpPr txBox="1"/>
          <p:nvPr/>
        </p:nvSpPr>
        <p:spPr>
          <a:xfrm>
            <a:off x="184706" y="271911"/>
            <a:ext cx="409201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20" rIns="45720">
            <a:spAutoFit/>
          </a:bodyPr>
          <a:lstStyle/>
          <a:p>
            <a:pPr lvl="0" defTabSz="457200">
              <a:defRPr sz="5400" b="1" i="1">
                <a:solidFill>
                  <a:srgbClr val="00FF9B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b="1" kern="0" dirty="0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NO.2</a:t>
            </a:r>
            <a:r>
              <a:rPr lang="zh-CN" altLang="en-US" sz="2000" b="1" kern="0" dirty="0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：</a:t>
            </a:r>
            <a:r>
              <a:rPr lang="en-US" altLang="zh-CN" sz="20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အံ</a:t>
            </a:r>
            <a:r>
              <a:rPr lang="en-US" altLang="zh-CN" sz="2000" b="1" dirty="0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့ၾ</a:t>
            </a:r>
            <a:r>
              <a:rPr lang="en-US" altLang="zh-CN" sz="2000" b="1" dirty="0" err="1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သဖြယ</a:t>
            </a:r>
            <a:r>
              <a:rPr lang="en-US" altLang="zh-CN" sz="2000" b="1" dirty="0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္ </a:t>
            </a:r>
            <a:r>
              <a:rPr lang="en-US" altLang="zh-CN" sz="2000" b="1" dirty="0" err="1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အခ်ိန္</a:t>
            </a:r>
            <a:r>
              <a:rPr lang="en-US" altLang="zh-CN" sz="2000" b="1" i="1" dirty="0" err="1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2000" b="1" i="1" dirty="0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2000" b="1" i="1" dirty="0" err="1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ရုိက</a:t>
            </a:r>
            <a:r>
              <a:rPr lang="en-US" altLang="zh-CN" sz="2000" b="1" i="1" dirty="0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္ျ</a:t>
            </a:r>
            <a:r>
              <a:rPr lang="en-US" altLang="zh-CN" sz="2000" b="1" i="1" dirty="0" err="1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ခင္း</a:t>
            </a:r>
            <a:r>
              <a:rPr lang="en-US" altLang="zh-CN" sz="2000" b="1" i="1" dirty="0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။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14E0486-BD6A-6B48-9855-BA53191D20AC}"/>
              </a:ext>
            </a:extLst>
          </p:cNvPr>
          <p:cNvSpPr/>
          <p:nvPr/>
        </p:nvSpPr>
        <p:spPr>
          <a:xfrm>
            <a:off x="1016636" y="1372112"/>
            <a:ext cx="4264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960fps Smart Slow-motion</a:t>
            </a:r>
            <a:endParaRPr lang="en-US" altLang="zh-CN" sz="88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  <a:sym typeface="OPPOSans Medium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B0D94AF-D219-4548-9DB6-6B9EDDC71156}"/>
              </a:ext>
            </a:extLst>
          </p:cNvPr>
          <p:cNvSpPr/>
          <p:nvPr/>
        </p:nvSpPr>
        <p:spPr>
          <a:xfrm>
            <a:off x="1082359" y="1833777"/>
            <a:ext cx="54970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828800">
              <a:defRPr/>
            </a:pPr>
            <a:r>
              <a:rPr lang="en-US" altLang="zh-CN" sz="1600" kern="1200" dirty="0" err="1">
                <a:solidFill>
                  <a:prstClr val="white">
                    <a:lumMod val="65000"/>
                  </a:prstClr>
                </a:solidFill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rPr>
              <a:t>စကၠန</a:t>
            </a:r>
            <a:r>
              <a:rPr lang="en-US" altLang="zh-CN" sz="1600" kern="1200" dirty="0">
                <a:solidFill>
                  <a:prstClr val="white">
                    <a:lumMod val="65000"/>
                  </a:prstClr>
                </a:solidFill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rPr>
              <a:t>္႕</a:t>
            </a:r>
            <a:r>
              <a:rPr lang="en-US" altLang="zh-CN" sz="1600" kern="1200" dirty="0" err="1">
                <a:solidFill>
                  <a:prstClr val="white">
                    <a:lumMod val="65000"/>
                  </a:prstClr>
                </a:solidFill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rPr>
              <a:t>တိုု္င္း</a:t>
            </a:r>
            <a:r>
              <a:rPr lang="en-US" altLang="zh-CN" sz="1600" kern="1200" dirty="0">
                <a:solidFill>
                  <a:prstClr val="white">
                    <a:lumMod val="65000"/>
                  </a:prstClr>
                </a:solidFill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Recording ၁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ခုသည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960 frames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လုပ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္ႏ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ုိင္သည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9B2CC9C-C3A7-6147-9D62-FD4B06CDF6B2}"/>
              </a:ext>
            </a:extLst>
          </p:cNvPr>
          <p:cNvSpPr txBox="1"/>
          <p:nvPr/>
        </p:nvSpPr>
        <p:spPr>
          <a:xfrm>
            <a:off x="1016636" y="2306752"/>
            <a:ext cx="3910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190">
              <a:defRPr/>
            </a:pP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motion detection algorithm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အားျဖင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  frame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တြင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ေရ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ြ႕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လ်ားေသာ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 object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သည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မွတ္ညဏ္ေကာင္းစြာ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ရွာေဖြေဖာ္ထုတ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္ႏ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ုိင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္ၿ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ပီး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recognized ၊ automatically recorded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လုပ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္ႏ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ုိင္ပါသည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 high-speed photography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သည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တစ္ခ်ပ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္ႏွ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ိပ္ရုံျဖင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 done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လုပ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္ႏ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ုိင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္ၿ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ပီး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 960fps@720P slow-motion video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recorded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လုပ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္ႏ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ုိင္ပါသည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ဘယ္ေလာက္ေပ်ာ္စရာေကာင္းၿပီး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100" dirty="0" err="1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မ်က္စီးဖမ္းႏုိ္င္လဲ</a:t>
            </a:r>
            <a:r>
              <a:rPr lang="en-US" altLang="zh-CN" sz="1100" dirty="0">
                <a:solidFill>
                  <a:srgbClr val="E6E8EA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။ </a:t>
            </a:r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70A8DCE4-C1F0-BB45-A86A-500845B0F7C8}"/>
              </a:ext>
            </a:extLst>
          </p:cNvPr>
          <p:cNvGrpSpPr/>
          <p:nvPr/>
        </p:nvGrpSpPr>
        <p:grpSpPr>
          <a:xfrm>
            <a:off x="828058" y="3724908"/>
            <a:ext cx="2200234" cy="974321"/>
            <a:chOff x="0" y="-1"/>
            <a:chExt cx="4326252" cy="1233171"/>
          </a:xfrm>
        </p:grpSpPr>
        <p:sp>
          <p:nvSpPr>
            <p:cNvPr id="9" name="矩形 13">
              <a:extLst>
                <a:ext uri="{FF2B5EF4-FFF2-40B4-BE49-F238E27FC236}">
                  <a16:creationId xmlns:a16="http://schemas.microsoft.com/office/drawing/2014/main" id="{1CD0086B-6E33-2140-B79A-FD1F3BA0E6AD}"/>
                </a:ext>
              </a:extLst>
            </p:cNvPr>
            <p:cNvSpPr/>
            <p:nvPr/>
          </p:nvSpPr>
          <p:spPr>
            <a:xfrm rot="5400000">
              <a:off x="1546540" y="-1443629"/>
              <a:ext cx="1233171" cy="4120428"/>
            </a:xfrm>
            <a:prstGeom prst="rect">
              <a:avLst/>
            </a:prstGeom>
            <a:gradFill flip="none" rotWithShape="1">
              <a:gsLst>
                <a:gs pos="0">
                  <a:srgbClr val="220084"/>
                </a:gs>
                <a:gs pos="100000">
                  <a:srgbClr val="007000"/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20" tIns="45720" rIns="45720" bIns="45720" numCol="1" anchor="ctr">
              <a:noAutofit/>
            </a:bodyPr>
            <a:lstStyle/>
            <a:p>
              <a:pPr algn="ctr" defTabSz="457200">
                <a:defRPr sz="1600" b="1">
                  <a:solidFill>
                    <a:srgbClr val="FFFFFF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pPr>
              <a:endParaRPr sz="2000" b="1" dirty="0">
                <a:solidFill>
                  <a:srgbClr val="FFFFFF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 Medium"/>
              </a:endParaRPr>
            </a:p>
          </p:txBody>
        </p:sp>
        <p:sp>
          <p:nvSpPr>
            <p:cNvPr id="10" name="文本框 3">
              <a:extLst>
                <a:ext uri="{FF2B5EF4-FFF2-40B4-BE49-F238E27FC236}">
                  <a16:creationId xmlns:a16="http://schemas.microsoft.com/office/drawing/2014/main" id="{7987D145-85E9-8249-B895-B66457A40C5C}"/>
                </a:ext>
              </a:extLst>
            </p:cNvPr>
            <p:cNvSpPr txBox="1"/>
            <p:nvPr/>
          </p:nvSpPr>
          <p:spPr>
            <a:xfrm>
              <a:off x="0" y="188499"/>
              <a:ext cx="4326252" cy="6524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algn="ctr">
                <a:lnSpc>
                  <a:spcPct val="150000"/>
                </a:lnSpc>
                <a:defRPr sz="3200" b="1">
                  <a:solidFill>
                    <a:srgbClr val="FFFFFF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lvl1pPr>
            </a:lstStyle>
            <a:p>
              <a:pPr defTabSz="457200"/>
              <a:r>
                <a:rPr sz="2000" dirty="0">
                  <a:latin typeface="Zawgyi-One" panose="020B0604030504040204" pitchFamily="34" charset="0"/>
                  <a:ea typeface="Microsoft YaHei Semibold" panose="020B0402040204020203" pitchFamily="34" charset="-122"/>
                  <a:cs typeface="Zawgyi-One" panose="020B0604030504040204" pitchFamily="34" charset="0"/>
                </a:rPr>
                <a:t>960FPS@720P</a:t>
              </a:r>
            </a:p>
          </p:txBody>
        </p:sp>
      </p:grpSp>
      <p:grpSp>
        <p:nvGrpSpPr>
          <p:cNvPr id="11" name="组合 5">
            <a:extLst>
              <a:ext uri="{FF2B5EF4-FFF2-40B4-BE49-F238E27FC236}">
                <a16:creationId xmlns:a16="http://schemas.microsoft.com/office/drawing/2014/main" id="{3A292592-F6A1-D341-BDFC-CDA1E594B758}"/>
              </a:ext>
            </a:extLst>
          </p:cNvPr>
          <p:cNvGrpSpPr/>
          <p:nvPr/>
        </p:nvGrpSpPr>
        <p:grpSpPr>
          <a:xfrm>
            <a:off x="3080630" y="3724911"/>
            <a:ext cx="2200234" cy="974321"/>
            <a:chOff x="0" y="-1"/>
            <a:chExt cx="4326252" cy="1233171"/>
          </a:xfrm>
        </p:grpSpPr>
        <p:sp>
          <p:nvSpPr>
            <p:cNvPr id="12" name="矩形 17">
              <a:extLst>
                <a:ext uri="{FF2B5EF4-FFF2-40B4-BE49-F238E27FC236}">
                  <a16:creationId xmlns:a16="http://schemas.microsoft.com/office/drawing/2014/main" id="{DE8871DE-7727-DA4B-AD1E-45A4962FF218}"/>
                </a:ext>
              </a:extLst>
            </p:cNvPr>
            <p:cNvSpPr/>
            <p:nvPr/>
          </p:nvSpPr>
          <p:spPr>
            <a:xfrm rot="5400000">
              <a:off x="1546540" y="-1443629"/>
              <a:ext cx="1233171" cy="4120428"/>
            </a:xfrm>
            <a:prstGeom prst="rect">
              <a:avLst/>
            </a:prstGeom>
            <a:gradFill flip="none" rotWithShape="1">
              <a:gsLst>
                <a:gs pos="0">
                  <a:srgbClr val="2D3135"/>
                </a:gs>
                <a:gs pos="50000">
                  <a:srgbClr val="40474C"/>
                </a:gs>
                <a:gs pos="100000">
                  <a:srgbClr val="4D555B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20" tIns="45720" rIns="45720" bIns="45720" numCol="1" anchor="ctr">
              <a:noAutofit/>
            </a:bodyPr>
            <a:lstStyle/>
            <a:p>
              <a:pPr algn="ctr" defTabSz="457200">
                <a:defRPr sz="1600">
                  <a:solidFill>
                    <a:srgbClr val="FFFFFF"/>
                  </a:solidFill>
                </a:defRPr>
              </a:pPr>
              <a:endParaRPr sz="20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3" name="文本框 14">
              <a:extLst>
                <a:ext uri="{FF2B5EF4-FFF2-40B4-BE49-F238E27FC236}">
                  <a16:creationId xmlns:a16="http://schemas.microsoft.com/office/drawing/2014/main" id="{12506AD0-6B00-F84A-B61C-780A9293B47C}"/>
                </a:ext>
              </a:extLst>
            </p:cNvPr>
            <p:cNvSpPr txBox="1"/>
            <p:nvPr/>
          </p:nvSpPr>
          <p:spPr>
            <a:xfrm>
              <a:off x="0" y="212491"/>
              <a:ext cx="4326252" cy="6524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algn="ctr">
                <a:lnSpc>
                  <a:spcPct val="150000"/>
                </a:lnSpc>
                <a:defRPr sz="3200" b="1">
                  <a:solidFill>
                    <a:srgbClr val="FFFFFF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lvl1pPr>
            </a:lstStyle>
            <a:p>
              <a:pPr defTabSz="457200"/>
              <a:r>
                <a:rPr sz="2000" dirty="0">
                  <a:latin typeface="Zawgyi-One" panose="020B0604030504040204" pitchFamily="34" charset="0"/>
                  <a:ea typeface="Microsoft YaHei Semibold" panose="020B0402040204020203" pitchFamily="34" charset="-122"/>
                  <a:cs typeface="Zawgyi-One" panose="020B0604030504040204" pitchFamily="34" charset="0"/>
                </a:rPr>
                <a:t>480FPS@1080P</a:t>
              </a:r>
            </a:p>
          </p:txBody>
        </p:sp>
      </p:grpSp>
      <p:grpSp>
        <p:nvGrpSpPr>
          <p:cNvPr id="14" name="组合 6">
            <a:extLst>
              <a:ext uri="{FF2B5EF4-FFF2-40B4-BE49-F238E27FC236}">
                <a16:creationId xmlns:a16="http://schemas.microsoft.com/office/drawing/2014/main" id="{D5C7D619-2519-1048-B8F3-72380C44E63D}"/>
              </a:ext>
            </a:extLst>
          </p:cNvPr>
          <p:cNvGrpSpPr/>
          <p:nvPr/>
        </p:nvGrpSpPr>
        <p:grpSpPr>
          <a:xfrm>
            <a:off x="828058" y="4962258"/>
            <a:ext cx="2200234" cy="974323"/>
            <a:chOff x="0" y="-1"/>
            <a:chExt cx="4326252" cy="1233171"/>
          </a:xfrm>
        </p:grpSpPr>
        <p:sp>
          <p:nvSpPr>
            <p:cNvPr id="15" name="矩形 23">
              <a:extLst>
                <a:ext uri="{FF2B5EF4-FFF2-40B4-BE49-F238E27FC236}">
                  <a16:creationId xmlns:a16="http://schemas.microsoft.com/office/drawing/2014/main" id="{00488C36-F8B8-A240-958F-CE77DFC2DA41}"/>
                </a:ext>
              </a:extLst>
            </p:cNvPr>
            <p:cNvSpPr/>
            <p:nvPr/>
          </p:nvSpPr>
          <p:spPr>
            <a:xfrm rot="5400000">
              <a:off x="1546540" y="-1443629"/>
              <a:ext cx="1233171" cy="4120428"/>
            </a:xfrm>
            <a:prstGeom prst="rect">
              <a:avLst/>
            </a:prstGeom>
            <a:gradFill flip="none" rotWithShape="1">
              <a:gsLst>
                <a:gs pos="0">
                  <a:srgbClr val="2D3135"/>
                </a:gs>
                <a:gs pos="50000">
                  <a:srgbClr val="40474C"/>
                </a:gs>
                <a:gs pos="100000">
                  <a:srgbClr val="4D555B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20" tIns="45720" rIns="45720" bIns="45720" numCol="1" anchor="ctr">
              <a:noAutofit/>
            </a:bodyPr>
            <a:lstStyle/>
            <a:p>
              <a:pPr algn="ctr" defTabSz="457200">
                <a:defRPr sz="1600">
                  <a:solidFill>
                    <a:srgbClr val="FFFFFF"/>
                  </a:solidFill>
                </a:defRPr>
              </a:pPr>
              <a:endParaRPr sz="20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5DA88E80-E0A6-8F49-91FD-0547737312F8}"/>
                </a:ext>
              </a:extLst>
            </p:cNvPr>
            <p:cNvSpPr txBox="1"/>
            <p:nvPr/>
          </p:nvSpPr>
          <p:spPr>
            <a:xfrm>
              <a:off x="0" y="216010"/>
              <a:ext cx="4326252" cy="6524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algn="ctr">
                <a:lnSpc>
                  <a:spcPct val="150000"/>
                </a:lnSpc>
                <a:defRPr sz="3200" b="1">
                  <a:solidFill>
                    <a:srgbClr val="FFFFFF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lvl1pPr>
            </a:lstStyle>
            <a:p>
              <a:pPr defTabSz="457200"/>
              <a:r>
                <a:rPr sz="2000" dirty="0">
                  <a:latin typeface="Zawgyi-One" panose="020B0604030504040204" pitchFamily="34" charset="0"/>
                  <a:ea typeface="Microsoft YaHei Semibold" panose="020B0402040204020203" pitchFamily="34" charset="-122"/>
                  <a:cs typeface="Zawgyi-One" panose="020B0604030504040204" pitchFamily="34" charset="0"/>
                </a:rPr>
                <a:t>240FPS@720P</a:t>
              </a:r>
            </a:p>
          </p:txBody>
        </p:sp>
      </p:grpSp>
      <p:grpSp>
        <p:nvGrpSpPr>
          <p:cNvPr id="17" name="组合 7">
            <a:extLst>
              <a:ext uri="{FF2B5EF4-FFF2-40B4-BE49-F238E27FC236}">
                <a16:creationId xmlns:a16="http://schemas.microsoft.com/office/drawing/2014/main" id="{182A1FFE-B0F8-B64F-9FCA-67FB0F57EC8B}"/>
              </a:ext>
            </a:extLst>
          </p:cNvPr>
          <p:cNvGrpSpPr/>
          <p:nvPr/>
        </p:nvGrpSpPr>
        <p:grpSpPr>
          <a:xfrm>
            <a:off x="3080629" y="4962261"/>
            <a:ext cx="2200234" cy="974321"/>
            <a:chOff x="0" y="-1"/>
            <a:chExt cx="4326252" cy="1233171"/>
          </a:xfrm>
        </p:grpSpPr>
        <p:sp>
          <p:nvSpPr>
            <p:cNvPr id="18" name="矩形 22">
              <a:extLst>
                <a:ext uri="{FF2B5EF4-FFF2-40B4-BE49-F238E27FC236}">
                  <a16:creationId xmlns:a16="http://schemas.microsoft.com/office/drawing/2014/main" id="{8A04E537-2811-3945-B17E-D204E2CB9C03}"/>
                </a:ext>
              </a:extLst>
            </p:cNvPr>
            <p:cNvSpPr/>
            <p:nvPr/>
          </p:nvSpPr>
          <p:spPr>
            <a:xfrm rot="5400000">
              <a:off x="1546540" y="-1443629"/>
              <a:ext cx="1233171" cy="4120428"/>
            </a:xfrm>
            <a:prstGeom prst="rect">
              <a:avLst/>
            </a:prstGeom>
            <a:gradFill flip="none" rotWithShape="1">
              <a:gsLst>
                <a:gs pos="0">
                  <a:srgbClr val="2D3135"/>
                </a:gs>
                <a:gs pos="50000">
                  <a:srgbClr val="40474C"/>
                </a:gs>
                <a:gs pos="100000">
                  <a:srgbClr val="4D555B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20" tIns="45720" rIns="45720" bIns="45720" numCol="1" anchor="ctr">
              <a:noAutofit/>
            </a:bodyPr>
            <a:lstStyle/>
            <a:p>
              <a:pPr algn="ctr" defTabSz="457200">
                <a:defRPr sz="1600">
                  <a:solidFill>
                    <a:srgbClr val="FFFFFF"/>
                  </a:solidFill>
                </a:defRPr>
              </a:pPr>
              <a:endParaRPr sz="20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9" name="文本框 16">
              <a:extLst>
                <a:ext uri="{FF2B5EF4-FFF2-40B4-BE49-F238E27FC236}">
                  <a16:creationId xmlns:a16="http://schemas.microsoft.com/office/drawing/2014/main" id="{7BCE3C04-BA01-6342-9BE2-995739A514A6}"/>
                </a:ext>
              </a:extLst>
            </p:cNvPr>
            <p:cNvSpPr txBox="1"/>
            <p:nvPr/>
          </p:nvSpPr>
          <p:spPr>
            <a:xfrm>
              <a:off x="0" y="193546"/>
              <a:ext cx="4326252" cy="6524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algn="ctr">
                <a:lnSpc>
                  <a:spcPct val="150000"/>
                </a:lnSpc>
                <a:defRPr sz="3200" b="1">
                  <a:solidFill>
                    <a:srgbClr val="FFFFFF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lvl1pPr>
            </a:lstStyle>
            <a:p>
              <a:pPr defTabSz="457200"/>
              <a:r>
                <a:rPr sz="2000" dirty="0">
                  <a:latin typeface="Zawgyi-One" panose="020B0604030504040204" pitchFamily="34" charset="0"/>
                  <a:ea typeface="Microsoft YaHei Semibold" panose="020B0402040204020203" pitchFamily="34" charset="-122"/>
                  <a:cs typeface="Zawgyi-One" panose="020B0604030504040204" pitchFamily="34" charset="0"/>
                </a:rPr>
                <a:t>120FPS@1080P</a:t>
              </a:r>
            </a:p>
          </p:txBody>
        </p:sp>
      </p:grpSp>
      <p:pic>
        <p:nvPicPr>
          <p:cNvPr id="20" name="在线媒体 7" descr="1">
            <a:hlinkClick r:id="" action="ppaction://media"/>
            <a:extLst>
              <a:ext uri="{FF2B5EF4-FFF2-40B4-BE49-F238E27FC236}">
                <a16:creationId xmlns:a16="http://schemas.microsoft.com/office/drawing/2014/main" id="{D5645498-4EC5-8241-B386-D96871B850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2263" y="1179072"/>
            <a:ext cx="2361671" cy="4198526"/>
          </a:xfrm>
          <a:prstGeom prst="rect">
            <a:avLst/>
          </a:prstGeom>
        </p:spPr>
      </p:pic>
      <p:pic>
        <p:nvPicPr>
          <p:cNvPr id="21" name="在线媒体 6" descr="1">
            <a:hlinkClick r:id="" action="ppaction://media"/>
            <a:extLst>
              <a:ext uri="{FF2B5EF4-FFF2-40B4-BE49-F238E27FC236}">
                <a16:creationId xmlns:a16="http://schemas.microsoft.com/office/drawing/2014/main" id="{6640F751-B75E-F841-90CC-A04993D0708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44898" y="1179072"/>
            <a:ext cx="2361671" cy="4198526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83C5BFF2-54BC-4B46-A69B-A33F217E2FEC}"/>
              </a:ext>
            </a:extLst>
          </p:cNvPr>
          <p:cNvSpPr txBox="1"/>
          <p:nvPr/>
        </p:nvSpPr>
        <p:spPr>
          <a:xfrm>
            <a:off x="6792263" y="5454047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 sz="24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OPPO 960fps AI Slow-motion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9365320-9237-D94A-853E-973F76CBB436}"/>
              </a:ext>
            </a:extLst>
          </p:cNvPr>
          <p:cNvSpPr txBox="1"/>
          <p:nvPr/>
        </p:nvSpPr>
        <p:spPr>
          <a:xfrm>
            <a:off x="9805636" y="5449420"/>
            <a:ext cx="1640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 sz="24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VIVO V19-</a:t>
            </a:r>
            <a:r>
              <a:rPr lang="en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240FPS</a:t>
            </a:r>
            <a:endParaRPr lang="en-US" altLang="zh-CN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  <a:sym typeface="OPPO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43477058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7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33F4BCD-9671-9242-B53F-B814E2911CFF}"/>
              </a:ext>
            </a:extLst>
          </p:cNvPr>
          <p:cNvSpPr/>
          <p:nvPr/>
        </p:nvSpPr>
        <p:spPr>
          <a:xfrm>
            <a:off x="466926" y="1087950"/>
            <a:ext cx="3871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6000">
                <a:solidFill>
                  <a:srgbClr val="00FE9C"/>
                </a:solidFill>
                <a:latin typeface="OPPOSans-B"/>
                <a:ea typeface="OPPOSans-B"/>
                <a:cs typeface="OPPOSans-B"/>
                <a:sym typeface="OPPOSans-B"/>
              </a:defRPr>
            </a:pP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960fps Smart Slow-motion</a:t>
            </a:r>
          </a:p>
          <a:p>
            <a:pPr lvl="0">
              <a:defRPr sz="6000">
                <a:solidFill>
                  <a:srgbClr val="00FE9C"/>
                </a:solidFill>
                <a:latin typeface="OPPOSans-B"/>
                <a:ea typeface="OPPOSans-B"/>
                <a:cs typeface="OPPOSans-B"/>
                <a:sym typeface="OPPOSans-B"/>
              </a:defRPr>
            </a:pP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ပိုမိုေသာ</a:t>
            </a:r>
            <a:r>
              <a:rPr lang="en-US" altLang="zh-CN" sz="16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 </a:t>
            </a:r>
            <a:r>
              <a:rPr lang="en-US" altLang="zh-CN" sz="16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နမူနာမ်ား</a:t>
            </a:r>
            <a:endParaRPr lang="en-US" altLang="zh-CN" sz="1600" dirty="0">
              <a:solidFill>
                <a:srgbClr val="00FE9C"/>
              </a:solidFill>
              <a:latin typeface="Zawgyi-One" panose="020B0604030504040204" pitchFamily="34" charset="0"/>
              <a:ea typeface="OPPOSans-B"/>
              <a:cs typeface="Zawgyi-One" panose="020B0604030504040204" pitchFamily="34" charset="0"/>
              <a:sym typeface="OPPOSans-B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4A5FA44-2DE3-4643-BA71-8537281E943D}"/>
              </a:ext>
            </a:extLst>
          </p:cNvPr>
          <p:cNvSpPr txBox="1"/>
          <p:nvPr/>
        </p:nvSpPr>
        <p:spPr>
          <a:xfrm>
            <a:off x="466926" y="3835630"/>
            <a:ext cx="3870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/>
            <a:r>
              <a:rPr kumimoji="1" lang="en" altLang="zh-CN" sz="2000" kern="1200" dirty="0">
                <a:solidFill>
                  <a:prstClr val="white"/>
                </a:solidFill>
                <a:latin typeface="Zawgyi-One" panose="020B0604030504040204" pitchFamily="34" charset="0"/>
                <a:ea typeface="Microsoft YaHei" panose="020B0503020204020204" pitchFamily="34" charset="-122"/>
                <a:cs typeface="Zawgyi-One" panose="020B0604030504040204" pitchFamily="34" charset="0"/>
              </a:rPr>
              <a:t>အားသာခ်က္ :</a:t>
            </a:r>
          </a:p>
          <a:p>
            <a:pPr hangingPunct="1"/>
            <a:r>
              <a:rPr kumimoji="1" lang="en" altLang="zh-CN" sz="2000" kern="1200" dirty="0">
                <a:solidFill>
                  <a:prstClr val="white"/>
                </a:solidFill>
                <a:latin typeface="Zawgyi-One" panose="020B0604030504040204" pitchFamily="34" charset="0"/>
                <a:ea typeface="Microsoft YaHei" panose="020B0503020204020204" pitchFamily="34" charset="-122"/>
                <a:cs typeface="Zawgyi-One" panose="020B0604030504040204" pitchFamily="34" charset="0"/>
              </a:rPr>
              <a:t>သင့္အား အေသးစိတ္ ပိုၿပီး ရုိက္ေစႏုိင္ပါသည္။ </a:t>
            </a:r>
            <a:endParaRPr kumimoji="1" lang="zh-CN" altLang="en-US" sz="2000" kern="1200" dirty="0">
              <a:solidFill>
                <a:prstClr val="white"/>
              </a:solidFill>
              <a:latin typeface="Zawgyi-One" panose="020B0604030504040204" pitchFamily="34" charset="0"/>
              <a:ea typeface="Microsoft YaHei" panose="020B0503020204020204" pitchFamily="34" charset="-122"/>
              <a:cs typeface="Zawgyi-One" panose="020B0604030504040204" pitchFamily="34" charset="0"/>
            </a:endParaRPr>
          </a:p>
        </p:txBody>
      </p:sp>
      <p:pic>
        <p:nvPicPr>
          <p:cNvPr id="4" name="在线媒体 5" descr="19365慢动作走路">
            <a:hlinkClick r:id="" action="ppaction://media"/>
            <a:extLst>
              <a:ext uri="{FF2B5EF4-FFF2-40B4-BE49-F238E27FC236}">
                <a16:creationId xmlns:a16="http://schemas.microsoft.com/office/drawing/2014/main" id="{3C2E5186-2B59-7A44-B0D3-3103434320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92555" y="324520"/>
            <a:ext cx="3049926" cy="5422090"/>
          </a:xfrm>
          <a:prstGeom prst="rect">
            <a:avLst/>
          </a:prstGeom>
        </p:spPr>
      </p:pic>
      <p:pic>
        <p:nvPicPr>
          <p:cNvPr id="5" name="在线媒体 4" descr="2">
            <a:hlinkClick r:id="" action="ppaction://media"/>
            <a:extLst>
              <a:ext uri="{FF2B5EF4-FFF2-40B4-BE49-F238E27FC236}">
                <a16:creationId xmlns:a16="http://schemas.microsoft.com/office/drawing/2014/main" id="{0BFD79BE-98DF-D84C-A74A-2931107A2FB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38783" y="324520"/>
            <a:ext cx="3049926" cy="542209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1367F6B-2A8E-654A-A788-F5A5BC8AE46B}"/>
              </a:ext>
            </a:extLst>
          </p:cNvPr>
          <p:cNvSpPr txBox="1"/>
          <p:nvPr/>
        </p:nvSpPr>
        <p:spPr>
          <a:xfrm>
            <a:off x="4358199" y="5771926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457200">
              <a:defRPr sz="24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OPPO 960fps AI Slow-motion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EFA8981-E858-9043-AB0B-3AD2F466FDCD}"/>
              </a:ext>
            </a:extLst>
          </p:cNvPr>
          <p:cNvSpPr txBox="1"/>
          <p:nvPr/>
        </p:nvSpPr>
        <p:spPr>
          <a:xfrm>
            <a:off x="8861086" y="5737496"/>
            <a:ext cx="1640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 sz="24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VIVO V19-</a:t>
            </a:r>
            <a:r>
              <a:rPr lang="en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240FPS</a:t>
            </a:r>
            <a:endParaRPr lang="en-US" altLang="zh-CN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  <a:sym typeface="OPPO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613310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3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边形 37">
            <a:extLst>
              <a:ext uri="{FF2B5EF4-FFF2-40B4-BE49-F238E27FC236}">
                <a16:creationId xmlns:a16="http://schemas.microsoft.com/office/drawing/2014/main" id="{A509B741-3CEB-994D-BA07-FDF23D33732E}"/>
              </a:ext>
            </a:extLst>
          </p:cNvPr>
          <p:cNvSpPr/>
          <p:nvPr/>
        </p:nvSpPr>
        <p:spPr>
          <a:xfrm>
            <a:off x="0" y="217850"/>
            <a:ext cx="4019550" cy="533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20" rIns="45720" anchor="ctr"/>
          <a:lstStyle/>
          <a:p>
            <a:pPr algn="ctr" hangingPunct="0">
              <a:defRPr>
                <a:solidFill>
                  <a:srgbClr val="FFFFFF"/>
                </a:solidFill>
              </a:defRPr>
            </a:pPr>
            <a:endParaRPr b="1" kern="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  <a:sym typeface="Calibri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7A25F6F-5145-914B-90C8-941693DE9F0B}"/>
              </a:ext>
            </a:extLst>
          </p:cNvPr>
          <p:cNvSpPr txBox="1"/>
          <p:nvPr/>
        </p:nvSpPr>
        <p:spPr>
          <a:xfrm>
            <a:off x="249227" y="289512"/>
            <a:ext cx="3484573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20" rIns="45720">
            <a:spAutoFit/>
          </a:bodyPr>
          <a:lstStyle/>
          <a:p>
            <a:pPr lvl="0" defTabSz="457200">
              <a:defRPr sz="5400" b="1" i="1">
                <a:solidFill>
                  <a:srgbClr val="00FF9B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b="1" kern="0" dirty="0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NO.2</a:t>
            </a:r>
            <a:r>
              <a:rPr lang="zh-CN" altLang="en-US" sz="2000" b="1" kern="0" dirty="0">
                <a:solidFill>
                  <a:srgbClr val="00FF9B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  <a:sym typeface="OPPOSans-S Medium"/>
              </a:rPr>
              <a:t>：</a:t>
            </a:r>
            <a:r>
              <a:rPr lang="en-US" altLang="zh-CN" sz="2000" b="1" i="1" dirty="0">
                <a:solidFill>
                  <a:srgbClr val="00FF9B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Shoot with Night Flare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0AC9A59-0A00-5440-8A72-F378D3418FF6}"/>
              </a:ext>
            </a:extLst>
          </p:cNvPr>
          <p:cNvSpPr/>
          <p:nvPr/>
        </p:nvSpPr>
        <p:spPr>
          <a:xfrm>
            <a:off x="804274" y="2043838"/>
            <a:ext cx="33816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828800">
              <a:defRPr sz="3400">
                <a:solidFill>
                  <a:srgbClr val="A6A6A6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အလိုအေလ်ာက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ထပ္ဆင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သည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ေနာက္ခံတြင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ပိုမို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ရွင္းလင္းၿပီး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blurred light spots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သည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600" dirty="0" err="1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ပိုေတာက္ပသည</a:t>
            </a:r>
            <a:r>
              <a:rPr lang="en-US" altLang="zh-CN" sz="1600" dirty="0">
                <a:solidFill>
                  <a:srgbClr val="A6A6A6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250B70B-BFBA-5C4C-9B66-502C6FA03B83}"/>
              </a:ext>
            </a:extLst>
          </p:cNvPr>
          <p:cNvSpPr/>
          <p:nvPr/>
        </p:nvSpPr>
        <p:spPr>
          <a:xfrm>
            <a:off x="877360" y="1582173"/>
            <a:ext cx="479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altLang="zh-CN" sz="2400" dirty="0">
                <a:solidFill>
                  <a:srgbClr val="00FE9C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Night Flare Portrait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89E29C1-BF1C-EB4C-A850-2EC82965252B}"/>
              </a:ext>
            </a:extLst>
          </p:cNvPr>
          <p:cNvSpPr txBox="1"/>
          <p:nvPr/>
        </p:nvSpPr>
        <p:spPr>
          <a:xfrm>
            <a:off x="877360" y="3794291"/>
            <a:ext cx="35120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spcBef>
                <a:spcPts val="400"/>
              </a:spcBef>
              <a:defRPr/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night mode + portrait mode superimposition effect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portrait photographing mode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တြင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ဖြင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့္ၿ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ပီးေနာက္တြင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 basic photo quality + the LLHDR algorithm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ပိုမိုေကာင္းမြန္ေသာ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dynamic range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ေနာက္ဆုံး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photo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သို႕ယူလာရန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ဆင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့္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္။ </a:t>
            </a:r>
          </a:p>
        </p:txBody>
      </p:sp>
      <p:pic>
        <p:nvPicPr>
          <p:cNvPr id="10" name="图片 1" descr="图片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5471" y="355967"/>
            <a:ext cx="2502518" cy="55826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004A4AB-83D0-1349-9782-C0552EE56D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1959" y="217851"/>
            <a:ext cx="2429043" cy="5628581"/>
          </a:xfrm>
          <a:prstGeom prst="rect">
            <a:avLst/>
          </a:prstGeom>
        </p:spPr>
      </p:pic>
      <p:pic>
        <p:nvPicPr>
          <p:cNvPr id="12" name="图片 18" descr="图片 18">
            <a:extLst>
              <a:ext uri="{FF2B5EF4-FFF2-40B4-BE49-F238E27FC236}">
                <a16:creationId xmlns:a16="http://schemas.microsoft.com/office/drawing/2014/main" id="{5678C98B-AE12-B044-A63A-D9AA751E72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553" y="271911"/>
            <a:ext cx="2624498" cy="575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图片 18" descr="图片 18">
            <a:extLst>
              <a:ext uri="{FF2B5EF4-FFF2-40B4-BE49-F238E27FC236}">
                <a16:creationId xmlns:a16="http://schemas.microsoft.com/office/drawing/2014/main" id="{EC436EF3-616F-7D4B-A613-8D1F0C613AC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2764" y="217850"/>
            <a:ext cx="2624498" cy="5759251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DBD999E-28C3-D746-A547-241B7056D380}"/>
              </a:ext>
            </a:extLst>
          </p:cNvPr>
          <p:cNvSpPr txBox="1"/>
          <p:nvPr/>
        </p:nvSpPr>
        <p:spPr>
          <a:xfrm>
            <a:off x="5199803" y="6242447"/>
            <a:ext cx="280076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400" dirty="0">
                <a:solidFill>
                  <a:schemeClr val="bg1"/>
                </a:solidFill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rPr>
              <a:t>夜景绚丽人像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8F037B8-0EBA-E34E-8480-5E0F0574C805}"/>
              </a:ext>
            </a:extLst>
          </p:cNvPr>
          <p:cNvSpPr txBox="1"/>
          <p:nvPr/>
        </p:nvSpPr>
        <p:spPr>
          <a:xfrm>
            <a:off x="10699284" y="6242447"/>
            <a:ext cx="149271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400" dirty="0">
                <a:solidFill>
                  <a:schemeClr val="bg1"/>
                </a:solidFill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rPr>
              <a:t>未开启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DBD999E-28C3-D746-A547-241B7056D380}"/>
              </a:ext>
            </a:extLst>
          </p:cNvPr>
          <p:cNvSpPr txBox="1"/>
          <p:nvPr/>
        </p:nvSpPr>
        <p:spPr>
          <a:xfrm>
            <a:off x="7082732" y="6033703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kumimoji="1" lang="en-US" altLang="zh-CN" sz="1200" kern="1200" dirty="0">
                <a:solidFill>
                  <a:prstClr val="white"/>
                </a:solidFill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rPr>
              <a:t>on</a:t>
            </a:r>
            <a:endParaRPr kumimoji="1" lang="zh-CN" altLang="en-US" sz="1200" kern="1200" dirty="0">
              <a:solidFill>
                <a:prstClr val="white"/>
              </a:solidFill>
              <a:latin typeface="Zawgyi-One" panose="020B0604030504040204" pitchFamily="34" charset="0"/>
              <a:ea typeface="Microsoft YaHei Semilight" panose="020B0402040204020203" pitchFamily="34" charset="-122"/>
              <a:cs typeface="Zawgyi-One" panose="020B060403050404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8F037B8-0EBA-E34E-8480-5E0F0574C805}"/>
              </a:ext>
            </a:extLst>
          </p:cNvPr>
          <p:cNvSpPr txBox="1"/>
          <p:nvPr/>
        </p:nvSpPr>
        <p:spPr>
          <a:xfrm>
            <a:off x="10376118" y="6031162"/>
            <a:ext cx="366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kumimoji="1" lang="en-US" altLang="zh-CN" sz="1200" kern="1200" dirty="0">
                <a:solidFill>
                  <a:prstClr val="white"/>
                </a:solidFill>
                <a:latin typeface="Zawgyi-One" panose="020B0604030504040204" pitchFamily="34" charset="0"/>
                <a:ea typeface="Microsoft YaHei Semilight" panose="020B0402040204020203" pitchFamily="34" charset="-122"/>
                <a:cs typeface="Zawgyi-One" panose="020B0604030504040204" pitchFamily="34" charset="0"/>
              </a:rPr>
              <a:t>off</a:t>
            </a:r>
            <a:endParaRPr kumimoji="1" lang="zh-CN" altLang="en-US" sz="1200" kern="1200" dirty="0">
              <a:solidFill>
                <a:prstClr val="white"/>
              </a:solidFill>
              <a:latin typeface="Zawgyi-One" panose="020B0604030504040204" pitchFamily="34" charset="0"/>
              <a:ea typeface="Microsoft YaHei Semilight" panose="020B0402040204020203" pitchFamily="34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5245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864FDA5-AF41-E547-8450-FD7BD7D7BF64}"/>
              </a:ext>
            </a:extLst>
          </p:cNvPr>
          <p:cNvSpPr/>
          <p:nvPr/>
        </p:nvSpPr>
        <p:spPr>
          <a:xfrm>
            <a:off x="378865" y="546821"/>
            <a:ext cx="4280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altLang="zh-CN" sz="24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ႏႈ</a:t>
            </a:r>
            <a:r>
              <a:rPr lang="en-US" altLang="zh-CN" sz="24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ိင္းယွဥ္ခ်က</a:t>
            </a:r>
            <a:r>
              <a:rPr lang="en-US" altLang="zh-CN" sz="24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္ </a:t>
            </a:r>
            <a:r>
              <a:rPr lang="en-US" altLang="zh-CN" sz="2400" dirty="0" err="1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နမူနာမ်ား</a:t>
            </a:r>
            <a:r>
              <a:rPr lang="en-US" altLang="zh-CN" sz="2400" dirty="0">
                <a:solidFill>
                  <a:srgbClr val="00FE9C"/>
                </a:solidFill>
                <a:latin typeface="Zawgyi-One" panose="020B0604030504040204" pitchFamily="34" charset="0"/>
                <a:ea typeface="OPPOSans-B"/>
                <a:cs typeface="Zawgyi-One" panose="020B0604030504040204" pitchFamily="34" charset="0"/>
                <a:sym typeface="OPPOSans-B"/>
              </a:rPr>
              <a:t> 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6DCA945-159D-6B48-8A1C-4DF1667033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866" y="1341246"/>
            <a:ext cx="2786440" cy="37152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5CB8FB2-9205-5F4D-B0DB-1FE11F354F1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26972" y="1805653"/>
            <a:ext cx="3715256" cy="278644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B26706A-613A-3747-B9A1-86F6F84E0CA2}"/>
              </a:ext>
            </a:extLst>
          </p:cNvPr>
          <p:cNvSpPr txBox="1"/>
          <p:nvPr/>
        </p:nvSpPr>
        <p:spPr>
          <a:xfrm>
            <a:off x="1302978" y="5235652"/>
            <a:ext cx="938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hangingPunct="1"/>
            <a:r>
              <a:rPr kumimoji="1" lang="en-US" altLang="zh-CN" sz="1000" kern="12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OPPO</a:t>
            </a:r>
            <a:endParaRPr kumimoji="1" lang="zh-CN" altLang="en-US" sz="1000" kern="12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E36F65F-2806-5F47-9A6B-01F9062169F4}"/>
              </a:ext>
            </a:extLst>
          </p:cNvPr>
          <p:cNvSpPr txBox="1"/>
          <p:nvPr/>
        </p:nvSpPr>
        <p:spPr>
          <a:xfrm>
            <a:off x="4491251" y="5231500"/>
            <a:ext cx="6779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hangingPunct="1"/>
            <a:r>
              <a:rPr kumimoji="1" lang="en-US" altLang="zh-CN" sz="1000" kern="12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Other</a:t>
            </a:r>
            <a:endParaRPr kumimoji="1" lang="zh-CN" altLang="en-US" sz="1000" kern="12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1D6B980-B6FC-D54E-9408-E8836531F2B8}"/>
              </a:ext>
            </a:extLst>
          </p:cNvPr>
          <p:cNvSpPr txBox="1"/>
          <p:nvPr/>
        </p:nvSpPr>
        <p:spPr>
          <a:xfrm>
            <a:off x="9159901" y="2128814"/>
            <a:ext cx="7844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hangingPunct="1"/>
            <a:r>
              <a:rPr kumimoji="1" lang="en-US" altLang="zh-CN" sz="1000" kern="12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OPPO</a:t>
            </a:r>
            <a:endParaRPr kumimoji="1" lang="zh-CN" altLang="en-US" sz="1000" kern="12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BA32B6C-9DDA-B849-9DCE-EBC84E2999D9}"/>
              </a:ext>
            </a:extLst>
          </p:cNvPr>
          <p:cNvSpPr txBox="1"/>
          <p:nvPr/>
        </p:nvSpPr>
        <p:spPr>
          <a:xfrm>
            <a:off x="9159901" y="3985698"/>
            <a:ext cx="10325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hangingPunct="1"/>
            <a:r>
              <a:rPr kumimoji="1" lang="en-US" altLang="zh-CN" sz="1000" kern="120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Other</a:t>
            </a:r>
            <a:endParaRPr kumimoji="1" lang="zh-CN" altLang="en-US" sz="1000" kern="1200" dirty="0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BA41DB2-1251-4849-B054-F6DC6B0BC84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730" y="1341246"/>
            <a:ext cx="2428479" cy="182135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6248D1F-841F-A049-A214-F2906A74679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729" y="3307479"/>
            <a:ext cx="2428479" cy="18213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7DC2FC0-3C91-3446-84A8-69C447BDE8E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6484" y="3867527"/>
            <a:ext cx="1121778" cy="1188975"/>
          </a:xfrm>
          <a:prstGeom prst="ellipse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75EAB11-C7C2-154D-BE1F-2A06F99AB28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169572" y="4128192"/>
            <a:ext cx="927941" cy="92868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380692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>
                <a:latin typeface="Zawgyi-One" panose="020B0604030504040204" pitchFamily="34" charset="0"/>
                <a:cs typeface="Zawgyi-One" panose="020B0604030504040204" pitchFamily="34" charset="0"/>
              </a:rPr>
              <a:t>目录</a:t>
            </a:r>
            <a:endParaRPr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6" name="线条"/>
          <p:cNvSpPr/>
          <p:nvPr/>
        </p:nvSpPr>
        <p:spPr>
          <a:xfrm flipV="1">
            <a:off x="4280497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7" name="线条"/>
          <p:cNvSpPr/>
          <p:nvPr/>
        </p:nvSpPr>
        <p:spPr>
          <a:xfrm flipV="1">
            <a:off x="6082307" y="2293441"/>
            <a:ext cx="1" cy="619335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8" name="文本框 1"/>
          <p:cNvSpPr txBox="1"/>
          <p:nvPr/>
        </p:nvSpPr>
        <p:spPr>
          <a:xfrm>
            <a:off x="4762949" y="1391281"/>
            <a:ext cx="4595060" cy="100600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3.1 Super power saving mode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3.2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ColorOS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c</a:t>
            </a:r>
            <a:r>
              <a: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hange point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21" name="流程图: 联系 3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Parameter</a:t>
              </a:r>
            </a:p>
          </p:txBody>
        </p:sp>
        <p:sp>
          <p:nvSpPr>
            <p:cNvPr id="22" name="流程图: 联系 36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Selling Points</a:t>
              </a:r>
            </a:p>
          </p:txBody>
        </p:sp>
        <p:sp>
          <p:nvSpPr>
            <p:cNvPr id="23" name="流程图: 联系 38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24" name="流程图: 联系 40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ျပဳျ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ပင္ထိိ္န္းသိမ္းျခင္း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သတိေပးခ်က္မ်ား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5" name="流程图: 联系 41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sp>
        <p:nvSpPr>
          <p:cNvPr id="26" name="文本框 1"/>
          <p:cNvSpPr txBox="1"/>
          <p:nvPr/>
        </p:nvSpPr>
        <p:spPr>
          <a:xfrm>
            <a:off x="3494959" y="5254986"/>
            <a:ext cx="3489501" cy="990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အသန္မာဆုံး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နည္းပညာ</a:t>
            </a:r>
            <a:endParaRPr lang="en-US" altLang="zh-CN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ေခတ္အစားဆုံး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အမိုက္ဆုံး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ဓာတ္ပုံ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27" name="成组"/>
          <p:cNvGrpSpPr/>
          <p:nvPr/>
        </p:nvGrpSpPr>
        <p:grpSpPr>
          <a:xfrm>
            <a:off x="768992" y="1292860"/>
            <a:ext cx="3510915" cy="1620520"/>
            <a:chOff x="263870" y="638093"/>
            <a:chExt cx="1823782" cy="1603692"/>
          </a:xfrm>
        </p:grpSpPr>
        <p:sp>
          <p:nvSpPr>
            <p:cNvPr id="28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9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parameters ဖြ႕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ဲစည္းပုံ</a:t>
              </a:r>
              <a:endPara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အသုံးျပဳမ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8" grpId="0" bldLvl="0" animBg="1"/>
      <p:bldP spid="26" grpId="0" bldLvl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五边形 11"/>
          <p:cNvSpPr/>
          <p:nvPr/>
        </p:nvSpPr>
        <p:spPr>
          <a:xfrm>
            <a:off x="2215515" y="2858135"/>
            <a:ext cx="3533775" cy="2559050"/>
          </a:xfrm>
          <a:prstGeom prst="rect">
            <a:avLst/>
          </a:prstGeom>
          <a:gradFill>
            <a:gsLst>
              <a:gs pos="0">
                <a:srgbClr val="1D1685"/>
              </a:gs>
              <a:gs pos="100000">
                <a:srgbClr val="006E00"/>
              </a:gs>
            </a:gsLst>
            <a:lin ang="4800000" scaled="0"/>
          </a:gradFill>
          <a:ln w="12700">
            <a:miter lim="400000"/>
          </a:ln>
        </p:spPr>
        <p:txBody>
          <a:bodyPr lIns="22857" rIns="22857" anchor="ctr"/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 kumimoji="0" sz="9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  <p:sp>
        <p:nvSpPr>
          <p:cNvPr id="26" name="文本框 1"/>
          <p:cNvSpPr txBox="1"/>
          <p:nvPr/>
        </p:nvSpPr>
        <p:spPr>
          <a:xfrm>
            <a:off x="9944661" y="7574837"/>
            <a:ext cx="3968156" cy="243840"/>
          </a:xfrm>
          <a:prstGeom prst="rect">
            <a:avLst/>
          </a:prstGeom>
          <a:ln w="12700">
            <a:miter lim="400000"/>
          </a:ln>
        </p:spPr>
        <p:txBody>
          <a:bodyPr lIns="22857" rIns="22857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000">
                <a:solidFill>
                  <a:srgbClr val="808080"/>
                </a:solidFill>
                <a:latin typeface="OPPOSans-S R"/>
                <a:ea typeface="OPPOSans-S R"/>
                <a:cs typeface="OPPOSans-S R"/>
                <a:sym typeface="OPPOSans-S R"/>
              </a:defRPr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Tips: *</a:t>
            </a:r>
            <a:r>
              <a:rPr kumimoji="0" sz="10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数据来源于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 OPPO </a:t>
            </a:r>
            <a:r>
              <a:rPr kumimoji="0" sz="10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实验室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R"/>
            </a:endParaRPr>
          </a:p>
        </p:txBody>
      </p:sp>
      <p:sp>
        <p:nvSpPr>
          <p:cNvPr id="27" name="文本框 6"/>
          <p:cNvSpPr txBox="1"/>
          <p:nvPr/>
        </p:nvSpPr>
        <p:spPr>
          <a:xfrm>
            <a:off x="2441106" y="3712114"/>
            <a:ext cx="1273847" cy="832920"/>
          </a:xfrm>
          <a:prstGeom prst="rect">
            <a:avLst/>
          </a:prstGeom>
          <a:ln w="12700">
            <a:miter lim="400000"/>
          </a:ln>
        </p:spPr>
        <p:txBody>
          <a:bodyPr wrap="square" lIns="22857" rIns="22857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OPPOSans-S R"/>
                <a:ea typeface="OPPOSans-S R"/>
                <a:cs typeface="OPPOSans-S R"/>
                <a:sym typeface="OPPOSans-S R"/>
              </a:defRPr>
            </a:pPr>
            <a:r>
              <a:rPr kumimoji="0" lang="en-US" altLang="zh-CN" sz="3500" b="0" i="0" u="none" strike="noStrike" kern="0" cap="none" spc="0" normalizeH="0" baseline="0" noProof="0" dirty="0">
                <a:ln>
                  <a:noFill/>
                </a:ln>
                <a:solidFill>
                  <a:srgbClr val="00FE9C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35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min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R"/>
            </a:endParaRPr>
          </a:p>
        </p:txBody>
      </p:sp>
      <p:grpSp>
        <p:nvGrpSpPr>
          <p:cNvPr id="33" name="组合 9"/>
          <p:cNvGrpSpPr/>
          <p:nvPr/>
        </p:nvGrpSpPr>
        <p:grpSpPr>
          <a:xfrm>
            <a:off x="899520" y="2752432"/>
            <a:ext cx="1233407" cy="2664795"/>
            <a:chOff x="-1" y="0"/>
            <a:chExt cx="2467133" cy="5330282"/>
          </a:xfrm>
        </p:grpSpPr>
        <p:sp>
          <p:nvSpPr>
            <p:cNvPr id="34" name="任意形状 26"/>
            <p:cNvSpPr/>
            <p:nvPr/>
          </p:nvSpPr>
          <p:spPr>
            <a:xfrm rot="10800000">
              <a:off x="-1" y="0"/>
              <a:ext cx="2467133" cy="5330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23" y="21600"/>
                  </a:moveTo>
                  <a:lnTo>
                    <a:pt x="6777" y="21600"/>
                  </a:lnTo>
                  <a:cubicBezTo>
                    <a:pt x="6607" y="21600"/>
                    <a:pt x="6469" y="21536"/>
                    <a:pt x="6469" y="21457"/>
                  </a:cubicBezTo>
                  <a:lnTo>
                    <a:pt x="6469" y="20743"/>
                  </a:lnTo>
                  <a:lnTo>
                    <a:pt x="0" y="20743"/>
                  </a:lnTo>
                  <a:lnTo>
                    <a:pt x="0" y="0"/>
                  </a:lnTo>
                  <a:lnTo>
                    <a:pt x="21600" y="0"/>
                  </a:lnTo>
                  <a:lnTo>
                    <a:pt x="21600" y="20743"/>
                  </a:lnTo>
                  <a:lnTo>
                    <a:pt x="15131" y="20743"/>
                  </a:lnTo>
                  <a:lnTo>
                    <a:pt x="15131" y="21457"/>
                  </a:lnTo>
                  <a:cubicBezTo>
                    <a:pt x="15131" y="21536"/>
                    <a:pt x="14993" y="21600"/>
                    <a:pt x="14823" y="21600"/>
                  </a:cubicBezTo>
                  <a:close/>
                </a:path>
              </a:pathLst>
            </a:custGeom>
            <a:solidFill>
              <a:srgbClr val="000000"/>
            </a:solidFill>
            <a:ln w="19050" cap="flat">
              <a:solidFill>
                <a:srgbClr val="4D545A"/>
              </a:solidFill>
              <a:prstDash val="solid"/>
              <a:miter lim="800000"/>
            </a:ln>
            <a:effectLst/>
          </p:spPr>
          <p:txBody>
            <a:bodyPr wrap="square" lIns="22857" tIns="22857" rIns="22857" bIns="22857" numCol="1" anchor="ctr">
              <a:no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solidFill>
                    <a:srgbClr val="FFFFFF"/>
                  </a:solidFill>
                </a:defRPr>
              </a:pPr>
              <a:endParaRPr kumimoji="0" sz="900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endParaRPr>
            </a:p>
          </p:txBody>
        </p:sp>
        <p:sp>
          <p:nvSpPr>
            <p:cNvPr id="35" name="矩形 3"/>
            <p:cNvSpPr txBox="1"/>
            <p:nvPr/>
          </p:nvSpPr>
          <p:spPr>
            <a:xfrm>
              <a:off x="483305" y="1927128"/>
              <a:ext cx="1786017" cy="1323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7" tIns="22857" rIns="22857" bIns="22857" numCol="1" anchor="t">
              <a:spAutoFit/>
            </a:bodyPr>
            <a:lstStyle>
              <a:lvl1pPr>
                <a:defRPr sz="8000" b="1">
                  <a:solidFill>
                    <a:srgbClr val="00FF9B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lvl1pPr>
            </a:lstStyle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4000" u="none" strike="noStrike" kern="0" cap="none" spc="0" normalizeH="0" baseline="0" noProof="0" dirty="0">
                  <a:ln>
                    <a:noFill/>
                  </a:ln>
                  <a:solidFill>
                    <a:srgbClr val="00FF9B"/>
                  </a:solidFill>
                  <a:effectLst/>
                  <a:uLnTx/>
                  <a:uFillTx/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 Medium"/>
                </a:rPr>
                <a:t>5%</a:t>
              </a:r>
            </a:p>
          </p:txBody>
        </p:sp>
        <p:sp>
          <p:nvSpPr>
            <p:cNvPr id="44" name="圆角矩形 4"/>
            <p:cNvSpPr/>
            <p:nvPr/>
          </p:nvSpPr>
          <p:spPr>
            <a:xfrm>
              <a:off x="346958" y="4889154"/>
              <a:ext cx="1877455" cy="156118"/>
            </a:xfrm>
            <a:prstGeom prst="roundRect">
              <a:avLst>
                <a:gd name="adj" fmla="val 16667"/>
              </a:avLst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</p:spPr>
          <p:txBody>
            <a:bodyPr wrap="square" lIns="22857" tIns="22857" rIns="22857" bIns="22857" numCol="1" anchor="ctr">
              <a:no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solidFill>
                    <a:srgbClr val="FFFFFF"/>
                  </a:solidFill>
                </a:defRPr>
              </a:pPr>
              <a:endParaRPr kumimoji="0" sz="900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endParaRPr>
            </a:p>
          </p:txBody>
        </p:sp>
      </p:grpSp>
      <p:grpSp>
        <p:nvGrpSpPr>
          <p:cNvPr id="45" name="组合 28"/>
          <p:cNvGrpSpPr/>
          <p:nvPr/>
        </p:nvGrpSpPr>
        <p:grpSpPr>
          <a:xfrm>
            <a:off x="607060" y="380365"/>
            <a:ext cx="4848860" cy="859790"/>
            <a:chOff x="-497082" y="-3088377"/>
            <a:chExt cx="9010586" cy="1023751"/>
          </a:xfrm>
        </p:grpSpPr>
        <p:sp>
          <p:nvSpPr>
            <p:cNvPr id="46" name="平行四边形 29"/>
            <p:cNvSpPr/>
            <p:nvPr/>
          </p:nvSpPr>
          <p:spPr>
            <a:xfrm>
              <a:off x="-497082" y="-3088377"/>
              <a:ext cx="9010586" cy="1023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27" y="0"/>
                  </a:lnTo>
                  <a:lnTo>
                    <a:pt x="21600" y="0"/>
                  </a:lnTo>
                  <a:lnTo>
                    <a:pt x="20573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00"/>
                </a:gs>
                <a:gs pos="100000">
                  <a:srgbClr val="220084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2857" tIns="22857" rIns="22857" bIns="22857" numCol="1" anchor="ctr">
              <a:no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600">
                  <a:solidFill>
                    <a:srgbClr val="FFFFFF"/>
                  </a:solidFill>
                </a:defRPr>
              </a:pPr>
              <a:endParaRPr kumimoji="0" sz="800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endParaRPr>
            </a:p>
          </p:txBody>
        </p:sp>
        <p:sp>
          <p:nvSpPr>
            <p:cNvPr id="47" name="文本框 30"/>
            <p:cNvSpPr txBox="1"/>
            <p:nvPr/>
          </p:nvSpPr>
          <p:spPr>
            <a:xfrm>
              <a:off x="238124" y="-2841546"/>
              <a:ext cx="8129054" cy="4947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7" tIns="22857" rIns="22857" bIns="22857" numCol="1" anchor="t">
              <a:spAutoFit/>
            </a:bodyPr>
            <a:lstStyle/>
            <a:p>
              <a:pPr hangingPunct="0">
                <a:defRPr/>
              </a:pPr>
              <a:r>
                <a:rPr sz="2400" dirty="0">
                  <a:solidFill>
                    <a:srgbClr val="00FE9C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Super power saving mode</a:t>
              </a:r>
              <a:endParaRPr kumimoji="0" sz="2400" b="1" u="none" strike="noStrike" kern="0" cap="none" spc="0" normalizeH="0" baseline="0" noProof="0" dirty="0">
                <a:ln>
                  <a:noFill/>
                </a:ln>
                <a:solidFill>
                  <a:srgbClr val="00FE9C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endParaRPr>
            </a:p>
          </p:txBody>
        </p:sp>
      </p:grpSp>
      <p:sp>
        <p:nvSpPr>
          <p:cNvPr id="48" name="矩形 47"/>
          <p:cNvSpPr/>
          <p:nvPr/>
        </p:nvSpPr>
        <p:spPr>
          <a:xfrm>
            <a:off x="3888087" y="4160641"/>
            <a:ext cx="107914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hangingPunct="0">
              <a:defRPr/>
            </a:pPr>
            <a:r>
              <a:rPr sz="15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Navigat</a:t>
            </a:r>
            <a:r>
              <a:rPr lang="en-US" sz="15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ion</a:t>
            </a:r>
            <a:endParaRPr kumimoji="0" lang="en-US" altLang="en-US" sz="1500" b="1" u="none" strike="noStrike" kern="1200" cap="none" spc="0" normalizeH="0" baseline="0" noProof="0" dirty="0">
              <a:ln>
                <a:noFill/>
              </a:ln>
              <a:solidFill>
                <a:srgbClr val="00FE9C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49" name="文本框 6"/>
          <p:cNvSpPr txBox="1"/>
          <p:nvPr/>
        </p:nvSpPr>
        <p:spPr>
          <a:xfrm>
            <a:off x="2448215" y="2793161"/>
            <a:ext cx="1341699" cy="1044517"/>
          </a:xfrm>
          <a:prstGeom prst="rect">
            <a:avLst/>
          </a:prstGeom>
          <a:ln w="12700">
            <a:miter lim="400000"/>
          </a:ln>
        </p:spPr>
        <p:txBody>
          <a:bodyPr wrap="square" lIns="22857" rIns="22857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OPPOSans-S R"/>
                <a:ea typeface="OPPOSans-S R"/>
                <a:cs typeface="OPPOSans-S R"/>
                <a:sym typeface="OPPOSans-S R"/>
              </a:defRPr>
            </a:pPr>
            <a:r>
              <a:rPr kumimoji="0" lang="en-US" altLang="zh-CN" sz="4500" b="1" i="0" u="none" strike="noStrike" kern="0" cap="none" spc="0" normalizeH="0" baseline="0" noProof="0" dirty="0">
                <a:ln>
                  <a:noFill/>
                </a:ln>
                <a:solidFill>
                  <a:srgbClr val="00FE9C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90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min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R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888087" y="3367622"/>
            <a:ext cx="1803699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16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Chat </a:t>
            </a:r>
            <a:r>
              <a:rPr lang="en-US" sz="16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in </a:t>
            </a:r>
            <a:r>
              <a:rPr sz="1600" err="1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What</a:t>
            </a:r>
            <a:r>
              <a:rPr lang="en-US" sz="1600" err="1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sAPP</a:t>
            </a:r>
            <a:endParaRPr lang="en-US" sz="1600" kern="0" err="1">
              <a:solidFill>
                <a:srgbClr val="00FE9C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5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51" name="文本框 6"/>
          <p:cNvSpPr txBox="1"/>
          <p:nvPr/>
        </p:nvSpPr>
        <p:spPr>
          <a:xfrm>
            <a:off x="2448215" y="4416618"/>
            <a:ext cx="1142474" cy="832920"/>
          </a:xfrm>
          <a:prstGeom prst="rect">
            <a:avLst/>
          </a:prstGeom>
          <a:ln w="12700">
            <a:miter lim="400000"/>
          </a:ln>
        </p:spPr>
        <p:txBody>
          <a:bodyPr wrap="square" lIns="22857" rIns="22857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OPPOSans-S R"/>
                <a:ea typeface="OPPOSans-S R"/>
                <a:cs typeface="OPPOSans-S R"/>
                <a:sym typeface="OPPOSans-S R"/>
              </a:defRPr>
            </a:pPr>
            <a:r>
              <a:rPr kumimoji="0" lang="en-US" altLang="zh-CN" sz="3500" b="0" i="0" u="none" strike="noStrike" kern="0" cap="none" spc="0" normalizeH="0" baseline="0" noProof="0" dirty="0">
                <a:ln>
                  <a:noFill/>
                </a:ln>
                <a:solidFill>
                  <a:srgbClr val="00FE9C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20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h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R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3888087" y="4827495"/>
            <a:ext cx="132600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15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Long standby</a:t>
            </a:r>
            <a:endParaRPr kumimoji="0" lang="zh-CN" altLang="en-US" sz="1500" b="1" u="none" strike="noStrike" kern="1200" cap="none" spc="0" normalizeH="0" baseline="0" noProof="0" dirty="0">
              <a:ln>
                <a:noFill/>
              </a:ln>
              <a:solidFill>
                <a:srgbClr val="00FE9C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21776" y="1424837"/>
            <a:ext cx="1799766" cy="3999479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009169" y="1404875"/>
            <a:ext cx="1799766" cy="3999479"/>
          </a:xfrm>
          <a:prstGeom prst="rect">
            <a:avLst/>
          </a:prstGeom>
        </p:spPr>
      </p:pic>
      <p:sp>
        <p:nvSpPr>
          <p:cNvPr id="57" name="文本框 56"/>
          <p:cNvSpPr txBox="1"/>
          <p:nvPr/>
        </p:nvSpPr>
        <p:spPr>
          <a:xfrm>
            <a:off x="5935505" y="5718541"/>
            <a:ext cx="25747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hangingPunct="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sz="140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လမ္းေၾကာင္း</a:t>
            </a:r>
            <a:r>
              <a:rPr 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 : </a:t>
            </a:r>
            <a:endParaRPr lang="en-US" sz="14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 Medium"/>
            </a:endParaRPr>
          </a:p>
          <a:p>
            <a:pPr algn="ctr" hangingPunct="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Settings-Battery-Super power </a:t>
            </a:r>
            <a:endParaRPr sz="14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 Medium"/>
            </a:endParaRPr>
          </a:p>
          <a:p>
            <a:pPr algn="ctr" hangingPunct="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saving mode</a:t>
            </a:r>
            <a:endParaRPr sz="14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 Medium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6333648" y="3594326"/>
            <a:ext cx="1693223" cy="510951"/>
          </a:xfrm>
          <a:prstGeom prst="rect">
            <a:avLst/>
          </a:prstGeom>
          <a:noFill/>
          <a:ln w="952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89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675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050651" y="4771603"/>
            <a:ext cx="1678301" cy="334059"/>
          </a:xfrm>
          <a:prstGeom prst="rect">
            <a:avLst/>
          </a:prstGeom>
          <a:noFill/>
          <a:ln w="952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89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675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pic>
        <p:nvPicPr>
          <p:cNvPr id="60" name="图片 5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179366" y="1307061"/>
            <a:ext cx="2087257" cy="4316786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873283" y="1307061"/>
            <a:ext cx="2087257" cy="431678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矩形 11"/>
          <p:cNvSpPr txBox="1"/>
          <p:nvPr/>
        </p:nvSpPr>
        <p:spPr>
          <a:xfrm>
            <a:off x="603292" y="103124"/>
            <a:ext cx="10654270" cy="501736"/>
          </a:xfrm>
          <a:prstGeom prst="rect">
            <a:avLst/>
          </a:prstGeom>
          <a:ln w="3175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lnSpc>
                <a:spcPct val="110000"/>
              </a:lnSpc>
              <a:defRPr sz="3200" spc="2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>
              <a:defRPr sz="2600" spc="208">
                <a:solidFill>
                  <a:srgbClr val="75F7FA"/>
                </a:solidFill>
              </a:defRPr>
            </a:pPr>
            <a:r>
              <a:rPr lang="en-US" altLang="zh-CN" dirty="0" err="1">
                <a:solidFill>
                  <a:schemeClr val="bg1"/>
                </a:solidFill>
                <a:sym typeface="+mn-ea"/>
              </a:rPr>
              <a:t>ColorOS</a:t>
            </a:r>
            <a:r>
              <a:rPr lang="en-US" altLang="zh-CN" dirty="0">
                <a:solidFill>
                  <a:schemeClr val="bg1"/>
                </a:solidFill>
                <a:sym typeface="+mn-ea"/>
              </a:rPr>
              <a:t> c</a:t>
            </a:r>
            <a:r>
              <a:rPr lang="zh-CN" altLang="en-US" dirty="0">
                <a:solidFill>
                  <a:schemeClr val="bg1"/>
                </a:solidFill>
                <a:sym typeface="+mn-ea"/>
              </a:rPr>
              <a:t>hange point</a:t>
            </a:r>
            <a:r>
              <a:rPr lang="en-US" altLang="zh-CN" dirty="0">
                <a:solidFill>
                  <a:schemeClr val="bg1"/>
                </a:solidFill>
                <a:sym typeface="+mn-ea"/>
              </a:rPr>
              <a:t>s</a:t>
            </a:r>
            <a:endParaRPr lang="en-US" altLang="zh-CN" sz="2600" spc="208" dirty="0">
              <a:solidFill>
                <a:schemeClr val="bg1"/>
              </a:solidFill>
              <a:sym typeface="+mn-ea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372790"/>
              </p:ext>
            </p:extLst>
          </p:nvPr>
        </p:nvGraphicFramePr>
        <p:xfrm>
          <a:off x="1" y="752407"/>
          <a:ext cx="12191999" cy="64051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83553">
                  <a:extLst>
                    <a:ext uri="{9D8B030D-6E8A-4147-A177-3AD203B41FA5}">
                      <a16:colId xmlns:a16="http://schemas.microsoft.com/office/drawing/2014/main" val="2484720130"/>
                    </a:ext>
                  </a:extLst>
                </a:gridCol>
                <a:gridCol w="981434">
                  <a:extLst>
                    <a:ext uri="{9D8B030D-6E8A-4147-A177-3AD203B41FA5}">
                      <a16:colId xmlns:a16="http://schemas.microsoft.com/office/drawing/2014/main" val="2436797172"/>
                    </a:ext>
                  </a:extLst>
                </a:gridCol>
                <a:gridCol w="2706072">
                  <a:extLst>
                    <a:ext uri="{9D8B030D-6E8A-4147-A177-3AD203B41FA5}">
                      <a16:colId xmlns:a16="http://schemas.microsoft.com/office/drawing/2014/main" val="161376755"/>
                    </a:ext>
                  </a:extLst>
                </a:gridCol>
                <a:gridCol w="5037145">
                  <a:extLst>
                    <a:ext uri="{9D8B030D-6E8A-4147-A177-3AD203B41FA5}">
                      <a16:colId xmlns:a16="http://schemas.microsoft.com/office/drawing/2014/main" val="200258427"/>
                    </a:ext>
                  </a:extLst>
                </a:gridCol>
                <a:gridCol w="2483795">
                  <a:extLst>
                    <a:ext uri="{9D8B030D-6E8A-4147-A177-3AD203B41FA5}">
                      <a16:colId xmlns:a16="http://schemas.microsoft.com/office/drawing/2014/main" val="228161716"/>
                    </a:ext>
                  </a:extLst>
                </a:gridCol>
              </a:tblGrid>
              <a:tr h="363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နံပါတ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အဂ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ၤါ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ရပ္မ်ား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လိုအပ္သည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ေနာက္ခံ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Function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ေဖာ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ပခ်က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Operation path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864066"/>
                  </a:ext>
                </a:extLst>
              </a:tr>
              <a:tr h="21607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Super Power Saving Mode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ပါဝ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အလြန္နိမ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အေၾကာင္းအရာတြင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mobile phone 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ပါဝါသည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ၾ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ကာၾကာခံမည္မဟုတ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၊  user experience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အက်ိဳးသက္ေရာက္ေစပါသည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Super Power Saving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user 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အေရးေပၚလိုအပ္မႈမ်ားကို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ဆည္းေပးႏုိင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 electricity anxiety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extremely low power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ေအာက္တြင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သက္သာေစသည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Super power saving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ေအာက္တြင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power saving strategies ၏ series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၊ CPU frequency scaling ႏွင့္ screen brightness adjustment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အသုံးျပ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ဳၿ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battery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save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specific apps 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အတြက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အသုံးျပဳေသာ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targeted power saving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နည္းဗ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်ဴ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ဟာမ်ားကို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ယူထားပါသည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 super power saving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ေအာက္ရွိ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WeChat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ကဲ့သို႕ေသာ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အက္ပ္သည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အခ်က္အလက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ရရွိျခင္း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အခ်ိန္ကို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ကိုက္ညီစြာ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တိုးခ်ဲ႕ရန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dark mode ႏွင့္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ကိုက္ညီလိမ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</a:p>
                    <a:p>
                      <a:pPr algn="l" fontAlgn="b"/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super power saving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APP ၆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ခုကို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၎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ဖုန္းမ်ားအနက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SMS ႏွင့္ browser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fixed 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က်န္ရွိေသာ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၃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ခုကို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အသုံးျပဳသူအားျဖင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ေရြးခ်ယ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10% power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 window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super power saving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ရန္user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ကိုသတိေပးျခင္း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ေပၚလာမည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user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သည္လည္း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သူကိုယ္တိုင္အားျဖင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settings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 super power saving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ကိုလည္း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actively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super power saving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ပီးေနာက္တြင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သင္အသုံးျပဳလုိေသာ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application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တည္းျဖတ္ရန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‘:’ icon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screen ၏ upper right corner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ႏွ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ိပ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သို႕မဟုတ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 exit 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super power saving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ေရြးခ်ယ္ပ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Settings &gt; Battery &gt; Super Power Saving Mode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58239"/>
                  </a:ext>
                </a:extLst>
              </a:tr>
              <a:tr h="7277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2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Gravity Wallpapers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ငိမ္ေသာ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wallpapers ႏွင့္ live wallpapers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မကန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္႕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သတ္ထားပ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desktop interaction 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ယွဥ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ပိဳင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ုိင္စြမ္းသည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တုိးလာပါသည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Gravity wallpaper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 user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မ်ားသူတို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ဖုန္းကို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ကိုင္တြယ္သည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အေပၚတြင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မူတည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ေျပာင္းသည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မွတ္စု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: 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ယခုအခ်ိန္အထိ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gravity wallpaper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တစ္ခုသာရွိသည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Settings &gt; Home Screen &amp; Lock Screen Magazine &gt; Set wallpaper &gt; Live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wallpapers（Currently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only the last one ）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979959"/>
                  </a:ext>
                </a:extLst>
              </a:tr>
              <a:tr h="9977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3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Icon Pull-Down Gesture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mobile phone ၏ screen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တိုးလာသည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အေလ်ာက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one-handed operation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ပုိ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၍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၍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ခက္ခဲလာပါသည္ာ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desktop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ေပၚတြင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app icons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ဆြဲခ်ရန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screen ၏ left or right side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ေရ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ွ႕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သုိ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ပြတ္ဆြဲပ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icon 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ဆက္လက္ပြတ္ဆြဲၿပီး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app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ေလ်ာ့ခ်ပ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</a:t>
                      </a:r>
                    </a:p>
                    <a:p>
                      <a:pPr algn="l" fontAlgn="b"/>
                      <a:endParaRPr lang="en-US" sz="1000" u="none" strike="noStrike" dirty="0">
                        <a:effectLst/>
                        <a:latin typeface="Zawgyi-One" panose="020B0604030504040204" pitchFamily="34" charset="0"/>
                        <a:cs typeface="Zawgyi-One" panose="020B0604030504040204" pitchFamily="34" charset="0"/>
                      </a:endParaRPr>
                    </a:p>
                    <a:p>
                      <a:pPr algn="l" fontAlgn="b"/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မွတ္စု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：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The function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ပုံမွန္အားျဖင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ပိတ္ထားပါသည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Settings &gt; Home Screen &amp; Lock Screen Magazine &gt; Icon Pull-Down Gesture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60134"/>
                  </a:ext>
                </a:extLst>
              </a:tr>
              <a:tr h="19946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4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Lock Home Screen Layout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mobile phone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ကိုအသုံးျပဳေသာအခ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  mobile phone ၏ layout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အမွားေၾကာင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ေျပာင္းႏုိင္သည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ဥပမာအားျဖင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ကေလးသည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original desktop layout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ေႏွ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ာက္ယွက္ရန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မိဘ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ဖုန္းကို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အသုံးျပဳသည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သို႕မဟုတ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အသက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္ႀ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ကီးသူသည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mobile phone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အသုံးျပဳသည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အဘယ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ေၾကာင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ဆုိေသာ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သူတို႕သည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မိုဘုိင္းလ္ဖုန္း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စစ္ဆင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ခင္းမ်ား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ႏွင့္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အရင္း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ႏွ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ီးေသာေၾကာင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layout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သည္ေျပာင္းၿပီး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အခ်ိ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ဳ႕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ေနရာရွိ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original application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ကိုမေတ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ြ႕ႏ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ထို႕ေၾကာင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ေျပာင္းလဲမည္မဟုတ္ေသာ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desktop layout 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အတင္းအက်ပ္ပိတ္ေသာ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function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လိုအပ္ပါသည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ဤ function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ပီးေနာက္တြင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ထည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၊ delete၊ modify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သို႕မဟတု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desktop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အေၾကာင္းအရာကို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ဖယ္ရန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(icons, folders, plug-ins, desktop shortcuts)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တားျမစ္ပါသည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သက္ဆိုင္ရာ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စစ္ဆင္မႈမ်ားကို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လုပ္ေဆာင္ေသာအခ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သူတို႕သည္မတုန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္႕့ျ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"Desktop layout is locked“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ဟုေပၚပါသည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Settings &gt; Home Screen &amp; Lock Screen Magazine &gt; Lock Home Screen Layout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27" marR="827" marT="827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6689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512123"/>
              </p:ext>
            </p:extLst>
          </p:nvPr>
        </p:nvGraphicFramePr>
        <p:xfrm>
          <a:off x="1" y="0"/>
          <a:ext cx="12192000" cy="6858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83552">
                  <a:extLst>
                    <a:ext uri="{9D8B030D-6E8A-4147-A177-3AD203B41FA5}">
                      <a16:colId xmlns:a16="http://schemas.microsoft.com/office/drawing/2014/main" val="2447489239"/>
                    </a:ext>
                  </a:extLst>
                </a:gridCol>
                <a:gridCol w="1338578">
                  <a:extLst>
                    <a:ext uri="{9D8B030D-6E8A-4147-A177-3AD203B41FA5}">
                      <a16:colId xmlns:a16="http://schemas.microsoft.com/office/drawing/2014/main" val="541877165"/>
                    </a:ext>
                  </a:extLst>
                </a:gridCol>
                <a:gridCol w="2910011">
                  <a:extLst>
                    <a:ext uri="{9D8B030D-6E8A-4147-A177-3AD203B41FA5}">
                      <a16:colId xmlns:a16="http://schemas.microsoft.com/office/drawing/2014/main" val="2056261027"/>
                    </a:ext>
                  </a:extLst>
                </a:gridCol>
                <a:gridCol w="4296051">
                  <a:extLst>
                    <a:ext uri="{9D8B030D-6E8A-4147-A177-3AD203B41FA5}">
                      <a16:colId xmlns:a16="http://schemas.microsoft.com/office/drawing/2014/main" val="4058380139"/>
                    </a:ext>
                  </a:extLst>
                </a:gridCol>
                <a:gridCol w="2663808">
                  <a:extLst>
                    <a:ext uri="{9D8B030D-6E8A-4147-A177-3AD203B41FA5}">
                      <a16:colId xmlns:a16="http://schemas.microsoft.com/office/drawing/2014/main" val="1377385055"/>
                    </a:ext>
                  </a:extLst>
                </a:gridCol>
              </a:tblGrid>
              <a:tr h="15609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5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Screen Recording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user scenarios ၏ wider range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ကိုဖုံးရန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္ႏွင့္ user's screen recording experience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တိုးျမွင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screen recording function ၏ ၾ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ကြယ္ဝျခင္းမ်ား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တိုးလာသည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1. system sound ႏွင့္ microphone sound ၏ 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တစ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ပိဳင္နက္ထဲ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recording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ေထာက္ပံ့ထားပါသည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2.Floating window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အသံအတြက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quick setting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ခလုတ္ကို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ထည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ထားပါသည္ည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record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system sound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ေရြးခ်ယ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microphone sound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record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သို႕မဟုတ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screen recording setting interface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ကိုဝင္ရန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more settings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ႏွ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ိပ္ပ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3. custom resolution ႏွင့္ bit rate ၏ function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တုိးလာသည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4. 2K screen model ၏ recording resolution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2k recording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ေထာက္ပံ့သည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္( models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ေပၚမူတည္သည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္)။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Smart Sidebar ၏ floating bar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ဆြဲပ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screen recording function icon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ႏွ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ိပ္ပ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221538"/>
                  </a:ext>
                </a:extLst>
              </a:tr>
              <a:tr h="11901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6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Boot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Wizard（Accessibility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）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boot wizard ၏ Accessibility function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တိုးျမွင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့္ပါ။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Color Accessibility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 system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ခလုတ္မ်ားကို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ပီးေနာက္တြင္Boot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wizard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Color Accessibility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ထည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ဤ function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boot wizard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ပီးေနာက္တြင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function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အၿမဲတမ္း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ေနမည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settings&gt;other settings&gt;accessibility&gt;Color Accessibility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ပိတ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entrance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boot wizard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ရွိ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language selection interface ၏ upper right corner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ရွိပါသည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246876"/>
                  </a:ext>
                </a:extLst>
              </a:tr>
              <a:tr h="9821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7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ရွာေဖ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ြႏ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ုိင္သည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1. Users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မ်ားအတြက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ဤစာမ်က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္ႏွ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ာေပၚတြင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သက္ဆိုင္ရာ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အေၾကာင္းအရာကို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ရွာမေတ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ြ႕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ရန္မွာ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အဆင္ေျပသည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2. position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ေျပာင္းေသာ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users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မ်ားအတြက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setting items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ရွာရန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အဆင္ေျပသည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တူညီေသာ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functions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မ်ားအတြက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Do Not Disturb, Security, Battery, SIM Card &amp; Mobile Data features ႏွင့္ settings app 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အျခား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functions list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မ်ားေအာက္တြင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အႀကံျပဳခ်က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မ်ားကိုထည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မွတ္စု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: settings pages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မ်ားအားလုံးသည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available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မျဖစ္ပ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အခ်ိ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ဳ႕ system settings pages &gt;"You might be looking for"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bottom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displayed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584776"/>
                  </a:ext>
                </a:extLst>
              </a:tr>
              <a:tr h="89297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8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Super Nighttime Standby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ယခင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၊ night standby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user's sleeping habits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မသင္ယူပ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ါ၊ ၎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night standby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လုပ္ေနစဥ္အတြင္း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ပါဝ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အမ်ားႀကီး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စားသုံးမည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ColorOS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system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power saving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ညတြင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user's sleeping habits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သင္ယူျခင္းအားျဖင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တုိးျမွင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ဤသို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ည၏ power consumption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2%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ရွိမည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ညဖက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အားစားျခင္း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user ၏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စိတ္ပူမႈကို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ေလ်ာ့ခ်ေပးပါသည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Low-level function ၊ setting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လမ္းေၾကာင္းမရွိ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98331"/>
                  </a:ext>
                </a:extLst>
              </a:tr>
              <a:tr h="9227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9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AI App Preloading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/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AI algorithm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အားျဖင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ColorOS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ေနာက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မည္သည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app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အသုံးျပဳခ်င္သည္ကို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အတြက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ညဏ္ေကာင္းစြာ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္႕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မွန္းၿပီး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preload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လုပ္ေပးပါသည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ထို႕ေၾကာင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၎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ပိုမိုလ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ွ်င္ျ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မန္စြာ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AI APP Preload ႏွင့္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အတူ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ဖုန္းၾကာၾကာသုံးေလ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၍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ေခ်ာေမ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ြ႕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ေလျဖစ္သည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Low-level function, setting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လမ္းေၾကာင္းမရွိ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123"/>
                  </a:ext>
                </a:extLst>
              </a:tr>
              <a:tr h="130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10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3-fingers screenshot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landscape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screenshots Scrolling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နယ္ပါယ္တြင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အလြန္ရွားပါးေသာ္လည္း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၎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ေတာင္းဆိုခ်က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ရွိဆဲျဖစ္ပါသည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3-fingers screenshot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scrolling screenshot experience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မွင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တင္သည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1. screenshot scrolling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ရုိက္ေသာအခ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 page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autoscroll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ဖစ္မည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သင္ကိုယ္တိုင္အားျဖင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့္page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scroll down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လုပ္ရန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မလိုပ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 </a:t>
                      </a:r>
                      <a:b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2. landscape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Scrolling screenshots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ရုိက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ယခု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ေထာက္ပံ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့ၿ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ပီျဖစ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page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autoscroll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လုပ္မည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ဖစ္ပါသည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landscape mode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screenshots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Scrolling 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0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sz="10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။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813" marR="813" marT="813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557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57756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2019，OPPO 发布过的黑科技"/>
          <p:cNvSpPr txBox="1"/>
          <p:nvPr/>
        </p:nvSpPr>
        <p:spPr>
          <a:xfrm>
            <a:off x="781454" y="222896"/>
            <a:ext cx="3931205" cy="45756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1.1 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သြင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ပင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</a:t>
            </a:r>
          </a:p>
        </p:txBody>
      </p:sp>
      <p:sp>
        <p:nvSpPr>
          <p:cNvPr id="18" name="深海夜光"/>
          <p:cNvSpPr txBox="1"/>
          <p:nvPr/>
        </p:nvSpPr>
        <p:spPr>
          <a:xfrm>
            <a:off x="1091861" y="5854610"/>
            <a:ext cx="761747" cy="304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10000"/>
              </a:lnSpc>
              <a:defRPr spc="18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天青白</a:t>
            </a:r>
            <a:endParaRPr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439688"/>
              </p:ext>
            </p:extLst>
          </p:nvPr>
        </p:nvGraphicFramePr>
        <p:xfrm>
          <a:off x="4915535" y="1906905"/>
          <a:ext cx="6047537" cy="4306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6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0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117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Model name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CPH2109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Size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160.2mm×73.2mm×7.7mm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Weight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161g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Screen size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6.5 inch</a:t>
                      </a:r>
                      <a:r>
                        <a:rPr lang="zh-CN" alt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Screen resolution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2400*1080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Screen ratio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92.01% 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Screen glass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GG</a:t>
                      </a:r>
                      <a:r>
                        <a:rPr lang="en-US" altLang="zh-CN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3+(</a:t>
                      </a:r>
                      <a:r>
                        <a:rPr lang="zh-CN" altLang="en-US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Corning Gorilla Glass</a:t>
                      </a:r>
                      <a:r>
                        <a:rPr lang="en-US" altLang="zh-CN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)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Starry Night/</a:t>
                      </a:r>
                      <a:r>
                        <a:rPr lang="zh-CN" alt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Galactic Blue</a:t>
                      </a: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r>
                        <a:rPr lang="zh-CN" altLang="en-US" sz="1600" b="0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Silky White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" name="2019，OPPO 发布过的黑科技"/>
          <p:cNvSpPr txBox="1"/>
          <p:nvPr/>
        </p:nvSpPr>
        <p:spPr>
          <a:xfrm>
            <a:off x="5042232" y="1258170"/>
            <a:ext cx="2526967" cy="35599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OPPO Reno4 P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ro</a:t>
            </a:r>
            <a:endParaRPr lang="en-US" sz="1800" dirty="0">
              <a:solidFill>
                <a:srgbClr val="FF0000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306015" y="5311234"/>
            <a:ext cx="1221488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0" tIns="0" rIns="0" bIns="0" numCol="1" spcCol="38100" rtlCol="0" anchor="t" forceAA="0">
            <a:spAutoFit/>
          </a:bodyPr>
          <a:lstStyle/>
          <a:p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Starry Night</a:t>
            </a:r>
            <a:endParaRPr kumimoji="0" lang="zh-CN" alt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515E808-9E79-8F4B-8708-F04A7BC781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742" y="959026"/>
            <a:ext cx="1940657" cy="419796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536235"/>
              </p:ext>
            </p:extLst>
          </p:nvPr>
        </p:nvGraphicFramePr>
        <p:xfrm>
          <a:off x="0" y="0"/>
          <a:ext cx="12192000" cy="68682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83556">
                  <a:extLst>
                    <a:ext uri="{9D8B030D-6E8A-4147-A177-3AD203B41FA5}">
                      <a16:colId xmlns:a16="http://schemas.microsoft.com/office/drawing/2014/main" val="1246241567"/>
                    </a:ext>
                  </a:extLst>
                </a:gridCol>
                <a:gridCol w="1477542">
                  <a:extLst>
                    <a:ext uri="{9D8B030D-6E8A-4147-A177-3AD203B41FA5}">
                      <a16:colId xmlns:a16="http://schemas.microsoft.com/office/drawing/2014/main" val="2192187828"/>
                    </a:ext>
                  </a:extLst>
                </a:gridCol>
                <a:gridCol w="2830749">
                  <a:extLst>
                    <a:ext uri="{9D8B030D-6E8A-4147-A177-3AD203B41FA5}">
                      <a16:colId xmlns:a16="http://schemas.microsoft.com/office/drawing/2014/main" val="661379292"/>
                    </a:ext>
                  </a:extLst>
                </a:gridCol>
                <a:gridCol w="4426085">
                  <a:extLst>
                    <a:ext uri="{9D8B030D-6E8A-4147-A177-3AD203B41FA5}">
                      <a16:colId xmlns:a16="http://schemas.microsoft.com/office/drawing/2014/main" val="3139296371"/>
                    </a:ext>
                  </a:extLst>
                </a:gridCol>
                <a:gridCol w="2474068">
                  <a:extLst>
                    <a:ext uri="{9D8B030D-6E8A-4147-A177-3AD203B41FA5}">
                      <a16:colId xmlns:a16="http://schemas.microsoft.com/office/drawing/2014/main" val="2069354156"/>
                    </a:ext>
                  </a:extLst>
                </a:gridCol>
              </a:tblGrid>
              <a:tr h="582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App lock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ယခင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cloned app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app lock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မေထာက္ပံ့ထားပ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Cloned app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ယခု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app lock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ေထာက္ပံံ့ထားပါသည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Settings&gt;Security&gt;App Lock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089346"/>
                  </a:ext>
                </a:extLst>
              </a:tr>
              <a:tr h="9670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Recent tasks manager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recent tasks manager interface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ပိုမိုလ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ွ်င္ျ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မန္စြာ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ဝင္ေရာက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။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recent task interface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ကိုဝင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ပီးေနာက္တြင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recent tasks manager interface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ေရာက္ရန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ေအာက္ပိုင္းရွိ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clear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ခလုတ္ကို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ၾ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ကာၾကာဖိထားပ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recent task interface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ဝင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 ္ recent tasks manager interface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ေရာက္ရန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ေအာက္ပိုင္းရွိ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clear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ခလုတ္ကို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ၾ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ကာၾကာဖိထားပ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355040"/>
                  </a:ext>
                </a:extLst>
              </a:tr>
              <a:tr h="139179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13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Quik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Launch Gestures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physical buttons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ကိုအသုံးျပ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ဳျ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ခင္းအားျဖင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 screen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ပိ္တ္ေနစဥ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ကင္မရာသည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အျမန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activate 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ဖစ္ရန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ႏွင့္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လွပေသာ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အခ်ိန္မ်ားကို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ရိုက္ရန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၎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users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မ်ားကိုခြင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ပဳသည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Screen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ပိတ္ေနေသာအခ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 camera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volume button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ႏွ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စ္ခ်က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္ႏွ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ိပ္ပ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(audio playback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လုပ္ေနစဥ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မရရွိႏုိင္ပ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camera app&gt;Settings&gt;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Quik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Launch Gestures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ဝင္ပ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951174"/>
                  </a:ext>
                </a:extLst>
              </a:tr>
              <a:tr h="116463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14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Video snapshot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b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album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user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video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ေသာအခ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ပုံရုိက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ႏွင့္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သိ္မ္းထားျခင္းကို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လုပ္ေဆာင္လုိေသာ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 scenes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ရွိမည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လွပေသာ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အခ်ိန္နာရီမ်ား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ဆက္ရွိေနျခင္း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။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1.snapshot button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ႏွ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ိပ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လက္ရွိ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video frame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ၾ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ကားျဖတ္မည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b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2.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ပုံမ်ားသည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screenshot file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သိမ္းဆည္းေနမည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ဖစ္ပါသည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b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3.thumbnail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ႏွ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ိပ္ထားပ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ါ၊ ၎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big picture interface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ထဲသုိ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ခုန္သြားမည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ဖစ္ပါသည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thumbnail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ေပၚတြင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မႏွ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ိပ္ထားလ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ွ်င္ ၎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၃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စကၠန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္႕ၿ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ပီးေနာက္တြင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ေပ်ာက္သြားမည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ဖစ္ပါသည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</a:t>
                      </a:r>
                    </a:p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4.၎သည္ video playback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မထိခိုက္ပ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Photos app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ကိုဖြင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့္ပါ&gt; video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ေရြးခ်ယ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ပီးဖြင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့္ပါ&gt; upper right corner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ခလုတ္ကို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ႏွ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ိပ္ပ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95161"/>
                  </a:ext>
                </a:extLst>
              </a:tr>
              <a:tr h="275215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15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App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Baterry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management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Power consumption management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နည္းဗ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်ဴ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ဟာမ်ားသည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ေနရာတိုင္းတြင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္႕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က်ယ္ေနပါသည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ခ်ိန္ညွိျခင္းသည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အဆင္မေျပပ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Allow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foregroud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activity</a:t>
                      </a:r>
                      <a:b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့္ၿ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၎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application ၏ 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ပါဝါအားစားျခင္းကို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ထိေရာက္စြာ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ေလ်ာ့ခ်သည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သို႕ေသာ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၎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application 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ပုံမွန္အလုပ္မလုပ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ခင္းသို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႕ 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ဖစ္ပြားေစႏိုင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သက္ဆိုင္ရာ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notification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ေႏွ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ာက္ေ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ႏွ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းႏုိင္သည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</a:t>
                      </a:r>
                      <a:b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backgroud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activity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့္ျပဳျ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</a:t>
                      </a:r>
                      <a:b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opening  ၿ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ပီးေနာက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application background behavior ၏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ကန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္႕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သတ္ခ်က္မ်ား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ႏွင့္ 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မွင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တင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ခင္းမ်ား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မရွိဘဲ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၎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ပါဝါအားစားျခင္း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ရလဒ္ကို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ဖစ္ေစႏုိင္ပါသည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္။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Settings&gt;Battery&gt;App battery management&gt;</a:t>
                      </a:r>
                      <a:b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</a:b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application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ေရြးခ်ယ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္ၿ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ပီးဖြင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့္ပါ&gt;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foregroud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activity/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backgroud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activity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ခြင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့္ျ</a:t>
                      </a:r>
                      <a:r>
                        <a:rPr lang="en-US" sz="1100" u="none" strike="noStrike" dirty="0" err="1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ပဳပ</a:t>
                      </a:r>
                      <a:r>
                        <a:rPr lang="en-US" sz="1100" u="none" strike="noStrike" dirty="0">
                          <a:effectLst/>
                          <a:latin typeface="Zawgyi-One" panose="020B0604030504040204" pitchFamily="34" charset="0"/>
                          <a:cs typeface="Zawgyi-One" panose="020B0604030504040204" pitchFamily="34" charset="0"/>
                        </a:rPr>
                        <a:t>ါ။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宋体" panose="02010600030101010101" pitchFamily="2" charset="-122"/>
                        <a:cs typeface="Zawgyi-One" panose="020B0604030504040204" pitchFamily="34" charset="0"/>
                      </a:endParaRPr>
                    </a:p>
                  </a:txBody>
                  <a:tcPr marL="1371" marR="1371" marT="1371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172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09549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目录</a:t>
            </a:r>
          </a:p>
        </p:txBody>
      </p:sp>
      <p:sp>
        <p:nvSpPr>
          <p:cNvPr id="14" name="线条"/>
          <p:cNvSpPr/>
          <p:nvPr/>
        </p:nvSpPr>
        <p:spPr>
          <a:xfrm flipV="1">
            <a:off x="4318597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0" name="文本框 1"/>
          <p:cNvSpPr txBox="1"/>
          <p:nvPr/>
        </p:nvSpPr>
        <p:spPr>
          <a:xfrm>
            <a:off x="7211695" y="5255260"/>
            <a:ext cx="2573020" cy="10826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4.1 A2 small board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4.2 Double cell battery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4.3 Thermal gel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1" name="线条"/>
          <p:cNvSpPr/>
          <p:nvPr/>
        </p:nvSpPr>
        <p:spPr>
          <a:xfrm flipV="1">
            <a:off x="8006677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5020124" y="1543681"/>
            <a:ext cx="4764591" cy="100600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3.1 Super power saving mode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3.2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ColorOS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c</a:t>
            </a:r>
            <a:r>
              <a: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hange point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18" name="流程图: 联系 3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Parameter</a:t>
              </a:r>
            </a:p>
          </p:txBody>
        </p:sp>
        <p:sp>
          <p:nvSpPr>
            <p:cNvPr id="19" name="流程图: 联系 36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Selling Points</a:t>
              </a:r>
            </a:p>
          </p:txBody>
        </p:sp>
        <p:sp>
          <p:nvSpPr>
            <p:cNvPr id="22" name="流程图: 联系 38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23" name="流程图: 联系 40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ျပဳျ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ပင္ထိိ္န္းသိမ္းျခင္း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သတိေပးခ်က္မ်ား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4" name="流程图: 联系 41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sp>
        <p:nvSpPr>
          <p:cNvPr id="25" name="线条"/>
          <p:cNvSpPr/>
          <p:nvPr/>
        </p:nvSpPr>
        <p:spPr>
          <a:xfrm flipV="1">
            <a:off x="6245615" y="1974714"/>
            <a:ext cx="1" cy="906415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6" name="文本框 1"/>
          <p:cNvSpPr txBox="1"/>
          <p:nvPr/>
        </p:nvSpPr>
        <p:spPr>
          <a:xfrm>
            <a:off x="3494959" y="5254986"/>
            <a:ext cx="3489501" cy="990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အသန္မာဆုံး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နည္းပညာ</a:t>
            </a:r>
            <a:endParaRPr lang="en-US" altLang="zh-CN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ေခတ္အစားဆုံး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သြင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ပင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OPPOSans Medium"/>
              </a:rPr>
              <a:t>္ 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အမိုက္ဆုံး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ဓာတ္ပုံ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27" name="成组"/>
          <p:cNvGrpSpPr/>
          <p:nvPr/>
        </p:nvGrpSpPr>
        <p:grpSpPr>
          <a:xfrm>
            <a:off x="768992" y="1292860"/>
            <a:ext cx="3510915" cy="1620520"/>
            <a:chOff x="263870" y="638093"/>
            <a:chExt cx="1823782" cy="1603692"/>
          </a:xfrm>
        </p:grpSpPr>
        <p:sp>
          <p:nvSpPr>
            <p:cNvPr id="28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9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parameters ဖြ႕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ဲစည္းပုံ</a:t>
              </a:r>
              <a:endPara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အသုံးျပ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1" grpId="0" bldLvl="0" animBg="1"/>
      <p:bldP spid="26" grpId="0" bldLvl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714" y="2312586"/>
            <a:ext cx="4952729" cy="359037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98362" y="401270"/>
            <a:ext cx="9763760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2600" spc="208">
                <a:solidFill>
                  <a:srgbClr val="75F7FA"/>
                </a:solidFill>
              </a:defRPr>
            </a:pPr>
            <a:r>
              <a:rPr lang="en-US" altLang="zh-CN" sz="2000" spc="208" dirty="0">
                <a:solidFill>
                  <a:srgbClr val="75F7FA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4.1 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Reno3 Pro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 small boards ႏွ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စ္ခု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 ၊ A1 ႏွင့္ A2 small boards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တို႕ရွိပါသည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္။ A2 small board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စပီကာတြင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တပ္ဆင္ထားပါသည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္။ speaker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ကိုအစားထိုးေသာအခ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ါ A2 small board ျ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ဖဳတ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ခင္းတြင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အာရုံစိုက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ပီး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 ၎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စပီကာအသစ္ေပၚတြင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0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တပ္ဆင္ပ</a:t>
            </a:r>
            <a:r>
              <a:rPr lang="en-US" altLang="zh-CN" sz="2000" dirty="0">
                <a:latin typeface="Zawgyi-One" panose="020B0604030504040204" pitchFamily="34" charset="0"/>
                <a:cs typeface="Zawgyi-One" panose="020B0604030504040204" pitchFamily="34" charset="0"/>
              </a:rPr>
              <a:t>ါ။ </a:t>
            </a:r>
            <a:endParaRPr lang="zh-CN" altLang="en-US" sz="2000" spc="208" dirty="0">
              <a:solidFill>
                <a:srgbClr val="75F7FA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7" name="文本框 1"/>
          <p:cNvSpPr txBox="1"/>
          <p:nvPr/>
        </p:nvSpPr>
        <p:spPr>
          <a:xfrm>
            <a:off x="9439546" y="3432261"/>
            <a:ext cx="2972947" cy="61117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 algn="l" hangingPunct="1">
              <a:lnSpc>
                <a:spcPct val="150000"/>
              </a:lnSpc>
              <a:defRPr/>
            </a:pP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A2 small mainboard</a:t>
            </a:r>
            <a:r>
              <a:rPr kumimoji="0" lang="zh-CN" altLang="en-US" sz="1800" b="0" i="0" u="none" strike="noStrike" kern="0" cap="none" spc="14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cs typeface="Zawgyi-One" panose="020B0604030504040204" pitchFamily="34" charset="0"/>
                <a:sym typeface="微软雅黑" panose="020B0503020204020204" charset="-122"/>
              </a:rPr>
              <a:t> </a:t>
            </a:r>
            <a:endParaRPr kumimoji="0" sz="1800" b="0" i="0" u="none" strike="noStrike" kern="0" cap="none" spc="144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微软雅黑" panose="020B0503020204020204" charset="-122"/>
            </a:endParaRPr>
          </a:p>
        </p:txBody>
      </p:sp>
      <p:sp>
        <p:nvSpPr>
          <p:cNvPr id="9" name="线条"/>
          <p:cNvSpPr/>
          <p:nvPr/>
        </p:nvSpPr>
        <p:spPr>
          <a:xfrm flipV="1">
            <a:off x="6324600" y="3658088"/>
            <a:ext cx="2862766" cy="159525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Helvetica Neue Medium"/>
              <a:cs typeface="Zawgyi-One" panose="020B060403050404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93581527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0334" y="2649667"/>
            <a:ext cx="4138019" cy="3383573"/>
          </a:xfrm>
          <a:prstGeom prst="rect">
            <a:avLst/>
          </a:prstGeom>
        </p:spPr>
      </p:pic>
      <p:sp>
        <p:nvSpPr>
          <p:cNvPr id="4" name="矩形 11"/>
          <p:cNvSpPr txBox="1"/>
          <p:nvPr/>
        </p:nvSpPr>
        <p:spPr>
          <a:xfrm>
            <a:off x="1476226" y="430729"/>
            <a:ext cx="9302020" cy="1304199"/>
          </a:xfrm>
          <a:prstGeom prst="rect">
            <a:avLst/>
          </a:prstGeom>
          <a:ln w="3175">
            <a:miter lim="400000"/>
          </a:ln>
        </p:spPr>
        <p:txBody>
          <a:bodyPr wrap="square" lIns="45718" tIns="45718" rIns="45718" bIns="45718">
            <a:spAutoFit/>
          </a:bodyPr>
          <a:lstStyle>
            <a:lvl1pPr algn="ctr">
              <a:lnSpc>
                <a:spcPct val="110000"/>
              </a:lnSpc>
              <a:defRPr sz="3200" spc="2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  <a:defRPr sz="2600" spc="208">
                <a:solidFill>
                  <a:srgbClr val="75F7FA"/>
                </a:solidFill>
              </a:defRPr>
            </a:pPr>
            <a:r>
              <a:rPr lang="en-US" altLang="zh-CN" sz="1800" spc="208" dirty="0">
                <a:solidFill>
                  <a:srgbClr val="75F7FA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4.2 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Reno3 Pro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 disassembly positions ႏွ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စ္ခု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ႏွင့္ dual-cell battery ျ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ဖစ္ပါသည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္။ ျ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ဖဳတ္ေသာအခ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ါ ႏွ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စ္ဖက္စလုံးသည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ေခ်ာင္ရန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ပီး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အတူတက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ြ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ဆြဲထုတ္ရန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လိုအပ္ပါသည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္။ ၎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 disassembly position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တစ္ခုထဲမ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ွ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မဆြဲထုတ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္ႏ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ုိင္ပ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ါ။</a:t>
            </a:r>
            <a:endParaRPr lang="zh-CN" altLang="en-US" sz="1800" spc="208" dirty="0">
              <a:solidFill>
                <a:srgbClr val="75F7FA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190073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矩形 11"/>
          <p:cNvSpPr txBox="1"/>
          <p:nvPr/>
        </p:nvSpPr>
        <p:spPr>
          <a:xfrm>
            <a:off x="2083178" y="872006"/>
            <a:ext cx="8850711" cy="904859"/>
          </a:xfrm>
          <a:prstGeom prst="rect">
            <a:avLst/>
          </a:prstGeom>
          <a:ln w="3175">
            <a:miter lim="400000"/>
          </a:ln>
        </p:spPr>
        <p:txBody>
          <a:bodyPr wrap="square" lIns="45718" tIns="45718" rIns="45718" bIns="45718">
            <a:spAutoFit/>
          </a:bodyPr>
          <a:lstStyle>
            <a:lvl1pPr algn="ctr">
              <a:lnSpc>
                <a:spcPct val="110000"/>
              </a:lnSpc>
              <a:defRPr sz="3200" spc="2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>
              <a:defRPr sz="2600" spc="208">
                <a:solidFill>
                  <a:srgbClr val="75F7FA"/>
                </a:solidFill>
              </a:defRPr>
            </a:pPr>
            <a:r>
              <a:rPr lang="en-US" altLang="zh-CN" sz="2400" spc="208" dirty="0">
                <a:solidFill>
                  <a:srgbClr val="75F7FA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4.3 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motherboard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မတပ္ဆင္မွီ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သင္သည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 thermal gel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ကိုထည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ရန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လိုပါသည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endParaRPr lang="zh-CN" altLang="en-US" sz="2400" spc="208" dirty="0">
              <a:solidFill>
                <a:srgbClr val="75F7FA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019" y="2122056"/>
            <a:ext cx="5092861" cy="3594345"/>
          </a:xfrm>
          <a:prstGeom prst="rect">
            <a:avLst/>
          </a:prstGeom>
        </p:spPr>
      </p:pic>
      <p:grpSp>
        <p:nvGrpSpPr>
          <p:cNvPr id="7" name="成组"/>
          <p:cNvGrpSpPr/>
          <p:nvPr/>
        </p:nvGrpSpPr>
        <p:grpSpPr>
          <a:xfrm>
            <a:off x="6664960" y="2457142"/>
            <a:ext cx="4268929" cy="1931978"/>
            <a:chOff x="-2439139" y="1410900"/>
            <a:chExt cx="5058701" cy="1923836"/>
          </a:xfrm>
        </p:grpSpPr>
        <p:sp>
          <p:nvSpPr>
            <p:cNvPr id="8" name="线条"/>
            <p:cNvSpPr/>
            <p:nvPr/>
          </p:nvSpPr>
          <p:spPr>
            <a:xfrm flipV="1">
              <a:off x="-2439139" y="1821143"/>
              <a:ext cx="3392391" cy="1513593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9" name="文本框 1"/>
            <p:cNvSpPr txBox="1"/>
            <p:nvPr/>
          </p:nvSpPr>
          <p:spPr>
            <a:xfrm>
              <a:off x="403293" y="1410900"/>
              <a:ext cx="2216269" cy="11958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Thermal gel</a:t>
              </a:r>
              <a:r>
                <a:rPr lang="zh-CN" altLang="en-US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 </a:t>
              </a:r>
              <a:endParaRPr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目录</a:t>
            </a:r>
          </a:p>
        </p:txBody>
      </p:sp>
      <p:sp>
        <p:nvSpPr>
          <p:cNvPr id="43" name="线条"/>
          <p:cNvSpPr/>
          <p:nvPr/>
        </p:nvSpPr>
        <p:spPr>
          <a:xfrm flipV="1">
            <a:off x="4166197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45" name="线条"/>
          <p:cNvSpPr/>
          <p:nvPr/>
        </p:nvSpPr>
        <p:spPr>
          <a:xfrm flipV="1">
            <a:off x="7854277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49" name="线条"/>
          <p:cNvSpPr/>
          <p:nvPr/>
        </p:nvSpPr>
        <p:spPr>
          <a:xfrm flipV="1">
            <a:off x="5968007" y="2293441"/>
            <a:ext cx="1" cy="619335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5020124" y="1543681"/>
            <a:ext cx="4114148" cy="100600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3.1 Super power saving mode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3.2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ColorOS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c</a:t>
            </a:r>
            <a:r>
              <a: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hange point</a:t>
            </a:r>
          </a:p>
        </p:txBody>
      </p:sp>
      <p:sp>
        <p:nvSpPr>
          <p:cNvPr id="19" name="文本框 1"/>
          <p:cNvSpPr txBox="1"/>
          <p:nvPr/>
        </p:nvSpPr>
        <p:spPr>
          <a:xfrm>
            <a:off x="7211695" y="5255260"/>
            <a:ext cx="3440092" cy="10826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4.1 A2 small board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4.2 Double cell battery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4.3 Thermal gel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18" name="流程图: 联系 3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Parameter</a:t>
              </a:r>
            </a:p>
          </p:txBody>
        </p:sp>
        <p:sp>
          <p:nvSpPr>
            <p:cNvPr id="20" name="流程图: 联系 36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Selling Points</a:t>
              </a:r>
            </a:p>
          </p:txBody>
        </p:sp>
        <p:sp>
          <p:nvSpPr>
            <p:cNvPr id="21" name="流程图: 联系 38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22" name="流程图: 联系 40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ထိန္းသိမ္းျပ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ကိဳတင္သတိေပးခ်က္မ်ား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3" name="流程图: 联系 41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sp>
        <p:nvSpPr>
          <p:cNvPr id="24" name="文本框 1"/>
          <p:cNvSpPr txBox="1"/>
          <p:nvPr/>
        </p:nvSpPr>
        <p:spPr>
          <a:xfrm>
            <a:off x="3494959" y="5254986"/>
            <a:ext cx="3489501" cy="990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အသန္မာဆုံး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နည္းပညာ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 defTabSz="1828800">
              <a:defRPr sz="4000" b="1" i="1">
                <a:solidFill>
                  <a:srgbClr val="00FF9B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ေခတ္အစားဆုံး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အမိုက္ဆုံး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Photography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25" name="成组"/>
          <p:cNvGrpSpPr/>
          <p:nvPr/>
        </p:nvGrpSpPr>
        <p:grpSpPr>
          <a:xfrm>
            <a:off x="768992" y="1292860"/>
            <a:ext cx="3510915" cy="1620520"/>
            <a:chOff x="263870" y="638093"/>
            <a:chExt cx="1823782" cy="1603692"/>
          </a:xfrm>
        </p:grpSpPr>
        <p:sp>
          <p:nvSpPr>
            <p:cNvPr id="26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7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arameters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ဖြဲ႕စည္းပုံ</a:t>
              </a:r>
              <a:endPara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အသုံးျပဳမ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/>
      <p:bldP spid="24" grpId="0" bldLvl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矩形 11"/>
          <p:cNvSpPr txBox="1"/>
          <p:nvPr/>
        </p:nvSpPr>
        <p:spPr>
          <a:xfrm>
            <a:off x="768865" y="297271"/>
            <a:ext cx="10654270" cy="532449"/>
          </a:xfrm>
          <a:prstGeom prst="rect">
            <a:avLst/>
          </a:prstGeom>
          <a:ln w="3175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lnSpc>
                <a:spcPct val="110000"/>
              </a:lnSpc>
              <a:defRPr sz="3200" spc="2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>
              <a:defRPr sz="2600" spc="208">
                <a:solidFill>
                  <a:srgbClr val="75F7FA"/>
                </a:solidFill>
              </a:defRPr>
            </a:pPr>
            <a:r>
              <a:rPr lang="en-US" altLang="zh-CN" sz="2600" spc="208" dirty="0">
                <a:solidFill>
                  <a:srgbClr val="75F7FA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FAQ</a:t>
            </a:r>
            <a:endParaRPr lang="zh-CN" altLang="en-US" sz="2600" spc="208" dirty="0">
              <a:solidFill>
                <a:srgbClr val="75F7FA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68865" y="1166842"/>
            <a:ext cx="10338761" cy="45243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anchorCtr="0" forceAA="0">
            <a:spAutoFit/>
          </a:bodyPr>
          <a:lstStyle/>
          <a:p>
            <a:pPr algn="just" fontAlgn="ctr">
              <a:lnSpc>
                <a:spcPct val="150000"/>
              </a:lnSpc>
            </a:pPr>
            <a:r>
              <a:rPr kumimoji="0" lang="en-US" sz="1400" b="1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1</a:t>
            </a:r>
            <a:r>
              <a:rPr lang="en-US" sz="1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. 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CPE format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ကဲ့သို႕ေသာ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အခ်ိ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ဳ႕ audio files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မ်ားကို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ဖြင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့္ပါ။ progress bar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အျမန္ဖြင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့္ပါ၊ ၎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ကိုက္ညီေသာ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pop sound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ရွိလိမ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့္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မည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ဖစ္သည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endParaRPr lang="en-US" altLang="zh-CN" sz="1400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ကိုးကားခ်က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မိန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္႕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ခြန္း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: ကၽြ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န္ေတာ္တို႕သည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formats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အမ်ားစုကို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မွင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ပီးျဖစ္ပါသည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သို႕ေသာ္လည္း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ပိုမိုေကာင္းမြန္ေသာ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ကိုက္ညီမႈကို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ေသခ်ာေစရန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ကၽြ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န္ေတာ္တို႕သည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Google’s native decoders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uncommon formats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မ်ားအတြက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အသုံးျပဳဆဲျဖစ္ပါသည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ဤ native decoders 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မ်ားတြင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အခ်ို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ဆူညံသံမ်ား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ရွိပါသည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Google’s native machine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သည္လည္း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ဤ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ပႆရွိပါသည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</a:p>
          <a:p>
            <a:pPr fontAlgn="ctr">
              <a:lnSpc>
                <a:spcPct val="150000"/>
              </a:lnSpc>
            </a:pPr>
            <a:endParaRPr kumimoji="0" sz="140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>
              <a:lnSpc>
                <a:spcPct val="150000"/>
              </a:lnSpc>
            </a:pPr>
            <a:r>
              <a:rPr kumimoji="0" lang="en-US" sz="1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2</a:t>
            </a:r>
            <a:r>
              <a:rPr lang="en-US" sz="1400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.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Fast standby power consumption</a:t>
            </a:r>
            <a:endParaRPr kumimoji="0" lang="zh-CN" altLang="en-US" sz="1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အကိုးအကား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ေၾကျငာခ်က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: social applications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အသုံးျပ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ဳျ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ဖစ္စဥ္မ်ားတြင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messages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 full-time ႏွင့္ real-time delivery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ေသခ်ာေစရန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frequent network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requests result in faster power consumption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Suggest: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1). power saving mode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့္ပါ (settings-battery-power saving mode)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2). non-essential software  ၏ Prohibit self-starting ႏွင့္ background running (settings-battery-application power consumption management- "Allow application to start automatically“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ေရြးခ်ယ္ရန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application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ေရြးခ်ယ္ပ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ါ)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3). background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လုပ္ငန္းစဥ္မ်ား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ႏွင့္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မလုိအပ္ေသာ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software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အၾကာခဏ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ရွင္းလင္းေပးပ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ါ။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4).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ညဖက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အိပ္ယာမဝင္မွီ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background process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ရွင္းလင္းၿပီး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power save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ဖစ္ရန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standby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အတြက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data network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ပိတ္ပ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ါ။ </a:t>
            </a:r>
            <a:endParaRPr kumimoji="0" lang="en-US" sz="140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57734" y="1064570"/>
            <a:ext cx="9652420" cy="45243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anchorCtr="0" forceAA="0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3.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bright screen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ကိုအသုံးျပဳေသာအခ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ပါဝါအားစားမ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 ျ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မန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US" altLang="zh-CN" sz="1400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အကိုးအကား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မိန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္႕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ခြန္း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: formats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အမ်ားစုကို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ကၽြ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န္ေတာ္တို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မွင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ပီးျဖစ္ေသာ္လည္း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ပိုမိုကိုက္ညီမႈကို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ေသခ်ာေစရန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ကၽြ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န္ေတာ္တို႕သည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 Google’s native decoders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uncommon formats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မ်ားအတြက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အသုံးျပဳေနစဲျဖစ္သည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ဤ native decoders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မ်ားတြင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ဆူညံသံ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အနည္းငယ္ရွိသည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Google ၏ native machine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သည္လည္း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ဤျပႆနာ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ရွိပါသည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</a:p>
          <a:p>
            <a:pPr fontAlgn="ctr">
              <a:lnSpc>
                <a:spcPct val="150000"/>
              </a:lnSpc>
            </a:pPr>
            <a:endParaRPr kumimoji="0" sz="140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4.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ပါဝ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အားစားမ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 ျ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မန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အကိုးအကား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မိန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္႕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ခြန္း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: 90Hz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မားေသာ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fluid screen refresh rate ၊ smoother picture ႏွင့္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အတူ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user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ေထာက္ပံ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ပိမို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မတရားေသာ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စစ္ဆင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(more arbitrary operation)  ႏွင့္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ဂိမ္းကစားျခင္း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ေခ်ာေမ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ြ႕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မႈကို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ပိုမို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ေတ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ြ႕ႀ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ကံဳခံစားျခင္း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b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</a:b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အႀကံျပဳခ်က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: users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screen refresh rate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ျပဳျ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ပင္ေသာ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 ႀ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ဂိမ္းမ်ားကို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မကစားပါနဲ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႕။ to Smart Switch or 60HZ (Settings-Desktop and Brightness-Screen refresh rate)</a:t>
            </a:r>
            <a:endParaRPr kumimoji="0" lang="en-US" sz="140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>
              <a:lnSpc>
                <a:spcPct val="150000"/>
              </a:lnSpc>
            </a:pPr>
            <a:endParaRPr lang="en-US" altLang="zh-CN" sz="140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5.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Music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play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လုပ္ရန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Kugou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ကိုအသုံးျပဳပ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ါ၊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ဆူညံမႈသည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 music playback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လုပ္ေနစဥ္အတြင္း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b="1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ေပၚလာသည</a:t>
            </a:r>
            <a:r>
              <a:rPr lang="en-US" altLang="zh-CN" sz="1400" b="1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endParaRPr lang="zh-CN" altLang="en-US" sz="1400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ကုိးကားစရာ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ေၾကျငာခ်က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: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ပႆနာကို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သိျခင္း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မၾကာမွီ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ကၽြ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န္ေတာ္တုိ႕သည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တိုးျမွင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ဖစ္ပါသည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restore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လုပ္ရန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သင္သည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ဖုန္းကို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 restart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္ႏ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ုိင္ပါသည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endParaRPr kumimoji="0" lang="en-US" sz="140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8" name="OPPO-LOGO_NEW_20181018png.png" descr="OPPO-LOGO_NEW_20181018p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021" y="2398011"/>
            <a:ext cx="2917958" cy="2061978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2019，OPPO 发布过的黑科技"/>
          <p:cNvSpPr txBox="1"/>
          <p:nvPr/>
        </p:nvSpPr>
        <p:spPr>
          <a:xfrm>
            <a:off x="-372250" y="205350"/>
            <a:ext cx="7327527" cy="45756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1.2 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ဖြဲ႕စည္းပုံ</a:t>
            </a:r>
            <a:endParaRPr lang="en-US" altLang="zh-CN" sz="24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18" name="深海夜光"/>
          <p:cNvSpPr txBox="1"/>
          <p:nvPr/>
        </p:nvSpPr>
        <p:spPr>
          <a:xfrm>
            <a:off x="1091861" y="5854610"/>
            <a:ext cx="761747" cy="304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10000"/>
              </a:lnSpc>
              <a:defRPr spc="18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天青白</a:t>
            </a:r>
            <a:endParaRPr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2" name="2019，OPPO 发布过的黑科技"/>
          <p:cNvSpPr txBox="1"/>
          <p:nvPr/>
        </p:nvSpPr>
        <p:spPr>
          <a:xfrm>
            <a:off x="5004132" y="1258171"/>
            <a:ext cx="2910508" cy="35599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OPPO Reno4 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Pro</a:t>
            </a:r>
            <a:endParaRPr lang="en-US" altLang="zh-CN" sz="1800" dirty="0">
              <a:solidFill>
                <a:srgbClr val="FF0000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306015" y="5314609"/>
            <a:ext cx="1221488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0" tIns="0" rIns="0" bIns="0" numCol="1" spcCol="38100" rtlCol="0" anchor="t" forceAA="0">
            <a:spAutoFit/>
          </a:bodyPr>
          <a:lstStyle/>
          <a:p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Starry Night</a:t>
            </a:r>
            <a:endParaRPr kumimoji="0" lang="zh-CN" alt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824065"/>
              </p:ext>
            </p:extLst>
          </p:nvPr>
        </p:nvGraphicFramePr>
        <p:xfrm>
          <a:off x="5012663" y="1726089"/>
          <a:ext cx="5142257" cy="41542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0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CPU model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SDM720G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Core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GPU</a:t>
                      </a:r>
                      <a:r>
                        <a:rPr lang="zh-CN" alt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frequency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Adreno™ 618 @750MHz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RAM</a:t>
                      </a:r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+</a:t>
                      </a:r>
                      <a:r>
                        <a:rPr 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ROM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8GB+128GB/8GB+256GB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Front camera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32M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Rear camera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Wide-angle:</a:t>
                      </a:r>
                      <a:r>
                        <a:rPr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</a:t>
                      </a:r>
                      <a:r>
                        <a:rPr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+</a:t>
                      </a: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Main camera: </a:t>
                      </a:r>
                      <a:r>
                        <a:rPr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8M</a:t>
                      </a: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+Filter2M</a:t>
                      </a:r>
                      <a:r>
                        <a:rPr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+</a:t>
                      </a:r>
                      <a:r>
                        <a:rPr lang="en-US" altLang="zh-CN" sz="1800" b="0" i="0" u="none" strike="noStrike" cap="none" spc="0" baseline="0" dirty="0">
                          <a:solidFill>
                            <a:srgbClr val="FFFFFF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 panose="020F0502020204030204"/>
                        </a:rPr>
                        <a:t>Macro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2M</a:t>
                      </a:r>
                      <a:endParaRPr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Battery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000</a:t>
                      </a:r>
                      <a:r>
                        <a:rPr lang="zh-CN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mAh</a:t>
                      </a:r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((Typical value)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Charging time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About 36 </a:t>
                      </a:r>
                      <a:r>
                        <a:rPr lang="en-US" altLang="zh-CN" sz="1800" b="0" i="0" u="none" strike="noStrike" cap="none" spc="0" baseline="0" dirty="0">
                          <a:solidFill>
                            <a:srgbClr val="FFFFFF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 panose="020F0502020204030204"/>
                        </a:rPr>
                        <a:t>minutes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图片 7">
            <a:extLst>
              <a:ext uri="{FF2B5EF4-FFF2-40B4-BE49-F238E27FC236}">
                <a16:creationId xmlns:a16="http://schemas.microsoft.com/office/drawing/2014/main" id="{F515E808-9E79-8F4B-8708-F04A7BC781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742" y="959026"/>
            <a:ext cx="1940657" cy="419796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2019，OPPO 发布过的黑科技"/>
          <p:cNvSpPr txBox="1"/>
          <p:nvPr/>
        </p:nvSpPr>
        <p:spPr>
          <a:xfrm>
            <a:off x="-580037" y="214875"/>
            <a:ext cx="7545042" cy="45756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1.3 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မၾကာခဏ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အသုံးျပဳမ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ႈ</a:t>
            </a:r>
            <a:endParaRPr sz="2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2" name="2019，OPPO 发布过的黑科技"/>
          <p:cNvSpPr txBox="1"/>
          <p:nvPr/>
        </p:nvSpPr>
        <p:spPr>
          <a:xfrm>
            <a:off x="5536262" y="1274680"/>
            <a:ext cx="2673017" cy="35599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OPPO Reno4 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Pro</a:t>
            </a:r>
            <a:endParaRPr lang="en-US" altLang="zh-CN" sz="1800" dirty="0">
              <a:solidFill>
                <a:srgbClr val="FF0000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003951"/>
              </p:ext>
            </p:extLst>
          </p:nvPr>
        </p:nvGraphicFramePr>
        <p:xfrm>
          <a:off x="5536565" y="2025302"/>
          <a:ext cx="5014762" cy="35582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8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429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Front camera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Punch-hole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USB type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 Type-C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2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 version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kern="120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</a:t>
                      </a:r>
                      <a:endParaRPr lang="en-US" altLang="zh-CN" sz="1600" b="0" i="0" u="none" strike="noStrike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Earphone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3.5mm</a:t>
                      </a:r>
                      <a:endParaRPr lang="zh-CN" altLang="en-US" sz="1600" b="0" i="0" u="none" strike="noStrike" kern="1200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Speaker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Bluetooth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Bluetooth 5.1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40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dirty="0" err="1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ColorOS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ColorOS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7.2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Android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Android 10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384244" y="5264698"/>
            <a:ext cx="1267784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Silky White</a:t>
            </a:r>
            <a:endParaRPr kumimoji="0" lang="zh-CN" alt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D61DB16-DB2F-FA4D-BEB7-D3FD22F287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165" y="1093493"/>
            <a:ext cx="1861943" cy="402714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"/>
          <p:cNvSpPr txBox="1"/>
          <p:nvPr/>
        </p:nvSpPr>
        <p:spPr>
          <a:xfrm>
            <a:off x="3494959" y="5254986"/>
            <a:ext cx="3489501" cy="990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အသန္မာဆုံး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နည္းပညာ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 defTabSz="1828800">
              <a:defRPr sz="4000" b="1" i="1">
                <a:solidFill>
                  <a:srgbClr val="00FF9B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ေခတ္အစားဆုံး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အမိုက္ဆုံး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ဓာတ္ပုံ</a:t>
            </a:r>
            <a:endParaRPr lang="zh-CN" altLang="en-US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4" name="线条"/>
          <p:cNvSpPr/>
          <p:nvPr/>
        </p:nvSpPr>
        <p:spPr>
          <a:xfrm flipV="1">
            <a:off x="4290022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5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b="1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အေၾကာင္းအရာမ်ား</a:t>
            </a:r>
            <a:r>
              <a:rPr lang="en-US" b="1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</a:t>
            </a:r>
            <a:endParaRPr lang="zh-CN" altLang="en-US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17" name="流程图: 联系 3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Parameter</a:t>
              </a:r>
            </a:p>
          </p:txBody>
        </p:sp>
        <p:sp>
          <p:nvSpPr>
            <p:cNvPr id="18" name="流程图: 联系 36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Selling Points</a:t>
              </a:r>
            </a:p>
          </p:txBody>
        </p:sp>
        <p:sp>
          <p:nvSpPr>
            <p:cNvPr id="19" name="流程图: 联系 38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20" name="流程图: 联系 40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ထိန္းသိမ္းျပ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ကိဳတင္သတိေပးခ်က္မ်ား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1" name="流程图: 联系 41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grpSp>
        <p:nvGrpSpPr>
          <p:cNvPr id="22" name="成组"/>
          <p:cNvGrpSpPr/>
          <p:nvPr/>
        </p:nvGrpSpPr>
        <p:grpSpPr>
          <a:xfrm>
            <a:off x="768992" y="1292860"/>
            <a:ext cx="3510915" cy="1620520"/>
            <a:chOff x="263870" y="638093"/>
            <a:chExt cx="1823782" cy="1603692"/>
          </a:xfrm>
        </p:grpSpPr>
        <p:sp>
          <p:nvSpPr>
            <p:cNvPr id="23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24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ဖြဲ႕စည္းပုံ</a:t>
              </a:r>
              <a:endPara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မၾကာခဏအသုံးျပဳမ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/>
      <p:bldP spid="1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4" descr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" y="-5718"/>
            <a:ext cx="12192001" cy="68694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矩形 1"/>
          <p:cNvSpPr/>
          <p:nvPr/>
        </p:nvSpPr>
        <p:spPr>
          <a:xfrm>
            <a:off x="-40453" y="-24717"/>
            <a:ext cx="12209438" cy="6875598"/>
          </a:xfrm>
          <a:prstGeom prst="rect">
            <a:avLst/>
          </a:prstGeom>
          <a:solidFill>
            <a:srgbClr val="0D0D0D">
              <a:alpha val="82000"/>
            </a:srgbClr>
          </a:solidFill>
          <a:ln w="12700">
            <a:solidFill>
              <a:srgbClr val="32538F"/>
            </a:solidFill>
            <a:miter/>
          </a:ln>
        </p:spPr>
        <p:txBody>
          <a:bodyPr lIns="22856" rIns="22856" anchor="ctr"/>
          <a:lstStyle/>
          <a:p>
            <a:pPr algn="ctr" hangingPunct="0">
              <a:defRPr>
                <a:solidFill>
                  <a:srgbClr val="FFFFFF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endParaRPr sz="9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Medium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238376" y="2226639"/>
            <a:ext cx="8975084" cy="427032"/>
          </a:xfrm>
          <a:prstGeom prst="rect">
            <a:avLst/>
          </a:prstGeom>
          <a:ln w="12700">
            <a:miter lim="400000"/>
          </a:ln>
        </p:spPr>
        <p:txBody>
          <a:bodyPr wrap="square" lIns="22856" tIns="22856" rIns="22856" bIns="22856">
            <a:spAutoFit/>
          </a:bodyPr>
          <a:lstStyle/>
          <a:p>
            <a:pPr defTabSz="1828800" hangingPunct="0">
              <a:lnSpc>
                <a:spcPct val="150000"/>
              </a:lnSpc>
              <a:defRPr sz="3600" b="1">
                <a:solidFill>
                  <a:srgbClr val="00FF9B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ace computing  </a:t>
            </a:r>
            <a:r>
              <a:rPr lang="en-US" sz="18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အတြက</a:t>
            </a:r>
            <a:r>
              <a:rPr lang="en-US"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္ 8 nm </a:t>
            </a:r>
            <a:r>
              <a:rPr lang="en-US" sz="18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လုပ္ငန္းစဥ္မ်ား</a:t>
            </a:r>
            <a:r>
              <a:rPr lang="en-US"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ႏွင့္ 8 core </a:t>
            </a:r>
            <a:r>
              <a:rPr lang="en-US" sz="18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ေပၚတြင</a:t>
            </a:r>
            <a:r>
              <a:rPr lang="en-US"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္ </a:t>
            </a:r>
            <a:r>
              <a:rPr lang="en-US" sz="18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အေျခခံထားပါသည</a:t>
            </a:r>
            <a:r>
              <a:rPr lang="en-US"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္။</a:t>
            </a:r>
            <a:endParaRPr sz="1800" b="1" kern="0" dirty="0">
              <a:solidFill>
                <a:srgbClr val="00FF9B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Medium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143672" y="581704"/>
            <a:ext cx="9841188" cy="1461931"/>
          </a:xfrm>
          <a:prstGeom prst="rect">
            <a:avLst/>
          </a:prstGeom>
          <a:ln w="12700">
            <a:miter lim="400000"/>
          </a:ln>
        </p:spPr>
        <p:txBody>
          <a:bodyPr lIns="22856" tIns="22856" rIns="22856" bIns="22856">
            <a:spAutoFit/>
          </a:bodyPr>
          <a:lstStyle/>
          <a:p>
            <a:pPr algn="ctr" defTabSz="1828800" hangingPunct="0">
              <a:defRPr sz="8800">
                <a:solidFill>
                  <a:srgbClr val="00FF9B"/>
                </a:solidFill>
                <a:latin typeface="OPPOSans-S"/>
                <a:ea typeface="OPPOSans-S"/>
                <a:cs typeface="OPPOSans-S"/>
                <a:sym typeface="OPPOSans-S"/>
              </a:defRPr>
            </a:pPr>
            <a:r>
              <a:rPr sz="4400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"/>
              </a:rPr>
              <a:t>Reno4 Series packs the</a:t>
            </a:r>
          </a:p>
          <a:p>
            <a:pPr algn="ctr" defTabSz="1828800" hangingPunct="0">
              <a:defRPr sz="9600" b="1">
                <a:solidFill>
                  <a:srgbClr val="00FF9B"/>
                </a:solidFill>
                <a:latin typeface="OPPOSans-S"/>
                <a:ea typeface="OPPOSans-S"/>
                <a:cs typeface="OPPOSans-S"/>
                <a:sym typeface="OPPOSans-S"/>
              </a:defRPr>
            </a:pPr>
            <a:r>
              <a:rPr sz="4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"/>
              </a:rPr>
              <a:t>Qualcomm Snapdragon 720G</a:t>
            </a:r>
          </a:p>
        </p:txBody>
      </p:sp>
      <p:grpSp>
        <p:nvGrpSpPr>
          <p:cNvPr id="23" name="组合 3"/>
          <p:cNvGrpSpPr/>
          <p:nvPr/>
        </p:nvGrpSpPr>
        <p:grpSpPr>
          <a:xfrm>
            <a:off x="6235709" y="3413082"/>
            <a:ext cx="3482882" cy="1619095"/>
            <a:chOff x="-135255" y="97155"/>
            <a:chExt cx="6966671" cy="3238610"/>
          </a:xfrm>
        </p:grpSpPr>
        <p:sp>
          <p:nvSpPr>
            <p:cNvPr id="24" name="文本框 24"/>
            <p:cNvSpPr txBox="1"/>
            <p:nvPr/>
          </p:nvSpPr>
          <p:spPr>
            <a:xfrm>
              <a:off x="-135255" y="97155"/>
              <a:ext cx="6966671" cy="5848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/>
            <a:p>
              <a:pPr algn="ctr" hangingPunct="0">
                <a:defRPr sz="3200">
                  <a:solidFill>
                    <a:srgbClr val="00FF9B"/>
                  </a:solidFill>
                  <a:latin typeface="OPPOSans-R"/>
                  <a:ea typeface="OPPOSans-R"/>
                  <a:cs typeface="OPPOSans-R"/>
                  <a:sym typeface="OPPOSans-R"/>
                </a:defRPr>
              </a:pPr>
              <a:r>
                <a:rPr sz="16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R"/>
                </a:rPr>
                <a:t>GPU performance up by</a:t>
              </a:r>
            </a:p>
          </p:txBody>
        </p:sp>
        <p:sp>
          <p:nvSpPr>
            <p:cNvPr id="25" name="矩形 25"/>
            <p:cNvSpPr txBox="1"/>
            <p:nvPr/>
          </p:nvSpPr>
          <p:spPr>
            <a:xfrm>
              <a:off x="1" y="567590"/>
              <a:ext cx="6660387" cy="25548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/>
            <a:p>
              <a:pPr algn="ctr" hangingPunct="0">
                <a:defRPr sz="16000">
                  <a:solidFill>
                    <a:srgbClr val="00FF9B"/>
                  </a:solidFill>
                  <a:latin typeface="OPPOSans-S Medium"/>
                  <a:ea typeface="OPPOSans-S Medium"/>
                  <a:cs typeface="OPPOSans-S Medium"/>
                  <a:sym typeface="OPPOSans-S Medium"/>
                </a:defRPr>
              </a:pPr>
              <a:r>
                <a:rPr sz="80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S Medium"/>
                </a:rPr>
                <a:t>44.8</a:t>
              </a:r>
              <a:r>
                <a:rPr sz="45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S Medium"/>
                </a:rPr>
                <a:t>%</a:t>
              </a:r>
            </a:p>
          </p:txBody>
        </p:sp>
        <p:sp>
          <p:nvSpPr>
            <p:cNvPr id="26" name="文本框 30"/>
            <p:cNvSpPr txBox="1"/>
            <p:nvPr/>
          </p:nvSpPr>
          <p:spPr>
            <a:xfrm>
              <a:off x="153143" y="2904837"/>
              <a:ext cx="6660385" cy="4309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>
              <a:lvl1pPr>
                <a:defRPr sz="2200">
                  <a:solidFill>
                    <a:srgbClr val="00FE9C"/>
                  </a:solidFill>
                  <a:latin typeface="OPPOSans-R"/>
                  <a:ea typeface="OPPOSans-R"/>
                  <a:cs typeface="OPPOSans-R"/>
                  <a:sym typeface="OPPOSans-R"/>
                </a:defRPr>
              </a:lvl1pPr>
            </a:lstStyle>
            <a:p>
              <a:pPr algn="ctr" hangingPunct="0"/>
              <a:r>
                <a:rPr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Reno3 Pro</a:t>
              </a:r>
              <a:r>
                <a:rPr lang="en-US"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ႏွင့္ ႏႈ</a:t>
              </a:r>
              <a:r>
                <a:rPr lang="en-US" sz="1100" kern="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ိင္းယွ</a:t>
              </a:r>
              <a:r>
                <a:rPr lang="en-US" sz="110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ဥ္သည</a:t>
              </a:r>
              <a:r>
                <a:rPr lang="en-US" sz="110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္။</a:t>
              </a:r>
              <a:endParaRPr sz="1100" kern="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</p:grpSp>
      <p:grpSp>
        <p:nvGrpSpPr>
          <p:cNvPr id="27" name="组合 2"/>
          <p:cNvGrpSpPr/>
          <p:nvPr/>
        </p:nvGrpSpPr>
        <p:grpSpPr>
          <a:xfrm>
            <a:off x="2613563" y="3379950"/>
            <a:ext cx="3262804" cy="1652226"/>
            <a:chOff x="668611" y="30883"/>
            <a:chExt cx="6526457" cy="3304882"/>
          </a:xfrm>
        </p:grpSpPr>
        <p:sp>
          <p:nvSpPr>
            <p:cNvPr id="28" name="文本框 15"/>
            <p:cNvSpPr txBox="1"/>
            <p:nvPr/>
          </p:nvSpPr>
          <p:spPr>
            <a:xfrm>
              <a:off x="668611" y="30883"/>
              <a:ext cx="6526457" cy="5848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/>
            <a:p>
              <a:pPr algn="ctr" hangingPunct="0">
                <a:defRPr sz="3200">
                  <a:solidFill>
                    <a:srgbClr val="00FF9B"/>
                  </a:solidFill>
                  <a:latin typeface="OPPOSans-R"/>
                  <a:ea typeface="OPPOSans-R"/>
                  <a:cs typeface="OPPOSans-R"/>
                  <a:sym typeface="OPPOSans-R"/>
                </a:defRPr>
              </a:pPr>
              <a:r>
                <a:rPr lang="en-US" sz="16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R"/>
                </a:rPr>
                <a:t>CPU </a:t>
              </a:r>
              <a:r>
                <a:rPr lang="my-MM" sz="16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R"/>
                </a:rPr>
                <a:t>လုပ္ေဆာင္ခ်က္သည္ </a:t>
              </a:r>
              <a:r>
                <a:rPr lang="en-US" sz="16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R"/>
                </a:rPr>
                <a:t>up by</a:t>
              </a:r>
              <a:endParaRPr lang="my-MM" sz="1600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R"/>
              </a:endParaRPr>
            </a:p>
          </p:txBody>
        </p:sp>
        <p:sp>
          <p:nvSpPr>
            <p:cNvPr id="29" name="矩形 22"/>
            <p:cNvSpPr txBox="1"/>
            <p:nvPr/>
          </p:nvSpPr>
          <p:spPr>
            <a:xfrm>
              <a:off x="1269334" y="534957"/>
              <a:ext cx="5200162" cy="25548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22856" tIns="22856" rIns="22856" bIns="22856" numCol="1" anchor="t">
              <a:spAutoFit/>
            </a:bodyPr>
            <a:lstStyle/>
            <a:p>
              <a:pPr algn="r" hangingPunct="0">
                <a:defRPr sz="16000">
                  <a:solidFill>
                    <a:srgbClr val="00FF9B"/>
                  </a:solidFill>
                  <a:latin typeface="OPPOSans-S Medium"/>
                  <a:ea typeface="OPPOSans-S Medium"/>
                  <a:cs typeface="OPPOSans-S Medium"/>
                  <a:sym typeface="OPPOSans-S Medium"/>
                </a:defRPr>
              </a:pPr>
              <a:r>
                <a:rPr sz="80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S Medium"/>
                </a:rPr>
                <a:t>25.5</a:t>
              </a:r>
              <a:r>
                <a:rPr sz="45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S Medium"/>
                </a:rPr>
                <a:t>%</a:t>
              </a:r>
            </a:p>
          </p:txBody>
        </p:sp>
        <p:sp>
          <p:nvSpPr>
            <p:cNvPr id="30" name="文本框 30"/>
            <p:cNvSpPr txBox="1"/>
            <p:nvPr/>
          </p:nvSpPr>
          <p:spPr>
            <a:xfrm>
              <a:off x="1779664" y="2904837"/>
              <a:ext cx="4304354" cy="4309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>
              <a:lvl1pPr>
                <a:defRPr sz="2200">
                  <a:solidFill>
                    <a:srgbClr val="00FE9C"/>
                  </a:solidFill>
                  <a:latin typeface="OPPOSans-R"/>
                  <a:ea typeface="OPPOSans-R"/>
                  <a:cs typeface="OPPOSans-R"/>
                  <a:sym typeface="OPPOSans-R"/>
                </a:defRPr>
              </a:lvl1pPr>
            </a:lstStyle>
            <a:p>
              <a:pPr hangingPunct="0"/>
              <a:r>
                <a:rPr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Reno3 Pro</a:t>
              </a:r>
              <a:r>
                <a:rPr lang="en-US"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en-US" sz="1100" kern="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နဲ</a:t>
              </a:r>
              <a:r>
                <a:rPr lang="en-US"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႕ ႏႈ</a:t>
              </a:r>
              <a:r>
                <a:rPr lang="en-US" sz="1100" kern="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ိင္းယွဥ္သည</a:t>
              </a:r>
              <a:r>
                <a:rPr lang="en-US"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္။</a:t>
              </a:r>
              <a:endParaRPr sz="1100" kern="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129902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 advAuto="0"/>
      <p:bldP spid="21" grpId="0" animBg="1" advAuto="0"/>
      <p:bldP spid="22" grpId="0" animBg="1" advAuto="0"/>
      <p:bldP spid="23" grpId="0" bldLvl="0" animBg="1" advAuto="0"/>
      <p:bldP spid="27" grpId="0" bldLvl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35">
            <a:extLst>
              <a:ext uri="{FF2B5EF4-FFF2-40B4-BE49-F238E27FC236}">
                <a16:creationId xmlns:a16="http://schemas.microsoft.com/office/drawing/2014/main" id="{3BAD8FC7-B76F-3C44-AF50-7BB30E3F6127}"/>
              </a:ext>
            </a:extLst>
          </p:cNvPr>
          <p:cNvSpPr txBox="1"/>
          <p:nvPr/>
        </p:nvSpPr>
        <p:spPr>
          <a:xfrm>
            <a:off x="437576" y="293531"/>
            <a:ext cx="7519649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algn="l" defTabSz="1828800">
              <a:defRPr sz="9600" b="1">
                <a:solidFill>
                  <a:srgbClr val="00FF9B"/>
                </a:solidFill>
                <a:latin typeface="OPPOSans-S"/>
                <a:ea typeface="OPPOSans-S"/>
                <a:cs typeface="OPPOSans-S"/>
                <a:sym typeface="OPPOSans-S"/>
              </a:defRPr>
            </a:pP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Qualcomm Snapdragon 720G</a:t>
            </a:r>
          </a:p>
          <a:p>
            <a:pPr algn="l">
              <a:defRPr sz="7000">
                <a:solidFill>
                  <a:srgbClr val="00FF9B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Qualcomm's new platform,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ပိုမို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မန္ဆန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ပီး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ပါဝ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ါ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ပိုမို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အက်ိဴးသက္ေရာက္သည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2300148-5EEE-FC49-856E-8F3CF491C3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399" y="2969665"/>
            <a:ext cx="2935603" cy="1372368"/>
          </a:xfrm>
          <a:prstGeom prst="rect">
            <a:avLst/>
          </a:prstGeom>
        </p:spPr>
      </p:pic>
      <p:sp>
        <p:nvSpPr>
          <p:cNvPr id="8" name="平行四边形 16">
            <a:extLst>
              <a:ext uri="{FF2B5EF4-FFF2-40B4-BE49-F238E27FC236}">
                <a16:creationId xmlns:a16="http://schemas.microsoft.com/office/drawing/2014/main" id="{28D85D7F-A018-0245-9345-F0DF19436E23}"/>
              </a:ext>
            </a:extLst>
          </p:cNvPr>
          <p:cNvSpPr/>
          <p:nvPr/>
        </p:nvSpPr>
        <p:spPr>
          <a:xfrm>
            <a:off x="1247478" y="2123438"/>
            <a:ext cx="2305042" cy="5580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457200" hangingPunct="1">
              <a:defRPr>
                <a:solidFill>
                  <a:srgbClr val="FFFFFF"/>
                </a:solidFill>
              </a:defRPr>
            </a:pPr>
            <a:endParaRPr b="1" kern="1200" dirty="0">
              <a:solidFill>
                <a:prstClr val="white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:a16="http://schemas.microsoft.com/office/drawing/2014/main" id="{9B8D53E4-CFC1-4C45-BE63-A94141359968}"/>
              </a:ext>
            </a:extLst>
          </p:cNvPr>
          <p:cNvSpPr txBox="1"/>
          <p:nvPr/>
        </p:nvSpPr>
        <p:spPr>
          <a:xfrm>
            <a:off x="1247478" y="2152505"/>
            <a:ext cx="265811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Processor </a:t>
            </a:r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အသစ</a:t>
            </a: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</a:p>
        </p:txBody>
      </p:sp>
      <p:sp>
        <p:nvSpPr>
          <p:cNvPr id="13" name="平行四边形 16">
            <a:extLst>
              <a:ext uri="{FF2B5EF4-FFF2-40B4-BE49-F238E27FC236}">
                <a16:creationId xmlns:a16="http://schemas.microsoft.com/office/drawing/2014/main" id="{28D85D7F-A018-0245-9345-F0DF19436E23}"/>
              </a:ext>
            </a:extLst>
          </p:cNvPr>
          <p:cNvSpPr/>
          <p:nvPr/>
        </p:nvSpPr>
        <p:spPr>
          <a:xfrm>
            <a:off x="4125417" y="2104333"/>
            <a:ext cx="3941166" cy="5580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457200" hangingPunct="1">
              <a:defRPr>
                <a:solidFill>
                  <a:srgbClr val="FFFFFF"/>
                </a:solidFill>
              </a:defRPr>
            </a:pPr>
            <a:endParaRPr b="1" kern="1200" dirty="0">
              <a:solidFill>
                <a:prstClr val="white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4" name="文本框 2">
            <a:extLst>
              <a:ext uri="{FF2B5EF4-FFF2-40B4-BE49-F238E27FC236}">
                <a16:creationId xmlns:a16="http://schemas.microsoft.com/office/drawing/2014/main" id="{9B8D53E4-CFC1-4C45-BE63-A94141359968}"/>
              </a:ext>
            </a:extLst>
          </p:cNvPr>
          <p:cNvSpPr txBox="1"/>
          <p:nvPr/>
        </p:nvSpPr>
        <p:spPr>
          <a:xfrm>
            <a:off x="4237298" y="2171608"/>
            <a:ext cx="371992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Performance </a:t>
            </a:r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ေကာင္းမြန</a:t>
            </a: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en-US" altLang="zh-CN" sz="2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6" name="平行四边形 16">
            <a:extLst>
              <a:ext uri="{FF2B5EF4-FFF2-40B4-BE49-F238E27FC236}">
                <a16:creationId xmlns:a16="http://schemas.microsoft.com/office/drawing/2014/main" id="{28D85D7F-A018-0245-9345-F0DF19436E23}"/>
              </a:ext>
            </a:extLst>
          </p:cNvPr>
          <p:cNvSpPr/>
          <p:nvPr/>
        </p:nvSpPr>
        <p:spPr>
          <a:xfrm>
            <a:off x="8525847" y="2118723"/>
            <a:ext cx="3323253" cy="509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457200" hangingPunct="1">
              <a:defRPr>
                <a:solidFill>
                  <a:srgbClr val="FFFFFF"/>
                </a:solidFill>
              </a:defRPr>
            </a:pPr>
            <a:endParaRPr b="1" kern="1200" dirty="0">
              <a:solidFill>
                <a:prstClr val="white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7" name="文本框 2">
            <a:extLst>
              <a:ext uri="{FF2B5EF4-FFF2-40B4-BE49-F238E27FC236}">
                <a16:creationId xmlns:a16="http://schemas.microsoft.com/office/drawing/2014/main" id="{9B8D53E4-CFC1-4C45-BE63-A94141359968}"/>
              </a:ext>
            </a:extLst>
          </p:cNvPr>
          <p:cNvSpPr txBox="1"/>
          <p:nvPr/>
        </p:nvSpPr>
        <p:spPr>
          <a:xfrm>
            <a:off x="8706735" y="2152506"/>
            <a:ext cx="295689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rPr lang="en-US" altLang="zh-CN" sz="2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ေကာင္းမြန္ေသာ</a:t>
            </a:r>
            <a:r>
              <a: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brand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DCD140F-A090-D140-A605-1135BC142C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9591" r="-35501"/>
          <a:stretch/>
        </p:blipFill>
        <p:spPr>
          <a:xfrm>
            <a:off x="4362767" y="2857214"/>
            <a:ext cx="3003233" cy="1384865"/>
          </a:xfrm>
          <a:prstGeom prst="rect">
            <a:avLst/>
          </a:prstGeom>
          <a:solidFill>
            <a:srgbClr val="16181A">
              <a:alpha val="0"/>
            </a:srgbClr>
          </a:solidFill>
          <a:ln>
            <a:noFill/>
          </a:ln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EA37CA9-117B-2149-BF76-A23ED4AC8D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4131" y="2894298"/>
            <a:ext cx="2793421" cy="1310696"/>
          </a:xfrm>
          <a:prstGeom prst="rect">
            <a:avLst/>
          </a:prstGeom>
        </p:spPr>
      </p:pic>
      <p:sp>
        <p:nvSpPr>
          <p:cNvPr id="21" name="文本框 4">
            <a:extLst>
              <a:ext uri="{FF2B5EF4-FFF2-40B4-BE49-F238E27FC236}">
                <a16:creationId xmlns:a16="http://schemas.microsoft.com/office/drawing/2014/main" id="{38BB2B06-A5BB-9A47-BE7C-0CBD0FD7ABAD}"/>
              </a:ext>
            </a:extLst>
          </p:cNvPr>
          <p:cNvSpPr txBox="1"/>
          <p:nvPr/>
        </p:nvSpPr>
        <p:spPr>
          <a:xfrm>
            <a:off x="861399" y="4630254"/>
            <a:ext cx="3040042" cy="2008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defTabSz="1219140">
              <a:lnSpc>
                <a:spcPct val="150000"/>
              </a:lnSpc>
              <a:defRPr sz="32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marL="457200" indent="-457200">
              <a:buFont typeface="Wingdings" pitchFamily="2" charset="2"/>
              <a:buChar char="l"/>
              <a:defRPr sz="32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720G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 Qualcomm Snapdragon 730 ႏွင့္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ညီမ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ွ်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ေသာ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 Qualcomm's brand new chip ျ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ဖစ္သည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္။ MediaTek's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Helio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 P95 ႏွင့္ ႏႈ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ိင္းယွဥ္သည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</a:p>
          <a:p>
            <a:pPr marL="457200" indent="-457200">
              <a:buFont typeface="Wingdings" pitchFamily="2" charset="2"/>
              <a:buChar char="l"/>
              <a:defRPr sz="32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၎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 CPU performance 25.5%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တိုးၿပီး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  GPU performance 44.8%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တိုးသည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</a:p>
        </p:txBody>
      </p:sp>
      <p:sp>
        <p:nvSpPr>
          <p:cNvPr id="22" name="文本框 11">
            <a:extLst>
              <a:ext uri="{FF2B5EF4-FFF2-40B4-BE49-F238E27FC236}">
                <a16:creationId xmlns:a16="http://schemas.microsoft.com/office/drawing/2014/main" id="{D9A9C36E-55BA-434C-83D0-7950DB4FCA9F}"/>
              </a:ext>
            </a:extLst>
          </p:cNvPr>
          <p:cNvSpPr txBox="1"/>
          <p:nvPr/>
        </p:nvSpPr>
        <p:spPr>
          <a:xfrm>
            <a:off x="4506583" y="3524317"/>
            <a:ext cx="2971177" cy="3116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defTabSz="1219140">
              <a:lnSpc>
                <a:spcPct val="150000"/>
              </a:lnSpc>
              <a:defRPr sz="3200">
                <a:solidFill>
                  <a:srgbClr val="262626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marL="457200" indent="-457200">
              <a:buFont typeface="Wingdings" pitchFamily="2" charset="2"/>
              <a:buChar char="l"/>
              <a:defRPr sz="32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ပိုမို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အဆင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့္ျ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မင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ေသာ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လုပ္ငန္းစဥ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အက်ိဳးေက်းဇူးမ်ားသည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ပါဝါအားစားနည္းျခင္း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ႏွင့္ less heat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ယူေဆာင္လာပါသည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</a:p>
          <a:p>
            <a:pPr marL="457200" indent="-457200">
              <a:buFont typeface="Wingdings" pitchFamily="2" charset="2"/>
              <a:buChar char="l"/>
              <a:defRPr sz="32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Qualcomm platform ၏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အက်ိဳးေက်းဇူးမ်ားအတြက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ေက်းဇူးတင္ပါသည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္။ ကၽြ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န္ေတာ္တို႕တြင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ပိုမိုေကာင္းမြန္ေသာ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ပုံအရည္အေသြး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ႏွင့္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ရုပ္ပုံေပၚတြင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ဂိမ္းကစားျခင္းတြင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</a:rPr>
              <a:t>္  image quality and more gameplay on the image</a:t>
            </a: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E7C3C468-5B10-C245-A46B-A753CE7101CC}"/>
              </a:ext>
            </a:extLst>
          </p:cNvPr>
          <p:cNvSpPr txBox="1"/>
          <p:nvPr/>
        </p:nvSpPr>
        <p:spPr>
          <a:xfrm>
            <a:off x="8676404" y="4657909"/>
            <a:ext cx="2811148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Qualcomm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သန္မာေသာ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R&amp;D strength ႏွင့္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အမ်ားျပည္သူ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လက္ခံမ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မားမ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ႈႏွင္ ့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အတူကမာၻတြင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အေကာင္းဆုံး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processor brand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ဖစ္ပါသည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</a:p>
        </p:txBody>
      </p:sp>
    </p:spTree>
    <p:extLst>
      <p:ext uri="{BB962C8B-B14F-4D97-AF65-F5344CB8AC3E}">
        <p14:creationId xmlns:p14="http://schemas.microsoft.com/office/powerpoint/2010/main" val="426473014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796517" y="985017"/>
            <a:ext cx="9759723" cy="1508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/>
          <a:p>
            <a:pPr algn="ctr" defTabSz="1828777">
              <a:defRPr sz="12000">
                <a:solidFill>
                  <a:srgbClr val="FFFFFF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sz="4400" b="1" dirty="0">
                <a:solidFill>
                  <a:srgbClr val="66FF33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Reno4</a:t>
            </a:r>
            <a:r>
              <a:rPr lang="zh-CN" altLang="en-US" sz="4400" b="1" dirty="0">
                <a:solidFill>
                  <a:srgbClr val="66FF33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 </a:t>
            </a:r>
            <a:r>
              <a:rPr lang="en-US" altLang="zh-CN" sz="4400" b="1" dirty="0">
                <a:solidFill>
                  <a:srgbClr val="66FF33"/>
                </a:solidFill>
                <a:latin typeface="Zawgyi-One" panose="020B0604030504040204" pitchFamily="34" charset="0"/>
                <a:ea typeface="Microsoft YaHei Semibold" panose="020B0402040204020203" pitchFamily="34" charset="-122"/>
                <a:cs typeface="Zawgyi-One" panose="020B0604030504040204" pitchFamily="34" charset="0"/>
              </a:rPr>
              <a:t>Pro</a:t>
            </a:r>
            <a:endParaRPr sz="4400" b="1" dirty="0">
              <a:solidFill>
                <a:srgbClr val="66FF33"/>
              </a:solidFill>
              <a:latin typeface="Zawgyi-One" panose="020B0604030504040204" pitchFamily="34" charset="0"/>
              <a:ea typeface="Microsoft YaHei Semibold" panose="020B0402040204020203" pitchFamily="34" charset="-122"/>
              <a:cs typeface="Zawgyi-One" panose="020B0604030504040204" pitchFamily="34" charset="0"/>
            </a:endParaRPr>
          </a:p>
          <a:p>
            <a:pPr algn="ctr"/>
            <a:r>
              <a:rPr kumimoji="1" lang="en" altLang="zh-CN" sz="2400" dirty="0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65W</a:t>
            </a:r>
            <a:r>
              <a:rPr kumimoji="1" lang="zh-CN" altLang="en-US" sz="2400" dirty="0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 </a:t>
            </a:r>
            <a:r>
              <a:rPr kumimoji="1" lang="en-US" altLang="zh-CN" sz="2400" dirty="0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SuperVOOC2.0</a:t>
            </a:r>
          </a:p>
          <a:p>
            <a:pPr algn="ctr"/>
            <a:r>
              <a:rPr kumimoji="1" lang="en-US" altLang="zh-CN" sz="2400" dirty="0" err="1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သေဘာတရားကို</a:t>
            </a:r>
            <a:r>
              <a:rPr kumimoji="1" lang="en-US" altLang="zh-CN" sz="2400" dirty="0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 </a:t>
            </a:r>
            <a:r>
              <a:rPr kumimoji="1" lang="en-US" altLang="zh-CN" sz="2400" dirty="0" err="1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ရွင္းျပေသာ</a:t>
            </a:r>
            <a:r>
              <a:rPr kumimoji="1" lang="en-US" altLang="zh-CN" sz="2400" dirty="0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 </a:t>
            </a:r>
            <a:r>
              <a:rPr kumimoji="1" lang="en-US" altLang="zh-CN" sz="2400" dirty="0" err="1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ဗီဒီယုိကို</a:t>
            </a:r>
            <a:r>
              <a:rPr kumimoji="1" lang="en-US" altLang="zh-CN" sz="2400" dirty="0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 </a:t>
            </a:r>
            <a:r>
              <a:rPr kumimoji="1" lang="en" altLang="zh-CN" sz="2400" dirty="0">
                <a:solidFill>
                  <a:srgbClr val="66FF33"/>
                </a:solidFill>
                <a:latin typeface="Zawgyi-One" panose="020B0604030504040204" pitchFamily="34" charset="0"/>
                <a:ea typeface="OPPOSans M" pitchFamily="18" charset="-122"/>
                <a:cs typeface="Zawgyi-One" panose="020B0604030504040204" pitchFamily="34" charset="0"/>
              </a:rPr>
              <a:t>Play လုပ္ပါ။  </a:t>
            </a:r>
          </a:p>
        </p:txBody>
      </p:sp>
      <p:pic>
        <p:nvPicPr>
          <p:cNvPr id="3" name="main4-video1-f9e3bba6eb628df8c2e4eea19f9c4459" descr="main4-video1-f9e3bba6eb628df8c2e4eea19f9c4459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43949" y="3011031"/>
            <a:ext cx="8011251" cy="264808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6446162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92423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主题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 主题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主题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主题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7497</Words>
  <Application>Microsoft Office PowerPoint</Application>
  <PresentationFormat>Widescreen</PresentationFormat>
  <Paragraphs>396</Paragraphs>
  <Slides>38</Slides>
  <Notes>33</Notes>
  <HiddenSlides>0</HiddenSlides>
  <MMClips>8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38</vt:i4>
      </vt:variant>
    </vt:vector>
  </HeadingPairs>
  <TitlesOfParts>
    <vt:vector size="61" baseType="lpstr">
      <vt:lpstr>等线</vt:lpstr>
      <vt:lpstr>等线 Light</vt:lpstr>
      <vt:lpstr>Microsoft YaHei</vt:lpstr>
      <vt:lpstr>Microsoft YaHei</vt:lpstr>
      <vt:lpstr>Arial</vt:lpstr>
      <vt:lpstr>Calibri</vt:lpstr>
      <vt:lpstr>Calibri Light</vt:lpstr>
      <vt:lpstr>Helvetica</vt:lpstr>
      <vt:lpstr>Helvetica Neue</vt:lpstr>
      <vt:lpstr>Helvetica Neue Light</vt:lpstr>
      <vt:lpstr>Helvetica Neue Medium</vt:lpstr>
      <vt:lpstr>Helvetica Neue Thin</vt:lpstr>
      <vt:lpstr>Microsoft YaHei Semibold</vt:lpstr>
      <vt:lpstr>OPPOSans B</vt:lpstr>
      <vt:lpstr>OPPOSans M</vt:lpstr>
      <vt:lpstr>OPPOSans R</vt:lpstr>
      <vt:lpstr>PingFang SC Light</vt:lpstr>
      <vt:lpstr>Wingdings</vt:lpstr>
      <vt:lpstr>Zawgyi-One</vt:lpstr>
      <vt:lpstr>Office 主题</vt:lpstr>
      <vt:lpstr>White 白底</vt:lpstr>
      <vt:lpstr>1_Office 主题</vt:lpstr>
      <vt:lpstr>1_White 白底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80205046</dc:creator>
  <cp:lastModifiedBy>Crab 87</cp:lastModifiedBy>
  <cp:revision>532</cp:revision>
  <dcterms:created xsi:type="dcterms:W3CDTF">2020-02-12T09:14:00Z</dcterms:created>
  <dcterms:modified xsi:type="dcterms:W3CDTF">2020-08-13T09:03:16Z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