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media/image39.jpg" ContentType="image/jpeg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media/image45.jpg" ContentType="image/jpeg"/>
  <Override PartName="/ppt/media/image4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1" r:id="rId3"/>
    <p:sldMasterId id="2147483703" r:id="rId4"/>
  </p:sldMasterIdLst>
  <p:notesMasterIdLst>
    <p:notesMasterId r:id="rId31"/>
  </p:notesMasterIdLst>
  <p:sldIdLst>
    <p:sldId id="256" r:id="rId5"/>
    <p:sldId id="309" r:id="rId6"/>
    <p:sldId id="274" r:id="rId7"/>
    <p:sldId id="272" r:id="rId8"/>
    <p:sldId id="308" r:id="rId9"/>
    <p:sldId id="277" r:id="rId10"/>
    <p:sldId id="283" r:id="rId11"/>
    <p:sldId id="299" r:id="rId12"/>
    <p:sldId id="294" r:id="rId13"/>
    <p:sldId id="298" r:id="rId14"/>
    <p:sldId id="300" r:id="rId15"/>
    <p:sldId id="285" r:id="rId16"/>
    <p:sldId id="303" r:id="rId17"/>
    <p:sldId id="302" r:id="rId18"/>
    <p:sldId id="304" r:id="rId19"/>
    <p:sldId id="305" r:id="rId20"/>
    <p:sldId id="307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29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5"/>
    <a:srgbClr val="BEDDEE"/>
    <a:srgbClr val="638EA6"/>
    <a:srgbClr val="6893AB"/>
    <a:srgbClr val="C3E2F3"/>
    <a:srgbClr val="CBE8F9"/>
    <a:srgbClr val="BFDEEF"/>
    <a:srgbClr val="C0DFF0"/>
    <a:srgbClr val="B5D6E6"/>
    <a:srgbClr val="6B96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796" autoAdjust="0"/>
  </p:normalViewPr>
  <p:slideViewPr>
    <p:cSldViewPr snapToGrid="0">
      <p:cViewPr varScale="1">
        <p:scale>
          <a:sx n="81" d="100"/>
          <a:sy n="81" d="100"/>
        </p:scale>
        <p:origin x="6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173C3-E303-4EB5-A03E-771DDA2F1555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FBF1A-A7A2-4FA2-9B88-488F70673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75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FBF1A-A7A2-4FA2-9B88-488F70673A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07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9452AF-C4A0-48AE-AFF4-F58B69A5C33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269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9452AF-C4A0-48AE-AFF4-F58B69A5C33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394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DD82C-E570-4737-BB98-69DDDC480D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701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This page mainly introduces product parameters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DD82C-E570-4737-BB98-69DDDC480D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11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30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26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48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388302" y="2594555"/>
            <a:ext cx="2201333" cy="4360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l" defTabSz="412750"/>
            <a:fld id="{12F2057F-15F5-E144-AA3F-AC697ED73110}" type="datetime1">
              <a:rPr lang="zh-CN" altLang="en-US" sz="2500" kern="1200">
                <a:solidFill>
                  <a:srgbClr val="046A38"/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pPr algn="l" defTabSz="412750"/>
              <a:t>2020/11/3</a:t>
            </a:fld>
            <a:endParaRPr lang="zh-CN" altLang="en-US" sz="2500" kern="1200">
              <a:solidFill>
                <a:srgbClr val="046A38"/>
              </a:solidFill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20" y="6338787"/>
            <a:ext cx="1188583" cy="28260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8301" y="254498"/>
            <a:ext cx="11420888" cy="803837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34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95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A 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6" y="6479658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1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83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1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DC84D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24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88254" y="1711843"/>
            <a:ext cx="11420887" cy="4600347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val="1557766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 单击这里加入汇报标题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388144" y="1712119"/>
            <a:ext cx="5055726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6581776" y="1712119"/>
            <a:ext cx="5227365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1201342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251575" y="1084263"/>
            <a:ext cx="5557838" cy="5227638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388145" y="1712119"/>
            <a:ext cx="4343345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2007116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366713" y="1073944"/>
            <a:ext cx="5704682" cy="525224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379371" y="1073944"/>
            <a:ext cx="5429771" cy="525224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val="144847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5423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E 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947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 图+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-794"/>
            <a:ext cx="12213201" cy="685879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-29600" y="-630"/>
            <a:ext cx="12221600" cy="683037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05346" y="2780199"/>
            <a:ext cx="11420888" cy="796478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942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60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5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296772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5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val="1289928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20" y="6338787"/>
            <a:ext cx="1188583" cy="282600"/>
          </a:xfrm>
          <a:prstGeom prst="rect">
            <a:avLst/>
          </a:prstGeom>
        </p:spPr>
      </p:pic>
      <p:sp>
        <p:nvSpPr>
          <p:cNvPr id="127" name="Thank you"/>
          <p:cNvSpPr txBox="1"/>
          <p:nvPr/>
        </p:nvSpPr>
        <p:spPr>
          <a:xfrm>
            <a:off x="391119" y="2520524"/>
            <a:ext cx="5817434" cy="436017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914400" hangingPunct="1">
              <a:lnSpc>
                <a:spcPct val="100000"/>
              </a:lnSpc>
            </a:pPr>
            <a:r>
              <a:rPr sz="2500" kern="1200" dirty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Thank you</a:t>
            </a:r>
            <a:endParaRPr lang="en-US" sz="2500" kern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3980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2077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43" y="1611086"/>
            <a:ext cx="11225471" cy="4255355"/>
          </a:xfrm>
          <a:prstGeom prst="rect">
            <a:avLst/>
          </a:prstGeom>
        </p:spPr>
        <p:txBody>
          <a:bodyPr lIns="0">
            <a:normAutofit/>
          </a:bodyPr>
          <a:lstStyle>
            <a:lvl1pPr marL="485140" indent="-485140"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1pPr>
            <a:lvl2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2pPr>
            <a:lvl3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3pPr>
            <a:lvl4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4pPr>
            <a:lvl5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91871" y="248012"/>
            <a:ext cx="11230941" cy="588829"/>
          </a:xfr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2400" b="0" i="0"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</a:lstStyle>
          <a:p>
            <a:r>
              <a:rPr lang="zh-CN" altLang="en-US" dirty="0"/>
              <a:t>单击添加内容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17279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790304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9196" y="6140588"/>
            <a:ext cx="11791351" cy="116996"/>
          </a:xfrm>
          <a:prstGeom prst="rect">
            <a:avLst/>
          </a:prstGeom>
          <a:gradFill flip="none" rotWithShape="1">
            <a:gsLst>
              <a:gs pos="0">
                <a:srgbClr val="00925F"/>
              </a:gs>
              <a:gs pos="100000">
                <a:srgbClr val="49B48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7"/>
          <p:cNvSpPr/>
          <p:nvPr userDrawn="1"/>
        </p:nvSpPr>
        <p:spPr>
          <a:xfrm>
            <a:off x="9949291" y="6373575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457206" rtl="0" eaLnBrk="1" latinLnBrk="0" hangingPunct="1"/>
            <a:r>
              <a:rPr lang="zh-CN" altLang="en-US" sz="1000" kern="1200" dirty="0">
                <a:solidFill>
                  <a:srgbClr val="0092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yriad Pro Light" panose="020B0403030403020204"/>
              </a:rPr>
              <a:t>成为更健康、更长久的企业</a:t>
            </a:r>
            <a:endParaRPr lang="en-US" sz="1000" kern="1200" dirty="0">
              <a:solidFill>
                <a:srgbClr val="0092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yriad Pro Light" panose="020B0403030403020204"/>
            </a:endParaRPr>
          </a:p>
        </p:txBody>
      </p:sp>
      <p:sp>
        <p:nvSpPr>
          <p:cNvPr id="11" name="标题 7"/>
          <p:cNvSpPr>
            <a:spLocks noGrp="1"/>
          </p:cNvSpPr>
          <p:nvPr>
            <p:ph type="ctrTitle" hasCustomPrompt="1"/>
          </p:nvPr>
        </p:nvSpPr>
        <p:spPr>
          <a:xfrm>
            <a:off x="1724657" y="2357225"/>
            <a:ext cx="8742690" cy="6769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ea typeface="+mn-ea"/>
              </a:rPr>
              <a:t>质量与运营部双周例会</a:t>
            </a:r>
          </a:p>
        </p:txBody>
      </p:sp>
    </p:spTree>
    <p:extLst>
      <p:ext uri="{BB962C8B-B14F-4D97-AF65-F5344CB8AC3E}">
        <p14:creationId xmlns:p14="http://schemas.microsoft.com/office/powerpoint/2010/main" val="27025764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标题文本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700" cy="12700"/>
          </a:xfrm>
          <a:prstGeom prst="rect">
            <a:avLst/>
          </a:prstGeom>
        </p:spPr>
        <p:txBody>
          <a:bodyPr lIns="91437" tIns="91437" rIns="91437" bIns="91437" anchor="t"/>
          <a:lstStyle>
            <a:lvl1pPr algn="l" defTabSz="914400">
              <a:lnSpc>
                <a:spcPct val="90000"/>
              </a:lnSpc>
              <a:defRPr sz="2200" b="1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0" y="2"/>
            <a:ext cx="436332" cy="430881"/>
          </a:xfrm>
          <a:prstGeom prst="rect">
            <a:avLst/>
          </a:prstGeom>
        </p:spPr>
        <p:txBody>
          <a:bodyPr lIns="91437" tIns="91437" rIns="91437" bIns="91437"/>
          <a:lstStyle>
            <a:lvl1pPr algn="l" defTabSz="914400"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kern="0">
                <a:solidFill>
                  <a:srgbClr val="000000"/>
                </a:solidFill>
              </a:rPr>
              <a:pPr hangingPunct="0"/>
              <a:t>‹#›</a:t>
            </a:fld>
            <a:endParaRPr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800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553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77191A7-C0DD-504F-966A-BE34F6BA8BD5}" type="datetimeFigureOut">
              <a:rPr kumimoji="1" lang="zh-CN" altLang="en-US" smtClean="0"/>
              <a:pPr/>
              <a:t>2020/11/3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88EB55E-C58C-3E47-A9A4-0BF32077DC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9758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316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C35-DE9B-1B45-BCB1-D889005BD4B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sym typeface="Helvetica Neue"/>
              </a:rPr>
              <a:pPr/>
              <a:t>2020/11/3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DC9D-290F-7A4E-96FE-9A61A4482DFF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sym typeface="Helvetica Neue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409629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0197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7C7AF2-2940-4DD5-9C7E-52F2811CD8E6}" type="datetimeFigureOut">
              <a:rPr lang="zh-CN" altLang="en-US" smtClean="0">
                <a:solidFill>
                  <a:srgbClr val="000000"/>
                </a:solidFill>
                <a:sym typeface="Helvetica Neue"/>
              </a:rPr>
              <a:pPr/>
              <a:t>2020/11/3</a:t>
            </a:fld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45CF160-AA08-49DD-B8DA-753003C77065}" type="slidenum">
              <a:rPr lang="zh-CN" altLang="en-US" smtClean="0">
                <a:solidFill>
                  <a:srgbClr val="000000"/>
                </a:solidFill>
                <a:sym typeface="Helvetica Neue"/>
              </a:rPr>
              <a:pPr/>
              <a:t>‹#›</a:t>
            </a:fld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712091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39F2A1-BF58-1147-9FE0-986F0CE7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75D8BDE-2C04-D246-AEA5-6E8B25323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990914-982B-334A-A0EF-15AC95E0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C2DB4-84B9-CF43-B2F8-81C45967A251}" type="datetimeFigureOut">
              <a:rPr kumimoji="1" lang="zh-CN" altLang="en-US" smtClean="0"/>
              <a:pPr/>
              <a:t>2020/11/3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B03D1F-3392-7A4F-90AF-12AB7872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4A3970-736F-2744-A86C-85E076C2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A077A-DA66-2D4C-B3B1-79AF5230D4AC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90553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9518"/>
            <a:ext cx="10972800" cy="3986646"/>
          </a:xfrm>
        </p:spPr>
        <p:txBody>
          <a:bodyPr/>
          <a:lstStyle>
            <a:lvl1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1pPr>
            <a:lvl2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2pPr>
            <a:lvl3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3pPr>
            <a:lvl4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4pPr>
            <a:lvl5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609599" y="6540462"/>
            <a:ext cx="9722497" cy="123111"/>
          </a:xfrm>
        </p:spPr>
        <p:txBody>
          <a:bodyPr anchor="b">
            <a:noAutofit/>
          </a:bodyPr>
          <a:lstStyle>
            <a:lvl1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/>
              <a:buNone/>
              <a:defRPr sz="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8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609601" y="577716"/>
            <a:ext cx="10972799" cy="40011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000" b="1">
                <a:solidFill>
                  <a:srgbClr val="10824C"/>
                </a:solidFill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609600" y="272046"/>
            <a:ext cx="10972800" cy="33855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600">
                <a:solidFill>
                  <a:schemeClr val="bg1">
                    <a:lumMod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01454" y="6643465"/>
            <a:ext cx="1250949" cy="193675"/>
          </a:xfrm>
          <a:prstGeom prst="rect">
            <a:avLst/>
          </a:prstGeom>
        </p:spPr>
        <p:txBody>
          <a:bodyPr vert="horz" wrap="square" lIns="108000" tIns="0" rIns="108000" bIns="0" numCol="1" anchor="t" anchorCtr="0" compatLnSpc="1"/>
          <a:lstStyle>
            <a:lvl1pPr algn="r">
              <a:lnSpc>
                <a:spcPct val="120000"/>
              </a:lnSpc>
              <a:spcAft>
                <a:spcPts val="600"/>
              </a:spcAft>
              <a:defRPr kumimoji="0" sz="800">
                <a:solidFill>
                  <a:srgbClr val="BFBFBF"/>
                </a:solidFill>
                <a:ea typeface="微软雅黑" panose="020B0503020204020204" pitchFamily="34" charset="-122"/>
              </a:defRPr>
            </a:lvl1pPr>
          </a:lstStyle>
          <a:p>
            <a:fld id="{EC16F3CB-A5CB-4BE9-A44C-4B3FAB26D07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609599" y="1082675"/>
            <a:ext cx="10972803" cy="88816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06931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9135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495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8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9943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4217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933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2044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5603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508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607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383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6279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5651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4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2413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6460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6519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600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439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3348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487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112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9777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1657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74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2133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2856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9361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91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09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8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15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EDD5F-6645-46DA-9CFF-69605C11D710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E700A-F2F7-411C-B40C-663EA57A2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06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382859" y="6403612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pg. xx"/>
          <p:cNvSpPr txBox="1"/>
          <p:nvPr userDrawn="1"/>
        </p:nvSpPr>
        <p:spPr>
          <a:xfrm>
            <a:off x="10442364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914400" hangingPunct="1"/>
            <a:fld id="{00E22F85-807F-CA40-8F16-B425A1EE1DAC}" type="slidenum">
              <a:rPr lang="uk-UA" sz="600" kern="1200" smtClean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pPr defTabSz="914400" hangingPunct="1"/>
              <a:t>‹#›</a:t>
            </a:fld>
            <a:endParaRPr sz="600" kern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104736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B172C-E9A8-4CBC-A9D8-0505CDDED56F}" type="datetimeFigureOut">
              <a:rPr lang="zh-CN" altLang="en-US" smtClean="0"/>
              <a:t>2020/11/3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9B945-8F90-4474-8D89-79D2380963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1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18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30.png"/><Relationship Id="rId10" Type="http://schemas.microsoft.com/office/2007/relationships/hdphoto" Target="../media/hdphoto4.wdp"/><Relationship Id="rId4" Type="http://schemas.microsoft.com/office/2007/relationships/hdphoto" Target="../media/hdphoto7.wdp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microsoft.com/office/2007/relationships/hdphoto" Target="../media/hdphoto13.wdp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1.png"/><Relationship Id="rId12" Type="http://schemas.openxmlformats.org/officeDocument/2006/relationships/image" Target="../media/image44.png"/><Relationship Id="rId2" Type="http://schemas.openxmlformats.org/officeDocument/2006/relationships/slideLayout" Target="../slideLayouts/slideLayout52.xml"/><Relationship Id="rId1" Type="http://schemas.openxmlformats.org/officeDocument/2006/relationships/themeOverride" Target="../theme/themeOverride1.xml"/><Relationship Id="rId6" Type="http://schemas.microsoft.com/office/2007/relationships/hdphoto" Target="../media/hdphoto10.wdp"/><Relationship Id="rId11" Type="http://schemas.microsoft.com/office/2007/relationships/hdphoto" Target="../media/hdphoto12.wdp"/><Relationship Id="rId5" Type="http://schemas.openxmlformats.org/officeDocument/2006/relationships/image" Target="../media/image40.png"/><Relationship Id="rId10" Type="http://schemas.openxmlformats.org/officeDocument/2006/relationships/image" Target="../media/image43.png"/><Relationship Id="rId4" Type="http://schemas.openxmlformats.org/officeDocument/2006/relationships/image" Target="../media/image39.jpg"/><Relationship Id="rId9" Type="http://schemas.microsoft.com/office/2007/relationships/hdphoto" Target="../media/hdphoto1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2.xml"/><Relationship Id="rId1" Type="http://schemas.openxmlformats.org/officeDocument/2006/relationships/themeOverride" Target="../theme/themeOverride2.xml"/><Relationship Id="rId6" Type="http://schemas.microsoft.com/office/2007/relationships/hdphoto" Target="../media/hdphoto14.wdp"/><Relationship Id="rId5" Type="http://schemas.openxmlformats.org/officeDocument/2006/relationships/image" Target="../media/image46.png"/><Relationship Id="rId4" Type="http://schemas.openxmlformats.org/officeDocument/2006/relationships/image" Target="../media/image4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9.png"/><Relationship Id="rId4" Type="http://schemas.microsoft.com/office/2007/relationships/hdphoto" Target="../media/hdphoto15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1.wdp"/><Relationship Id="rId7" Type="http://schemas.microsoft.com/office/2007/relationships/hdphoto" Target="../media/hdphoto1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microsoft.com/office/2007/relationships/hdphoto" Target="../media/hdphoto6.wdp"/><Relationship Id="rId4" Type="http://schemas.openxmlformats.org/officeDocument/2006/relationships/image" Target="../media/image30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7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microsoft.com/office/2007/relationships/hdphoto" Target="../media/hdphoto1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3.wdp"/><Relationship Id="rId4" Type="http://schemas.openxmlformats.org/officeDocument/2006/relationships/image" Target="../media/image27.pn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hdphoto" Target="../media/hdphoto5.wdp"/><Relationship Id="rId7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4.wdp"/><Relationship Id="rId4" Type="http://schemas.openxmlformats.org/officeDocument/2006/relationships/image" Target="../media/image28.png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5" name="副标题 2"/>
          <p:cNvSpPr txBox="1">
            <a:spLocks/>
          </p:cNvSpPr>
          <p:nvPr/>
        </p:nvSpPr>
        <p:spPr>
          <a:xfrm>
            <a:off x="-80916" y="5843372"/>
            <a:ext cx="4067908" cy="2660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Present by OPPO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Global Training Team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21590" y="4005983"/>
            <a:ext cx="6715702" cy="230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3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3000">
              <a:srgbClr val="79A9BF"/>
            </a:gs>
            <a:gs pos="50000">
              <a:srgbClr val="FBFBFB"/>
            </a:gs>
            <a:gs pos="80000">
              <a:schemeClr val="bg2">
                <a:lumMod val="9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375674"/>
            <a:ext cx="38410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OPPO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ရွိ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engineers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မ်ားသည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စုံလင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္ျ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ခင္းသို႕ေရာက္ရန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ရည္ရြယ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္ၾ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ကသည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္။ A15 cover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အပါးႏုိင္ဆုံး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0.3mm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,တြင္ ျ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ပဳလုပ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္ၾ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ကသည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္။ ကၽြႏ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ု္ပ္တို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႕၏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လက္သည္းမ်ားထက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၍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ပါးျခင္း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16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15920" y="530508"/>
            <a:ext cx="31266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မ်ားေသာအားျဖင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 2D flat injection molded bodies </a:t>
            </a:r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ရွိေသာ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ေစ်းအတန္းအစားထဲတြင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OPPO A15 </a:t>
            </a:r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ခ်ဳပ္ကုိင္ထားျခင္းအတြက္3D Curved Body </a:t>
            </a:r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အထူးသုံးထားပါသည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္။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091" l="97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09" y="2351647"/>
            <a:ext cx="2526632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946942" y="518868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rgbClr val="242833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43399" y="3043459"/>
            <a:ext cx="39657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The OPPO A15 is the only phone in its price range with</a:t>
            </a: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a back fingerprint unlock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! Instantly unlocked and even faster!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09989" y="-3716339"/>
            <a:ext cx="3193441" cy="638778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75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809" y="2233732"/>
            <a:ext cx="2526632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85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192" y="887983"/>
            <a:ext cx="5593552" cy="11188685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-66545" y="4151454"/>
            <a:ext cx="122771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54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54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54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54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န္းတြင</a:t>
            </a:r>
            <a:r>
              <a:rPr lang="en-US" altLang="zh-CN" sz="54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54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အျမင</a:t>
            </a:r>
            <a:r>
              <a:rPr lang="en-US" altLang="zh-CN" sz="54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54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မားဆုံး</a:t>
            </a:r>
            <a:r>
              <a:rPr lang="en-US" altLang="zh-CN" sz="54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level </a:t>
            </a:r>
          </a:p>
        </p:txBody>
      </p:sp>
    </p:spTree>
    <p:extLst>
      <p:ext uri="{BB962C8B-B14F-4D97-AF65-F5344CB8AC3E}">
        <p14:creationId xmlns:p14="http://schemas.microsoft.com/office/powerpoint/2010/main" val="324402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9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hbimg.huabanimg.com/ba3399c8b3b209cacb7338ae792a175d32c331ed5b8b-O7iBu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8100" y="0"/>
            <a:ext cx="12230100" cy="694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-19052" y="-33274"/>
            <a:ext cx="12230100" cy="7013448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7452" y="1671231"/>
            <a:ext cx="12240163" cy="2124103"/>
            <a:chOff x="251069" y="1563793"/>
            <a:chExt cx="12240163" cy="2124103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497869" y="1696540"/>
              <a:ext cx="0" cy="17416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4779847" y="1567458"/>
              <a:ext cx="30231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7.9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mm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83545" y="1563793"/>
              <a:ext cx="28864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8000" b="0" i="0" u="none" strike="noStrike" cap="none" spc="0" normalizeH="0" baseline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</a:defRPr>
              </a:lvl1pPr>
            </a:lstStyle>
            <a:p>
              <a:pPr algn="ctr"/>
              <a:r>
                <a:rPr lang="en-US" altLang="zh-CN" dirty="0">
                  <a:latin typeface="Zawgyi-One" panose="020B0604030504040204" pitchFamily="34" charset="0"/>
                  <a:cs typeface="Zawgyi-One" panose="020B0604030504040204" pitchFamily="34" charset="0"/>
                </a:rPr>
                <a:t>175</a:t>
              </a:r>
              <a:r>
                <a:rPr lang="en-US" altLang="zh-CN" sz="2800" dirty="0">
                  <a:latin typeface="Zawgyi-One" panose="020B0604030504040204" pitchFamily="34" charset="0"/>
                  <a:cs typeface="Zawgyi-One" panose="020B0604030504040204" pitchFamily="34" charset="0"/>
                </a:rPr>
                <a:t>g</a:t>
              </a:r>
              <a:endParaRPr lang="zh-CN" altLang="en-US" sz="28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932495" y="1696540"/>
              <a:ext cx="0" cy="17416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241627" y="1567458"/>
              <a:ext cx="30231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6.52‘’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51069" y="3142819"/>
              <a:ext cx="413023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အႀကီးမားဆုံးေသာ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Screen</a:t>
              </a:r>
              <a:endPara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256599" y="3159456"/>
              <a:ext cx="383470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အပါးဆုံးေသာ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ကိုယ္ထည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</a:t>
              </a:r>
              <a:endPara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416077" y="3164676"/>
              <a:ext cx="407515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အေပ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ါ့</a:t>
              </a:r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ဆုံးေသာ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8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အေလးခ်ိန</a:t>
              </a:r>
              <a:r>
                <a:rPr lang="en-US" altLang="zh-CN" sz="28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endPara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87990" y="4996254"/>
            <a:ext cx="11627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ပိုႀကီးေသာ</a:t>
            </a:r>
            <a:r>
              <a:rPr lang="en-US" altLang="zh-CN" sz="28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screen ၊ </a:t>
            </a:r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ပုိိမို</a:t>
            </a:r>
            <a:r>
              <a:rPr lang="en-US" altLang="zh-CN" sz="28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စြဲၿငိဖြယ္ေကာင္းေသာ</a:t>
            </a:r>
            <a:r>
              <a:rPr lang="en-US" altLang="zh-CN" sz="28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၊ </a:t>
            </a:r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ပိုပါး</a:t>
            </a:r>
            <a:r>
              <a:rPr lang="en-US" altLang="zh-CN" sz="28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၍ </a:t>
            </a:r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သက္ေတာင</a:t>
            </a:r>
            <a:r>
              <a:rPr lang="en-US" altLang="zh-CN" sz="28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2800" dirty="0" err="1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သက္သာပုိရွိေသာ</a:t>
            </a:r>
            <a:endParaRPr lang="en-US" altLang="zh-CN" sz="1600" dirty="0">
              <a:solidFill>
                <a:srgbClr val="FFE699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01118" y="6261564"/>
            <a:ext cx="50321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န္း၌ရွိေသာ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အျခားဖုန္းမ်ားသည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ထူသည</a:t>
            </a:r>
            <a:r>
              <a: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္။</a:t>
            </a:r>
            <a:endParaRPr lang="zh-CN" altLang="en-US" sz="16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18167" y="2868691"/>
            <a:ext cx="14157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၌</a:t>
            </a:r>
            <a:endParaRPr lang="zh-CN" altLang="en-US" sz="8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93677" y="2868690"/>
            <a:ext cx="14157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၌</a:t>
            </a:r>
            <a:endParaRPr lang="zh-CN" altLang="en-US" sz="8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41927" y="2903664"/>
            <a:ext cx="14157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၌</a:t>
            </a:r>
            <a:endParaRPr lang="zh-CN" altLang="en-US" sz="8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50017" y="4284942"/>
            <a:ext cx="82302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Games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ကစားျခင္း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၊ videos ၾ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ကည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့္ျ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ခင္း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၊ social media ၾ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ကည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့္ျ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ခင္း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...</a:t>
            </a:r>
            <a:endParaRPr lang="zh-CN" alt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0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908343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8536" y="629502"/>
            <a:ext cx="6996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ႏွ</a:t>
            </a:r>
            <a:r>
              <a:rPr lang="en-US" altLang="zh-CN" sz="28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စ္ဆျမင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28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တင္ထားျခင္း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- Hardware + Software</a:t>
            </a:r>
            <a:endParaRPr lang="zh-CN" altLang="en-US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65191" y="3522181"/>
            <a:ext cx="5971122" cy="1465217"/>
            <a:chOff x="684966" y="1604015"/>
            <a:chExt cx="5971122" cy="1465217"/>
          </a:xfrm>
        </p:grpSpPr>
        <p:sp>
          <p:nvSpPr>
            <p:cNvPr id="10" name="矩形 9"/>
            <p:cNvSpPr/>
            <p:nvPr/>
          </p:nvSpPr>
          <p:spPr>
            <a:xfrm>
              <a:off x="684966" y="1604015"/>
              <a:ext cx="5971122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OPPO A15 series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တြင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ၾ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ကီးမားေသာ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4230mAh battery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ရွိပါသည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၎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ေစ်း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ႏႈ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န္းတြင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အႀကီးဆုံးေသာ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battery ျ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ဖစ္ပါသည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16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နာရီၾကာ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online video ၾ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ကည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့္ႏ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ုိင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  <a:endParaRPr lang="en-US" altLang="zh-CN" sz="24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684966" y="2546012"/>
              <a:ext cx="579946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Standby 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အလြန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္ၾ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ကာရွည္ခံျခင္း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 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32295" y="1432527"/>
            <a:ext cx="6004018" cy="1839234"/>
            <a:chOff x="684964" y="4057259"/>
            <a:chExt cx="5650599" cy="1839234"/>
          </a:xfrm>
        </p:grpSpPr>
        <p:sp>
          <p:nvSpPr>
            <p:cNvPr id="4" name="矩形 3"/>
            <p:cNvSpPr/>
            <p:nvPr/>
          </p:nvSpPr>
          <p:spPr>
            <a:xfrm>
              <a:off x="684966" y="4057259"/>
              <a:ext cx="5650597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OPPO A15 series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MTK P35 processor ႏွင့္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အတူ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လာပါသည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Octa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-core Processor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ယခင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ထုတ္ကုန္အေပ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ၚ 11.1%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တုိးျမွင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့္ျ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endParaRPr lang="zh-CN" altLang="en-US" sz="1000" dirty="0">
                <a:solidFill>
                  <a:srgbClr val="FFE699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684964" y="4942386"/>
              <a:ext cx="397256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အလြန္ေခ်ာေမ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ြ႕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စြာ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Run 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လုပ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endParaRPr lang="zh-CN" altLang="en-US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Double Acceleration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43" b="100000" l="4102" r="94709">
                        <a14:foregroundMark x1="77317" y1="83041" x2="77317" y2="83041"/>
                        <a14:foregroundMark x1="76948" y1="89824" x2="76948" y2="89824"/>
                        <a14:foregroundMark x1="76948" y1="89824" x2="76948" y2="89824"/>
                        <a14:foregroundMark x1="76825" y1="89824" x2="76825" y2="89824"/>
                        <a14:foregroundMark x1="77687" y1="82677" x2="77687" y2="82677"/>
                        <a14:foregroundMark x1="81788" y1="23864" x2="81788" y2="23864"/>
                        <a14:foregroundMark x1="81419" y1="31557" x2="81419" y2="31557"/>
                        <a14:foregroundMark x1="80927" y1="35918" x2="80927" y2="35918"/>
                        <a14:foregroundMark x1="80681" y1="40642" x2="80681" y2="40642"/>
                        <a14:foregroundMark x1="80066" y1="48455" x2="80066" y2="48455"/>
                        <a14:foregroundMark x1="82404" y1="19140" x2="82404" y2="1914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346" y="1698323"/>
            <a:ext cx="7609387" cy="515250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48742" y="5139917"/>
            <a:ext cx="6574862" cy="1689759"/>
            <a:chOff x="676138" y="1604015"/>
            <a:chExt cx="5925666" cy="1689759"/>
          </a:xfrm>
        </p:grpSpPr>
        <p:sp>
          <p:nvSpPr>
            <p:cNvPr id="16" name="矩形 15"/>
            <p:cNvSpPr/>
            <p:nvPr/>
          </p:nvSpPr>
          <p:spPr>
            <a:xfrm>
              <a:off x="684966" y="1604015"/>
              <a:ext cx="5916838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OPPO A15 series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တြင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ROM 32G </a:t>
              </a:r>
              <a:r>
                <a:rPr lang="en-US" altLang="zh-CN" sz="16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ရွိပါသည</a:t>
              </a: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တူညီေသာ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ေစ်း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ႏႈ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န္းတြင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အႀကီးမားဆုံး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storage ျ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ဖစ္သည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256GB SD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သို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႕ 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တိုးခ်ဲ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႕ျ</a:t>
              </a:r>
              <a:r>
                <a:rPr lang="en-US" altLang="zh-CN" sz="2000" dirty="0" err="1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2000" dirty="0">
                  <a:solidFill>
                    <a:srgbClr val="FFE699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</a:p>
          </p:txBody>
        </p:sp>
        <p:sp>
          <p:nvSpPr>
            <p:cNvPr id="17" name="矩形 16"/>
            <p:cNvSpPr/>
            <p:nvPr/>
          </p:nvSpPr>
          <p:spPr>
            <a:xfrm flipH="1">
              <a:off x="676138" y="2770554"/>
              <a:ext cx="42458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Storage 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ႀ</a:t>
              </a:r>
              <a:r>
                <a:rPr lang="en-US" altLang="zh-CN" sz="28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ကီးမားျခင္း</a:t>
              </a:r>
              <a:r>
                <a:rPr lang="en-US" altLang="zh-CN" sz="28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1137058" y="3064863"/>
            <a:ext cx="295074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58536" y="4957232"/>
            <a:ext cx="2993281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燕尾形 23"/>
          <p:cNvSpPr/>
          <p:nvPr/>
        </p:nvSpPr>
        <p:spPr>
          <a:xfrm>
            <a:off x="475226" y="1981067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90324" y="3768550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447687" y="5700635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89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0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49057" y="710122"/>
            <a:ext cx="4911059" cy="9462226"/>
            <a:chOff x="3803235" y="1364481"/>
            <a:chExt cx="4290618" cy="8266813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52281" y="2401091"/>
              <a:ext cx="3614592" cy="7230203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4834389" y="1918630"/>
              <a:ext cx="0" cy="1130838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/>
            <p:cNvGrpSpPr/>
            <p:nvPr/>
          </p:nvGrpSpPr>
          <p:grpSpPr>
            <a:xfrm>
              <a:off x="5283086" y="1944445"/>
              <a:ext cx="763103" cy="1093249"/>
              <a:chOff x="1532278" y="1985664"/>
              <a:chExt cx="582148" cy="1281038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2107450" y="1985664"/>
                <a:ext cx="0" cy="1268433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1532278" y="3254980"/>
                <a:ext cx="582148" cy="11722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4834389" y="1918630"/>
              <a:ext cx="2482883" cy="1684106"/>
              <a:chOff x="1525302" y="1364823"/>
              <a:chExt cx="582148" cy="1859023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2107450" y="1364823"/>
                <a:ext cx="0" cy="1859023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1525302" y="3212124"/>
                <a:ext cx="582148" cy="11722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32"/>
            <p:cNvSpPr txBox="1"/>
            <p:nvPr/>
          </p:nvSpPr>
          <p:spPr>
            <a:xfrm>
              <a:off x="3803235" y="1365160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13MP Main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245172" y="1364481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2MP Macro 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651915" y="1365235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2MP </a:t>
              </a:r>
              <a:r>
                <a:rPr kumimoji="0" lang="en-US" altLang="zh-CN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Bokeh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664611" y="2879692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141140" y="2873277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664124" y="3409784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145195" y="5057122"/>
              <a:ext cx="3428762" cy="1050006"/>
            </a:xfrm>
            <a:prstGeom prst="roundRect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807423" y="5313404"/>
              <a:ext cx="2703324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16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A15 ၌ Front 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camera </a:t>
              </a:r>
              <a:r>
                <a:rPr kumimoji="0" lang="en-US" altLang="zh-CN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600" noProof="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5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MP ျ</a:t>
              </a:r>
              <a:r>
                <a:rPr kumimoji="0" lang="en-US" altLang="zh-CN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ဖစ္သည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</a:t>
              </a:r>
              <a:endPara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409633" y="5413014"/>
              <a:ext cx="339552" cy="339553"/>
              <a:chOff x="1440412" y="5213723"/>
              <a:chExt cx="339552" cy="339553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528953" y="5297947"/>
                <a:ext cx="169776" cy="1697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等线" panose="02010600030101010101" pitchFamily="2" charset="-122"/>
                  <a:cs typeface="Zawgyi-One" panose="020B0604030504040204" pitchFamily="34" charset="0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440412" y="5213723"/>
                <a:ext cx="339552" cy="33955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等线" panose="02010600030101010101" pitchFamily="2" charset="-122"/>
                  <a:cs typeface="Zawgyi-One" panose="020B060403050404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100980" y="4797378"/>
            <a:ext cx="5971827" cy="1651682"/>
            <a:chOff x="6348541" y="2052037"/>
            <a:chExt cx="6264639" cy="946046"/>
          </a:xfrm>
        </p:grpSpPr>
        <p:sp>
          <p:nvSpPr>
            <p:cNvPr id="46" name="矩形 45"/>
            <p:cNvSpPr/>
            <p:nvPr/>
          </p:nvSpPr>
          <p:spPr>
            <a:xfrm>
              <a:off x="6358269" y="2052037"/>
              <a:ext cx="3440087" cy="211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demo operation </a:t>
              </a:r>
              <a:r>
                <a:rPr lang="en-US" altLang="zh-CN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အႀကံျပ</a:t>
              </a:r>
              <a:r>
                <a:rPr lang="en-US" altLang="zh-CN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ဳျ</a:t>
              </a:r>
              <a:r>
                <a:rPr lang="en-US" altLang="zh-CN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endParaRPr lang="zh-CN" altLang="en-US" sz="105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48541" y="2326205"/>
              <a:ext cx="6062618" cy="246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1, customers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rear portrait mode ျ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ဖစ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ဓာတ္ပုံရုိက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၊ AI beauty effect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အေလးထားၿပီး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အလင္းကို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ဆန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္႕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က်င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္ျပဳ၍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မရုိက္ရန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သတိထားပ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ါ။ </a:t>
              </a:r>
              <a:endParaRPr lang="zh-CN" altLang="en-US" sz="105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348541" y="2538743"/>
              <a:ext cx="6264639" cy="246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2, customers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မ်ားအား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front camera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အားျဖင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ရိုက္ရန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ေျပာပ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ါ၊ front beauty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ခံစားပ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ါ၊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ထို႕ေနာက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ပုံရုိက္ရန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သူတို႕အား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gestures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သင္ေပးပ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ါ။ 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358269" y="2751281"/>
              <a:ext cx="6052891" cy="246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3,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အခ်ိ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ဳ႕ customers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မ်ားအတြက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 macro lens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ျ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ပရန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4cm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ခန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္႕၌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ကင္မရာ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အေဟာင္း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ႏွင့္ page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တစ္ခုကို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ရုိက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္ႏ</a:t>
              </a:r>
              <a:r>
                <a:rPr lang="en-US" altLang="zh-CN" sz="11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ုိင္ပါသည</a:t>
              </a:r>
              <a:r>
                <a:rPr lang="en-US" altLang="zh-CN" sz="11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Unique Triple Camera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091021" y="715885"/>
            <a:ext cx="5570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OPPO A15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န္းတြင</a:t>
            </a: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တု</a:t>
            </a: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ိင္းရာမဲ</a:t>
            </a:r>
            <a:r>
              <a:rPr lang="en-US" altLang="zh-CN" sz="32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့ rear cameras </a:t>
            </a:r>
            <a:r>
              <a:rPr lang="en-US" altLang="zh-CN" sz="32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သုံးခု</a:t>
            </a:r>
            <a:endParaRPr kumimoji="0" lang="zh-CN" altLang="en-US" sz="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00980" y="2757275"/>
            <a:ext cx="38632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solidFill>
                  <a:schemeClr val="bg2">
                    <a:lumMod val="9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Vivo Y91i——rear camera </a:t>
            </a:r>
            <a:r>
              <a:rPr lang="en-US" altLang="zh-CN" dirty="0" err="1">
                <a:solidFill>
                  <a:schemeClr val="bg2">
                    <a:lumMod val="9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တစ္ခု</a:t>
            </a:r>
            <a:endParaRPr lang="en-US" altLang="zh-CN" dirty="0">
              <a:solidFill>
                <a:schemeClr val="bg2">
                  <a:lumMod val="90000"/>
                </a:schemeClr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  <a:p>
            <a:pPr lvl="0"/>
            <a:r>
              <a:rPr lang="en-US" altLang="zh-CN" dirty="0">
                <a:solidFill>
                  <a:schemeClr val="bg2">
                    <a:lumMod val="9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Samsung M10——rear cameras ႏွ</a:t>
            </a:r>
            <a:r>
              <a:rPr lang="en-US" altLang="zh-CN" dirty="0" err="1">
                <a:solidFill>
                  <a:schemeClr val="bg2">
                    <a:lumMod val="9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စ္ခု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0980" y="3503035"/>
            <a:ext cx="5254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Camera </a:t>
            </a:r>
            <a:r>
              <a:rPr lang="en-US" altLang="zh-CN" sz="2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ပိုမ်ားေလ</a:t>
            </a:r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၊ </a:t>
            </a:r>
            <a:r>
              <a:rPr lang="en-US" altLang="zh-CN" sz="2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</a:t>
            </a:r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၍ ျ</a:t>
            </a:r>
            <a:r>
              <a:rPr lang="en-US" altLang="zh-CN" sz="2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ဖစ</a:t>
            </a:r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္ႏ</a:t>
            </a:r>
            <a:r>
              <a:rPr lang="en-US" altLang="zh-CN" sz="24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ုိ္င္ေျခရွိျခင္း</a:t>
            </a:r>
            <a:r>
              <a:rPr lang="en-US" altLang="zh-CN" sz="24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2847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0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521" y="-1"/>
            <a:ext cx="5145175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6017" y="-13725"/>
            <a:ext cx="4780025" cy="63733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422" y="-36763"/>
            <a:ext cx="4343272" cy="57437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845342" y="5385658"/>
            <a:ext cx="13805134" cy="1472341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9299" y="5408407"/>
            <a:ext cx="2071273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rPr>
              <a:t>Micro Lens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01116" y="5385658"/>
            <a:ext cx="2973122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rPr>
              <a:t>AI Beautification</a:t>
            </a:r>
          </a:p>
        </p:txBody>
      </p:sp>
      <p:sp>
        <p:nvSpPr>
          <p:cNvPr id="10" name="矩形 9"/>
          <p:cNvSpPr/>
          <p:nvPr/>
        </p:nvSpPr>
        <p:spPr>
          <a:xfrm>
            <a:off x="8492784" y="5441216"/>
            <a:ext cx="3107517" cy="4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AI Scene </a:t>
            </a:r>
            <a:r>
              <a:rPr lang="en-US" altLang="zh-CN" sz="2400" b="1" dirty="0" err="1">
                <a:solidFill>
                  <a:prstClr val="white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တိုးျမွင</a:t>
            </a:r>
            <a:r>
              <a:rPr lang="en-US" altLang="zh-CN" sz="2400" b="1" dirty="0">
                <a:solidFill>
                  <a:prstClr val="white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့္ျ</a:t>
            </a:r>
            <a:r>
              <a:rPr lang="en-US" altLang="zh-CN" sz="2400" b="1" dirty="0" err="1">
                <a:solidFill>
                  <a:prstClr val="white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0942" y="5865789"/>
            <a:ext cx="37655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OPPO A15’s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တြင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4CM close up shots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ရွိပါသည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၎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သင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အား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ေသးငယ္ေသာ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ပုိမႊား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၊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အစာ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သို႕မဟုတ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ေသးငယ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ေသာ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အရာဝတ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ၱဳ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ေတ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ြ႕ျ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မင္ေစႏုိင္ပါသည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54935" y="5847041"/>
            <a:ext cx="39517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OPPO A15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skin quality, age, gender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အလြယ္တကူ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ေဖာ္ထုတ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္ႏ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ုိင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္ၿ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ပီး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သင</a:t>
            </a:r>
            <a:r>
              <a:rPr kumimoji="0" lang="en-US" altLang="zh-CN" sz="1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့္ 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selfie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ပို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၍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ဆြဲေဆာင္မ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ႈ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ရွိေစရန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ခ်ိန္ညွိေပးပါသည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51828" y="5813504"/>
            <a:ext cx="3740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AI Scene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တိုးျမွင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မႈသည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မ်ားစြာေသာ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scenes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မ်ားကို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ေဖာ္ထုတ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္ၿ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ပီး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တစ္ခု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ခ်င္းစီအတြက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right solution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ေရြးခ်ယ္ပါသည</a:t>
            </a:r>
            <a:r>
              <a:rPr lang="en-US" altLang="zh-CN" sz="1400" dirty="0">
                <a:solidFill>
                  <a:prstClr val="white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flowers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သို႕မဟုတ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အစာကို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ပို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၍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အေရာင္လွေစပါသည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61438" y="3373081"/>
            <a:ext cx="9607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သင္ခရီးသြားေသာအခ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ါ</a:t>
            </a:r>
            <a:r>
              <a:rPr kumimoji="0" lang="en-US" altLang="zh-CN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OPPO A15 cameras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သင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ကို</a:t>
            </a:r>
            <a:r>
              <a:rPr kumimoji="0" lang="en-US" altLang="zh-CN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32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ဘယ္လုိ</a:t>
            </a:r>
            <a:r>
              <a:rPr kumimoji="0" lang="en-US" altLang="zh-CN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kumimoji="0" lang="en-US" altLang="zh-CN" sz="3200" b="0" i="0" u="none" strike="noStrike" kern="120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ကူညီပါသလဲ</a:t>
            </a:r>
            <a:r>
              <a:rPr kumimoji="0" lang="en-US" altLang="zh-CN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8" name="弧形 17"/>
          <p:cNvSpPr/>
          <p:nvPr/>
        </p:nvSpPr>
        <p:spPr>
          <a:xfrm>
            <a:off x="7567146" y="-80010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Unique Triple Camera</a:t>
            </a:r>
          </a:p>
        </p:txBody>
      </p:sp>
    </p:spTree>
    <p:extLst>
      <p:ext uri="{BB962C8B-B14F-4D97-AF65-F5344CB8AC3E}">
        <p14:creationId xmlns:p14="http://schemas.microsoft.com/office/powerpoint/2010/main" val="78756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5" grpId="0"/>
      <p:bldP spid="16" grpId="0"/>
      <p:bldP spid="17" grpId="0"/>
      <p:bldP spid="1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-28552"/>
            <a:ext cx="12192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17746"/>
              </p:ext>
            </p:extLst>
          </p:nvPr>
        </p:nvGraphicFramePr>
        <p:xfrm>
          <a:off x="1409318" y="3410712"/>
          <a:ext cx="9382956" cy="2804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946029">
                  <a:extLst>
                    <a:ext uri="{9D8B030D-6E8A-4147-A177-3AD203B41FA5}">
                      <a16:colId xmlns:a16="http://schemas.microsoft.com/office/drawing/2014/main" val="3054719456"/>
                    </a:ext>
                  </a:extLst>
                </a:gridCol>
                <a:gridCol w="2404234">
                  <a:extLst>
                    <a:ext uri="{9D8B030D-6E8A-4147-A177-3AD203B41FA5}">
                      <a16:colId xmlns:a16="http://schemas.microsoft.com/office/drawing/2014/main" val="661226154"/>
                    </a:ext>
                  </a:extLst>
                </a:gridCol>
                <a:gridCol w="2491452">
                  <a:extLst>
                    <a:ext uri="{9D8B030D-6E8A-4147-A177-3AD203B41FA5}">
                      <a16:colId xmlns:a16="http://schemas.microsoft.com/office/drawing/2014/main" val="3557163684"/>
                    </a:ext>
                  </a:extLst>
                </a:gridCol>
                <a:gridCol w="2541241">
                  <a:extLst>
                    <a:ext uri="{9D8B030D-6E8A-4147-A177-3AD203B41FA5}">
                      <a16:colId xmlns:a16="http://schemas.microsoft.com/office/drawing/2014/main" val="3630097266"/>
                    </a:ext>
                  </a:extLst>
                </a:gridCol>
              </a:tblGrid>
              <a:tr h="27341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Type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OPPO A15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Vivo Y91i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Samsung</a:t>
                      </a:r>
                      <a:r>
                        <a:rPr lang="en-US" altLang="zh-CN" b="0" baseline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M01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666926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Processor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P35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P22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Snapdragon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439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17114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Thickness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7.9mm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8.3mm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9.8mm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0292438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3D</a:t>
                      </a:r>
                      <a:r>
                        <a:rPr lang="zh-CN" altLang="en-US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板材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2D</a:t>
                      </a:r>
                      <a:r>
                        <a:rPr lang="zh-CN" altLang="en-US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一体注塑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3D</a:t>
                      </a:r>
                      <a:r>
                        <a:rPr lang="zh-CN" altLang="en-US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一体注塑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7355938"/>
                  </a:ext>
                </a:extLst>
              </a:tr>
              <a:tr h="265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Screen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6.52‘’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6.22’’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5.7’’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8637231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Storage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2+32/3+32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3+32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3+32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004278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Rear Camera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13M+2M+2M Triple</a:t>
                      </a:r>
                      <a:r>
                        <a:rPr lang="en-US" altLang="zh-CN" sz="1200" b="1" baseline="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Camera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 Single Camera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13M+2M Double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Camera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6083648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Battery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  <a:cs typeface="+mn-cs"/>
                        </a:rPr>
                        <a:t>4230mAh</a:t>
                      </a:r>
                      <a:endParaRPr lang="zh-CN" altLang="en-US" sz="1200" b="1" kern="1200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4030mAh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4000mAh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9756346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Unlocking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  <a:cs typeface="+mn-cs"/>
                        </a:rPr>
                        <a:t>Back Fingerprint </a:t>
                      </a:r>
                      <a:endParaRPr lang="zh-CN" altLang="en-US" sz="1200" b="1" kern="1200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No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Fingerprint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No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Fingerprint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3914089"/>
                  </a:ext>
                </a:extLst>
              </a:tr>
            </a:tbl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1207550" y="1691520"/>
            <a:ext cx="2348520" cy="1361565"/>
            <a:chOff x="722128" y="1930707"/>
            <a:chExt cx="2348520" cy="1361565"/>
          </a:xfrm>
          <a:solidFill>
            <a:srgbClr val="0B5E93">
              <a:alpha val="65000"/>
            </a:srgbClr>
          </a:solidFill>
        </p:grpSpPr>
        <p:sp>
          <p:nvSpPr>
            <p:cNvPr id="11" name="圆角矩形标注 10"/>
            <p:cNvSpPr/>
            <p:nvPr/>
          </p:nvSpPr>
          <p:spPr>
            <a:xfrm>
              <a:off x="722128" y="1930707"/>
              <a:ext cx="2289210" cy="1361565"/>
            </a:xfrm>
            <a:prstGeom prst="wedgeRoundRectCallout">
              <a:avLst>
                <a:gd name="adj1" fmla="val 64834"/>
                <a:gd name="adj2" fmla="val 8339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等线" panose="02010600030101010101" pitchFamily="2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28366" y="2195990"/>
              <a:ext cx="22422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R" panose="00020600040101010101" pitchFamily="18" charset="-122"/>
                  <a:cs typeface="Zawgyi-One" panose="020B0604030504040204" pitchFamily="34" charset="0"/>
                </a:rPr>
                <a:t>OPPO A15 is the absolute winner in most of aspects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Zawgyi-One" panose="020B0604030504040204" pitchFamily="34" charset="0"/>
                  <a:ea typeface="OPPOSans R" panose="00020600040101010101" pitchFamily="18" charset="-122"/>
                  <a:cs typeface="Zawgyi-One" panose="020B0604030504040204" pitchFamily="34" charset="0"/>
                </a:rPr>
                <a:t>！</a:t>
              </a:r>
            </a:p>
          </p:txBody>
        </p:sp>
      </p:grpSp>
      <p:pic>
        <p:nvPicPr>
          <p:cNvPr id="2052" name="Picture 4" descr="皇冠图案模板下载(素材ID:2240942)_-其他-设计素材_ 第一素材网1SUCAI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742" b="89844" l="9961" r="96094">
                        <a14:backgroundMark x1="53711" y1="78125" x2="53711" y2="78125"/>
                        <a14:backgroundMark x1="40625" y1="79297" x2="40625" y2="79297"/>
                        <a14:backgroundMark x1="60938" y1="76758" x2="62500" y2="77539"/>
                        <a14:backgroundMark x1="62500" y1="77539" x2="62500" y2="77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624" y="1071655"/>
            <a:ext cx="546616" cy="54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918947" y="1594941"/>
            <a:ext cx="1246050" cy="1599255"/>
            <a:chOff x="3982955" y="1500001"/>
            <a:chExt cx="1246050" cy="159925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2955" y="1517741"/>
              <a:ext cx="780523" cy="1563776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1576" r="9975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29491" y="1500001"/>
              <a:ext cx="799514" cy="1599255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1000" r="96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504" y="1612681"/>
            <a:ext cx="1581515" cy="15815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417" b="98917" l="3750" r="95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8417" y="1539729"/>
            <a:ext cx="1727619" cy="1727619"/>
          </a:xfrm>
          <a:prstGeom prst="rect">
            <a:avLst/>
          </a:prstGeom>
        </p:spPr>
      </p:pic>
      <p:sp>
        <p:nvSpPr>
          <p:cNvPr id="20" name="硬件参数领先于友商"/>
          <p:cNvSpPr txBox="1"/>
          <p:nvPr/>
        </p:nvSpPr>
        <p:spPr>
          <a:xfrm>
            <a:off x="1409318" y="448163"/>
            <a:ext cx="7589193" cy="59298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400" spc="3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 algn="l"/>
            <a:r>
              <a:rPr lang="en-US" altLang="zh-CN" sz="3200" spc="32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Comparison Of Competing Product</a:t>
            </a:r>
            <a:endParaRPr kumimoji="0" sz="3200" i="0" u="none" strike="noStrike" kern="1200" cap="none" spc="3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509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908343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833" y="558385"/>
            <a:ext cx="11481881" cy="6004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  <a:sym typeface="微软雅黑" panose="020B0503020204020204" charset="-122"/>
              </a:rPr>
              <a:t>OPPO A15</a:t>
            </a:r>
            <a:r>
              <a:rPr lang="en-US" altLang="zh-CN" sz="3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  <a:sym typeface="微软雅黑" panose="020B0503020204020204" charset="-122"/>
              </a:rPr>
              <a:t>/A15s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  <a:sym typeface="微软雅黑" panose="020B0503020204020204" charset="-122"/>
              </a:rPr>
              <a:t> Product Parameter List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  <a:sym typeface="微软雅黑" panose="020B050302020402020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170674"/>
              </p:ext>
            </p:extLst>
          </p:nvPr>
        </p:nvGraphicFramePr>
        <p:xfrm>
          <a:off x="3753804" y="1565940"/>
          <a:ext cx="7549404" cy="488972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721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8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8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Features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Parameter</a:t>
                      </a:r>
                      <a:endParaRPr lang="en-US" altLang="zh-CN" sz="1600" kern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719496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Color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Dynamic Black, Fancy White, Mystery Blue, Rainbow Silver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3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Size</a:t>
                      </a:r>
                      <a:endParaRPr lang="en-US" altLang="zh-CN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164.0mm×75.4mm×7.9mm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Weight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A15:175g   A15s:177g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3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Screen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6.52‘’ </a:t>
                      </a:r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Waterdrop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LCD (1600*720p)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CPU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P35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System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ColorOS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7.2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Memory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A15:2+32/3+32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  A15s: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4+64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Rear camera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13MP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main camera+2MP Blur camera+2MP Micro camera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Front camera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5MP   A15s:8MP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Jack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10W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Battery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4230mAh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Unlocking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Back Fingerprint + Facial Unlock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60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697" y="1565940"/>
            <a:ext cx="1870337" cy="507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61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925"/>
            <a:ext cx="12211052" cy="6964326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等线" panose="02010600030101010101" pitchFamily="2" charset="-122"/>
              <a:cs typeface="Zawgyi-One" panose="020B060403050404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7926" y="541378"/>
            <a:ext cx="7319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A15 high-version——A15s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0563" y="2749422"/>
            <a:ext cx="17043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4G+64G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611646" y="3889985"/>
            <a:ext cx="2589032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71093" y="5456872"/>
            <a:ext cx="2598482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95637" y="4257328"/>
            <a:ext cx="20293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8MP</a:t>
            </a:r>
            <a:r>
              <a:rPr lang="zh-CN" altLang="en-US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Front</a:t>
            </a:r>
          </a:p>
        </p:txBody>
      </p:sp>
      <p:sp>
        <p:nvSpPr>
          <p:cNvPr id="20" name="矩形 19"/>
          <p:cNvSpPr/>
          <p:nvPr/>
        </p:nvSpPr>
        <p:spPr>
          <a:xfrm>
            <a:off x="132416" y="3385433"/>
            <a:ext cx="35205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န္းတြင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4+64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သာရွိျခင္း</a:t>
            </a:r>
            <a:endParaRPr lang="en-US" altLang="zh-CN" sz="16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2909" y="4886418"/>
            <a:ext cx="23938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ေတာက္ပေသာ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selfie</a:t>
            </a:r>
          </a:p>
        </p:txBody>
      </p:sp>
      <p:sp>
        <p:nvSpPr>
          <p:cNvPr id="23" name="矩形 22"/>
          <p:cNvSpPr/>
          <p:nvPr/>
        </p:nvSpPr>
        <p:spPr>
          <a:xfrm>
            <a:off x="3769097" y="2768161"/>
            <a:ext cx="20622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177g</a:t>
            </a:r>
          </a:p>
        </p:txBody>
      </p:sp>
      <p:sp>
        <p:nvSpPr>
          <p:cNvPr id="24" name="矩形 23"/>
          <p:cNvSpPr/>
          <p:nvPr/>
        </p:nvSpPr>
        <p:spPr>
          <a:xfrm>
            <a:off x="3785348" y="3394091"/>
            <a:ext cx="2898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န္းတြင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အပါးဆုံး</a:t>
            </a:r>
            <a:endParaRPr lang="en-US" altLang="zh-CN" sz="16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578496" y="1032675"/>
            <a:ext cx="4265359" cy="5742125"/>
            <a:chOff x="7292725" y="892153"/>
            <a:chExt cx="4265359" cy="574212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80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2725" y="892153"/>
              <a:ext cx="2885357" cy="5742124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7427" y="892154"/>
              <a:ext cx="2870657" cy="5742124"/>
            </a:xfrm>
            <a:prstGeom prst="rect">
              <a:avLst/>
            </a:prstGeom>
          </p:spPr>
        </p:pic>
      </p:grpSp>
      <p:sp>
        <p:nvSpPr>
          <p:cNvPr id="30" name="矩形 29"/>
          <p:cNvSpPr/>
          <p:nvPr/>
        </p:nvSpPr>
        <p:spPr>
          <a:xfrm>
            <a:off x="611646" y="2103191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အဓိက</a:t>
            </a:r>
            <a:r>
              <a:rPr lang="en-US" altLang="zh-CN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ကြဲျပားခ်က္မ်ား</a:t>
            </a:r>
            <a:endParaRPr lang="zh-CN" altLang="en-US" sz="12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3879862" y="3903738"/>
            <a:ext cx="268630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785348" y="4243134"/>
            <a:ext cx="26057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Dirac 2.0</a:t>
            </a:r>
          </a:p>
        </p:txBody>
      </p:sp>
      <p:sp>
        <p:nvSpPr>
          <p:cNvPr id="36" name="矩形 35"/>
          <p:cNvSpPr/>
          <p:nvPr/>
        </p:nvSpPr>
        <p:spPr>
          <a:xfrm>
            <a:off x="3390190" y="4925866"/>
            <a:ext cx="45801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တူညီေသာ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ႏႈ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န္းတြင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အေကာင္းဆုံး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အသံထြက</a:t>
            </a:r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္ျ</a:t>
            </a:r>
            <a:r>
              <a:rPr lang="en-US" altLang="zh-CN" sz="16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ခင္း</a:t>
            </a:r>
            <a:endParaRPr lang="en-US" altLang="zh-CN" sz="16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89634" y="5456872"/>
            <a:ext cx="268630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994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050660" y="3069574"/>
            <a:ext cx="8912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A15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series ျပဳျ</a:t>
            </a:r>
            <a:r>
              <a:rPr lang="en-US" altLang="zh-CN" sz="4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ပင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4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4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မွတ္စုမ်ား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endParaRPr lang="zh-CN" altLang="en-US" sz="48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330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276877"/>
            <a:ext cx="1137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OPPO A15 ႏွင့္ OPPO A15s ၾ</a:t>
            </a:r>
            <a:r>
              <a:rPr lang="en-US" altLang="zh-CN" sz="36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ကားကြဲျပားျခားနားခ်က</a:t>
            </a:r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—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A15:5MP&amp;8MP   A15s:8MP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119" y="1924389"/>
            <a:ext cx="4448553" cy="2775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文本框 9"/>
          <p:cNvSpPr txBox="1"/>
          <p:nvPr/>
        </p:nvSpPr>
        <p:spPr>
          <a:xfrm>
            <a:off x="716113" y="2414658"/>
            <a:ext cx="60030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ကြဲျပားခ်က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1: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Front camera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6112" y="3530956"/>
            <a:ext cx="5774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，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ညာဘက္က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တစ္ခုသည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5M camera 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ဖစ္ပါသည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，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ဘယ္ဘက္က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တစ္ခုသည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8M camera 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ဖစ္ပါသည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</a:t>
            </a:r>
          </a:p>
        </p:txBody>
      </p:sp>
    </p:spTree>
    <p:extLst>
      <p:ext uri="{BB962C8B-B14F-4D97-AF65-F5344CB8AC3E}">
        <p14:creationId xmlns:p14="http://schemas.microsoft.com/office/powerpoint/2010/main" val="1646744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342" y="1427167"/>
            <a:ext cx="115386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Marketing name: OPPO A15</a:t>
            </a:r>
          </a:p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Internal model name:CPH2185</a:t>
            </a:r>
          </a:p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Internal project number:2027A&amp;2027B&amp;2027C&amp;2027D&amp;2027E</a:t>
            </a:r>
          </a:p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Rom+RAM:2GB+32GB/3GB+32GB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3342" y="3685600"/>
            <a:ext cx="112488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Marketing name: OPPO A15s</a:t>
            </a:r>
          </a:p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Internal model name:CPH2179</a:t>
            </a:r>
          </a:p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Internal project number</a:t>
            </a:r>
            <a:r>
              <a:rPr lang="zh-CN" altLang="en-US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：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20273&amp;20274&amp;20275</a:t>
            </a:r>
          </a:p>
          <a:p>
            <a:pPr lvl="0"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Rom+RAM:4GB+64GB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8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09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48495" y="2476522"/>
            <a:ext cx="60521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ကြဲျပားခ်က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2: 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Middle Frame, 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b="30310"/>
          <a:stretch>
            <a:fillRect/>
          </a:stretch>
        </p:blipFill>
        <p:spPr>
          <a:xfrm>
            <a:off x="6223727" y="1198528"/>
            <a:ext cx="4404298" cy="2555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5640" r="7524"/>
          <a:stretch>
            <a:fillRect/>
          </a:stretch>
        </p:blipFill>
        <p:spPr>
          <a:xfrm>
            <a:off x="6223727" y="3754517"/>
            <a:ext cx="4404298" cy="2485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文本框 6"/>
          <p:cNvSpPr txBox="1"/>
          <p:nvPr/>
        </p:nvSpPr>
        <p:spPr>
          <a:xfrm>
            <a:off x="648495" y="3959813"/>
            <a:ext cx="5575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1,စတုရန္း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အေပါက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Camera support sponge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5M version 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ဖစ္သည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2,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ဝုိင္းေသာ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အေပါက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Camera support sponge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8M version 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ဖစ္ပါသည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zh-CN" altLang="en-US" sz="11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6270" y="276877"/>
            <a:ext cx="1137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OPPO A15 ႏွင့္ OPPO A15s </a:t>
            </a:r>
            <a:r>
              <a:rPr lang="en-US" altLang="zh-CN" sz="36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အၾကားကြဲျပားခ်က</a:t>
            </a:r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္—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A15:5MP&amp;8MP   A15s:8MP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33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rBAoMF9xzEOAXsFkAAHRmZP1v4U48"/>
          <p:cNvPicPr>
            <a:picLocks noChangeAspect="1"/>
          </p:cNvPicPr>
          <p:nvPr/>
        </p:nvPicPr>
        <p:blipFill>
          <a:blip r:embed="rId2"/>
          <a:srcRect l="29040" t="37991" r="42172" b="29012"/>
          <a:stretch>
            <a:fillRect/>
          </a:stretch>
        </p:blipFill>
        <p:spPr>
          <a:xfrm>
            <a:off x="6014580" y="2226734"/>
            <a:ext cx="4739473" cy="3055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文本框 10"/>
          <p:cNvSpPr txBox="1"/>
          <p:nvPr/>
        </p:nvSpPr>
        <p:spPr>
          <a:xfrm>
            <a:off x="6506730" y="2384911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</a:rPr>
              <a:t>低配硅胶套</a:t>
            </a:r>
          </a:p>
          <a:p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</a:rPr>
              <a:t>缝隙大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907654" y="2384910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</a:rPr>
              <a:t>高配硅胶套</a:t>
            </a:r>
          </a:p>
          <a:p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</a:rPr>
              <a:t>缝隙小</a:t>
            </a: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268064" y="3137936"/>
            <a:ext cx="128702" cy="775178"/>
          </a:xfrm>
          <a:prstGeom prst="straightConnector1">
            <a:avLst/>
          </a:prstGeom>
          <a:ln w="57150"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9632543" y="3137936"/>
            <a:ext cx="128702" cy="775178"/>
          </a:xfrm>
          <a:prstGeom prst="straightConnector1">
            <a:avLst/>
          </a:prstGeom>
          <a:ln w="57150"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76270" y="276877"/>
            <a:ext cx="1137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The difference between OPPO A15 and OPPO A15s—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A15:5MP&amp;8MP   A15s:8MP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6113" y="2414658"/>
            <a:ext cx="60030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ကြဲျပားခ်က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3: 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Front camera silicone sleeve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6112" y="3530956"/>
            <a:ext cx="57746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5M camera silicone sleeve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ဟေနျခင္း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အလြန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္ႀ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ကီးသည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 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8M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ဟေနျခင္းသည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အလြန္ေသးသည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ညာဘက္ကဟာသည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 5M camera 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ဖစ္ပါသည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R" panose="00020600040101010101" pitchFamily="18" charset="-122"/>
                <a:cs typeface="Zawgyi-One" panose="020B0604030504040204" pitchFamily="34" charset="0"/>
              </a:rPr>
              <a:t>္။</a:t>
            </a:r>
          </a:p>
        </p:txBody>
      </p:sp>
    </p:spTree>
    <p:extLst>
      <p:ext uri="{BB962C8B-B14F-4D97-AF65-F5344CB8AC3E}">
        <p14:creationId xmlns:p14="http://schemas.microsoft.com/office/powerpoint/2010/main" val="1621263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5"/>
          <a:stretch/>
        </p:blipFill>
        <p:spPr>
          <a:xfrm>
            <a:off x="6379260" y="1970640"/>
            <a:ext cx="1709848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文本框 7"/>
          <p:cNvSpPr txBox="1"/>
          <p:nvPr/>
        </p:nvSpPr>
        <p:spPr>
          <a:xfrm>
            <a:off x="476270" y="276877"/>
            <a:ext cx="113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Aftersale</a:t>
            </a:r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mode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—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Aftersale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Calibration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35641" y="2800410"/>
            <a:ext cx="45789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Aftersale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စံကိုက္ညွိျခင္း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:</a:t>
            </a:r>
            <a:endParaRPr lang="zh-CN" altLang="en-US" sz="32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OPPO A15 series after-sales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စံကိုက္ညွိျခင္းသည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rear camera ၏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စံကိုက္ညွိျခင္း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parameters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မ်ားကို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ေရးရန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အတြက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ဖစ္ပါသည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တပ္ဆင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ပီးေနာက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aftersales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စံကိုက္ညွိျခင္းကို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လုပ္ေဆာင္ပ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ါ။ 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3"/>
          <a:stretch/>
        </p:blipFill>
        <p:spPr>
          <a:xfrm>
            <a:off x="9144197" y="1970640"/>
            <a:ext cx="1715625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8632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797440" y="3071837"/>
            <a:ext cx="6556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A15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series </a:t>
            </a:r>
            <a:r>
              <a:rPr lang="en-US" altLang="zh-CN" sz="4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အဓိက</a:t>
            </a:r>
            <a:r>
              <a:rPr lang="en-US" altLang="zh-CN" sz="4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FAQ</a:t>
            </a:r>
            <a:endParaRPr lang="zh-CN" altLang="en-US" sz="48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188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1161297"/>
            <a:ext cx="1137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ေမး1</a:t>
            </a:r>
            <a:r>
              <a:rPr lang="zh-CN" alt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A15 series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ေနာင္တြင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5G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ေထာက္ပံ့ရန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upgraded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ုိင္ပါသလား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6270" y="2361626"/>
            <a:ext cx="4350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ေျဖ1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မလုပ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ုိင္ပ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ါ။</a:t>
            </a:r>
            <a:endParaRPr lang="zh-CN" altLang="en-US" sz="12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6270" y="3627983"/>
            <a:ext cx="1137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ေမး2</a:t>
            </a:r>
            <a:r>
              <a:rPr lang="zh-CN" alt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အဘယ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ေၾကာင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A15 series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screen clock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မရွိတာလဲ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6230" y="4410825"/>
            <a:ext cx="10646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ေျဖ2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A15 series ၏ standby time ႏွင့္ memory utilization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တိုးျမွင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ရန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 ကၽြ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န္ေတာ္တို႕သည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system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ခင္းမ်ား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ပဳလုပ္ထားပါသည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ထုိိေၾကာင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A15 series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screen clock function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မရွိပ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ါ။</a:t>
            </a:r>
            <a:endParaRPr lang="zh-CN" altLang="en-US" sz="12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12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40925" y="261108"/>
            <a:ext cx="1137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Q3</a:t>
            </a:r>
            <a:r>
              <a:rPr lang="zh-CN" alt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ဤ model ၏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ေရခံႏုိင္ရည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level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ကဘယ္ေလာက္လဲ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၎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စမ္းသပ္မ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ရွိလား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142" y="1325207"/>
            <a:ext cx="102117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A3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Level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IPX2</a:t>
            </a:r>
          </a:p>
          <a:p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      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စမ္းသပ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Strict rain test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design stage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ၿ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ပီးပ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ါၿ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sz="12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6270" y="2775921"/>
            <a:ext cx="1137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ေမး4</a:t>
            </a:r>
            <a:r>
              <a:rPr lang="zh-CN" alt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fingerprint unlocking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သုိ႕မဟုတ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under-screen unlocking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ထက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မည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တစ္ခုသည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ပိုျမန္ပါသနည္း</a:t>
            </a:r>
            <a:r>
              <a:rPr lang="en-US" altLang="zh-CN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270" y="4082079"/>
            <a:ext cx="11715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ေျဖ4</a:t>
            </a:r>
            <a:r>
              <a:rPr lang="zh-CN" altLang="en-US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ပုံမွန္အေျဖအေနေအာက္တြင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အေနာက္ဘက္ရွိ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fingerprint ၏ unlocking speed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screen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ေအာက္ရွိ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fingerprint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ထက္ပို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မန္ဆန္ပါသည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capacitive fingerprint ၏ unlocking speed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0.2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စကၠန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္႕မွ် 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screen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ေအာက္ရွိ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fingerprint ၏ unlocking speed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0.5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စကၠန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္႕ျ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ဖစ္ပါသည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ထို႕ေနာက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unlocking speed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သည္လည္း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system processing speed </a:t>
            </a:r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သို႕သက္ဆုိင္သည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endParaRPr lang="zh-CN" altLang="en-US" sz="1200" dirty="0">
              <a:solidFill>
                <a:schemeClr val="bg1"/>
              </a:solidFill>
              <a:latin typeface="Zawgyi-One" panose="020B0604030504040204" pitchFamily="34" charset="0"/>
              <a:ea typeface="OPPOSans R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62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97" l="0" r="98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25241" y="-3741157"/>
            <a:ext cx="2924869" cy="58505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9879" y="-356301"/>
            <a:ext cx="2919392" cy="58396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80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555" y="4104262"/>
            <a:ext cx="3252828" cy="6506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5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717171" y="647486"/>
            <a:ext cx="2923014" cy="584685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5308" y="2274635"/>
            <a:ext cx="47047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A15 </a:t>
            </a:r>
            <a:r>
              <a:rPr lang="en-US" altLang="zh-CN" sz="4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တြင</a:t>
            </a: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ႀ</a:t>
            </a:r>
            <a:r>
              <a:rPr lang="en-US" altLang="zh-CN" sz="4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ကီးမားေသာ</a:t>
            </a: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4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ေအာင</a:t>
            </a: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္ျ</a:t>
            </a:r>
            <a:r>
              <a:rPr lang="en-US" altLang="zh-CN" sz="4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မင္မ</a:t>
            </a: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ႈႏွင့္</a:t>
            </a:r>
            <a:r>
              <a:rPr lang="en-US" altLang="zh-CN" sz="4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အတူ</a:t>
            </a:r>
            <a:r>
              <a:rPr lang="en-US" altLang="zh-CN" sz="4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kumimoji="0" lang="en-US" altLang="zh-CN" sz="4000" b="0" i="0" u="none" strike="noStrike" kern="1200" cap="none" spc="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026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982" y="0"/>
            <a:ext cx="5762017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80320" y="3429000"/>
            <a:ext cx="5813478" cy="2237551"/>
            <a:chOff x="877724" y="2651307"/>
            <a:chExt cx="3836867" cy="1733695"/>
          </a:xfrm>
        </p:grpSpPr>
        <p:sp>
          <p:nvSpPr>
            <p:cNvPr id="6" name="标题 1"/>
            <p:cNvSpPr txBox="1">
              <a:spLocks/>
            </p:cNvSpPr>
            <p:nvPr/>
          </p:nvSpPr>
          <p:spPr>
            <a:xfrm>
              <a:off x="877724" y="2981004"/>
              <a:ext cx="3836867" cy="140399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A-lower product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ဘယ္သူေတ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ြ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ဝယ္တာလဲ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endParaRPr lang="en-US" altLang="zh-CN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A-lower product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ကို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ဝယ္ယူေသာအခ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ါ users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မ်ားသည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ဘယ္အရာကို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တန္ဖုိးအထားဆုံးလဲ</a:t>
              </a:r>
              <a:r>
                <a:rPr lang="en-US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  <a:endParaRPr lang="zh-CN" altLang="en-US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7" name="标题 1"/>
            <p:cNvSpPr txBox="1">
              <a:spLocks/>
            </p:cNvSpPr>
            <p:nvPr/>
          </p:nvSpPr>
          <p:spPr>
            <a:xfrm>
              <a:off x="919970" y="2651307"/>
              <a:ext cx="2127478" cy="2180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36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ေမးခြန္းမ်ား</a:t>
              </a:r>
              <a:endParaRPr lang="zh-CN" altLang="en-US" sz="3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60948" y="1135975"/>
            <a:ext cx="57328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User-led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OPPO ၏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အဓိက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corporate culture ျ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ဖစ္ပါသည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္။  $150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ေအာက္ဖုန္းမ်ားအတြက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ေစ်းဝယ္ထြက္ေသာ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သူမ်ားကို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သင္သိပါသလား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(A-lower product </a:t>
            </a:r>
            <a:r>
              <a:rPr lang="en-US" altLang="zh-CN" sz="20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လို႕ေခၚရမလား</a:t>
            </a: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)။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9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592763" y="268029"/>
            <a:ext cx="6772072" cy="723485"/>
          </a:xfrm>
        </p:spPr>
        <p:txBody>
          <a:bodyPr>
            <a:no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A-lower Product users</a:t>
            </a:r>
            <a:endParaRPr lang="zh-CN" altLang="en-US" sz="40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217" y="-2103990"/>
            <a:ext cx="2505075" cy="165541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0606" y="-2103991"/>
            <a:ext cx="2667077" cy="165541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9232519" y="6603306"/>
            <a:ext cx="23807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*</a:t>
            </a:r>
            <a:r>
              <a:rPr lang="en-US" altLang="zh-CN" sz="9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Data based on MI returns to A31 and A12</a:t>
            </a:r>
            <a:endParaRPr lang="zh-CN" altLang="en-US" sz="1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2763" y="1955707"/>
            <a:ext cx="11240878" cy="3841818"/>
            <a:chOff x="587825" y="1786095"/>
            <a:chExt cx="11240878" cy="3841818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988995" y="1786095"/>
              <a:ext cx="0" cy="36558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881" y="2171333"/>
              <a:ext cx="2222500" cy="22225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31" name="矩形 30"/>
            <p:cNvSpPr/>
            <p:nvPr/>
          </p:nvSpPr>
          <p:spPr>
            <a:xfrm>
              <a:off x="587825" y="4796917"/>
              <a:ext cx="34011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အသက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၃၀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ေအာက္ရွိ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၉၀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ရာခုိင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္ႏႈ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န္းေသာ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Users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အနက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၅၀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ရာခုိင္နႈန္းသည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21-25 ႏွ</a:t>
              </a:r>
              <a:r>
                <a:rPr lang="en-US" altLang="zh-CN" sz="12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စ္အရြယ္တြင</a:t>
              </a:r>
              <a:r>
                <a:rPr lang="en-US" altLang="zh-CN" sz="12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ရွိၾကသည</a:t>
              </a:r>
              <a:r>
                <a:rPr lang="en-US" altLang="zh-CN" sz="12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249994" y="1786095"/>
              <a:ext cx="0" cy="36558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标题 1"/>
            <p:cNvSpPr txBox="1">
              <a:spLocks/>
            </p:cNvSpPr>
            <p:nvPr/>
          </p:nvSpPr>
          <p:spPr>
            <a:xfrm>
              <a:off x="4872959" y="3717334"/>
              <a:ext cx="1333880" cy="6323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zh-CN" sz="20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Storage</a:t>
              </a:r>
              <a:endParaRPr lang="zh-CN" altLang="en-US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35" name="标题 1"/>
            <p:cNvSpPr txBox="1">
              <a:spLocks/>
            </p:cNvSpPr>
            <p:nvPr/>
          </p:nvSpPr>
          <p:spPr>
            <a:xfrm>
              <a:off x="5457367" y="2638506"/>
              <a:ext cx="1616875" cy="723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5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Appearance</a:t>
              </a:r>
              <a:endParaRPr lang="zh-CN" altLang="en-US" sz="15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36" name="标题 1"/>
            <p:cNvSpPr txBox="1">
              <a:spLocks/>
            </p:cNvSpPr>
            <p:nvPr/>
          </p:nvSpPr>
          <p:spPr>
            <a:xfrm>
              <a:off x="6321486" y="3680981"/>
              <a:ext cx="1208653" cy="723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zh-CN" sz="20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Image</a:t>
              </a:r>
              <a:endParaRPr lang="zh-CN" altLang="en-US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37" name="标题 1"/>
            <p:cNvSpPr txBox="1">
              <a:spLocks/>
            </p:cNvSpPr>
            <p:nvPr/>
          </p:nvSpPr>
          <p:spPr>
            <a:xfrm>
              <a:off x="5128501" y="3450124"/>
              <a:ext cx="990994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necessity spot</a:t>
              </a:r>
              <a:endPara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38" name="标题 1"/>
            <p:cNvSpPr txBox="1">
              <a:spLocks/>
            </p:cNvSpPr>
            <p:nvPr/>
          </p:nvSpPr>
          <p:spPr>
            <a:xfrm>
              <a:off x="5695341" y="2356368"/>
              <a:ext cx="941662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sweet spot</a:t>
              </a:r>
              <a:endPara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39" name="标题 1"/>
            <p:cNvSpPr txBox="1">
              <a:spLocks/>
            </p:cNvSpPr>
            <p:nvPr/>
          </p:nvSpPr>
          <p:spPr>
            <a:xfrm>
              <a:off x="6287514" y="3472303"/>
              <a:ext cx="941662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plus spot</a:t>
              </a:r>
              <a:endPara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96038" y="4796916"/>
              <a:ext cx="36296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ငယ္ရြယ္ေသာ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A-lower product users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မ်ားအတြက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သြင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ပင္သည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 </a:t>
              </a:r>
              <a:r>
                <a:rPr lang="en-US" altLang="zh-CN" sz="12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အေရးႀကီးပါသည</a:t>
              </a:r>
              <a:r>
                <a:rPr lang="en-US" altLang="zh-CN" sz="12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storage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မရွိမျဖစ္လုိအပ္ပါသည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images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ပို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၍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လိုအပါပါသည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  <a:endParaRPr lang="en-US" altLang="zh-CN" sz="16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9075656" y="2211687"/>
              <a:ext cx="2182146" cy="2182146"/>
              <a:chOff x="9202453" y="2211687"/>
              <a:chExt cx="2182146" cy="2182146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9202453" y="2211687"/>
                <a:ext cx="2182146" cy="218214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pic>
            <p:nvPicPr>
              <p:cNvPr id="1028" name="Picture 4" descr="http://www.shejiye.com/uploadfile/icon/2017/0203/shejiyeicon41mu4xxmmer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02860" y="2366517"/>
                <a:ext cx="1806732" cy="18067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矩形 46"/>
            <p:cNvSpPr/>
            <p:nvPr/>
          </p:nvSpPr>
          <p:spPr>
            <a:xfrm>
              <a:off x="8530152" y="4809910"/>
              <a:ext cx="32985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A-lower users  ၏ 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အနည္းဆုံး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70% 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တြင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ေငြေၾကးတင္းၾကပ္ေသာ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လိုအပ္မႈမ်ားရွိၿပီး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ပုံမွန္အားျဖင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 </a:t>
              </a:r>
              <a:r>
                <a:rPr lang="en-US" altLang="zh-CN" sz="1200" dirty="0" err="1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ေငြမ်ားသာရွိျခင္း</a:t>
              </a:r>
              <a:r>
                <a:rPr lang="en-US" altLang="zh-CN" sz="1200" dirty="0">
                  <a:solidFill>
                    <a:prstClr val="white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  <a:endParaRPr lang="zh-CN" altLang="en-US" sz="12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2" name="等腰三角形 1"/>
            <p:cNvSpPr/>
            <p:nvPr/>
          </p:nvSpPr>
          <p:spPr>
            <a:xfrm>
              <a:off x="4641350" y="1786095"/>
              <a:ext cx="3049644" cy="2629004"/>
            </a:xfrm>
            <a:prstGeom prst="triangl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6104059" y="3440778"/>
            <a:ext cx="107718" cy="1077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23215" y="940458"/>
            <a:ext cx="10882523" cy="5886661"/>
            <a:chOff x="783135" y="747339"/>
            <a:chExt cx="10882523" cy="5886661"/>
          </a:xfrm>
        </p:grpSpPr>
        <p:grpSp>
          <p:nvGrpSpPr>
            <p:cNvPr id="6" name="组合 5"/>
            <p:cNvGrpSpPr/>
            <p:nvPr/>
          </p:nvGrpSpPr>
          <p:grpSpPr>
            <a:xfrm>
              <a:off x="783135" y="747339"/>
              <a:ext cx="10882523" cy="3265103"/>
              <a:chOff x="1482185" y="404198"/>
              <a:chExt cx="9890927" cy="3265103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1482185" y="935165"/>
                <a:ext cx="9890927" cy="2734136"/>
                <a:chOff x="1515013" y="723709"/>
                <a:chExt cx="9890927" cy="2734136"/>
              </a:xfrm>
            </p:grpSpPr>
            <p:sp>
              <p:nvSpPr>
                <p:cNvPr id="23" name="标题 1"/>
                <p:cNvSpPr txBox="1">
                  <a:spLocks/>
                </p:cNvSpPr>
                <p:nvPr/>
              </p:nvSpPr>
              <p:spPr>
                <a:xfrm>
                  <a:off x="1515013" y="723709"/>
                  <a:ext cx="2413469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altLang="zh-CN" sz="4800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လူငယ</a:t>
                  </a:r>
                  <a:r>
                    <a:rPr lang="en-US" altLang="zh-CN" sz="4800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္</a:t>
                  </a:r>
                  <a:endParaRPr lang="zh-CN" altLang="en-US" sz="48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endParaRPr>
                </a:p>
              </p:txBody>
            </p:sp>
            <p:sp>
              <p:nvSpPr>
                <p:cNvPr id="25" name="标题 1"/>
                <p:cNvSpPr txBox="1">
                  <a:spLocks/>
                </p:cNvSpPr>
                <p:nvPr/>
              </p:nvSpPr>
              <p:spPr>
                <a:xfrm>
                  <a:off x="4391618" y="951470"/>
                  <a:ext cx="3726661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altLang="zh-CN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ၾ</a:t>
                  </a:r>
                  <a:r>
                    <a:rPr lang="en-US" altLang="zh-CN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ကည</a:t>
                  </a:r>
                  <a:r>
                    <a:rPr lang="en-US" altLang="zh-CN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့္</a:t>
                  </a:r>
                  <a:r>
                    <a:rPr lang="en-US" altLang="zh-CN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ေကာင္းျခင္း</a:t>
                  </a:r>
                  <a:endParaRPr lang="zh-CN" altLang="en-US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endParaRPr>
                </a:p>
              </p:txBody>
            </p:sp>
            <p:sp>
              <p:nvSpPr>
                <p:cNvPr id="26" name="标题 1"/>
                <p:cNvSpPr txBox="1">
                  <a:spLocks/>
                </p:cNvSpPr>
                <p:nvPr/>
              </p:nvSpPr>
              <p:spPr>
                <a:xfrm>
                  <a:off x="7971291" y="946831"/>
                  <a:ext cx="3434649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altLang="zh-CN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အက</a:t>
                  </a:r>
                  <a:r>
                    <a:rPr lang="en-US" altLang="zh-CN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်ဳ</a:t>
                  </a:r>
                  <a:r>
                    <a:rPr lang="en-US" altLang="zh-CN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Zawgyi-One" panose="020B0604030504040204" pitchFamily="34" charset="0"/>
                      <a:ea typeface="OPPOSans B" panose="00020600040101010101" pitchFamily="18" charset="-122"/>
                      <a:cs typeface="Zawgyi-One" panose="020B0604030504040204" pitchFamily="34" charset="0"/>
                    </a:rPr>
                    <a:t>ိးရွိေသာ</a:t>
                  </a:r>
                  <a:endParaRPr lang="zh-CN" altLang="en-US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endParaRPr>
                </a:p>
              </p:txBody>
            </p:sp>
            <p:cxnSp>
              <p:nvCxnSpPr>
                <p:cNvPr id="27" name="直接连接符 26"/>
                <p:cNvCxnSpPr/>
                <p:nvPr/>
              </p:nvCxnSpPr>
              <p:spPr>
                <a:xfrm>
                  <a:off x="4309708" y="2290183"/>
                  <a:ext cx="0" cy="11676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>
                  <a:off x="7498995" y="2222198"/>
                  <a:ext cx="0" cy="11676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标题 1"/>
              <p:cNvSpPr txBox="1">
                <a:spLocks/>
              </p:cNvSpPr>
              <p:nvPr/>
            </p:nvSpPr>
            <p:spPr>
              <a:xfrm>
                <a:off x="1820032" y="404198"/>
                <a:ext cx="8079445" cy="7234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rPr>
                  <a:t>A-lower Product Key word</a:t>
                </a:r>
                <a:endParaRPr lang="zh-CN" altLang="en-US" sz="32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endParaRPr>
              </a:p>
            </p:txBody>
          </p: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86293" y="5561011"/>
              <a:ext cx="8888738" cy="10729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814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1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92603" y="3110914"/>
            <a:ext cx="7564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OPPO A15</a:t>
            </a:r>
            <a:r>
              <a:rPr lang="zh-CN" altLang="en-US" sz="32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，颜值最高的三摄千元机</a:t>
            </a:r>
            <a:endParaRPr lang="en-US" altLang="zh-CN" sz="32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74245" y="2494660"/>
            <a:ext cx="2450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一句话介绍</a:t>
            </a:r>
            <a:endParaRPr lang="en-US" altLang="zh-CN" sz="28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87476" y="3017880"/>
            <a:ext cx="26071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b="239"/>
          <a:stretch/>
        </p:blipFill>
        <p:spPr>
          <a:xfrm>
            <a:off x="-263207" y="-109019"/>
            <a:ext cx="12455207" cy="702464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01558" y="5153287"/>
            <a:ext cx="6772687" cy="1255242"/>
            <a:chOff x="301557" y="5036555"/>
            <a:chExt cx="6772687" cy="1255242"/>
          </a:xfrm>
        </p:grpSpPr>
        <p:sp>
          <p:nvSpPr>
            <p:cNvPr id="15" name="圆角矩形 14"/>
            <p:cNvSpPr/>
            <p:nvPr/>
          </p:nvSpPr>
          <p:spPr>
            <a:xfrm>
              <a:off x="301557" y="5036555"/>
              <a:ext cx="6772687" cy="1255242"/>
            </a:xfrm>
            <a:prstGeom prst="roundRect">
              <a:avLst/>
            </a:prstGeom>
            <a:solidFill>
              <a:schemeClr val="bg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3" name="标题 1"/>
            <p:cNvSpPr txBox="1">
              <a:spLocks/>
            </p:cNvSpPr>
            <p:nvPr/>
          </p:nvSpPr>
          <p:spPr>
            <a:xfrm>
              <a:off x="479526" y="5456322"/>
              <a:ext cx="6416747" cy="723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Store </a:t>
              </a:r>
              <a:r>
                <a:rPr lang="en-US" altLang="zh-CN" sz="2400" dirty="0" err="1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တြင</a:t>
              </a: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400" dirty="0" err="1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ကင္မရာသုံးခုျဖင</a:t>
              </a: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 ၾ</a:t>
              </a:r>
              <a:r>
                <a:rPr lang="en-US" altLang="zh-CN" sz="2400" dirty="0" err="1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ကည</a:t>
              </a: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</a:t>
              </a:r>
              <a:r>
                <a:rPr lang="en-US" altLang="zh-CN" sz="2400" dirty="0" err="1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အေကာင္းဆုံး</a:t>
              </a: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ဖုန္း</a:t>
              </a: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$150 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39089" y="5117768"/>
              <a:ext cx="13131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dirty="0" err="1">
                  <a:solidFill>
                    <a:srgbClr val="E7E6E6">
                      <a:lumMod val="25000"/>
                    </a:srgbClr>
                  </a:solidFill>
                  <a:latin typeface="Zawgyi-One" panose="020B0604030504040204" pitchFamily="34" charset="0"/>
                  <a:ea typeface="OPPOSans M" panose="00020600040101010101" pitchFamily="18" charset="-122"/>
                  <a:cs typeface="Zawgyi-One" panose="020B0604030504040204" pitchFamily="34" charset="0"/>
                </a:rPr>
                <a:t>မိတ္ဆက</a:t>
              </a:r>
              <a:r>
                <a:rPr lang="en-US" altLang="zh-CN" sz="1600" dirty="0">
                  <a:solidFill>
                    <a:srgbClr val="E7E6E6">
                      <a:lumMod val="25000"/>
                    </a:srgbClr>
                  </a:solidFill>
                  <a:latin typeface="Zawgyi-One" panose="020B0604030504040204" pitchFamily="34" charset="0"/>
                  <a:ea typeface="OPPOSans M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1600" dirty="0" err="1">
                  <a:solidFill>
                    <a:srgbClr val="E7E6E6">
                      <a:lumMod val="25000"/>
                    </a:srgbClr>
                  </a:solidFill>
                  <a:latin typeface="Zawgyi-One" panose="020B0604030504040204" pitchFamily="34" charset="0"/>
                  <a:ea typeface="OPPOSans M" panose="00020600040101010101" pitchFamily="18" charset="-122"/>
                  <a:cs typeface="Zawgyi-One" panose="020B0604030504040204" pitchFamily="34" charset="0"/>
                </a:rPr>
                <a:t>ခင္း</a:t>
              </a:r>
              <a:endParaRPr lang="en-US" altLang="zh-CN" sz="1600" dirty="0">
                <a:solidFill>
                  <a:srgbClr val="E7E6E6">
                    <a:lumMod val="25000"/>
                  </a:srgbClr>
                </a:solidFill>
                <a:latin typeface="Zawgyi-One" panose="020B0604030504040204" pitchFamily="34" charset="0"/>
                <a:ea typeface="OPPOSans M" panose="00020600040101010101" pitchFamily="18" charset="-122"/>
                <a:cs typeface="Zawgyi-One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19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50363" y="717935"/>
            <a:ext cx="3731536" cy="5636480"/>
            <a:chOff x="806580" y="599063"/>
            <a:chExt cx="3731536" cy="563648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110836">
              <a:off x="806580" y="599063"/>
              <a:ext cx="2762969" cy="552671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81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9600">
              <a:off x="1743974" y="646472"/>
              <a:ext cx="2794142" cy="5589071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4530533" y="4489872"/>
            <a:ext cx="2479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i="1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အေကာင္းဆုံးေသာ</a:t>
            </a:r>
            <a:r>
              <a:rPr lang="en-US" altLang="zh-CN" sz="2000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i="1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သြင</a:t>
            </a:r>
            <a:r>
              <a:rPr lang="en-US" altLang="zh-CN" sz="2000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္ျ</a:t>
            </a:r>
            <a:r>
              <a:rPr lang="en-US" altLang="zh-CN" sz="2000" i="1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ပင</a:t>
            </a:r>
            <a:r>
              <a:rPr lang="en-US" altLang="zh-CN" sz="2000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</a:t>
            </a:r>
            <a:endParaRPr kumimoji="0" lang="zh-CN" altLang="en-US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580745" y="4489872"/>
            <a:ext cx="23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defRPr>
            </a:lvl1pPr>
          </a:lstStyle>
          <a:p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တု</a:t>
            </a:r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ႏႈ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ိင္းရာမဲ</a:t>
            </a:r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႕ 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သုံးခု</a:t>
            </a:r>
            <a:endParaRPr lang="zh-CN" altLang="en-US" sz="2000" b="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73726" y="4489872"/>
            <a:ext cx="250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defRPr>
            </a:lvl1pPr>
          </a:lstStyle>
          <a:p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ႏွ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စ္ဆျမွင</a:t>
            </a:r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altLang="zh-CN" sz="2000" b="0" dirty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2000"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sz="2000" b="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017" t="28651" r="31992" b="36997"/>
          <a:stretch/>
        </p:blipFill>
        <p:spPr>
          <a:xfrm>
            <a:off x="5264524" y="2748017"/>
            <a:ext cx="1251753" cy="159173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971" t="28556" r="33382" b="33901"/>
          <a:stretch/>
        </p:blipFill>
        <p:spPr>
          <a:xfrm>
            <a:off x="7671846" y="2663498"/>
            <a:ext cx="1272485" cy="180708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01" t="22092" r="26839" b="35699"/>
          <a:stretch/>
        </p:blipFill>
        <p:spPr>
          <a:xfrm>
            <a:off x="9939651" y="2381839"/>
            <a:ext cx="1666276" cy="193324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671846" y="1519940"/>
            <a:ext cx="4096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OPPO A15 KSP</a:t>
            </a:r>
          </a:p>
        </p:txBody>
      </p:sp>
    </p:spTree>
    <p:extLst>
      <p:ext uri="{BB962C8B-B14F-4D97-AF65-F5344CB8AC3E}">
        <p14:creationId xmlns:p14="http://schemas.microsoft.com/office/powerpoint/2010/main" val="612704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imgsa.baidu.com/timg?image&amp;quality=80&amp;size=b9999_10000&amp;sec=1601235242460&amp;di=dd89faea18ec5da8c109ea99372ebac2&amp;imgtype=0&amp;src=http%3A%2F%2Fdpic.tiankong.com%2F0x%2Fen%2FQJ888090926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937"/>
          <a:stretch/>
        </p:blipFill>
        <p:spPr bwMode="auto">
          <a:xfrm>
            <a:off x="0" y="-12700"/>
            <a:ext cx="123063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-39726"/>
            <a:ext cx="12192000" cy="6923126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8187" y="613597"/>
            <a:ext cx="13034789" cy="6148077"/>
            <a:chOff x="370933" y="496046"/>
            <a:chExt cx="13034789" cy="6148077"/>
          </a:xfrm>
        </p:grpSpPr>
        <p:sp>
          <p:nvSpPr>
            <p:cNvPr id="2" name="文本框 1"/>
            <p:cNvSpPr txBox="1"/>
            <p:nvPr/>
          </p:nvSpPr>
          <p:spPr>
            <a:xfrm>
              <a:off x="1318407" y="496046"/>
              <a:ext cx="9609306" cy="1506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A-Lower product users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မ်ားသည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အဓိကအားျဖင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လူငယ္မ်ားျဖစ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္ၾ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ကပါသည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ေခတ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္ႏွင့္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အညီျဖစ္ေသာ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အရာမ်ားကို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လူငယ္မ်ားသည္ရွာေဖ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ြၾ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ကပါသည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ပထမဦးဆုံး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ထင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မင္ယူဆခ်က္မ်ားသည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1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အလြန္အေရးႀကီးပါသည</a:t>
              </a:r>
              <a:r>
                <a:rPr lang="en-US" altLang="zh-CN" sz="21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7285" y="6182458"/>
              <a:ext cx="129084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OPPO A15 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သည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 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လူငယ္မ်ားလုိအပ္ေသာ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အဓိက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အခ်က္သုံးခ်က္ကုိ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ပုိင္ဆုိင္ထားပါသည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္။ 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370933" y="4510087"/>
              <a:ext cx="351089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ကြဲျပားျခင္းနားျခင္း</a:t>
              </a:r>
              <a:endParaRPr lang="en-US" altLang="zh-CN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9765398" y="4415308"/>
              <a:ext cx="165622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ပါးေသာ</a:t>
              </a:r>
              <a:endParaRPr lang="en-US" altLang="zh-CN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870422" y="4489731"/>
              <a:ext cx="30636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အဆင</a:t>
              </a:r>
              <a:r>
                <a:rPr lang="en-US" altLang="zh-CN" sz="3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့္ျ</a:t>
              </a:r>
              <a:r>
                <a:rPr lang="en-US" altLang="zh-CN" sz="3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မင</a:t>
              </a:r>
              <a:r>
                <a:rPr lang="en-US" altLang="zh-CN" sz="3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့္</a:t>
              </a:r>
              <a:r>
                <a:rPr lang="en-US" altLang="zh-CN" sz="3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ေသာ</a:t>
              </a:r>
              <a:endParaRPr lang="en-US" altLang="zh-CN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242" y="2212477"/>
            <a:ext cx="2547515" cy="2349111"/>
          </a:xfrm>
          <a:prstGeom prst="rect">
            <a:avLst/>
          </a:prstGeom>
        </p:spPr>
      </p:pic>
      <p:pic>
        <p:nvPicPr>
          <p:cNvPr id="15" name="Picture 6" descr="https://ss1.bdstatic.com/70cFvXSh_Q1YnxGkpoWK1HF6hhy/it/u=3636192426,916933769&amp;fm=26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5901" y="2246041"/>
            <a:ext cx="2415972" cy="228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661" y="2212477"/>
            <a:ext cx="2340864" cy="234086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70708" y="207137"/>
            <a:ext cx="107356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ဖုန္းသြင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္ျ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ပင္ကို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ေရြးခ်ယ္ေသာအခ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ါ users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မ်ားသည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မည္သည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အရာမ်ားကို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အဓိက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ဂရုစုိက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္ၾ</a:t>
            </a:r>
            <a:r>
              <a:rPr lang="en-US" altLang="zh-CN" sz="20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ကပါသနည္း</a:t>
            </a:r>
            <a:r>
              <a:rPr lang="en-US" altLang="zh-CN" sz="20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2000" dirty="0">
              <a:solidFill>
                <a:prstClr val="white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15" y="5251164"/>
            <a:ext cx="45499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Color</a:t>
            </a: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၎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ကြဲျပားျခားနားပါသလား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24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69131" y="5251164"/>
            <a:ext cx="40137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ထုံးဖြဲ႕ပုံ</a:t>
            </a:r>
            <a:endParaRPr lang="en-US" altLang="zh-CN" sz="28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၎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သည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 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အဆင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့္ျ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မင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့္</a:t>
            </a:r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ပါသလား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24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22474" y="5179190"/>
            <a:ext cx="37032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ကိုင္တြယ္ရတာပါးလား</a:t>
            </a:r>
            <a:endParaRPr lang="en-US" altLang="zh-CN" sz="28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  <a:p>
            <a:pPr algn="ctr"/>
            <a:r>
              <a:rPr lang="en-US" altLang="zh-CN" sz="2400" dirty="0" err="1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ပါးလား</a:t>
            </a:r>
            <a:r>
              <a: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။</a:t>
            </a:r>
            <a:endParaRPr lang="zh-CN" altLang="en-US" sz="24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9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65126"/>
            <a:ext cx="12192000" cy="6923126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6664" y="479530"/>
            <a:ext cx="9710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Textures </a:t>
            </a:r>
            <a:r>
              <a:rPr lang="en-US" altLang="zh-CN" sz="28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သုံးခု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၊ three pleasures ၊ </a:t>
            </a:r>
            <a:r>
              <a:rPr lang="en-US" altLang="zh-CN" sz="28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ပိုမိုေသာ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r>
              <a:rPr lang="en-US" altLang="zh-CN" sz="2800" dirty="0" err="1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ေရြးခ်ုယ္မႈမ်ား</a:t>
            </a:r>
            <a:r>
              <a:rPr lang="en-US" altLang="zh-CN" sz="2800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 </a:t>
            </a:r>
            <a:endParaRPr lang="zh-CN" altLang="en-US" sz="105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833" y="1841277"/>
            <a:ext cx="1743010" cy="34896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681" y="1628876"/>
            <a:ext cx="1882530" cy="376559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550901" y="1726087"/>
            <a:ext cx="2507920" cy="3647332"/>
            <a:chOff x="4191775" y="1767079"/>
            <a:chExt cx="3054849" cy="444274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1775" y="1767079"/>
              <a:ext cx="2221059" cy="444274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985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5567" y="1767079"/>
              <a:ext cx="2221057" cy="4442744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415127" y="5569950"/>
            <a:ext cx="2714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Matte: calm, high quality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41325" y="5569950"/>
            <a:ext cx="2925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Glossy: Classic ႏွင့္ durable.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80692" y="5553358"/>
            <a:ext cx="2689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Mirrored: Cool ႏွင့္ stylish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127" y="5941893"/>
            <a:ext cx="2187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For low-key, steady users</a:t>
            </a:r>
          </a:p>
        </p:txBody>
      </p:sp>
      <p:sp>
        <p:nvSpPr>
          <p:cNvPr id="15" name="矩形 14"/>
          <p:cNvSpPr/>
          <p:nvPr/>
        </p:nvSpPr>
        <p:spPr>
          <a:xfrm>
            <a:off x="4291039" y="5936975"/>
            <a:ext cx="3877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For mainstream, mass-market users	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80692" y="5936975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For cool, personalized users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97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14" y="919645"/>
            <a:ext cx="6102636" cy="122069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271374" y="2041268"/>
            <a:ext cx="27970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Mystery Blue</a:t>
            </a:r>
            <a:endParaRPr lang="zh-CN" altLang="en-US" sz="36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3945" y="2691872"/>
            <a:ext cx="758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Matte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14712" y="3409007"/>
            <a:ext cx="3923125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High-end blue frosted</a:t>
            </a:r>
          </a:p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Texture in the 3000+ price range</a:t>
            </a:r>
            <a:endParaRPr lang="zh-CN" altLang="en-US" sz="2000" dirty="0">
              <a:solidFill>
                <a:schemeClr val="bg1"/>
              </a:solidFill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0"/>
            <a:ext cx="12192000" cy="13651037"/>
            <a:chOff x="-9939" y="9743"/>
            <a:chExt cx="12192000" cy="13651037"/>
          </a:xfrm>
        </p:grpSpPr>
        <p:sp>
          <p:nvSpPr>
            <p:cNvPr id="7" name="矩形 6"/>
            <p:cNvSpPr/>
            <p:nvPr/>
          </p:nvSpPr>
          <p:spPr>
            <a:xfrm>
              <a:off x="-9939" y="9743"/>
              <a:ext cx="12192000" cy="6858000"/>
            </a:xfrm>
            <a:prstGeom prst="rect">
              <a:avLst/>
            </a:prstGeom>
            <a:solidFill>
              <a:srgbClr val="FDF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095922" y="1062380"/>
              <a:ext cx="10873796" cy="12598400"/>
              <a:chOff x="935978" y="1085243"/>
              <a:chExt cx="10873796" cy="1259840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9854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5978" y="1085243"/>
                <a:ext cx="6298310" cy="12598400"/>
              </a:xfrm>
              <a:prstGeom prst="rect">
                <a:avLst/>
              </a:prstGeom>
            </p:spPr>
          </p:pic>
          <p:sp>
            <p:nvSpPr>
              <p:cNvPr id="10" name="矩形 9"/>
              <p:cNvSpPr/>
              <p:nvPr/>
            </p:nvSpPr>
            <p:spPr>
              <a:xfrm>
                <a:off x="8472851" y="2009579"/>
                <a:ext cx="266989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rPr>
                  <a:t>Fancy White</a:t>
                </a:r>
                <a:endPara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643424" y="2662551"/>
                <a:ext cx="8370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rPr>
                  <a:t>Glossy</a:t>
                </a: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264957" y="3420205"/>
                <a:ext cx="3544817" cy="977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rPr>
                  <a:t>It's not just pure white.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Zawgyi-One" panose="020B0604030504040204" pitchFamily="34" charset="0"/>
                    <a:ea typeface="OPPOSans B" panose="00020600040101010101" pitchFamily="18" charset="-122"/>
                    <a:cs typeface="Zawgyi-One" panose="020B0604030504040204" pitchFamily="34" charset="0"/>
                  </a:rPr>
                  <a:t> It’s like pearl and white jade.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0" y="0"/>
            <a:ext cx="12192000" cy="13498937"/>
            <a:chOff x="0" y="0"/>
            <a:chExt cx="12192000" cy="13498937"/>
          </a:xfrm>
        </p:grpSpPr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42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84" y="919645"/>
              <a:ext cx="6288759" cy="12579292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7974324" y="1956749"/>
              <a:ext cx="31432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Dynamic Black</a:t>
              </a:r>
              <a:endParaRPr lang="zh-CN" altLang="en-US" sz="3600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781400" y="2562999"/>
              <a:ext cx="8370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Glossy</a:t>
              </a:r>
              <a:endPara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827984" y="3375769"/>
              <a:ext cx="4041426" cy="9771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Classic Black Gloss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The choice that never goes wrong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0" y="0"/>
            <a:ext cx="12192000" cy="13457879"/>
            <a:chOff x="48747" y="-224860"/>
            <a:chExt cx="12192000" cy="13457879"/>
          </a:xfrm>
        </p:grpSpPr>
        <p:sp>
          <p:nvSpPr>
            <p:cNvPr id="20" name="矩形 19"/>
            <p:cNvSpPr/>
            <p:nvPr/>
          </p:nvSpPr>
          <p:spPr>
            <a:xfrm>
              <a:off x="48747" y="-224860"/>
              <a:ext cx="12192000" cy="6858000"/>
            </a:xfrm>
            <a:prstGeom prst="rect">
              <a:avLst/>
            </a:prstGeom>
            <a:gradFill>
              <a:gsLst>
                <a:gs pos="61300">
                  <a:srgbClr val="C1C9A2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FBFBFB"/>
                </a:gs>
                <a:gs pos="83000">
                  <a:srgbClr val="A7B9C3"/>
                </a:gs>
                <a:gs pos="100000">
                  <a:srgbClr val="8FD9DC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9927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007" y="729337"/>
              <a:ext cx="6250960" cy="12503682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8047071" y="1946883"/>
              <a:ext cx="31702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Rainbow Silver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0957155" y="2562918"/>
              <a:ext cx="7894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Mirror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612526" y="3408926"/>
              <a:ext cx="4317209" cy="9771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Eye-catching mirrored design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သက္တံ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၏ </a:t>
              </a:r>
              <a:r>
                <a:rPr lang="en-US" altLang="zh-CN" sz="2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အလင္းကို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 </a:t>
              </a:r>
              <a:r>
                <a:rPr lang="en-US" altLang="zh-CN" sz="2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ေရာင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2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ပန္ဟပ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2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Zawgyi-One" panose="020B0604030504040204" pitchFamily="34" charset="0"/>
                  <a:ea typeface="OPPOSans B" panose="00020600040101010101" pitchFamily="18" charset="-122"/>
                  <a:cs typeface="Zawgyi-One" panose="020B0604030504040204" pitchFamily="34" charset="0"/>
                </a:rPr>
                <a:t>။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Zawgyi-One" panose="020B0604030504040204" pitchFamily="34" charset="0"/>
                <a:ea typeface="OPPOSans B" panose="00020600040101010101" pitchFamily="18" charset="-122"/>
                <a:cs typeface="Zawgyi-One" panose="020B0604030504040204" pitchFamily="34" charset="0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OPPOSans B" panose="00020600040101010101" pitchFamily="18" charset="-122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60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25F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 dirty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13791</TotalTime>
  <Words>3217</Words>
  <Application>Microsoft Office PowerPoint</Application>
  <PresentationFormat>Widescreen</PresentationFormat>
  <Paragraphs>248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等线</vt:lpstr>
      <vt:lpstr>等线 Light</vt:lpstr>
      <vt:lpstr>微软雅黑</vt:lpstr>
      <vt:lpstr>Arial</vt:lpstr>
      <vt:lpstr>Calibri</vt:lpstr>
      <vt:lpstr>Comic Sans MS</vt:lpstr>
      <vt:lpstr>Helvetica Neue Medium</vt:lpstr>
      <vt:lpstr>OPPOSans B</vt:lpstr>
      <vt:lpstr>OPPOSans M</vt:lpstr>
      <vt:lpstr>OPPOSans R</vt:lpstr>
      <vt:lpstr>Wingdings</vt:lpstr>
      <vt:lpstr>Zawgyi-One</vt:lpstr>
      <vt:lpstr>Office 主题​​</vt:lpstr>
      <vt:lpstr>2_White 白底</vt:lpstr>
      <vt:lpstr>1_Office 主题​​</vt:lpstr>
      <vt:lpstr>2_Office 主题​​</vt:lpstr>
      <vt:lpstr>PowerPoint Presentation</vt:lpstr>
      <vt:lpstr>PowerPoint Presentation</vt:lpstr>
      <vt:lpstr>PowerPoint Presentation</vt:lpstr>
      <vt:lpstr>A-lower Product users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 A15</dc:title>
  <dc:creator>潘黄子</dc:creator>
  <cp:lastModifiedBy>Crab 87</cp:lastModifiedBy>
  <cp:revision>171</cp:revision>
  <dcterms:created xsi:type="dcterms:W3CDTF">2020-09-23T07:12:06Z</dcterms:created>
  <dcterms:modified xsi:type="dcterms:W3CDTF">2020-11-03T09:28:07Z</dcterms:modified>
</cp:coreProperties>
</file>