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1"/>
  </p:notesMasterIdLst>
  <p:sldIdLst>
    <p:sldId id="257" r:id="rId2"/>
    <p:sldId id="262" r:id="rId3"/>
    <p:sldId id="259" r:id="rId4"/>
    <p:sldId id="261" r:id="rId5"/>
    <p:sldId id="263" r:id="rId6"/>
    <p:sldId id="264" r:id="rId7"/>
    <p:sldId id="279" r:id="rId8"/>
    <p:sldId id="277" r:id="rId9"/>
    <p:sldId id="278" r:id="rId10"/>
    <p:sldId id="280" r:id="rId11"/>
    <p:sldId id="281" r:id="rId12"/>
    <p:sldId id="347" r:id="rId13"/>
    <p:sldId id="348" r:id="rId14"/>
    <p:sldId id="266" r:id="rId15"/>
    <p:sldId id="354" r:id="rId16"/>
    <p:sldId id="352" r:id="rId17"/>
    <p:sldId id="353" r:id="rId18"/>
    <p:sldId id="268" r:id="rId19"/>
    <p:sldId id="334" r:id="rId20"/>
    <p:sldId id="349" r:id="rId21"/>
    <p:sldId id="350" r:id="rId22"/>
    <p:sldId id="269" r:id="rId23"/>
    <p:sldId id="270" r:id="rId24"/>
    <p:sldId id="306" r:id="rId25"/>
    <p:sldId id="344" r:id="rId26"/>
    <p:sldId id="356" r:id="rId27"/>
    <p:sldId id="355" r:id="rId28"/>
    <p:sldId id="357" r:id="rId29"/>
    <p:sldId id="274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02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crosoft Office User" initials="MOU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83" d="100"/>
          <a:sy n="83" d="100"/>
        </p:scale>
        <p:origin x="658" y="62"/>
      </p:cViewPr>
      <p:guideLst>
        <p:guide orient="horz" pos="250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E5B253-79FD-46B1-9343-46DC3E970DA2}" type="datetimeFigureOut">
              <a:rPr lang="zh-CN" altLang="en-US" smtClean="0"/>
              <a:t>2020/5/7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89CAE2-0967-48BC-A8A5-D380002A2B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4" name="Shape 27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lnSpc>
                <a:spcPct val="118000"/>
              </a:lnSpc>
              <a:defRPr sz="1700" b="1" spc="17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9CAE2-0967-48BC-A8A5-D380002A2B20}" type="slidenum">
              <a:rPr lang="zh-CN" altLang="en-US" smtClean="0"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91" name="Shape 29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91" name="Shape 29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91" name="Shape 29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91" name="Shape 29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91" name="Shape 29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91" name="Shape 29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91" name="Shape 29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9CAE2-0967-48BC-A8A5-D380002A2B20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91" name="Shape 29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91" name="Shape 29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209A7-DFEC-49EC-82C7-53CBC738BA25}" type="datetimeFigureOut">
              <a:rPr lang="zh-CN" altLang="en-US" smtClean="0"/>
              <a:t>2020/5/7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4F95-5E4B-4346-BCB3-E88A223DD6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209A7-DFEC-49EC-82C7-53CBC738BA25}" type="datetimeFigureOut">
              <a:rPr lang="zh-CN" altLang="en-US" smtClean="0"/>
              <a:t>2020/5/7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4F95-5E4B-4346-BCB3-E88A223DD6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209A7-DFEC-49EC-82C7-53CBC738BA25}" type="datetimeFigureOut">
              <a:rPr lang="zh-CN" altLang="en-US" smtClean="0"/>
              <a:t>2020/5/7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4F95-5E4B-4346-BCB3-E88A223DD6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209A7-DFEC-49EC-82C7-53CBC738BA25}" type="datetimeFigureOut">
              <a:rPr lang="zh-CN" altLang="en-US" smtClean="0"/>
              <a:t>2020/5/7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4F95-5E4B-4346-BCB3-E88A223DD6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209A7-DFEC-49EC-82C7-53CBC738BA25}" type="datetimeFigureOut">
              <a:rPr lang="zh-CN" altLang="en-US" smtClean="0"/>
              <a:t>2020/5/7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4F95-5E4B-4346-BCB3-E88A223DD6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209A7-DFEC-49EC-82C7-53CBC738BA25}" type="datetimeFigureOut">
              <a:rPr lang="zh-CN" altLang="en-US" smtClean="0"/>
              <a:t>2020/5/7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4F95-5E4B-4346-BCB3-E88A223DD6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209A7-DFEC-49EC-82C7-53CBC738BA25}" type="datetimeFigureOut">
              <a:rPr lang="zh-CN" altLang="en-US" smtClean="0"/>
              <a:t>2020/5/7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4F95-5E4B-4346-BCB3-E88A223DD6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209A7-DFEC-49EC-82C7-53CBC738BA25}" type="datetimeFigureOut">
              <a:rPr lang="zh-CN" altLang="en-US" smtClean="0"/>
              <a:t>2020/5/7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4F95-5E4B-4346-BCB3-E88A223DD6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209A7-DFEC-49EC-82C7-53CBC738BA25}" type="datetimeFigureOut">
              <a:rPr lang="zh-CN" altLang="en-US" smtClean="0"/>
              <a:t>2020/5/7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4F95-5E4B-4346-BCB3-E88A223DD6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209A7-DFEC-49EC-82C7-53CBC738BA25}" type="datetimeFigureOut">
              <a:rPr lang="zh-CN" altLang="en-US" smtClean="0"/>
              <a:t>2020/5/7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4F95-5E4B-4346-BCB3-E88A223DD6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209A7-DFEC-49EC-82C7-53CBC738BA25}" type="datetimeFigureOut">
              <a:rPr lang="zh-CN" altLang="en-US" smtClean="0"/>
              <a:t>2020/5/7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4F95-5E4B-4346-BCB3-E88A223DD6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209A7-DFEC-49EC-82C7-53CBC738BA25}" type="datetimeFigureOut">
              <a:rPr lang="zh-CN" altLang="en-US" smtClean="0"/>
              <a:t>2020/5/7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84F95-5E4B-4346-BCB3-E88A223DD6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media" Target="../media/media2.mp4"/><Relationship Id="rId7" Type="http://schemas.openxmlformats.org/officeDocument/2006/relationships/image" Target="../media/image9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8.png"/><Relationship Id="rId5" Type="http://schemas.openxmlformats.org/officeDocument/2006/relationships/slideLayout" Target="../slideLayouts/slideLayout12.xml"/><Relationship Id="rId4" Type="http://schemas.openxmlformats.org/officeDocument/2006/relationships/video" Target="../media/media2.mp4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7077155"/>
          </a:xfrm>
          <a:prstGeom prst="rect">
            <a:avLst/>
          </a:prstGeom>
        </p:spPr>
      </p:pic>
      <p:sp>
        <p:nvSpPr>
          <p:cNvPr id="264" name="OPPO Reno2"/>
          <p:cNvSpPr txBox="1"/>
          <p:nvPr/>
        </p:nvSpPr>
        <p:spPr>
          <a:xfrm>
            <a:off x="3351781" y="309514"/>
            <a:ext cx="6152004" cy="728405"/>
          </a:xfrm>
          <a:prstGeom prst="rect">
            <a:avLst/>
          </a:prstGeom>
          <a:ln w="3175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ctr" defTabSz="412750">
              <a:defRPr sz="4800" b="1" spc="480">
                <a:solidFill>
                  <a:srgbClr val="74F7F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sz="4400" dirty="0">
                <a:latin typeface="Zawgyi-One" panose="020B0604030504040204" pitchFamily="34" charset="0"/>
                <a:cs typeface="Zawgyi-One" panose="020B0604030504040204" pitchFamily="34" charset="0"/>
              </a:rPr>
              <a:t>OPPO </a:t>
            </a:r>
            <a:r>
              <a:rPr lang="en-US" sz="4400" dirty="0">
                <a:latin typeface="Zawgyi-One" panose="020B0604030504040204" pitchFamily="34" charset="0"/>
                <a:cs typeface="Zawgyi-One" panose="020B0604030504040204" pitchFamily="34" charset="0"/>
              </a:rPr>
              <a:t>CPH2005(5G) </a:t>
            </a:r>
            <a:endParaRPr lang="zh-CN" altLang="en-US" sz="4400" dirty="0" err="1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2" name="OPPO Reno2"/>
          <p:cNvSpPr txBox="1"/>
          <p:nvPr/>
        </p:nvSpPr>
        <p:spPr>
          <a:xfrm>
            <a:off x="2153117" y="5577205"/>
            <a:ext cx="7200900" cy="892810"/>
          </a:xfrm>
          <a:prstGeom prst="rect">
            <a:avLst/>
          </a:prstGeom>
          <a:ln w="3175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 algn="ctr" defTabSz="412750">
              <a:defRPr sz="4800" b="1" spc="480">
                <a:solidFill>
                  <a:srgbClr val="74F7F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l"/>
            <a:r>
              <a:rPr lang="en-US" altLang="zh-CN" sz="1800" dirty="0">
                <a:latin typeface="Zawgyi-One" panose="020B0604030504040204" pitchFamily="34" charset="0"/>
                <a:cs typeface="Zawgyi-One" panose="020B0604030504040204" pitchFamily="34" charset="0"/>
              </a:rPr>
              <a:t>Marketing name </a:t>
            </a:r>
            <a:r>
              <a:rPr lang="zh-CN" sz="1800" dirty="0">
                <a:latin typeface="Zawgyi-One" panose="020B0604030504040204" pitchFamily="34" charset="0"/>
                <a:cs typeface="Zawgyi-One" panose="020B0604030504040204" pitchFamily="34" charset="0"/>
              </a:rPr>
              <a:t>：</a:t>
            </a:r>
          </a:p>
          <a:p>
            <a:pPr algn="l"/>
            <a:r>
              <a:rPr lang="en-US" sz="1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Reno3 5G(TW)</a:t>
            </a:r>
            <a:endParaRPr lang="zh-CN" altLang="en-US" sz="1800" dirty="0" err="1">
              <a:solidFill>
                <a:schemeClr val="bg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algn="l"/>
            <a:r>
              <a:rPr lang="en-US" altLang="zh-CN" sz="1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Find X2 Lite(FR/IT/ES/UK/DE/CH/NL)</a:t>
            </a:r>
            <a:endParaRPr lang="en-US" altLang="zh-CN" sz="1800" dirty="0">
              <a:solidFill>
                <a:schemeClr val="bg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5077762" y="631073"/>
            <a:ext cx="3459848" cy="507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ctr">
              <a:lnSpc>
                <a:spcPct val="150000"/>
              </a:lnSpc>
            </a:pPr>
            <a:r>
              <a:rPr lang="en-US" altLang="zh-CN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Ultra</a:t>
            </a:r>
            <a:r>
              <a:rPr lang="zh-CN" altLang="en-US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en-US" altLang="zh-CN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Steady</a:t>
            </a:r>
            <a:r>
              <a:rPr lang="zh-CN" altLang="en-US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en-US" altLang="zh-CN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Video</a:t>
            </a:r>
            <a:r>
              <a:rPr lang="zh-CN" altLang="en-US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en-US" altLang="zh-CN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2.0</a:t>
            </a:r>
            <a:endParaRPr lang="en-US" altLang="en-US" b="1"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+mn-ea"/>
            </a:endParaRPr>
          </a:p>
        </p:txBody>
      </p:sp>
      <p:pic>
        <p:nvPicPr>
          <p:cNvPr id="8" name="oss_2_1280-122f5861ffe8349c2b39460b17d68827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475489" y="1001990"/>
            <a:ext cx="3865506" cy="2174347"/>
          </a:xfrm>
          <a:prstGeom prst="rect">
            <a:avLst/>
          </a:prstGeom>
        </p:spPr>
      </p:pic>
      <p:pic>
        <p:nvPicPr>
          <p:cNvPr id="9" name="oss_1_1280-dbabda3383ca7ae95c45a234f4ed654d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475489" y="3599983"/>
            <a:ext cx="3865506" cy="2174347"/>
          </a:xfrm>
          <a:prstGeom prst="rect">
            <a:avLst/>
          </a:prstGeom>
        </p:spPr>
      </p:pic>
      <p:cxnSp>
        <p:nvCxnSpPr>
          <p:cNvPr id="11" name="直接连接符 10"/>
          <p:cNvCxnSpPr/>
          <p:nvPr/>
        </p:nvCxnSpPr>
        <p:spPr>
          <a:xfrm flipV="1">
            <a:off x="5175183" y="1207026"/>
            <a:ext cx="5894739" cy="35264"/>
          </a:xfrm>
          <a:prstGeom prst="line">
            <a:avLst/>
          </a:prstGeom>
          <a:ln w="25400" cmpd="dbl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4924709" y="1859912"/>
            <a:ext cx="6915450" cy="4266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Ultra Steady Video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primary camera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ႏ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ွ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့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ူ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ံ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ရ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ျ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ခ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ၚ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ြ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အေျခခံ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၍ </a:t>
            </a:r>
            <a:r>
              <a:rPr lang="en-US" altLang="zh-CN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တည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ၿ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ႈ</a:t>
            </a:r>
            <a:r>
              <a:rPr lang="en-US" altLang="zh-CN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ကို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ျ</a:t>
            </a:r>
            <a:r>
              <a:rPr lang="en-US" altLang="zh-CN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မွင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့္</a:t>
            </a:r>
            <a:r>
              <a:rPr lang="en-US" altLang="zh-CN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တင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္ျ</a:t>
            </a:r>
            <a:r>
              <a:rPr lang="en-US" altLang="zh-CN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ခင္း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၊ </a:t>
            </a:r>
            <a:r>
              <a:rPr lang="en-US" altLang="zh-CN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ပုံရိပ္အရည္အေသြးေပၚတြင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န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ည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ယ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်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ဳ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ရ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ႈႏွင့္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dynamic visual effect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ရ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န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slight motion blur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ထ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န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ထ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ည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။</a:t>
            </a:r>
            <a:endParaRPr lang="en-US" altLang="en-US" sz="1400"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Ultra</a:t>
            </a:r>
            <a:r>
              <a:rPr lang="zh-CN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en-US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Steady</a:t>
            </a:r>
            <a:r>
              <a:rPr lang="zh-CN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en-US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Video</a:t>
            </a:r>
            <a:r>
              <a:rPr lang="zh-CN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en-US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Pro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ဤ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စ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 mode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ည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ရုိက္ထားေသာ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ံ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ရ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en-US" altLang="zh-CN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ပ္ကို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violent vibrations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်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ႏ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ွင့္</a:t>
            </a:r>
            <a:r>
              <a:rPr lang="en-US" altLang="zh-CN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အတူ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ျ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ဖ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ရ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ွ</a:t>
            </a:r>
            <a:r>
              <a:rPr lang="en-US" altLang="zh-CN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င္းရန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 ႏွင့္ </a:t>
            </a:r>
            <a:r>
              <a:rPr lang="en-US" altLang="zh-CN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ပိုမို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ည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ၿ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ံ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ရ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်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ရ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န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 wide angle camera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ႏ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ွ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့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ူ cropping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လ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ျ</a:t>
            </a:r>
            <a:r>
              <a:rPr lang="en-US" altLang="zh-CN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ခင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။</a:t>
            </a:r>
            <a:endParaRPr lang="en-US" altLang="en-US" sz="1400"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+mn-ea"/>
            </a:endParaRPr>
          </a:p>
          <a:p>
            <a:pPr>
              <a:lnSpc>
                <a:spcPct val="150000"/>
              </a:lnSpc>
            </a:pPr>
            <a:endParaRPr lang="en-US" altLang="en-US" sz="1400"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altLang="en-US" sz="1400" b="1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မိုေကာင္းမြန္ေသာ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en-US" altLang="en-US" sz="1400" b="1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ပုံရိပ္တ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ည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ၿ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ႈ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ႏ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ွ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့ 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ရ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ည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ြ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endParaRPr lang="en-US" altLang="en-US" sz="1400" b="1"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+mn-ea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violent vibrations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ႏ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ွ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့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ူ extreme scenarios 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ြ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ြ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န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ံ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ရ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ည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ၿ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ႈ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slight vibrations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ႏ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ွ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့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ူ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ံ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ွ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န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ြ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ြ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န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ံ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ရ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ရ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ည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ြ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း။</a:t>
            </a:r>
            <a:endParaRPr lang="en-US" altLang="en-US" sz="1400"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+mn-e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976" y="1957304"/>
            <a:ext cx="5007655" cy="280720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465260" y="1177323"/>
            <a:ext cx="45353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>
              <a:lnSpc>
                <a:spcPct val="150000"/>
              </a:lnSpc>
            </a:pPr>
            <a:r>
              <a:rPr lang="en-US" altLang="en-US" sz="16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Video </a:t>
            </a:r>
            <a:r>
              <a:rPr lang="en-US" altLang="en-US" sz="1600" b="1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Bokeh</a:t>
            </a:r>
            <a:r>
              <a:rPr lang="en-US" altLang="en-US" sz="16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and Beautification</a:t>
            </a:r>
          </a:p>
        </p:txBody>
      </p:sp>
      <p:cxnSp>
        <p:nvCxnSpPr>
          <p:cNvPr id="21" name="直接连接符 20"/>
          <p:cNvCxnSpPr/>
          <p:nvPr/>
        </p:nvCxnSpPr>
        <p:spPr>
          <a:xfrm flipV="1">
            <a:off x="5465260" y="1636295"/>
            <a:ext cx="4978150" cy="51502"/>
          </a:xfrm>
          <a:prstGeom prst="line">
            <a:avLst/>
          </a:prstGeom>
          <a:ln w="25400" cmpd="dbl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5313277" y="2038248"/>
            <a:ext cx="6650925" cy="32970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Video </a:t>
            </a:r>
            <a:r>
              <a:rPr lang="en-US" altLang="en-US" sz="1400" b="1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Bokeh</a:t>
            </a:r>
            <a:endParaRPr lang="en-US" altLang="en-US" sz="1400" b="1"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+mn-ea"/>
            </a:endParaRP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front and rear cameras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ႏ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ွ</a:t>
            </a:r>
            <a:r>
              <a:rPr lang="en-US" alt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စ္ခုလုံးသည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 Bokeh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video recording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en-US" alt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တြက္ေထာက္ပ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့့</a:t>
            </a:r>
            <a:r>
              <a:rPr lang="en-US" alt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ံပါသည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္။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effect video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en-US" alt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ဲ့သို႕ေသာ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film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ဖ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န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ီ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ရ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န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လ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ူ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ြ</a:t>
            </a:r>
            <a:r>
              <a:rPr lang="en-US" alt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ကို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highlights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လ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န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စ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ဥ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background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ည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ႈ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န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ဝ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ါ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ျ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ခ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း။</a:t>
            </a:r>
          </a:p>
          <a:p>
            <a:pPr algn="l">
              <a:lnSpc>
                <a:spcPct val="150000"/>
              </a:lnSpc>
              <a:buNone/>
            </a:pPr>
            <a:endParaRPr lang="en-US" altLang="en-US" sz="1400"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Video Beautification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front and rear cameras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ည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real-time AI-based beautification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 video recording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en-US" alt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တြက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 </a:t>
            </a:r>
            <a:r>
              <a:rPr lang="en-US" alt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ေထာက္ပံ့သည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္။ 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လ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ခ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်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်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ည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လ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ႈ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္ေ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န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ခ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်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န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ြ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ူ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႕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ည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en-US" alt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လြန္လွပဟန္ရွိသည္ကို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en-US" alt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ေသ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ခ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်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စ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ျ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ခ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။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12494" y="265052"/>
            <a:ext cx="31192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VOOC 4.0</a:t>
            </a:r>
            <a:endParaRPr lang="zh-CN" altLang="en-US" b="1"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/>
          <a:srcRect b="13030"/>
          <a:stretch>
            <a:fillRect/>
          </a:stretch>
        </p:blipFill>
        <p:spPr>
          <a:xfrm>
            <a:off x="420302" y="3954382"/>
            <a:ext cx="5661360" cy="26022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20302" y="863887"/>
            <a:ext cx="11603990" cy="29738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 algn="l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Power 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ြ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ျ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ခ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endParaRPr lang="en-US" altLang="en-US" sz="1400" b="1"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+mn-ea"/>
            </a:endParaRP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20W (5V/4A)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ွ 30W (5V/6A)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႕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ျ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ွ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့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ည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။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မ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ိ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န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စ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၂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၀ 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အ</a:t>
            </a:r>
            <a:r>
              <a:rPr 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တြင္း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50% </a:t>
            </a:r>
            <a:r>
              <a:rPr 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အားသြင္းမႈကို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ေပးသည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္။ </a:t>
            </a:r>
            <a:endParaRPr lang="en-US" altLang="en-US" sz="1400"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+mn-ea"/>
            </a:endParaRP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en-US" sz="1400"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Battery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4025mAh 1.5C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အားသြင္းျခင္း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power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ည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ျ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ခ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ထ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န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်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ဲ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့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႕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ျ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့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ႏ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ါ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ည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။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႕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  central tab technology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်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ဇ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ူ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ါ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ည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။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၎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ည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 high current rate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ႏ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ွ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့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ူ battery board protection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ြ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ဆ</a:t>
            </a:r>
            <a:r>
              <a:rPr lang="en-US" alt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က္လက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 </a:t>
            </a:r>
            <a:r>
              <a:rPr lang="en-US" alt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အားသ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ြ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ႏ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ါ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ည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။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VOOC 4.0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ည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50%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ျ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ဖ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့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န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စ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၂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၀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ြ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ႏ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ၿ</a:t>
            </a:r>
            <a:r>
              <a:rPr lang="en-US" alt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ပီး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100%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႕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န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စ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၅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၀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en-US" alt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တြင္းအားသြင္းႏုိင္ပါသည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္။ </a:t>
            </a:r>
            <a:endParaRPr lang="en-US" altLang="zh-CN" sz="1400"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+mn-ea"/>
            </a:endParaRP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821683" y="175515"/>
            <a:ext cx="34464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y-MM" altLang="zh-CN" b="1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</a:t>
            </a:r>
            <a:r>
              <a:rPr lang="en-US" altLang="zh-CN" b="1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ါ</a:t>
            </a:r>
            <a:r>
              <a:rPr lang="my-MM" altLang="zh-CN" b="1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း</a:t>
            </a:r>
            <a:r>
              <a:rPr lang="en-US" altLang="zh-CN" b="1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၍ </a:t>
            </a:r>
            <a:r>
              <a:rPr lang="my-MM" altLang="zh-CN" b="1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</a:t>
            </a:r>
            <a:r>
              <a:rPr lang="en-US" altLang="zh-CN" b="1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</a:t>
            </a:r>
            <a:r>
              <a:rPr lang="my-MM" altLang="zh-CN" b="1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ါ</a:t>
            </a:r>
            <a:r>
              <a:rPr lang="en-US" altLang="zh-CN" b="1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့</a:t>
            </a:r>
            <a:r>
              <a:rPr lang="my-MM" altLang="zh-CN" b="1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</a:t>
            </a:r>
            <a:r>
              <a:rPr lang="en-US" altLang="zh-CN" b="1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ါ</a:t>
            </a:r>
            <a:r>
              <a:rPr lang="my-MM" altLang="zh-CN" b="1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း</a:t>
            </a:r>
            <a:r>
              <a:rPr lang="en-US" altLang="zh-CN" b="1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ႀ</a:t>
            </a:r>
            <a:r>
              <a:rPr lang="en-US" altLang="zh-CN" b="1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ကီးမားေသာ</a:t>
            </a:r>
            <a:r>
              <a:rPr lang="en-US" altLang="zh-CN" b="1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battery</a:t>
            </a:r>
            <a:endParaRPr lang="zh-CN" altLang="en-US" b="1"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09357" y="4815908"/>
            <a:ext cx="4296174" cy="1280155"/>
            <a:chOff x="192783" y="4365104"/>
            <a:chExt cx="4296174" cy="1280155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2783" y="4791822"/>
              <a:ext cx="4296174" cy="842368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873306" y="4365104"/>
              <a:ext cx="24376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OLED </a:t>
              </a:r>
              <a:r>
                <a:rPr lang="en-US" altLang="zh-CN" sz="1200" dirty="0" err="1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waterdrop</a:t>
              </a:r>
              <a:r>
                <a:rPr lang="en-US" altLang="zh-CN" sz="1200" dirty="0">
                  <a:solidFill>
                    <a:schemeClr val="bg1"/>
                  </a:solidFill>
                  <a:latin typeface="Zawgyi-One" panose="020B0604030504040204" pitchFamily="34" charset="0"/>
                  <a:ea typeface="微软雅黑" panose="020B0503020204020204" charset="-122"/>
                  <a:cs typeface="Zawgyi-One" panose="020B0604030504040204" pitchFamily="34" charset="0"/>
                </a:rPr>
                <a:t> screen</a:t>
              </a:r>
              <a:endParaRPr lang="en-US" altLang="en-US" sz="12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152439" y="5368260"/>
              <a:ext cx="24376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Zawgyi-One" panose="020B0604030504040204" pitchFamily="34" charset="0"/>
                  <a:ea typeface="Lantinghei SC Demibold" panose="02000000000000000000" pitchFamily="2" charset="-122"/>
                  <a:cs typeface="Zawgyi-One" panose="020B0604030504040204" pitchFamily="34" charset="0"/>
                </a:rPr>
                <a:t>7.96mm  ultra-thin body</a:t>
              </a:r>
            </a:p>
          </p:txBody>
        </p:sp>
      </p:grpSp>
      <p:sp>
        <p:nvSpPr>
          <p:cNvPr id="14" name="变焦四摄 远近都清晰"/>
          <p:cNvSpPr txBox="1"/>
          <p:nvPr/>
        </p:nvSpPr>
        <p:spPr>
          <a:xfrm>
            <a:off x="4813787" y="1471945"/>
            <a:ext cx="4840484" cy="759174"/>
          </a:xfrm>
          <a:prstGeom prst="rect">
            <a:avLst/>
          </a:prstGeom>
          <a:noFill/>
          <a:ln w="3175">
            <a:noFill/>
            <a:miter lim="400000"/>
          </a:ln>
        </p:spPr>
        <p:txBody>
          <a:bodyPr wrap="none" lIns="25396" tIns="25396" rIns="25396" bIns="25396" anchor="ctr">
            <a:spAutoFit/>
          </a:bodyPr>
          <a:lstStyle>
            <a:lvl1pPr algn="ctr" defTabSz="412750">
              <a:defRPr sz="2400" spc="192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marL="571500" indent="-571500" algn="l">
              <a:lnSpc>
                <a:spcPct val="150000"/>
              </a:lnSpc>
              <a:buFont typeface="Wingdings" panose="05000000000000000000" pitchFamily="2" charset="2"/>
              <a:buChar char="Ø"/>
              <a:defRPr sz="2400" spc="24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r>
              <a:rPr lang="en-US" altLang="zh-CN" sz="1600" b="1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7.96mm </a:t>
            </a:r>
            <a:r>
              <a:rPr lang="my-MM" altLang="zh-CN" sz="1600" b="1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</a:t>
            </a:r>
            <a:r>
              <a:rPr lang="en-US" altLang="zh-CN" sz="1600" b="1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ါ</a:t>
            </a:r>
            <a:r>
              <a:rPr lang="my-MM" altLang="zh-CN" sz="1600" b="1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း</a:t>
            </a:r>
            <a:r>
              <a:rPr lang="en-US" altLang="zh-CN" sz="1600" b="1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၍ </a:t>
            </a:r>
            <a:r>
              <a:rPr lang="my-MM" altLang="zh-CN" sz="1600" b="1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</a:t>
            </a:r>
            <a:r>
              <a:rPr lang="en-US" altLang="zh-CN" sz="1600" b="1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</a:t>
            </a:r>
            <a:r>
              <a:rPr lang="my-MM" altLang="zh-CN" sz="1600" b="1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ါ</a:t>
            </a:r>
            <a:r>
              <a:rPr lang="en-US" altLang="zh-CN" sz="1600" b="1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့</a:t>
            </a:r>
            <a:r>
              <a:rPr lang="my-MM" altLang="zh-CN" sz="1600" b="1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</a:t>
            </a:r>
            <a:r>
              <a:rPr lang="en-US" altLang="zh-CN" sz="1600" b="1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ါ</a:t>
            </a:r>
            <a:r>
              <a:rPr lang="my-MM" altLang="zh-CN" sz="1600" b="1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း</a:t>
            </a:r>
            <a:r>
              <a:rPr lang="en-US" altLang="zh-CN" sz="1600" b="1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ႀ</a:t>
            </a:r>
            <a:r>
              <a:rPr lang="en-US" altLang="zh-CN" sz="1600" b="1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ကီးမားေသာ</a:t>
            </a:r>
            <a:r>
              <a:rPr lang="en-US" altLang="zh-CN" sz="1600" b="1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battery</a:t>
            </a:r>
            <a:endParaRPr lang="zh-CN" altLang="en-US" sz="1600" b="1" dirty="0">
              <a:solidFill>
                <a:schemeClr val="bg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marL="571500" indent="-571500" algn="l">
              <a:lnSpc>
                <a:spcPct val="150000"/>
              </a:lnSpc>
              <a:buFont typeface="Wingdings" panose="05000000000000000000" pitchFamily="2" charset="2"/>
              <a:buChar char="Ø"/>
              <a:defRPr sz="2400" spc="24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en-US" altLang="zh-CN" sz="1600" b="1" dirty="0">
              <a:solidFill>
                <a:schemeClr val="bg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15" name="变焦四摄 远近都清晰"/>
          <p:cNvSpPr txBox="1"/>
          <p:nvPr/>
        </p:nvSpPr>
        <p:spPr>
          <a:xfrm>
            <a:off x="5081488" y="3912345"/>
            <a:ext cx="6322024" cy="1640185"/>
          </a:xfrm>
          <a:prstGeom prst="rect">
            <a:avLst/>
          </a:prstGeom>
          <a:ln w="3175">
            <a:miter lim="400000"/>
          </a:ln>
        </p:spPr>
        <p:txBody>
          <a:bodyPr wrap="square" lIns="25396" tIns="25396" rIns="25396" bIns="25396" anchor="ctr">
            <a:spAutoFit/>
          </a:bodyPr>
          <a:lstStyle>
            <a:lvl1pPr algn="ctr" defTabSz="412750">
              <a:defRPr sz="2400" spc="192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marL="285750" indent="-285750" algn="l">
              <a:lnSpc>
                <a:spcPct val="150000"/>
              </a:lnSpc>
              <a:buFont typeface="Wingdings" panose="05000000000000000000" pitchFamily="2" charset="2"/>
              <a:buChar char="l"/>
              <a:defRPr sz="2400" spc="24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၎</a:t>
            </a:r>
            <a:r>
              <a:rPr lang="en-US" altLang="zh-CN" sz="14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သည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altLang="zh-CN" sz="14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အလြန္ပါးၿပီး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4000 </a:t>
            </a:r>
            <a:r>
              <a:rPr lang="en-US" altLang="zh-CN" sz="14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mAh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ထ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ု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ိ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ႀ</a:t>
            </a:r>
            <a:r>
              <a:rPr lang="en-US" altLang="zh-CN" sz="14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ကီးမားေသာ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ဘယ္ထရီ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ႏွင့္</a:t>
            </a:r>
            <a:r>
              <a:rPr lang="en-US" altLang="zh-CN" sz="14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အတူ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ဆ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င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ည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။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၎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ိ</a:t>
            </a:r>
            <a:r>
              <a:rPr lang="en-US" altLang="zh-CN" sz="14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ုOPPO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၌</a:t>
            </a:r>
            <a:r>
              <a:rPr lang="en-US" altLang="zh-CN" sz="14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သာလ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ွ်င္ </a:t>
            </a:r>
            <a:r>
              <a:rPr lang="en-US" altLang="zh-CN" sz="14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ရရွိ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ႏ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ု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ိ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င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ါ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ည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။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ယ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င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3,000 </a:t>
            </a:r>
            <a:r>
              <a:rPr lang="en-US" altLang="zh-CN" sz="14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mAh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ထ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ု</a:t>
            </a:r>
            <a:r>
              <a:rPr lang="en-US" altLang="zh-CN" sz="14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ိျခင္းသည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altLang="zh-CN" sz="14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လုံေလာက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္ၿ</a:t>
            </a:r>
            <a:r>
              <a:rPr lang="en-US" altLang="zh-CN" sz="14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ပီျဖစ္သည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္။ </a:t>
            </a:r>
            <a:r>
              <a:rPr lang="en-US" altLang="zh-CN" sz="14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ယခုတြင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 4,000 </a:t>
            </a:r>
            <a:r>
              <a:rPr lang="en-US" altLang="zh-CN" sz="14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mAh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ထ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ု</a:t>
            </a:r>
            <a:r>
              <a:rPr lang="en-US" altLang="zh-CN" sz="14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ိျခင္း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၊ ၎</a:t>
            </a:r>
            <a:r>
              <a:rPr lang="en-US" altLang="zh-CN" sz="14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တြင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altLang="zh-CN" sz="14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ဘယ္ထရီ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အသက္အတြက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altLang="zh-CN" sz="14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စုိးရိမ္စရာမလိုေတာ့ေပ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။ </a:t>
            </a:r>
            <a:endParaRPr lang="zh-CN" altLang="en-US" sz="1400" dirty="0">
              <a:solidFill>
                <a:schemeClr val="bg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16" name="变焦四摄 远近都清晰"/>
          <p:cNvSpPr txBox="1"/>
          <p:nvPr/>
        </p:nvSpPr>
        <p:spPr>
          <a:xfrm>
            <a:off x="5081488" y="2519666"/>
            <a:ext cx="6322024" cy="993854"/>
          </a:xfrm>
          <a:prstGeom prst="rect">
            <a:avLst/>
          </a:prstGeom>
          <a:ln w="3175">
            <a:miter lim="400000"/>
          </a:ln>
        </p:spPr>
        <p:txBody>
          <a:bodyPr wrap="square" lIns="25396" tIns="25396" rIns="25396" bIns="25396" anchor="ctr">
            <a:spAutoFit/>
          </a:bodyPr>
          <a:lstStyle>
            <a:lvl1pPr algn="ctr" defTabSz="412750">
              <a:defRPr sz="2400" spc="192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marL="285750" indent="-285750" algn="l">
              <a:lnSpc>
                <a:spcPct val="150000"/>
              </a:lnSpc>
              <a:buFont typeface="Wingdings" panose="05000000000000000000" pitchFamily="2" charset="2"/>
              <a:buChar char="l"/>
              <a:defRPr sz="2400" spc="24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7.96mm,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ျ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း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5G mobile phones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်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း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ည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9mm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န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႕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ထ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ူ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ည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။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ၽ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ြ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ႏ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ု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ိ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ု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႕ sleeved mobile phone cases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်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း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ည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ူ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ိ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ု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႕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ဟ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ထ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န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ည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း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င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ယ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ါ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း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ါ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ည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။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endParaRPr lang="zh-CN" altLang="en-US" sz="1400" b="1" dirty="0">
              <a:solidFill>
                <a:schemeClr val="bg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5081488" y="2174054"/>
            <a:ext cx="6322024" cy="47186"/>
          </a:xfrm>
          <a:prstGeom prst="line">
            <a:avLst/>
          </a:prstGeom>
          <a:ln w="25400" cmpd="dbl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177848" y="6234713"/>
            <a:ext cx="50368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solidFill>
                  <a:srgbClr val="FF0000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*</a:t>
            </a:r>
            <a:r>
              <a:rPr kumimoji="1" lang="en-US" altLang="zh-CN" sz="1200" dirty="0">
                <a:solidFill>
                  <a:srgbClr val="FF0000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P</a:t>
            </a:r>
            <a:r>
              <a:rPr kumimoji="1" lang="en-GB" altLang="zh-CN" sz="1200" dirty="0" err="1">
                <a:solidFill>
                  <a:srgbClr val="FF0000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icture</a:t>
            </a:r>
            <a:r>
              <a:rPr kumimoji="1" lang="en-US" altLang="zh-CN" sz="1200" dirty="0">
                <a:solidFill>
                  <a:srgbClr val="FF0000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s</a:t>
            </a:r>
            <a:r>
              <a:rPr kumimoji="1" lang="zh-CN" altLang="en-US" sz="1200" dirty="0">
                <a:solidFill>
                  <a:srgbClr val="FF0000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kumimoji="1" lang="en-US" altLang="zh-CN" sz="1200" dirty="0">
                <a:solidFill>
                  <a:srgbClr val="FF0000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shown</a:t>
            </a:r>
            <a:r>
              <a:rPr kumimoji="1" lang="zh-CN" altLang="en-US" sz="1200" dirty="0">
                <a:solidFill>
                  <a:srgbClr val="FF0000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kumimoji="1" lang="en-US" altLang="zh-CN" sz="1200" dirty="0">
                <a:solidFill>
                  <a:srgbClr val="FF0000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here</a:t>
            </a:r>
            <a:r>
              <a:rPr kumimoji="1" lang="en-GB" altLang="zh-CN" sz="1200" dirty="0">
                <a:solidFill>
                  <a:srgbClr val="FF0000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kumimoji="1" lang="en-US" altLang="zh-CN" sz="1200" dirty="0">
                <a:solidFill>
                  <a:srgbClr val="FF0000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are</a:t>
            </a:r>
            <a:r>
              <a:rPr kumimoji="1" lang="en-GB" altLang="zh-CN" sz="1200" dirty="0">
                <a:solidFill>
                  <a:srgbClr val="FF0000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only for illustration, not real product picture</a:t>
            </a:r>
            <a:r>
              <a:rPr kumimoji="1" lang="en-US" altLang="zh-CN" sz="1200" dirty="0">
                <a:solidFill>
                  <a:srgbClr val="FF0000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s.</a:t>
            </a:r>
            <a:endParaRPr kumimoji="1" lang="zh-CN" altLang="en-US" sz="1200" dirty="0">
              <a:solidFill>
                <a:srgbClr val="FF0000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366" y="916742"/>
            <a:ext cx="4643835" cy="3899166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2019，OPPO 发布过的黑科技"/>
          <p:cNvSpPr txBox="1"/>
          <p:nvPr/>
        </p:nvSpPr>
        <p:spPr>
          <a:xfrm>
            <a:off x="2326005" y="189918"/>
            <a:ext cx="7582535" cy="592983"/>
          </a:xfrm>
          <a:prstGeom prst="rect">
            <a:avLst/>
          </a:prstGeom>
          <a:noFill/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my-MM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အ</a:t>
            </a:r>
            <a:r>
              <a:rPr lang="en-US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ေ</a:t>
            </a:r>
            <a:r>
              <a:rPr lang="my-MM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ၾ</a:t>
            </a:r>
            <a:r>
              <a:rPr lang="en-US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က</a:t>
            </a:r>
            <a:r>
              <a:rPr lang="my-MM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en-US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င</a:t>
            </a:r>
            <a:r>
              <a:rPr lang="my-MM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း</a:t>
            </a:r>
            <a:r>
              <a:rPr lang="my-MM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အ</a:t>
            </a:r>
            <a:r>
              <a:rPr lang="en-US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ရ</a:t>
            </a:r>
            <a:r>
              <a:rPr lang="my-MM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en-US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မ</a:t>
            </a:r>
            <a:r>
              <a:rPr lang="my-MM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်</a:t>
            </a:r>
            <a:r>
              <a:rPr lang="en-US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my-MM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း</a:t>
            </a:r>
            <a:endParaRPr lang="en-US" altLang="zh-CN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grpSp>
        <p:nvGrpSpPr>
          <p:cNvPr id="43" name="成组"/>
          <p:cNvGrpSpPr/>
          <p:nvPr/>
        </p:nvGrpSpPr>
        <p:grpSpPr>
          <a:xfrm>
            <a:off x="297850" y="2779919"/>
            <a:ext cx="1934263" cy="2269585"/>
            <a:chOff x="0" y="0"/>
            <a:chExt cx="3024301" cy="815538"/>
          </a:xfrm>
        </p:grpSpPr>
        <p:sp>
          <p:nvSpPr>
            <p:cNvPr id="44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45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အ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ေ</a:t>
              </a:r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ျ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ခ</a:t>
              </a:r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ခ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ံ</a:t>
              </a:r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 </a:t>
              </a:r>
              <a:r>
                <a:rPr lang="zh-CN" altLang="en-US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Parameter</a:t>
              </a:r>
            </a:p>
          </p:txBody>
        </p:sp>
      </p:grpSp>
      <p:grpSp>
        <p:nvGrpSpPr>
          <p:cNvPr id="23" name="成组"/>
          <p:cNvGrpSpPr/>
          <p:nvPr/>
        </p:nvGrpSpPr>
        <p:grpSpPr>
          <a:xfrm>
            <a:off x="2738906" y="2755459"/>
            <a:ext cx="1934263" cy="2269585"/>
            <a:chOff x="0" y="0"/>
            <a:chExt cx="3024301" cy="815538"/>
          </a:xfrm>
        </p:grpSpPr>
        <p:sp>
          <p:nvSpPr>
            <p:cNvPr id="24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25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အ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ဓ</a:t>
              </a:r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ိ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က</a:t>
              </a:r>
              <a:r>
                <a:rPr lang="zh-CN" altLang="en-US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Selling Points</a:t>
              </a:r>
            </a:p>
          </p:txBody>
        </p:sp>
      </p:grpSp>
      <p:grpSp>
        <p:nvGrpSpPr>
          <p:cNvPr id="26" name="成组"/>
          <p:cNvGrpSpPr/>
          <p:nvPr/>
        </p:nvGrpSpPr>
        <p:grpSpPr>
          <a:xfrm>
            <a:off x="5150439" y="2757380"/>
            <a:ext cx="2089150" cy="2269490"/>
            <a:chOff x="0" y="-3650"/>
            <a:chExt cx="3266474" cy="815504"/>
          </a:xfrm>
        </p:grpSpPr>
        <p:sp>
          <p:nvSpPr>
            <p:cNvPr id="27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28" name="点点屏幕"/>
            <p:cNvSpPr txBox="1"/>
            <p:nvPr/>
          </p:nvSpPr>
          <p:spPr>
            <a:xfrm>
              <a:off x="27800" y="-3650"/>
              <a:ext cx="3238674" cy="81550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ColorOS</a:t>
              </a:r>
            </a:p>
          </p:txBody>
        </p:sp>
      </p:grpSp>
      <p:grpSp>
        <p:nvGrpSpPr>
          <p:cNvPr id="29" name="成组"/>
          <p:cNvGrpSpPr/>
          <p:nvPr/>
        </p:nvGrpSpPr>
        <p:grpSpPr>
          <a:xfrm>
            <a:off x="7655291" y="2861489"/>
            <a:ext cx="1934263" cy="2269585"/>
            <a:chOff x="0" y="0"/>
            <a:chExt cx="3024301" cy="815538"/>
          </a:xfrm>
        </p:grpSpPr>
        <p:sp>
          <p:nvSpPr>
            <p:cNvPr id="30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31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Maintenance Precautions</a:t>
              </a:r>
              <a:endPara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</p:grpSp>
      <p:grpSp>
        <p:nvGrpSpPr>
          <p:cNvPr id="32" name="成组"/>
          <p:cNvGrpSpPr/>
          <p:nvPr/>
        </p:nvGrpSpPr>
        <p:grpSpPr>
          <a:xfrm>
            <a:off x="10196008" y="2914140"/>
            <a:ext cx="1934263" cy="2269585"/>
            <a:chOff x="0" y="0"/>
            <a:chExt cx="3024301" cy="815538"/>
          </a:xfrm>
        </p:grpSpPr>
        <p:sp>
          <p:nvSpPr>
            <p:cNvPr id="33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34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FAQ</a:t>
              </a:r>
              <a:endParaRPr lang="en-US" altLang="zh-CN" sz="2400" dirty="0"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</p:grpSp>
      <p:sp>
        <p:nvSpPr>
          <p:cNvPr id="94" name="矩形"/>
          <p:cNvSpPr/>
          <p:nvPr/>
        </p:nvSpPr>
        <p:spPr>
          <a:xfrm>
            <a:off x="7484277" y="2642176"/>
            <a:ext cx="4682991" cy="2813511"/>
          </a:xfrm>
          <a:prstGeom prst="rect">
            <a:avLst/>
          </a:prstGeom>
          <a:solidFill>
            <a:srgbClr val="000000">
              <a:alpha val="79927"/>
            </a:srgbClr>
          </a:solidFill>
          <a:ln w="12700">
            <a:miter lim="400000"/>
          </a:ln>
        </p:spPr>
        <p:txBody>
          <a:bodyPr lIns="0" tIns="0" rIns="0" bIns="0"/>
          <a:lstStyle/>
          <a:p>
            <a:endParaRPr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35" name="文本框 1"/>
          <p:cNvSpPr txBox="1"/>
          <p:nvPr/>
        </p:nvSpPr>
        <p:spPr>
          <a:xfrm>
            <a:off x="2389036" y="5494380"/>
            <a:ext cx="5879065" cy="148590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lvl1pPr algn="ctr">
              <a:defRPr spc="144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l"/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2.1 2.1 ေပါင္းစပ္ထားေသာ5G Phone</a:t>
            </a:r>
          </a:p>
          <a:p>
            <a:pPr algn="l"/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2.2 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ကင္မရာ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ေလးလုံး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ႏွင့္ 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နွစ္ဆ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တည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္ၿ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ငိမ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ခင္း</a:t>
            </a:r>
            <a:endParaRPr lang="zh-CN" altLang="en-US" dirty="0">
              <a:solidFill>
                <a:schemeClr val="bg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algn="l"/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2.3 VOOC 4.0</a:t>
            </a:r>
            <a:endParaRPr lang="zh-CN" altLang="en-US" dirty="0">
              <a:solidFill>
                <a:schemeClr val="bg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algn="l"/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2.4 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ပါး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၍ 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ေပ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ါ့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ပါး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ႀ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ကီးမားေသာ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ဘယ္ထရီ</a:t>
            </a:r>
            <a:endParaRPr lang="en-US" altLang="zh-CN" dirty="0">
              <a:solidFill>
                <a:schemeClr val="bg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41" name="线条"/>
          <p:cNvSpPr/>
          <p:nvPr/>
        </p:nvSpPr>
        <p:spPr>
          <a:xfrm flipV="1">
            <a:off x="3696529" y="4889910"/>
            <a:ext cx="3511" cy="456654"/>
          </a:xfrm>
          <a:prstGeom prst="line">
            <a:avLst/>
          </a:prstGeom>
          <a:noFill/>
          <a:ln w="9525" cap="flat">
            <a:solidFill>
              <a:srgbClr val="FFFFFF"/>
            </a:solidFill>
            <a:prstDash val="solid"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412750">
              <a:defRPr sz="1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grpSp>
        <p:nvGrpSpPr>
          <p:cNvPr id="42" name="成组"/>
          <p:cNvGrpSpPr/>
          <p:nvPr/>
        </p:nvGrpSpPr>
        <p:grpSpPr>
          <a:xfrm>
            <a:off x="255905" y="1405255"/>
            <a:ext cx="4577080" cy="1579245"/>
            <a:chOff x="230221" y="699732"/>
            <a:chExt cx="2182997" cy="1542053"/>
          </a:xfrm>
        </p:grpSpPr>
        <p:sp>
          <p:nvSpPr>
            <p:cNvPr id="46" name="文本框 1"/>
            <p:cNvSpPr txBox="1"/>
            <p:nvPr/>
          </p:nvSpPr>
          <p:spPr>
            <a:xfrm>
              <a:off x="230221" y="699732"/>
              <a:ext cx="2182997" cy="10029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pc="144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pPr algn="l"/>
              <a:r>
                <a:rPr lang="en-US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1.1 parameters </a:t>
              </a:r>
              <a:r>
                <a:rPr lang="my-MM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သြင္ျပင္</a:t>
              </a:r>
            </a:p>
            <a:p>
              <a:pPr algn="l"/>
              <a:r>
                <a:rPr lang="my-MM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1.2 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parameters </a:t>
              </a:r>
              <a:r>
                <a:rPr lang="my-MM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ဖြ႕ဲစညး္ပုံ</a:t>
              </a:r>
              <a:endParaRPr lang="my-MM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endParaRPr>
            </a:p>
            <a:p>
              <a:pPr algn="l"/>
              <a:r>
                <a:rPr lang="my-MM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1.3 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parameters </a:t>
              </a:r>
              <a:r>
                <a:rPr lang="my-MM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မၾကာခဏအသုံးျပဳျခင္း</a:t>
              </a:r>
              <a:endParaRPr lang="my-MM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47" name="线条"/>
            <p:cNvSpPr/>
            <p:nvPr/>
          </p:nvSpPr>
          <p:spPr>
            <a:xfrm flipV="1">
              <a:off x="662239" y="1622451"/>
              <a:ext cx="1" cy="619334"/>
            </a:xfrm>
            <a:prstGeom prst="line">
              <a:avLst/>
            </a:prstGeom>
            <a:noFill/>
            <a:ln w="952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412750">
                <a:defRPr sz="16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ldLvl="0" animBg="1"/>
      <p:bldP spid="4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"/>
          <p:cNvSpPr/>
          <p:nvPr/>
        </p:nvSpPr>
        <p:spPr>
          <a:xfrm>
            <a:off x="0" y="11586"/>
            <a:ext cx="12192000" cy="6858000"/>
          </a:xfrm>
          <a:prstGeom prst="rect">
            <a:avLst/>
          </a:prstGeom>
          <a:gradFill>
            <a:gsLst>
              <a:gs pos="0">
                <a:srgbClr val="0D0E12"/>
              </a:gs>
              <a:gs pos="100000">
                <a:srgbClr val="262934"/>
              </a:gs>
            </a:gsLst>
            <a:lin ang="5400000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210" hangingPunct="0">
              <a:defRPr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1500" b="1" kern="0" dirty="0">
              <a:solidFill>
                <a:srgbClr val="FFFFFF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Helvetica"/>
            </a:endParaRPr>
          </a:p>
        </p:txBody>
      </p:sp>
      <p:sp>
        <p:nvSpPr>
          <p:cNvPr id="3" name="基于无边界美学理念，ColorOS 7 为用户深度定制应用场景广、适配应用多、使用时间长的暗色模式。…"/>
          <p:cNvSpPr txBox="1"/>
          <p:nvPr/>
        </p:nvSpPr>
        <p:spPr>
          <a:xfrm>
            <a:off x="699135" y="1616361"/>
            <a:ext cx="11201572" cy="1036181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lvl="0" defTabSz="412750" hangingPunct="0">
              <a:defRPr sz="2400" b="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600" kern="0" dirty="0" err="1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ColorOS</a:t>
            </a:r>
            <a:r>
              <a:rPr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7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သ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ည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ယ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ခ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တ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ြ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င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dark mode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ေ</a:t>
            </a:r>
            <a:r>
              <a:rPr lang="en-US" sz="1600" kern="0" dirty="0" err="1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ထာက္ပံ့ေပးသည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္။ </a:t>
            </a:r>
            <a:r>
              <a:rPr lang="en-US" sz="1600" kern="0" dirty="0" err="1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ထို႕ေနာက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 ကၽြႏ</a:t>
            </a:r>
            <a:r>
              <a:rPr lang="en-US" sz="1600" kern="0" dirty="0" err="1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ု္ပ္တို႕တြင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exclusive algorithm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ရ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ွ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ိ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ၿ</a:t>
            </a:r>
            <a:r>
              <a:rPr lang="en-US" sz="1600" kern="0" dirty="0" err="1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ပီး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INS 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က</a:t>
            </a:r>
            <a:r>
              <a:rPr lang="en-US" sz="1600" kern="0" dirty="0" err="1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ဲ့သို႕ေသာ</a:t>
            </a:r>
            <a:r>
              <a:rPr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third-party apps 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ႏ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ွ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င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့ </a:t>
            </a:r>
            <a:r>
              <a:rPr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Facebook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တ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ိ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႕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သ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ည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လ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ည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း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အျခား  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home 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မလုပ္ႏုိင္ေသာ </a:t>
            </a:r>
            <a:r>
              <a:rPr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dark colors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က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ိ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ေ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ထ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ာ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က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ပ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ံ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့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သ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ည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္။ 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ထ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ပ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၍ </a:t>
            </a:r>
            <a:r>
              <a:rPr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dark mode 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ကိုဖြင့္လိုက္ေအ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ခ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ါသာ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က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ၽ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ြ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န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en-US" sz="1600" kern="0" dirty="0" err="1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ုပ္တို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႕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mobile phone ၏  </a:t>
            </a:r>
            <a:r>
              <a:rPr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power 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စ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ာ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း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သ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ံ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း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ျ</a:t>
            </a:r>
            <a:r>
              <a:rPr lang="en-US" sz="1600" kern="0" dirty="0" err="1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ခင္းသည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 </a:t>
            </a:r>
            <a:r>
              <a:rPr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38% 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ေ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လ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်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ာ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့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ခ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်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လ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ိ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မ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့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မ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ည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ျ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ဖ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စ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သ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ည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။ 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၎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က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ိ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န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ာ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ရ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ီ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ေ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ပ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ါ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င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း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မ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်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ာ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း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စ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ြ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ာ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အ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သ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ံ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း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ျ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ပ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ဳ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ႏ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ိ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င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ၿ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ပ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ီ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း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ပ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ါ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ဝ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ါ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က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ိ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သ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ိ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မ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း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ထ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ာ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း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သ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ည</a:t>
            </a:r>
            <a:r>
              <a:rPr lang="my-MM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en-US" sz="1600" kern="0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။ </a:t>
            </a:r>
            <a:endParaRPr sz="1600" kern="0" dirty="0">
              <a:solidFill>
                <a:srgbClr val="FFFFFF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Helvetica"/>
            </a:endParaRPr>
          </a:p>
        </p:txBody>
      </p:sp>
      <p:sp>
        <p:nvSpPr>
          <p:cNvPr id="4" name="全天候暗色模式"/>
          <p:cNvSpPr txBox="1"/>
          <p:nvPr/>
        </p:nvSpPr>
        <p:spPr>
          <a:xfrm>
            <a:off x="682216" y="391724"/>
            <a:ext cx="2311531" cy="634149"/>
          </a:xfrm>
          <a:prstGeom prst="rect">
            <a:avLst/>
          </a:prstGeom>
          <a:ln w="12700">
            <a:miter lim="400000"/>
          </a:ln>
        </p:spPr>
        <p:txBody>
          <a:bodyPr wrap="none" lIns="39688" tIns="39688" rIns="39688" bIns="39688">
            <a:spAutoFit/>
          </a:bodyPr>
          <a:lstStyle>
            <a:lvl1pPr algn="l" defTabSz="912495">
              <a:defRPr sz="12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l" defTabSz="455930" hangingPunct="0"/>
            <a:r>
              <a:rPr lang="en-US" sz="3600" kern="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D</a:t>
            </a:r>
            <a:r>
              <a:rPr sz="3600" kern="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ark mode</a:t>
            </a:r>
            <a:endParaRPr lang="zh-CN" altLang="en-US" sz="3600" b="1" kern="0" dirty="0">
              <a:solidFill>
                <a:schemeClr val="accent2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Helvetic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489487" y="4204359"/>
            <a:ext cx="324231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Application ၏ dark effect </a:t>
            </a:r>
            <a:r>
              <a:rPr lang="en-US" sz="1400" dirty="0" err="1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ကို</a:t>
            </a:r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en-US" sz="1400" dirty="0" err="1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customersျပသရန</a:t>
            </a:r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</a:t>
            </a:r>
            <a:r>
              <a:rPr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"Settings-Display and Brightness-Dark Mode" </a:t>
            </a:r>
            <a:r>
              <a:rPr lang="en-US" sz="1400" dirty="0" err="1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ဖြင</a:t>
            </a:r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့္ျ</a:t>
            </a:r>
            <a:r>
              <a:rPr lang="en-US" sz="1400" dirty="0" err="1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ခင္း</a:t>
            </a:r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။</a:t>
            </a:r>
            <a:endParaRPr sz="1400" dirty="0">
              <a:solidFill>
                <a:schemeClr val="accent2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sp>
        <p:nvSpPr>
          <p:cNvPr id="6" name="矩形: 圆角 26"/>
          <p:cNvSpPr/>
          <p:nvPr/>
        </p:nvSpPr>
        <p:spPr>
          <a:xfrm>
            <a:off x="699135" y="1216025"/>
            <a:ext cx="1880870" cy="374650"/>
          </a:xfrm>
          <a:prstGeom prst="roundRect">
            <a:avLst>
              <a:gd name="adj" fmla="val 50000"/>
            </a:avLst>
          </a:prstGeom>
          <a:solidFill>
            <a:srgbClr val="4380F0"/>
          </a:solidFill>
          <a:ln>
            <a:noFill/>
          </a:ln>
          <a:effectLst>
            <a:outerShdw blurRad="152400" dist="63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384" tIns="45691" rIns="91384" bIns="45691" numCol="1" spcCol="0" rtlCol="0" fromWordArt="0" anchor="ctr" anchorCtr="0" forceAA="0" compatLnSpc="1">
            <a:noAutofit/>
          </a:bodyPr>
          <a:lstStyle/>
          <a:p>
            <a:pPr algn="ctr" defTabSz="825500" hangingPunct="0"/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မ</a:t>
            </a:r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ိ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တ</a:t>
            </a:r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္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ဆ</a:t>
            </a:r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က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္</a:t>
            </a:r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ျ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ခ</a:t>
            </a:r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င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္</a:t>
            </a:r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း</a:t>
            </a:r>
            <a:endParaRPr lang="zh-CN" altLang="en-US" b="1" dirty="0">
              <a:solidFill>
                <a:srgbClr val="FFFFFF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Helvetica Neue Medium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990" y="2828925"/>
            <a:ext cx="1704975" cy="36957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3495" y="2828925"/>
            <a:ext cx="1704975" cy="36957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8180" y="2829560"/>
            <a:ext cx="1704340" cy="369506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3975" y="2828925"/>
            <a:ext cx="1704975" cy="369633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0076180" y="6367780"/>
            <a:ext cx="1973580" cy="35650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t" forceAA="0">
            <a:spAutoFit/>
          </a:bodyPr>
          <a:lstStyle/>
          <a:p>
            <a:pPr marL="0" marR="0" indent="0" algn="just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200" b="1" i="0" u="none" strike="noStrike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*</a:t>
            </a:r>
            <a:r>
              <a:rPr kumimoji="0" sz="1200" b="1" i="0" u="none" strike="noStrike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Available on all models</a:t>
            </a:r>
          </a:p>
        </p:txBody>
      </p:sp>
      <p:sp>
        <p:nvSpPr>
          <p:cNvPr id="12" name="矩形: 圆角 26"/>
          <p:cNvSpPr/>
          <p:nvPr/>
        </p:nvSpPr>
        <p:spPr>
          <a:xfrm>
            <a:off x="8489315" y="3829685"/>
            <a:ext cx="1314450" cy="374650"/>
          </a:xfrm>
          <a:prstGeom prst="roundRect">
            <a:avLst>
              <a:gd name="adj" fmla="val 50000"/>
            </a:avLst>
          </a:prstGeom>
          <a:solidFill>
            <a:srgbClr val="4380F0"/>
          </a:solidFill>
          <a:ln>
            <a:noFill/>
          </a:ln>
          <a:effectLst>
            <a:outerShdw blurRad="152400" dist="63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384" tIns="45691" rIns="91384" bIns="45691" numCol="1" spcCol="0" rtlCol="0" fromWordArt="0" anchor="ctr" anchorCtr="0" forceAA="0" compatLnSpc="1">
            <a:noAutofit/>
          </a:bodyPr>
          <a:lstStyle/>
          <a:p>
            <a:pPr algn="ctr" defTabSz="825500" hangingPunct="0"/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စ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စ</a:t>
            </a:r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္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ဆ</a:t>
            </a:r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င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္</a:t>
            </a:r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ျ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ခ</a:t>
            </a:r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င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္</a:t>
            </a:r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း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 </a:t>
            </a:r>
            <a:endParaRPr lang="zh-CN" altLang="en-US" b="1" dirty="0">
              <a:solidFill>
                <a:srgbClr val="FFFFFF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Helvetica Neue Medium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全局主题"/>
          <p:cNvSpPr txBox="1"/>
          <p:nvPr/>
        </p:nvSpPr>
        <p:spPr>
          <a:xfrm>
            <a:off x="8800985" y="644033"/>
            <a:ext cx="2645022" cy="485457"/>
          </a:xfrm>
          <a:prstGeom prst="rect">
            <a:avLst/>
          </a:prstGeom>
          <a:ln w="12700">
            <a:miter lim="400000"/>
          </a:ln>
        </p:spPr>
        <p:txBody>
          <a:bodyPr wrap="none" lIns="27021" tIns="27021" rIns="27021" bIns="27021" anchor="ctr">
            <a:spAutoFit/>
          </a:bodyPr>
          <a:lstStyle>
            <a:lvl1pPr algn="l" defTabSz="821055">
              <a:defRPr sz="12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210" hangingPunct="0"/>
            <a:r>
              <a:rPr lang="en-US" altLang="zh-CN" sz="2800" b="1" kern="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Screen-Off Clock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8828593" y="1806868"/>
            <a:ext cx="3194110" cy="266098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t" forceAA="0">
            <a:spAutoFit/>
          </a:bodyPr>
          <a:lstStyle/>
          <a:p>
            <a:pPr lvl="0" defTabSz="412750" hangingPunct="0">
              <a:lnSpc>
                <a:spcPct val="150000"/>
              </a:lnSpc>
              <a:defRPr sz="2400" b="0">
                <a:solidFill>
                  <a:srgbClr val="5E5E5E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အ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မ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်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ိ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ဳ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း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မ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်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ိ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ဳ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း colors 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တ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ြ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င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 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က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ၽ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ြ</a:t>
            </a:r>
            <a:r>
              <a:rPr 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နု္ပ္တို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႕၌ </a:t>
            </a:r>
            <a:r>
              <a:rPr 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ကြဲျပားေသာ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screen clocks  </a:t>
            </a:r>
            <a:r>
              <a:rPr kumimoji="0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18 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မ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်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ိ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ိ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ဳ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း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ရ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ွ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ိ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ပ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ါ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သ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ည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။ 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ထ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ိ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႕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ေ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န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ာ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က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display 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လ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ပ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ရ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န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န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ံ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ပ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ါ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တ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မ်ားကို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သုိ႕မဟုတ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 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လ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က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ကိုလည္း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ေရြးခ်ယ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္ႏ</a:t>
            </a:r>
            <a:r>
              <a:rPr 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ုိ</a:t>
            </a:r>
            <a:r>
              <a:rPr kumimoji="0" lang="en-US" sz="1400" i="0" u="none" strike="noStrike" cap="none" spc="0" normalizeH="0" baseline="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င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ပ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ါ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သ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ည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။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ဖ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န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း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သ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ည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 </a:t>
            </a:r>
            <a:r>
              <a:rPr kumimoji="0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screen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ပ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ြ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င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့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ေ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သ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ာ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အ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ခ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ါ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ႏွင့္ 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၎</a:t>
            </a:r>
            <a:r>
              <a:rPr 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ကို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စားပြဲေပၚတ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ြ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င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 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တ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င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ထ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ာ</a:t>
            </a:r>
            <a:r>
              <a:rPr 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းေသာအခ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ါ ၎</a:t>
            </a:r>
            <a:r>
              <a:rPr 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သည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kumimoji="0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focus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ျ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ဖ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စ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လ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ာ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ႏ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ိ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င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ပ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ါ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သ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ည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kumimoji="0" lang="my-MM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။</a:t>
            </a:r>
            <a:r>
              <a:rPr kumimoji="0" lang="en-US" sz="1400" i="0" u="none" strike="noStrike" cap="none" spc="0" normalizeH="0" baseline="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endParaRPr kumimoji="0" sz="1400" i="0" u="none" strike="noStrike" cap="none" spc="0" normalizeH="0" baseline="0"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Helvetic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828593" y="4995911"/>
            <a:ext cx="324021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"Settings-Display </a:t>
            </a:r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ႏွင့္</a:t>
            </a:r>
            <a:r>
              <a:rPr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Brightness-Turn </a:t>
            </a:r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on</a:t>
            </a:r>
            <a:r>
              <a:rPr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scree</a:t>
            </a:r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n-off </a:t>
            </a:r>
            <a:r>
              <a:rPr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Clock style"</a:t>
            </a:r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၊ </a:t>
            </a:r>
            <a:r>
              <a:rPr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screen</a:t>
            </a:r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-off</a:t>
            </a:r>
            <a:r>
              <a:rPr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clock</a:t>
            </a:r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en-US" sz="1400" dirty="0" err="1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ကိုေရြးခ်ယ</a:t>
            </a:r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္ၿ</a:t>
            </a:r>
            <a:r>
              <a:rPr lang="en-US" sz="1400" dirty="0" err="1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ပီး</a:t>
            </a:r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customers </a:t>
            </a:r>
            <a:r>
              <a:rPr lang="en-US" sz="1400" dirty="0" err="1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ထံသို</a:t>
            </a:r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႕ </a:t>
            </a:r>
            <a:r>
              <a:rPr lang="en-US" sz="1400" dirty="0" err="1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အက်ိဳးသက္ေရာက္မႈကို</a:t>
            </a:r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ျ</a:t>
            </a:r>
            <a:r>
              <a:rPr lang="en-US" sz="1400" dirty="0" err="1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ပသရန</a:t>
            </a:r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</a:t>
            </a:r>
            <a:r>
              <a:rPr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screen</a:t>
            </a:r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en-US" sz="1400" dirty="0" err="1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ကိုပိတ္ပ</a:t>
            </a:r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ါ။ </a:t>
            </a:r>
            <a:endParaRPr sz="1400" dirty="0">
              <a:solidFill>
                <a:schemeClr val="accent2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7281" y="3169385"/>
            <a:ext cx="8666776" cy="49244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Helvetica Neue Medium"/>
            </a:endParaRPr>
          </a:p>
        </p:txBody>
      </p:sp>
      <p:sp>
        <p:nvSpPr>
          <p:cNvPr id="22" name="矩形: 圆角 26"/>
          <p:cNvSpPr/>
          <p:nvPr/>
        </p:nvSpPr>
        <p:spPr>
          <a:xfrm>
            <a:off x="6012955" y="1580589"/>
            <a:ext cx="1374689" cy="358526"/>
          </a:xfrm>
          <a:prstGeom prst="roundRect">
            <a:avLst>
              <a:gd name="adj" fmla="val 50000"/>
            </a:avLst>
          </a:prstGeom>
          <a:solidFill>
            <a:srgbClr val="4380F0"/>
          </a:solidFill>
          <a:ln>
            <a:noFill/>
          </a:ln>
          <a:effectLst>
            <a:outerShdw blurRad="152400" dist="63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384" tIns="45691" rIns="91384" bIns="45691" numCol="1" spcCol="0" rtlCol="0" fromWordArt="0" anchor="ctr" anchorCtr="0" forceAA="0" compatLnSpc="1">
            <a:noAutofit/>
          </a:bodyPr>
          <a:lstStyle/>
          <a:p>
            <a:pPr algn="ctr" defTabSz="825500" hangingPunct="0"/>
            <a:r>
              <a:rPr lang="zh-CN" altLang="en-US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参考话术</a:t>
            </a: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687" y="632012"/>
            <a:ext cx="2177895" cy="1922798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7515" y="640761"/>
            <a:ext cx="2136785" cy="1849312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1220" y="666945"/>
            <a:ext cx="2110821" cy="1823128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39822" y="2412526"/>
            <a:ext cx="2095302" cy="1756616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25001" y="2395841"/>
            <a:ext cx="2042230" cy="1780909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17648" y="4132768"/>
            <a:ext cx="2136785" cy="1937427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80019" y="666945"/>
            <a:ext cx="1941202" cy="1712663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56823" y="4130188"/>
            <a:ext cx="2166550" cy="1931129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452040" y="4169142"/>
            <a:ext cx="2032721" cy="1892176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73095" y="3969851"/>
            <a:ext cx="2505807" cy="2100344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323496" y="2262213"/>
            <a:ext cx="2167361" cy="1958631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3811" y="2412525"/>
            <a:ext cx="2143706" cy="1812155"/>
          </a:xfrm>
          <a:prstGeom prst="rect">
            <a:avLst/>
          </a:prstGeom>
        </p:spPr>
      </p:pic>
      <p:sp>
        <p:nvSpPr>
          <p:cNvPr id="35" name="矩形: 圆角 26"/>
          <p:cNvSpPr/>
          <p:nvPr/>
        </p:nvSpPr>
        <p:spPr>
          <a:xfrm>
            <a:off x="8874760" y="1377950"/>
            <a:ext cx="1851660" cy="374650"/>
          </a:xfrm>
          <a:prstGeom prst="roundRect">
            <a:avLst>
              <a:gd name="adj" fmla="val 50000"/>
            </a:avLst>
          </a:prstGeom>
          <a:solidFill>
            <a:srgbClr val="4380F0"/>
          </a:solidFill>
          <a:ln>
            <a:noFill/>
          </a:ln>
          <a:effectLst>
            <a:outerShdw blurRad="152400" dist="63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384" tIns="45691" rIns="91384" bIns="45691" numCol="1" spcCol="0" rtlCol="0" fromWordArt="0" anchor="ctr" anchorCtr="0" forceAA="0" compatLnSpc="1">
            <a:noAutofit/>
          </a:bodyPr>
          <a:lstStyle/>
          <a:p>
            <a:pPr algn="ctr" defTabSz="825500" hangingPunct="0"/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မ</a:t>
            </a:r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ိ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တ</a:t>
            </a:r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္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ဆ</a:t>
            </a:r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က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္</a:t>
            </a:r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ျ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ခ</a:t>
            </a:r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င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္</a:t>
            </a:r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း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 </a:t>
            </a:r>
            <a:endParaRPr lang="zh-CN" altLang="en-US" b="1" dirty="0">
              <a:solidFill>
                <a:srgbClr val="FFFFFF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Helvetica Neue Medium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0076180" y="6367780"/>
            <a:ext cx="1973580" cy="35650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t" forceAA="0">
            <a:spAutoFit/>
          </a:bodyPr>
          <a:lstStyle/>
          <a:p>
            <a:pPr marL="0" marR="0" indent="0" algn="just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200" b="1" i="0" u="none" strike="noStrike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*</a:t>
            </a:r>
            <a:r>
              <a:rPr kumimoji="0" sz="1200" b="1" i="0" u="none" strike="noStrike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Available on all models</a:t>
            </a:r>
          </a:p>
        </p:txBody>
      </p:sp>
      <p:sp>
        <p:nvSpPr>
          <p:cNvPr id="37" name="矩形: 圆角 26"/>
          <p:cNvSpPr/>
          <p:nvPr/>
        </p:nvSpPr>
        <p:spPr>
          <a:xfrm>
            <a:off x="8905875" y="4621530"/>
            <a:ext cx="1323975" cy="374650"/>
          </a:xfrm>
          <a:prstGeom prst="roundRect">
            <a:avLst>
              <a:gd name="adj" fmla="val 50000"/>
            </a:avLst>
          </a:prstGeom>
          <a:solidFill>
            <a:srgbClr val="4380F0"/>
          </a:solidFill>
          <a:ln>
            <a:noFill/>
          </a:ln>
          <a:effectLst>
            <a:outerShdw blurRad="152400" dist="63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384" tIns="45691" rIns="91384" bIns="45691" numCol="1" spcCol="0" rtlCol="0" fromWordArt="0" anchor="ctr" anchorCtr="0" forceAA="0" compatLnSpc="1">
            <a:noAutofit/>
          </a:bodyPr>
          <a:lstStyle/>
          <a:p>
            <a:pPr algn="ctr" defTabSz="825500" hangingPunct="0"/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စ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စ</a:t>
            </a:r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္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ဆ</a:t>
            </a:r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င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္</a:t>
            </a:r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ျ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ခ</a:t>
            </a:r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င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္</a:t>
            </a:r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း</a:t>
            </a:r>
            <a:endParaRPr lang="zh-CN" altLang="en-US" b="1" dirty="0">
              <a:solidFill>
                <a:srgbClr val="FFFFFF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Helvetica Neue Medium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全局主题"/>
          <p:cNvSpPr txBox="1"/>
          <p:nvPr/>
        </p:nvSpPr>
        <p:spPr>
          <a:xfrm>
            <a:off x="4847589" y="1233730"/>
            <a:ext cx="2657847" cy="608568"/>
          </a:xfrm>
          <a:prstGeom prst="rect">
            <a:avLst/>
          </a:prstGeom>
          <a:ln w="12700">
            <a:miter lim="400000"/>
          </a:ln>
        </p:spPr>
        <p:txBody>
          <a:bodyPr wrap="none" lIns="27021" tIns="27021" rIns="27021" bIns="27021" anchor="ctr">
            <a:spAutoFit/>
          </a:bodyPr>
          <a:lstStyle>
            <a:lvl1pPr algn="l" defTabSz="821055">
              <a:defRPr sz="12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l" defTabSz="410210" hangingPunct="0"/>
            <a:r>
              <a:rPr lang="en-US" sz="36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S</a:t>
            </a:r>
            <a:r>
              <a:rPr sz="36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imple </a:t>
            </a:r>
            <a:r>
              <a:rPr lang="en-US" sz="36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M</a:t>
            </a:r>
            <a:r>
              <a:rPr sz="36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ode</a:t>
            </a:r>
            <a:endParaRPr lang="zh-CN" altLang="en-US" sz="3600" b="1" kern="0" dirty="0">
              <a:solidFill>
                <a:schemeClr val="accent2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Helvetic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776072" y="2924617"/>
            <a:ext cx="6661150" cy="1691489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t" forceAA="0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5E5E5E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အ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လ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ယ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အ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လ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တ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အ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ရ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ြ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ယ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ႏ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ွ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င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့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အ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သ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က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ႀ</a:t>
            </a:r>
            <a:r>
              <a:rPr 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ကီးပိုင္းအတြက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 </a:t>
            </a:r>
            <a:r>
              <a:rPr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Mobile phone 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၊ </a:t>
            </a:r>
            <a:r>
              <a:rPr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ေ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ခ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်</a:t>
            </a:r>
            <a:r>
              <a:rPr 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ာေမ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ြ႕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စ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ြ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ာ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အ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သ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ံ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း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ျ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ပ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ဳ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ႏ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ိ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င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ျ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ခ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င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း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အ</a:t>
            </a:r>
            <a:r>
              <a:rPr 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တြက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 </a:t>
            </a:r>
            <a:r>
              <a:rPr 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စုိးရိ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မ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ေ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န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ပ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ါ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သ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လ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ာ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း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။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 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ယ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ခ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ColorOS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7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၏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ေန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ာ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က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ဆ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ံ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း </a:t>
            </a:r>
            <a:r>
              <a:rPr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simple mode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၊ </a:t>
            </a:r>
            <a:r>
              <a:rPr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ႀ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က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ီ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း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မ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ာ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း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ေ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သ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ာ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fonts, larger icons, less page information, 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ႏ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ွ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င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့</a:t>
            </a:r>
            <a:r>
              <a:rPr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ပ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ိ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မ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ိ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ေ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ပ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ၚ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လ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ြ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င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ေ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သ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ာ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key information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၊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ထ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ိ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႕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ေ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ၾ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က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ာ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င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့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သ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က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လ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တ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ပ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ိ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င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း 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ႏ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ွ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င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့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သ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က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ႀ</a:t>
            </a:r>
            <a:r>
              <a:rPr 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ကီးမ်ားသည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 OPPO's fashion technology 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က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ိ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ု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 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ေ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တ</a:t>
            </a:r>
            <a:r>
              <a:rPr lang="my-MM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ြ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႕ႀ</a:t>
            </a:r>
            <a:r>
              <a:rPr 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ကံဳခံစားႏုိင္ပါသည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္။ </a:t>
            </a:r>
            <a:endParaRPr sz="1400"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Helvetic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776072" y="5292150"/>
            <a:ext cx="65178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settings-desktop-desktop mode</a:t>
            </a:r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en-US" sz="1400" dirty="0" err="1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ကိုဝင္ပ</a:t>
            </a:r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ါ။ ႀ</a:t>
            </a:r>
            <a:r>
              <a:rPr lang="en-US" sz="1400" dirty="0" err="1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ကီးမားေသာ</a:t>
            </a:r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icons and fonts </a:t>
            </a:r>
            <a:r>
              <a:rPr lang="en-US" sz="1400" dirty="0" err="1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တို႕ကို</a:t>
            </a:r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customers </a:t>
            </a:r>
            <a:r>
              <a:rPr lang="en-US" sz="1400" dirty="0" err="1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မ်ားအားျပသရန</a:t>
            </a:r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</a:t>
            </a:r>
            <a:r>
              <a:rPr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simple mode</a:t>
            </a:r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en-US" sz="1400" dirty="0" err="1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သို႕ေျပာင္းပ</a:t>
            </a:r>
            <a:r>
              <a:rPr lang="en-US" sz="1400" dirty="0">
                <a:solidFill>
                  <a:schemeClr val="accent2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ါ။</a:t>
            </a:r>
            <a:endParaRPr sz="1400" dirty="0">
              <a:solidFill>
                <a:schemeClr val="accent2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sp>
        <p:nvSpPr>
          <p:cNvPr id="5" name="矩形: 圆角 26"/>
          <p:cNvSpPr/>
          <p:nvPr/>
        </p:nvSpPr>
        <p:spPr>
          <a:xfrm>
            <a:off x="4847590" y="2432050"/>
            <a:ext cx="1882140" cy="374650"/>
          </a:xfrm>
          <a:prstGeom prst="roundRect">
            <a:avLst>
              <a:gd name="adj" fmla="val 50000"/>
            </a:avLst>
          </a:prstGeom>
          <a:solidFill>
            <a:srgbClr val="4380F0"/>
          </a:solidFill>
          <a:ln>
            <a:noFill/>
          </a:ln>
          <a:effectLst>
            <a:outerShdw blurRad="152400" dist="63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384" tIns="45691" rIns="91384" bIns="45691" numCol="1" spcCol="0" rtlCol="0" fromWordArt="0" anchor="ctr" anchorCtr="0" forceAA="0" compatLnSpc="1">
            <a:noAutofit/>
          </a:bodyPr>
          <a:lstStyle/>
          <a:p>
            <a:pPr algn="ctr" defTabSz="825500" hangingPunct="0"/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မ</a:t>
            </a:r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ိ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တ</a:t>
            </a:r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္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ဆ</a:t>
            </a:r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က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္</a:t>
            </a:r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ျ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ခ</a:t>
            </a:r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င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္</a:t>
            </a:r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း</a:t>
            </a:r>
            <a:endParaRPr lang="zh-CN" altLang="en-US" b="1" dirty="0">
              <a:solidFill>
                <a:srgbClr val="FFFFFF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Helvetica Neue Medium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5535" y="1009650"/>
            <a:ext cx="2327275" cy="504444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0076180" y="6367780"/>
            <a:ext cx="1973580" cy="35650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t" forceAA="0">
            <a:spAutoFit/>
          </a:bodyPr>
          <a:lstStyle/>
          <a:p>
            <a:pPr marL="0" marR="0" indent="0" algn="just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200" b="1" i="0" u="none" strike="noStrike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*</a:t>
            </a:r>
            <a:r>
              <a:rPr kumimoji="0" sz="1200" b="1" i="0" u="none" strike="noStrike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"/>
              </a:rPr>
              <a:t>Available on all models</a:t>
            </a:r>
          </a:p>
        </p:txBody>
      </p:sp>
      <p:sp>
        <p:nvSpPr>
          <p:cNvPr id="8" name="矩形: 圆角 26"/>
          <p:cNvSpPr/>
          <p:nvPr/>
        </p:nvSpPr>
        <p:spPr>
          <a:xfrm>
            <a:off x="4775835" y="4917440"/>
            <a:ext cx="1321435" cy="374650"/>
          </a:xfrm>
          <a:prstGeom prst="roundRect">
            <a:avLst>
              <a:gd name="adj" fmla="val 50000"/>
            </a:avLst>
          </a:prstGeom>
          <a:solidFill>
            <a:srgbClr val="4380F0"/>
          </a:solidFill>
          <a:ln>
            <a:noFill/>
          </a:ln>
          <a:effectLst>
            <a:outerShdw blurRad="152400" dist="63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384" tIns="45691" rIns="91384" bIns="45691" numCol="1" spcCol="0" rtlCol="0" fromWordArt="0" anchor="ctr" anchorCtr="0" forceAA="0" compatLnSpc="1">
            <a:noAutofit/>
          </a:bodyPr>
          <a:lstStyle/>
          <a:p>
            <a:pPr algn="ctr" defTabSz="825500" hangingPunct="0"/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စ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စ</a:t>
            </a:r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္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ဆ</a:t>
            </a:r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င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္</a:t>
            </a:r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ေ</a:t>
            </a:r>
            <a:r>
              <a:rPr lang="en-US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ရ</a:t>
            </a:r>
            <a:r>
              <a:rPr lang="my-MM" altLang="zh-CN" b="1" dirty="0">
                <a:solidFill>
                  <a:srgbClr val="FFFFFF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Helvetica Neue Medium"/>
              </a:rPr>
              <a:t>း</a:t>
            </a:r>
            <a:endParaRPr lang="zh-CN" altLang="en-US" b="1" dirty="0">
              <a:solidFill>
                <a:srgbClr val="FFFFFF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Helvetica Neue Medium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2019，OPPO 发布过的黑科技"/>
          <p:cNvSpPr txBox="1"/>
          <p:nvPr/>
        </p:nvSpPr>
        <p:spPr>
          <a:xfrm>
            <a:off x="0" y="180512"/>
            <a:ext cx="12192000" cy="592983"/>
          </a:xfrm>
          <a:prstGeom prst="rect">
            <a:avLst/>
          </a:prstGeom>
          <a:noFill/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my-MM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အ</a:t>
            </a:r>
            <a:r>
              <a:rPr lang="en-US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ေ</a:t>
            </a:r>
            <a:r>
              <a:rPr lang="my-MM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ၾ</a:t>
            </a:r>
            <a:r>
              <a:rPr lang="en-US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က</a:t>
            </a:r>
            <a:r>
              <a:rPr lang="my-MM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en-US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င</a:t>
            </a:r>
            <a:r>
              <a:rPr lang="my-MM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း</a:t>
            </a:r>
            <a:r>
              <a:rPr lang="my-MM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အ</a:t>
            </a:r>
            <a:r>
              <a:rPr lang="en-US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ရ</a:t>
            </a:r>
            <a:r>
              <a:rPr lang="my-MM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en-US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မ</a:t>
            </a:r>
            <a:r>
              <a:rPr lang="my-MM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်</a:t>
            </a:r>
            <a:r>
              <a:rPr lang="en-US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my-MM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း</a:t>
            </a:r>
            <a:endParaRPr lang="en-US" altLang="zh-CN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grpSp>
        <p:nvGrpSpPr>
          <p:cNvPr id="43" name="成组"/>
          <p:cNvGrpSpPr/>
          <p:nvPr/>
        </p:nvGrpSpPr>
        <p:grpSpPr>
          <a:xfrm>
            <a:off x="297850" y="2779919"/>
            <a:ext cx="1934263" cy="2269585"/>
            <a:chOff x="0" y="0"/>
            <a:chExt cx="3024301" cy="815538"/>
          </a:xfrm>
        </p:grpSpPr>
        <p:sp>
          <p:nvSpPr>
            <p:cNvPr id="44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45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အ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ေ</a:t>
              </a:r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ျ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ခ</a:t>
              </a:r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ခ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ံ</a:t>
              </a:r>
              <a:r>
                <a:rPr lang="zh-CN" altLang="en-US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 Parameter</a:t>
              </a:r>
            </a:p>
          </p:txBody>
        </p:sp>
      </p:grpSp>
      <p:grpSp>
        <p:nvGrpSpPr>
          <p:cNvPr id="23" name="成组"/>
          <p:cNvGrpSpPr/>
          <p:nvPr/>
        </p:nvGrpSpPr>
        <p:grpSpPr>
          <a:xfrm>
            <a:off x="2738906" y="2755459"/>
            <a:ext cx="1934263" cy="2269585"/>
            <a:chOff x="0" y="0"/>
            <a:chExt cx="3024301" cy="815538"/>
          </a:xfrm>
        </p:grpSpPr>
        <p:sp>
          <p:nvSpPr>
            <p:cNvPr id="24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25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အ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ဓ</a:t>
              </a:r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ိ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က</a:t>
              </a:r>
              <a:r>
                <a:rPr lang="zh-CN" altLang="en-US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 Selling Points</a:t>
              </a:r>
            </a:p>
          </p:txBody>
        </p:sp>
      </p:grpSp>
      <p:grpSp>
        <p:nvGrpSpPr>
          <p:cNvPr id="26" name="成组"/>
          <p:cNvGrpSpPr/>
          <p:nvPr/>
        </p:nvGrpSpPr>
        <p:grpSpPr>
          <a:xfrm>
            <a:off x="5150439" y="2910413"/>
            <a:ext cx="2116455" cy="2269490"/>
            <a:chOff x="0" y="0"/>
            <a:chExt cx="3309166" cy="815504"/>
          </a:xfrm>
        </p:grpSpPr>
        <p:sp>
          <p:nvSpPr>
            <p:cNvPr id="27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28" name="点点屏幕"/>
            <p:cNvSpPr txBox="1"/>
            <p:nvPr/>
          </p:nvSpPr>
          <p:spPr>
            <a:xfrm>
              <a:off x="55600" y="0"/>
              <a:ext cx="3253566" cy="81550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ColorOS</a:t>
              </a:r>
              <a:endParaRPr sz="2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</p:grpSp>
      <p:grpSp>
        <p:nvGrpSpPr>
          <p:cNvPr id="29" name="成组"/>
          <p:cNvGrpSpPr/>
          <p:nvPr/>
        </p:nvGrpSpPr>
        <p:grpSpPr>
          <a:xfrm>
            <a:off x="7655291" y="2861489"/>
            <a:ext cx="1934263" cy="2269585"/>
            <a:chOff x="0" y="0"/>
            <a:chExt cx="3024301" cy="815538"/>
          </a:xfrm>
        </p:grpSpPr>
        <p:sp>
          <p:nvSpPr>
            <p:cNvPr id="30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31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my-MM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ျ</a:t>
              </a:r>
              <a:r>
                <a:rPr lang="en-US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ပ</a:t>
              </a:r>
              <a:r>
                <a:rPr lang="my-MM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ဳ</a:t>
              </a:r>
              <a:r>
                <a:rPr lang="en-US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ျ</a:t>
              </a:r>
              <a:r>
                <a:rPr lang="my-MM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ပ</a:t>
              </a:r>
              <a:r>
                <a:rPr lang="en-US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င္ျ</a:t>
              </a:r>
              <a:r>
                <a:rPr lang="en-US" altLang="zh-CN" sz="2400" dirty="0" err="1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ခင္း</a:t>
              </a:r>
              <a:r>
                <a:rPr lang="en-US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 ႀ</a:t>
              </a:r>
              <a:r>
                <a:rPr lang="en-US" altLang="zh-CN" sz="2400" dirty="0" err="1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ကိဳတင္သတိေပးခ်က္မ်ား</a:t>
              </a:r>
              <a:endPara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</p:grpSp>
      <p:grpSp>
        <p:nvGrpSpPr>
          <p:cNvPr id="32" name="成组"/>
          <p:cNvGrpSpPr/>
          <p:nvPr/>
        </p:nvGrpSpPr>
        <p:grpSpPr>
          <a:xfrm>
            <a:off x="10196008" y="2914140"/>
            <a:ext cx="1934263" cy="2269585"/>
            <a:chOff x="0" y="0"/>
            <a:chExt cx="3024301" cy="815538"/>
          </a:xfrm>
        </p:grpSpPr>
        <p:sp>
          <p:nvSpPr>
            <p:cNvPr id="33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34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FAQ</a:t>
              </a:r>
              <a:endParaRPr lang="en-US" altLang="zh-CN" sz="2400" dirty="0"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</p:grpSp>
      <p:sp>
        <p:nvSpPr>
          <p:cNvPr id="94" name="矩形"/>
          <p:cNvSpPr/>
          <p:nvPr/>
        </p:nvSpPr>
        <p:spPr>
          <a:xfrm>
            <a:off x="9988049" y="2589525"/>
            <a:ext cx="2203951" cy="2813511"/>
          </a:xfrm>
          <a:prstGeom prst="rect">
            <a:avLst/>
          </a:prstGeom>
          <a:solidFill>
            <a:srgbClr val="000000">
              <a:alpha val="79927"/>
            </a:srgbClr>
          </a:solidFill>
          <a:ln w="12700">
            <a:miter lim="400000"/>
          </a:ln>
        </p:spPr>
        <p:txBody>
          <a:bodyPr lIns="0" tIns="0" rIns="0" bIns="0"/>
          <a:lstStyle/>
          <a:p>
            <a:endParaRPr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37" name="文本框 1"/>
          <p:cNvSpPr txBox="1"/>
          <p:nvPr/>
        </p:nvSpPr>
        <p:spPr>
          <a:xfrm>
            <a:off x="7506396" y="5513837"/>
            <a:ext cx="4620363" cy="108299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lvl1pPr algn="ctr">
              <a:defRPr spc="144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l"/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4.1 battery cover 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ဖယ္ရွားျခင္း</a:t>
            </a:r>
            <a:endParaRPr lang="en-US" altLang="zh-CN" dirty="0">
              <a:solidFill>
                <a:schemeClr val="bg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algn="l"/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4.2 main board 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ကို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Uninstall 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လုပ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ခင္း</a:t>
            </a:r>
            <a:endParaRPr lang="en-US" altLang="zh-CN" dirty="0">
              <a:solidFill>
                <a:schemeClr val="bg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algn="l"/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4.3 Thermally conductive gel</a:t>
            </a:r>
          </a:p>
          <a:p>
            <a:pPr algn="l"/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4.4 Speaker heat sink</a:t>
            </a:r>
          </a:p>
        </p:txBody>
      </p:sp>
      <p:sp>
        <p:nvSpPr>
          <p:cNvPr id="38" name="线条"/>
          <p:cNvSpPr/>
          <p:nvPr/>
        </p:nvSpPr>
        <p:spPr>
          <a:xfrm flipV="1">
            <a:off x="8664387" y="4994469"/>
            <a:ext cx="3511" cy="456654"/>
          </a:xfrm>
          <a:prstGeom prst="line">
            <a:avLst/>
          </a:prstGeom>
          <a:noFill/>
          <a:ln w="9525" cap="flat">
            <a:solidFill>
              <a:srgbClr val="FFFFFF"/>
            </a:solidFill>
            <a:prstDash val="solid"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412750">
              <a:defRPr sz="1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39" name="文本框 1"/>
          <p:cNvSpPr txBox="1"/>
          <p:nvPr/>
        </p:nvSpPr>
        <p:spPr>
          <a:xfrm>
            <a:off x="1932154" y="5426447"/>
            <a:ext cx="5879065" cy="148590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lvl1pPr algn="ctr">
              <a:defRPr spc="144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l"/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2.1 2.1 ေပါင္းစပ္ထားေသာ5G Phone</a:t>
            </a:r>
          </a:p>
          <a:p>
            <a:pPr algn="l"/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2.2 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ကင္မရာ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ေလးလုံး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ႏွင့္ 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နွစ္ဆ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တည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္ၿ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ငိမ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ခင္း</a:t>
            </a:r>
            <a:endParaRPr lang="zh-CN" altLang="en-US" dirty="0">
              <a:solidFill>
                <a:schemeClr val="bg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algn="l"/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2.3 VOOC 4.0</a:t>
            </a:r>
            <a:endParaRPr lang="zh-CN" altLang="en-US" dirty="0">
              <a:solidFill>
                <a:schemeClr val="bg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algn="l"/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2.4 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ပါး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၍ 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ေပ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ါ့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ပါး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ႀ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ကီးမားေသာ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ဘယ္ထရီ</a:t>
            </a:r>
            <a:endParaRPr lang="en-US" altLang="zh-CN" dirty="0">
              <a:solidFill>
                <a:schemeClr val="bg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40" name="线条"/>
          <p:cNvSpPr/>
          <p:nvPr/>
        </p:nvSpPr>
        <p:spPr>
          <a:xfrm flipV="1">
            <a:off x="3696529" y="4889910"/>
            <a:ext cx="3511" cy="456654"/>
          </a:xfrm>
          <a:prstGeom prst="line">
            <a:avLst/>
          </a:prstGeom>
          <a:noFill/>
          <a:ln w="9525" cap="flat">
            <a:solidFill>
              <a:srgbClr val="FFFFFF"/>
            </a:solidFill>
            <a:prstDash val="solid"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412750">
              <a:defRPr sz="1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grpSp>
        <p:nvGrpSpPr>
          <p:cNvPr id="41" name="成组"/>
          <p:cNvGrpSpPr/>
          <p:nvPr/>
        </p:nvGrpSpPr>
        <p:grpSpPr>
          <a:xfrm>
            <a:off x="255905" y="1405255"/>
            <a:ext cx="4577080" cy="1579245"/>
            <a:chOff x="230221" y="699732"/>
            <a:chExt cx="2182997" cy="1542053"/>
          </a:xfrm>
        </p:grpSpPr>
        <p:sp>
          <p:nvSpPr>
            <p:cNvPr id="42" name="文本框 1"/>
            <p:cNvSpPr txBox="1"/>
            <p:nvPr/>
          </p:nvSpPr>
          <p:spPr>
            <a:xfrm>
              <a:off x="230221" y="699732"/>
              <a:ext cx="2182997" cy="10029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pc="144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pPr algn="l"/>
              <a:r>
                <a:rPr lang="en-US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1.1 parameters </a:t>
              </a:r>
              <a:r>
                <a:rPr lang="my-MM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သြင္ျပင္</a:t>
              </a:r>
            </a:p>
            <a:p>
              <a:pPr algn="l"/>
              <a:r>
                <a:rPr lang="my-MM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1.2 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parameters </a:t>
              </a:r>
              <a:r>
                <a:rPr lang="my-MM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ဖြ႕ဲစညး္ပုံ</a:t>
              </a:r>
              <a:endParaRPr lang="my-MM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endParaRPr>
            </a:p>
            <a:p>
              <a:pPr algn="l"/>
              <a:r>
                <a:rPr lang="my-MM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1.3 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parameters </a:t>
              </a:r>
              <a:r>
                <a:rPr lang="my-MM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မၾကာခဏအသုံးျပဳျခင္း</a:t>
              </a:r>
              <a:endParaRPr lang="my-MM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endParaRPr>
            </a:p>
            <a:p>
              <a:pPr algn="l"/>
              <a:endParaRPr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46" name="线条"/>
            <p:cNvSpPr/>
            <p:nvPr/>
          </p:nvSpPr>
          <p:spPr>
            <a:xfrm flipV="1">
              <a:off x="662239" y="1622451"/>
              <a:ext cx="1" cy="619334"/>
            </a:xfrm>
            <a:prstGeom prst="line">
              <a:avLst/>
            </a:prstGeom>
            <a:noFill/>
            <a:ln w="952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412750">
                <a:defRPr sz="16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 animBg="1"/>
      <p:bldP spid="39" grpId="0" bldLvl="0" animBg="1"/>
      <p:bldP spid="4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1"/>
          <p:cNvSpPr txBox="1"/>
          <p:nvPr/>
        </p:nvSpPr>
        <p:spPr>
          <a:xfrm>
            <a:off x="883109" y="475496"/>
            <a:ext cx="7981758" cy="47320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>
              <a:lnSpc>
                <a:spcPct val="120000"/>
              </a:lnSpc>
              <a:defRPr sz="1400" spc="17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1800" b="1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battery cover </a:t>
            </a:r>
            <a:r>
              <a:rPr lang="my-MM" altLang="zh-CN" sz="1800" b="1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</a:t>
            </a:r>
            <a:r>
              <a:rPr lang="en-US" altLang="zh-CN" sz="1800" b="1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ိ</a:t>
            </a:r>
            <a:r>
              <a:rPr lang="my-MM" altLang="zh-CN" sz="1800" b="1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ု</a:t>
            </a:r>
            <a:r>
              <a:rPr lang="en-US" altLang="zh-CN" sz="1800" b="1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ဖ</a:t>
            </a:r>
            <a:r>
              <a:rPr lang="my-MM" altLang="zh-CN" sz="1800" b="1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ယ</a:t>
            </a:r>
            <a:r>
              <a:rPr lang="en-US" altLang="zh-CN" sz="1800" b="1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my-MM" altLang="zh-CN" sz="1800" b="1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ရ</a:t>
            </a:r>
            <a:r>
              <a:rPr lang="en-US" altLang="zh-CN" sz="1800" b="1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ွ</a:t>
            </a:r>
            <a:r>
              <a:rPr lang="en-US" altLang="zh-CN" sz="1800" b="1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ားျခင္း</a:t>
            </a:r>
            <a:endParaRPr lang="zh-CN" altLang="en-US" sz="1800" b="1" dirty="0">
              <a:solidFill>
                <a:schemeClr val="bg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23" name="2019，OPPO 发布过的黑科技"/>
          <p:cNvSpPr txBox="1"/>
          <p:nvPr/>
        </p:nvSpPr>
        <p:spPr>
          <a:xfrm>
            <a:off x="5241158" y="2474482"/>
            <a:ext cx="6193654" cy="1867178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marL="285750" indent="-285750" algn="l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မ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ွ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တ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စ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ု : battery cover 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၏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 four corners 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၏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  orientation </a:t>
            </a:r>
            <a:r>
              <a:rPr lang="en-US" altLang="zh-CN" sz="1600" dirty="0" err="1">
                <a:latin typeface="Zawgyi-One" panose="020B0604030504040204" pitchFamily="34" charset="0"/>
                <a:cs typeface="Zawgyi-One" panose="020B0604030504040204" pitchFamily="34" charset="0"/>
              </a:rPr>
              <a:t>ကုိ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altLang="zh-CN" sz="1600" dirty="0" err="1">
                <a:latin typeface="Zawgyi-One" panose="020B0604030504040204" pitchFamily="34" charset="0"/>
                <a:cs typeface="Zawgyi-One" panose="020B0604030504040204" pitchFamily="34" charset="0"/>
              </a:rPr>
              <a:t>အနည္းငယ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altLang="zh-CN" sz="1600" dirty="0" err="1">
                <a:latin typeface="Zawgyi-One" panose="020B0604030504040204" pitchFamily="34" charset="0"/>
                <a:cs typeface="Zawgyi-One" panose="020B0604030504040204" pitchFamily="34" charset="0"/>
              </a:rPr>
              <a:t>ေကာ္သုတ္ပ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ါ။ battery covers 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အ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း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လ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ု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ံ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း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တ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ိ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ု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႕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သ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ည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altLang="zh-CN" sz="1600" dirty="0" err="1">
                <a:latin typeface="Zawgyi-One" panose="020B0604030504040204" pitchFamily="34" charset="0"/>
                <a:cs typeface="Zawgyi-One" panose="020B0604030504040204" pitchFamily="34" charset="0"/>
              </a:rPr>
              <a:t>လိုအပ္သည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့္</a:t>
            </a:r>
            <a:r>
              <a:rPr lang="en-US" altLang="zh-CN" sz="1600" dirty="0" err="1">
                <a:latin typeface="Zawgyi-One" panose="020B0604030504040204" pitchFamily="34" charset="0"/>
                <a:cs typeface="Zawgyi-One" panose="020B0604030504040204" pitchFamily="34" charset="0"/>
              </a:rPr>
              <a:t>အတုိင္းအျပည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့္</a:t>
            </a:r>
            <a:r>
              <a:rPr lang="en-US" altLang="zh-CN" sz="1600" dirty="0" err="1">
                <a:latin typeface="Zawgyi-One" panose="020B0604030504040204" pitchFamily="34" charset="0"/>
                <a:cs typeface="Zawgyi-One" panose="020B0604030504040204" pitchFamily="34" charset="0"/>
              </a:rPr>
              <a:t>အဝ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altLang="zh-CN" sz="1600" dirty="0" err="1">
                <a:latin typeface="Zawgyi-One" panose="020B0604030504040204" pitchFamily="34" charset="0"/>
                <a:cs typeface="Zawgyi-One" panose="020B0604030504040204" pitchFamily="34" charset="0"/>
              </a:rPr>
              <a:t>အပူေပးရန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altLang="zh-CN" sz="1600" dirty="0" err="1">
                <a:latin typeface="Zawgyi-One" panose="020B0604030504040204" pitchFamily="34" charset="0"/>
                <a:cs typeface="Zawgyi-One" panose="020B0604030504040204" pitchFamily="34" charset="0"/>
              </a:rPr>
              <a:t>လိုအပ္ပါသည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္။ heating platform 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က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ိ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ု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 80 degrees 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တ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ြ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င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္ 5 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မ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ွ 10 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မ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ိ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န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စ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သ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ိ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ု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႕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အ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သ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ု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ံ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း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ျ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ပ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ဳ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ပ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ါ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။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7347" y="1725653"/>
            <a:ext cx="3162463" cy="4057859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2019，OPPO 发布过的黑科技"/>
          <p:cNvSpPr txBox="1"/>
          <p:nvPr/>
        </p:nvSpPr>
        <p:spPr>
          <a:xfrm>
            <a:off x="0" y="180512"/>
            <a:ext cx="12192000" cy="592983"/>
          </a:xfrm>
          <a:prstGeom prst="rect">
            <a:avLst/>
          </a:prstGeom>
          <a:noFill/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my-MM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အ</a:t>
            </a:r>
            <a:r>
              <a:rPr lang="en-US" altLang="zh-CN" dirty="0" err="1">
                <a:latin typeface="Zawgyi-One" panose="020B0604030504040204" pitchFamily="34" charset="0"/>
                <a:cs typeface="Zawgyi-One" panose="020B0604030504040204" pitchFamily="34" charset="0"/>
              </a:rPr>
              <a:t>ေၾကာင္းအရာမ်ား</a:t>
            </a:r>
            <a:endParaRPr lang="en-US" altLang="zh-CN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grpSp>
        <p:nvGrpSpPr>
          <p:cNvPr id="43" name="成组"/>
          <p:cNvGrpSpPr/>
          <p:nvPr/>
        </p:nvGrpSpPr>
        <p:grpSpPr>
          <a:xfrm>
            <a:off x="297850" y="2779919"/>
            <a:ext cx="1934263" cy="2269585"/>
            <a:chOff x="0" y="0"/>
            <a:chExt cx="3024301" cy="815538"/>
          </a:xfrm>
        </p:grpSpPr>
        <p:sp>
          <p:nvSpPr>
            <p:cNvPr id="44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45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အ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ေ</a:t>
              </a:r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ျ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ခ</a:t>
              </a:r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ခ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ံ</a:t>
              </a:r>
              <a:endParaRPr lang="en-US" altLang="zh-CN" sz="2400" dirty="0">
                <a:solidFill>
                  <a:srgbClr val="FFFFFF"/>
                </a:solidFill>
                <a:latin typeface="Zawgyi-One" panose="020B0604030504040204" pitchFamily="34" charset="0"/>
                <a:cs typeface="Zawgyi-One" panose="020B0604030504040204" pitchFamily="34" charset="0"/>
                <a:sym typeface="+mn-ea"/>
              </a:endParaRPr>
            </a:p>
            <a:p>
              <a:r>
                <a:rPr lang="zh-CN" altLang="en-US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Parameter</a:t>
              </a:r>
            </a:p>
          </p:txBody>
        </p:sp>
      </p:grpSp>
      <p:grpSp>
        <p:nvGrpSpPr>
          <p:cNvPr id="23" name="成组"/>
          <p:cNvGrpSpPr/>
          <p:nvPr/>
        </p:nvGrpSpPr>
        <p:grpSpPr>
          <a:xfrm>
            <a:off x="2738906" y="2755459"/>
            <a:ext cx="1934263" cy="2269585"/>
            <a:chOff x="0" y="0"/>
            <a:chExt cx="3024301" cy="815538"/>
          </a:xfrm>
        </p:grpSpPr>
        <p:sp>
          <p:nvSpPr>
            <p:cNvPr id="24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25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zh-CN" altLang="en-US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Core Selling Points</a:t>
              </a:r>
            </a:p>
          </p:txBody>
        </p:sp>
      </p:grpSp>
      <p:grpSp>
        <p:nvGrpSpPr>
          <p:cNvPr id="26" name="成组"/>
          <p:cNvGrpSpPr/>
          <p:nvPr/>
        </p:nvGrpSpPr>
        <p:grpSpPr>
          <a:xfrm>
            <a:off x="5150439" y="2910413"/>
            <a:ext cx="2145665" cy="2269490"/>
            <a:chOff x="0" y="0"/>
            <a:chExt cx="3354837" cy="815504"/>
          </a:xfrm>
        </p:grpSpPr>
        <p:sp>
          <p:nvSpPr>
            <p:cNvPr id="27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28" name="点点屏幕"/>
            <p:cNvSpPr txBox="1"/>
            <p:nvPr/>
          </p:nvSpPr>
          <p:spPr>
            <a:xfrm>
              <a:off x="55600" y="0"/>
              <a:ext cx="3299237" cy="81550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2400" dirty="0" err="1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ColorOS</a:t>
              </a:r>
              <a:endPara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</p:grpSp>
      <p:grpSp>
        <p:nvGrpSpPr>
          <p:cNvPr id="29" name="成组"/>
          <p:cNvGrpSpPr/>
          <p:nvPr/>
        </p:nvGrpSpPr>
        <p:grpSpPr>
          <a:xfrm>
            <a:off x="7655291" y="2861489"/>
            <a:ext cx="1934263" cy="2269585"/>
            <a:chOff x="0" y="0"/>
            <a:chExt cx="3024301" cy="815538"/>
          </a:xfrm>
        </p:grpSpPr>
        <p:sp>
          <p:nvSpPr>
            <p:cNvPr id="30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31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Maintenance Precautions</a:t>
              </a:r>
              <a:endPara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</p:grpSp>
      <p:grpSp>
        <p:nvGrpSpPr>
          <p:cNvPr id="32" name="成组"/>
          <p:cNvGrpSpPr/>
          <p:nvPr/>
        </p:nvGrpSpPr>
        <p:grpSpPr>
          <a:xfrm>
            <a:off x="10196008" y="2914140"/>
            <a:ext cx="1934263" cy="2269585"/>
            <a:chOff x="0" y="0"/>
            <a:chExt cx="3024301" cy="815538"/>
          </a:xfrm>
        </p:grpSpPr>
        <p:sp>
          <p:nvSpPr>
            <p:cNvPr id="33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34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FAQ</a:t>
              </a:r>
              <a:endParaRPr lang="en-US" altLang="zh-CN" sz="2400" dirty="0"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</p:grpSp>
      <p:sp>
        <p:nvSpPr>
          <p:cNvPr id="94" name="矩形"/>
          <p:cNvSpPr/>
          <p:nvPr/>
        </p:nvSpPr>
        <p:spPr>
          <a:xfrm>
            <a:off x="2546682" y="2779919"/>
            <a:ext cx="9583589" cy="2813511"/>
          </a:xfrm>
          <a:prstGeom prst="rect">
            <a:avLst/>
          </a:prstGeom>
          <a:solidFill>
            <a:srgbClr val="000000">
              <a:alpha val="79927"/>
            </a:srgbClr>
          </a:solidFill>
          <a:ln w="12700">
            <a:miter lim="400000"/>
          </a:ln>
        </p:spPr>
        <p:txBody>
          <a:bodyPr lIns="0" tIns="0" rIns="0" bIns="0"/>
          <a:lstStyle/>
          <a:p>
            <a:endParaRPr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grpSp>
        <p:nvGrpSpPr>
          <p:cNvPr id="35" name="成组"/>
          <p:cNvGrpSpPr/>
          <p:nvPr/>
        </p:nvGrpSpPr>
        <p:grpSpPr>
          <a:xfrm>
            <a:off x="255905" y="1405255"/>
            <a:ext cx="4577080" cy="1579245"/>
            <a:chOff x="230221" y="699732"/>
            <a:chExt cx="2182997" cy="1542053"/>
          </a:xfrm>
        </p:grpSpPr>
        <p:sp>
          <p:nvSpPr>
            <p:cNvPr id="36" name="文本框 1"/>
            <p:cNvSpPr txBox="1"/>
            <p:nvPr/>
          </p:nvSpPr>
          <p:spPr>
            <a:xfrm>
              <a:off x="230221" y="699732"/>
              <a:ext cx="2182997" cy="10029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pc="144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pPr algn="l"/>
              <a:r>
                <a:rPr lang="en-US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1.1 parameters </a:t>
              </a:r>
              <a:r>
                <a:rPr lang="my-MM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သ</a:t>
              </a:r>
              <a:r>
                <a:rPr lang="en-US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ြ</a:t>
              </a:r>
              <a:r>
                <a:rPr lang="my-MM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င</a:t>
              </a:r>
              <a:r>
                <a:rPr lang="en-US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္</a:t>
              </a:r>
              <a:r>
                <a:rPr lang="my-MM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ျ</a:t>
              </a:r>
              <a:r>
                <a:rPr lang="en-US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ပ</a:t>
              </a:r>
              <a:r>
                <a:rPr lang="my-MM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င</a:t>
              </a:r>
              <a:r>
                <a:rPr lang="en-US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္</a:t>
              </a:r>
            </a:p>
            <a:p>
              <a:pPr algn="l"/>
              <a:r>
                <a:rPr lang="en-US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1.2 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parameters </a:t>
              </a:r>
              <a:r>
                <a:rPr lang="my-MM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ဖ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ြ</a:t>
              </a:r>
              <a:r>
                <a:rPr lang="my-MM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ဲ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႕</a:t>
              </a:r>
              <a:r>
                <a:rPr lang="my-MM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စ</a:t>
              </a:r>
              <a:r>
                <a:rPr lang="en-US" altLang="zh-CN" dirty="0" err="1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ည္းပုံ</a:t>
              </a:r>
              <a:endPara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endParaRPr>
            </a:p>
            <a:p>
              <a:pPr algn="l"/>
              <a:r>
                <a:rPr lang="en-US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1.3 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parameters </a:t>
              </a:r>
              <a:r>
                <a:rPr lang="my-MM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မ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ၾ</a:t>
              </a:r>
              <a:r>
                <a:rPr lang="my-MM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က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ာ</a:t>
              </a:r>
              <a:r>
                <a:rPr lang="my-MM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ခ</a:t>
              </a:r>
              <a:r>
                <a:rPr lang="en-US" altLang="zh-CN" dirty="0" err="1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ဏအသုံးျပ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ဳျ</a:t>
              </a:r>
              <a:r>
                <a:rPr lang="en-US" altLang="zh-CN" dirty="0" err="1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ခင္း</a:t>
              </a:r>
              <a:endParaRPr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37" name="线条"/>
            <p:cNvSpPr/>
            <p:nvPr/>
          </p:nvSpPr>
          <p:spPr>
            <a:xfrm flipV="1">
              <a:off x="662239" y="1622451"/>
              <a:ext cx="1" cy="619334"/>
            </a:xfrm>
            <a:prstGeom prst="line">
              <a:avLst/>
            </a:prstGeom>
            <a:noFill/>
            <a:ln w="952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412750">
                <a:defRPr sz="16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92734" y="687252"/>
            <a:ext cx="7173237" cy="41088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>
              <a:lnSpc>
                <a:spcPct val="120000"/>
              </a:lnSpc>
              <a:defRPr sz="1400" spc="17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1800" b="1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Uninstall main board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5384" y="1792104"/>
            <a:ext cx="4236204" cy="2519773"/>
          </a:xfrm>
          <a:prstGeom prst="rect">
            <a:avLst/>
          </a:prstGeom>
        </p:spPr>
      </p:pic>
      <p:sp>
        <p:nvSpPr>
          <p:cNvPr id="4" name="2019，OPPO 发布过的黑科技"/>
          <p:cNvSpPr txBox="1"/>
          <p:nvPr/>
        </p:nvSpPr>
        <p:spPr>
          <a:xfrm>
            <a:off x="2556963" y="4465765"/>
            <a:ext cx="8127080" cy="1128514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l">
              <a:lnSpc>
                <a:spcPct val="150000"/>
              </a:lnSpc>
            </a:pPr>
            <a:endParaRPr lang="en-US" altLang="zh-CN" sz="1600" dirty="0"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မ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ွ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တ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စ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ု : motherboard fixing screws 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၃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ခ</a:t>
            </a:r>
            <a:r>
              <a:rPr lang="en-US" altLang="zh-CN" sz="1600" dirty="0" err="1">
                <a:latin typeface="Zawgyi-One" panose="020B0604030504040204" pitchFamily="34" charset="0"/>
                <a:cs typeface="Zawgyi-One" panose="020B0604030504040204" pitchFamily="34" charset="0"/>
              </a:rPr>
              <a:t>ုက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ိ</a:t>
            </a:r>
            <a:r>
              <a:rPr lang="en-US" altLang="zh-CN" sz="1600" dirty="0" err="1">
                <a:latin typeface="Zawgyi-One" panose="020B0604030504040204" pitchFamily="34" charset="0"/>
                <a:cs typeface="Zawgyi-One" panose="020B0604030504040204" pitchFamily="34" charset="0"/>
              </a:rPr>
              <a:t>ုmotherboard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မ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ျ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ဖ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ဳ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တ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မ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ွ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ီ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တ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ြ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င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ဖ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ယ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ရ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ွ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း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ရ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န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လ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ိ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ု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အ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ပ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ပ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ါ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သ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ည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။ 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92734" y="687252"/>
            <a:ext cx="6836352" cy="47320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>
              <a:lnSpc>
                <a:spcPct val="120000"/>
              </a:lnSpc>
              <a:defRPr sz="1400" spc="17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1800" b="1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Thermally conductive gel</a:t>
            </a:r>
            <a:endParaRPr lang="zh-CN" altLang="en-US" sz="1800" b="1" dirty="0">
              <a:solidFill>
                <a:schemeClr val="bg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2917" y="2074035"/>
            <a:ext cx="3912314" cy="3408024"/>
          </a:xfrm>
          <a:prstGeom prst="rect">
            <a:avLst/>
          </a:prstGeom>
        </p:spPr>
      </p:pic>
      <p:grpSp>
        <p:nvGrpSpPr>
          <p:cNvPr id="4" name="成组"/>
          <p:cNvGrpSpPr/>
          <p:nvPr/>
        </p:nvGrpSpPr>
        <p:grpSpPr>
          <a:xfrm>
            <a:off x="4032980" y="1351632"/>
            <a:ext cx="4543129" cy="3021247"/>
            <a:chOff x="-1410258" y="1314233"/>
            <a:chExt cx="5383629" cy="3008514"/>
          </a:xfrm>
        </p:grpSpPr>
        <p:sp>
          <p:nvSpPr>
            <p:cNvPr id="5" name="线条"/>
            <p:cNvSpPr/>
            <p:nvPr/>
          </p:nvSpPr>
          <p:spPr>
            <a:xfrm flipV="1">
              <a:off x="953253" y="1821143"/>
              <a:ext cx="88781" cy="2501604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412750">
                <a:defRPr sz="16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6" name="文本框 1"/>
            <p:cNvSpPr txBox="1"/>
            <p:nvPr/>
          </p:nvSpPr>
          <p:spPr>
            <a:xfrm>
              <a:off x="-1410258" y="1314233"/>
              <a:ext cx="5383629" cy="11958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pc="144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en-US" altLang="zh-CN" b="1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Thermally conductive gel</a:t>
              </a:r>
              <a:endParaRPr lang="zh-CN" altLang="en-US" b="1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</p:grpSp>
      <p:sp>
        <p:nvSpPr>
          <p:cNvPr id="7" name="椭圆 6"/>
          <p:cNvSpPr/>
          <p:nvPr/>
        </p:nvSpPr>
        <p:spPr>
          <a:xfrm>
            <a:off x="5253292" y="3852070"/>
            <a:ext cx="1136345" cy="389513"/>
          </a:xfrm>
          <a:prstGeom prst="ellipse">
            <a:avLst/>
          </a:prstGeom>
          <a:noFill/>
          <a:ln w="57150" cap="flat">
            <a:solidFill>
              <a:srgbClr val="FF0000"/>
            </a:solidFill>
            <a:prstDash val="solid"/>
            <a:miter lim="8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Zawgyi-One" panose="020B0604030504040204" pitchFamily="34" charset="0"/>
              <a:cs typeface="Zawgyi-One" panose="020B0604030504040204" pitchFamily="34" charset="0"/>
              <a:sym typeface="Calibri" panose="020F0502020204030204"/>
            </a:endParaRPr>
          </a:p>
        </p:txBody>
      </p:sp>
      <p:sp>
        <p:nvSpPr>
          <p:cNvPr id="8" name="2019，OPPO 发布过的黑科技"/>
          <p:cNvSpPr txBox="1"/>
          <p:nvPr/>
        </p:nvSpPr>
        <p:spPr>
          <a:xfrm>
            <a:off x="3106687" y="5657102"/>
            <a:ext cx="5916537" cy="759182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မ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ွ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တ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စ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ု :  motherboard 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က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ိ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ု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မ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တ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ပ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ဆ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င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sz="1600" dirty="0" err="1">
                <a:latin typeface="Zawgyi-One" panose="020B0604030504040204" pitchFamily="34" charset="0"/>
                <a:cs typeface="Zawgyi-One" panose="020B0604030504040204" pitchFamily="34" charset="0"/>
              </a:rPr>
              <a:t>မွီတြင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သ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င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သ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ည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္ thermal gel 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က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ိ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ု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လ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ိ</a:t>
            </a:r>
            <a:r>
              <a:rPr lang="my-MM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မ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sz="1600" dirty="0" err="1">
                <a:latin typeface="Zawgyi-One" panose="020B0604030504040204" pitchFamily="34" charset="0"/>
                <a:cs typeface="Zawgyi-One" panose="020B0604030504040204" pitchFamily="34" charset="0"/>
              </a:rPr>
              <a:t>းရန္လိုအပ္ပါသည</a:t>
            </a:r>
            <a:r>
              <a:rPr lang="en-US" altLang="zh-CN" sz="1600" dirty="0">
                <a:latin typeface="Zawgyi-One" panose="020B0604030504040204" pitchFamily="34" charset="0"/>
                <a:cs typeface="Zawgyi-One" panose="020B0604030504040204" pitchFamily="34" charset="0"/>
              </a:rPr>
              <a:t>္။</a:t>
            </a: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008237" y="870132"/>
            <a:ext cx="5690946" cy="47320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>
              <a:lnSpc>
                <a:spcPct val="120000"/>
              </a:lnSpc>
              <a:defRPr sz="1400" spc="17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1800" b="1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Speaker heat sink</a:t>
            </a:r>
            <a:endParaRPr lang="zh-CN" altLang="en-US" sz="1800" b="1" dirty="0">
              <a:solidFill>
                <a:schemeClr val="bg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6983" y="2265324"/>
            <a:ext cx="3200564" cy="3302170"/>
          </a:xfrm>
          <a:prstGeom prst="rect">
            <a:avLst/>
          </a:prstGeom>
        </p:spPr>
      </p:pic>
      <p:grpSp>
        <p:nvGrpSpPr>
          <p:cNvPr id="7" name="成组"/>
          <p:cNvGrpSpPr/>
          <p:nvPr/>
        </p:nvGrpSpPr>
        <p:grpSpPr>
          <a:xfrm>
            <a:off x="8892220" y="870132"/>
            <a:ext cx="1382725" cy="2852710"/>
            <a:chOff x="448766" y="912516"/>
            <a:chExt cx="1638535" cy="3410231"/>
          </a:xfrm>
        </p:grpSpPr>
        <p:sp>
          <p:nvSpPr>
            <p:cNvPr id="8" name="线条"/>
            <p:cNvSpPr/>
            <p:nvPr/>
          </p:nvSpPr>
          <p:spPr>
            <a:xfrm flipV="1">
              <a:off x="953254" y="1577463"/>
              <a:ext cx="88368" cy="2745284"/>
            </a:xfrm>
            <a:prstGeom prst="lin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412750">
                <a:defRPr sz="16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9" name="文本框 1"/>
            <p:cNvSpPr txBox="1"/>
            <p:nvPr/>
          </p:nvSpPr>
          <p:spPr>
            <a:xfrm>
              <a:off x="448766" y="912516"/>
              <a:ext cx="1638535" cy="10029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pc="144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pPr algn="l">
                <a:lnSpc>
                  <a:spcPct val="150000"/>
                </a:lnSpc>
              </a:pPr>
              <a:r>
                <a:rPr lang="en-US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heat sink</a:t>
              </a:r>
              <a:endParaRPr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</p:grpSp>
      <p:sp>
        <p:nvSpPr>
          <p:cNvPr id="10" name="椭圆 9"/>
          <p:cNvSpPr/>
          <p:nvPr/>
        </p:nvSpPr>
        <p:spPr>
          <a:xfrm>
            <a:off x="8892220" y="3283626"/>
            <a:ext cx="851452" cy="389513"/>
          </a:xfrm>
          <a:prstGeom prst="ellipse">
            <a:avLst/>
          </a:prstGeom>
          <a:noFill/>
          <a:ln w="57150" cap="flat">
            <a:solidFill>
              <a:srgbClr val="FF0000"/>
            </a:solidFill>
            <a:prstDash val="solid"/>
            <a:miter lim="8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Zawgyi-One" panose="020B0604030504040204" pitchFamily="34" charset="0"/>
              <a:cs typeface="Zawgyi-One" panose="020B0604030504040204" pitchFamily="34" charset="0"/>
              <a:sym typeface="Calibri" panose="020F0502020204030204"/>
            </a:endParaRPr>
          </a:p>
        </p:txBody>
      </p:sp>
      <p:sp>
        <p:nvSpPr>
          <p:cNvPr id="11" name="2019，OPPO 发布过的黑科技"/>
          <p:cNvSpPr txBox="1"/>
          <p:nvPr/>
        </p:nvSpPr>
        <p:spPr>
          <a:xfrm>
            <a:off x="1168143" y="2354215"/>
            <a:ext cx="6253749" cy="2932854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marL="285750" indent="-285750" algn="l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က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်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ယ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ေ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လ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င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ေ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သ</a:t>
            </a:r>
            <a:r>
              <a:rPr lang="en-US" altLang="zh-CN" sz="1400" dirty="0" err="1">
                <a:latin typeface="Zawgyi-One" panose="020B0604030504040204" pitchFamily="34" charset="0"/>
                <a:cs typeface="Zawgyi-One" panose="020B0604030504040204" pitchFamily="34" charset="0"/>
              </a:rPr>
              <a:t>ာspeaker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 heat sink 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သ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ည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ျ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ပ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န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sz="1400" dirty="0" err="1">
                <a:latin typeface="Zawgyi-One" panose="020B0604030504040204" pitchFamily="34" charset="0"/>
                <a:cs typeface="Zawgyi-One" panose="020B0604030504040204" pitchFamily="34" charset="0"/>
              </a:rPr>
              <a:t>လည္အသုံးျပ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ဳႏ</a:t>
            </a:r>
            <a:r>
              <a:rPr lang="en-US" altLang="zh-CN" sz="1400" dirty="0" err="1">
                <a:latin typeface="Zawgyi-One" panose="020B0604030504040204" pitchFamily="34" charset="0"/>
                <a:cs typeface="Zawgyi-One" panose="020B0604030504040204" pitchFamily="34" charset="0"/>
              </a:rPr>
              <a:t>ုိင္သည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္။ </a:t>
            </a:r>
            <a:r>
              <a:rPr lang="en-US" altLang="zh-CN" sz="1400" dirty="0" err="1">
                <a:latin typeface="Zawgyi-One" panose="020B0604030504040204" pitchFamily="34" charset="0"/>
                <a:cs typeface="Zawgyi-One" panose="020B0604030504040204" pitchFamily="34" charset="0"/>
              </a:rPr>
              <a:t>သို႕ေသာ္လည္း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 ၎</a:t>
            </a:r>
            <a:r>
              <a:rPr lang="en-US" altLang="zh-CN" sz="1400" dirty="0" err="1">
                <a:latin typeface="Zawgyi-One" panose="020B0604030504040204" pitchFamily="34" charset="0"/>
                <a:cs typeface="Zawgyi-One" panose="020B0604030504040204" pitchFamily="34" charset="0"/>
              </a:rPr>
              <a:t>ကို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 ျဖ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ဳ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တ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ရ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န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လ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ြ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ယ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က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ူ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သ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ည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။ 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ထ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ိ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ု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႕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ေ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ၾ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က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င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့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က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်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ယ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ေ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လ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င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sz="1400" dirty="0" err="1">
                <a:latin typeface="Zawgyi-One" panose="020B0604030504040204" pitchFamily="34" charset="0"/>
                <a:cs typeface="Zawgyi-One" panose="020B0604030504040204" pitchFamily="34" charset="0"/>
              </a:rPr>
              <a:t>ေသာ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altLang="zh-CN" sz="1400" dirty="0" err="1">
                <a:latin typeface="Zawgyi-One" panose="020B0604030504040204" pitchFamily="34" charset="0"/>
                <a:cs typeface="Zawgyi-One" panose="020B0604030504040204" pitchFamily="34" charset="0"/>
              </a:rPr>
              <a:t>စပီကာ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 ႏွင့္  loudspeaker heat sink 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တ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ိ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ု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႕</a:t>
            </a:r>
            <a:r>
              <a:rPr lang="en-US" altLang="zh-CN" sz="1400" dirty="0" err="1">
                <a:latin typeface="Zawgyi-One" panose="020B0604030504040204" pitchFamily="34" charset="0"/>
                <a:cs typeface="Zawgyi-One" panose="020B0604030504040204" pitchFamily="34" charset="0"/>
              </a:rPr>
              <a:t>ကို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 new component 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ထ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ဲ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တ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ြင္ ျ</a:t>
            </a:r>
            <a:r>
              <a:rPr lang="en-US" altLang="zh-CN" sz="1400" dirty="0" err="1">
                <a:latin typeface="Zawgyi-One" panose="020B0604030504040204" pitchFamily="34" charset="0"/>
                <a:cs typeface="Zawgyi-One" panose="020B0604030504040204" pitchFamily="34" charset="0"/>
              </a:rPr>
              <a:t>ပဳလုပ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္ၿ</a:t>
            </a:r>
            <a:r>
              <a:rPr lang="en-US" altLang="zh-CN" sz="1400" dirty="0" err="1">
                <a:latin typeface="Zawgyi-One" panose="020B0604030504040204" pitchFamily="34" charset="0"/>
                <a:cs typeface="Zawgyi-One" panose="020B0604030504040204" pitchFamily="34" charset="0"/>
              </a:rPr>
              <a:t>ပီး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 bulk materials 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မ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်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en-US" altLang="zh-CN" sz="1400" dirty="0" err="1">
                <a:latin typeface="Zawgyi-One" panose="020B0604030504040204" pitchFamily="34" charset="0"/>
                <a:cs typeface="Zawgyi-One" panose="020B0604030504040204" pitchFamily="34" charset="0"/>
              </a:rPr>
              <a:t>းသည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altLang="zh-CN" sz="1400" dirty="0" err="1">
                <a:latin typeface="Zawgyi-One" panose="020B0604030504040204" pitchFamily="34" charset="0"/>
                <a:cs typeface="Zawgyi-One" panose="020B0604030504040204" pitchFamily="34" charset="0"/>
              </a:rPr>
              <a:t>ကြဲျပားစြာ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 applied 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လ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ု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ပ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ႏ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ု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ိ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င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ပ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ါ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သ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ည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။</a:t>
            </a:r>
            <a:endParaRPr lang="en-US" altLang="zh-CN" sz="1400" dirty="0"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marL="285750" indent="-285750" algn="l">
              <a:lnSpc>
                <a:spcPct val="150000"/>
              </a:lnSpc>
              <a:buFont typeface="Wingdings" panose="05000000000000000000" pitchFamily="2" charset="2"/>
              <a:buChar char="l"/>
            </a:pPr>
            <a:endParaRPr lang="en-US" altLang="zh-CN" sz="1400" dirty="0"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marL="285750" indent="-285750" algn="l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မ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ွ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တ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စ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ု : 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တ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ပ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ဆ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င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ေ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န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စ</a:t>
            </a:r>
            <a:r>
              <a:rPr lang="en-US" altLang="zh-CN" sz="1400" dirty="0" err="1">
                <a:latin typeface="Zawgyi-One" panose="020B0604030504040204" pitchFamily="34" charset="0"/>
                <a:cs typeface="Zawgyi-One" panose="020B0604030504040204" pitchFamily="34" charset="0"/>
              </a:rPr>
              <a:t>ဥ္အတြင္း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 speaker heat sink 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က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ိ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ု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မ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ေ</a:t>
            </a:r>
            <a:r>
              <a:rPr lang="en-US" altLang="zh-CN" sz="1400" dirty="0" err="1">
                <a:latin typeface="Zawgyi-One" panose="020B0604030504040204" pitchFamily="34" charset="0"/>
                <a:cs typeface="Zawgyi-One" panose="020B0604030504040204" pitchFamily="34" charset="0"/>
              </a:rPr>
              <a:t>မ့ပ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ါ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န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ဲ</a:t>
            </a:r>
            <a:r>
              <a:rPr lang="my-MM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႕</a:t>
            </a:r>
            <a:r>
              <a:rPr lang="en-US" altLang="zh-CN" sz="1400" dirty="0">
                <a:latin typeface="Zawgyi-One" panose="020B0604030504040204" pitchFamily="34" charset="0"/>
                <a:cs typeface="Zawgyi-One" panose="020B0604030504040204" pitchFamily="34" charset="0"/>
              </a:rPr>
              <a:t>။</a:t>
            </a:r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2019，OPPO 发布过的黑科技"/>
          <p:cNvSpPr txBox="1"/>
          <p:nvPr/>
        </p:nvSpPr>
        <p:spPr>
          <a:xfrm>
            <a:off x="0" y="180512"/>
            <a:ext cx="12192000" cy="592983"/>
          </a:xfrm>
          <a:prstGeom prst="rect">
            <a:avLst/>
          </a:prstGeom>
          <a:noFill/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my-MM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အ</a:t>
            </a:r>
            <a:r>
              <a:rPr lang="en-US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ေ</a:t>
            </a:r>
            <a:r>
              <a:rPr lang="my-MM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ၾ</a:t>
            </a:r>
            <a:r>
              <a:rPr lang="en-US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က</a:t>
            </a:r>
            <a:r>
              <a:rPr lang="my-MM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en-US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င</a:t>
            </a:r>
            <a:r>
              <a:rPr lang="my-MM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း</a:t>
            </a:r>
            <a:r>
              <a:rPr lang="my-MM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အ</a:t>
            </a:r>
            <a:r>
              <a:rPr lang="en-US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ရ</a:t>
            </a:r>
            <a:r>
              <a:rPr lang="my-MM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en-US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မ</a:t>
            </a:r>
            <a:r>
              <a:rPr lang="my-MM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်</a:t>
            </a:r>
            <a:r>
              <a:rPr lang="en-US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my-MM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း</a:t>
            </a:r>
            <a:endParaRPr lang="en-US" altLang="zh-CN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grpSp>
        <p:nvGrpSpPr>
          <p:cNvPr id="43" name="成组"/>
          <p:cNvGrpSpPr/>
          <p:nvPr/>
        </p:nvGrpSpPr>
        <p:grpSpPr>
          <a:xfrm>
            <a:off x="297850" y="2779919"/>
            <a:ext cx="1934263" cy="2269585"/>
            <a:chOff x="0" y="0"/>
            <a:chExt cx="3024301" cy="815538"/>
          </a:xfrm>
        </p:grpSpPr>
        <p:sp>
          <p:nvSpPr>
            <p:cNvPr id="44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45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အ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ေ</a:t>
              </a:r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ျ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ခ</a:t>
              </a:r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ခ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ံ</a:t>
              </a:r>
              <a:r>
                <a:rPr lang="zh-CN" altLang="en-US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 Parameter</a:t>
              </a:r>
            </a:p>
          </p:txBody>
        </p:sp>
      </p:grpSp>
      <p:grpSp>
        <p:nvGrpSpPr>
          <p:cNvPr id="23" name="成组"/>
          <p:cNvGrpSpPr/>
          <p:nvPr/>
        </p:nvGrpSpPr>
        <p:grpSpPr>
          <a:xfrm>
            <a:off x="2738906" y="2755459"/>
            <a:ext cx="1934263" cy="2269585"/>
            <a:chOff x="0" y="0"/>
            <a:chExt cx="3024301" cy="815538"/>
          </a:xfrm>
        </p:grpSpPr>
        <p:sp>
          <p:nvSpPr>
            <p:cNvPr id="24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25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အ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ဓ</a:t>
              </a:r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ိ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က</a:t>
              </a:r>
              <a:r>
                <a:rPr lang="zh-CN" altLang="en-US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 Selling Points</a:t>
              </a:r>
            </a:p>
          </p:txBody>
        </p:sp>
      </p:grpSp>
      <p:grpSp>
        <p:nvGrpSpPr>
          <p:cNvPr id="26" name="成组"/>
          <p:cNvGrpSpPr/>
          <p:nvPr/>
        </p:nvGrpSpPr>
        <p:grpSpPr>
          <a:xfrm>
            <a:off x="5150439" y="2910413"/>
            <a:ext cx="2078990" cy="2269490"/>
            <a:chOff x="0" y="0"/>
            <a:chExt cx="3250588" cy="815504"/>
          </a:xfrm>
        </p:grpSpPr>
        <p:sp>
          <p:nvSpPr>
            <p:cNvPr id="27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28" name="点点屏幕"/>
            <p:cNvSpPr txBox="1"/>
            <p:nvPr/>
          </p:nvSpPr>
          <p:spPr>
            <a:xfrm>
              <a:off x="55600" y="0"/>
              <a:ext cx="3194988" cy="81550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ColorOS</a:t>
              </a:r>
            </a:p>
          </p:txBody>
        </p:sp>
      </p:grpSp>
      <p:grpSp>
        <p:nvGrpSpPr>
          <p:cNvPr id="29" name="成组"/>
          <p:cNvGrpSpPr/>
          <p:nvPr/>
        </p:nvGrpSpPr>
        <p:grpSpPr>
          <a:xfrm>
            <a:off x="7655291" y="2861489"/>
            <a:ext cx="1934263" cy="2269585"/>
            <a:chOff x="0" y="0"/>
            <a:chExt cx="3024301" cy="815538"/>
          </a:xfrm>
        </p:grpSpPr>
        <p:sp>
          <p:nvSpPr>
            <p:cNvPr id="30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31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my-MM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ျ</a:t>
              </a:r>
              <a:r>
                <a:rPr lang="en-US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ပ</a:t>
              </a:r>
              <a:r>
                <a:rPr lang="my-MM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ဳ</a:t>
              </a:r>
              <a:r>
                <a:rPr lang="en-US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ျ</a:t>
              </a:r>
              <a:r>
                <a:rPr lang="my-MM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ပ</a:t>
              </a:r>
              <a:r>
                <a:rPr lang="en-US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င</a:t>
              </a:r>
              <a:r>
                <a:rPr lang="my-MM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္</a:t>
              </a:r>
              <a:r>
                <a:rPr lang="en-US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ျ</a:t>
              </a:r>
              <a:r>
                <a:rPr lang="en-US" altLang="zh-CN" sz="2400" dirty="0" err="1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ခင္း</a:t>
              </a:r>
              <a:r>
                <a:rPr lang="en-US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 ႀ</a:t>
              </a:r>
              <a:r>
                <a:rPr lang="my-MM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က</a:t>
              </a:r>
              <a:r>
                <a:rPr lang="en-US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ိ</a:t>
              </a:r>
              <a:r>
                <a:rPr lang="my-MM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ဳ</a:t>
              </a:r>
              <a:r>
                <a:rPr lang="en-US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တ</a:t>
              </a:r>
              <a:r>
                <a:rPr lang="my-MM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င</a:t>
              </a:r>
              <a:r>
                <a:rPr lang="en-US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္</a:t>
              </a:r>
              <a:r>
                <a:rPr lang="my-MM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သ</a:t>
              </a:r>
              <a:r>
                <a:rPr lang="en-US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တ</a:t>
              </a:r>
              <a:r>
                <a:rPr lang="my-MM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ိ</a:t>
              </a:r>
              <a:r>
                <a:rPr lang="en-US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ေ</a:t>
              </a:r>
              <a:r>
                <a:rPr lang="my-MM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ပ</a:t>
              </a:r>
              <a:r>
                <a:rPr lang="en-US" altLang="zh-CN" sz="2400" dirty="0" err="1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းျခင္းမ်ား</a:t>
              </a:r>
              <a:endPara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</p:grpSp>
      <p:grpSp>
        <p:nvGrpSpPr>
          <p:cNvPr id="32" name="成组"/>
          <p:cNvGrpSpPr/>
          <p:nvPr/>
        </p:nvGrpSpPr>
        <p:grpSpPr>
          <a:xfrm>
            <a:off x="10196008" y="2914140"/>
            <a:ext cx="1934263" cy="2269585"/>
            <a:chOff x="0" y="0"/>
            <a:chExt cx="3024301" cy="815538"/>
          </a:xfrm>
        </p:grpSpPr>
        <p:sp>
          <p:nvSpPr>
            <p:cNvPr id="33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34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FAQ</a:t>
              </a:r>
              <a:endParaRPr lang="en-US" altLang="zh-CN" sz="2400" dirty="0"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</p:grpSp>
      <p:grpSp>
        <p:nvGrpSpPr>
          <p:cNvPr id="38" name="成组"/>
          <p:cNvGrpSpPr/>
          <p:nvPr/>
        </p:nvGrpSpPr>
        <p:grpSpPr>
          <a:xfrm>
            <a:off x="9817768" y="1783136"/>
            <a:ext cx="2543511" cy="1291845"/>
            <a:chOff x="4324" y="949942"/>
            <a:chExt cx="2283203" cy="1291843"/>
          </a:xfrm>
        </p:grpSpPr>
        <p:sp>
          <p:nvSpPr>
            <p:cNvPr id="39" name="文本框 1"/>
            <p:cNvSpPr txBox="1"/>
            <p:nvPr/>
          </p:nvSpPr>
          <p:spPr>
            <a:xfrm>
              <a:off x="4324" y="949942"/>
              <a:ext cx="2283203" cy="10029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pc="144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pPr algn="l"/>
              <a:r>
                <a:rPr lang="en-US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5.1 Function FAQ</a:t>
              </a:r>
            </a:p>
            <a:p>
              <a:pPr algn="l"/>
              <a:r>
                <a:rPr lang="en-US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5.2 5G FAQ</a:t>
              </a:r>
            </a:p>
          </p:txBody>
        </p:sp>
        <p:sp>
          <p:nvSpPr>
            <p:cNvPr id="40" name="线条"/>
            <p:cNvSpPr/>
            <p:nvPr/>
          </p:nvSpPr>
          <p:spPr>
            <a:xfrm flipV="1">
              <a:off x="1171055" y="1622451"/>
              <a:ext cx="1" cy="619334"/>
            </a:xfrm>
            <a:prstGeom prst="line">
              <a:avLst/>
            </a:prstGeom>
            <a:noFill/>
            <a:ln w="952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412750">
                <a:defRPr sz="16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</p:grpSp>
      <p:sp>
        <p:nvSpPr>
          <p:cNvPr id="41" name="文本框 1"/>
          <p:cNvSpPr txBox="1"/>
          <p:nvPr/>
        </p:nvSpPr>
        <p:spPr>
          <a:xfrm>
            <a:off x="7506396" y="5513837"/>
            <a:ext cx="4437135" cy="108299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lvl1pPr algn="ctr">
              <a:defRPr spc="144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l"/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4.1 battery cover 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ဖယ္ရွားျခင္း</a:t>
            </a:r>
            <a:endParaRPr lang="en-US" altLang="zh-CN" dirty="0">
              <a:solidFill>
                <a:schemeClr val="bg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algn="l"/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4.2 main board 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ကို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Uninstall 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လုပ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ခင္း</a:t>
            </a:r>
            <a:endParaRPr lang="en-US" altLang="zh-CN" dirty="0">
              <a:solidFill>
                <a:schemeClr val="bg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algn="l"/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4.3 Thermally conductive gel</a:t>
            </a:r>
          </a:p>
          <a:p>
            <a:pPr algn="l"/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4.4 Speaker heat sink</a:t>
            </a:r>
          </a:p>
        </p:txBody>
      </p:sp>
      <p:sp>
        <p:nvSpPr>
          <p:cNvPr id="42" name="线条"/>
          <p:cNvSpPr/>
          <p:nvPr/>
        </p:nvSpPr>
        <p:spPr>
          <a:xfrm flipV="1">
            <a:off x="8664387" y="4994469"/>
            <a:ext cx="3511" cy="456654"/>
          </a:xfrm>
          <a:prstGeom prst="line">
            <a:avLst/>
          </a:prstGeom>
          <a:noFill/>
          <a:ln w="9525" cap="flat">
            <a:solidFill>
              <a:srgbClr val="FFFFFF"/>
            </a:solidFill>
            <a:prstDash val="solid"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412750">
              <a:defRPr sz="1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46" name="文本框 1"/>
          <p:cNvSpPr txBox="1"/>
          <p:nvPr/>
        </p:nvSpPr>
        <p:spPr>
          <a:xfrm>
            <a:off x="1932154" y="5426447"/>
            <a:ext cx="5879065" cy="148590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lvl1pPr algn="ctr">
              <a:defRPr spc="144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l"/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2.1 2.1 ေပါင္းစပ္ထားေသာ5G Phone</a:t>
            </a:r>
          </a:p>
          <a:p>
            <a:pPr algn="l"/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2.2 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ကင္မရာ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ေလးလုံး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ႏွင့္ 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နွစ္ဆ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တည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္ၿ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ငိမ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ခင္း</a:t>
            </a:r>
            <a:endParaRPr lang="zh-CN" altLang="en-US" dirty="0">
              <a:solidFill>
                <a:schemeClr val="bg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algn="l"/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2.3 VOOC 4.0</a:t>
            </a:r>
            <a:endParaRPr lang="zh-CN" altLang="en-US" dirty="0">
              <a:solidFill>
                <a:schemeClr val="bg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algn="l"/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2.4 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ပါး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၍ 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ေပ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ါ့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ပါး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ႀ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ကီးမားေသာ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ဘယ္ထရီ</a:t>
            </a:r>
            <a:endParaRPr lang="en-US" altLang="zh-CN" dirty="0">
              <a:solidFill>
                <a:schemeClr val="bg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47" name="线条"/>
          <p:cNvSpPr/>
          <p:nvPr/>
        </p:nvSpPr>
        <p:spPr>
          <a:xfrm flipV="1">
            <a:off x="3696529" y="4889910"/>
            <a:ext cx="3511" cy="456654"/>
          </a:xfrm>
          <a:prstGeom prst="line">
            <a:avLst/>
          </a:prstGeom>
          <a:noFill/>
          <a:ln w="9525" cap="flat">
            <a:solidFill>
              <a:srgbClr val="FFFFFF"/>
            </a:solidFill>
            <a:prstDash val="solid"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412750">
              <a:defRPr sz="1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grpSp>
        <p:nvGrpSpPr>
          <p:cNvPr id="48" name="成组"/>
          <p:cNvGrpSpPr/>
          <p:nvPr/>
        </p:nvGrpSpPr>
        <p:grpSpPr>
          <a:xfrm>
            <a:off x="255905" y="1405255"/>
            <a:ext cx="4577080" cy="1579245"/>
            <a:chOff x="230221" y="699732"/>
            <a:chExt cx="2182997" cy="1542053"/>
          </a:xfrm>
        </p:grpSpPr>
        <p:sp>
          <p:nvSpPr>
            <p:cNvPr id="49" name="文本框 1"/>
            <p:cNvSpPr txBox="1"/>
            <p:nvPr/>
          </p:nvSpPr>
          <p:spPr>
            <a:xfrm>
              <a:off x="230221" y="699732"/>
              <a:ext cx="2182997" cy="10029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pc="144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pPr algn="l"/>
              <a:r>
                <a:rPr lang="en-US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1.1 Appearance parameters</a:t>
              </a:r>
            </a:p>
            <a:p>
              <a:pPr algn="l"/>
              <a:r>
                <a:rPr lang="en-US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1.2 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Configuration parameters</a:t>
              </a:r>
              <a:endPara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endParaRPr>
            </a:p>
            <a:p>
              <a:pPr algn="l"/>
              <a:r>
                <a:rPr lang="en-US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1.3 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Frequently used parameters</a:t>
              </a:r>
              <a:endParaRPr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50" name="线条"/>
            <p:cNvSpPr/>
            <p:nvPr/>
          </p:nvSpPr>
          <p:spPr>
            <a:xfrm flipV="1">
              <a:off x="662239" y="1622451"/>
              <a:ext cx="1" cy="619334"/>
            </a:xfrm>
            <a:prstGeom prst="line">
              <a:avLst/>
            </a:prstGeom>
            <a:noFill/>
            <a:ln w="952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412750">
                <a:defRPr sz="16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 animBg="1"/>
      <p:bldP spid="46" grpId="0" bldLvl="0" animBg="1"/>
      <p:bldP spid="4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951730" y="251460"/>
            <a:ext cx="21337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</a:rPr>
              <a:t>Function FAQ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17986"/>
              </p:ext>
            </p:extLst>
          </p:nvPr>
        </p:nvGraphicFramePr>
        <p:xfrm>
          <a:off x="0" y="1106805"/>
          <a:ext cx="12192000" cy="57511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489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857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572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088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1" u="none" strike="noStrike" dirty="0"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NO.</a:t>
                      </a:r>
                      <a:endParaRPr lang="en-US" altLang="zh-CN" sz="16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1" dirty="0"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Problem Description</a:t>
                      </a:r>
                      <a:endParaRPr lang="zh-CN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1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Answer</a:t>
                      </a:r>
                      <a:endParaRPr lang="zh-CN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2478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4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Adapter charging 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န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ွ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။ 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ၾ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en-US" altLang="zh-CN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ာထားသကဲ့သုိ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႕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en-US" altLang="zh-CN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မန္ဆန္ေပ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။ </a:t>
                      </a:r>
                      <a:endParaRPr lang="zh-CN" altLang="en-US" sz="1400" b="0" u="none" dirty="0">
                        <a:solidFill>
                          <a:srgbClr val="000000"/>
                        </a:solidFill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တ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ြ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႕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ႀ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ံ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ဳ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ယ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ူ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ဆ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တ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ြ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ဝ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န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ါ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။ 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background, </a:t>
                      </a:r>
                      <a:r>
                        <a:rPr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WiFi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, Bluetooth 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ႏ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ွ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့ application 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၏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functions 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ြ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ါ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ဳ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႕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ါ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ဝ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ါ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စ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ံးလိမ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့္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မည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္ျဖ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စ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။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ထ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႕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န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သင္သည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ပါဝ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ါ 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စားသု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ံ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ေသာ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application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ထ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န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တ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ြ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run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ထ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ွ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charging speed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့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ဖ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စ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။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ဤ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ႆ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န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ရ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ွ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ရ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န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ႏ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ွ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့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ဘ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ယ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ထ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ရ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ီ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ြ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ယ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ရ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န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ြ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းေနစဥ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ပါဝါအားစားျမင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့္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မားေသာ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applications 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ံးမျပဳရန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အႀကံေပးခ်င္ပါသည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္။ </a:t>
                      </a:r>
                      <a:endParaRPr sz="1400" b="0" u="none" dirty="0">
                        <a:solidFill>
                          <a:srgbClr val="000000"/>
                        </a:solidFill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5021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5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ွ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ယ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ြ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zh-CN" alt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password 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ဖ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င့္ 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ါ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ႀ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ဝ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ၿ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ီ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န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zh-CN" alt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fingerprint 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zh-CN" alt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function 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 </a:t>
                      </a:r>
                      <a:r>
                        <a:rPr lang="zh-CN" alt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reset 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။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endParaRPr lang="zh-CN" altLang="en-US" sz="1400" b="0" u="none" dirty="0">
                        <a:solidFill>
                          <a:srgbClr val="000000"/>
                        </a:solidFill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ဤ 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ဲ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ႈ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zh-CN" alt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android security mechanis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ၚ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တ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ြ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ံ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ထ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ါ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။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zh-CN" alt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S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တ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ြ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႕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ႀ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ံ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ဳ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ယ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ူ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ဆ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တ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ြ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ဝ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န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ါ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။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့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ဖ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န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 </a:t>
                      </a:r>
                      <a:r>
                        <a:rPr lang="zh-CN" alt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unlock 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ရ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ွ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ဇ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ူ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ဳ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၍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့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ဖ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န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ႏ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ွ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့ 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ဝ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ယ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ယ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ူ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 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ဘ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</a:t>
                      </a:r>
                      <a:r>
                        <a:rPr lang="my-MM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en-US" altLang="zh-CN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ာကို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en-US" altLang="zh-CN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အနီးဆုံး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ျပဳျ</a:t>
                      </a:r>
                      <a:r>
                        <a:rPr lang="en-US" altLang="zh-CN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ပင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္ျ</a:t>
                      </a:r>
                      <a:r>
                        <a:rPr lang="en-US" altLang="zh-CN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ခင္း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en-US" altLang="zh-CN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စင္တာသုိ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႕ </a:t>
                      </a:r>
                      <a:r>
                        <a:rPr lang="en-US" altLang="zh-CN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လုပ္ငန္းစဥ္အတြက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en-US" altLang="zh-CN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ယူလာပ</a:t>
                      </a:r>
                      <a:r>
                        <a:rPr lang="en-US" altLang="zh-CN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ါ။</a:t>
                      </a:r>
                      <a:endParaRPr lang="zh-CN" altLang="en-US" sz="1400" b="0" u="none" dirty="0">
                        <a:solidFill>
                          <a:srgbClr val="000000"/>
                        </a:solidFill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2531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6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three-party application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</a:t>
                      </a:r>
                      <a:r>
                        <a:rPr lang="my-MM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ိ</a:t>
                      </a:r>
                      <a:r>
                        <a:rPr lang="my-MM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Installed </a:t>
                      </a:r>
                      <a:r>
                        <a:rPr lang="my-MM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လ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</a:t>
                      </a:r>
                      <a:r>
                        <a:rPr lang="my-MM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ါ</a:t>
                      </a:r>
                      <a:r>
                        <a:rPr lang="my-MM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။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</a:t>
                      </a:r>
                      <a:r>
                        <a:rPr lang="my-MM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ဖ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ြ</a:t>
                      </a:r>
                      <a:r>
                        <a:rPr lang="my-MM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့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ေ</a:t>
                      </a:r>
                      <a:r>
                        <a:rPr lang="my-MM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ာ</a:t>
                      </a:r>
                      <a:r>
                        <a:rPr lang="my-MM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အ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ခ</a:t>
                      </a:r>
                      <a:r>
                        <a:rPr lang="my-MM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ါ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</a:t>
                      </a:r>
                      <a:r>
                        <a:rPr lang="my-MM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အ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ခ</a:t>
                      </a:r>
                      <a:r>
                        <a:rPr lang="my-MM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်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ိ</a:t>
                      </a:r>
                      <a:r>
                        <a:rPr lang="my-MM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ဳ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႕ </a:t>
                      </a:r>
                      <a:r>
                        <a:rPr lang="my-MM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ခ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ြ</a:t>
                      </a:r>
                      <a:r>
                        <a:rPr lang="my-MM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့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ျ</a:t>
                      </a:r>
                      <a:r>
                        <a:rPr lang="my-MM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ဳ</a:t>
                      </a:r>
                      <a:r>
                        <a:rPr lang="my-MM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ခ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်</a:t>
                      </a:r>
                      <a:r>
                        <a:rPr lang="my-MM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 </a:t>
                      </a:r>
                      <a:r>
                        <a:rPr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box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မ</a:t>
                      </a:r>
                      <a:r>
                        <a:rPr lang="my-MM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်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ာ</a:t>
                      </a:r>
                      <a:r>
                        <a:rPr lang="my-MM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း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ေ</a:t>
                      </a:r>
                      <a:r>
                        <a:rPr lang="my-MM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ၚ</a:t>
                      </a:r>
                      <a:r>
                        <a:rPr lang="my-MM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လ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ာ</a:t>
                      </a:r>
                      <a:r>
                        <a:rPr lang="my-MM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ါ</a:t>
                      </a:r>
                      <a:r>
                        <a:rPr lang="my-MM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ည</a:t>
                      </a:r>
                      <a:r>
                        <a:rPr lang="my-MM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။ </a:t>
                      </a:r>
                      <a:endParaRPr lang="zh-CN" altLang="en-US" sz="1400" b="0" u="none" dirty="0">
                        <a:solidFill>
                          <a:srgbClr val="000000"/>
                        </a:solidFill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ခ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ြ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့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ျ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ဳ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ခ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်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စ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ာ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ာ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း</a:t>
                      </a: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box 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ည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 </a:t>
                      </a: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user 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၏ </a:t>
                      </a: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privacy 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ိ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 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ာ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ြ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ယ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ရ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န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ျ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ဖ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စ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ည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။ 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install 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လ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ေ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ာ 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မ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ည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ည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့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</a:t>
                      </a: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application 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ည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မ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ဆ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ိ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 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၎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၏ 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လ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ိ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အ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ခ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်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အ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ရ 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ခ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ြ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့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ျ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ဳ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ခ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်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 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တ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ရ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န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 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လ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ိ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အ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ါ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ည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။ 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့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လ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ိ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အ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ခ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်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အ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ရ 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ခ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ြ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့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ျ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ဳ</a:t>
                      </a:r>
                      <a:r>
                        <a:rPr lang="en-US" altLang="zh-CN" sz="1400" dirty="0" err="1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ခ်က္ကုိ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</a:t>
                      </a:r>
                      <a:r>
                        <a:rPr lang="en-US" altLang="zh-CN" sz="1400" dirty="0" err="1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သင္သည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 </a:t>
                      </a:r>
                      <a:r>
                        <a:rPr lang="en-US" altLang="zh-CN" sz="1400" dirty="0" err="1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အတည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္ျပဳျ</a:t>
                      </a:r>
                      <a:r>
                        <a:rPr lang="en-US" altLang="zh-CN" sz="1400" dirty="0" err="1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ခင္း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</a:t>
                      </a:r>
                      <a:r>
                        <a:rPr lang="en-US" altLang="zh-CN" sz="1400" dirty="0" err="1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သုိ႕မဟုတ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 ဖ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်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ိ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မ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း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ျ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ခ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း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ိ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 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လ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ေ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ဆ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ာ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ႏ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ိ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ါ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ည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။ 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ဤ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အ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ရ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ာ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ည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ံ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မ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ွ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န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မ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ဟ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တ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ေ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ာ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အ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မ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ူ</a:t>
                      </a:r>
                      <a:r>
                        <a:rPr lang="en-US" altLang="zh-CN" sz="1400" dirty="0" err="1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အက်င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့္မွ 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မ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ေ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ာ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း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ေ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ာ </a:t>
                      </a: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applications 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မ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်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ာ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း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ိ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 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ာ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ြ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ယ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ႏ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ိ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ါ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ည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။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</a:t>
                      </a: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့</a:t>
                      </a: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private information </a:t>
                      </a:r>
                      <a:r>
                        <a:rPr lang="en-US" altLang="zh-CN" sz="1400" dirty="0" err="1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ကိုကာကြယ္ရန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</a:t>
                      </a:r>
                      <a:r>
                        <a:rPr lang="en-US" altLang="zh-CN" sz="1400" dirty="0" err="1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သင္သည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 </a:t>
                      </a: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application </a:t>
                      </a:r>
                      <a:r>
                        <a:rPr lang="en-US" altLang="zh-CN" sz="1400" dirty="0" err="1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ကိုယုံ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ႀ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ည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လ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ွ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်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 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ည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 -&gt;P</a:t>
                      </a: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hone manager --  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P</a:t>
                      </a: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rivacy 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P</a:t>
                      </a: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ermissions--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Ap</a:t>
                      </a: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p 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P</a:t>
                      </a: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ermissions --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A</a:t>
                      </a: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pp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s to turn on permissions 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ရ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ွ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ိ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မ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်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ႏ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ွ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ာ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ျ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ေ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ၚ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တ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ြ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endParaRPr lang="zh-CN" altLang="en-US" sz="1400" b="0" u="none" dirty="0">
                        <a:solidFill>
                          <a:srgbClr val="000000"/>
                        </a:solidFill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  <a:p>
                      <a:pPr marL="0" indent="0" algn="l">
                        <a:buNone/>
                      </a:pP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ခ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ြ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့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ျ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ဳ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ခ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်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 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ခ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လ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တ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အ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ာ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း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လ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ံ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း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ိ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</a:t>
                      </a:r>
                      <a:r>
                        <a:rPr lang="zh-CN" altLang="en-US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application 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အ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တ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ြ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 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ဖ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ြ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့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ႏ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ိ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ါ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ည</a:t>
                      </a:r>
                      <a:r>
                        <a:rPr lang="my-MM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။</a:t>
                      </a:r>
                      <a:endParaRPr lang="zh-CN" altLang="en-US" sz="1400" dirty="0">
                        <a:solidFill>
                          <a:schemeClr val="tx1"/>
                        </a:solidFill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  <a:sym typeface="+mn-ea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6345363"/>
              </p:ext>
            </p:extLst>
          </p:nvPr>
        </p:nvGraphicFramePr>
        <p:xfrm>
          <a:off x="6350" y="1089660"/>
          <a:ext cx="12169140" cy="57410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0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238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452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0957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1" u="none" strike="noStrike" dirty="0"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NO.</a:t>
                      </a:r>
                      <a:endParaRPr lang="en-US" altLang="zh-CN" sz="16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1" dirty="0"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Problem Description</a:t>
                      </a:r>
                      <a:endParaRPr lang="zh-CN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1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Answer</a:t>
                      </a:r>
                      <a:endParaRPr lang="zh-CN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4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1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5G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႕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တ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ဆ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ါ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ဘယ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့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ၾ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့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၎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တ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ြ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တ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န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႕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န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ႈ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႕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ဟ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တ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network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ႏွ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းေကြးျခင္း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မရွိပါသ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ဲ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။</a:t>
                      </a:r>
                      <a:endParaRPr sz="1400" b="0" u="none" dirty="0">
                        <a:solidFill>
                          <a:srgbClr val="000000"/>
                        </a:solidFill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Cause Analysis:</a:t>
                      </a:r>
                    </a:p>
                    <a:p>
                      <a:pPr marL="0" indent="0" algn="l">
                        <a:buNone/>
                      </a:pP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1. 5G icon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signal bar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တ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ြ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ွ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en-US" sz="1400" b="0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sz="1400" b="0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it indicates that the 5G coverage area has been reached, 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but 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႕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၎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5G signal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န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္း ၿ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ပီး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5G network 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တ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ဆ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ၾ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့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ဖ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စ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ႏ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ါ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။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ွ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န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တ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ယ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တ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ြ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႕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ႀ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ံ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ဳ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4G network speed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ဖ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စ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န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ဆ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ဲ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ဖ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စ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။</a:t>
                      </a:r>
                      <a:endParaRPr sz="1400" b="0" u="none" dirty="0">
                        <a:solidFill>
                          <a:srgbClr val="000000"/>
                        </a:solidFill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  <a:p>
                      <a:pPr marL="0" indent="0" algn="l">
                        <a:buNone/>
                      </a:pP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2. 5G 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ရ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ွ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တ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ြ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ယ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စ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စ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ဆ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၏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န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တ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ြ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ရ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ွ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။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ဳ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႕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operators' networks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တ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းျမွင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့္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ေနဆဲျဖစ္သည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္။ ၎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တြင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network configuration abnormalities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႕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ဟ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တ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network compatibility issues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ရ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ွ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ႏ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။ 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Internet access 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ႏ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ွ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ြ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းျခင္း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ႏွင့္ 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signals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တ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ၿ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ငိမ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္ျ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ခင္း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ရ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ဒ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ဖ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စ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စ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။</a:t>
                      </a:r>
                      <a:endParaRPr sz="1400" b="0" u="none" dirty="0">
                        <a:solidFill>
                          <a:srgbClr val="000000"/>
                        </a:solidFill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  <a:p>
                      <a:pPr marL="0" indent="0" algn="l">
                        <a:buNone/>
                      </a:pP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ဖ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ရ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ွ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:</a:t>
                      </a:r>
                    </a:p>
                    <a:p>
                      <a:pPr marL="0" indent="0" algn="l">
                        <a:buNone/>
                      </a:pP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1. 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mobile phone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၏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signal status  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ကို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စစ္ေဆးရန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ေအာက္ပ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ါ 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စစ္ဆင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္ျ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ခင္းမ်ားကို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ဖတ္ရႈပ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ါ 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: Settings&gt; About Phone&gt; SIM Card Status&gt; Signal Strength. 5G NR signal 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ဳ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႕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န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ရ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တ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ြ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-105dBm 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ထ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ၾ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ႀ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ီ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န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ိမ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့္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ေနလ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ွ်င္ 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(currently, most users ’feedback is displayed as 0dBm) The signal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န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န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။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ႆ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န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feedback 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ရ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န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operator's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customer service 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ၚ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ဆ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ရ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န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့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ႀ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ံ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ပါသည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္။ </a:t>
                      </a:r>
                    </a:p>
                    <a:p>
                      <a:pPr marL="0" indent="0" algn="l">
                        <a:buNone/>
                      </a:pP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2. 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flight mode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ဖ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ြင့္/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ပိတ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လုပ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္ျ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ခင္းအားျဖင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့္  network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 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re-register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ါ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။</a:t>
                      </a:r>
                      <a:endParaRPr sz="1400" b="0" u="none" dirty="0">
                        <a:solidFill>
                          <a:srgbClr val="000000"/>
                        </a:solidFill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  <a:p>
                      <a:pPr marL="0" indent="0" algn="l">
                        <a:buNone/>
                      </a:pP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3. 5G network coverage 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သည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ေကာင္းလ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ွ်င္ 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(other brand's 5G phone performance is good),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ႆ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န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တုိး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ွ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့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ဘ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ဲ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ရ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ွ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န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ဆ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ဲ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ဆ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ွ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device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န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ီ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ဆ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ံ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customer service center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႕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ယ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ူ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ါ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။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endParaRPr sz="1400" b="0" u="none" dirty="0">
                        <a:solidFill>
                          <a:srgbClr val="000000"/>
                        </a:solidFill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6403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2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5G 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ႏႈ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န္းသည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ေႏွ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းေကြးသည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၊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game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ညွပ္ေနဆဲျဖစ္သည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္။</a:t>
                      </a:r>
                      <a:endParaRPr sz="1400" b="0" u="none" dirty="0">
                        <a:solidFill>
                          <a:srgbClr val="000000"/>
                        </a:solidFill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803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1400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The signal bar </a:t>
                      </a:r>
                      <a:r>
                        <a:rPr lang="en-US" altLang="zh-CN" sz="1400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my-MM" altLang="zh-CN" sz="1400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ည</a:t>
                      </a:r>
                      <a:r>
                        <a:rPr lang="en-US" altLang="zh-CN" sz="1400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 </a:t>
                      </a:r>
                      <a:r>
                        <a:rPr lang="zh-CN" altLang="en-US" sz="1400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5G </a:t>
                      </a:r>
                      <a:r>
                        <a:rPr lang="en-US" altLang="zh-CN" sz="1400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my-MM" altLang="zh-CN" sz="1400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ိ</a:t>
                      </a:r>
                      <a:r>
                        <a:rPr lang="en-US" altLang="zh-CN" sz="1400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</a:t>
                      </a:r>
                      <a:r>
                        <a:rPr lang="my-MM" altLang="zh-CN" sz="1400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ျ</a:t>
                      </a:r>
                      <a:r>
                        <a:rPr lang="en-US" altLang="zh-CN" sz="1400" dirty="0" err="1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ပသေသ</a:t>
                      </a:r>
                      <a:r>
                        <a:rPr lang="my-MM" altLang="zh-CN" sz="1400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ာ</a:t>
                      </a:r>
                      <a:r>
                        <a:rPr lang="en-US" altLang="zh-CN" sz="1400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altLang="zh-CN" sz="1400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လ</a:t>
                      </a:r>
                      <a:r>
                        <a:rPr lang="en-US" altLang="zh-CN" sz="1400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ည</a:t>
                      </a:r>
                      <a:r>
                        <a:rPr lang="my-MM" altLang="zh-CN" sz="1400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း </a:t>
                      </a:r>
                      <a:r>
                        <a:rPr lang="zh-CN" altLang="en-US" sz="1400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Internet speed </a:t>
                      </a:r>
                      <a:r>
                        <a:rPr lang="en-US" altLang="zh-CN" sz="1400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my-MM" altLang="zh-CN" sz="1400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ည</a:t>
                      </a:r>
                      <a:r>
                        <a:rPr lang="en-US" altLang="zh-CN" sz="1400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 </a:t>
                      </a:r>
                      <a:r>
                        <a:rPr lang="my-MM" altLang="zh-CN" sz="1400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ေ</a:t>
                      </a:r>
                      <a:r>
                        <a:rPr lang="en-US" altLang="zh-CN" sz="1400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ႏ</a:t>
                      </a:r>
                      <a:r>
                        <a:rPr lang="my-MM" altLang="zh-CN" sz="1400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ွ</a:t>
                      </a:r>
                      <a:r>
                        <a:rPr lang="en-US" altLang="zh-CN" sz="1400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း</a:t>
                      </a:r>
                      <a:r>
                        <a:rPr lang="my-MM" altLang="zh-CN" sz="1400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ေ</a:t>
                      </a:r>
                      <a:r>
                        <a:rPr lang="en-US" altLang="zh-CN" sz="1400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my-MM" altLang="zh-CN" sz="1400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ြ</a:t>
                      </a:r>
                      <a:r>
                        <a:rPr lang="en-US" altLang="zh-CN" sz="1400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း</a:t>
                      </a:r>
                      <a:r>
                        <a:rPr lang="my-MM" altLang="zh-CN" sz="1400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en-US" altLang="zh-CN" sz="1400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ည</a:t>
                      </a:r>
                      <a:r>
                        <a:rPr lang="my-MM" altLang="zh-CN" sz="1400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altLang="zh-CN" sz="1400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။</a:t>
                      </a: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5328920" y="241935"/>
            <a:ext cx="1515110" cy="5486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5G FAQ</a:t>
            </a:r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9845359"/>
              </p:ext>
            </p:extLst>
          </p:nvPr>
        </p:nvGraphicFramePr>
        <p:xfrm>
          <a:off x="0" y="0"/>
          <a:ext cx="12192000" cy="68580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12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871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7920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3314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 dirty="0"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4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mobile phones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၏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power consumption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႕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န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။ </a:t>
                      </a:r>
                      <a:r>
                        <a:rPr sz="1400" b="0" u="none" dirty="0">
                          <a:solidFill>
                            <a:srgbClr val="FF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will there be relatively large radiation to the human?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1. 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4G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ႏ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ွင့္ ႏ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ိႈင္းယွဥ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္ျ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ခင္း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power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စားျခင္းသည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အနည္း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ယ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တ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ဖ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စ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႕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mobile phone 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တ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းျမွင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့္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မည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္ျ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ဖစ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ၿ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ီ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ဳ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ဳ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ရ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ႈ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ထ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့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ွ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စ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တ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စ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ံ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၏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ါ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ဝ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ါ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စ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လ်ာ့ခ်မည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္ျ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ဖစ္သည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္။ 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endParaRPr lang="en-US" sz="1400" b="0" u="none" dirty="0">
                        <a:solidFill>
                          <a:srgbClr val="000000"/>
                        </a:solidFill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  <a:p>
                      <a:pPr marL="0" indent="0" algn="l">
                        <a:buNone/>
                      </a:pP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2. 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OPPO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က္ကိုင္ဖုန္းမ်ားသည္ဓါတ္ေရာင္ျခည္ပမာဏကိုမိုဘိုင္းဖုန္းဒီဇိုင္းအဆုံးမွစံသတ္မွတ္ခ်က္အရခြင့္ျပဳထားေသာအကြာအေဝးအတြင္းတြင္ရွိေစရန္ေသခ်ာေစၿပီး၊ အာဏာပိုင္လက္မွတ္အာဏာပိုင္၏စစ္ေဆးျခင္းႏွင့္အသိအမွတ္ျပဳျခင္းခံရသည္။</a:t>
                      </a:r>
                      <a:endParaRPr sz="1400" b="0" u="none" dirty="0">
                        <a:solidFill>
                          <a:srgbClr val="000000"/>
                        </a:solidFill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4283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5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5G မွ 4G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႕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ဆ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းျခင္း</a:t>
                      </a:r>
                      <a:endParaRPr lang="en-US" sz="1400" b="0" u="none" dirty="0">
                        <a:solidFill>
                          <a:srgbClr val="000000"/>
                        </a:solidFill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5G network coverage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မပါေသာ ပတ္ဝန္းက်င္တြင္ 4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G networks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သည္ 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registered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လုပ္မည္ျဖစ္သည္။ လက္ရွိတြင္ 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operators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မ်ား၏  5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G network deployment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သည္ မၿပီးစီးပါ။ ထို႕ေနာက္  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regions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အမ်ားစုတြင္  5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G commercial networks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မရွိေသးေပ။ မေကာင္းေသာ အေတြ႕အႀကဳံယူေဆာင္လာျခင္းအတြက္ ဝမ္းနည္းပါသည္။ 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4100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6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zh-CN" sz="1400" dirty="0">
                        <a:solidFill>
                          <a:srgbClr val="000000"/>
                        </a:solidFill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  <a:sym typeface="+mn-ea"/>
                      </a:endParaRPr>
                    </a:p>
                    <a:p>
                      <a:pPr algn="l" font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5G  </a:t>
                      </a:r>
                      <a:r>
                        <a:rPr lang="my-MM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သည္ ေခၚဆိုမႈ အရည္အေသြးကို ေကာင္းစြာ တိုးျမွင့္ပါသလား။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  <a:p>
                      <a:pPr algn="l" font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5G call experience </a:t>
                      </a:r>
                      <a:r>
                        <a:rPr lang="my-MM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သည္  4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G </a:t>
                      </a:r>
                      <a:r>
                        <a:rPr lang="my-MM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တြင္ အၿမဲရွိပါသည္။</a:t>
                      </a:r>
                    </a:p>
                    <a:p>
                      <a:pPr algn="l" fontAlgn="ctr"/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41008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5G signal 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သည္ မတည္ၿငိမ္ပါ။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The major operators' network deployment 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သည္ ကနဦး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stage 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ျဖစ္ၿပီး 5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G signal  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ျဖန္႕ခ်ိမႈ စြမ္းရည္သည္ အားနည္းသည္။ ၎ အခ်ိဳ႕ဧရိယာမ်ားတြင္ 5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G network 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ရွိလိမ့္မည္မဟုတ္ပါ(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such as buildings or basements)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။5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G 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တြင္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operators 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မ်ားရင္းႏွီးျမွပ္ႏွံမႈ တိုးျမွင့္လာသည္။  5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G experience  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သည္ ေကာင္းသထက္ေကာင္းလာမည္ျဖစ္သည္။ 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1731444"/>
              </p:ext>
            </p:extLst>
          </p:nvPr>
        </p:nvGraphicFramePr>
        <p:xfrm>
          <a:off x="0" y="0"/>
          <a:ext cx="12192000" cy="68580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12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871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792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3314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 dirty="0"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4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5G mobile phones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၏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power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စ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ံးျခင္းသည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မည္သုိ႕နည္း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။ ၎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တြင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ူ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ထ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ံ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႕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ႀ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ကီးမားေသာ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အ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ူ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ႏ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ႈ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ယ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ွ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ဥ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ရ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ွိ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။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endParaRPr sz="1400" b="0" u="none" dirty="0">
                        <a:solidFill>
                          <a:srgbClr val="000000"/>
                        </a:solidFill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1. 4G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ႏ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ွ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့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ႏ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ႈ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ယ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ွဥ္ျ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ခင္း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၊ 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power 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စ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န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ယ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တ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့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ဖ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စ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။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ို႕ေသာ္လည္း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mobile phone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ရ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ႈ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ထ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့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ဳ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းမ်ိဳးမ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ွ 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စက္တစ္ခုလုံး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၏ 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ပါဝ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ါ 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အားစားျခင္းကို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ေ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့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၍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တ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းျမွင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့္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မည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္ျ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ဖစ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။</a:t>
                      </a:r>
                      <a:endParaRPr lang="en-US" sz="1400" b="0" u="none" dirty="0">
                        <a:solidFill>
                          <a:srgbClr val="000000"/>
                        </a:solidFill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  <a:p>
                      <a:pPr marL="0" indent="0" algn="l">
                        <a:buNone/>
                      </a:pPr>
                      <a:endParaRPr sz="1400" b="0" u="none" dirty="0">
                        <a:solidFill>
                          <a:srgbClr val="000000"/>
                        </a:solidFill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  <a:p>
                      <a:pPr marL="0" indent="0" algn="l">
                        <a:buNone/>
                      </a:pP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2. 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OPPO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က္ကိုင္ဖုန္းမ်ားသည္ဓါတ္ေရာင္ျခည္ပမာဏကိုမိုဘိုင္းဖုန္းဒီဇိုင္းအဆုံးမွစံသတ္မွတ္ခ်က္အရခြင့္ျပဳထားေသာအကြာအေဝးအတြင္းတြင္ရွိေစရန္ေသခ်ာေစၿပီး၊ အာဏာပိုင္လက္မွတ္အာဏာပိုင္၏စစ္ေဆးျခင္းႏွင့္အသိအမွတ္ျပဳျခင္းခံရသည္။</a:t>
                      </a:r>
                      <a:endParaRPr sz="1400" b="0" u="none" dirty="0">
                        <a:solidFill>
                          <a:srgbClr val="000000"/>
                        </a:solidFill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4283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5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5G မွ 4G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႕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ဆ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းျခင္း</a:t>
                      </a:r>
                      <a:endParaRPr lang="en-US" sz="1400" b="0" u="none" dirty="0">
                        <a:solidFill>
                          <a:srgbClr val="000000"/>
                        </a:solidFill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5G network coverage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မပါေသာ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ပတ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ဝ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န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တ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ြ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4G networks 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registered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ဖ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စ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။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ရ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ွ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တ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ြ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operators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၏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5G network deployment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ၿ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ပီးစီးပ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ါ။ </a:t>
                      </a:r>
                      <a:r>
                        <a:rPr lang="en-US" sz="1400" b="0" u="none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ထို႕ေနာက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regions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စ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တ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ြ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5G commercial networks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ရ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ွ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။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 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တ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ြ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႕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အႀ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ဳ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ံ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ယ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ူ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ဆ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တ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ြ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ဝ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န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ါ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sz="1400" b="0" u="none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္။ 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4100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6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zh-CN" sz="1400" dirty="0">
                        <a:solidFill>
                          <a:srgbClr val="000000"/>
                        </a:solidFill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  <a:sym typeface="+mn-ea"/>
                      </a:endParaRPr>
                    </a:p>
                    <a:p>
                      <a:pPr algn="l" font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5G  </a:t>
                      </a:r>
                      <a:r>
                        <a:rPr lang="my-MM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ည</a:t>
                      </a:r>
                      <a:r>
                        <a:rPr lang="my-MM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</a:t>
                      </a:r>
                      <a:r>
                        <a:rPr lang="my-MM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ေ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ခ</a:t>
                      </a:r>
                      <a:r>
                        <a:rPr lang="my-MM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ၚ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ဆ</a:t>
                      </a:r>
                      <a:r>
                        <a:rPr lang="my-MM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ိ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</a:t>
                      </a:r>
                      <a:r>
                        <a:rPr lang="my-MM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မ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ႈ </a:t>
                      </a:r>
                      <a:r>
                        <a:rPr lang="my-MM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အ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ရ</a:t>
                      </a:r>
                      <a:r>
                        <a:rPr lang="my-MM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ည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my-MM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အ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ေ</a:t>
                      </a:r>
                      <a:r>
                        <a:rPr lang="my-MM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ြ</a:t>
                      </a:r>
                      <a:r>
                        <a:rPr lang="my-MM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း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my-MM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ိ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 </a:t>
                      </a:r>
                      <a:r>
                        <a:rPr lang="my-MM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ေ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က</a:t>
                      </a:r>
                      <a:r>
                        <a:rPr lang="my-MM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ာ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my-MM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း</a:t>
                      </a:r>
                      <a:r>
                        <a:rPr lang="my-MM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စ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ြ</a:t>
                      </a:r>
                      <a:r>
                        <a:rPr lang="my-MM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ာ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</a:t>
                      </a:r>
                      <a:r>
                        <a:rPr lang="my-MM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တ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ိ</a:t>
                      </a:r>
                      <a:r>
                        <a:rPr lang="my-MM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ု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း</a:t>
                      </a:r>
                      <a:r>
                        <a:rPr lang="my-MM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ျ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မ</a:t>
                      </a:r>
                      <a:r>
                        <a:rPr lang="my-MM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ွ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my-MM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့</a:t>
                      </a:r>
                      <a:r>
                        <a:rPr lang="my-MM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ပ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ါ</a:t>
                      </a:r>
                      <a:r>
                        <a:rPr lang="my-MM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လ</a:t>
                      </a:r>
                      <a:r>
                        <a:rPr lang="my-MM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ာ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း</a:t>
                      </a:r>
                      <a:r>
                        <a:rPr lang="my-MM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။</a:t>
                      </a:r>
                      <a:endParaRPr sz="1400" dirty="0">
                        <a:solidFill>
                          <a:srgbClr val="000000"/>
                        </a:solidFill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  <a:sym typeface="+mn-ea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  <a:p>
                      <a:pPr algn="l" fontAlgn="ctr"/>
                      <a:r>
                        <a:rPr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5G call experience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</a:t>
                      </a:r>
                      <a:r>
                        <a:rPr lang="my-MM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သ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ည</a:t>
                      </a:r>
                      <a:r>
                        <a:rPr lang="my-MM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</a:t>
                      </a:r>
                      <a:r>
                        <a:rPr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4G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 </a:t>
                      </a:r>
                      <a:r>
                        <a:rPr lang="my-MM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တ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ြ</a:t>
                      </a:r>
                      <a:r>
                        <a:rPr lang="my-MM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င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 </a:t>
                      </a:r>
                      <a:r>
                        <a:rPr lang="my-MM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အ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ၿ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မဲရွိပါသည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  <a:sym typeface="+mn-ea"/>
                        </a:rPr>
                        <a:t>္။</a:t>
                      </a:r>
                      <a:endParaRPr sz="1400" dirty="0">
                        <a:solidFill>
                          <a:srgbClr val="000000"/>
                        </a:solidFill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  <a:sym typeface="+mn-ea"/>
                      </a:endParaRPr>
                    </a:p>
                    <a:p>
                      <a:pPr algn="l" fontAlgn="ctr"/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41008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5G signa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l 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တ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ၿ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ါ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။ </a:t>
                      </a:r>
                      <a:endParaRPr sz="1400" b="0" i="0" u="none" strike="noStrike" dirty="0">
                        <a:solidFill>
                          <a:srgbClr val="000000"/>
                        </a:solidFill>
                        <a:effectLst/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T</a:t>
                      </a:r>
                      <a:r>
                        <a:rPr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he major operators' network deployment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န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ဥ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ီ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stage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ဖ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စ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ၿ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ီ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5G signal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ဖ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န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႕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ႈ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စ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ြ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ရ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န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။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၎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အ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ခ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ဳ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႕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ဧ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ရ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ယာမ်ားတ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ြ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5G network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ရ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ွ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့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မဟုတ္ပ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ါ</a:t>
                      </a:r>
                      <a:r>
                        <a:rPr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(such as buildings or basements)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။5G 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တ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ြ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 </a:t>
                      </a:r>
                      <a:r>
                        <a:rPr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operators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်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ရ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ႏ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ွ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ီ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ွ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ပ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ႏ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ွ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ံ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ႈ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တ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ိ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ု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ွ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့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ာသည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္။ </a:t>
                      </a:r>
                      <a:r>
                        <a:rPr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5G experience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ကာင္း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ထ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ေ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က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င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း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လ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ာ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မ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ျ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ဖ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စ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သ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ည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္</a:t>
                      </a:r>
                      <a:r>
                        <a:rPr lang="my-MM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။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Zawgyi-One" panose="020B0604030504040204" pitchFamily="34" charset="0"/>
                          <a:ea typeface="微软雅黑" panose="020B0503020204020204" charset="-122"/>
                          <a:cs typeface="Zawgyi-One" panose="020B0604030504040204" pitchFamily="34" charset="0"/>
                        </a:rPr>
                        <a:t> </a:t>
                      </a:r>
                      <a:endParaRPr sz="1400" b="0" i="0" u="none" strike="noStrike" dirty="0">
                        <a:solidFill>
                          <a:srgbClr val="000000"/>
                        </a:solidFill>
                        <a:effectLst/>
                        <a:latin typeface="Zawgyi-One" panose="020B0604030504040204" pitchFamily="34" charset="0"/>
                        <a:ea typeface="微软雅黑" panose="020B0503020204020204" charset="-122"/>
                        <a:cs typeface="Zawgyi-One" panose="020B060403050404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2019，OPPO 发布过的黑科技"/>
          <p:cNvSpPr txBox="1"/>
          <p:nvPr/>
        </p:nvSpPr>
        <p:spPr>
          <a:xfrm>
            <a:off x="0" y="180512"/>
            <a:ext cx="12192000" cy="592983"/>
          </a:xfrm>
          <a:prstGeom prst="rect">
            <a:avLst/>
          </a:prstGeom>
          <a:noFill/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my-MM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အ</a:t>
            </a:r>
            <a:r>
              <a:rPr lang="en-US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ေ</a:t>
            </a:r>
            <a:r>
              <a:rPr lang="my-MM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ၾ</a:t>
            </a:r>
            <a:r>
              <a:rPr lang="en-US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က</a:t>
            </a:r>
            <a:r>
              <a:rPr lang="my-MM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en-US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င</a:t>
            </a:r>
            <a:r>
              <a:rPr lang="my-MM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း</a:t>
            </a:r>
            <a:r>
              <a:rPr lang="my-MM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အ</a:t>
            </a:r>
            <a:r>
              <a:rPr lang="en-US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ရ</a:t>
            </a:r>
            <a:r>
              <a:rPr lang="my-MM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en-US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မ</a:t>
            </a:r>
            <a:r>
              <a:rPr lang="my-MM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်</a:t>
            </a:r>
            <a:r>
              <a:rPr lang="en-US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my-MM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း</a:t>
            </a:r>
            <a:endParaRPr lang="en-US" altLang="zh-CN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grpSp>
        <p:nvGrpSpPr>
          <p:cNvPr id="43" name="成组"/>
          <p:cNvGrpSpPr/>
          <p:nvPr/>
        </p:nvGrpSpPr>
        <p:grpSpPr>
          <a:xfrm>
            <a:off x="297850" y="2779919"/>
            <a:ext cx="1934263" cy="2269585"/>
            <a:chOff x="0" y="0"/>
            <a:chExt cx="3024301" cy="815538"/>
          </a:xfrm>
        </p:grpSpPr>
        <p:sp>
          <p:nvSpPr>
            <p:cNvPr id="44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45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အ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ေ</a:t>
              </a:r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ျ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ခ</a:t>
              </a:r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ခ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ံ</a:t>
              </a:r>
              <a:r>
                <a:rPr lang="zh-CN" altLang="en-US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Parameter</a:t>
              </a:r>
            </a:p>
          </p:txBody>
        </p:sp>
      </p:grpSp>
      <p:grpSp>
        <p:nvGrpSpPr>
          <p:cNvPr id="23" name="成组"/>
          <p:cNvGrpSpPr/>
          <p:nvPr/>
        </p:nvGrpSpPr>
        <p:grpSpPr>
          <a:xfrm>
            <a:off x="2738906" y="2755459"/>
            <a:ext cx="1934263" cy="2269585"/>
            <a:chOff x="0" y="0"/>
            <a:chExt cx="3024301" cy="815538"/>
          </a:xfrm>
        </p:grpSpPr>
        <p:sp>
          <p:nvSpPr>
            <p:cNvPr id="24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25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အ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ဓ</a:t>
              </a:r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ိ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က</a:t>
              </a:r>
              <a:r>
                <a:rPr lang="zh-CN" altLang="en-US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 Selling Points</a:t>
              </a:r>
            </a:p>
          </p:txBody>
        </p:sp>
      </p:grpSp>
      <p:grpSp>
        <p:nvGrpSpPr>
          <p:cNvPr id="26" name="成组"/>
          <p:cNvGrpSpPr/>
          <p:nvPr/>
        </p:nvGrpSpPr>
        <p:grpSpPr>
          <a:xfrm>
            <a:off x="5150439" y="2910413"/>
            <a:ext cx="2078990" cy="2269490"/>
            <a:chOff x="0" y="0"/>
            <a:chExt cx="3250588" cy="815504"/>
          </a:xfrm>
        </p:grpSpPr>
        <p:sp>
          <p:nvSpPr>
            <p:cNvPr id="27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28" name="点点屏幕"/>
            <p:cNvSpPr txBox="1"/>
            <p:nvPr/>
          </p:nvSpPr>
          <p:spPr>
            <a:xfrm>
              <a:off x="55600" y="0"/>
              <a:ext cx="3194988" cy="81550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ColorOS</a:t>
              </a:r>
            </a:p>
          </p:txBody>
        </p:sp>
      </p:grpSp>
      <p:grpSp>
        <p:nvGrpSpPr>
          <p:cNvPr id="29" name="成组"/>
          <p:cNvGrpSpPr/>
          <p:nvPr/>
        </p:nvGrpSpPr>
        <p:grpSpPr>
          <a:xfrm>
            <a:off x="7655291" y="2861489"/>
            <a:ext cx="1934263" cy="2269585"/>
            <a:chOff x="0" y="0"/>
            <a:chExt cx="3024301" cy="815538"/>
          </a:xfrm>
        </p:grpSpPr>
        <p:sp>
          <p:nvSpPr>
            <p:cNvPr id="30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31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my-MM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ျ</a:t>
              </a:r>
              <a:r>
                <a:rPr lang="en-US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ပ</a:t>
              </a:r>
              <a:r>
                <a:rPr lang="my-MM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ဳ</a:t>
              </a:r>
              <a:r>
                <a:rPr lang="en-US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ျ</a:t>
              </a:r>
              <a:r>
                <a:rPr lang="my-MM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ပ</a:t>
              </a:r>
              <a:r>
                <a:rPr lang="en-US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င</a:t>
              </a:r>
              <a:r>
                <a:rPr lang="my-MM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္</a:t>
              </a:r>
              <a:r>
                <a:rPr lang="en-US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ျ</a:t>
              </a:r>
              <a:r>
                <a:rPr lang="my-MM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ခ</a:t>
              </a:r>
              <a:r>
                <a:rPr lang="en-US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င</a:t>
              </a:r>
              <a:r>
                <a:rPr lang="my-MM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္</a:t>
              </a:r>
              <a:r>
                <a:rPr lang="en-US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း </a:t>
              </a:r>
              <a:r>
                <a:rPr lang="my-MM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ႀ</a:t>
              </a:r>
              <a:r>
                <a:rPr lang="en-US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က</a:t>
              </a:r>
              <a:r>
                <a:rPr lang="my-MM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ိ</a:t>
              </a:r>
              <a:r>
                <a:rPr lang="en-US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ဳ</a:t>
              </a:r>
              <a:r>
                <a:rPr lang="my-MM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တ</a:t>
              </a:r>
              <a:r>
                <a:rPr lang="en-US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င</a:t>
              </a:r>
              <a:r>
                <a:rPr lang="my-MM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္</a:t>
              </a:r>
              <a:r>
                <a:rPr lang="en-US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သ</a:t>
              </a:r>
              <a:r>
                <a:rPr lang="my-MM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တ</a:t>
              </a:r>
              <a:r>
                <a:rPr lang="en-US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ိ</a:t>
              </a:r>
              <a:r>
                <a:rPr lang="my-MM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ေ</a:t>
              </a:r>
              <a:r>
                <a:rPr lang="en-US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ပ</a:t>
              </a:r>
              <a:r>
                <a:rPr lang="my-MM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း</a:t>
              </a:r>
              <a:r>
                <a:rPr lang="en-US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ခ</a:t>
              </a:r>
              <a:r>
                <a:rPr lang="my-MM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်</a:t>
              </a:r>
              <a:r>
                <a:rPr lang="en-US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က</a:t>
              </a:r>
              <a:r>
                <a:rPr lang="my-MM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္</a:t>
              </a:r>
              <a:r>
                <a:rPr lang="en-US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မ</a:t>
              </a:r>
              <a:r>
                <a:rPr lang="my-MM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်</a:t>
              </a:r>
              <a:r>
                <a:rPr lang="en-US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ာ</a:t>
              </a:r>
              <a:r>
                <a:rPr lang="my-MM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း</a:t>
              </a:r>
              <a:r>
                <a:rPr lang="en-US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 </a:t>
              </a:r>
              <a:endPara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</p:grpSp>
      <p:grpSp>
        <p:nvGrpSpPr>
          <p:cNvPr id="32" name="成组"/>
          <p:cNvGrpSpPr/>
          <p:nvPr/>
        </p:nvGrpSpPr>
        <p:grpSpPr>
          <a:xfrm>
            <a:off x="10196008" y="2914140"/>
            <a:ext cx="1934263" cy="2269585"/>
            <a:chOff x="0" y="0"/>
            <a:chExt cx="3024301" cy="815538"/>
          </a:xfrm>
        </p:grpSpPr>
        <p:sp>
          <p:nvSpPr>
            <p:cNvPr id="33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34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FAQ</a:t>
              </a:r>
              <a:endParaRPr lang="en-US" altLang="zh-CN" sz="2400" dirty="0"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</p:grpSp>
      <p:grpSp>
        <p:nvGrpSpPr>
          <p:cNvPr id="38" name="成组"/>
          <p:cNvGrpSpPr/>
          <p:nvPr/>
        </p:nvGrpSpPr>
        <p:grpSpPr>
          <a:xfrm>
            <a:off x="9817768" y="1783136"/>
            <a:ext cx="2543511" cy="1291845"/>
            <a:chOff x="4324" y="949942"/>
            <a:chExt cx="2283203" cy="1291843"/>
          </a:xfrm>
        </p:grpSpPr>
        <p:sp>
          <p:nvSpPr>
            <p:cNvPr id="39" name="文本框 1"/>
            <p:cNvSpPr txBox="1"/>
            <p:nvPr/>
          </p:nvSpPr>
          <p:spPr>
            <a:xfrm>
              <a:off x="4324" y="949942"/>
              <a:ext cx="2283203" cy="10029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pc="144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pPr algn="l"/>
              <a:r>
                <a:rPr lang="en-US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5.1 Function FAQ</a:t>
              </a:r>
            </a:p>
            <a:p>
              <a:pPr algn="l"/>
              <a:r>
                <a:rPr lang="en-US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5.2 5G FAQ</a:t>
              </a:r>
            </a:p>
          </p:txBody>
        </p:sp>
        <p:sp>
          <p:nvSpPr>
            <p:cNvPr id="40" name="线条"/>
            <p:cNvSpPr/>
            <p:nvPr/>
          </p:nvSpPr>
          <p:spPr>
            <a:xfrm flipV="1">
              <a:off x="1171055" y="1622451"/>
              <a:ext cx="1" cy="619334"/>
            </a:xfrm>
            <a:prstGeom prst="line">
              <a:avLst/>
            </a:prstGeom>
            <a:noFill/>
            <a:ln w="952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412750">
                <a:defRPr sz="16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</p:grpSp>
      <p:sp>
        <p:nvSpPr>
          <p:cNvPr id="41" name="文本框 1"/>
          <p:cNvSpPr txBox="1"/>
          <p:nvPr/>
        </p:nvSpPr>
        <p:spPr>
          <a:xfrm>
            <a:off x="7506396" y="5513837"/>
            <a:ext cx="4616851" cy="108299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lvl1pPr algn="ctr">
              <a:defRPr spc="144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l"/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4.1 battery cover 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ဖယ္ရွားျခင္း</a:t>
            </a:r>
            <a:endParaRPr lang="en-US" altLang="zh-CN" dirty="0">
              <a:solidFill>
                <a:schemeClr val="bg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algn="l"/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4.2 main board 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ကို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Uninstall 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လုပ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ခင္း</a:t>
            </a:r>
            <a:endParaRPr lang="en-US" altLang="zh-CN" dirty="0">
              <a:solidFill>
                <a:schemeClr val="bg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algn="l"/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4.3 Thermally conductive gel</a:t>
            </a:r>
          </a:p>
          <a:p>
            <a:pPr algn="l"/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4.4 Speaker heat sink</a:t>
            </a:r>
          </a:p>
        </p:txBody>
      </p:sp>
      <p:sp>
        <p:nvSpPr>
          <p:cNvPr id="42" name="线条"/>
          <p:cNvSpPr/>
          <p:nvPr/>
        </p:nvSpPr>
        <p:spPr>
          <a:xfrm flipV="1">
            <a:off x="8664387" y="4994469"/>
            <a:ext cx="3511" cy="456654"/>
          </a:xfrm>
          <a:prstGeom prst="line">
            <a:avLst/>
          </a:prstGeom>
          <a:noFill/>
          <a:ln w="9525" cap="flat">
            <a:solidFill>
              <a:srgbClr val="FFFFFF"/>
            </a:solidFill>
            <a:prstDash val="solid"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412750">
              <a:defRPr sz="1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46" name="文本框 1"/>
          <p:cNvSpPr txBox="1"/>
          <p:nvPr/>
        </p:nvSpPr>
        <p:spPr>
          <a:xfrm>
            <a:off x="1932154" y="5426447"/>
            <a:ext cx="5879065" cy="148590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lvl1pPr algn="ctr">
              <a:defRPr spc="144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l"/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2.1 5G Phone 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ေပါင္းထားျခင္း</a:t>
            </a:r>
            <a:endParaRPr lang="en-US" altLang="zh-CN" dirty="0">
              <a:solidFill>
                <a:schemeClr val="bg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algn="l"/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2.2 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ကင္မရာ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ေလးလုံး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ႏွင့္ ႏွ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စ္ဆတည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္ၿ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ငိမ္းျခင္း</a:t>
            </a:r>
            <a:endParaRPr lang="zh-CN" altLang="en-US" dirty="0">
              <a:solidFill>
                <a:schemeClr val="bg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algn="l"/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2.3 VOOC 4.0</a:t>
            </a:r>
            <a:endParaRPr lang="zh-CN" altLang="en-US" dirty="0">
              <a:solidFill>
                <a:schemeClr val="bg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algn="l"/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2.4 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ပါး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၍ 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ေပ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ါ့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ပါး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ႀ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ကီးမားေသာ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ဘယ္ထရီ</a:t>
            </a:r>
            <a:endParaRPr lang="en-US" altLang="zh-CN" dirty="0">
              <a:solidFill>
                <a:schemeClr val="bg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47" name="线条"/>
          <p:cNvSpPr/>
          <p:nvPr/>
        </p:nvSpPr>
        <p:spPr>
          <a:xfrm flipV="1">
            <a:off x="3696529" y="4889910"/>
            <a:ext cx="3511" cy="456654"/>
          </a:xfrm>
          <a:prstGeom prst="line">
            <a:avLst/>
          </a:prstGeom>
          <a:noFill/>
          <a:ln w="9525" cap="flat">
            <a:solidFill>
              <a:srgbClr val="FFFFFF"/>
            </a:solidFill>
            <a:prstDash val="solid"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412750">
              <a:defRPr sz="1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grpSp>
        <p:nvGrpSpPr>
          <p:cNvPr id="48" name="成组"/>
          <p:cNvGrpSpPr/>
          <p:nvPr/>
        </p:nvGrpSpPr>
        <p:grpSpPr>
          <a:xfrm>
            <a:off x="255905" y="1405255"/>
            <a:ext cx="4577080" cy="1579245"/>
            <a:chOff x="230221" y="699732"/>
            <a:chExt cx="2182997" cy="1542053"/>
          </a:xfrm>
        </p:grpSpPr>
        <p:sp>
          <p:nvSpPr>
            <p:cNvPr id="49" name="文本框 1"/>
            <p:cNvSpPr txBox="1"/>
            <p:nvPr/>
          </p:nvSpPr>
          <p:spPr>
            <a:xfrm>
              <a:off x="230221" y="699732"/>
              <a:ext cx="2182997" cy="10029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pc="144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pPr algn="l"/>
              <a:r>
                <a:rPr lang="en-US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1.1 parameters </a:t>
              </a:r>
              <a:r>
                <a:rPr lang="my-MM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သ</a:t>
              </a:r>
              <a:r>
                <a:rPr lang="en-US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ြ</a:t>
              </a:r>
              <a:r>
                <a:rPr lang="my-MM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င</a:t>
              </a:r>
              <a:r>
                <a:rPr lang="en-US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္</a:t>
              </a:r>
              <a:r>
                <a:rPr lang="my-MM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ျ</a:t>
              </a:r>
              <a:r>
                <a:rPr lang="en-US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ပ</a:t>
              </a:r>
              <a:r>
                <a:rPr lang="my-MM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င</a:t>
              </a:r>
              <a:r>
                <a:rPr lang="en-US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္</a:t>
              </a:r>
            </a:p>
            <a:p>
              <a:pPr algn="l"/>
              <a:r>
                <a:rPr lang="en-US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1.2 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parameters </a:t>
              </a:r>
              <a:r>
                <a:rPr lang="my-MM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ဖ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ြ</a:t>
              </a:r>
              <a:r>
                <a:rPr lang="my-MM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ဲ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႕</a:t>
              </a:r>
              <a:r>
                <a:rPr lang="my-MM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စ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ည</a:t>
              </a:r>
              <a:r>
                <a:rPr lang="my-MM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္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း</a:t>
              </a:r>
              <a:r>
                <a:rPr lang="my-MM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ပ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ု</a:t>
              </a:r>
              <a:r>
                <a:rPr lang="my-MM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ံ</a:t>
              </a:r>
              <a:endPara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endParaRPr>
            </a:p>
            <a:p>
              <a:pPr algn="l"/>
              <a:r>
                <a:rPr lang="en-US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1.3 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parameters </a:t>
              </a:r>
              <a:r>
                <a:rPr lang="my-MM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မ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ၾ</a:t>
              </a:r>
              <a:r>
                <a:rPr lang="my-MM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က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ာ</a:t>
              </a:r>
              <a:r>
                <a:rPr lang="my-MM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ခ</a:t>
              </a:r>
              <a:r>
                <a:rPr lang="en-US" altLang="zh-CN" dirty="0" err="1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ဏအသံုးျပ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ဳျ</a:t>
              </a:r>
              <a:r>
                <a:rPr lang="en-US" altLang="zh-CN" dirty="0" err="1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ခင္း</a:t>
              </a:r>
              <a:endParaRPr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50" name="线条"/>
            <p:cNvSpPr/>
            <p:nvPr/>
          </p:nvSpPr>
          <p:spPr>
            <a:xfrm flipV="1">
              <a:off x="662239" y="1622451"/>
              <a:ext cx="1" cy="619334"/>
            </a:xfrm>
            <a:prstGeom prst="line">
              <a:avLst/>
            </a:prstGeom>
            <a:noFill/>
            <a:ln w="952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412750">
                <a:defRPr sz="16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 animBg="1"/>
      <p:bldP spid="46" grpId="0" bldLvl="0" animBg="1"/>
      <p:bldP spid="4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8" name="OPPO-LOGO_NEW_20181018png.png" descr="OPPO-LOGO_NEW_20181018pn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7021" y="2398011"/>
            <a:ext cx="2917958" cy="2061978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982425" cy="6858000"/>
          </a:xfrm>
          <a:prstGeom prst="rect">
            <a:avLst/>
          </a:prstGeom>
        </p:spPr>
      </p:pic>
      <p:sp>
        <p:nvSpPr>
          <p:cNvPr id="20" name="2019，OPPO 发布过的黑科技"/>
          <p:cNvSpPr txBox="1"/>
          <p:nvPr/>
        </p:nvSpPr>
        <p:spPr>
          <a:xfrm>
            <a:off x="5379366" y="342484"/>
            <a:ext cx="4093621" cy="45756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 altLang="zh-CN" sz="2400" dirty="0">
                <a:latin typeface="Zawgyi-One" panose="020B0604030504040204" pitchFamily="34" charset="0"/>
                <a:cs typeface="Zawgyi-One" panose="020B0604030504040204" pitchFamily="34" charset="0"/>
              </a:rPr>
              <a:t>1.1 </a:t>
            </a:r>
            <a:r>
              <a:rPr lang="zh-CN" altLang="en-US" sz="2400" dirty="0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parameters </a:t>
            </a:r>
            <a:r>
              <a:rPr lang="en-US" altLang="zh-CN" sz="2400" dirty="0" err="1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ဖြဲ႕စည္းပုံ</a:t>
            </a:r>
            <a:endParaRPr lang="zh-CN" altLang="en-US" sz="2400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6493063"/>
              </p:ext>
            </p:extLst>
          </p:nvPr>
        </p:nvGraphicFramePr>
        <p:xfrm>
          <a:off x="4668305" y="1600090"/>
          <a:ext cx="5621020" cy="417738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449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760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3865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</a:rPr>
                        <a:t>Marketing name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dirty="0">
                          <a:solidFill>
                            <a:schemeClr val="bg1"/>
                          </a:solidFill>
                          <a:sym typeface="+mn-ea"/>
                        </a:rPr>
                        <a:t>Reno3  5G(TW)</a:t>
                      </a:r>
                    </a:p>
                    <a:p>
                      <a:pPr algn="l" fontAlgn="ctr"/>
                      <a:r>
                        <a:rPr lang="en-US" sz="1800" dirty="0">
                          <a:solidFill>
                            <a:schemeClr val="bg1"/>
                          </a:solidFill>
                          <a:sym typeface="+mn-ea"/>
                        </a:rPr>
                        <a:t>Find X2 </a:t>
                      </a:r>
                      <a:r>
                        <a:rPr lang="en-US" altLang="zh-CN" sz="1800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Lite</a:t>
                      </a:r>
                      <a:r>
                        <a:rPr lang="en-US" altLang="zh-CN" sz="1800" dirty="0"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 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sym typeface="+mn-ea"/>
                        </a:rPr>
                        <a:t>(FR/IT/ES/UK/DE/CH/NL)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386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solidFill>
                            <a:schemeClr val="bg1"/>
                          </a:solidFill>
                        </a:rPr>
                        <a:t>Model name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</a:rPr>
                        <a:t>CPH2005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462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</a:rPr>
                        <a:t>Size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160.3mm×74.3mm×7.96mm</a:t>
                      </a:r>
                      <a:endParaRPr lang="zh-CN" alt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451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solidFill>
                            <a:schemeClr val="bg1"/>
                          </a:solidFill>
                        </a:rPr>
                        <a:t>Screen size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</a:rPr>
                        <a:t>6.4 inch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51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solidFill>
                            <a:schemeClr val="bg1"/>
                          </a:solidFill>
                        </a:rPr>
                        <a:t>Screen proportion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</a:rPr>
                        <a:t>20:9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51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</a:rPr>
                        <a:t>Screen ratio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</a:rPr>
                        <a:t>90.8%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462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</a:rPr>
                        <a:t>Screen material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</a:rPr>
                        <a:t>Grorilla Glass 5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462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</a:rPr>
                        <a:t>Color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</a:rPr>
                        <a:t>Moonlight Black/Pearl White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10982425" cy="6858000"/>
          </a:xfrm>
          <a:prstGeom prst="rect">
            <a:avLst/>
          </a:prstGeom>
        </p:spPr>
      </p:pic>
      <p:sp>
        <p:nvSpPr>
          <p:cNvPr id="4" name="2019，OPPO 发布过的黑科技"/>
          <p:cNvSpPr txBox="1"/>
          <p:nvPr/>
        </p:nvSpPr>
        <p:spPr>
          <a:xfrm>
            <a:off x="5024297" y="308450"/>
            <a:ext cx="4093621" cy="45756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 altLang="zh-CN" sz="2400" dirty="0">
                <a:latin typeface="Zawgyi-One" panose="020B0604030504040204" pitchFamily="34" charset="0"/>
                <a:cs typeface="Zawgyi-One" panose="020B0604030504040204" pitchFamily="34" charset="0"/>
              </a:rPr>
              <a:t>1.2 </a:t>
            </a:r>
            <a:r>
              <a:rPr lang="en-US" altLang="zh-CN" sz="2400" dirty="0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parameters </a:t>
            </a:r>
            <a:r>
              <a:rPr lang="en-US" altLang="zh-CN" sz="2400" dirty="0" err="1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ဖြဲ႕စည္းပုံ</a:t>
            </a:r>
            <a:endParaRPr lang="en-US" altLang="zh-CN" sz="2400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1330300"/>
              </p:ext>
            </p:extLst>
          </p:nvPr>
        </p:nvGraphicFramePr>
        <p:xfrm>
          <a:off x="3938270" y="1503680"/>
          <a:ext cx="7118350" cy="41484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476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706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87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CPU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SM7250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GPU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Qualcomm </a:t>
                      </a:r>
                      <a:r>
                        <a:rPr lang="en-US" altLang="zh-CN" sz="1600" b="0" i="0" u="none" strike="noStrike" dirty="0" err="1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Adreno</a:t>
                      </a:r>
                      <a:r>
                        <a:rPr lang="en-US" altLang="zh-CN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GPU 620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53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RAM+ROM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8GB+256GB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53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OTG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2TB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8795">
                <a:tc>
                  <a:txBody>
                    <a:bodyPr/>
                    <a:lstStyle/>
                    <a:p>
                      <a:pPr marL="0" marR="0" lvl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Front camera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32m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8537">
                <a:tc>
                  <a:txBody>
                    <a:bodyPr/>
                    <a:lstStyle/>
                    <a:p>
                      <a:pPr marL="0" marR="0" lvl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Rear camera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8m+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48m</a:t>
                      </a:r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+2m+2m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8537">
                <a:tc>
                  <a:txBody>
                    <a:bodyPr/>
                    <a:lstStyle/>
                    <a:p>
                      <a:pPr marL="0" marR="0" lvl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Battery capacity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4025mAh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18537">
                <a:tc>
                  <a:txBody>
                    <a:bodyPr/>
                    <a:lstStyle/>
                    <a:p>
                      <a:pPr marL="0" marR="0" lvl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Charging time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About 1 hour(Vooc 4.0)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10982425" cy="6858000"/>
          </a:xfrm>
          <a:prstGeom prst="rect">
            <a:avLst/>
          </a:prstGeom>
        </p:spPr>
      </p:pic>
      <p:sp>
        <p:nvSpPr>
          <p:cNvPr id="6" name="2019，OPPO 发布过的黑科技"/>
          <p:cNvSpPr txBox="1"/>
          <p:nvPr/>
        </p:nvSpPr>
        <p:spPr>
          <a:xfrm>
            <a:off x="3889791" y="493850"/>
            <a:ext cx="6006003" cy="45756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 altLang="zh-CN" sz="2400" dirty="0">
                <a:latin typeface="Zawgyi-One" panose="020B0604030504040204" pitchFamily="34" charset="0"/>
                <a:cs typeface="Zawgyi-One" panose="020B0604030504040204" pitchFamily="34" charset="0"/>
              </a:rPr>
              <a:t>1.3 </a:t>
            </a:r>
            <a:r>
              <a:rPr lang="en-US" altLang="zh-CN" sz="2400" dirty="0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parameters </a:t>
            </a:r>
            <a:r>
              <a:rPr lang="en-US" altLang="zh-CN" sz="2400" dirty="0" err="1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မၾကာခဏအသုံးျပ</a:t>
            </a:r>
            <a:r>
              <a:rPr lang="en-US" altLang="zh-CN" sz="2400" dirty="0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ဳျ</a:t>
            </a:r>
            <a:r>
              <a:rPr lang="en-US" altLang="zh-CN" sz="2400" dirty="0" err="1">
                <a:latin typeface="Zawgyi-One" panose="020B0604030504040204" pitchFamily="34" charset="0"/>
                <a:cs typeface="Zawgyi-One" panose="020B0604030504040204" pitchFamily="34" charset="0"/>
                <a:sym typeface="+mn-ea"/>
              </a:rPr>
              <a:t>ခင္း</a:t>
            </a:r>
            <a:endParaRPr sz="2400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8902957"/>
              </p:ext>
            </p:extLst>
          </p:nvPr>
        </p:nvGraphicFramePr>
        <p:xfrm>
          <a:off x="3932555" y="1445260"/>
          <a:ext cx="6511290" cy="38989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59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22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97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Front camera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b="0" dirty="0" err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waterdrop</a:t>
                      </a:r>
                      <a:r>
                        <a:rPr lang="en-US" altLang="zh-CN" sz="1600" b="0" dirty="0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 screen</a:t>
                      </a:r>
                      <a:endParaRPr lang="en-US" altLang="en-US" sz="1600" b="0" dirty="0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97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USB type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TYPE-C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832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USB version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USB2.0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42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Earphone jack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3.5mm </a:t>
                      </a:r>
                      <a:endParaRPr lang="zh-CN" alt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9429">
                <a:tc>
                  <a:txBody>
                    <a:bodyPr/>
                    <a:lstStyle/>
                    <a:p>
                      <a:pPr marL="0" marR="0" lvl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Speaker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One/Lower left side on the front of the body</a:t>
                      </a:r>
                      <a:endParaRPr lang="zh-CN" alt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9429">
                <a:tc>
                  <a:txBody>
                    <a:bodyPr/>
                    <a:lstStyle/>
                    <a:p>
                      <a:pPr marL="0" marR="0" lvl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Bluetooth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Bluetooth 5.1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9429">
                <a:tc>
                  <a:txBody>
                    <a:bodyPr/>
                    <a:lstStyle/>
                    <a:p>
                      <a:pPr marL="0" marR="0" lvl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NFC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Support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9429">
                <a:tc>
                  <a:txBody>
                    <a:bodyPr/>
                    <a:lstStyle/>
                    <a:p>
                      <a:pPr marL="0" marR="0" lvl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ColorOS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ColorOS 7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9429">
                <a:tc>
                  <a:txBody>
                    <a:bodyPr/>
                    <a:lstStyle/>
                    <a:p>
                      <a:pPr marL="0" marR="0" lvl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Android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Android 10</a:t>
                      </a:r>
                    </a:p>
                  </a:txBody>
                  <a:tcPr marL="6350" marR="6350" marT="6350" marB="0"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2019，OPPO 发布过的黑科技"/>
          <p:cNvSpPr txBox="1"/>
          <p:nvPr/>
        </p:nvSpPr>
        <p:spPr>
          <a:xfrm>
            <a:off x="0" y="180512"/>
            <a:ext cx="12192000" cy="592983"/>
          </a:xfrm>
          <a:prstGeom prst="rect">
            <a:avLst/>
          </a:prstGeom>
          <a:noFill/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my-MM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အ</a:t>
            </a:r>
            <a:r>
              <a:rPr lang="en-US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ေ</a:t>
            </a:r>
            <a:r>
              <a:rPr lang="my-MM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ၾ</a:t>
            </a:r>
            <a:r>
              <a:rPr lang="en-US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က</a:t>
            </a:r>
            <a:r>
              <a:rPr lang="my-MM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en-US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င</a:t>
            </a:r>
            <a:r>
              <a:rPr lang="my-MM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း</a:t>
            </a:r>
            <a:r>
              <a:rPr lang="my-MM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အ</a:t>
            </a:r>
            <a:r>
              <a:rPr lang="en-US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ရ</a:t>
            </a:r>
            <a:r>
              <a:rPr lang="my-MM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en-US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မ</a:t>
            </a:r>
            <a:r>
              <a:rPr lang="my-MM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်</a:t>
            </a:r>
            <a:r>
              <a:rPr lang="en-US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my-MM" altLang="zh-CN" dirty="0">
                <a:latin typeface="Zawgyi-One" panose="020B0604030504040204" pitchFamily="34" charset="0"/>
                <a:cs typeface="Zawgyi-One" panose="020B0604030504040204" pitchFamily="34" charset="0"/>
              </a:rPr>
              <a:t>း</a:t>
            </a:r>
            <a:endParaRPr lang="en-US" altLang="zh-CN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grpSp>
        <p:nvGrpSpPr>
          <p:cNvPr id="43" name="成组"/>
          <p:cNvGrpSpPr/>
          <p:nvPr/>
        </p:nvGrpSpPr>
        <p:grpSpPr>
          <a:xfrm>
            <a:off x="297850" y="2779919"/>
            <a:ext cx="1934263" cy="2269585"/>
            <a:chOff x="0" y="0"/>
            <a:chExt cx="3024301" cy="815538"/>
          </a:xfrm>
        </p:grpSpPr>
        <p:sp>
          <p:nvSpPr>
            <p:cNvPr id="44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45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အ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ေ</a:t>
              </a:r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ျ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ခ</a:t>
              </a:r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ခ</a:t>
              </a:r>
              <a:r>
                <a:rPr lang="my-MM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ံ</a:t>
              </a:r>
              <a:r>
                <a:rPr lang="zh-CN" altLang="en-US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 Parameter</a:t>
              </a:r>
            </a:p>
          </p:txBody>
        </p:sp>
      </p:grpSp>
      <p:grpSp>
        <p:nvGrpSpPr>
          <p:cNvPr id="23" name="成组"/>
          <p:cNvGrpSpPr/>
          <p:nvPr/>
        </p:nvGrpSpPr>
        <p:grpSpPr>
          <a:xfrm>
            <a:off x="2738906" y="2755459"/>
            <a:ext cx="1934263" cy="2269585"/>
            <a:chOff x="0" y="0"/>
            <a:chExt cx="3024301" cy="815538"/>
          </a:xfrm>
        </p:grpSpPr>
        <p:sp>
          <p:nvSpPr>
            <p:cNvPr id="24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25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2400" dirty="0" err="1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အဓိက</a:t>
              </a:r>
              <a:r>
                <a:rPr lang="zh-CN" altLang="en-US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 Selling Points</a:t>
              </a:r>
            </a:p>
          </p:txBody>
        </p:sp>
      </p:grpSp>
      <p:grpSp>
        <p:nvGrpSpPr>
          <p:cNvPr id="26" name="成组"/>
          <p:cNvGrpSpPr/>
          <p:nvPr/>
        </p:nvGrpSpPr>
        <p:grpSpPr>
          <a:xfrm>
            <a:off x="5150439" y="2910413"/>
            <a:ext cx="1934263" cy="2269585"/>
            <a:chOff x="0" y="0"/>
            <a:chExt cx="3024301" cy="815538"/>
          </a:xfrm>
        </p:grpSpPr>
        <p:sp>
          <p:nvSpPr>
            <p:cNvPr id="27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28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2400" dirty="0" err="1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ColorOS</a:t>
              </a:r>
              <a:endPara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</p:grpSp>
      <p:grpSp>
        <p:nvGrpSpPr>
          <p:cNvPr id="29" name="成组"/>
          <p:cNvGrpSpPr/>
          <p:nvPr/>
        </p:nvGrpSpPr>
        <p:grpSpPr>
          <a:xfrm>
            <a:off x="7655291" y="2861489"/>
            <a:ext cx="1934263" cy="2269585"/>
            <a:chOff x="0" y="0"/>
            <a:chExt cx="3024301" cy="815538"/>
          </a:xfrm>
        </p:grpSpPr>
        <p:sp>
          <p:nvSpPr>
            <p:cNvPr id="30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31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2400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Maintenance Precautions</a:t>
              </a:r>
              <a:endParaRPr lang="en-US" altLang="zh-CN" sz="2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</p:grpSp>
      <p:grpSp>
        <p:nvGrpSpPr>
          <p:cNvPr id="32" name="成组"/>
          <p:cNvGrpSpPr/>
          <p:nvPr/>
        </p:nvGrpSpPr>
        <p:grpSpPr>
          <a:xfrm>
            <a:off x="10196008" y="2914140"/>
            <a:ext cx="1934263" cy="2269585"/>
            <a:chOff x="0" y="0"/>
            <a:chExt cx="3024301" cy="815538"/>
          </a:xfrm>
        </p:grpSpPr>
        <p:sp>
          <p:nvSpPr>
            <p:cNvPr id="33" name="圆角矩形 33"/>
            <p:cNvSpPr/>
            <p:nvPr/>
          </p:nvSpPr>
          <p:spPr>
            <a:xfrm>
              <a:off x="0" y="66237"/>
              <a:ext cx="3024301" cy="711201"/>
            </a:xfrm>
            <a:prstGeom prst="roundRect">
              <a:avLst>
                <a:gd name="adj" fmla="val 50000"/>
              </a:avLst>
            </a:prstGeom>
            <a:solidFill>
              <a:srgbClr val="7BF5F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34" name="点点屏幕"/>
            <p:cNvSpPr txBox="1"/>
            <p:nvPr/>
          </p:nvSpPr>
          <p:spPr>
            <a:xfrm>
              <a:off x="56076" y="0"/>
              <a:ext cx="2968224" cy="8155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>
              <a:lvl1pPr algn="ctr">
                <a:defRPr sz="3600" spc="72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rPr lang="en-US" altLang="zh-CN" sz="2400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FAQ</a:t>
              </a:r>
              <a:endParaRPr lang="en-US" altLang="zh-CN" sz="2400" dirty="0"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</p:grpSp>
      <p:sp>
        <p:nvSpPr>
          <p:cNvPr id="94" name="矩形"/>
          <p:cNvSpPr/>
          <p:nvPr/>
        </p:nvSpPr>
        <p:spPr>
          <a:xfrm>
            <a:off x="5056646" y="2556614"/>
            <a:ext cx="7131551" cy="2813511"/>
          </a:xfrm>
          <a:prstGeom prst="rect">
            <a:avLst/>
          </a:prstGeom>
          <a:solidFill>
            <a:srgbClr val="000000">
              <a:alpha val="79927"/>
            </a:srgbClr>
          </a:solidFill>
          <a:ln w="12700">
            <a:miter lim="400000"/>
          </a:ln>
        </p:spPr>
        <p:txBody>
          <a:bodyPr lIns="0" tIns="0" rIns="0" bIns="0"/>
          <a:lstStyle/>
          <a:p>
            <a:endParaRPr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35" name="文本框 1"/>
          <p:cNvSpPr txBox="1"/>
          <p:nvPr/>
        </p:nvSpPr>
        <p:spPr>
          <a:xfrm>
            <a:off x="2389036" y="5494380"/>
            <a:ext cx="5879065" cy="148590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lvl1pPr algn="ctr">
              <a:defRPr spc="144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l"/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2.1 ေပါင္းစပ္ထားေသာ5G Phone</a:t>
            </a:r>
          </a:p>
          <a:p>
            <a:pPr algn="l"/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2.2 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ကင္မရာ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ေလးလုံး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ႏွင့္ 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နွစ္ဆ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တည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္ၿ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ငိမ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ခင္း</a:t>
            </a:r>
            <a:endParaRPr lang="zh-CN" altLang="en-US" dirty="0">
              <a:solidFill>
                <a:schemeClr val="bg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algn="l"/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2.3 VOOC 4.0</a:t>
            </a:r>
            <a:endParaRPr lang="zh-CN" altLang="en-US" dirty="0">
              <a:solidFill>
                <a:schemeClr val="bg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algn="l"/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2.4 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ပါး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၍ 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ေပ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ါ့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ပါး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ႀ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ကီးမားေသာ</a:t>
            </a:r>
            <a:r>
              <a: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ဘယ္ထရီ</a:t>
            </a:r>
            <a:endParaRPr lang="en-US" altLang="zh-CN" dirty="0">
              <a:solidFill>
                <a:schemeClr val="bg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36" name="线条"/>
          <p:cNvSpPr/>
          <p:nvPr/>
        </p:nvSpPr>
        <p:spPr>
          <a:xfrm flipV="1">
            <a:off x="3696529" y="4889910"/>
            <a:ext cx="3511" cy="456654"/>
          </a:xfrm>
          <a:prstGeom prst="line">
            <a:avLst/>
          </a:prstGeom>
          <a:noFill/>
          <a:ln w="9525" cap="flat">
            <a:solidFill>
              <a:srgbClr val="FFFFFF"/>
            </a:solidFill>
            <a:prstDash val="solid"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412750">
              <a:defRPr sz="1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grpSp>
        <p:nvGrpSpPr>
          <p:cNvPr id="37" name="成组"/>
          <p:cNvGrpSpPr/>
          <p:nvPr/>
        </p:nvGrpSpPr>
        <p:grpSpPr>
          <a:xfrm>
            <a:off x="255905" y="1405255"/>
            <a:ext cx="4577080" cy="1579245"/>
            <a:chOff x="230221" y="699732"/>
            <a:chExt cx="2182997" cy="1542053"/>
          </a:xfrm>
        </p:grpSpPr>
        <p:sp>
          <p:nvSpPr>
            <p:cNvPr id="38" name="文本框 1"/>
            <p:cNvSpPr txBox="1"/>
            <p:nvPr/>
          </p:nvSpPr>
          <p:spPr>
            <a:xfrm>
              <a:off x="230221" y="699732"/>
              <a:ext cx="2182997" cy="10029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pc="144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pPr algn="l"/>
              <a:r>
                <a:rPr lang="en-US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1.1 parameters </a:t>
              </a:r>
              <a:r>
                <a:rPr lang="my-MM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သ</a:t>
              </a:r>
              <a:r>
                <a:rPr lang="en-US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ြ</a:t>
              </a:r>
              <a:r>
                <a:rPr lang="my-MM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င</a:t>
              </a:r>
              <a:r>
                <a:rPr lang="en-US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္</a:t>
              </a:r>
              <a:r>
                <a:rPr lang="my-MM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ျ</a:t>
              </a:r>
              <a:r>
                <a:rPr lang="en-US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ပ</a:t>
              </a:r>
              <a:r>
                <a:rPr lang="my-MM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င</a:t>
              </a:r>
              <a:r>
                <a:rPr lang="en-US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္</a:t>
              </a:r>
            </a:p>
            <a:p>
              <a:pPr algn="l"/>
              <a:r>
                <a:rPr lang="en-US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1.2 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parameters </a:t>
              </a:r>
              <a:r>
                <a:rPr lang="my-MM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ဖ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ြ</a:t>
              </a:r>
              <a:r>
                <a:rPr lang="my-MM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႕</a:t>
              </a:r>
              <a:r>
                <a:rPr lang="en-US" altLang="zh-CN" dirty="0" err="1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ဲစညး္ပုံ</a:t>
              </a:r>
              <a:endParaRPr lang="en-US" altLang="zh-CN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endParaRPr>
            </a:p>
            <a:p>
              <a:pPr algn="l"/>
              <a:r>
                <a:rPr lang="en-US" altLang="zh-CN" dirty="0">
                  <a:solidFill>
                    <a:schemeClr val="bg1"/>
                  </a:solidFill>
                  <a:latin typeface="Zawgyi-One" panose="020B0604030504040204" pitchFamily="34" charset="0"/>
                  <a:cs typeface="Zawgyi-One" panose="020B0604030504040204" pitchFamily="34" charset="0"/>
                </a:rPr>
                <a:t>1.3 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parameters </a:t>
              </a:r>
              <a:r>
                <a:rPr lang="my-MM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မ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ၾ</a:t>
              </a:r>
              <a:r>
                <a:rPr lang="my-MM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က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ာ</a:t>
              </a:r>
              <a:r>
                <a:rPr lang="my-MM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ခ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ဏ</a:t>
              </a:r>
              <a:r>
                <a:rPr lang="my-MM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အ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သ</a:t>
              </a:r>
              <a:r>
                <a:rPr lang="my-MM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ု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ံ</a:t>
              </a:r>
              <a:r>
                <a:rPr lang="my-MM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း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ျ</a:t>
              </a:r>
              <a:r>
                <a:rPr lang="my-MM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ပ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ဳ</a:t>
              </a:r>
              <a:r>
                <a:rPr lang="my-MM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ျ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ခ</a:t>
              </a:r>
              <a:r>
                <a:rPr lang="my-MM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င</a:t>
              </a:r>
              <a:r>
                <a:rPr lang="en-US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္</a:t>
              </a:r>
              <a:r>
                <a:rPr lang="my-MM" altLang="zh-CN" dirty="0">
                  <a:solidFill>
                    <a:srgbClr val="FFFFFF"/>
                  </a:solidFill>
                  <a:latin typeface="Zawgyi-One" panose="020B0604030504040204" pitchFamily="34" charset="0"/>
                  <a:cs typeface="Zawgyi-One" panose="020B0604030504040204" pitchFamily="34" charset="0"/>
                  <a:sym typeface="+mn-ea"/>
                </a:rPr>
                <a:t>း</a:t>
              </a:r>
              <a:endParaRPr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  <p:sp>
          <p:nvSpPr>
            <p:cNvPr id="39" name="线条"/>
            <p:cNvSpPr/>
            <p:nvPr/>
          </p:nvSpPr>
          <p:spPr>
            <a:xfrm flipV="1">
              <a:off x="662239" y="1622451"/>
              <a:ext cx="1" cy="619334"/>
            </a:xfrm>
            <a:prstGeom prst="line">
              <a:avLst/>
            </a:prstGeom>
            <a:noFill/>
            <a:ln w="952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412750">
                <a:defRPr sz="16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>
                <a:latin typeface="Zawgyi-One" panose="020B0604030504040204" pitchFamily="34" charset="0"/>
                <a:cs typeface="Zawgyi-One" panose="020B0604030504040204" pitchFamily="34" charset="0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ldLvl="0" animBg="1"/>
      <p:bldP spid="3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文本框 1"/>
          <p:cNvSpPr txBox="1"/>
          <p:nvPr/>
        </p:nvSpPr>
        <p:spPr>
          <a:xfrm>
            <a:off x="3214687" y="223341"/>
            <a:ext cx="5374298" cy="523220"/>
          </a:xfrm>
          <a:prstGeom prst="rect">
            <a:avLst/>
          </a:prstGeom>
          <a:ln w="12700">
            <a:miter lim="400000"/>
          </a:ln>
        </p:spPr>
        <p:txBody>
          <a:bodyPr lIns="34289" rIns="34289">
            <a:spAutoFit/>
          </a:bodyPr>
          <a:lstStyle>
            <a:lvl1pPr algn="ctr">
              <a:defRPr sz="3600" spc="44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5G Phone</a:t>
            </a:r>
            <a:r>
              <a:rPr lang="zh-CN" altLang="en-US" sz="2700" b="1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altLang="zh-CN" sz="2700" b="1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ေပါင္းထည</a:t>
            </a:r>
            <a:r>
              <a:rPr lang="en-US" altLang="zh-CN" sz="2700" b="1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့္ျ</a:t>
            </a:r>
            <a:r>
              <a:rPr lang="en-US" altLang="zh-CN" sz="2700" b="1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ခင္း</a:t>
            </a:r>
            <a:r>
              <a:rPr lang="zh-CN" altLang="en-US" sz="2700" b="1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900680" y="652521"/>
            <a:ext cx="27755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外观：极致纤薄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/>
          <a:srcRect r="632"/>
          <a:stretch>
            <a:fillRect/>
          </a:stretch>
        </p:blipFill>
        <p:spPr>
          <a:xfrm>
            <a:off x="5901836" y="3595667"/>
            <a:ext cx="6106795" cy="274432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文本框 6"/>
          <p:cNvSpPr txBox="1"/>
          <p:nvPr/>
        </p:nvSpPr>
        <p:spPr>
          <a:xfrm>
            <a:off x="390259" y="926841"/>
            <a:ext cx="11490324" cy="23275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Dual-mode 5G Chip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new Qualcomm integrated 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5G</a:t>
            </a:r>
            <a:r>
              <a:rPr lang="zh-CN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chip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ႏ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ွ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့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ူ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ဆ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ည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၊ NSA (non standalone) networking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ထ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့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ံ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ျ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ခ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။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endParaRPr lang="en-US" altLang="en-US" sz="1400" baseline="30000" dirty="0">
              <a:solidFill>
                <a:schemeClr val="bg1"/>
              </a:solidFill>
              <a:highlight>
                <a:srgbClr val="FFFF00"/>
              </a:highlight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+mn-ea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en-US" alt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ေဘာတရားအရ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power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စ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en-US" alt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းျခင္း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5G SoC 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စ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ျ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ခ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(System-on-Chip) chips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ည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en-US" alt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ေဘာတရားအရ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 external baseband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ါ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chips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ထ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န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့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ည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။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Telecoms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ရ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၊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5G SA network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ည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န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ွ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en-US" alt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တည္ေဆာင္မည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္ျ</a:t>
            </a:r>
            <a:r>
              <a:rPr lang="en-US" alt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ဖစ္သည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္။ </a:t>
            </a:r>
            <a:r>
              <a:rPr lang="en-US" alt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ထို႕ေၾကာင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့္ SA services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ြ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ခ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်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န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ည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network provider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စ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ခ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ခ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်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းအရ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ျ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းမည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္။ 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ဤ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ဖ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န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ည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first service opening time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လ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နာ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ည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ျ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ဖ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စ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ည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။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ဥ</a:t>
            </a:r>
            <a:r>
              <a:rPr lang="en-US" alt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ပမာ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Vodafone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ည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၎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SA services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စ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ီ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ပြ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ရ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ဆ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န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ဆ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န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လ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ည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။  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83369" y="3157718"/>
            <a:ext cx="5352900" cy="362022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1400" i="1" dirty="0" err="1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ဖုန္းသည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 NSA network 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default 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en-US" altLang="en-US" sz="1400" i="1" dirty="0" err="1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ားျဖင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့္ </a:t>
            </a:r>
            <a:r>
              <a:rPr lang="en-US" altLang="en-US" sz="1400" i="1" dirty="0" err="1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ေထာက္ပ့ံၿပီး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SA network 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OTA 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လ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ၿ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ီ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န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ြ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ထ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႔</a:t>
            </a:r>
            <a:r>
              <a:rPr lang="en-US" altLang="en-US" sz="1400" i="1" dirty="0" err="1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ံလိမ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့္</a:t>
            </a:r>
            <a:r>
              <a:rPr lang="en-US" altLang="en-US" sz="1400" i="1" dirty="0" err="1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မည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္ျ</a:t>
            </a:r>
            <a:r>
              <a:rPr lang="en-US" altLang="en-US" sz="1400" i="1" dirty="0" err="1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ဖစ္သည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္။  OTA time </a:t>
            </a:r>
            <a:r>
              <a:rPr lang="en-US" altLang="en-US" sz="1400" i="1" dirty="0" err="1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ကို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en-US" altLang="en-US" sz="1400" i="1" dirty="0" err="1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တစ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္ႏ</a:t>
            </a:r>
            <a:r>
              <a:rPr lang="en-US" altLang="en-US" sz="1400" i="1" dirty="0" err="1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ုိင္ငံလုံးဆိုင္ရာ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en-US" altLang="en-US" sz="1400" i="1" dirty="0" err="1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ေစ်းကြက္မ်ားအတြက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 </a:t>
            </a:r>
            <a:r>
              <a:rPr lang="en-US" altLang="en-US" sz="1400" i="1" dirty="0" err="1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စက္တင္ဘာတြင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 </a:t>
            </a:r>
            <a:r>
              <a:rPr lang="en-US" altLang="en-US" sz="1400" i="1" dirty="0" err="1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ရရွိရန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 </a:t>
            </a:r>
            <a:r>
              <a:rPr lang="en-US" altLang="en-US" sz="1400" i="1" dirty="0" err="1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ေမ်ာ္လင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့္</a:t>
            </a:r>
            <a:r>
              <a:rPr lang="en-US" altLang="en-US" sz="1400" i="1" dirty="0" err="1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ပါသည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္။ </a:t>
            </a:r>
            <a:r>
              <a:rPr lang="en-US" altLang="en-US" sz="1400" i="1" dirty="0" err="1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ေက်းဇူးျပ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ဳ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၍ 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ၽ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ြ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န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႕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website 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follow </a:t>
            </a:r>
            <a:r>
              <a:rPr lang="en-US" altLang="en-US" sz="1400" i="1" dirty="0" err="1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လုပ္ထားၿပီး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ကၽြ</a:t>
            </a:r>
            <a:r>
              <a:rPr lang="en-US" altLang="en-US" sz="1400" i="1" dirty="0" err="1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န္ေတာ္တို႕သည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  official OTA time 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ည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ျ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ဳ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ခ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်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 update 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လ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</a:t>
            </a:r>
            <a:r>
              <a:rPr lang="en-US" altLang="en-US" sz="1400" i="1" dirty="0" err="1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ပးမည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္ျ</a:t>
            </a:r>
            <a:r>
              <a:rPr lang="en-US" altLang="en-US" sz="1400" i="1" dirty="0" err="1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ဖစ္ပါသည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္။  </a:t>
            </a:r>
            <a:r>
              <a:rPr lang="en-US" altLang="en-US" sz="1400" i="1" dirty="0" err="1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မည္သည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့္ </a:t>
            </a:r>
            <a:r>
              <a:rPr lang="en-US" altLang="en-US" sz="1400" i="1" dirty="0" err="1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အဆင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့္</a:t>
            </a:r>
            <a:r>
              <a:rPr lang="en-US" altLang="en-US" sz="1400" i="1" dirty="0" err="1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မေျပ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ျ</a:t>
            </a:r>
            <a:r>
              <a:rPr lang="en-US" altLang="en-US" sz="1400" i="1" dirty="0" err="1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ဖစ္ပြားမႈမ်ားအတြက္မဆုိ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ကၽြ</a:t>
            </a:r>
            <a:r>
              <a:rPr lang="en-US" altLang="en-US" sz="1400" i="1" dirty="0" err="1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န္ေတာ္တို႕သည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 </a:t>
            </a:r>
            <a:r>
              <a:rPr lang="en-US" altLang="en-US" sz="1400" i="1" dirty="0" err="1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ေသာင္းပန္ပါသည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္။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Exact European SA </a:t>
            </a:r>
            <a:r>
              <a:rPr lang="en-US" altLang="en-US" sz="1400" i="1" dirty="0" err="1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ဝန္ေဆာင္မႈမ်ားသည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 network providers 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စ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ခ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ခ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်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စ</a:t>
            </a:r>
            <a:r>
              <a:rPr lang="en-US" altLang="en-US" sz="1400" i="1" dirty="0" err="1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ီအရ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ျ</a:t>
            </a:r>
            <a:r>
              <a:rPr lang="en-US" altLang="en-US" sz="1400" i="1" dirty="0" err="1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ခားနားသည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္။ </a:t>
            </a:r>
            <a:r>
              <a:rPr lang="en-US" altLang="en-US" sz="1400" i="1" dirty="0" err="1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ေက်းဇူးျပ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ဳ၍ </a:t>
            </a:r>
            <a:r>
              <a:rPr lang="en-US" altLang="en-US" sz="1400" i="1" dirty="0" err="1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သင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့္ network provider 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ႏ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ွ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့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ူ 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ူ 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ခ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်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လ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်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ြ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 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စ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စ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ဆ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ါ</a:t>
            </a:r>
            <a:r>
              <a:rPr lang="my-MM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။</a:t>
            </a: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534107" y="134483"/>
            <a:ext cx="54883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ေပါင္းစပ္ထားေသာ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5G Phone</a:t>
            </a:r>
            <a:endParaRPr lang="zh-CN" altLang="en-US" sz="2800" b="1"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773343" y="4757008"/>
            <a:ext cx="6775121" cy="1851660"/>
            <a:chOff x="1704336" y="4754880"/>
            <a:chExt cx="6775121" cy="1851660"/>
          </a:xfrm>
        </p:grpSpPr>
        <p:pic>
          <p:nvPicPr>
            <p:cNvPr id="21" name="图片 20" descr="高速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04336" y="4754880"/>
              <a:ext cx="2655241" cy="1843125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411567" y="4754880"/>
              <a:ext cx="2668990" cy="184312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132547" y="4754880"/>
              <a:ext cx="1346910" cy="185166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文本框 9"/>
          <p:cNvSpPr txBox="1"/>
          <p:nvPr/>
        </p:nvSpPr>
        <p:spPr>
          <a:xfrm>
            <a:off x="294005" y="1043358"/>
            <a:ext cx="11603579" cy="362022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ျ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န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ဆ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န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ႏ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ႈ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န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 : </a:t>
            </a:r>
            <a:r>
              <a:rPr lang="en-US" altLang="zh-CN" sz="1400" b="1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LinkBoost</a:t>
            </a:r>
            <a:r>
              <a:rPr lang="en-US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ႏ</a:t>
            </a:r>
            <a:r>
              <a:rPr lang="en-US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ွင့္</a:t>
            </a:r>
            <a:r>
              <a:rPr lang="en-US" altLang="zh-CN" sz="1400" b="1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အတူ</a:t>
            </a:r>
            <a:r>
              <a:rPr lang="en-US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Network </a:t>
            </a:r>
            <a:r>
              <a:rPr lang="my-MM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ျ</a:t>
            </a:r>
            <a:r>
              <a:rPr lang="en-US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</a:t>
            </a:r>
            <a:r>
              <a:rPr lang="my-MM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ွ</a:t>
            </a:r>
            <a:r>
              <a:rPr lang="en-US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my-MM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့</a:t>
            </a:r>
            <a:r>
              <a:rPr lang="my-MM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</a:t>
            </a:r>
            <a:r>
              <a:rPr lang="en-US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my-MM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ျ</a:t>
            </a:r>
            <a:r>
              <a:rPr lang="my-MM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ခ</a:t>
            </a:r>
            <a:r>
              <a:rPr lang="en-US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my-MM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 </a:t>
            </a:r>
            <a:endParaRPr lang="en-US" altLang="en-US" sz="1400" b="1"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+mn-ea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Dual-Wi-Fi network 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ရ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ွ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န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 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ျ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ွ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့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ျ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ခ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 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: two Wi-Fi hotspots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႕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စ္ၿ</a:t>
            </a:r>
            <a:r>
              <a:rPr lang="en-US" alt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ပိ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ဳ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န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ထ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ဲ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ခ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်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ဆ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ျ</a:t>
            </a:r>
            <a:r>
              <a:rPr lang="en-US" alt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ခင္း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( 2.4GHz band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ၚ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ြ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စ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ခ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ႏ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ွ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့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ျ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ခ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5GHz</a:t>
            </a:r>
            <a:r>
              <a:rPr 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). 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ဖ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န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ည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 channels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ွ network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access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လ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ႏ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ါ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ည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။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ျ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န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ႏ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ႈ</a:t>
            </a:r>
            <a:r>
              <a:rPr lang="en-US" alt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န္း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ႏွ</a:t>
            </a:r>
            <a:r>
              <a:rPr lang="en-US" alt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စ္ဆ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ႏွင့္ ျ</a:t>
            </a:r>
            <a:r>
              <a:rPr lang="en-US" alt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မင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့္</a:t>
            </a:r>
            <a:r>
              <a:rPr lang="en-US" alt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မားေသာ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ယ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ံ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ၾ</a:t>
            </a:r>
            <a:r>
              <a:rPr lang="en-US" alt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ကည္စိတ္ခ်မ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ႈ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seamless switchover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ျ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ဖ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့ </a:t>
            </a:r>
            <a:r>
              <a:rPr lang="en-US" alt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ေသခ်ာေစျခင္း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။</a:t>
            </a:r>
            <a:endParaRPr lang="en-US" altLang="en-US" sz="1400" baseline="30000" dirty="0">
              <a:solidFill>
                <a:schemeClr val="bg1"/>
              </a:solidFill>
              <a:highlight>
                <a:srgbClr val="FFFF00"/>
              </a:highlight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+mn-ea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en-US" sz="1400"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ည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ၿ</a:t>
            </a:r>
            <a:r>
              <a:rPr lang="en-US" altLang="en-US" sz="1400" b="1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ငိမ္မႈကို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en-US" altLang="en-US" sz="1400" b="1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တိုးျမွင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့္ျ</a:t>
            </a:r>
            <a:r>
              <a:rPr lang="en-US" altLang="en-US" sz="1400" b="1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ခင္း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: 360° 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ဝ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န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်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 Antenna System</a:t>
            </a:r>
          </a:p>
          <a:p>
            <a:pPr>
              <a:lnSpc>
                <a:spcPct val="150000"/>
              </a:lnSpc>
            </a:pP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The 360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ဝ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န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်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 antenna,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ံ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ျ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ဳ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ျ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ခ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ၾ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ရ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စ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ခ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ခ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်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စ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ီ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ရ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၊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န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ဆ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ံ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  antenna 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ခ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်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ျ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ႈ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စ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်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စ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ြ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ေ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ရ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ြ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ခ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်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ယ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ျ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ခ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ႏ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ွ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့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ယ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ံ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ၾ</a:t>
            </a:r>
            <a:r>
              <a:rPr lang="en-US" alt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ကည္စိတ္ခ်ရဆု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ံ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 network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ခ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်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ဆ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ႈ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ျ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ဖ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စ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ျ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ခ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၊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၎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က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စ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ူ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ါ gaming experience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ျ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ဖ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စ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ျ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ဳ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လ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ျ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ခ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။</a:t>
            </a:r>
          </a:p>
          <a:p>
            <a:pPr>
              <a:lnSpc>
                <a:spcPct val="150000"/>
              </a:lnSpc>
            </a:pPr>
            <a:endParaRPr lang="en-US" altLang="en-US" sz="1400"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Power 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စ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ႈ 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န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့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ျ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ခ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 : Smart 5G 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ခ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်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န</a:t>
            </a:r>
            <a:r>
              <a:rPr lang="en-US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en-US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ဇ</a:t>
            </a:r>
            <a:r>
              <a:rPr lang="en-US" altLang="en-US" sz="1400" b="1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ယား</a:t>
            </a:r>
            <a:endParaRPr lang="en-US" altLang="en-US" sz="1400" b="1"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power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အ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ာ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း</a:t>
            </a:r>
            <a:r>
              <a:rPr lang="en-US" alt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စားသုံးျခင္း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ႏွင့္ </a:t>
            </a:r>
            <a:r>
              <a:rPr lang="en-US" alt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ဘယ္ထရီ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en-US" alt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အသက္ကို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en-US" alt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ခ်ဲ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႕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ရ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န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apps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၏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က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ြ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ဲ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ျ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ပ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ာ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း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ျ</a:t>
            </a:r>
            <a:r>
              <a:rPr lang="en-US" alt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ခားနားခ်က္မ်ားအတြက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  Tailors </a:t>
            </a:r>
            <a:r>
              <a:rPr lang="en-US" alt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ထုတ္လႊင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့္ျ</a:t>
            </a:r>
            <a:r>
              <a:rPr lang="en-US" altLang="en-US" sz="1400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ခင္း</a:t>
            </a:r>
            <a:r>
              <a:rPr lang="en-US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 policies</a:t>
            </a:r>
            <a:r>
              <a:rPr lang="my-MM" altLang="en-US" sz="14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။</a:t>
            </a:r>
            <a:endParaRPr lang="en-US" altLang="en-US" sz="1400"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94005" y="627860"/>
            <a:ext cx="11341735" cy="4154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ctr">
              <a:lnSpc>
                <a:spcPct val="150000"/>
              </a:lnSpc>
            </a:pPr>
            <a:r>
              <a:rPr lang="my-MM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ပ</a:t>
            </a:r>
            <a:r>
              <a:rPr lang="en-US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</a:t>
            </a:r>
            <a:r>
              <a:rPr lang="my-MM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en-US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my-MM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ျ</a:t>
            </a:r>
            <a:r>
              <a:rPr lang="en-US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</a:t>
            </a:r>
            <a:r>
              <a:rPr lang="my-MM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န</a:t>
            </a:r>
            <a:r>
              <a:rPr lang="en-US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ဆ</a:t>
            </a:r>
            <a:r>
              <a:rPr lang="en-US" altLang="zh-CN" sz="1400" b="1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န္နႈန္း</a:t>
            </a:r>
            <a:r>
              <a:rPr lang="en-US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၊ </a:t>
            </a:r>
            <a:r>
              <a:rPr lang="en-US" altLang="zh-CN" sz="1400" b="1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တည</a:t>
            </a:r>
            <a:r>
              <a:rPr lang="en-US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္ၿ</a:t>
            </a:r>
            <a:r>
              <a:rPr lang="en-US" altLang="zh-CN" sz="1400" b="1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ငိမ္မႈကို</a:t>
            </a:r>
            <a:r>
              <a:rPr lang="en-US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en-US" altLang="zh-CN" sz="1400" b="1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တိုးျမွင</a:t>
            </a:r>
            <a:r>
              <a:rPr lang="en-US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့္ျ</a:t>
            </a:r>
            <a:r>
              <a:rPr lang="en-US" altLang="zh-CN" sz="1400" b="1" dirty="0" err="1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ခင္း</a:t>
            </a:r>
            <a:r>
              <a:rPr lang="en-US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၊  Power </a:t>
            </a:r>
            <a:r>
              <a:rPr lang="my-MM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စ</a:t>
            </a:r>
            <a:r>
              <a:rPr lang="en-US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ာ</a:t>
            </a:r>
            <a:r>
              <a:rPr lang="my-MM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en-US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</a:t>
            </a:r>
            <a:r>
              <a:rPr lang="my-MM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ု</a:t>
            </a:r>
            <a:r>
              <a:rPr lang="en-US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ံ</a:t>
            </a:r>
            <a:r>
              <a:rPr lang="my-MM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en-US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မႈ </a:t>
            </a:r>
            <a:r>
              <a:rPr lang="my-MM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န</a:t>
            </a:r>
            <a:r>
              <a:rPr lang="en-US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ည</a:t>
            </a:r>
            <a:r>
              <a:rPr lang="my-MM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en-US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r>
              <a:rPr lang="my-MM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ျ</a:t>
            </a:r>
            <a:r>
              <a:rPr lang="en-US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ခ</a:t>
            </a:r>
            <a:r>
              <a:rPr lang="my-MM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</a:t>
            </a:r>
            <a:r>
              <a:rPr lang="en-US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zh-CN" sz="1400" b="1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း</a:t>
            </a:r>
            <a:endParaRPr lang="en-US" altLang="zh-CN" sz="1400" b="1"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768623" y="4936058"/>
            <a:ext cx="3867117" cy="12734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171450" indent="-171450" algn="l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Dual</a:t>
            </a:r>
            <a:r>
              <a:rPr lang="en-US" altLang="zh-CN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-Wi-Fi</a:t>
            </a:r>
            <a:r>
              <a:rPr lang="zh-CN" altLang="en-US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en-US" altLang="zh-CN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network </a:t>
            </a:r>
            <a:r>
              <a:rPr lang="my-MM" altLang="zh-CN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en-US" altLang="zh-CN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ရ</a:t>
            </a:r>
            <a:r>
              <a:rPr lang="my-MM" altLang="zh-CN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ွ</a:t>
            </a:r>
            <a:r>
              <a:rPr lang="en-US" altLang="zh-CN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ိ</a:t>
            </a:r>
            <a:r>
              <a:rPr lang="my-MM" altLang="zh-CN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န</a:t>
            </a:r>
            <a:r>
              <a:rPr lang="en-US" altLang="zh-CN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</a:t>
            </a:r>
            <a:r>
              <a:rPr lang="my-MM" altLang="zh-CN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ျ</a:t>
            </a:r>
            <a:r>
              <a:rPr lang="en-US" altLang="zh-CN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မ</a:t>
            </a:r>
            <a:r>
              <a:rPr lang="my-MM" altLang="zh-CN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ွ</a:t>
            </a:r>
            <a:r>
              <a:rPr lang="en-US" altLang="zh-CN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င့္</a:t>
            </a:r>
            <a:r>
              <a:rPr lang="en-US" altLang="zh-CN" sz="1400" i="1" dirty="0" err="1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တင</a:t>
            </a:r>
            <a:r>
              <a:rPr lang="en-US" altLang="zh-CN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္ျ</a:t>
            </a:r>
            <a:r>
              <a:rPr lang="en-US" altLang="zh-CN" sz="1400" i="1" dirty="0" err="1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ခင္းသည</a:t>
            </a:r>
            <a:r>
              <a:rPr lang="en-US" altLang="zh-CN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္  European market </a:t>
            </a:r>
            <a:r>
              <a:rPr lang="my-MM" altLang="zh-CN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</a:t>
            </a:r>
            <a:r>
              <a:rPr lang="en-US" altLang="zh-CN" sz="1400" i="1" dirty="0" err="1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တြက္မရရွိႏုိင္ပ</a:t>
            </a:r>
            <a:r>
              <a:rPr lang="en-US" altLang="zh-CN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ါ။ </a:t>
            </a:r>
            <a:r>
              <a:rPr lang="en-US" altLang="zh-CN" sz="1400" i="1" dirty="0" err="1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သို႕ေသာ္လည္း</a:t>
            </a:r>
            <a:r>
              <a:rPr lang="en-US" altLang="zh-CN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en-US" altLang="zh-CN" sz="1400" i="1" dirty="0" err="1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အျခား</a:t>
            </a:r>
            <a:r>
              <a:rPr lang="en-US" altLang="zh-CN" sz="14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  <a:sym typeface="+mn-ea"/>
              </a:rPr>
              <a:t> regions</a:t>
            </a:r>
            <a:r>
              <a:rPr lang="en-US" altLang="zh-CN" sz="10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Lantinghei SC Extralight" panose="02000000000000000000" pitchFamily="2" charset="-122"/>
                <a:cs typeface="Zawgyi-One" panose="020B0604030504040204" pitchFamily="34" charset="0"/>
                <a:sym typeface="+mn-ea"/>
              </a:rPr>
              <a:t> </a:t>
            </a:r>
            <a:r>
              <a:rPr lang="en-US" altLang="zh-CN" sz="1000" i="1" dirty="0" err="1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Lantinghei SC Extralight" panose="02000000000000000000" pitchFamily="2" charset="-122"/>
                <a:cs typeface="Zawgyi-One" panose="020B0604030504040204" pitchFamily="34" charset="0"/>
                <a:sym typeface="+mn-ea"/>
              </a:rPr>
              <a:t>မ်ားအားလုံးအတြက</a:t>
            </a:r>
            <a:r>
              <a:rPr lang="en-US" altLang="zh-CN" sz="10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Lantinghei SC Extralight" panose="02000000000000000000" pitchFamily="2" charset="-122"/>
                <a:cs typeface="Zawgyi-One" panose="020B0604030504040204" pitchFamily="34" charset="0"/>
                <a:sym typeface="+mn-ea"/>
              </a:rPr>
              <a:t>္ </a:t>
            </a:r>
            <a:r>
              <a:rPr lang="en-US" altLang="zh-CN" sz="1000" i="1" dirty="0" err="1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Lantinghei SC Extralight" panose="02000000000000000000" pitchFamily="2" charset="-122"/>
                <a:cs typeface="Zawgyi-One" panose="020B0604030504040204" pitchFamily="34" charset="0"/>
                <a:sym typeface="+mn-ea"/>
              </a:rPr>
              <a:t>ရရွိႏုိင္ပါသည</a:t>
            </a:r>
            <a:r>
              <a:rPr lang="en-US" altLang="zh-CN" sz="1000" i="1" dirty="0">
                <a:solidFill>
                  <a:srgbClr val="FF0000"/>
                </a:solidFill>
                <a:highlight>
                  <a:srgbClr val="FFFF00"/>
                </a:highlight>
                <a:latin typeface="Zawgyi-One" panose="020B0604030504040204" pitchFamily="34" charset="0"/>
                <a:ea typeface="Lantinghei SC Extralight" panose="02000000000000000000" pitchFamily="2" charset="-122"/>
                <a:cs typeface="Zawgyi-One" panose="020B0604030504040204" pitchFamily="34" charset="0"/>
                <a:sym typeface="+mn-ea"/>
              </a:rPr>
              <a:t>္။</a:t>
            </a:r>
            <a:endParaRPr lang="en-US" altLang="en-US" sz="1000" i="1" dirty="0">
              <a:solidFill>
                <a:srgbClr val="FF0000"/>
              </a:solidFill>
              <a:highlight>
                <a:srgbClr val="FFFF00"/>
              </a:highlight>
              <a:latin typeface="Zawgyi-One" panose="020B0604030504040204" pitchFamily="34" charset="0"/>
              <a:ea typeface="Lantinghei SC Extralight" panose="02000000000000000000" pitchFamily="2" charset="-122"/>
              <a:cs typeface="Zawgyi-One" panose="020B0604030504040204" pitchFamily="34" charset="0"/>
              <a:sym typeface="+mn-ea"/>
            </a:endParaRP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3605208" y="93645"/>
            <a:ext cx="567427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y-MM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င</a:t>
            </a:r>
            <a:r>
              <a:rPr lang="my-MM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</a:t>
            </a:r>
            <a:r>
              <a:rPr lang="my-MM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ရ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ာ </a:t>
            </a:r>
            <a:r>
              <a:rPr lang="my-MM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လ</a:t>
            </a:r>
            <a:r>
              <a:rPr lang="my-MM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း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လ</a:t>
            </a:r>
            <a:r>
              <a:rPr lang="my-MM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ု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ံ</a:t>
            </a:r>
            <a:r>
              <a:rPr lang="my-MM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း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ႏ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ွ</a:t>
            </a:r>
            <a:r>
              <a:rPr lang="my-MM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င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my-MM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့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ႏ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ွ</a:t>
            </a:r>
            <a:r>
              <a:rPr lang="my-MM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my-MM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ဆ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</a:t>
            </a:r>
            <a:r>
              <a:rPr lang="my-MM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ည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my-MM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ၿ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င</a:t>
            </a:r>
            <a:r>
              <a:rPr lang="my-MM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ိ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</a:t>
            </a:r>
            <a:r>
              <a:rPr lang="my-MM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ျ</a:t>
            </a:r>
            <a:r>
              <a:rPr lang="my-MM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င</a:t>
            </a:r>
            <a:r>
              <a:rPr lang="my-MM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sz="28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း</a:t>
            </a:r>
            <a:endParaRPr lang="zh-CN" altLang="en-US" sz="2800" dirty="0">
              <a:solidFill>
                <a:schemeClr val="bg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631"/>
          <a:stretch>
            <a:fillRect/>
          </a:stretch>
        </p:blipFill>
        <p:spPr>
          <a:xfrm>
            <a:off x="755312" y="1892821"/>
            <a:ext cx="5098971" cy="3269251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82230" y="2982808"/>
            <a:ext cx="7697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800W </a:t>
            </a:r>
            <a:endParaRPr lang="zh-CN" altLang="en-US" sz="1600"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H="1">
            <a:off x="1065348" y="3152456"/>
            <a:ext cx="1368000" cy="0"/>
          </a:xfrm>
          <a:prstGeom prst="line">
            <a:avLst/>
          </a:prstGeom>
          <a:ln>
            <a:solidFill>
              <a:srgbClr val="9AB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1065348" y="3552307"/>
            <a:ext cx="1368000" cy="0"/>
          </a:xfrm>
          <a:prstGeom prst="line">
            <a:avLst/>
          </a:prstGeom>
          <a:ln>
            <a:solidFill>
              <a:srgbClr val="9AB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122117" y="3303535"/>
            <a:ext cx="881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4800W </a:t>
            </a:r>
            <a:endParaRPr lang="zh-CN" altLang="en-US" sz="1600"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cxnSp>
        <p:nvCxnSpPr>
          <p:cNvPr id="18" name="直接连接符 17"/>
          <p:cNvCxnSpPr/>
          <p:nvPr/>
        </p:nvCxnSpPr>
        <p:spPr>
          <a:xfrm flipH="1">
            <a:off x="1065348" y="3833840"/>
            <a:ext cx="1368000" cy="0"/>
          </a:xfrm>
          <a:prstGeom prst="line">
            <a:avLst/>
          </a:prstGeom>
          <a:ln>
            <a:solidFill>
              <a:srgbClr val="9AB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143917" y="3668548"/>
            <a:ext cx="7697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200W </a:t>
            </a:r>
            <a:endParaRPr lang="zh-CN" altLang="en-US" sz="1600"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cxnSp>
        <p:nvCxnSpPr>
          <p:cNvPr id="20" name="直接连接符 19"/>
          <p:cNvCxnSpPr/>
          <p:nvPr/>
        </p:nvCxnSpPr>
        <p:spPr>
          <a:xfrm flipH="1">
            <a:off x="1065348" y="4135518"/>
            <a:ext cx="1368000" cy="0"/>
          </a:xfrm>
          <a:prstGeom prst="line">
            <a:avLst/>
          </a:prstGeom>
          <a:ln>
            <a:solidFill>
              <a:srgbClr val="9AB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143917" y="3991199"/>
            <a:ext cx="7697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Zawgyi-One" panose="020B0604030504040204" pitchFamily="34" charset="0"/>
                <a:ea typeface="微软雅黑" panose="020B0503020204020204" charset="-122"/>
                <a:cs typeface="Zawgyi-One" panose="020B0604030504040204" pitchFamily="34" charset="0"/>
              </a:rPr>
              <a:t>200W </a:t>
            </a:r>
            <a:endParaRPr lang="zh-CN" altLang="en-US" sz="1600" dirty="0">
              <a:solidFill>
                <a:schemeClr val="bg1"/>
              </a:solidFill>
              <a:latin typeface="Zawgyi-One" panose="020B0604030504040204" pitchFamily="34" charset="0"/>
              <a:ea typeface="微软雅黑" panose="020B0503020204020204" charset="-122"/>
              <a:cs typeface="Zawgyi-One" panose="020B0604030504040204" pitchFamily="34" charset="0"/>
            </a:endParaRPr>
          </a:p>
        </p:txBody>
      </p:sp>
      <p:sp>
        <p:nvSpPr>
          <p:cNvPr id="22" name="变焦四摄 远近都清晰"/>
          <p:cNvSpPr txBox="1"/>
          <p:nvPr/>
        </p:nvSpPr>
        <p:spPr>
          <a:xfrm>
            <a:off x="4924057" y="1369685"/>
            <a:ext cx="6231623" cy="389842"/>
          </a:xfrm>
          <a:prstGeom prst="rect">
            <a:avLst/>
          </a:prstGeom>
          <a:ln w="3175">
            <a:miter lim="400000"/>
          </a:ln>
        </p:spPr>
        <p:txBody>
          <a:bodyPr wrap="square" lIns="25396" tIns="25396" rIns="25396" bIns="25396" anchor="ctr">
            <a:spAutoFit/>
          </a:bodyPr>
          <a:lstStyle>
            <a:lvl1pPr algn="ctr" defTabSz="412750">
              <a:defRPr sz="2400" spc="192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marL="571500" indent="-571500" algn="l">
              <a:lnSpc>
                <a:spcPct val="150000"/>
              </a:lnSpc>
              <a:buFont typeface="Wingdings" panose="05000000000000000000" pitchFamily="2" charset="2"/>
              <a:buChar char="Ø"/>
              <a:defRPr sz="2400" spc="24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r>
              <a:rPr lang="en-US" altLang="zh-CN" sz="1600" b="1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Sony 48m four-camera dual anti-shake</a:t>
            </a:r>
          </a:p>
        </p:txBody>
      </p:sp>
      <p:sp>
        <p:nvSpPr>
          <p:cNvPr id="23" name="变焦四摄 远近都清晰"/>
          <p:cNvSpPr txBox="1"/>
          <p:nvPr/>
        </p:nvSpPr>
        <p:spPr>
          <a:xfrm>
            <a:off x="4921086" y="2157368"/>
            <a:ext cx="6908362" cy="1020784"/>
          </a:xfrm>
          <a:prstGeom prst="rect">
            <a:avLst/>
          </a:prstGeom>
          <a:ln w="3175">
            <a:miter lim="400000"/>
          </a:ln>
        </p:spPr>
        <p:txBody>
          <a:bodyPr wrap="square" lIns="25396" tIns="25396" rIns="25396" bIns="25396" anchor="ctr">
            <a:spAutoFit/>
          </a:bodyPr>
          <a:lstStyle>
            <a:lvl1pPr algn="ctr" defTabSz="412750">
              <a:defRPr sz="2400" spc="192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marL="285750" indent="-285750" algn="l">
              <a:lnSpc>
                <a:spcPct val="150000"/>
              </a:lnSpc>
              <a:buFont typeface="Wingdings" panose="05000000000000000000" pitchFamily="2" charset="2"/>
              <a:buChar char="l"/>
              <a:defRPr sz="2400" spc="24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r>
              <a:rPr lang="en-US" altLang="zh-CN" sz="1400" spc="24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48m </a:t>
            </a:r>
            <a:r>
              <a:rPr lang="my-MM" altLang="zh-CN" sz="1400" spc="24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</a:t>
            </a:r>
            <a:r>
              <a:rPr lang="en-US" altLang="zh-CN" sz="1400" spc="24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င</a:t>
            </a:r>
            <a:r>
              <a:rPr lang="my-MM" altLang="zh-CN" sz="1400" spc="24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sz="1400" spc="24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</a:t>
            </a:r>
            <a:r>
              <a:rPr lang="my-MM" altLang="zh-CN" sz="1400" spc="24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ရ</a:t>
            </a:r>
            <a:r>
              <a:rPr lang="en-US" altLang="zh-CN" sz="1400" spc="24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ာ </a:t>
            </a:r>
            <a:r>
              <a:rPr lang="my-MM" altLang="zh-CN" sz="1400" spc="24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</a:t>
            </a:r>
            <a:r>
              <a:rPr lang="en-US" altLang="zh-CN" sz="1400" spc="24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လ</a:t>
            </a:r>
            <a:r>
              <a:rPr lang="my-MM" altLang="zh-CN" sz="1400" spc="24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း</a:t>
            </a:r>
            <a:r>
              <a:rPr lang="en-US" altLang="zh-CN" sz="1400" spc="24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လ</a:t>
            </a:r>
            <a:r>
              <a:rPr lang="my-MM" altLang="zh-CN" sz="1400" spc="24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ု</a:t>
            </a:r>
            <a:r>
              <a:rPr lang="en-US" altLang="zh-CN" sz="1400" spc="24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ံ</a:t>
            </a:r>
            <a:r>
              <a:rPr lang="my-MM" altLang="zh-CN" sz="1400" spc="24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း</a:t>
            </a:r>
            <a:r>
              <a:rPr lang="en-US" altLang="zh-CN" sz="1400" spc="24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altLang="zh-CN" sz="1400" spc="24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၊</a:t>
            </a:r>
            <a:r>
              <a:rPr lang="en-US" altLang="zh-CN" sz="1400" spc="24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altLang="zh-CN" sz="1400" spc="24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</a:t>
            </a:r>
            <a:r>
              <a:rPr lang="en-US" altLang="zh-CN" sz="1400" spc="24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ူ</a:t>
            </a:r>
            <a:r>
              <a:rPr lang="my-MM" altLang="zh-CN" sz="1400" spc="24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ည</a:t>
            </a:r>
            <a:r>
              <a:rPr lang="en-US" altLang="zh-CN" sz="1400" spc="24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ီ</a:t>
            </a:r>
            <a:r>
              <a:rPr lang="my-MM" altLang="zh-CN" sz="1400" spc="24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</a:t>
            </a:r>
            <a:r>
              <a:rPr lang="en-US" altLang="zh-CN" sz="1400" spc="24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</a:t>
            </a:r>
            <a:r>
              <a:rPr lang="my-MM" altLang="zh-CN" sz="1400" spc="24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en-US" altLang="zh-CN" sz="1400" spc="24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altLang="zh-CN" sz="1400" spc="24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</a:t>
            </a:r>
            <a:r>
              <a:rPr lang="en-US" altLang="zh-CN" sz="1400" spc="24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</a:t>
            </a:r>
            <a:r>
              <a:rPr lang="my-MM" altLang="zh-CN" sz="1400" spc="24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်</a:t>
            </a:r>
            <a:r>
              <a:rPr lang="en-US" altLang="zh-CN" sz="1400" spc="24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း</a:t>
            </a:r>
            <a:r>
              <a:rPr lang="my-MM" altLang="zh-CN" sz="1400" spc="24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ႏ</a:t>
            </a:r>
            <a:r>
              <a:rPr lang="en-US" altLang="zh-CN" sz="1400" spc="24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ႈ</a:t>
            </a:r>
            <a:r>
              <a:rPr lang="my-MM" altLang="zh-CN" sz="1400" spc="24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န</a:t>
            </a:r>
            <a:r>
              <a:rPr lang="en-US" altLang="zh-CN" sz="1400" spc="24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my-MM" altLang="zh-CN" sz="1400" spc="24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း</a:t>
            </a:r>
            <a:r>
              <a:rPr lang="en-US" altLang="zh-CN" sz="1400" spc="24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</a:t>
            </a:r>
            <a:r>
              <a:rPr lang="my-MM" altLang="zh-CN" sz="1400" spc="24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ြ</a:t>
            </a:r>
            <a:r>
              <a:rPr lang="en-US" altLang="zh-CN" sz="1400" spc="24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င</a:t>
            </a:r>
            <a:r>
              <a:rPr lang="my-MM" altLang="zh-CN" sz="1400" spc="24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sz="1400" spc="24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5G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ု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ထ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ဲ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ြ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င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လ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ွ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်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င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င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ရ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ာ </a:t>
            </a:r>
            <a:r>
              <a:rPr lang="en-US" altLang="zh-CN" sz="14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ေလးလုံးရွိပါသည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္။ Sony IMX586 (no OIS), Samsung's flagship </a:t>
            </a:r>
            <a:r>
              <a:rPr lang="en-US" altLang="zh-CN" sz="14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machineသည္လည္း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Sony camera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ိ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ု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ု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ံ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း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ျ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ဳ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ည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။</a:t>
            </a:r>
            <a:endParaRPr lang="en-US" altLang="zh-CN" sz="1400" dirty="0">
              <a:solidFill>
                <a:schemeClr val="bg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24" name="变焦四摄 远近都清晰"/>
          <p:cNvSpPr txBox="1"/>
          <p:nvPr/>
        </p:nvSpPr>
        <p:spPr>
          <a:xfrm>
            <a:off x="4921086" y="4650733"/>
            <a:ext cx="6908362" cy="1317019"/>
          </a:xfrm>
          <a:prstGeom prst="rect">
            <a:avLst/>
          </a:prstGeom>
          <a:ln w="3175">
            <a:miter lim="400000"/>
          </a:ln>
        </p:spPr>
        <p:txBody>
          <a:bodyPr wrap="square" lIns="25396" tIns="25396" rIns="25396" bIns="25396" anchor="ctr">
            <a:spAutoFit/>
          </a:bodyPr>
          <a:lstStyle>
            <a:lvl1pPr algn="ctr" defTabSz="412750">
              <a:defRPr sz="2400" spc="192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marL="285750" indent="-285750" algn="l">
              <a:lnSpc>
                <a:spcPct val="150000"/>
              </a:lnSpc>
              <a:buFont typeface="Wingdings" panose="05000000000000000000" pitchFamily="2" charset="2"/>
              <a:buChar char="l"/>
              <a:defRPr sz="2400" spc="24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OPPO mobile phones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်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း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ည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လ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ွ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်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င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video double anti-shake function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ိ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ု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ထ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့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ံ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ါ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ည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။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ူ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ည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ီ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်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းႏႈ</a:t>
            </a:r>
            <a:r>
              <a:rPr lang="en-US" altLang="zh-CN" sz="14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န္းတြင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altLang="zh-CN" sz="14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အတည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္ၿ</a:t>
            </a:r>
            <a:r>
              <a:rPr lang="en-US" altLang="zh-CN" sz="14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ငိမ္ဆုံး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 video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ရ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ု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ိ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ျ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င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း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၊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ု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ံ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ည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ႈ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န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ဝ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ါ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း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လ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ိ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့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ည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ဟ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ု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ါ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။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အျခား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စက္မ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ႈွ</a:t>
            </a:r>
            <a:r>
              <a:rPr lang="en-US" altLang="zh-CN" sz="14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ဇုံမ်ားတြင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altLang="zh-CN" sz="14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ဤကဲ့သို႕ေသာ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function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ရ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ွ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ိ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ါ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။</a:t>
            </a:r>
            <a:endParaRPr lang="zh-CN" altLang="en-US" sz="1400" dirty="0">
              <a:solidFill>
                <a:schemeClr val="bg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25" name="变焦四摄 远近都清晰"/>
          <p:cNvSpPr txBox="1"/>
          <p:nvPr/>
        </p:nvSpPr>
        <p:spPr>
          <a:xfrm>
            <a:off x="4921086" y="3324374"/>
            <a:ext cx="6842561" cy="993854"/>
          </a:xfrm>
          <a:prstGeom prst="rect">
            <a:avLst/>
          </a:prstGeom>
          <a:ln w="3175">
            <a:miter lim="400000"/>
          </a:ln>
        </p:spPr>
        <p:txBody>
          <a:bodyPr wrap="square" lIns="25396" tIns="25396" rIns="25396" bIns="25396" anchor="ctr">
            <a:spAutoFit/>
          </a:bodyPr>
          <a:lstStyle>
            <a:lvl1pPr algn="ctr" defTabSz="412750">
              <a:defRPr sz="2400" spc="192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marL="285750" indent="-285750" algn="l">
              <a:lnSpc>
                <a:spcPct val="150000"/>
              </a:lnSpc>
              <a:buFont typeface="Wingdings" panose="05000000000000000000" pitchFamily="2" charset="2"/>
              <a:buChar char="l"/>
              <a:defRPr sz="2400" spc="24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ိ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ု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ိ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ု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functions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်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း: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ည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ျ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င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ြ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င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း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ည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ူ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ါ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ၾ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ည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လ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င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ျ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င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း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၊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polar night mode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၊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AI beauty ၊ video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ႈ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န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ျ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င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း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၊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super macro </a:t>
            </a:r>
            <a:r>
              <a:rPr lang="en-US" altLang="zh-CN" sz="1400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အစရွိသျဖင</a:t>
            </a:r>
            <a:r>
              <a:rPr lang="en-US" altLang="zh-CN" sz="1400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့္။</a:t>
            </a:r>
          </a:p>
        </p:txBody>
      </p:sp>
      <p:cxnSp>
        <p:nvCxnSpPr>
          <p:cNvPr id="26" name="直接连接符 25"/>
          <p:cNvCxnSpPr/>
          <p:nvPr/>
        </p:nvCxnSpPr>
        <p:spPr>
          <a:xfrm flipV="1">
            <a:off x="4924057" y="1764755"/>
            <a:ext cx="6828389" cy="45425"/>
          </a:xfrm>
          <a:prstGeom prst="line">
            <a:avLst/>
          </a:prstGeom>
          <a:ln w="25400" cmpd="dbl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</TotalTime>
  <Words>8752</Words>
  <Application>Microsoft Office PowerPoint</Application>
  <PresentationFormat>Widescreen</PresentationFormat>
  <Paragraphs>304</Paragraphs>
  <Slides>29</Slides>
  <Notes>12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6" baseType="lpstr">
      <vt:lpstr>微软雅黑</vt:lpstr>
      <vt:lpstr>Arial</vt:lpstr>
      <vt:lpstr>Calibri</vt:lpstr>
      <vt:lpstr>Calibri Light</vt:lpstr>
      <vt:lpstr>Wingdings</vt:lpstr>
      <vt:lpstr>Zawgyi-One</vt:lpstr>
      <vt:lpstr>Office 主题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Crab 87</cp:lastModifiedBy>
  <cp:revision>137</cp:revision>
  <dcterms:created xsi:type="dcterms:W3CDTF">2019-10-17T12:12:00Z</dcterms:created>
  <dcterms:modified xsi:type="dcterms:W3CDTF">2020-05-07T11:03:40Z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2052-10.1.0.6395</vt:lpwstr>
  </property>
</Properties>
</file>