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7" r:id="rId2"/>
    <p:sldId id="262" r:id="rId3"/>
    <p:sldId id="259" r:id="rId4"/>
    <p:sldId id="261" r:id="rId5"/>
    <p:sldId id="263" r:id="rId6"/>
    <p:sldId id="264" r:id="rId7"/>
    <p:sldId id="279" r:id="rId8"/>
    <p:sldId id="277" r:id="rId9"/>
    <p:sldId id="278" r:id="rId10"/>
    <p:sldId id="280" r:id="rId11"/>
    <p:sldId id="281" r:id="rId12"/>
    <p:sldId id="347" r:id="rId13"/>
    <p:sldId id="348" r:id="rId14"/>
    <p:sldId id="266" r:id="rId15"/>
    <p:sldId id="354" r:id="rId16"/>
    <p:sldId id="352" r:id="rId17"/>
    <p:sldId id="353" r:id="rId18"/>
    <p:sldId id="268" r:id="rId19"/>
    <p:sldId id="334" r:id="rId20"/>
    <p:sldId id="349" r:id="rId21"/>
    <p:sldId id="350" r:id="rId22"/>
    <p:sldId id="269" r:id="rId23"/>
    <p:sldId id="270" r:id="rId24"/>
    <p:sldId id="306" r:id="rId25"/>
    <p:sldId id="344" r:id="rId26"/>
    <p:sldId id="356" r:id="rId27"/>
    <p:sldId id="358" r:id="rId28"/>
    <p:sldId id="357" r:id="rId29"/>
    <p:sldId id="274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0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rosoft Office User" initials="MO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2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402" y="-102"/>
      </p:cViewPr>
      <p:guideLst>
        <p:guide orient="horz" pos="250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5B253-79FD-46B1-9343-46DC3E970DA2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9CAE2-0967-48BC-A8A5-D380002A2B2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42888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4" name="Shape 2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266273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9CAE2-0967-48BC-A8A5-D380002A2B20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6601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994114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275227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566157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424428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724157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736287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710903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9CAE2-0967-48BC-A8A5-D380002A2B2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07675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672392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88564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209A7-DFEC-49EC-82C7-53CBC738BA25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84F95-5E4B-4346-BCB3-E88A223DD6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77155"/>
          </a:xfrm>
          <a:prstGeom prst="rect">
            <a:avLst/>
          </a:prstGeom>
        </p:spPr>
      </p:pic>
      <p:sp>
        <p:nvSpPr>
          <p:cNvPr id="264" name="OPPO Reno2"/>
          <p:cNvSpPr txBox="1"/>
          <p:nvPr/>
        </p:nvSpPr>
        <p:spPr>
          <a:xfrm>
            <a:off x="2967060" y="309514"/>
            <a:ext cx="7052893" cy="728405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 defTabSz="412750">
              <a:defRPr sz="4800" b="1" spc="480">
                <a:solidFill>
                  <a:srgbClr val="74F7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sz="4400" dirty="0">
                <a:latin typeface="OPPOSans R" pitchFamily="18" charset="-122"/>
                <a:ea typeface="OPPOSans R" pitchFamily="18" charset="-122"/>
              </a:rPr>
              <a:t>OPPO </a:t>
            </a:r>
            <a:r>
              <a:rPr lang="en-US" sz="4400" dirty="0" smtClean="0">
                <a:latin typeface="OPPOSans R" pitchFamily="18" charset="-122"/>
                <a:ea typeface="OPPOSans R" pitchFamily="18" charset="-122"/>
              </a:rPr>
              <a:t>CPH2005(5G) </a:t>
            </a:r>
            <a:endParaRPr lang="zh-CN" altLang="en-US" sz="4400" dirty="0" err="1" smtClean="0"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2" name="OPPO Reno2"/>
          <p:cNvSpPr txBox="1"/>
          <p:nvPr/>
        </p:nvSpPr>
        <p:spPr>
          <a:xfrm>
            <a:off x="2153117" y="5577205"/>
            <a:ext cx="7200900" cy="892810"/>
          </a:xfrm>
          <a:prstGeom prst="rect">
            <a:avLst/>
          </a:prstGeom>
          <a:ln w="3175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 defTabSz="412750">
              <a:defRPr sz="4800" b="1" spc="480">
                <a:solidFill>
                  <a:srgbClr val="74F7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800" dirty="0" err="1" smtClean="0">
                <a:latin typeface="OPPOSans R" pitchFamily="18" charset="-122"/>
                <a:ea typeface="OPPOSans R" pitchFamily="18" charset="-122"/>
              </a:rPr>
              <a:t>Nama</a:t>
            </a:r>
            <a:r>
              <a:rPr lang="en-US" altLang="zh-CN" sz="18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800" dirty="0" smtClean="0">
                <a:latin typeface="OPPOSans R" pitchFamily="18" charset="-122"/>
                <a:ea typeface="OPPOSans R" pitchFamily="18" charset="-122"/>
              </a:rPr>
              <a:t>Model </a:t>
            </a:r>
            <a:r>
              <a:rPr lang="en-US" altLang="zh-CN" sz="1800" dirty="0" err="1" smtClean="0">
                <a:latin typeface="OPPOSans R" pitchFamily="18" charset="-122"/>
                <a:ea typeface="OPPOSans R" pitchFamily="18" charset="-122"/>
              </a:rPr>
              <a:t>di</a:t>
            </a:r>
            <a:r>
              <a:rPr lang="en-US" altLang="zh-CN" sz="18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800" dirty="0" smtClean="0">
                <a:latin typeface="OPPOSans R" pitchFamily="18" charset="-122"/>
                <a:ea typeface="OPPOSans R" pitchFamily="18" charset="-122"/>
              </a:rPr>
              <a:t>Market</a:t>
            </a:r>
            <a:r>
              <a:rPr lang="zh-CN" sz="1800" dirty="0" smtClean="0">
                <a:latin typeface="OPPOSans R" pitchFamily="18" charset="-122"/>
                <a:ea typeface="OPPOSans R" pitchFamily="18" charset="-122"/>
              </a:rPr>
              <a:t>：</a:t>
            </a:r>
          </a:p>
          <a:p>
            <a:pPr algn="l"/>
            <a:r>
              <a:rPr lang="en-US" sz="1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Reno3 5G(TW)</a:t>
            </a:r>
            <a:endParaRPr lang="zh-CN" altLang="en-US" sz="1800" dirty="0" err="1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l"/>
            <a:r>
              <a:rPr lang="en-US" altLang="zh-CN" sz="1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Find X2 Lite(FR/IT/ES/UK/DE/CH/NL)</a:t>
            </a:r>
            <a:endParaRPr lang="en-US" altLang="zh-CN" sz="1800" dirty="0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077762" y="631073"/>
            <a:ext cx="3459848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Video Ultra</a:t>
            </a:r>
            <a:r>
              <a:rPr lang="zh-CN" altLang="en-US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</a:t>
            </a:r>
            <a:r>
              <a:rPr lang="zh-CN" altLang="en-US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2.0</a:t>
            </a:r>
            <a:endParaRPr lang="en-US" altLang="en-US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  <p:pic>
        <p:nvPicPr>
          <p:cNvPr id="8" name="oss_2_1280-122f5861ffe8349c2b39460b17d6882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75489" y="1001990"/>
            <a:ext cx="3865506" cy="2174347"/>
          </a:xfrm>
          <a:prstGeom prst="rect">
            <a:avLst/>
          </a:prstGeom>
        </p:spPr>
      </p:pic>
      <p:pic>
        <p:nvPicPr>
          <p:cNvPr id="9" name="oss_1_1280-dbabda3383ca7ae95c45a234f4ed654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75489" y="3599983"/>
            <a:ext cx="3865506" cy="2174347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 flipV="1">
            <a:off x="5175183" y="1207026"/>
            <a:ext cx="5894739" cy="35264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911646" y="1466864"/>
            <a:ext cx="6915450" cy="52343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Video Ultra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</a:t>
            </a:r>
            <a:endParaRPr lang="en-US" altLang="en-US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Meningkatkan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stabilitas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gambar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telah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diambil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kamera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utama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meminimalkan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dampak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kualitas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gambar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menahan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sedikit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gerakan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blur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menghasilkan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efek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visual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dinamis</a:t>
            </a:r>
            <a:endParaRPr lang="en-US" altLang="zh-CN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1400" b="1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Video Ultra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Pro</a:t>
            </a:r>
            <a:endParaRPr lang="en-US" altLang="zh-CN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ode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baru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ini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melakukan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pemotongan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gambar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diambil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kamera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wide angle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menangani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getaran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keras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memberikan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gambar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</a:t>
            </a: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Stabilitas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Kualitas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Gambar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Bagus</a:t>
            </a:r>
            <a:endParaRPr lang="en-US" altLang="en-US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Stabilitas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gambar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baik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dalam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skenario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ekstrim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getaran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keras</a:t>
            </a:r>
            <a:endParaRPr lang="en-US" altLang="zh-CN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Kualitas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gambar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baik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dalam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skenario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umum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sedikit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getaran</a:t>
            </a: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976" y="1957304"/>
            <a:ext cx="5007655" cy="28072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65260" y="1177323"/>
            <a:ext cx="4535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en-US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Bokeh</a:t>
            </a:r>
            <a:r>
              <a:rPr lang="en-US" altLang="en-US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Beautifikasi</a:t>
            </a:r>
            <a:r>
              <a:rPr lang="en-US" altLang="en-US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Video</a:t>
            </a:r>
            <a:endParaRPr lang="en-US" altLang="en-US" sz="16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5465260" y="1636295"/>
            <a:ext cx="4978150" cy="51502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313277" y="2038248"/>
            <a:ext cx="6650925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Bokeh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Video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Baik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kamera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depan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belakang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mendukung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Bokeh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perekaman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video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Blur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latar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belakang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sementara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itu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menyoroti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orang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membuat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efek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video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seperti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film</a:t>
            </a: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  <a:buNone/>
            </a:pP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Beautifikasi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Video</a:t>
            </a:r>
            <a:endParaRPr lang="en-US" altLang="en-US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Kamera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depan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belakang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mendukung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beautifikasi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berbasis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AI real-time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perekaman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video,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memastikan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postur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badan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terlihat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cantik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meskipun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mereka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sedang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bergerak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12494" y="265052"/>
            <a:ext cx="31192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VOOC 4.0</a:t>
            </a:r>
            <a:endParaRPr lang="zh-CN" altLang="en-US" sz="28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b="13030"/>
          <a:stretch>
            <a:fillRect/>
          </a:stretch>
        </p:blipFill>
        <p:spPr>
          <a:xfrm>
            <a:off x="420302" y="3954382"/>
            <a:ext cx="5661360" cy="26022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20302" y="929201"/>
            <a:ext cx="11603990" cy="30008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Pengisian</a:t>
            </a: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Daya</a:t>
            </a:r>
            <a:endParaRPr lang="en-US" altLang="en-US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Meningkatkan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dari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20W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(5V/4A)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30W (5V/6A);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Menghasilkan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pengisian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daya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50</a:t>
            </a:r>
            <a:r>
              <a:rPr 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%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dalam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20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menit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;</a:t>
            </a: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Baterai</a:t>
            </a:r>
            <a:endParaRPr lang="en-US" altLang="en-US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4025mAh 1.5C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Daya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pengisian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mungkin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tidak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setinggi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beberapa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produk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tetapi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berkat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teknologi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central tab,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ponsel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kita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dapat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tetap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mengisi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daya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tingkat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arus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tinggi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di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bawah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perlindungan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papan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baterai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VOOC 4.0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dapat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mengisi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daya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50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%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dalam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20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menit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100%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dalam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56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menit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endParaRPr lang="en-US" altLang="zh-CN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422470" y="175515"/>
            <a:ext cx="52382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20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</a:t>
            </a:r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esar</a:t>
            </a:r>
            <a:r>
              <a:rPr lang="en-US" altLang="zh-CN" sz="20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yang </a:t>
            </a:r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</a:t>
            </a:r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ipis</a:t>
            </a:r>
            <a:r>
              <a:rPr lang="en-US" altLang="zh-CN" sz="20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20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R</a:t>
            </a:r>
            <a:r>
              <a:rPr lang="en-US" altLang="zh-CN" sz="20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ingan</a:t>
            </a:r>
            <a:endParaRPr lang="zh-CN" altLang="en-US" sz="20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09357" y="4815908"/>
            <a:ext cx="4296174" cy="1280155"/>
            <a:chOff x="192783" y="4365104"/>
            <a:chExt cx="4296174" cy="128015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783" y="4791822"/>
              <a:ext cx="4296174" cy="842368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873306" y="4365104"/>
              <a:ext cx="2437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 err="1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Layar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 OLED </a:t>
              </a:r>
              <a:r>
                <a:rPr lang="en-US" altLang="zh-CN" sz="1200" dirty="0" err="1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waterdrop</a:t>
              </a:r>
              <a:endParaRPr lang="en-US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152439" y="5368260"/>
              <a:ext cx="2437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 smtClean="0">
                  <a:latin typeface="Lantinghei SC Demibold" panose="02000000000000000000" pitchFamily="2" charset="-122"/>
                  <a:ea typeface="Lantinghei SC Demibold" panose="02000000000000000000" pitchFamily="2" charset="-122"/>
                </a:rPr>
                <a:t>7.96mm  </a:t>
              </a:r>
              <a:r>
                <a:rPr lang="en-US" altLang="zh-CN" sz="1200" b="1" dirty="0">
                  <a:latin typeface="Lantinghei SC Demibold" panose="02000000000000000000" pitchFamily="2" charset="-122"/>
                  <a:ea typeface="Lantinghei SC Demibold" panose="02000000000000000000" pitchFamily="2" charset="-122"/>
                </a:rPr>
                <a:t>ultra-thin body</a:t>
              </a:r>
            </a:p>
          </p:txBody>
        </p:sp>
      </p:grpSp>
      <p:sp>
        <p:nvSpPr>
          <p:cNvPr id="14" name="变焦四摄 远近都清晰"/>
          <p:cNvSpPr txBox="1"/>
          <p:nvPr/>
        </p:nvSpPr>
        <p:spPr>
          <a:xfrm>
            <a:off x="5081488" y="1641222"/>
            <a:ext cx="6624241" cy="387919"/>
          </a:xfrm>
          <a:prstGeom prst="rect">
            <a:avLst/>
          </a:prstGeom>
          <a:noFill/>
          <a:ln w="3175">
            <a:noFill/>
            <a:miter lim="400000"/>
          </a:ln>
        </p:spPr>
        <p:txBody>
          <a:bodyPr wrap="non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7.96mm </a:t>
            </a:r>
            <a:r>
              <a:rPr lang="en-US" altLang="zh-CN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besar</a:t>
            </a:r>
            <a:r>
              <a:rPr lang="en-US" altLang="zh-CN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yang tipis </a:t>
            </a:r>
            <a:r>
              <a:rPr lang="en-US" altLang="zh-CN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ringan</a:t>
            </a:r>
            <a:endParaRPr lang="en-US" altLang="zh-CN" sz="16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5" name="变焦四摄 远近都清晰"/>
          <p:cNvSpPr txBox="1"/>
          <p:nvPr/>
        </p:nvSpPr>
        <p:spPr>
          <a:xfrm>
            <a:off x="5081487" y="3737299"/>
            <a:ext cx="6701209" cy="1990280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sangat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tipis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dilengkapi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besar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dari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4000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dimana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hanya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dapat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dicapai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oleh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OPPO.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Ketika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dulu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dari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3000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sudah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cukup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Sekarang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selama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dari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4000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tidak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perlu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khawatir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daya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tahan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6" name="变焦四摄 远近都清晰"/>
          <p:cNvSpPr txBox="1"/>
          <p:nvPr/>
        </p:nvSpPr>
        <p:spPr>
          <a:xfrm>
            <a:off x="5081487" y="2506201"/>
            <a:ext cx="6675083" cy="1020784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7.96mm,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5G 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lain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memiliki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ketebalan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sekitar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9mm, case sleeved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kita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lebih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tipis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dibandingkan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dengan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lainnya</a:t>
            </a:r>
            <a:endParaRPr lang="zh-CN" altLang="en-US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5081488" y="2174054"/>
            <a:ext cx="6322024" cy="47186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77848" y="6234713"/>
            <a:ext cx="5840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*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Gambar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hanya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ditunjukkan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ilustrasi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bukan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gambar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produk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kumimoji="1" lang="en-US" altLang="zh-CN" sz="1200" b="1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asli</a:t>
            </a:r>
            <a:r>
              <a:rPr kumimoji="1" lang="en-US" altLang="zh-CN" sz="1200" b="1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kumimoji="1" lang="zh-CN" altLang="en-US" sz="1200" b="1" dirty="0">
              <a:solidFill>
                <a:srgbClr val="FF0000"/>
              </a:solidFill>
              <a:latin typeface="OPPOSans R" pitchFamily="18" charset="-122"/>
              <a:ea typeface="OPPOSans R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66" y="916742"/>
            <a:ext cx="4643835" cy="389916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2326005" y="189918"/>
            <a:ext cx="7582535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 smtClean="0">
                <a:latin typeface="OPPOSans R" pitchFamily="18" charset="-122"/>
                <a:ea typeface="OPPOSans R" pitchFamily="18" charset="-122"/>
              </a:rPr>
              <a:t>Daftar</a:t>
            </a:r>
            <a:r>
              <a:rPr lang="en-US" altLang="zh-CN" dirty="0" smtClean="0">
                <a:latin typeface="OPPOSans R" pitchFamily="18" charset="-122"/>
                <a:ea typeface="OPPOSans R" pitchFamily="18" charset="-122"/>
              </a:rPr>
              <a:t> Isi</a:t>
            </a:r>
            <a:endParaRPr lang="en-US" altLang="zh-CN" dirty="0"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Dasar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Nilai</a:t>
              </a:r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Jual</a:t>
              </a:r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Utama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757380"/>
            <a:ext cx="2089150" cy="2269490"/>
            <a:chOff x="0" y="-3650"/>
            <a:chExt cx="3266474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27800" y="-3650"/>
              <a:ext cx="3238674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2000" dirty="0" smtClean="0">
                  <a:latin typeface="OPPOSans R" pitchFamily="18" charset="-122"/>
                  <a:ea typeface="OPPOSans R" pitchFamily="18" charset="-122"/>
                </a:rPr>
                <a:t>ColorOS</a:t>
              </a:r>
              <a:endParaRPr lang="en-US" sz="20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endParaRPr lang="en-US" altLang="zh-CN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latin typeface="OPPOSans R" pitchFamily="18" charset="-122"/>
                  <a:ea typeface="OPPOSans R" pitchFamily="18" charset="-122"/>
                  <a:sym typeface="+mn-ea"/>
                </a:rPr>
                <a:t>FAQ</a:t>
              </a:r>
              <a:endParaRPr lang="en-US" altLang="zh-CN" sz="2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sp>
        <p:nvSpPr>
          <p:cNvPr id="35" name="文本框 1"/>
          <p:cNvSpPr txBox="1"/>
          <p:nvPr/>
        </p:nvSpPr>
        <p:spPr>
          <a:xfrm>
            <a:off x="1879585" y="5372100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2.1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Terintegrasi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2.2 4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Stabilisasi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anda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2.3 VOOC 4.0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2.4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esar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yang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Tipis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R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ingan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41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2" name="成组"/>
          <p:cNvGrpSpPr/>
          <p:nvPr/>
        </p:nvGrpSpPr>
        <p:grpSpPr>
          <a:xfrm>
            <a:off x="100496" y="1404250"/>
            <a:ext cx="5673287" cy="1580250"/>
            <a:chOff x="156100" y="698751"/>
            <a:chExt cx="2705823" cy="1543034"/>
          </a:xfrm>
        </p:grpSpPr>
        <p:sp>
          <p:nvSpPr>
            <p:cNvPr id="46" name="文本框 1"/>
            <p:cNvSpPr txBox="1"/>
            <p:nvPr/>
          </p:nvSpPr>
          <p:spPr>
            <a:xfrm>
              <a:off x="156100" y="698751"/>
              <a:ext cx="2705823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1.1 Parameter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Tampilan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Luar</a:t>
              </a:r>
              <a:endPara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1.2 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Konfigurasi</a:t>
              </a:r>
              <a:endPara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1.3 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Fitur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yang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Sering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Digunakan</a:t>
              </a:r>
              <a:endParaRPr lang="en-US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47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36" name="Rectangle 35"/>
          <p:cNvSpPr/>
          <p:nvPr/>
        </p:nvSpPr>
        <p:spPr>
          <a:xfrm>
            <a:off x="7654832" y="3484658"/>
            <a:ext cx="19594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OPPOSans R" pitchFamily="18" charset="-122"/>
                <a:ea typeface="OPPOSans R" pitchFamily="18" charset="-122"/>
              </a:rPr>
              <a:t>Hal-</a:t>
            </a:r>
            <a:r>
              <a:rPr lang="en-US" sz="1400" dirty="0" err="1" smtClean="0">
                <a:latin typeface="OPPOSans R" pitchFamily="18" charset="-122"/>
                <a:ea typeface="OPPOSans R" pitchFamily="18" charset="-122"/>
              </a:rPr>
              <a:t>hal</a:t>
            </a:r>
            <a:r>
              <a:rPr lang="en-US" sz="1400" dirty="0" smtClean="0"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sz="1400" dirty="0" err="1" smtClean="0">
                <a:latin typeface="OPPOSans R" pitchFamily="18" charset="-122"/>
                <a:ea typeface="OPPOSans R" pitchFamily="18" charset="-122"/>
              </a:rPr>
              <a:t>Harus</a:t>
            </a:r>
            <a:r>
              <a:rPr lang="en-US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latin typeface="OPPOSans R" pitchFamily="18" charset="-122"/>
                <a:ea typeface="OPPOSans R" pitchFamily="18" charset="-122"/>
              </a:rPr>
              <a:t>Diperhatikan</a:t>
            </a:r>
            <a:r>
              <a:rPr lang="en-US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latin typeface="OPPOSans R" pitchFamily="18" charset="-122"/>
                <a:ea typeface="OPPOSans R" pitchFamily="18" charset="-122"/>
              </a:rPr>
              <a:t>Ketika</a:t>
            </a:r>
            <a:r>
              <a:rPr lang="en-US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latin typeface="OPPOSans R" pitchFamily="18" charset="-122"/>
                <a:ea typeface="OPPOSans R" pitchFamily="18" charset="-122"/>
              </a:rPr>
              <a:t>Perbaikan</a:t>
            </a:r>
            <a:endParaRPr lang="en-US" sz="1400" dirty="0" smtClean="0">
              <a:latin typeface="OPPOSans R" pitchFamily="18" charset="-122"/>
              <a:ea typeface="OPPOSans R" pitchFamily="18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/>
          <p:cNvSpPr/>
          <p:nvPr/>
        </p:nvSpPr>
        <p:spPr>
          <a:xfrm>
            <a:off x="0" y="11586"/>
            <a:ext cx="12192000" cy="6858000"/>
          </a:xfrm>
          <a:prstGeom prst="rect">
            <a:avLst/>
          </a:prstGeom>
          <a:gradFill>
            <a:gsLst>
              <a:gs pos="0">
                <a:srgbClr val="0D0E12"/>
              </a:gs>
              <a:gs pos="100000">
                <a:srgbClr val="262934"/>
              </a:gs>
            </a:gsLst>
            <a:lin ang="5400000"/>
          </a:gra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210" hangingPunct="0"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500" b="1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"/>
              <a:sym typeface="Helvetica"/>
            </a:endParaRPr>
          </a:p>
        </p:txBody>
      </p:sp>
      <p:sp>
        <p:nvSpPr>
          <p:cNvPr id="3" name="基于无边界美学理念，ColorOS 7 为用户深度定制应用场景广、适配应用多、使用时间长的暗色模式。…"/>
          <p:cNvSpPr txBox="1"/>
          <p:nvPr/>
        </p:nvSpPr>
        <p:spPr>
          <a:xfrm>
            <a:off x="699135" y="1616362"/>
            <a:ext cx="11201572" cy="103618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lvl="0" algn="just" defTabSz="412750" hangingPunct="0">
              <a:defRPr sz="24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kern="0" dirty="0" err="1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ColorOS</a:t>
            </a:r>
            <a:r>
              <a:rPr sz="1600" kern="0" dirty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7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sekarang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mendukung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mode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gelap</a:t>
            </a:r>
            <a:r>
              <a:rPr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. 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Dan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kita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memiliki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algoritma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yang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eksklusif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,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dan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aplikasi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pihak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ketiga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seperti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INS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dan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Facebook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juga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mendukung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warna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gelap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,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dimana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tidak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ada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home lain yang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dapat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melakukannya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.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Sebagai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tambahan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,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konsumsi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daya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dari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ponsel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kita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dikurangi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38%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ketika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mode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gelap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dinyalakan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. Mode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gelap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dapat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digunakan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beberapa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jam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dan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menghemat</a:t>
            </a:r>
            <a:r>
              <a:rPr lang="en-US" sz="1600" kern="0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600" kern="0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daya</a:t>
            </a:r>
            <a:endParaRPr sz="1600" kern="0" dirty="0">
              <a:solidFill>
                <a:srgbClr val="FFFFFF"/>
              </a:solidFill>
              <a:latin typeface="OPPOSans R" pitchFamily="18" charset="-122"/>
              <a:ea typeface="OPPOSans R" pitchFamily="18" charset="-122"/>
              <a:cs typeface="Helvetica"/>
              <a:sym typeface="Helvetica"/>
            </a:endParaRPr>
          </a:p>
        </p:txBody>
      </p:sp>
      <p:sp>
        <p:nvSpPr>
          <p:cNvPr id="4" name="全天候暗色模式"/>
          <p:cNvSpPr txBox="1"/>
          <p:nvPr/>
        </p:nvSpPr>
        <p:spPr>
          <a:xfrm>
            <a:off x="682216" y="391724"/>
            <a:ext cx="2954336" cy="634149"/>
          </a:xfrm>
          <a:prstGeom prst="rect">
            <a:avLst/>
          </a:prstGeom>
          <a:ln w="12700">
            <a:miter lim="400000"/>
          </a:ln>
        </p:spPr>
        <p:txBody>
          <a:bodyPr wrap="none" lIns="39688" tIns="39688" rIns="39688" bIns="39688">
            <a:spAutoFit/>
          </a:bodyPr>
          <a:lstStyle>
            <a:lvl1pPr algn="l" defTabSz="91249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 defTabSz="455930" hangingPunct="0"/>
            <a:r>
              <a:rPr lang="en-US" sz="3600" kern="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Mode </a:t>
            </a:r>
            <a:r>
              <a:rPr lang="en-US" sz="3600" kern="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Gelap</a:t>
            </a:r>
            <a:endParaRPr lang="zh-CN" altLang="en-US" sz="3600" b="1" kern="0" dirty="0">
              <a:solidFill>
                <a:schemeClr val="accent2"/>
              </a:solidFill>
              <a:latin typeface="OPPOSans R" pitchFamily="18" charset="-122"/>
              <a:ea typeface="OPPOSans R" pitchFamily="18" charset="-122"/>
              <a:sym typeface="Helvetic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489487" y="4204359"/>
            <a:ext cx="32423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Nyalakan</a:t>
            </a:r>
            <a:r>
              <a:rPr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"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Pengaturan-Layar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Kecerahan</a:t>
            </a:r>
            <a:r>
              <a:rPr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-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Mode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gelap</a:t>
            </a:r>
            <a:r>
              <a:rPr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"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menunjukkan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user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efek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gelap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aplikasi</a:t>
            </a:r>
            <a:r>
              <a:rPr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sz="1400" dirty="0">
              <a:solidFill>
                <a:schemeClr val="accent2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6" name="矩形: 圆角 26"/>
          <p:cNvSpPr/>
          <p:nvPr/>
        </p:nvSpPr>
        <p:spPr>
          <a:xfrm>
            <a:off x="699135" y="1216025"/>
            <a:ext cx="188087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sym typeface="Helvetica Neue Medium"/>
              </a:rPr>
              <a:t>Pengenalan</a:t>
            </a:r>
            <a:endParaRPr lang="zh-CN" altLang="en-US" b="1" dirty="0">
              <a:solidFill>
                <a:srgbClr val="FFFFFF"/>
              </a:solidFill>
              <a:latin typeface="OPPOSans R" pitchFamily="18" charset="-122"/>
              <a:ea typeface="OPPOSans R" pitchFamily="18" charset="-122"/>
              <a:sym typeface="Helvetica Neue Medium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990" y="2828925"/>
            <a:ext cx="1704975" cy="36957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63495" y="2828925"/>
            <a:ext cx="1704975" cy="36957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88180" y="2829560"/>
            <a:ext cx="1704340" cy="36950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3975" y="2828925"/>
            <a:ext cx="1704975" cy="369633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996351" y="6201410"/>
            <a:ext cx="1973580" cy="6565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*</a:t>
            </a:r>
            <a:r>
              <a:rPr kumimoji="0" lang="en-US" sz="1200" b="1" i="0" u="none" strike="noStrike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Tersedia</a:t>
            </a: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200" b="1" i="0" u="none" strike="noStrike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dalam</a:t>
            </a: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200" b="1" i="0" u="none" strike="noStrike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semua</a:t>
            </a: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model</a:t>
            </a:r>
            <a:endParaRPr kumimoji="0" sz="1200" b="1" i="0" u="none" strike="noStrike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FillTx/>
              <a:latin typeface="OPPOSans R" pitchFamily="18" charset="-122"/>
              <a:ea typeface="OPPOSans R" pitchFamily="18" charset="-122"/>
              <a:cs typeface="Helvetica"/>
              <a:sym typeface="Helvetica"/>
            </a:endParaRPr>
          </a:p>
        </p:txBody>
      </p:sp>
      <p:sp>
        <p:nvSpPr>
          <p:cNvPr id="12" name="矩形: 圆角 26"/>
          <p:cNvSpPr/>
          <p:nvPr/>
        </p:nvSpPr>
        <p:spPr>
          <a:xfrm>
            <a:off x="8489487" y="3605349"/>
            <a:ext cx="2182958" cy="473124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Helvetica Neue Medium"/>
              </a:rPr>
              <a:t>Cara </a:t>
            </a:r>
            <a:r>
              <a:rPr lang="en-US" altLang="zh-CN" b="1" dirty="0" err="1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Helvetica Neue Medium"/>
              </a:rPr>
              <a:t>Pengoperasian</a:t>
            </a:r>
            <a:endParaRPr lang="zh-CN" altLang="en-US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全局主题"/>
          <p:cNvSpPr txBox="1"/>
          <p:nvPr/>
        </p:nvSpPr>
        <p:spPr>
          <a:xfrm>
            <a:off x="8925673" y="674810"/>
            <a:ext cx="2880664" cy="362346"/>
          </a:xfrm>
          <a:prstGeom prst="rect">
            <a:avLst/>
          </a:prstGeom>
          <a:ln w="12700">
            <a:miter lim="400000"/>
          </a:ln>
        </p:spPr>
        <p:txBody>
          <a:bodyPr wrap="none" lIns="27021" tIns="27021" rIns="27021" bIns="27021" anchor="ctr">
            <a:spAutoFit/>
          </a:bodyPr>
          <a:lstStyle>
            <a:lvl1pPr algn="l" defTabSz="82105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410210" hangingPunct="0"/>
            <a:r>
              <a:rPr lang="en-US" altLang="zh-CN" sz="2000" b="1" kern="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Jam </a:t>
            </a:r>
            <a:r>
              <a:rPr lang="en-US" altLang="zh-CN" sz="2000" b="1" kern="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US" altLang="zh-CN" sz="2000" b="1" kern="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b="1" kern="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altLang="zh-CN" sz="2000" b="1" kern="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000" b="1" kern="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Mati</a:t>
            </a:r>
            <a:endParaRPr lang="en-US" altLang="zh-CN" sz="2000" b="1" kern="0" dirty="0">
              <a:solidFill>
                <a:schemeClr val="accent2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74700" y="1766744"/>
            <a:ext cx="3194110" cy="217662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lvl="0" algn="just" defTabSz="412750" hangingPunct="0">
              <a:lnSpc>
                <a:spcPct val="150000"/>
              </a:lnSpc>
              <a:defRPr sz="2400" b="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Kita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memiliki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18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macam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jam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layar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yang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berbeda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dalam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berbagai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variasi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warna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dan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dapat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untuk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memilih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angka</a:t>
            </a:r>
            <a:r>
              <a:rPr kumimoji="0" lang="en-US" sz="1300" i="0" u="none" strike="noStrike" cap="none" spc="0" normalizeH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atau</a:t>
            </a:r>
            <a:r>
              <a:rPr kumimoji="0" lang="en-US" sz="1300" i="0" u="none" strike="noStrike" cap="none" spc="0" normalizeH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bentuk</a:t>
            </a:r>
            <a:r>
              <a:rPr kumimoji="0" lang="en-US" sz="1300" i="0" u="none" strike="noStrike" cap="none" spc="0" normalizeH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untuk</a:t>
            </a:r>
            <a:r>
              <a:rPr kumimoji="0" lang="en-US" sz="1300" i="0" u="none" strike="noStrike" cap="none" spc="0" normalizeH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300" i="0" u="none" strike="noStrike" cap="none" spc="0" normalizeH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ditampilkan</a:t>
            </a:r>
            <a:r>
              <a:rPr kumimoji="0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. </a:t>
            </a:r>
            <a:r>
              <a:rPr kumimoji="0" lang="en-US" sz="1300" i="0" u="none" strike="noStrike" cap="none" spc="0" normalizeH="0" baseline="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Ketika</a:t>
            </a:r>
            <a:r>
              <a:rPr kumimoji="0" lang="en-US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layar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ponsel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menyala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,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ia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dapat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menjadi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focus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ketika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diletakkan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pada</a:t>
            </a:r>
            <a:r>
              <a:rPr lang="en-US" sz="13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3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meja</a:t>
            </a:r>
            <a:r>
              <a:rPr kumimoji="0" sz="1300" i="0" u="none" strike="noStrike" cap="none" spc="0" normalizeH="0" baseline="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!</a:t>
            </a:r>
            <a:endParaRPr kumimoji="0" sz="1300" i="0" u="none" strike="noStrike" cap="none" spc="0" normalizeH="0" baseline="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cs typeface="Helvetica"/>
              <a:sym typeface="Helvetic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828593" y="4995911"/>
            <a:ext cx="32402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sz="140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"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Pengaturan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-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Kecerahan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-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Tampilan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Mati</a:t>
            </a:r>
            <a:r>
              <a:rPr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",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pilih</a:t>
            </a:r>
            <a:r>
              <a:rPr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jam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mati</a:t>
            </a:r>
            <a:r>
              <a:rPr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,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kunci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tunjukkan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efek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tersebut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ke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user.</a:t>
            </a:r>
            <a:endParaRPr sz="1400" dirty="0">
              <a:solidFill>
                <a:schemeClr val="accent2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7281" y="-26786"/>
            <a:ext cx="8666776" cy="6884785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 Medium"/>
            </a:endParaRPr>
          </a:p>
        </p:txBody>
      </p:sp>
      <p:sp>
        <p:nvSpPr>
          <p:cNvPr id="22" name="矩形: 圆角 26"/>
          <p:cNvSpPr/>
          <p:nvPr/>
        </p:nvSpPr>
        <p:spPr>
          <a:xfrm>
            <a:off x="6012955" y="1580589"/>
            <a:ext cx="1374689" cy="358526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zh-CN" altLang="en-US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Helvetica Neue Medium"/>
              </a:rPr>
              <a:t>参考话术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7" y="632012"/>
            <a:ext cx="2177895" cy="192279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515" y="640761"/>
            <a:ext cx="2136785" cy="1849312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220" y="666945"/>
            <a:ext cx="2110821" cy="182312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9822" y="2412526"/>
            <a:ext cx="2095302" cy="175661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5001" y="2395841"/>
            <a:ext cx="2042230" cy="178090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7648" y="4132768"/>
            <a:ext cx="2136785" cy="1937427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0019" y="666945"/>
            <a:ext cx="1941202" cy="171266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6823" y="4130188"/>
            <a:ext cx="2166550" cy="1931129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2040" y="4169142"/>
            <a:ext cx="2032721" cy="189217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3095" y="3969851"/>
            <a:ext cx="2505807" cy="210034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3496" y="2262213"/>
            <a:ext cx="2167361" cy="1958631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3811" y="2412525"/>
            <a:ext cx="2143706" cy="1812155"/>
          </a:xfrm>
          <a:prstGeom prst="rect">
            <a:avLst/>
          </a:prstGeom>
        </p:spPr>
      </p:pic>
      <p:sp>
        <p:nvSpPr>
          <p:cNvPr id="35" name="矩形: 圆角 26"/>
          <p:cNvSpPr/>
          <p:nvPr/>
        </p:nvSpPr>
        <p:spPr>
          <a:xfrm>
            <a:off x="8874760" y="1377950"/>
            <a:ext cx="185166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sym typeface="Helvetica Neue Medium"/>
              </a:rPr>
              <a:t>Pengenalan</a:t>
            </a:r>
            <a:endParaRPr lang="zh-CN" altLang="en-US" b="1" dirty="0">
              <a:solidFill>
                <a:srgbClr val="FFFFFF"/>
              </a:solidFill>
              <a:latin typeface="OPPOSans R" pitchFamily="18" charset="-122"/>
              <a:ea typeface="OPPOSans R" pitchFamily="18" charset="-122"/>
              <a:sym typeface="Helvetica Neue Medium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048470" y="6243087"/>
            <a:ext cx="1973580" cy="6565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*</a:t>
            </a:r>
            <a:r>
              <a:rPr kumimoji="0" lang="en-US" sz="1200" b="1" i="0" u="none" strike="noStrike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Tersedia</a:t>
            </a: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200" b="1" i="0" u="none" strike="noStrike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untuk</a:t>
            </a: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kumimoji="0" lang="en-US" sz="1200" b="1" i="0" u="none" strike="noStrike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semua</a:t>
            </a: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model</a:t>
            </a:r>
            <a:endParaRPr kumimoji="0" sz="1200" b="1" i="0" u="none" strike="noStrike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FillTx/>
              <a:latin typeface="OPPOSans R" pitchFamily="18" charset="-122"/>
              <a:ea typeface="OPPOSans R" pitchFamily="18" charset="-122"/>
              <a:cs typeface="Helvetica"/>
              <a:sym typeface="Helvetica"/>
            </a:endParaRPr>
          </a:p>
        </p:txBody>
      </p:sp>
      <p:sp>
        <p:nvSpPr>
          <p:cNvPr id="37" name="矩形: 圆角 26"/>
          <p:cNvSpPr/>
          <p:nvPr/>
        </p:nvSpPr>
        <p:spPr>
          <a:xfrm>
            <a:off x="8839871" y="4342024"/>
            <a:ext cx="2098739" cy="454864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sym typeface="Helvetica Neue Medium"/>
              </a:rPr>
              <a:t>Cara </a:t>
            </a:r>
            <a:r>
              <a:rPr lang="en-US" altLang="zh-CN" b="1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sym typeface="Helvetica Neue Medium"/>
              </a:rPr>
              <a:t>Pengoperasian</a:t>
            </a:r>
            <a:endParaRPr lang="zh-CN" altLang="en-US" b="1" dirty="0">
              <a:solidFill>
                <a:srgbClr val="FFFFFF"/>
              </a:solidFill>
              <a:latin typeface="OPPOSans R" pitchFamily="18" charset="-122"/>
              <a:ea typeface="OPPOSans R" pitchFamily="18" charset="-122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全局主题"/>
          <p:cNvSpPr txBox="1"/>
          <p:nvPr/>
        </p:nvSpPr>
        <p:spPr>
          <a:xfrm>
            <a:off x="4847589" y="802655"/>
            <a:ext cx="4163067" cy="608568"/>
          </a:xfrm>
          <a:prstGeom prst="rect">
            <a:avLst/>
          </a:prstGeom>
          <a:ln w="12700">
            <a:miter lim="400000"/>
          </a:ln>
        </p:spPr>
        <p:txBody>
          <a:bodyPr wrap="none" lIns="27021" tIns="27021" rIns="27021" bIns="27021" anchor="ctr">
            <a:spAutoFit/>
          </a:bodyPr>
          <a:lstStyle>
            <a:lvl1pPr algn="l" defTabSz="82105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 defTabSz="410210" hangingPunct="0"/>
            <a:r>
              <a:rPr lang="en-US" altLang="zh-CN" sz="3600" b="1" kern="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Mode </a:t>
            </a:r>
            <a:r>
              <a:rPr lang="en-US" altLang="zh-CN" sz="3600" b="1" kern="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Sederhana</a:t>
            </a:r>
            <a:endParaRPr lang="zh-CN" altLang="en-US" sz="3600" b="1" kern="0" dirty="0">
              <a:solidFill>
                <a:schemeClr val="accent2"/>
              </a:solidFill>
              <a:latin typeface="OPPOSans R" pitchFamily="18" charset="-122"/>
              <a:ea typeface="OPPOSans R" pitchFamily="18" charset="-122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76072" y="2454354"/>
            <a:ext cx="6661150" cy="20415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algn="just">
              <a:lnSpc>
                <a:spcPct val="150000"/>
              </a:lnSpc>
              <a:defRPr sz="2400" b="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Ponsel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untuk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orang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setengah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baya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lanjut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usia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khawatir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tidak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dapat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menggunakan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dengan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lancer?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Sekarang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mode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sederhana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terbaru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dari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ColorOS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7,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dengan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font yang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lebih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besar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ikon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yang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lebih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besar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halaman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informasi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yang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lebih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sedikit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,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lebih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banyak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informasi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kunci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utama</a:t>
            </a:r>
            <a:r>
              <a:rPr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,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agar orang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setegah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baya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lanjut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usia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dapat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merasakan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teknologi</a:t>
            </a:r>
            <a:r>
              <a:rPr 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Helvetica"/>
              </a:rPr>
              <a:t> fashion OPPO!</a:t>
            </a:r>
            <a:endParaRPr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Helvetic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76072" y="5292150"/>
            <a:ext cx="65178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Masuk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ke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pengaturan</a:t>
            </a:r>
            <a:r>
              <a:rPr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-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awal&amp;majalah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kunci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-mode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layar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depan</a:t>
            </a:r>
            <a:r>
              <a:rPr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ganti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ke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mode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sederhana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menunjukkan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ke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user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ikon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sz="1400" dirty="0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 font yang </a:t>
            </a:r>
            <a:r>
              <a:rPr lang="en-US" sz="1400" dirty="0" err="1" smtClean="0">
                <a:solidFill>
                  <a:schemeClr val="accent2"/>
                </a:solidFill>
                <a:latin typeface="OPPOSans R" pitchFamily="18" charset="-122"/>
                <a:ea typeface="OPPOSans R" pitchFamily="18" charset="-122"/>
              </a:rPr>
              <a:t>diperbesar</a:t>
            </a:r>
            <a:endParaRPr sz="1400" dirty="0">
              <a:solidFill>
                <a:schemeClr val="accent2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5" name="矩形: 圆角 26"/>
          <p:cNvSpPr/>
          <p:nvPr/>
        </p:nvSpPr>
        <p:spPr>
          <a:xfrm>
            <a:off x="4834527" y="1909535"/>
            <a:ext cx="188214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 err="1" smtClean="0">
                <a:solidFill>
                  <a:srgbClr val="FFFFFF"/>
                </a:solidFill>
                <a:latin typeface="OPPOSans R" pitchFamily="18" charset="-122"/>
                <a:ea typeface="OPPOSans R" pitchFamily="18" charset="-122"/>
                <a:sym typeface="Helvetica Neue Medium"/>
              </a:rPr>
              <a:t>Pengenalan</a:t>
            </a:r>
            <a:endParaRPr lang="zh-CN" altLang="en-US" b="1" dirty="0">
              <a:solidFill>
                <a:srgbClr val="FFFFFF"/>
              </a:solidFill>
              <a:latin typeface="OPPOSans R" pitchFamily="18" charset="-122"/>
              <a:ea typeface="OPPOSans R" pitchFamily="18" charset="-122"/>
              <a:sym typeface="Helvetica Neue Medium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5535" y="1009650"/>
            <a:ext cx="2327275" cy="504444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218420" y="6201410"/>
            <a:ext cx="1973580" cy="6565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*</a:t>
            </a:r>
            <a:r>
              <a:rPr lang="en-US" sz="1200" b="1" noProof="0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Tersedia</a:t>
            </a:r>
            <a:r>
              <a:rPr lang="en-US" sz="1200" b="1" noProof="0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200" b="1" noProof="0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dalam</a:t>
            </a:r>
            <a:r>
              <a:rPr lang="en-US" sz="1200" b="1" noProof="0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</a:t>
            </a:r>
            <a:r>
              <a:rPr lang="en-US" sz="1200" b="1" noProof="0" dirty="0" err="1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semua</a:t>
            </a:r>
            <a:r>
              <a:rPr lang="en-US" sz="1200" b="1" noProof="0" dirty="0" smtClean="0">
                <a:solidFill>
                  <a:srgbClr val="FF0000"/>
                </a:solidFill>
                <a:latin typeface="OPPOSans R" pitchFamily="18" charset="-122"/>
                <a:ea typeface="OPPOSans R" pitchFamily="18" charset="-122"/>
                <a:cs typeface="Helvetica"/>
                <a:sym typeface="Helvetica"/>
              </a:rPr>
              <a:t> model</a:t>
            </a:r>
            <a:endParaRPr kumimoji="0" sz="1200" b="1" i="0" u="none" strike="noStrike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FillTx/>
              <a:latin typeface="OPPOSans R" pitchFamily="18" charset="-122"/>
              <a:ea typeface="OPPOSans R" pitchFamily="18" charset="-122"/>
              <a:cs typeface="Helvetica"/>
              <a:sym typeface="Helvetica"/>
            </a:endParaRPr>
          </a:p>
        </p:txBody>
      </p:sp>
      <p:sp>
        <p:nvSpPr>
          <p:cNvPr id="8" name="矩形: 圆角 26"/>
          <p:cNvSpPr/>
          <p:nvPr/>
        </p:nvSpPr>
        <p:spPr>
          <a:xfrm>
            <a:off x="4864133" y="4650378"/>
            <a:ext cx="2074603" cy="528848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Helvetica Neue Medium"/>
              </a:rPr>
              <a:t>Cara </a:t>
            </a:r>
            <a:r>
              <a:rPr lang="en-US" altLang="zh-CN" b="1" dirty="0" err="1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Helvetica Neue Medium"/>
              </a:rPr>
              <a:t>Pengoperasian</a:t>
            </a:r>
            <a:endParaRPr lang="zh-CN" altLang="en-US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 smtClean="0">
                <a:latin typeface="OPPOSans R" pitchFamily="18" charset="-122"/>
                <a:ea typeface="OPPOSans R" pitchFamily="18" charset="-122"/>
              </a:rPr>
              <a:t>Daftar</a:t>
            </a:r>
            <a:r>
              <a:rPr lang="en-US" altLang="zh-CN" dirty="0" smtClean="0">
                <a:latin typeface="OPPOSans R" pitchFamily="18" charset="-122"/>
                <a:ea typeface="OPPOSans R" pitchFamily="18" charset="-122"/>
              </a:rPr>
              <a:t> Isi</a:t>
            </a:r>
            <a:endParaRPr lang="en-US" altLang="zh-CN" dirty="0"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Dasar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Nilai</a:t>
              </a:r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Jual</a:t>
              </a:r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Utama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2116455" cy="2269490"/>
            <a:chOff x="0" y="0"/>
            <a:chExt cx="3309166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5600" y="0"/>
              <a:ext cx="3253566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</a:rPr>
                <a:t>ColorOS</a:t>
              </a:r>
              <a:endParaRPr sz="20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14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Hal-Hal yang </a:t>
              </a:r>
              <a:r>
                <a:rPr lang="en-US" altLang="zh-CN" sz="14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Harus</a:t>
              </a:r>
              <a:r>
                <a:rPr lang="en-US" altLang="zh-CN" sz="14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Diperhatikan</a:t>
              </a:r>
              <a:r>
                <a:rPr lang="en-US" altLang="zh-CN" sz="14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ketika</a:t>
              </a:r>
              <a:r>
                <a:rPr lang="en-US" altLang="zh-CN" sz="14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Perbaikan</a:t>
              </a:r>
              <a:endParaRPr lang="en-US" altLang="zh-CN" sz="1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latin typeface="OPPOSans R" pitchFamily="18" charset="-122"/>
                  <a:ea typeface="OPPOSans R" pitchFamily="18" charset="-122"/>
                  <a:sym typeface="+mn-ea"/>
                </a:rPr>
                <a:t>FAQ</a:t>
              </a:r>
              <a:endParaRPr lang="en-US" altLang="zh-CN" sz="2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sp>
        <p:nvSpPr>
          <p:cNvPr id="37" name="文本框 1"/>
          <p:cNvSpPr txBox="1"/>
          <p:nvPr/>
        </p:nvSpPr>
        <p:spPr>
          <a:xfrm>
            <a:off x="7284328" y="5513837"/>
            <a:ext cx="4284550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.1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Melepaskan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Backcover</a:t>
            </a:r>
            <a:endParaRPr lang="en-US" altLang="zh-CN" sz="1600" dirty="0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4.2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Melepaskan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Mainboard(PCB)</a:t>
            </a: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4.3 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Pasta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termal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konduktif</a:t>
            </a:r>
            <a:endParaRPr lang="en-US" altLang="zh-CN" sz="1600" dirty="0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4.4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Pendingin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Speaker</a:t>
            </a:r>
          </a:p>
        </p:txBody>
      </p:sp>
      <p:sp>
        <p:nvSpPr>
          <p:cNvPr id="38" name="线条"/>
          <p:cNvSpPr/>
          <p:nvPr/>
        </p:nvSpPr>
        <p:spPr>
          <a:xfrm flipV="1">
            <a:off x="8664387" y="4994469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" name="文本框 1"/>
          <p:cNvSpPr txBox="1"/>
          <p:nvPr/>
        </p:nvSpPr>
        <p:spPr>
          <a:xfrm>
            <a:off x="1932154" y="5426447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2.1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Terintegrasi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2.2 4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Stabilisasi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ganda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2.3 VOOC 4.0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besar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yang tipis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ringan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40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1" name="成组"/>
          <p:cNvGrpSpPr/>
          <p:nvPr/>
        </p:nvGrpSpPr>
        <p:grpSpPr>
          <a:xfrm>
            <a:off x="255904" y="1405255"/>
            <a:ext cx="5935889" cy="1579245"/>
            <a:chOff x="230221" y="699732"/>
            <a:chExt cx="2182997" cy="1542053"/>
          </a:xfrm>
        </p:grpSpPr>
        <p:sp>
          <p:nvSpPr>
            <p:cNvPr id="42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1.1 Parameter </a:t>
              </a:r>
              <a:r>
                <a:rPr lang="en-US" altLang="zh-CN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Tampilan</a:t>
              </a:r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altLang="zh-CN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Luar</a:t>
              </a:r>
              <a:endParaRPr lang="en-US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Konfigurasi</a:t>
              </a:r>
              <a:endParaRPr lang="en-US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Fitur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yang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Sering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Digunakan</a:t>
              </a:r>
              <a:endParaRPr lang="en-US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46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OPPOSans R" pitchFamily="18" charset="-122"/>
                <a:ea typeface="OPPOSans R" pitchFamily="18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9" grpId="0" bldLvl="0" animBg="1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1"/>
          <p:cNvSpPr txBox="1"/>
          <p:nvPr/>
        </p:nvSpPr>
        <p:spPr>
          <a:xfrm>
            <a:off x="883109" y="475496"/>
            <a:ext cx="7981758" cy="471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Melepaskan</a:t>
            </a:r>
            <a:r>
              <a:rPr lang="en-US" altLang="zh-CN" sz="18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ackcover</a:t>
            </a:r>
            <a:endParaRPr lang="zh-CN" altLang="en-US" sz="18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23" name="2019，OPPO 发布过的黑科技"/>
          <p:cNvSpPr txBox="1"/>
          <p:nvPr/>
        </p:nvSpPr>
        <p:spPr>
          <a:xfrm>
            <a:off x="5241158" y="2459094"/>
            <a:ext cx="6193654" cy="223458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Catatan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: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Orientasi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dari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4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sudut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backcover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terdapat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di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lem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.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Seluruh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bagian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backcover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harus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dipanaskan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sesuai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diminta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.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Gunakan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heater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80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derajat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5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sampai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10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menit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.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47" y="1725653"/>
            <a:ext cx="3162463" cy="405785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99395"/>
            <a:ext cx="12192000" cy="576825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 smtClean="0">
                <a:latin typeface="OPPOSans R" pitchFamily="18" charset="-122"/>
                <a:ea typeface="OPPOSans R" pitchFamily="18" charset="-122"/>
              </a:rPr>
              <a:t>Daftar</a:t>
            </a:r>
            <a:r>
              <a:rPr lang="en-US" altLang="zh-CN" dirty="0" smtClean="0">
                <a:latin typeface="OPPOSans R" pitchFamily="18" charset="-122"/>
                <a:ea typeface="OPPOSans R" pitchFamily="18" charset="-122"/>
              </a:rPr>
              <a:t> Isi</a:t>
            </a:r>
            <a:endParaRPr lang="en-US" altLang="zh-CN" dirty="0"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Dasar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endParaRPr lang="zh-CN" altLang="en-US" sz="2400" dirty="0">
                <a:solidFill>
                  <a:srgbClr val="FFFFFF"/>
                </a:solidFill>
                <a:sym typeface="+mn-ea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068433" y="2910413"/>
            <a:ext cx="2110105" cy="2269490"/>
            <a:chOff x="-128220" y="0"/>
            <a:chExt cx="3299237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-128220" y="0"/>
              <a:ext cx="3299237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1800" dirty="0" err="1">
                  <a:latin typeface="OPPOSans R" pitchFamily="18" charset="-122"/>
                  <a:ea typeface="OPPOSans R" pitchFamily="18" charset="-122"/>
                </a:rPr>
                <a:t>ColorOS</a:t>
              </a:r>
              <a:endParaRPr lang="en-US" altLang="zh-CN" sz="18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endParaRPr lang="en-US" altLang="zh-CN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latin typeface="OPPOSans R" pitchFamily="18" charset="-122"/>
                  <a:ea typeface="OPPOSans R" pitchFamily="18" charset="-122"/>
                  <a:sym typeface="+mn-ea"/>
                </a:rPr>
                <a:t>FAQ</a:t>
              </a:r>
              <a:endParaRPr lang="en-US" altLang="zh-CN" sz="2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35" name="成组"/>
          <p:cNvGrpSpPr/>
          <p:nvPr/>
        </p:nvGrpSpPr>
        <p:grpSpPr>
          <a:xfrm>
            <a:off x="255905" y="1208306"/>
            <a:ext cx="6066518" cy="1579245"/>
            <a:chOff x="230221" y="699732"/>
            <a:chExt cx="2893371" cy="1542053"/>
          </a:xfrm>
        </p:grpSpPr>
        <p:sp>
          <p:nvSpPr>
            <p:cNvPr id="36" name="文本框 1"/>
            <p:cNvSpPr txBox="1"/>
            <p:nvPr/>
          </p:nvSpPr>
          <p:spPr>
            <a:xfrm>
              <a:off x="230221" y="699732"/>
              <a:ext cx="2893371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1.1 Parameter </a:t>
              </a:r>
              <a:r>
                <a:rPr lang="en-US" altLang="zh-CN" dirty="0" err="1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Tampilan</a:t>
              </a:r>
              <a:r>
                <a:rPr lang="en-US" altLang="zh-CN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altLang="zh-CN" dirty="0" err="1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Luar</a:t>
              </a:r>
              <a:endPara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1.2 </a:t>
              </a:r>
              <a:r>
                <a:rPr lang="en-US" altLang="zh-CN" dirty="0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dirty="0" err="1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Konfigurasi</a:t>
              </a:r>
              <a:endPara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1.3 </a:t>
              </a:r>
              <a:r>
                <a:rPr lang="en-US" altLang="zh-CN" dirty="0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dirty="0" err="1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Fitur</a:t>
              </a:r>
              <a:r>
                <a:rPr lang="en-US" altLang="zh-CN" dirty="0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yang </a:t>
              </a:r>
              <a:r>
                <a:rPr lang="en-US" altLang="zh-CN" dirty="0" err="1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Sering</a:t>
              </a:r>
              <a:r>
                <a:rPr lang="en-US" altLang="zh-CN" dirty="0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dirty="0" err="1" smtClean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Digunakan</a:t>
              </a:r>
              <a:endParaRPr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37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743201" y="3512238"/>
            <a:ext cx="1907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OPPOSans R" pitchFamily="18" charset="-122"/>
                <a:ea typeface="OPPOSans R" pitchFamily="18" charset="-122"/>
              </a:rPr>
              <a:t>Nilai</a:t>
            </a:r>
            <a:r>
              <a:rPr lang="en-US" sz="20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2000" dirty="0" err="1" smtClean="0">
                <a:latin typeface="OPPOSans R" pitchFamily="18" charset="-122"/>
                <a:ea typeface="OPPOSans R" pitchFamily="18" charset="-122"/>
              </a:rPr>
              <a:t>Jual</a:t>
            </a:r>
            <a:r>
              <a:rPr lang="en-US" sz="20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sz="2000" dirty="0" err="1" smtClean="0">
                <a:latin typeface="OPPOSans R" pitchFamily="18" charset="-122"/>
                <a:ea typeface="OPPOSans R" pitchFamily="18" charset="-122"/>
              </a:rPr>
              <a:t>Utama</a:t>
            </a:r>
            <a:endParaRPr lang="en-US" sz="2000" dirty="0"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33985" y="3334392"/>
            <a:ext cx="19779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OPPOSans R" pitchFamily="18" charset="-122"/>
                <a:ea typeface="OPPOSans R" pitchFamily="18" charset="-122"/>
              </a:rPr>
              <a:t>Hal-</a:t>
            </a:r>
            <a:r>
              <a:rPr lang="en-US" dirty="0" err="1" smtClean="0">
                <a:latin typeface="OPPOSans R" pitchFamily="18" charset="-122"/>
                <a:ea typeface="OPPOSans R" pitchFamily="18" charset="-122"/>
              </a:rPr>
              <a:t>hal</a:t>
            </a:r>
            <a:r>
              <a:rPr lang="en-US" dirty="0" smtClean="0"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dirty="0" err="1" smtClean="0">
                <a:latin typeface="OPPOSans R" pitchFamily="18" charset="-122"/>
                <a:ea typeface="OPPOSans R" pitchFamily="18" charset="-122"/>
              </a:rPr>
              <a:t>Harus</a:t>
            </a:r>
            <a:r>
              <a:rPr lang="en-US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dirty="0" err="1" smtClean="0">
                <a:latin typeface="OPPOSans R" pitchFamily="18" charset="-122"/>
                <a:ea typeface="OPPOSans R" pitchFamily="18" charset="-122"/>
              </a:rPr>
              <a:t>Diperhatikan</a:t>
            </a:r>
            <a:r>
              <a:rPr lang="en-US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dirty="0" err="1" smtClean="0">
                <a:latin typeface="OPPOSans R" pitchFamily="18" charset="-122"/>
                <a:ea typeface="OPPOSans R" pitchFamily="18" charset="-122"/>
              </a:rPr>
              <a:t>Ketika</a:t>
            </a:r>
            <a:r>
              <a:rPr lang="en-US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dirty="0" err="1" smtClean="0">
                <a:latin typeface="OPPOSans R" pitchFamily="18" charset="-122"/>
                <a:ea typeface="OPPOSans R" pitchFamily="18" charset="-122"/>
              </a:rPr>
              <a:t>Perbaikan</a:t>
            </a:r>
            <a:endParaRPr lang="en-US" dirty="0">
              <a:latin typeface="OPPOSans R" pitchFamily="18" charset="-122"/>
              <a:ea typeface="OPPOSans R" pitchFamily="18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2734" y="687252"/>
            <a:ext cx="7173237" cy="4247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Lepaskan</a:t>
            </a:r>
            <a:r>
              <a:rPr lang="en-US" altLang="zh-CN" sz="1800" b="1" dirty="0" smtClean="0">
                <a:solidFill>
                  <a:schemeClr val="bg1"/>
                </a:solidFill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</a:rPr>
              <a:t>Mainboard</a:t>
            </a:r>
            <a:r>
              <a:rPr lang="en-US" altLang="zh-CN" sz="1800" b="1" dirty="0" smtClean="0">
                <a:solidFill>
                  <a:schemeClr val="bg1"/>
                </a:solidFill>
              </a:rPr>
              <a:t> (PCB </a:t>
            </a:r>
            <a:r>
              <a:rPr lang="en-US" altLang="zh-CN" sz="1800" b="1" dirty="0" err="1" smtClean="0">
                <a:solidFill>
                  <a:schemeClr val="bg1"/>
                </a:solidFill>
              </a:rPr>
              <a:t>Atas</a:t>
            </a:r>
            <a:r>
              <a:rPr lang="en-US" altLang="zh-CN" sz="1800" b="1" dirty="0" smtClean="0">
                <a:solidFill>
                  <a:schemeClr val="bg1"/>
                </a:solidFill>
              </a:rPr>
              <a:t>)</a:t>
            </a:r>
            <a:endParaRPr lang="en-US" altLang="zh-CN" sz="1800" b="1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384" y="1792104"/>
            <a:ext cx="4236204" cy="2519773"/>
          </a:xfrm>
          <a:prstGeom prst="rect">
            <a:avLst/>
          </a:prstGeom>
        </p:spPr>
      </p:pic>
      <p:sp>
        <p:nvSpPr>
          <p:cNvPr id="4" name="2019，OPPO 发布过的黑科技"/>
          <p:cNvSpPr txBox="1"/>
          <p:nvPr/>
        </p:nvSpPr>
        <p:spPr>
          <a:xfrm>
            <a:off x="1825443" y="4182945"/>
            <a:ext cx="8127080" cy="1528624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endParaRPr lang="en-US" altLang="zh-CN" sz="16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Catatan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: </a:t>
            </a:r>
            <a:r>
              <a:rPr lang="en-US" altLang="zh-CN" sz="1600" dirty="0">
                <a:latin typeface="OPPOSans R" pitchFamily="18" charset="-122"/>
                <a:ea typeface="OPPOSans R" pitchFamily="18" charset="-122"/>
              </a:rPr>
              <a:t>3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sekrup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mainboard(PCB) yang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ditandai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gambar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di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atas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harus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dilepaskan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sebelum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membongkar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mainboard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(PCB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Atas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)</a:t>
            </a:r>
            <a:endParaRPr lang="en-US" altLang="zh-CN" sz="1600" dirty="0" smtClean="0">
              <a:latin typeface="OPPOSans R" pitchFamily="18" charset="-122"/>
              <a:ea typeface="OPPOSans R" pitchFamily="18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2734" y="687252"/>
            <a:ext cx="6836352" cy="471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Pasta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Konduktif</a:t>
            </a:r>
            <a:r>
              <a:rPr lang="en-US" altLang="zh-CN" sz="18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Termal</a:t>
            </a:r>
            <a:endParaRPr lang="zh-CN" altLang="en-US" sz="18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917" y="2074035"/>
            <a:ext cx="3912314" cy="3408024"/>
          </a:xfrm>
          <a:prstGeom prst="rect">
            <a:avLst/>
          </a:prstGeom>
        </p:spPr>
      </p:pic>
      <p:grpSp>
        <p:nvGrpSpPr>
          <p:cNvPr id="4" name="成组"/>
          <p:cNvGrpSpPr/>
          <p:nvPr/>
        </p:nvGrpSpPr>
        <p:grpSpPr>
          <a:xfrm>
            <a:off x="4032980" y="1351632"/>
            <a:ext cx="4543129" cy="3021247"/>
            <a:chOff x="-1410258" y="1314233"/>
            <a:chExt cx="5383629" cy="3008514"/>
          </a:xfrm>
        </p:grpSpPr>
        <p:sp>
          <p:nvSpPr>
            <p:cNvPr id="5" name="线条"/>
            <p:cNvSpPr/>
            <p:nvPr/>
          </p:nvSpPr>
          <p:spPr>
            <a:xfrm flipV="1">
              <a:off x="953253" y="1821143"/>
              <a:ext cx="88781" cy="2501604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6" name="文本框 1"/>
            <p:cNvSpPr txBox="1"/>
            <p:nvPr/>
          </p:nvSpPr>
          <p:spPr>
            <a:xfrm>
              <a:off x="-1410258" y="1314233"/>
              <a:ext cx="5383629" cy="11958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altLang="zh-CN" b="1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Pasta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Konduktif</a:t>
              </a:r>
              <a:r>
                <a:rPr lang="en-US" altLang="zh-CN" b="1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altLang="zh-CN" b="1" dirty="0" err="1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Termal</a:t>
              </a:r>
              <a:endParaRPr lang="zh-CN" altLang="en-US" b="1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5253292" y="3852070"/>
            <a:ext cx="1136345" cy="901485"/>
          </a:xfrm>
          <a:prstGeom prst="ellips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 panose="020F0502020204030204"/>
            </a:endParaRPr>
          </a:p>
        </p:txBody>
      </p:sp>
      <p:sp>
        <p:nvSpPr>
          <p:cNvPr id="8" name="2019，OPPO 发布过的黑科技"/>
          <p:cNvSpPr txBox="1"/>
          <p:nvPr/>
        </p:nvSpPr>
        <p:spPr>
          <a:xfrm>
            <a:off x="2584173" y="5452658"/>
            <a:ext cx="5916537" cy="1115818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Catatan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: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Sebelum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memasang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mainboard(PCB),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anda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harus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mengoleskan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pasta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konduktif</a:t>
            </a:r>
            <a:r>
              <a:rPr lang="en-US" altLang="zh-CN" sz="16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latin typeface="OPPOSans R" pitchFamily="18" charset="-122"/>
                <a:ea typeface="OPPOSans R" pitchFamily="18" charset="-122"/>
              </a:rPr>
              <a:t>termal</a:t>
            </a:r>
            <a:endParaRPr lang="en-US" altLang="zh-CN" sz="1600" dirty="0" smtClean="0">
              <a:latin typeface="OPPOSans R" pitchFamily="18" charset="-122"/>
              <a:ea typeface="OPPOSans R" pitchFamily="18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08237" y="870132"/>
            <a:ext cx="5690946" cy="471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Pendingin</a:t>
            </a:r>
            <a:r>
              <a:rPr lang="en-US" altLang="zh-CN" sz="18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Speaker</a:t>
            </a:r>
            <a:endParaRPr lang="zh-CN" altLang="en-US" sz="18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983" y="2265324"/>
            <a:ext cx="3200564" cy="3302170"/>
          </a:xfrm>
          <a:prstGeom prst="rect">
            <a:avLst/>
          </a:prstGeom>
        </p:spPr>
      </p:pic>
      <p:grpSp>
        <p:nvGrpSpPr>
          <p:cNvPr id="7" name="成组"/>
          <p:cNvGrpSpPr/>
          <p:nvPr/>
        </p:nvGrpSpPr>
        <p:grpSpPr>
          <a:xfrm>
            <a:off x="8892220" y="870132"/>
            <a:ext cx="1858511" cy="2852710"/>
            <a:chOff x="448766" y="912516"/>
            <a:chExt cx="2202343" cy="3410231"/>
          </a:xfrm>
        </p:grpSpPr>
        <p:sp>
          <p:nvSpPr>
            <p:cNvPr id="8" name="线条"/>
            <p:cNvSpPr/>
            <p:nvPr/>
          </p:nvSpPr>
          <p:spPr>
            <a:xfrm flipV="1">
              <a:off x="953254" y="1577463"/>
              <a:ext cx="88368" cy="2745284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9" name="文本框 1"/>
            <p:cNvSpPr txBox="1"/>
            <p:nvPr/>
          </p:nvSpPr>
          <p:spPr>
            <a:xfrm>
              <a:off x="448766" y="912516"/>
              <a:ext cx="2202343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en-US" altLang="zh-CN" dirty="0" err="1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Pendingin</a:t>
              </a:r>
              <a:endParaRPr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</p:grpSp>
      <p:sp>
        <p:nvSpPr>
          <p:cNvPr id="10" name="椭圆 9"/>
          <p:cNvSpPr/>
          <p:nvPr/>
        </p:nvSpPr>
        <p:spPr>
          <a:xfrm>
            <a:off x="8892220" y="3283626"/>
            <a:ext cx="851452" cy="1292845"/>
          </a:xfrm>
          <a:prstGeom prst="ellips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 panose="020F0502020204030204"/>
            </a:endParaRPr>
          </a:p>
        </p:txBody>
      </p:sp>
      <p:sp>
        <p:nvSpPr>
          <p:cNvPr id="11" name="2019，OPPO 发布过的黑科技"/>
          <p:cNvSpPr txBox="1"/>
          <p:nvPr/>
        </p:nvSpPr>
        <p:spPr>
          <a:xfrm>
            <a:off x="862866" y="2356663"/>
            <a:ext cx="6253749" cy="2931187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Pendingin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loudspeaker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dapat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digunakan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kembali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tetapi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sangat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gampang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membongkar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loudspeaker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pendingin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loudspeaker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dibuat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menjadi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part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baru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bulk material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dapat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diterapkan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secara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terpisah</a:t>
            </a:r>
            <a:endParaRPr lang="en-US" altLang="zh-CN" sz="1400" dirty="0">
              <a:latin typeface="OPPOSans R" pitchFamily="18" charset="-122"/>
              <a:ea typeface="OPPOSans R" pitchFamily="18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1400" dirty="0">
              <a:latin typeface="OPPOSans R" pitchFamily="18" charset="-122"/>
              <a:ea typeface="OPPOSans R" pitchFamily="18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Catatan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: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Jangan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lupa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dengan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pendingin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spaker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ketika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melakukan</a:t>
            </a:r>
            <a:r>
              <a:rPr lang="en-US" altLang="zh-CN" sz="1400" dirty="0" smtClean="0"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latin typeface="OPPOSans R" pitchFamily="18" charset="-122"/>
                <a:ea typeface="OPPOSans R" pitchFamily="18" charset="-122"/>
              </a:rPr>
              <a:t>pemasangan</a:t>
            </a:r>
            <a:endParaRPr lang="en-US" altLang="zh-CN" sz="1400" dirty="0" smtClean="0">
              <a:latin typeface="OPPOSans R" pitchFamily="18" charset="-122"/>
              <a:ea typeface="OPPOSans R" pitchFamily="18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 smtClean="0">
                <a:latin typeface="OPPOSans R" pitchFamily="18" charset="-122"/>
                <a:ea typeface="OPPOSans R" pitchFamily="18" charset="-122"/>
              </a:rPr>
              <a:t>Daftar</a:t>
            </a:r>
            <a:r>
              <a:rPr lang="en-US" altLang="zh-CN" dirty="0" smtClean="0">
                <a:latin typeface="OPPOSans R" pitchFamily="18" charset="-122"/>
                <a:ea typeface="OPPOSans R" pitchFamily="18" charset="-122"/>
              </a:rPr>
              <a:t> Isi</a:t>
            </a:r>
            <a:endParaRPr lang="en-US" altLang="zh-CN" dirty="0"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Dasar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Nilai</a:t>
              </a:r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Jual</a:t>
              </a:r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Utama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2078990" cy="2269490"/>
            <a:chOff x="0" y="0"/>
            <a:chExt cx="3250588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5600" y="0"/>
              <a:ext cx="3194988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2000" dirty="0">
                  <a:latin typeface="OPPOSans R" pitchFamily="18" charset="-122"/>
                  <a:ea typeface="OPPOSans R" pitchFamily="18" charset="-122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Hal-Hal yang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Harus</a:t>
              </a:r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Diperhatikan</a:t>
              </a:r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ketika</a:t>
              </a:r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Perbaikan</a:t>
              </a:r>
              <a:endParaRPr lang="en-US" altLang="zh-CN" sz="1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FAQ</a:t>
              </a:r>
              <a:endParaRPr lang="en-US" altLang="zh-CN" sz="2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38" name="成组"/>
          <p:cNvGrpSpPr/>
          <p:nvPr/>
        </p:nvGrpSpPr>
        <p:grpSpPr>
          <a:xfrm>
            <a:off x="9817768" y="1783136"/>
            <a:ext cx="2543511" cy="1291845"/>
            <a:chOff x="4324" y="949942"/>
            <a:chExt cx="2283203" cy="1291843"/>
          </a:xfrm>
        </p:grpSpPr>
        <p:sp>
          <p:nvSpPr>
            <p:cNvPr id="39" name="文本框 1"/>
            <p:cNvSpPr txBox="1"/>
            <p:nvPr/>
          </p:nvSpPr>
          <p:spPr>
            <a:xfrm>
              <a:off x="4324" y="949942"/>
              <a:ext cx="2283203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just"/>
              <a:r>
                <a:rPr lang="en-US" altLang="zh-CN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5.1 FAQ </a:t>
              </a:r>
              <a:r>
                <a:rPr lang="en-US" altLang="zh-CN" dirty="0" err="1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Fungsi</a:t>
              </a:r>
              <a:endPara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just"/>
              <a:r>
                <a:rPr lang="en-US" altLang="zh-CN" dirty="0" smtClean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5.2 FAQ 5G</a:t>
              </a:r>
            </a:p>
          </p:txBody>
        </p:sp>
        <p:sp>
          <p:nvSpPr>
            <p:cNvPr id="40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just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41" name="文本框 1"/>
          <p:cNvSpPr txBox="1"/>
          <p:nvPr/>
        </p:nvSpPr>
        <p:spPr>
          <a:xfrm>
            <a:off x="7205951" y="5526900"/>
            <a:ext cx="4811878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4.1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Melepaskan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Backcover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4.2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Melepaskan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Mainboard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(PCB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Atas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)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4.3 Pasta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termal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konduktif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Pendingin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Speaker</a:t>
            </a:r>
          </a:p>
        </p:txBody>
      </p:sp>
      <p:sp>
        <p:nvSpPr>
          <p:cNvPr id="42" name="线条"/>
          <p:cNvSpPr/>
          <p:nvPr/>
        </p:nvSpPr>
        <p:spPr>
          <a:xfrm flipV="1">
            <a:off x="8664387" y="4994469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" name="文本框 1"/>
          <p:cNvSpPr txBox="1"/>
          <p:nvPr/>
        </p:nvSpPr>
        <p:spPr>
          <a:xfrm>
            <a:off x="1932154" y="5426447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2.1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Terintegrasi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2.2 4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Stabilisasi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anda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2.3 VOOC 4.0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besar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Tipis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R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ingan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47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8" name="成组"/>
          <p:cNvGrpSpPr/>
          <p:nvPr/>
        </p:nvGrpSpPr>
        <p:grpSpPr>
          <a:xfrm>
            <a:off x="255904" y="1405255"/>
            <a:ext cx="5687695" cy="1579245"/>
            <a:chOff x="230221" y="699732"/>
            <a:chExt cx="2182997" cy="1542053"/>
          </a:xfrm>
        </p:grpSpPr>
        <p:sp>
          <p:nvSpPr>
            <p:cNvPr id="49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1.1 Parameter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Tampilan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Luar</a:t>
              </a:r>
              <a:endPara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1.2 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Konfigurasi</a:t>
              </a:r>
              <a:endPara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1.3 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Fitur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yang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Sering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Digunakan</a:t>
              </a:r>
              <a:endParaRPr lang="en-US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50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400">
                <a:latin typeface="OPPOSans R" pitchFamily="18" charset="-122"/>
                <a:ea typeface="OPPOSans R" pitchFamily="18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6" grpId="0" bldLvl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51730" y="241935"/>
            <a:ext cx="2299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FAQ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Fungsi</a:t>
            </a:r>
            <a:endParaRPr lang="zh-CN" altLang="en-US" sz="28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52824072"/>
              </p:ext>
            </p:extLst>
          </p:nvPr>
        </p:nvGraphicFramePr>
        <p:xfrm>
          <a:off x="0" y="1097280"/>
          <a:ext cx="12192000" cy="58594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970"/>
                <a:gridCol w="5285740"/>
                <a:gridCol w="6257290"/>
              </a:tblGrid>
              <a:tr h="3508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u="none" strike="noStrike" dirty="0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NO.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dirty="0" err="1" smtClean="0"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Deskripsi</a:t>
                      </a:r>
                      <a:r>
                        <a:rPr lang="en-US" altLang="zh-CN" sz="1600" b="1" dirty="0" smtClean="0"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 </a:t>
                      </a:r>
                      <a:r>
                        <a:rPr lang="en-US" altLang="zh-CN" sz="1600" b="1" dirty="0" err="1" smtClean="0"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Permasalahan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Jawaban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</a:tr>
              <a:tr h="202478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1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Adaptor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pengisi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sangat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lambat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secepat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dipromosikan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Maaf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membuat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mengalami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pengalaman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buruk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Latar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belakang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sz="1400" b="0" u="none" dirty="0" err="1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WiFi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Bluetooth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fungsi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lain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dari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aplikasi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dapat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mengkonsumsi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ketika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melakukan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pengisian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jika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menjalankan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aplikasi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mengkonsumsi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waktu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bersamaan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dapat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mengurangi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kecepatan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pengisian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menghindari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masalah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ini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juga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melindungi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baterai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Sangat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disarankan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menggunakan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aplikasi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mengkonsumsi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besar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ketika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mengisi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</a:tr>
              <a:tr h="1350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dapat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menggunakan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fungsi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reset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sidik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setelah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salah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memasukkan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kata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sandi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 kali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Perubahan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ini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berdasarkan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mekanisme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keamanan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android.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Maaf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membuat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mengalami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pengalaman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buruk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Jika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dapat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membuat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kunci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ponsel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mohon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membawa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ponsel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nota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pembelian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i="1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service center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terdekat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diproses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</a:tr>
              <a:tr h="20253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3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Instal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pihak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ketiga</a:t>
                      </a:r>
                      <a:r>
                        <a:rPr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,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beberapa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muncul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kotak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dialog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persetujuan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ketika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dibuka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.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Kotak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dialog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persetujuan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adalah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untuk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melindungi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privasi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user.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Apapun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yang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anda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install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harus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menggunakan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persetujuan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seperti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yang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dibutuhkan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.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Anda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dapat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konfirmasi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atau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membatalkan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persetujuan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berdasarkan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pada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yang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anda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butuhkan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.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Ini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dapat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menghindari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jahat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dengan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perilaku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yang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tidak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benar</a:t>
                      </a:r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.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Untuk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melindungi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informasi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privasi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,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jika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anda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mempercayai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,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anda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dapat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menyalakan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semua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persetujuan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untuk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pada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baseline="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antarmuka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-&gt;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Manajer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Tlp</a:t>
                      </a:r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-- 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Izin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Privasi</a:t>
                      </a:r>
                      <a:r>
                        <a:rPr lang="en-US" altLang="zh-CN" sz="1400" baseline="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--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Izin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Aplikasi</a:t>
                      </a:r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-- 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</a:t>
                      </a:r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likasi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untuk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menyalakan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persetujuan</a:t>
                      </a:r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.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6193635"/>
              </p:ext>
            </p:extLst>
          </p:nvPr>
        </p:nvGraphicFramePr>
        <p:xfrm>
          <a:off x="6350" y="1089660"/>
          <a:ext cx="12169140" cy="5741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0075"/>
                <a:gridCol w="5323840"/>
                <a:gridCol w="6245225"/>
              </a:tblGrid>
              <a:tr h="4095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u="none" strike="noStrike" dirty="0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NO.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dirty="0" err="1" smtClean="0"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Deskripsi</a:t>
                      </a:r>
                      <a:r>
                        <a:rPr lang="en-US" altLang="zh-CN" sz="1600" b="1" dirty="0" smtClean="0"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 </a:t>
                      </a:r>
                      <a:r>
                        <a:rPr lang="en-US" altLang="zh-CN" sz="1600" b="1" dirty="0" err="1" smtClean="0"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Permasalahan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Jawaban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</a:tr>
              <a:tr h="1549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Mengapa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ada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respon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atau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lambat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ketika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terhubung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dengan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5G?</a:t>
                      </a: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Analisa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Penyebab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: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1.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Jika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ikon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ditampilkan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bar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ini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menunjukkan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bahwa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area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cakupan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sudah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tercapai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tetapi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dikarenakan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%G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lemah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tersambung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sehingga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dialami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adalah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menggunakan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kecepatan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4G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;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2.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Dikarenakan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dalam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tahap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awal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dari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pengoperasian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beberapa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operator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dalam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perkembangan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mungkin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masalah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konfigurasi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normal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atau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masalah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kompatibilitas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menyebabkan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akses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internet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lambat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stabil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Solu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: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1.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Mohon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merujuk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langkah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pengoperasian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berikut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periksa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status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dari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ponsel</a:t>
                      </a:r>
                      <a:r>
                        <a:rPr sz="1400" b="0" u="none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: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Pengaturan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&gt;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Tentang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ponsel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&gt; 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Status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kartu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SIM </a:t>
                      </a:r>
                      <a:r>
                        <a:rPr sz="1400" b="0" u="none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&gt;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Kekuatan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Jika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NR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beberapa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tempat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lebih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rendah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daripada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-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105dBm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waktu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lama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(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saat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ini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banyak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user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’feedback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tertampil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hanya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0dBm)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lemah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direkomendasi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menelpon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customer service operator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feedback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masalah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tersebut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2.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Coba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ulang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registrasi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dengan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menyalakan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/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mematikan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mode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pesawat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 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3.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Jika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cakupan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sekitar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bagus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(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ponsel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 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brand lain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performa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bagus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),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jika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masalah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ada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peningkatan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mohon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membawa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ponsel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service center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terdekat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</a:tr>
              <a:tr h="17640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Kecepatan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sangat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lambat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game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masih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nyangkut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</a:tr>
              <a:tr h="20180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40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Bar </a:t>
                      </a:r>
                      <a:r>
                        <a:rPr lang="en-US" altLang="zh-CN" sz="140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sinyal</a:t>
                      </a:r>
                      <a:r>
                        <a:rPr lang="en-US" altLang="zh-CN" sz="140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menunjukkan</a:t>
                      </a:r>
                      <a:r>
                        <a:rPr lang="en-US" altLang="zh-CN" sz="140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 </a:t>
                      </a:r>
                      <a:r>
                        <a:rPr lang="zh-CN" altLang="en-US" sz="140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5G</a:t>
                      </a:r>
                      <a:r>
                        <a:rPr lang="zh-CN" altLang="en-US" sz="1400" dirty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, </a:t>
                      </a:r>
                      <a:r>
                        <a:rPr lang="en-US" altLang="zh-CN" sz="140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tetapi</a:t>
                      </a:r>
                      <a:r>
                        <a:rPr lang="en-US" altLang="zh-CN" sz="140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 </a:t>
                      </a:r>
                      <a:r>
                        <a:rPr lang="en-US" altLang="zh-CN" sz="140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kecepatan</a:t>
                      </a:r>
                      <a:r>
                        <a:rPr lang="en-US" altLang="zh-CN" sz="140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 internet </a:t>
                      </a:r>
                      <a:r>
                        <a:rPr lang="en-US" altLang="zh-CN" sz="140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lambat</a:t>
                      </a:r>
                      <a:r>
                        <a:rPr lang="en-US" altLang="zh-CN" sz="140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.</a:t>
                      </a:r>
                      <a:endParaRPr lang="en-US" altLang="zh-CN" sz="1400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  <a:sym typeface="+mn-ea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5328920" y="241935"/>
            <a:ext cx="1699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FAQ 5G </a:t>
            </a:r>
            <a:endParaRPr lang="en-US" altLang="zh-CN" sz="28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9494201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2800"/>
                <a:gridCol w="3587114"/>
                <a:gridCol w="7792086"/>
              </a:tblGrid>
              <a:tr h="22331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4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Bagaimana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dengan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konsumsi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daya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ponsel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apakah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memiliki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radiasi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yang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cukup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besar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untuk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manusia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?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1.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Dibandingkan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dengan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4G,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konsumsi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daya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akan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meningkat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sedikit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,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tetapi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ponsel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juga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optimisasi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mengurangi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konsumsi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daya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pada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beberapa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aspek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dari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ponsel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;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2.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Ponsel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OPPO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akan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memastikan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tingkat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radiasi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berada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dalam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tingkat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aman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diperbolehkan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oleh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standar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desain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ponsel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melewati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pemeriksaan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sertifkasi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dari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otoritas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sertifikasi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.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/>
                </a:tc>
              </a:tr>
              <a:tr h="17428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Secara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otomatis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turun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dari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4G</a:t>
                      </a:r>
                      <a:endParaRPr 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lingkungan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tanpa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cakupan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4G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ditampilkan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ini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operator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belum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selesai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kebanyakan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wilayah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belum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memiliki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cakupan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maaf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membuat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mengalami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pengalaman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buruk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</a:t>
                      </a:r>
                      <a:endParaRPr 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</a:tr>
              <a:tr h="14410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400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algn="ctr" font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Apakah</a:t>
                      </a:r>
                      <a:r>
                        <a:rPr sz="140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5G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sangat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meningkatkan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kualitas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panggilan</a:t>
                      </a:r>
                      <a:r>
                        <a:rPr sz="140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?</a:t>
                      </a:r>
                      <a:endParaRPr sz="1400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  <a:p>
                      <a:pPr algn="just" font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Pengalaman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panggilan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sz="140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5G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konsisten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dengan</a:t>
                      </a:r>
                      <a:r>
                        <a:rPr sz="140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sz="1400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  <a:sym typeface="+mn-ea"/>
                        </a:rPr>
                        <a:t>4G.</a:t>
                      </a:r>
                    </a:p>
                    <a:p>
                      <a:pPr algn="just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</a:tr>
              <a:tr h="144100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Sinyal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5G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sangat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tidak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stabil</a:t>
                      </a:r>
                      <a:endParaRPr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Penyebaran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jaringan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mayoritas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masih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dalam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tahap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awal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kapabilitas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difraksi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sinyal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5G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masih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buruk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. Di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beberapa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are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tidak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ada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jaringan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5G (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seperti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gedung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atau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basemen)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dengan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meningkatnya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investasi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operator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dalam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5G,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pengalaman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5G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akan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semakin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berkembang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berkembang</a:t>
                      </a:r>
                      <a:r>
                        <a:rPr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.</a:t>
                      </a:r>
                      <a:endParaRPr sz="1400" b="0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06898319"/>
              </p:ext>
            </p:extLst>
          </p:nvPr>
        </p:nvGraphicFramePr>
        <p:xfrm>
          <a:off x="0" y="0"/>
          <a:ext cx="12193905" cy="8709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020"/>
                <a:gridCol w="4909820"/>
                <a:gridCol w="6616065"/>
              </a:tblGrid>
              <a:tr h="30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NO.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u="none" strike="noStrike" dirty="0" err="1" smtClean="0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Deskripsi</a:t>
                      </a:r>
                      <a:r>
                        <a:rPr lang="en-US" altLang="zh-CN" sz="1600" b="1" u="none" strike="noStrike" dirty="0" smtClean="0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altLang="zh-CN" sz="1600" b="1" u="none" strike="noStrike" dirty="0" err="1" smtClean="0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Permasalahan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Jawaban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</a:tr>
              <a:tr h="17856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8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Ketika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dalam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proses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melakukan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panggilan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terkadang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muncul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5G,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terkadang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muncul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1、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Ketika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dalam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kondisi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nyalakan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VoLTE，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panggilan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menampilkan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5G，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tetapi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ketika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panggilan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menggunakan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VoLTE</a:t>
                      </a:r>
                      <a:r>
                        <a:rPr lang="zh-CN" alt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berdasarkan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lingkungan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user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berada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mengatur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jika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lingkungan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mendukung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maka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muncul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4G.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2、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kondisi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5G，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ketika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kondisi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menyalakan</a:t>
                      </a:r>
                      <a:r>
                        <a:rPr lang="zh-CN" alt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VoLTE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atau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mendukung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VoLTE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panggilan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kembali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3G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atau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2G.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Penjelasan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tambahan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：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Kondisi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panggilan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saat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ini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adalah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panggilan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4G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VoLTE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HD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atau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panggilan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3G/2G.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</a:tr>
              <a:tr h="11907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9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Setelah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terhubung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dengan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5G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konsumsi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menjadi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cepat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1、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Pada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kecepatan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browsing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lebih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cepat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secara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bersamaan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mengkonsumsi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daya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lebih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cepat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dibandingkan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dengan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4G,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tetapi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transmisi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makin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cepat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membutuhkan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waktu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lebih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sedikit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mendapatkan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pengalaman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lebih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baik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2、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Anda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dapat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membuka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pengaturan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&gt;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Kartu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SIM &amp; Data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Seluler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&gt; 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Info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pengaturan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SIM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(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pilihlah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kartu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yang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membutuhkan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pengaturan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)&gt;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tombol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dinyalakan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atau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dalam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skenario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aplikasi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kecepatan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rendah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dimana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jaringan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diperlukan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atau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sinyal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tidak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baik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,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matikan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tombol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5G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untuk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meningkatkan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ketahanan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宋体" panose="02010600030101010101" pitchFamily="2" charset="-122"/>
                        </a:rPr>
                        <a:t>.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</a:tr>
              <a:tr h="17860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10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Apakah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mempengaruhi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pengunaan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4G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？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Apakah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peluncuran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akan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mengurangi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kecepatan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4G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？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Saat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ini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dikarenakan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dalam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penyebaran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dalam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tahap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uji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coba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setelah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cakupan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komersial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ponsel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4G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tetap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dapat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menggunakan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4G,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tetapi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tidak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dapat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menggunakan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4G&amp;5G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hidup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berdampingan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pada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waktu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masih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agak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lama.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/>
                </a:tc>
              </a:tr>
              <a:tr h="17860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11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Metode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</a:t>
                      </a:r>
                      <a:r>
                        <a:rPr lang="zh-CN" alt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memiliki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SA</a:t>
                      </a:r>
                      <a:r>
                        <a:rPr lang="zh-CN" alt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altLang="zh-CN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NSA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apa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perbedaannya</a:t>
                      </a:r>
                      <a:r>
                        <a:rPr lang="zh-CN" alt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？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Ponsel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OPPO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mendukung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metode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yang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mana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?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Kedepannya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apakah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menghilangkan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metode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altLang="zh-CN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altLang="zh-CN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NSA?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SA(Stand 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Alone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independen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keuntungannya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adalah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bahwa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semua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fitur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dapat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didapatkan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dalam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satu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langkah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tanpa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biaya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rekonstruksi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sekunder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；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NSA(Non Stand </a:t>
                      </a:r>
                      <a:r>
                        <a:rPr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Alone,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tidak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independen</a:t>
                      </a:r>
                      <a:r>
                        <a:rPr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keuntungannya</a:t>
                      </a:r>
                      <a:r>
                        <a:rPr lang="en-US" sz="1400" b="0" u="none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terletak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dalam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konstruksi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transformasi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dasar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transmisi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baru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memiliki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kesulitan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rendah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tekanan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rendah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dari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keperluan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kontinus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kegunaan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yang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lebih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baik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ketika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5G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bukan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kontinus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,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tetapi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jumlah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besar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dari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transformasi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jaringan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tanpa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kabel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4G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dan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pemilihan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NSA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oleh</a:t>
                      </a:r>
                      <a:r>
                        <a:rPr lang="en-US" sz="1400" b="0" u="none" baseline="0" dirty="0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 operator </a:t>
                      </a:r>
                      <a:r>
                        <a:rPr lang="en-US" sz="1400" b="0" u="none" baseline="0" dirty="0" err="1" smtClean="0">
                          <a:solidFill>
                            <a:srgbClr val="000000"/>
                          </a:solidFill>
                          <a:latin typeface="OPPOSans R" pitchFamily="18" charset="-122"/>
                          <a:ea typeface="OPPOSans R" pitchFamily="18" charset="-122"/>
                          <a:cs typeface="微软雅黑" panose="020B0503020204020204" charset="-122"/>
                        </a:rPr>
                        <a:t>internasional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OPPOSans R" pitchFamily="18" charset="-122"/>
                        <a:ea typeface="OPPOSans R" pitchFamily="18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21975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 smtClean="0">
                <a:latin typeface="OPPOSans R" pitchFamily="18" charset="-122"/>
                <a:ea typeface="OPPOSans R" pitchFamily="18" charset="-122"/>
              </a:rPr>
              <a:t>Daftar</a:t>
            </a:r>
            <a:r>
              <a:rPr lang="en-US" altLang="zh-CN" dirty="0" smtClean="0">
                <a:latin typeface="OPPOSans R" pitchFamily="18" charset="-122"/>
                <a:ea typeface="OPPOSans R" pitchFamily="18" charset="-122"/>
              </a:rPr>
              <a:t> Isi</a:t>
            </a:r>
            <a:endParaRPr lang="en-US" altLang="zh-CN" dirty="0"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Dasar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Nilai</a:t>
              </a:r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Jual</a:t>
              </a:r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Utama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2078990" cy="2269490"/>
            <a:chOff x="0" y="0"/>
            <a:chExt cx="3250588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5600" y="0"/>
              <a:ext cx="3194988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2000" dirty="0">
                  <a:latin typeface="OPPOSans R" pitchFamily="18" charset="-122"/>
                  <a:ea typeface="OPPOSans R" pitchFamily="18" charset="-122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Hal-Hal yang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Harus</a:t>
              </a:r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Diperhatikan</a:t>
              </a:r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ketika</a:t>
              </a:r>
              <a:r>
                <a:rPr lang="en-US" altLang="zh-CN" sz="1400" dirty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400" dirty="0" err="1">
                  <a:latin typeface="OPPOSans R" pitchFamily="18" charset="-122"/>
                  <a:ea typeface="OPPOSans R" pitchFamily="18" charset="-122"/>
                  <a:sym typeface="+mn-ea"/>
                </a:rPr>
                <a:t>Perbaikan</a:t>
              </a:r>
              <a:endParaRPr lang="en-US" altLang="zh-CN" sz="1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FAQ</a:t>
              </a:r>
              <a:endParaRPr lang="en-US" altLang="zh-CN" sz="20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38" name="成组"/>
          <p:cNvGrpSpPr/>
          <p:nvPr/>
        </p:nvGrpSpPr>
        <p:grpSpPr>
          <a:xfrm>
            <a:off x="9817768" y="1783136"/>
            <a:ext cx="2543511" cy="1291845"/>
            <a:chOff x="4324" y="949942"/>
            <a:chExt cx="2283203" cy="1291843"/>
          </a:xfrm>
        </p:grpSpPr>
        <p:sp>
          <p:nvSpPr>
            <p:cNvPr id="39" name="文本框 1"/>
            <p:cNvSpPr txBox="1"/>
            <p:nvPr/>
          </p:nvSpPr>
          <p:spPr>
            <a:xfrm>
              <a:off x="4324" y="949942"/>
              <a:ext cx="2283203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just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5.1 FAQ </a:t>
              </a:r>
              <a:r>
                <a:rPr lang="en-US" altLang="zh-CN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Fungsi</a:t>
              </a:r>
              <a:endParaRPr lang="en-US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just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5.2 FAQ 5G</a:t>
              </a:r>
            </a:p>
          </p:txBody>
        </p:sp>
        <p:sp>
          <p:nvSpPr>
            <p:cNvPr id="40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sp>
        <p:nvSpPr>
          <p:cNvPr id="41" name="文本框 1"/>
          <p:cNvSpPr txBox="1"/>
          <p:nvPr/>
        </p:nvSpPr>
        <p:spPr>
          <a:xfrm>
            <a:off x="7323516" y="5513837"/>
            <a:ext cx="4868483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4.1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Melepaskan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Backcover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l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4.2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Melepaskan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Mainboard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(PCB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Atas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)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l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4.3 Pasta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termal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konduktif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l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4.4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Pendingin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Speaker</a:t>
            </a:r>
          </a:p>
        </p:txBody>
      </p:sp>
      <p:sp>
        <p:nvSpPr>
          <p:cNvPr id="42" name="线条"/>
          <p:cNvSpPr/>
          <p:nvPr/>
        </p:nvSpPr>
        <p:spPr>
          <a:xfrm flipV="1">
            <a:off x="8664387" y="4994469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6" name="文本框 1"/>
          <p:cNvSpPr txBox="1"/>
          <p:nvPr/>
        </p:nvSpPr>
        <p:spPr>
          <a:xfrm>
            <a:off x="1932154" y="5426447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2.1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Terintegrasi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2.2 4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Stabilisasi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anda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2.3 VOOC 4.0</a:t>
            </a:r>
            <a:endParaRPr lang="zh-CN" altLang="en-US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2.4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esar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yang 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Tipis</a:t>
            </a:r>
            <a:r>
              <a:rPr lang="en-US" altLang="zh-CN" sz="16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R</a:t>
            </a:r>
            <a:r>
              <a:rPr lang="en-US" altLang="zh-CN" sz="16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ingan</a:t>
            </a:r>
            <a:endParaRPr lang="en-US" altLang="zh-CN" sz="16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47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8" name="成组"/>
          <p:cNvGrpSpPr/>
          <p:nvPr/>
        </p:nvGrpSpPr>
        <p:grpSpPr>
          <a:xfrm>
            <a:off x="255905" y="1405255"/>
            <a:ext cx="5948952" cy="1579245"/>
            <a:chOff x="230221" y="699732"/>
            <a:chExt cx="2182997" cy="1542053"/>
          </a:xfrm>
        </p:grpSpPr>
        <p:sp>
          <p:nvSpPr>
            <p:cNvPr id="49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1.1 Parameter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Tampilan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Luar</a:t>
              </a:r>
              <a:endPara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1.2 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Konfigurasi</a:t>
              </a:r>
              <a:endParaRPr lang="en-US" altLang="zh-CN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sz="1600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1.3 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Fitur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yang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Sering</a:t>
              </a:r>
              <a:r>
                <a:rPr lang="en-US" altLang="zh-CN" sz="1600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1600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Digunakan</a:t>
              </a:r>
              <a:endParaRPr lang="en-US" sz="16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50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400">
                <a:latin typeface="OPPOSans R" pitchFamily="18" charset="-122"/>
                <a:ea typeface="OPPOSans R" pitchFamily="18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6" grpId="0" bldLvl="0" animBg="1"/>
      <p:bldP spid="4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8" name="OPPO-LOGO_NEW_20181018png.png" descr="OPPO-LOGO_NEW_20181018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021" y="2398011"/>
            <a:ext cx="2917958" cy="2061978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82425" cy="6858000"/>
          </a:xfrm>
          <a:prstGeom prst="rect">
            <a:avLst/>
          </a:prstGeom>
        </p:spPr>
      </p:pic>
      <p:sp>
        <p:nvSpPr>
          <p:cNvPr id="20" name="2019，OPPO 发布过的黑科技"/>
          <p:cNvSpPr txBox="1"/>
          <p:nvPr/>
        </p:nvSpPr>
        <p:spPr>
          <a:xfrm>
            <a:off x="4763560" y="342484"/>
            <a:ext cx="5698997" cy="445443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 smtClean="0">
                <a:latin typeface="OPPOSans R" pitchFamily="18" charset="-122"/>
                <a:ea typeface="OPPOSans R" pitchFamily="18" charset="-122"/>
              </a:rPr>
              <a:t>1.1 </a:t>
            </a:r>
            <a:r>
              <a:rPr lang="en-US" altLang="zh-CN" sz="2400" dirty="0" smtClean="0">
                <a:latin typeface="OPPOSans R" pitchFamily="18" charset="-122"/>
                <a:ea typeface="OPPOSans R" pitchFamily="18" charset="-122"/>
                <a:sym typeface="+mn-ea"/>
              </a:rPr>
              <a:t>Parameter </a:t>
            </a:r>
            <a:r>
              <a:rPr lang="en-US" altLang="zh-CN" sz="2400" dirty="0" err="1" smtClean="0">
                <a:latin typeface="OPPOSans R" pitchFamily="18" charset="-122"/>
                <a:ea typeface="OPPOSans R" pitchFamily="18" charset="-122"/>
                <a:sym typeface="+mn-ea"/>
              </a:rPr>
              <a:t>Tampilan</a:t>
            </a:r>
            <a:r>
              <a:rPr lang="en-US" altLang="zh-CN" sz="2400" dirty="0" smtClean="0"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2400" dirty="0" err="1" smtClean="0">
                <a:latin typeface="OPPOSans R" pitchFamily="18" charset="-122"/>
                <a:ea typeface="OPPOSans R" pitchFamily="18" charset="-122"/>
                <a:sym typeface="+mn-ea"/>
              </a:rPr>
              <a:t>Luar</a:t>
            </a:r>
            <a:endParaRPr lang="zh-CN" altLang="en-US" sz="2400" dirty="0" smtClean="0">
              <a:latin typeface="OPPOSans R" pitchFamily="18" charset="-122"/>
              <a:ea typeface="OPPOSans R" pitchFamily="18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8398737"/>
              </p:ext>
            </p:extLst>
          </p:nvPr>
        </p:nvGraphicFramePr>
        <p:xfrm>
          <a:off x="4380923" y="1573964"/>
          <a:ext cx="5899546" cy="4330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9327"/>
                <a:gridCol w="3560219"/>
              </a:tblGrid>
              <a:tr h="44386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Nama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Model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di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 Market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0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Reno3  5G(TW)</a:t>
                      </a:r>
                    </a:p>
                    <a:p>
                      <a:pPr algn="ctr" fontAlgn="ctr"/>
                      <a:r>
                        <a:rPr lang="en-US" sz="1600" i="0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Find X2 </a:t>
                      </a:r>
                      <a:r>
                        <a:rPr lang="en-US" altLang="zh-CN" sz="1600" i="0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Lite</a:t>
                      </a:r>
                      <a:r>
                        <a:rPr lang="en-US" altLang="zh-CN" sz="1600" i="0" dirty="0" smtClean="0">
                          <a:solidFill>
                            <a:schemeClr val="tx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 </a:t>
                      </a:r>
                      <a:r>
                        <a:rPr lang="en-US" sz="1600" i="0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(FR/IT/ES/UK/DE/CH/NL)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Model </a:t>
                      </a:r>
                      <a:r>
                        <a:rPr lang="en-US" sz="160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Ponsel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CPH2005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246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Ukuran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160.3mm×74.3mm×7.96mm</a:t>
                      </a:r>
                      <a:endParaRPr lang="zh-CN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245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Ukuran</a:t>
                      </a:r>
                      <a:r>
                        <a:rPr lang="en-US" sz="160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Layar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6.4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inci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251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Proporsi</a:t>
                      </a:r>
                      <a:r>
                        <a:rPr lang="en-US" sz="160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Layar</a:t>
                      </a:r>
                      <a:endParaRPr lang="en-US" sz="160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20:9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251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Rasio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Layar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90.8%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246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Bahan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Layar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Gorilla Glass 5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246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Warna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Moonlight Black/Pearl White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82425" cy="6858000"/>
          </a:xfrm>
          <a:prstGeom prst="rect">
            <a:avLst/>
          </a:prstGeom>
        </p:spPr>
      </p:pic>
      <p:sp>
        <p:nvSpPr>
          <p:cNvPr id="4" name="2019，OPPO 发布过的黑科技"/>
          <p:cNvSpPr txBox="1"/>
          <p:nvPr/>
        </p:nvSpPr>
        <p:spPr>
          <a:xfrm>
            <a:off x="4640926" y="322620"/>
            <a:ext cx="5192127" cy="445443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 smtClean="0">
                <a:latin typeface="OPPOSans R" pitchFamily="18" charset="-122"/>
                <a:ea typeface="OPPOSans R" pitchFamily="18" charset="-122"/>
              </a:rPr>
              <a:t>1.2 </a:t>
            </a:r>
            <a:r>
              <a:rPr lang="en-US" altLang="zh-CN" sz="2400" dirty="0" smtClean="0">
                <a:latin typeface="OPPOSans R" pitchFamily="18" charset="-122"/>
                <a:ea typeface="OPPOSans R" pitchFamily="18" charset="-122"/>
                <a:sym typeface="+mn-ea"/>
              </a:rPr>
              <a:t>Parameter </a:t>
            </a:r>
            <a:r>
              <a:rPr lang="en-US" altLang="zh-CN" sz="2400" dirty="0" err="1" smtClean="0">
                <a:latin typeface="OPPOSans R" pitchFamily="18" charset="-122"/>
                <a:ea typeface="OPPOSans R" pitchFamily="18" charset="-122"/>
                <a:sym typeface="+mn-ea"/>
              </a:rPr>
              <a:t>Konfigurasi</a:t>
            </a:r>
            <a:endParaRPr lang="en-US" altLang="zh-CN" sz="2400" dirty="0">
              <a:latin typeface="OPPOSans R" pitchFamily="18" charset="-122"/>
              <a:ea typeface="OPPOSans R" pitchFamily="18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3881727"/>
              </p:ext>
            </p:extLst>
          </p:nvPr>
        </p:nvGraphicFramePr>
        <p:xfrm>
          <a:off x="3938270" y="1503680"/>
          <a:ext cx="7118350" cy="4148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7670"/>
                <a:gridCol w="4170680"/>
              </a:tblGrid>
              <a:tr h="5187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CPU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SM7250</a:t>
                      </a:r>
                      <a:endParaRPr lang="en-US" altLang="zh-CN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GPU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Qualcomm </a:t>
                      </a:r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Adreno</a:t>
                      </a:r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GPU 620</a:t>
                      </a:r>
                      <a:endParaRPr lang="en-US" altLang="zh-CN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5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RAM+ROM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8GB+256GB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5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OTG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2TB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795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Kamera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Depan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32m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537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Kamera</a:t>
                      </a: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Belakang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8m+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  <a:sym typeface="+mn-ea"/>
                        </a:rPr>
                        <a:t>48m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+2m+2m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537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Kapasitas</a:t>
                      </a:r>
                      <a:r>
                        <a:rPr lang="en-US" sz="16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Baterai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4025mAh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18537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Durasi</a:t>
                      </a: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Pengisian</a:t>
                      </a: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Daya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Sekitar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1 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jam (</a:t>
                      </a: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VOOC 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4.0)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982425" cy="6858000"/>
          </a:xfrm>
          <a:prstGeom prst="rect">
            <a:avLst/>
          </a:prstGeom>
        </p:spPr>
      </p:pic>
      <p:sp>
        <p:nvSpPr>
          <p:cNvPr id="6" name="2019，OPPO 发布过的黑科技"/>
          <p:cNvSpPr txBox="1"/>
          <p:nvPr/>
        </p:nvSpPr>
        <p:spPr>
          <a:xfrm>
            <a:off x="2872176" y="493850"/>
            <a:ext cx="8577028" cy="445443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 smtClean="0">
                <a:latin typeface="OPPOSans R" pitchFamily="18" charset="-122"/>
                <a:ea typeface="OPPOSans R" pitchFamily="18" charset="-122"/>
              </a:rPr>
              <a:t>1.3 </a:t>
            </a:r>
            <a:r>
              <a:rPr lang="en-US" altLang="zh-CN" sz="2400" dirty="0" smtClean="0">
                <a:latin typeface="OPPOSans R" pitchFamily="18" charset="-122"/>
                <a:ea typeface="OPPOSans R" pitchFamily="18" charset="-122"/>
                <a:sym typeface="+mn-ea"/>
              </a:rPr>
              <a:t>Parameter </a:t>
            </a:r>
            <a:r>
              <a:rPr lang="en-US" altLang="zh-CN" sz="2400" dirty="0" err="1" smtClean="0">
                <a:latin typeface="OPPOSans R" pitchFamily="18" charset="-122"/>
                <a:ea typeface="OPPOSans R" pitchFamily="18" charset="-122"/>
                <a:sym typeface="+mn-ea"/>
              </a:rPr>
              <a:t>Fitur</a:t>
            </a:r>
            <a:r>
              <a:rPr lang="en-US" altLang="zh-CN" sz="2400" dirty="0" smtClean="0"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2400" dirty="0" err="1" smtClean="0">
                <a:latin typeface="OPPOSans R" pitchFamily="18" charset="-122"/>
                <a:ea typeface="OPPOSans R" pitchFamily="18" charset="-122"/>
                <a:sym typeface="+mn-ea"/>
              </a:rPr>
              <a:t>Sering</a:t>
            </a:r>
            <a:r>
              <a:rPr lang="en-US" altLang="zh-CN" sz="2400" dirty="0" smtClean="0"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2400" dirty="0" err="1" smtClean="0">
                <a:latin typeface="OPPOSans R" pitchFamily="18" charset="-122"/>
                <a:ea typeface="OPPOSans R" pitchFamily="18" charset="-122"/>
                <a:sym typeface="+mn-ea"/>
              </a:rPr>
              <a:t>Digunakan</a:t>
            </a:r>
            <a:endParaRPr sz="2400" dirty="0">
              <a:latin typeface="OPPOSans R" pitchFamily="18" charset="-122"/>
              <a:ea typeface="OPPOSans R" pitchFamily="18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7100255"/>
              </p:ext>
            </p:extLst>
          </p:nvPr>
        </p:nvGraphicFramePr>
        <p:xfrm>
          <a:off x="3932554" y="1562826"/>
          <a:ext cx="6739799" cy="3898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3037"/>
                <a:gridCol w="4076762"/>
              </a:tblGrid>
              <a:tr h="4197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Struktur</a:t>
                      </a: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Kamera</a:t>
                      </a: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Depan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Layar</a:t>
                      </a:r>
                      <a:r>
                        <a:rPr lang="en-US" altLang="zh-CN" sz="1600" b="0" dirty="0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altLang="zh-CN" sz="1600" b="0" dirty="0" err="1" smtClean="0">
                          <a:solidFill>
                            <a:schemeClr val="bg1"/>
                          </a:solidFill>
                          <a:latin typeface="OPPOSans R" pitchFamily="18" charset="-122"/>
                          <a:ea typeface="OPPOSans R" pitchFamily="18" charset="-122"/>
                        </a:rPr>
                        <a:t>Waterdrop</a:t>
                      </a:r>
                      <a:endParaRPr lang="en-US" altLang="en-US" sz="1600" b="0" dirty="0">
                        <a:solidFill>
                          <a:schemeClr val="bg1"/>
                        </a:solidFill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197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Tipe</a:t>
                      </a: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USB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TYPE-C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68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Versi</a:t>
                      </a: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USB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USB2.0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194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Earphone jack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3.5mm </a:t>
                      </a:r>
                      <a:endParaRPr lang="zh-CN" alt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19429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Speaker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Satu</a:t>
                      </a:r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/</a:t>
                      </a:r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bagian</a:t>
                      </a:r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kiri</a:t>
                      </a:r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bawah</a:t>
                      </a:r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pada</a:t>
                      </a:r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depan</a:t>
                      </a:r>
                      <a:r>
                        <a:rPr lang="en-US" altLang="zh-CN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 </a:t>
                      </a:r>
                      <a:r>
                        <a:rPr lang="en-US" altLang="zh-CN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bodi</a:t>
                      </a:r>
                      <a:endParaRPr lang="zh-CN" alt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19429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Bluetooth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Bluetooth 5.1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19429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NFC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Mendukung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19429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ColorOS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ColorOS 7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19429">
                <a:tc>
                  <a:txBody>
                    <a:bodyPr/>
                    <a:lstStyle/>
                    <a:p>
                      <a:pPr marL="0" marR="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Android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OPPOSans R" pitchFamily="18" charset="-122"/>
                        <a:ea typeface="OPPOSans R" pitchFamily="18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OPPOSans R" pitchFamily="18" charset="-122"/>
                          <a:ea typeface="OPPOSans R" pitchFamily="18" charset="-122"/>
                        </a:rPr>
                        <a:t>Android 10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 smtClean="0">
                <a:latin typeface="OPPOSans R" pitchFamily="18" charset="-122"/>
                <a:ea typeface="OPPOSans R" pitchFamily="18" charset="-122"/>
              </a:rPr>
              <a:t>Daftar</a:t>
            </a:r>
            <a:r>
              <a:rPr lang="en-US" altLang="zh-CN" dirty="0" smtClean="0">
                <a:latin typeface="OPPOSans R" pitchFamily="18" charset="-122"/>
                <a:ea typeface="OPPOSans R" pitchFamily="18" charset="-122"/>
              </a:rPr>
              <a:t> Isi</a:t>
            </a:r>
            <a:endParaRPr lang="en-US" altLang="zh-CN" dirty="0"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  <a:sym typeface="+mn-ea"/>
                </a:rPr>
                <a:t>Dasar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Nilai</a:t>
              </a:r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Jual</a:t>
              </a:r>
              <a:r>
                <a:rPr lang="en-US" altLang="zh-CN" sz="2000" dirty="0" smtClean="0"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sz="2000" dirty="0" err="1" smtClean="0">
                  <a:latin typeface="OPPOSans R" pitchFamily="18" charset="-122"/>
                  <a:ea typeface="OPPOSans R" pitchFamily="18" charset="-122"/>
                  <a:sym typeface="+mn-ea"/>
                </a:rPr>
                <a:t>Utama</a:t>
              </a:r>
              <a:endParaRPr lang="zh-CN" altLang="en-US" sz="2000" dirty="0">
                <a:latin typeface="OPPOSans R" pitchFamily="18" charset="-122"/>
                <a:ea typeface="OPPOSans R" pitchFamily="18" charset="-122"/>
                <a:sym typeface="+mn-ea"/>
              </a:endParaRP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1934263" cy="2269585"/>
            <a:chOff x="0" y="0"/>
            <a:chExt cx="3024301" cy="815538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000" dirty="0" err="1">
                  <a:latin typeface="OPPOSans R" pitchFamily="18" charset="-122"/>
                  <a:ea typeface="OPPOSans R" pitchFamily="18" charset="-122"/>
                </a:rPr>
                <a:t>ColorOS</a:t>
              </a:r>
              <a:endParaRPr lang="en-US" altLang="zh-CN" sz="20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3018243"/>
            <a:ext cx="1934263" cy="2269585"/>
            <a:chOff x="0" y="56327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56327"/>
              <a:ext cx="2968225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1400" dirty="0" smtClean="0">
                  <a:latin typeface="OPPOSans R" pitchFamily="18" charset="-122"/>
                  <a:ea typeface="OPPOSans R" pitchFamily="18" charset="-122"/>
                </a:rPr>
                <a:t>Hal-</a:t>
              </a:r>
              <a:r>
                <a:rPr lang="en-US" sz="1400" dirty="0" err="1" smtClean="0">
                  <a:latin typeface="OPPOSans R" pitchFamily="18" charset="-122"/>
                  <a:ea typeface="OPPOSans R" pitchFamily="18" charset="-122"/>
                </a:rPr>
                <a:t>hal</a:t>
              </a:r>
              <a:r>
                <a:rPr lang="en-US" sz="1400" dirty="0" smtClean="0">
                  <a:latin typeface="OPPOSans R" pitchFamily="18" charset="-122"/>
                  <a:ea typeface="OPPOSans R" pitchFamily="18" charset="-122"/>
                </a:rPr>
                <a:t> yang </a:t>
              </a:r>
              <a:r>
                <a:rPr lang="en-US" sz="1400" dirty="0" err="1" smtClean="0">
                  <a:latin typeface="OPPOSans R" pitchFamily="18" charset="-122"/>
                  <a:ea typeface="OPPOSans R" pitchFamily="18" charset="-122"/>
                </a:rPr>
                <a:t>Harus</a:t>
              </a:r>
              <a:r>
                <a:rPr lang="en-US" sz="1400" dirty="0" smtClean="0"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sz="1400" dirty="0" err="1" smtClean="0">
                  <a:latin typeface="OPPOSans R" pitchFamily="18" charset="-122"/>
                  <a:ea typeface="OPPOSans R" pitchFamily="18" charset="-122"/>
                </a:rPr>
                <a:t>Diperhatikan</a:t>
              </a:r>
              <a:r>
                <a:rPr lang="en-US" sz="1400" dirty="0" smtClean="0"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sz="1400" dirty="0" err="1" smtClean="0">
                  <a:latin typeface="OPPOSans R" pitchFamily="18" charset="-122"/>
                  <a:ea typeface="OPPOSans R" pitchFamily="18" charset="-122"/>
                </a:rPr>
                <a:t>Ketika</a:t>
              </a:r>
              <a:r>
                <a:rPr lang="en-US" sz="1400" dirty="0" smtClean="0"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sz="1400" dirty="0" err="1" smtClean="0">
                  <a:latin typeface="OPPOSans R" pitchFamily="18" charset="-122"/>
                  <a:ea typeface="OPPOSans R" pitchFamily="18" charset="-122"/>
                </a:rPr>
                <a:t>Perbaikan</a:t>
              </a:r>
              <a:endParaRPr lang="en-US" sz="1400" dirty="0" smtClean="0">
                <a:latin typeface="OPPOSans R" pitchFamily="18" charset="-122"/>
                <a:ea typeface="OPPOSans R" pitchFamily="18" charset="-122"/>
              </a:endParaRPr>
            </a:p>
            <a:p>
              <a:endParaRPr lang="en-US" altLang="zh-CN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/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latin typeface="OPPOSans R" pitchFamily="18" charset="-122"/>
                  <a:ea typeface="OPPOSans R" pitchFamily="18" charset="-122"/>
                  <a:sym typeface="+mn-ea"/>
                </a:rPr>
                <a:t>FAQ</a:t>
              </a:r>
              <a:endParaRPr lang="en-US" altLang="zh-CN" sz="2400" dirty="0">
                <a:latin typeface="OPPOSans R" pitchFamily="18" charset="-122"/>
                <a:ea typeface="OPPOSans R" pitchFamily="18" charset="-122"/>
              </a:endParaRPr>
            </a:p>
          </p:txBody>
        </p:sp>
      </p:grpSp>
      <p:sp>
        <p:nvSpPr>
          <p:cNvPr id="35" name="文本框 1"/>
          <p:cNvSpPr txBox="1"/>
          <p:nvPr/>
        </p:nvSpPr>
        <p:spPr>
          <a:xfrm>
            <a:off x="2389036" y="5494380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2.1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yang </a:t>
            </a:r>
            <a:r>
              <a:rPr lang="en-US" altLang="zh-CN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erintegrasi</a:t>
            </a:r>
            <a:endParaRPr lang="en-US" altLang="zh-CN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l"/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2.2 4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Stabilisasi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anda</a:t>
            </a:r>
            <a:endParaRPr lang="zh-CN" altLang="en-US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l"/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2.3 VOOC 4.0</a:t>
            </a:r>
            <a:endParaRPr lang="zh-CN" altLang="en-US" dirty="0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  <a:p>
            <a:pPr algn="l"/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2.4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esar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yang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Tipis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R</a:t>
            </a:r>
            <a:r>
              <a:rPr lang="en-US" altLang="zh-CN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ingan</a:t>
            </a:r>
            <a:endParaRPr lang="en-US" altLang="zh-CN" dirty="0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36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37" name="成组"/>
          <p:cNvGrpSpPr/>
          <p:nvPr/>
        </p:nvGrpSpPr>
        <p:grpSpPr>
          <a:xfrm>
            <a:off x="255904" y="1405255"/>
            <a:ext cx="6353901" cy="1579245"/>
            <a:chOff x="230221" y="699732"/>
            <a:chExt cx="2544479" cy="1542053"/>
          </a:xfrm>
        </p:grpSpPr>
        <p:sp>
          <p:nvSpPr>
            <p:cNvPr id="38" name="文本框 1"/>
            <p:cNvSpPr txBox="1"/>
            <p:nvPr/>
          </p:nvSpPr>
          <p:spPr>
            <a:xfrm>
              <a:off x="230221" y="699732"/>
              <a:ext cx="2544479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1.1 Parameter </a:t>
              </a:r>
              <a:r>
                <a:rPr lang="en-US" altLang="zh-CN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Tampilan</a:t>
              </a:r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 </a:t>
              </a:r>
              <a:r>
                <a:rPr lang="en-US" altLang="zh-CN" dirty="0" err="1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Luar</a:t>
              </a:r>
              <a:endParaRPr lang="en-US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Konfigurasi</a:t>
              </a:r>
              <a:endParaRPr lang="en-US" altLang="zh-CN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OPPOSans R" pitchFamily="18" charset="-122"/>
                  <a:ea typeface="OPPOSans R" pitchFamily="18" charset="-122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Parameter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Fitur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yang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Sering</a:t>
              </a:r>
              <a:r>
                <a:rPr lang="en-US" altLang="zh-CN" dirty="0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 </a:t>
              </a:r>
              <a:r>
                <a:rPr lang="en-US" altLang="zh-CN" dirty="0" err="1">
                  <a:solidFill>
                    <a:srgbClr val="FFFFFF"/>
                  </a:solidFill>
                  <a:latin typeface="OPPOSans R" pitchFamily="18" charset="-122"/>
                  <a:ea typeface="OPPOSans R" pitchFamily="18" charset="-122"/>
                  <a:sym typeface="+mn-ea"/>
                </a:rPr>
                <a:t>Digunakan</a:t>
              </a:r>
              <a:endParaRPr lang="en-US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endParaRPr>
            </a:p>
          </p:txBody>
        </p:sp>
        <p:sp>
          <p:nvSpPr>
            <p:cNvPr id="39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文本框 1"/>
          <p:cNvSpPr txBox="1"/>
          <p:nvPr/>
        </p:nvSpPr>
        <p:spPr>
          <a:xfrm>
            <a:off x="3214686" y="223341"/>
            <a:ext cx="7420489" cy="523220"/>
          </a:xfrm>
          <a:prstGeom prst="rect">
            <a:avLst/>
          </a:prstGeom>
          <a:ln w="12700">
            <a:miter lim="400000"/>
          </a:ln>
        </p:spPr>
        <p:txBody>
          <a:bodyPr wrap="square" lIns="34289" rIns="34289">
            <a:spAutoFit/>
          </a:bodyPr>
          <a:lstStyle>
            <a:lvl1pPr algn="ctr">
              <a:defRPr sz="3600" spc="4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2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Terintegrasi</a:t>
            </a:r>
            <a:endParaRPr lang="zh-CN" altLang="en-US" sz="2700" b="1" dirty="0">
              <a:solidFill>
                <a:schemeClr val="tx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00680" y="652521"/>
            <a:ext cx="2775585" cy="54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外观：极致纤薄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/>
          <a:srcRect r="632"/>
          <a:stretch>
            <a:fillRect/>
          </a:stretch>
        </p:blipFill>
        <p:spPr>
          <a:xfrm>
            <a:off x="5901836" y="3595667"/>
            <a:ext cx="6106795" cy="27443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390259" y="783150"/>
            <a:ext cx="11490324" cy="23258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14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Chip 5G mode-</a:t>
            </a:r>
            <a:r>
              <a:rPr lang="en-US" altLang="en-US" sz="14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ganda</a:t>
            </a:r>
            <a:endParaRPr lang="en-US" altLang="en-US" sz="14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Dilengkapi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chip 5G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Qualcomm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terintegrasi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baru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yang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mendukung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NSA (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tidak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mandiri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). </a:t>
            </a:r>
            <a:endParaRPr lang="en-US" altLang="en-US" sz="1400" baseline="30000" dirty="0">
              <a:solidFill>
                <a:schemeClr val="bg1"/>
              </a:solidFill>
              <a:highlight>
                <a:srgbClr val="FFFF00"/>
              </a:highlight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Secara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teori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konsumsi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daya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dari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chip 5G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SoC (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Sistem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-on-Chip)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jauh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rendah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dibanding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chip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baseband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eksternal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Berdasarkan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telecoms,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5G </a:t>
            </a:r>
            <a:r>
              <a:rPr lang="en-US" altLang="en-US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SA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diciptakan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nanti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jadi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waktu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jasa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bervariasi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berdasarkan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setiap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provider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Ponsel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ini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mengikuti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waktu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jasa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dibuka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pertama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contohnya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secepatnya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setelah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Vodafone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mengkomersialkan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jasa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Sanya</a:t>
            </a:r>
            <a:r>
              <a:rPr lang="en-US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endParaRPr lang="en-US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1924" y="3040698"/>
            <a:ext cx="5352900" cy="36185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Ponsel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mendukung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NSA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secara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default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akan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mendukung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SA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setelah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OTA.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Estimasi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Waktu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OTA 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time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kira-kira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September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market global.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Mohon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mengikuti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website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kita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kita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akan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perbarui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waktu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resmi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OTA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ketika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sudah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dikonfirmasi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.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Mohon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maaf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ketidaknyamanannya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disebabkan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endParaRPr lang="en-US" altLang="en-US" sz="1400" i="1" dirty="0">
              <a:solidFill>
                <a:srgbClr val="FF0000"/>
              </a:solidFill>
              <a:highlight>
                <a:srgbClr val="FFFF00"/>
              </a:highlight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Jasa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SA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Eropa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tepat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akan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bervariasi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berdasarkan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setiap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provider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. 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Mohon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periksa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provider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informasi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detail.</a:t>
            </a:r>
            <a:endParaRPr lang="en-US" altLang="en-US" sz="1400" i="1" dirty="0">
              <a:solidFill>
                <a:srgbClr val="FF0000"/>
              </a:solidFill>
              <a:highlight>
                <a:srgbClr val="FFFF00"/>
              </a:highlight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435531" y="118173"/>
            <a:ext cx="569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2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5G yang </a:t>
            </a:r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Terintegrasi</a:t>
            </a:r>
            <a:endParaRPr lang="zh-CN" altLang="en-US" sz="28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73343" y="4757008"/>
            <a:ext cx="6775121" cy="1851660"/>
            <a:chOff x="1704336" y="4754880"/>
            <a:chExt cx="6775121" cy="1851660"/>
          </a:xfrm>
        </p:grpSpPr>
        <p:pic>
          <p:nvPicPr>
            <p:cNvPr id="21" name="图片 20" descr="高速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4336" y="4754880"/>
              <a:ext cx="2655241" cy="184312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1567" y="4754880"/>
              <a:ext cx="2668990" cy="184312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32547" y="4754880"/>
              <a:ext cx="1346910" cy="18516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" name="文本框 9"/>
          <p:cNvSpPr txBox="1"/>
          <p:nvPr/>
        </p:nvSpPr>
        <p:spPr>
          <a:xfrm>
            <a:off x="294005" y="1043358"/>
            <a:ext cx="11603579" cy="34624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en-US" sz="1200" b="1" dirty="0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Kecepatan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tinggi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: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Akselerasi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dengan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200" b="1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LinkBoost</a:t>
            </a:r>
            <a:endParaRPr lang="en-US" altLang="en-US" sz="12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Akselerasi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Wi-Fi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ganda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: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terhubung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2 hotspot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wi-fi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secara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serentak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(1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band </a:t>
            </a:r>
            <a:r>
              <a:rPr lang="en-US" altLang="en-US" sz="12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2.4GHz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satu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lagi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band 5GHz</a:t>
            </a:r>
            <a:r>
              <a:rPr lang="en-US" sz="12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).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Ponsel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dapat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akses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dari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kedua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tersebut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mempercepat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kecepatan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dua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kali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lipat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memastikan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realibilitas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tinggi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melalui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peralihan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mulus</a:t>
            </a:r>
            <a:r>
              <a:rPr lang="en-US" altLang="en-US" sz="12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r>
              <a:rPr lang="zh-CN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endParaRPr lang="en-US" altLang="en-US" sz="1200" baseline="30000" dirty="0">
              <a:solidFill>
                <a:schemeClr val="bg1"/>
              </a:solidFill>
              <a:highlight>
                <a:srgbClr val="FFFF00"/>
              </a:highlight>
              <a:latin typeface="OPPOSans R" pitchFamily="18" charset="-122"/>
              <a:ea typeface="OPPOSans R" pitchFamily="18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Meningkatkan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stabilitas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: </a:t>
            </a:r>
            <a:r>
              <a:rPr lang="en-US" altLang="en-US" sz="1200" b="1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360°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Sistem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antena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sekitarnya</a:t>
            </a:r>
            <a:endParaRPr lang="en-US" altLang="en-US" sz="12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360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antena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sekitarnya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berdasarkan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pada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setiap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case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penggunaan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secara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pintar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memilih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susunan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antena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terkuat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konektivitas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paling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diandalkan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menjadikannya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pengalaman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bermain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luar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endParaRPr lang="en-US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endParaRPr lang="en-US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Konsumsi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daya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rendah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: </a:t>
            </a:r>
            <a:r>
              <a:rPr lang="en-US" altLang="en-US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Penjadwalan</a:t>
            </a:r>
            <a:r>
              <a:rPr lang="en-US" altLang="en-US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Smart </a:t>
            </a:r>
            <a:r>
              <a:rPr lang="en-US" altLang="en-US" sz="1200" b="1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5G </a:t>
            </a:r>
            <a:endParaRPr lang="en-US" altLang="en-US" sz="1200" b="1" dirty="0" smtClean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Menyesuaikan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kebijakan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transmisi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tipe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berbeda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dari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aplikasi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untuk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mengontrol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konsumsi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daya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meningkatkan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daya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tahan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baterai</a:t>
            </a:r>
            <a:r>
              <a:rPr lang="en-US" altLang="en-US" sz="12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lang="en-US" altLang="en-US" sz="12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4005" y="797677"/>
            <a:ext cx="1134173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Kecepatan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lebih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tinggi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Meningkatkan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stabilitas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Konsumsi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daya</a:t>
            </a:r>
            <a:r>
              <a:rPr lang="en-US" altLang="zh-CN" sz="12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 yang </a:t>
            </a:r>
            <a:r>
              <a:rPr lang="en-US" altLang="zh-CN" sz="12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  <a:sym typeface="+mn-ea"/>
              </a:rPr>
              <a:t>rendah</a:t>
            </a:r>
            <a:endParaRPr lang="en-US" altLang="zh-CN" sz="12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768623" y="5185742"/>
            <a:ext cx="3867117" cy="13563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171450" indent="-171450" algn="ctr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Akselerasi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jaringan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wi-fi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en-US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ganda</a:t>
            </a:r>
            <a:r>
              <a:rPr lang="en-US" altLang="en-US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tidak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tersedia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market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Eropa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,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tetapi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tersedia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untuk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wilayah</a:t>
            </a:r>
            <a:r>
              <a:rPr lang="en-US" altLang="zh-CN" sz="14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 Negara </a:t>
            </a:r>
            <a:r>
              <a:rPr lang="en-US" altLang="zh-CN" sz="1400" i="1" dirty="0" err="1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lainnya</a:t>
            </a:r>
            <a:r>
              <a:rPr lang="en-US" altLang="zh-CN" sz="1000" i="1" dirty="0" smtClean="0">
                <a:solidFill>
                  <a:srgbClr val="FF0000"/>
                </a:solidFill>
                <a:highlight>
                  <a:srgbClr val="FFFF00"/>
                </a:highlight>
                <a:latin typeface="OPPOSans R" pitchFamily="18" charset="-122"/>
                <a:ea typeface="OPPOSans R" pitchFamily="18" charset="-122"/>
                <a:sym typeface="+mn-ea"/>
              </a:rPr>
              <a:t>.</a:t>
            </a:r>
            <a:endParaRPr lang="en-US" altLang="en-US" sz="1000" i="1" dirty="0">
              <a:solidFill>
                <a:srgbClr val="FF0000"/>
              </a:solidFill>
              <a:highlight>
                <a:srgbClr val="FFFF00"/>
              </a:highlight>
              <a:latin typeface="OPPOSans R" pitchFamily="18" charset="-122"/>
              <a:ea typeface="OPPOSans R" pitchFamily="18" charset="-122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2612573" y="407154"/>
            <a:ext cx="7189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 </a:t>
            </a:r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sz="2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dan</a:t>
            </a:r>
            <a:r>
              <a:rPr lang="en-US" altLang="zh-CN" sz="2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Stabilisasi</a:t>
            </a:r>
            <a:r>
              <a:rPr lang="en-US" altLang="zh-CN" sz="28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28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Ganda</a:t>
            </a:r>
            <a:endParaRPr lang="zh-CN" altLang="en-US" sz="28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3631"/>
          <a:stretch>
            <a:fillRect/>
          </a:stretch>
        </p:blipFill>
        <p:spPr>
          <a:xfrm>
            <a:off x="755312" y="1892821"/>
            <a:ext cx="5098971" cy="326925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82230" y="2982808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800W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065348" y="3152456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1065348" y="3552307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122117" y="3303535"/>
            <a:ext cx="934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4800W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 flipH="1">
            <a:off x="1065348" y="3833840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43917" y="3668548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200W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H="1">
            <a:off x="1065348" y="4135518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43917" y="3991199"/>
            <a:ext cx="814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200W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变焦四摄 远近都清晰"/>
          <p:cNvSpPr txBox="1"/>
          <p:nvPr/>
        </p:nvSpPr>
        <p:spPr>
          <a:xfrm>
            <a:off x="4924057" y="1376033"/>
            <a:ext cx="6231623" cy="387919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600" b="1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Sony </a:t>
            </a:r>
            <a:r>
              <a:rPr lang="en-US" altLang="zh-CN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48m 4-kamera anti-</a:t>
            </a:r>
            <a:r>
              <a:rPr lang="en-US" altLang="zh-CN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getar</a:t>
            </a:r>
            <a:r>
              <a:rPr lang="en-US" altLang="zh-CN" sz="1600" b="1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600" b="1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ganda</a:t>
            </a:r>
            <a:endParaRPr lang="en-US" altLang="zh-CN" sz="1600" b="1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23" name="变焦四摄 远近都清晰"/>
          <p:cNvSpPr txBox="1"/>
          <p:nvPr/>
        </p:nvSpPr>
        <p:spPr>
          <a:xfrm>
            <a:off x="4921086" y="2157368"/>
            <a:ext cx="6908362" cy="1315352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spc="24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48m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4 </a:t>
            </a:r>
            <a:r>
              <a:rPr lang="en-US" altLang="zh-CN" sz="1400" dirty="0" err="1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amera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zh-CN" altLang="en-US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，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harga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sama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5G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hanya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memiliki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4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kamera;Sony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IMX586 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(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tidak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ada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OIS),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flagship Samsung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juga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menggunakan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kamera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sony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lang="en-US" altLang="zh-CN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24" name="变焦四摄 远近都清晰"/>
          <p:cNvSpPr txBox="1"/>
          <p:nvPr/>
        </p:nvSpPr>
        <p:spPr>
          <a:xfrm>
            <a:off x="4921086" y="4606314"/>
            <a:ext cx="6908362" cy="1667115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Hanya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ponsel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OPPO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mendukung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fungsi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anti-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getar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ganda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video double anti-shake function,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perekaman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video yang paling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stabil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pada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harga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yang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sama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gambar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tidak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akan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blur, the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picture will not be blurred,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produsen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lain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tidak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memiliki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fungsi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ini</a:t>
            </a:r>
            <a:endParaRPr lang="zh-CN" altLang="en-US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sp>
        <p:nvSpPr>
          <p:cNvPr id="25" name="变焦四摄 远近都清晰"/>
          <p:cNvSpPr txBox="1"/>
          <p:nvPr/>
        </p:nvSpPr>
        <p:spPr>
          <a:xfrm>
            <a:off x="4921086" y="3576995"/>
            <a:ext cx="6842561" cy="992187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Fungsi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lainnya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: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Pemandangan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malam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super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jelas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mode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malam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kutub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AI beauty, video blur, super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makro</a:t>
            </a:r>
            <a:r>
              <a:rPr lang="en-US" altLang="zh-CN" sz="1400" dirty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dll</a:t>
            </a:r>
            <a:r>
              <a:rPr lang="en-US" altLang="zh-CN" sz="1400" dirty="0" smtClean="0">
                <a:solidFill>
                  <a:schemeClr val="bg1"/>
                </a:solidFill>
                <a:latin typeface="OPPOSans R" pitchFamily="18" charset="-122"/>
                <a:ea typeface="OPPOSans R" pitchFamily="18" charset="-122"/>
              </a:rPr>
              <a:t>.</a:t>
            </a:r>
            <a:endParaRPr lang="en-US" altLang="zh-CN" sz="1400" dirty="0">
              <a:solidFill>
                <a:schemeClr val="bg1"/>
              </a:solidFill>
              <a:latin typeface="OPPOSans R" pitchFamily="18" charset="-122"/>
              <a:ea typeface="OPPOSans R" pitchFamily="18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 flipV="1">
            <a:off x="4924057" y="1764755"/>
            <a:ext cx="6828389" cy="45425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2622</Words>
  <Application>Microsoft Office PowerPoint</Application>
  <PresentationFormat>Custom</PresentationFormat>
  <Paragraphs>308</Paragraphs>
  <Slides>29</Slides>
  <Notes>12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主题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Admin</cp:lastModifiedBy>
  <cp:revision>170</cp:revision>
  <dcterms:created xsi:type="dcterms:W3CDTF">2019-10-17T12:12:00Z</dcterms:created>
  <dcterms:modified xsi:type="dcterms:W3CDTF">2020-05-19T09:08:30Z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