
<file path=[Content_Types].xml><?xml version="1.0" encoding="utf-8"?>
<Types xmlns="http://schemas.openxmlformats.org/package/2006/content-types">
  <Default Extension="jpeg" ContentType="image/jpeg"/>
  <Default Extension="vml" ContentType="application/vnd.openxmlformats-officedocument.vmlDrawing"/>
  <Default Extension="doc" ContentType="application/msword"/>
  <Default Extension="docx" ContentType="application/vnd.openxmlformats-officedocument.wordprocessingml.document"/>
  <Default Extension="pptx" ContentType="application/vnd.openxmlformats-officedocument.presentationml.presentation"/>
  <Default Extension="xlsx" ContentType="application/vnd.openxmlformats-officedocument.spreadsheetml.sheet"/>
  <Default Extension="bin" ContentType="application/vnd.openxmlformats-officedocument.oleObject"/>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
  </p:notesMasterIdLst>
  <p:handoutMasterIdLst>
    <p:handoutMasterId r:id="rId35"/>
  </p:handoutMasterIdLst>
  <p:sldIdLst>
    <p:sldId id="313" r:id="rId3"/>
    <p:sldId id="314" r:id="rId4"/>
    <p:sldId id="315" r:id="rId5"/>
    <p:sldId id="292" r:id="rId6"/>
    <p:sldId id="311" r:id="rId8"/>
    <p:sldId id="316" r:id="rId9"/>
    <p:sldId id="309" r:id="rId10"/>
    <p:sldId id="293" r:id="rId11"/>
    <p:sldId id="317" r:id="rId12"/>
    <p:sldId id="297" r:id="rId13"/>
    <p:sldId id="299" r:id="rId14"/>
    <p:sldId id="289" r:id="rId15"/>
    <p:sldId id="296" r:id="rId16"/>
    <p:sldId id="291" r:id="rId17"/>
    <p:sldId id="305" r:id="rId18"/>
    <p:sldId id="282" r:id="rId19"/>
    <p:sldId id="284" r:id="rId20"/>
    <p:sldId id="318" r:id="rId21"/>
    <p:sldId id="321" r:id="rId22"/>
    <p:sldId id="322" r:id="rId23"/>
    <p:sldId id="323" r:id="rId24"/>
    <p:sldId id="342" r:id="rId25"/>
    <p:sldId id="350" r:id="rId26"/>
    <p:sldId id="324" r:id="rId27"/>
    <p:sldId id="325" r:id="rId28"/>
    <p:sldId id="349" r:id="rId29"/>
    <p:sldId id="326" r:id="rId30"/>
    <p:sldId id="327" r:id="rId31"/>
    <p:sldId id="328" r:id="rId32"/>
    <p:sldId id="351" r:id="rId33"/>
    <p:sldId id="329" r:id="rId3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80227599" initials="8"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46937"/>
    <a:srgbClr val="7F7F7F"/>
    <a:srgbClr val="3368C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660B408-B3CF-4A94-85FC-2B1E0A45F4A2}" styleName="深色样式 2 - 强调 1/强调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315" autoAdjust="0"/>
    <p:restoredTop sz="92974" autoAdjust="0"/>
  </p:normalViewPr>
  <p:slideViewPr>
    <p:cSldViewPr snapToGrid="0">
      <p:cViewPr varScale="1">
        <p:scale>
          <a:sx n="103" d="100"/>
          <a:sy n="103" d="100"/>
        </p:scale>
        <p:origin x="594"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notesMaster" Target="notesMasters/notesMaster1.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9" Type="http://schemas.openxmlformats.org/officeDocument/2006/relationships/commentAuthors" Target="commentAuthors.xml"/><Relationship Id="rId38" Type="http://schemas.openxmlformats.org/officeDocument/2006/relationships/tableStyles" Target="tableStyles.xml"/><Relationship Id="rId37" Type="http://schemas.openxmlformats.org/officeDocument/2006/relationships/viewProps" Target="viewProps.xml"/><Relationship Id="rId36" Type="http://schemas.openxmlformats.org/officeDocument/2006/relationships/presProps" Target="presProps.xml"/><Relationship Id="rId35" Type="http://schemas.openxmlformats.org/officeDocument/2006/relationships/handoutMaster" Target="handoutMasters/handoutMaster1.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0.vml.rels><?xml version="1.0" encoding="UTF-8" standalone="yes"?>
<Relationships xmlns="http://schemas.openxmlformats.org/package/2006/relationships"><Relationship Id="rId7" Type="http://schemas.openxmlformats.org/officeDocument/2006/relationships/image" Target="../media/image21.emf"/><Relationship Id="rId6" Type="http://schemas.openxmlformats.org/officeDocument/2006/relationships/image" Target="../media/image20.emf"/><Relationship Id="rId5" Type="http://schemas.openxmlformats.org/officeDocument/2006/relationships/image" Target="../media/image19.emf"/><Relationship Id="rId4" Type="http://schemas.openxmlformats.org/officeDocument/2006/relationships/image" Target="../media/image18.emf"/><Relationship Id="rId3" Type="http://schemas.openxmlformats.org/officeDocument/2006/relationships/image" Target="../media/image17.emf"/><Relationship Id="rId2" Type="http://schemas.openxmlformats.org/officeDocument/2006/relationships/image" Target="../media/image16.emf"/><Relationship Id="rId1" Type="http://schemas.openxmlformats.org/officeDocument/2006/relationships/image" Target="../media/image15.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image" Target="../media/image1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B2D2D9-128E-4712-838E-D91515962455}"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A93B69-89D3-47B2-86A7-3A19B4914882}"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EA93B69-89D3-47B2-86A7-3A19B4914882}"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旗舰店的面积要求</a:t>
            </a:r>
            <a:endParaRPr lang="zh-CN" altLang="en-US"/>
          </a:p>
        </p:txBody>
      </p:sp>
      <p:sp>
        <p:nvSpPr>
          <p:cNvPr id="4" name="灯片编号占位符 3"/>
          <p:cNvSpPr>
            <a:spLocks noGrp="1"/>
          </p:cNvSpPr>
          <p:nvPr>
            <p:ph type="sldNum" sz="quarter" idx="5"/>
          </p:nvPr>
        </p:nvSpPr>
        <p:spPr/>
        <p:txBody>
          <a:bodyPr/>
          <a:lstStyle/>
          <a:p>
            <a:fld id="{DEA93B69-89D3-47B2-86A7-3A19B4914882}"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EA93B69-89D3-47B2-86A7-3A19B4914882}"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EA93B69-89D3-47B2-86A7-3A19B4914882}"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EA93B69-89D3-47B2-86A7-3A19B4914882}"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3386BD2-77D7-4789-80BE-FD28033C4020}"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a:t>数据来源</a:t>
            </a:r>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EA93B69-89D3-47B2-86A7-3A19B4914882}"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3386BD2-77D7-4789-80BE-FD28033C4020}"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Title Page 标题页">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1119" y="6338787"/>
            <a:ext cx="1188583" cy="282600"/>
          </a:xfrm>
          <a:prstGeom prst="rect">
            <a:avLst/>
          </a:prstGeom>
        </p:spPr>
      </p:pic>
      <p:sp>
        <p:nvSpPr>
          <p:cNvPr id="5" name="标题 4"/>
          <p:cNvSpPr>
            <a:spLocks noGrp="1"/>
          </p:cNvSpPr>
          <p:nvPr>
            <p:ph type="title"/>
          </p:nvPr>
        </p:nvSpPr>
        <p:spPr>
          <a:xfrm>
            <a:off x="388301" y="2429660"/>
            <a:ext cx="11420888" cy="803837"/>
          </a:xfrm>
        </p:spPr>
        <p:txBody>
          <a:bodyPr>
            <a:noAutofit/>
          </a:bodyPr>
          <a:lstStyle>
            <a:lvl1pPr algn="ctr">
              <a:defRPr sz="4500"/>
            </a:lvl1pPr>
          </a:lstStyle>
          <a:p>
            <a:r>
              <a:rPr kumimoji="1" lang="zh-CN" altLang="en-US" dirty="0"/>
              <a:t>单击此处编辑母版标题样式</a:t>
            </a:r>
            <a:endParaRPr kumimoji="1"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userDrawn="1">
  <p:cSld name="目录页">
    <p:bg>
      <p:bgPr>
        <a:solidFill>
          <a:srgbClr val="046A38"/>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66595" y="6481945"/>
            <a:ext cx="666212" cy="158400"/>
          </a:xfrm>
          <a:prstGeom prst="rect">
            <a:avLst/>
          </a:prstGeom>
        </p:spPr>
      </p:pic>
      <p:sp>
        <p:nvSpPr>
          <p:cNvPr id="3" name="标题 2"/>
          <p:cNvSpPr>
            <a:spLocks noGrp="1"/>
          </p:cNvSpPr>
          <p:nvPr>
            <p:ph type="title" hasCustomPrompt="1"/>
          </p:nvPr>
        </p:nvSpPr>
        <p:spPr>
          <a:xfrm>
            <a:off x="366595" y="347629"/>
            <a:ext cx="11420888" cy="536842"/>
          </a:xfrm>
        </p:spPr>
        <p:txBody>
          <a:bodyPr/>
          <a:lstStyle>
            <a:lvl1pPr>
              <a:defRPr>
                <a:solidFill>
                  <a:srgbClr val="2DC84D"/>
                </a:solidFill>
              </a:defRPr>
            </a:lvl1pPr>
          </a:lstStyle>
          <a:p>
            <a:r>
              <a:rPr kumimoji="1" lang="zh-CN" altLang="en-US" dirty="0"/>
              <a:t>单击此处编辑母版标题样式 目录</a:t>
            </a:r>
            <a:endParaRPr kumimoji="1" lang="zh-CN" altLang="en-US" dirty="0"/>
          </a:p>
        </p:txBody>
      </p:sp>
      <p:sp>
        <p:nvSpPr>
          <p:cNvPr id="7" name="文本占位符 6"/>
          <p:cNvSpPr>
            <a:spLocks noGrp="1"/>
          </p:cNvSpPr>
          <p:nvPr>
            <p:ph type="body" sz="quarter" idx="10"/>
          </p:nvPr>
        </p:nvSpPr>
        <p:spPr>
          <a:xfrm>
            <a:off x="366713" y="1679575"/>
            <a:ext cx="11420475" cy="4636294"/>
          </a:xfrm>
          <a:prstGeom prst="rect">
            <a:avLst/>
          </a:prstGeom>
        </p:spPr>
        <p:txBody>
          <a:bodyPr/>
          <a:lstStyle>
            <a:lvl1pPr marL="342900" indent="-342900">
              <a:lnSpc>
                <a:spcPct val="150000"/>
              </a:lnSpc>
              <a:buFont typeface="Arial" panose="020B0604020202020204" pitchFamily="34" charset="0"/>
              <a:buChar char="•"/>
              <a:defRPr>
                <a:solidFill>
                  <a:srgbClr val="2DC84D"/>
                </a:solidFill>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a:t>
            </a:r>
            <a:endParaRPr kumimoji="1"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Content Page A 内容页">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endParaRPr kumimoji="1" lang="zh-CN" altLang="en-US"/>
          </a:p>
        </p:txBody>
      </p:sp>
      <p:sp>
        <p:nvSpPr>
          <p:cNvPr id="20" name="文本占位符 5"/>
          <p:cNvSpPr>
            <a:spLocks noGrp="1"/>
          </p:cNvSpPr>
          <p:nvPr>
            <p:ph type="body" sz="quarter" idx="11" hasCustomPrompt="1"/>
          </p:nvPr>
        </p:nvSpPr>
        <p:spPr>
          <a:xfrm>
            <a:off x="1409096" y="6438655"/>
            <a:ext cx="5135821" cy="244808"/>
          </a:xfrm>
          <a:prstGeom prst="rect">
            <a:avLst/>
          </a:prstGeom>
        </p:spPr>
        <p:txBody>
          <a:bodyPr anchor="ctr">
            <a:normAutofit/>
          </a:bodyPr>
          <a:lstStyle>
            <a:lvl1pPr marL="0" marR="0" indent="0" algn="l" defTabSz="412750" rtl="0" latinLnBrk="0" hangingPunct="0">
              <a:spcBef>
                <a:spcPts val="0"/>
              </a:spcBef>
              <a:spcAft>
                <a:spcPts val="0"/>
              </a:spcAft>
              <a:buClrTx/>
              <a:buSzTx/>
              <a:buFontTx/>
              <a:buNone/>
              <a:defRPr kumimoji="0" lang="zh-CN" altLang="en-US" sz="1000" b="0" i="0" u="none" strike="noStrike" cap="none" spc="0" normalizeH="0" baseline="0" dirty="0">
                <a:ln>
                  <a:noFill/>
                </a:ln>
                <a:solidFill>
                  <a:srgbClr val="929292"/>
                </a:solidFill>
                <a:effectLst/>
                <a:uFillTx/>
                <a:latin typeface="OPPOSans M" panose="00020600040101010101" pitchFamily="18" charset="-122"/>
                <a:ea typeface="OPPOSans M" panose="00020600040101010101" pitchFamily="18" charset="-122"/>
                <a:cs typeface="OPPOSans M" panose="00020600040101010101" pitchFamily="18"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endParaRPr kumimoji="1"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x" showMasterSp="0">
  <p:cSld name="End Page">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1119" y="6338787"/>
            <a:ext cx="1188583" cy="282600"/>
          </a:xfrm>
          <a:prstGeom prst="rect">
            <a:avLst/>
          </a:prstGeom>
        </p:spPr>
      </p:pic>
      <p:sp>
        <p:nvSpPr>
          <p:cNvPr id="127" name="Thank you"/>
          <p:cNvSpPr txBox="1"/>
          <p:nvPr/>
        </p:nvSpPr>
        <p:spPr>
          <a:xfrm>
            <a:off x="391119" y="2674412"/>
            <a:ext cx="5817434" cy="128240"/>
          </a:xfrm>
          <a:prstGeom prst="rect">
            <a:avLst/>
          </a:prstGeom>
          <a:ln w="12700">
            <a:miter lim="400000"/>
          </a:ln>
        </p:spPr>
        <p:txBody>
          <a:bodyPr lIns="25400" tIns="25400" rIns="25400" bIns="25400" anchor="ctr">
            <a:spAutoFit/>
          </a:bodyPr>
          <a:lstStyle>
            <a:lvl1pPr algn="l">
              <a:lnSpc>
                <a:spcPct val="20000"/>
              </a:lnSpc>
              <a:defRPr sz="5000" b="0">
                <a:solidFill>
                  <a:srgbClr val="2C683D"/>
                </a:solidFill>
                <a:latin typeface="Helvetica"/>
                <a:ea typeface="Helvetica"/>
                <a:cs typeface="Helvetica"/>
                <a:sym typeface="Helvetica"/>
              </a:defRPr>
            </a:lvl1pPr>
          </a:lstStyle>
          <a:p>
            <a:pPr defTabSz="412750" hangingPunct="0"/>
            <a:r>
              <a:rPr sz="2500" kern="0" dirty="0" err="1">
                <a:latin typeface="OPPOSans R" panose="00020600040101010101" charset="-122"/>
                <a:ea typeface="OPPOSans R" panose="00020600040101010101" charset="-122"/>
                <a:cs typeface="OPPOSans R" panose="00020600040101010101" charset="-122"/>
              </a:rPr>
              <a:t>Thankyou</a:t>
            </a:r>
            <a:endParaRPr lang="en-US" sz="2500" kern="0" dirty="0">
              <a:latin typeface="OPPOSans R" panose="00020600040101010101" charset="-122"/>
              <a:ea typeface="OPPOSans R" panose="00020600040101010101" charset="-122"/>
              <a:cs typeface="OPPOSans R" panose="00020600040101010101" charset="-122"/>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正式内容">
    <p:spTree>
      <p:nvGrpSpPr>
        <p:cNvPr id="1" name=""/>
        <p:cNvGrpSpPr/>
        <p:nvPr/>
      </p:nvGrpSpPr>
      <p:grpSpPr>
        <a:xfrm>
          <a:off x="0" y="0"/>
          <a:ext cx="0" cy="0"/>
          <a:chOff x="0" y="0"/>
          <a:chExt cx="0" cy="0"/>
        </a:xfrm>
      </p:grpSpPr>
      <p:cxnSp>
        <p:nvCxnSpPr>
          <p:cNvPr id="11" name="直接连接符 10"/>
          <p:cNvCxnSpPr/>
          <p:nvPr userDrawn="1"/>
        </p:nvCxnSpPr>
        <p:spPr>
          <a:xfrm>
            <a:off x="195309" y="636583"/>
            <a:ext cx="11773269" cy="0"/>
          </a:xfrm>
          <a:prstGeom prst="line">
            <a:avLst/>
          </a:prstGeom>
          <a:ln w="28575">
            <a:solidFill>
              <a:srgbClr val="006A38"/>
            </a:solidFill>
          </a:ln>
        </p:spPr>
        <p:style>
          <a:lnRef idx="1">
            <a:schemeClr val="accent1"/>
          </a:lnRef>
          <a:fillRef idx="0">
            <a:schemeClr val="accent1"/>
          </a:fillRef>
          <a:effectRef idx="0">
            <a:schemeClr val="accent1"/>
          </a:effectRef>
          <a:fontRef idx="minor">
            <a:schemeClr val="tx1"/>
          </a:fontRef>
        </p:style>
      </p:cxnSp>
      <p:sp>
        <p:nvSpPr>
          <p:cNvPr id="15" name="页脚占位符 4"/>
          <p:cNvSpPr txBox="1"/>
          <p:nvPr userDrawn="1"/>
        </p:nvSpPr>
        <p:spPr>
          <a:xfrm>
            <a:off x="195309" y="6404098"/>
            <a:ext cx="2565646" cy="365125"/>
          </a:xfrm>
          <a:prstGeom prst="rect">
            <a:avLst/>
          </a:prstGeom>
        </p:spPr>
        <p:txBody>
          <a:bodyPr vert="horz" lIns="91440" tIns="45720" rIns="91440" bIns="45720" rtlCol="0" anchor="ctr"/>
          <a:lstStyle>
            <a:defPPr>
              <a:defRPr lang="zh-CN"/>
            </a:defPPr>
            <a:lvl1pPr marL="0" algn="l" defTabSz="914400" rtl="0" eaLnBrk="1" latinLnBrk="0" hangingPunct="1">
              <a:defRPr sz="1050" kern="1200">
                <a:solidFill>
                  <a:schemeClr val="tx1">
                    <a:tint val="75000"/>
                  </a:schemeClr>
                </a:solidFill>
                <a:latin typeface="OPPOSans R" panose="00020600040101010101" charset="-122"/>
                <a:ea typeface="OPPOSans R" panose="00020600040101010101"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rgbClr val="006A38"/>
                </a:solidFill>
                <a:cs typeface="OPPOSans R" panose="00020600040101010101" charset="-122"/>
              </a:rPr>
              <a:t>OPPO Global Service Department</a:t>
            </a:r>
            <a:endParaRPr lang="zh-CN" altLang="en-US" dirty="0">
              <a:solidFill>
                <a:srgbClr val="006A38"/>
              </a:solidFill>
              <a:cs typeface="OPPOSans R" panose="00020600040101010101" charset="-122"/>
            </a:endParaRPr>
          </a:p>
        </p:txBody>
      </p:sp>
      <p:sp>
        <p:nvSpPr>
          <p:cNvPr id="5" name="文本占位符 11"/>
          <p:cNvSpPr>
            <a:spLocks noGrp="1"/>
          </p:cNvSpPr>
          <p:nvPr>
            <p:ph type="body" sz="quarter" idx="18" hasCustomPrompt="1"/>
          </p:nvPr>
        </p:nvSpPr>
        <p:spPr>
          <a:xfrm>
            <a:off x="223422" y="146045"/>
            <a:ext cx="5246703" cy="490538"/>
          </a:xfrm>
          <a:prstGeom prst="roundRect">
            <a:avLst/>
          </a:prstGeom>
          <a:noFill/>
          <a:ln w="19050">
            <a:noFill/>
            <a:prstDash val="lgDash"/>
          </a:ln>
        </p:spPr>
        <p:txBody>
          <a:bodyPr vert="horz" lIns="91440" tIns="45720" rIns="91440" bIns="45720" rtlCol="0" anchor="ctr">
            <a:noAutofit/>
          </a:bodyPr>
          <a:lstStyle>
            <a:lvl1pPr>
              <a:defRPr lang="en-US" altLang="zh-CN" sz="2000" b="0" baseline="0" dirty="0">
                <a:solidFill>
                  <a:srgbClr val="006A38"/>
                </a:solidFill>
                <a:latin typeface="OPPOSans B" panose="00020600040101010101" pitchFamily="18" charset="-122"/>
                <a:ea typeface="OPPOSans B" panose="00020600040101010101" pitchFamily="18" charset="-122"/>
              </a:defRPr>
            </a:lvl1pPr>
          </a:lstStyle>
          <a:p>
            <a:pPr marL="0" lvl="0" indent="0">
              <a:buFontTx/>
              <a:buNone/>
            </a:pPr>
            <a:r>
              <a:rPr lang="zh-CN" altLang="en-US" dirty="0"/>
              <a:t>标题</a:t>
            </a:r>
            <a:r>
              <a:rPr lang="en-US" altLang="zh-CN" dirty="0"/>
              <a:t>Storyline</a:t>
            </a:r>
            <a:endParaRPr lang="en-US" altLang="zh-CN"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标题">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duotone>
              <a:schemeClr val="accent3">
                <a:shade val="45000"/>
                <a:satMod val="135000"/>
              </a:schemeClr>
              <a:prstClr val="white"/>
            </a:duotone>
            <a:grayscl/>
            <a:extLst>
              <a:ext uri="{28A0092B-C50C-407E-A947-70E740481C1C}">
                <a14:useLocalDpi xmlns:a14="http://schemas.microsoft.com/office/drawing/2010/main" val="0"/>
              </a:ext>
            </a:extLst>
          </a:blip>
          <a:stretch>
            <a:fillRect/>
          </a:stretch>
        </p:blipFill>
        <p:spPr>
          <a:xfrm>
            <a:off x="2734321" y="1673810"/>
            <a:ext cx="6530938" cy="3510379"/>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正式内容">
    <p:spTree>
      <p:nvGrpSpPr>
        <p:cNvPr id="1" name=""/>
        <p:cNvGrpSpPr/>
        <p:nvPr/>
      </p:nvGrpSpPr>
      <p:grpSpPr>
        <a:xfrm>
          <a:off x="0" y="0"/>
          <a:ext cx="0" cy="0"/>
          <a:chOff x="0" y="0"/>
          <a:chExt cx="0" cy="0"/>
        </a:xfrm>
      </p:grpSpPr>
      <p:sp>
        <p:nvSpPr>
          <p:cNvPr id="3" name="页脚占位符 4"/>
          <p:cNvSpPr txBox="1"/>
          <p:nvPr userDrawn="1"/>
        </p:nvSpPr>
        <p:spPr>
          <a:xfrm>
            <a:off x="195309" y="6404098"/>
            <a:ext cx="2565646" cy="365125"/>
          </a:xfrm>
          <a:prstGeom prst="rect">
            <a:avLst/>
          </a:prstGeom>
        </p:spPr>
        <p:txBody>
          <a:bodyPr vert="horz" lIns="91440" tIns="45720" rIns="91440" bIns="45720" rtlCol="0" anchor="ctr"/>
          <a:lstStyle>
            <a:defPPr>
              <a:defRPr lang="zh-CN"/>
            </a:defPPr>
            <a:lvl1pPr marL="0" algn="l" defTabSz="914400" rtl="0" eaLnBrk="1" latinLnBrk="0" hangingPunct="1">
              <a:defRPr sz="1050" kern="1200">
                <a:solidFill>
                  <a:schemeClr val="tx1">
                    <a:tint val="75000"/>
                  </a:schemeClr>
                </a:solidFill>
                <a:latin typeface="OPPOSans R" panose="00020600040101010101" charset="-122"/>
                <a:ea typeface="OPPOSans R" panose="00020600040101010101"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a:solidFill>
                  <a:srgbClr val="006A38"/>
                </a:solidFill>
                <a:cs typeface="OPPOSans R" panose="00020600040101010101" charset="-122"/>
              </a:rPr>
              <a:t>OPPO Global Service Department</a:t>
            </a:r>
            <a:endParaRPr lang="zh-CN" altLang="en-US" dirty="0">
              <a:solidFill>
                <a:srgbClr val="006A38"/>
              </a:solidFill>
              <a:cs typeface="OPPOSans R" panose="00020600040101010101" charset="-122"/>
            </a:endParaRPr>
          </a:p>
        </p:txBody>
      </p:sp>
      <p:cxnSp>
        <p:nvCxnSpPr>
          <p:cNvPr id="5" name="直接连接符 4"/>
          <p:cNvCxnSpPr/>
          <p:nvPr userDrawn="1"/>
        </p:nvCxnSpPr>
        <p:spPr>
          <a:xfrm>
            <a:off x="195309" y="636583"/>
            <a:ext cx="11773269" cy="0"/>
          </a:xfrm>
          <a:prstGeom prst="line">
            <a:avLst/>
          </a:prstGeom>
          <a:ln w="28575">
            <a:solidFill>
              <a:srgbClr val="006A38"/>
            </a:solidFill>
          </a:ln>
        </p:spPr>
        <p:style>
          <a:lnRef idx="1">
            <a:schemeClr val="accent1"/>
          </a:lnRef>
          <a:fillRef idx="0">
            <a:schemeClr val="accent1"/>
          </a:fillRef>
          <a:effectRef idx="0">
            <a:schemeClr val="accent1"/>
          </a:effectRef>
          <a:fontRef idx="minor">
            <a:schemeClr val="tx1"/>
          </a:fontRef>
        </p:style>
      </p:cxnSp>
      <p:sp>
        <p:nvSpPr>
          <p:cNvPr id="6" name="文本占位符 11"/>
          <p:cNvSpPr>
            <a:spLocks noGrp="1"/>
          </p:cNvSpPr>
          <p:nvPr>
            <p:ph type="body" sz="quarter" idx="18" hasCustomPrompt="1"/>
          </p:nvPr>
        </p:nvSpPr>
        <p:spPr>
          <a:xfrm>
            <a:off x="223422" y="146045"/>
            <a:ext cx="5246703" cy="490538"/>
          </a:xfrm>
          <a:prstGeom prst="roundRect">
            <a:avLst/>
          </a:prstGeom>
          <a:noFill/>
          <a:ln w="19050">
            <a:noFill/>
            <a:prstDash val="lgDash"/>
          </a:ln>
        </p:spPr>
        <p:txBody>
          <a:bodyPr vert="horz" lIns="91440" tIns="45720" rIns="91440" bIns="45720" rtlCol="0" anchor="ctr">
            <a:noAutofit/>
          </a:bodyPr>
          <a:lstStyle>
            <a:lvl1pPr>
              <a:defRPr lang="en-US" altLang="zh-CN" sz="2000" b="0" baseline="0" dirty="0">
                <a:solidFill>
                  <a:srgbClr val="006A38"/>
                </a:solidFill>
                <a:latin typeface="OPPOSans B" panose="00020600040101010101" pitchFamily="18" charset="-122"/>
                <a:ea typeface="OPPOSans B" panose="00020600040101010101" pitchFamily="18" charset="-122"/>
              </a:defRPr>
            </a:lvl1pPr>
          </a:lstStyle>
          <a:p>
            <a:pPr marL="0" lvl="0" indent="0">
              <a:buFontTx/>
              <a:buNone/>
            </a:pPr>
            <a:r>
              <a:rPr lang="zh-CN" altLang="en-US" dirty="0"/>
              <a:t>标题</a:t>
            </a:r>
            <a:r>
              <a:rPr lang="en-US" altLang="zh-CN" dirty="0"/>
              <a:t>Storyline</a:t>
            </a:r>
            <a:endParaRPr lang="en-US" altLang="zh-CN"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lvl1pPr>
              <a:defRPr>
                <a:latin typeface="OPPOSans R" panose="00020600040101010101" charset="-122"/>
                <a:ea typeface="OPPOSans R" panose="00020600040101010101" charset="-122"/>
                <a:cs typeface="OPPOSans R" panose="00020600040101010101" charset="-122"/>
              </a:defRPr>
            </a:lvl1pPr>
          </a:lstStyle>
          <a:p>
            <a:fld id="{610D6CA6-6858-418F-ABBB-D2E2D76D5FA9}"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lvl1pPr>
              <a:defRPr>
                <a:latin typeface="OPPOSans R" panose="00020600040101010101" charset="-122"/>
                <a:ea typeface="OPPOSans R" panose="00020600040101010101" charset="-122"/>
                <a:cs typeface="OPPOSans R" panose="00020600040101010101" charset="-122"/>
              </a:defRPr>
            </a:lvl1p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lvl1pPr>
              <a:defRPr>
                <a:latin typeface="OPPOSans R" panose="00020600040101010101" charset="-122"/>
                <a:ea typeface="OPPOSans R" panose="00020600040101010101" charset="-122"/>
                <a:cs typeface="OPPOSans R" panose="00020600040101010101" charset="-122"/>
              </a:defRPr>
            </a:lvl1pPr>
          </a:lstStyle>
          <a:p>
            <a:fld id="{A42325F6-5BC1-4158-B2E8-D65075732C2B}"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vmlDrawing" Target="../drawings/vmlDrawing1.vml"/><Relationship Id="rId14" Type="http://schemas.openxmlformats.org/officeDocument/2006/relationships/image" Target="../media/image5.png"/><Relationship Id="rId13" Type="http://schemas.openxmlformats.org/officeDocument/2006/relationships/tags" Target="../tags/tag2.xml"/><Relationship Id="rId12" Type="http://schemas.openxmlformats.org/officeDocument/2006/relationships/image" Target="../media/image4.emf"/><Relationship Id="rId11" Type="http://schemas.openxmlformats.org/officeDocument/2006/relationships/oleObject" Target="../embeddings/oleObject1.bin"/><Relationship Id="rId10" Type="http://schemas.openxmlformats.org/officeDocument/2006/relationships/tags" Target="../tags/tag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graphicFrame>
        <p:nvGraphicFramePr>
          <p:cNvPr id="7" name="对象 6" hidden="1"/>
          <p:cNvGraphicFramePr>
            <a:graphicFrameLocks noChangeAspect="1"/>
          </p:cNvGraphicFramePr>
          <p:nvPr userDrawn="1">
            <p:custDataLst>
              <p:tags r:id="rId10"/>
            </p:custDataLst>
          </p:nvPr>
        </p:nvGraphicFramePr>
        <p:xfrm>
          <a:off x="794" y="794"/>
          <a:ext cx="794" cy="794"/>
        </p:xfrm>
        <a:graphic>
          <a:graphicData uri="http://schemas.openxmlformats.org/presentationml/2006/ole">
            <mc:AlternateContent xmlns:mc="http://schemas.openxmlformats.org/markup-compatibility/2006">
              <mc:Choice xmlns:v="urn:schemas-microsoft-com:vml" Requires="v">
                <p:oleObj spid="_x0000_s1243" name="think-cell 幻灯片" r:id="rId11" imgW="7772400" imgH="10058400" progId="TCLayout.ActiveDocument.1">
                  <p:embed/>
                </p:oleObj>
              </mc:Choice>
              <mc:Fallback>
                <p:oleObj name="think-cell 幻灯片" r:id="rId11" imgW="7772400" imgH="10058400" progId="TCLayout.ActiveDocument.1">
                  <p:embed/>
                  <p:pic>
                    <p:nvPicPr>
                      <p:cNvPr id="0" name="图片 1057"/>
                      <p:cNvPicPr/>
                      <p:nvPr/>
                    </p:nvPicPr>
                    <p:blipFill>
                      <a:blip r:embed="rId12"/>
                      <a:stretch>
                        <a:fillRect/>
                      </a:stretch>
                    </p:blipFill>
                    <p:spPr>
                      <a:xfrm>
                        <a:off x="794" y="794"/>
                        <a:ext cx="794" cy="794"/>
                      </a:xfrm>
                      <a:prstGeom prst="rect">
                        <a:avLst/>
                      </a:prstGeom>
                    </p:spPr>
                  </p:pic>
                </p:oleObj>
              </mc:Fallback>
            </mc:AlternateContent>
          </a:graphicData>
        </a:graphic>
      </p:graphicFrame>
      <p:sp>
        <p:nvSpPr>
          <p:cNvPr id="6" name="矩形 5" hidden="1"/>
          <p:cNvSpPr/>
          <p:nvPr userDrawn="1">
            <p:custDataLst>
              <p:tags r:id="rId13"/>
            </p:custDataLst>
          </p:nvPr>
        </p:nvSpPr>
        <p:spPr>
          <a:xfrm>
            <a:off x="39671" y="-83423"/>
            <a:ext cx="33" cy="246222"/>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0" rtlCol="0" anchor="ctr" anchorCtr="0">
            <a:noAutofit/>
          </a:bodyPr>
          <a:lstStyle/>
          <a:p>
            <a:pPr algn="ctr" defTabSz="412750" hangingPunct="0"/>
            <a:endParaRPr lang="en-US" altLang="zh-CN" sz="2500" kern="0" dirty="0">
              <a:solidFill>
                <a:srgbClr val="FFFFFF"/>
              </a:solidFill>
              <a:latin typeface="OPPOSans B" panose="00020600040101010101" pitchFamily="18" charset="-122"/>
              <a:ea typeface="OPPOSans B" panose="00020600040101010101" pitchFamily="18" charset="-122"/>
              <a:cs typeface="OPPOSans R" panose="00020600040101010101" charset="-122"/>
              <a:sym typeface="OPPOSans B" panose="00020600040101010101" pitchFamily="18" charset="-122"/>
            </a:endParaRPr>
          </a:p>
        </p:txBody>
      </p:sp>
      <p:pic>
        <p:nvPicPr>
          <p:cNvPr id="2" name="图片 1"/>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366595" y="6481945"/>
            <a:ext cx="666212" cy="158400"/>
          </a:xfrm>
          <a:prstGeom prst="rect">
            <a:avLst/>
          </a:prstGeom>
        </p:spPr>
      </p:pic>
      <p:sp>
        <p:nvSpPr>
          <p:cNvPr id="5" name="标题占位符 4"/>
          <p:cNvSpPr>
            <a:spLocks noGrp="1"/>
          </p:cNvSpPr>
          <p:nvPr>
            <p:ph type="title"/>
          </p:nvPr>
        </p:nvSpPr>
        <p:spPr>
          <a:xfrm>
            <a:off x="388253" y="313763"/>
            <a:ext cx="11420888" cy="536842"/>
          </a:xfrm>
          <a:prstGeom prst="rect">
            <a:avLst/>
          </a:prstGeom>
        </p:spPr>
        <p:txBody>
          <a:bodyPr vert="horz" lIns="91440" tIns="45720" rIns="91440" bIns="45720" rtlCol="0" anchor="ctr">
            <a:normAutofit/>
          </a:bodyPr>
          <a:lstStyle/>
          <a:p>
            <a:r>
              <a:rPr kumimoji="1" lang="zh-CN" altLang="en-US" dirty="0"/>
              <a:t>单击此处编辑母版标题样式 </a:t>
            </a:r>
            <a:r>
              <a:rPr kumimoji="1" lang="en-US" altLang="zh-CN" dirty="0"/>
              <a:t>OPPO Sans B 50pt.</a:t>
            </a:r>
            <a:endParaRPr kumimoji="1" lang="zh-CN" altLang="en-US" dirty="0"/>
          </a:p>
        </p:txBody>
      </p:sp>
      <p:sp>
        <p:nvSpPr>
          <p:cNvPr id="11" name="线条"/>
          <p:cNvSpPr/>
          <p:nvPr userDrawn="1"/>
        </p:nvSpPr>
        <p:spPr>
          <a:xfrm>
            <a:off x="382859" y="6403611"/>
            <a:ext cx="11426282" cy="1"/>
          </a:xfrm>
          <a:prstGeom prst="line">
            <a:avLst/>
          </a:prstGeom>
          <a:ln w="25400">
            <a:solidFill>
              <a:srgbClr val="CACAC8"/>
            </a:solidFill>
            <a:miter lim="400000"/>
          </a:ln>
        </p:spPr>
        <p:txBody>
          <a:bodyPr lIns="0" tIns="0" rIns="0" bIns="0" anchor="ctr"/>
          <a:lstStyle/>
          <a:p>
            <a:pPr algn="ctr" defTabSz="412750" hangingPunct="0">
              <a:defRPr sz="3200" b="0">
                <a:solidFill>
                  <a:srgbClr val="FFFFFF"/>
                </a:solidFill>
                <a:latin typeface="+mn-lt"/>
                <a:ea typeface="+mn-ea"/>
                <a:cs typeface="+mn-cs"/>
                <a:sym typeface="Helvetica Neue Medium"/>
              </a:defRPr>
            </a:pPr>
            <a:endParaRPr sz="1600" kern="0">
              <a:solidFill>
                <a:srgbClr val="FFFFFF"/>
              </a:solidFill>
              <a:latin typeface="OPPOSans R" panose="00020600040101010101" charset="-122"/>
              <a:ea typeface="OPPOSans R" panose="00020600040101010101" charset="-122"/>
              <a:cs typeface="OPPOSans R" panose="00020600040101010101" charset="-122"/>
              <a:sym typeface="Helvetica Neue Medium"/>
            </a:endParaRPr>
          </a:p>
        </p:txBody>
      </p:sp>
      <p:sp>
        <p:nvSpPr>
          <p:cNvPr id="16" name="pg. xx"/>
          <p:cNvSpPr txBox="1"/>
          <p:nvPr userDrawn="1"/>
        </p:nvSpPr>
        <p:spPr>
          <a:xfrm>
            <a:off x="10442363" y="6437145"/>
            <a:ext cx="1366779" cy="143629"/>
          </a:xfrm>
          <a:prstGeom prst="rect">
            <a:avLst/>
          </a:prstGeom>
          <a:ln w="12700">
            <a:miter lim="400000"/>
          </a:ln>
        </p:spPr>
        <p:txBody>
          <a:bodyPr lIns="25400" tIns="25400" rIns="25400" bIns="25400">
            <a:spAutoFit/>
          </a:bodyPr>
          <a:lstStyle>
            <a:lvl1pPr algn="r">
              <a:defRPr sz="2000" b="0">
                <a:solidFill>
                  <a:srgbClr val="929292"/>
                </a:solidFill>
                <a:latin typeface="Helvetica"/>
                <a:ea typeface="Helvetica"/>
                <a:cs typeface="Helvetica"/>
                <a:sym typeface="Helvetica"/>
              </a:defRPr>
            </a:lvl1pPr>
          </a:lstStyle>
          <a:p>
            <a:pPr defTabSz="412750" hangingPunct="0"/>
            <a:fld id="{00E22F85-807F-CA40-8F16-B425A1EE1DAC}" type="slidenum">
              <a:rPr lang="uk-UA" sz="600" kern="0" smtClean="0">
                <a:latin typeface="OPPOSans R" panose="00020600040101010101" charset="-122"/>
                <a:ea typeface="OPPOSans R" panose="00020600040101010101" charset="-122"/>
                <a:cs typeface="OPPOSans R" panose="00020600040101010101" charset="-122"/>
              </a:rPr>
            </a:fld>
            <a:endParaRPr sz="600" kern="0" dirty="0">
              <a:latin typeface="OPPOSans R" panose="00020600040101010101" charset="-122"/>
              <a:ea typeface="OPPOSans R" panose="00020600040101010101" charset="-122"/>
              <a:cs typeface="OPPOSans R" panose="00020600040101010101"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hf sldNum="0" hdr="0" ftr="0"/>
  <p:txStyles>
    <p:titleStyle>
      <a:lvl1pPr marL="0" marR="0" indent="0" algn="l" defTabSz="412750" latinLnBrk="0">
        <a:spcBef>
          <a:spcPts val="0"/>
        </a:spcBef>
        <a:spcAft>
          <a:spcPts val="0"/>
        </a:spcAft>
        <a:buClrTx/>
        <a:buSzTx/>
        <a:buFontTx/>
        <a:buNone/>
        <a:defRPr sz="2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1pPr>
      <a:lvl2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2pPr>
      <a:lvl3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3pPr>
      <a:lvl4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4pPr>
      <a:lvl5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5pPr>
      <a:lvl6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6pPr>
      <a:lvl7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7pPr>
      <a:lvl8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8pPr>
      <a:lvl9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9pPr>
    </p:titleStyle>
    <p:bodyStyle>
      <a:lvl1pPr marL="0" marR="0" indent="0" algn="l" defTabSz="412750" latinLnBrk="0">
        <a:lnSpc>
          <a:spcPct val="150000"/>
        </a:lnSpc>
        <a:spcBef>
          <a:spcPts val="0"/>
        </a:spcBef>
        <a:spcAft>
          <a:spcPts val="0"/>
        </a:spcAft>
        <a:buClrTx/>
        <a:buSzTx/>
        <a:buFontTx/>
        <a:buNone/>
        <a:defRPr sz="2400" b="0" i="0" u="none" strike="noStrike" cap="none" spc="0" baseline="0">
          <a:ln>
            <a:noFill/>
          </a:ln>
          <a:solidFill>
            <a:srgbClr val="5E5E5E"/>
          </a:solidFill>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defRPr>
      </a:lvl1pPr>
      <a:lvl2pPr marL="635000" marR="0" indent="-317500" algn="l" defTabSz="412750" latinLnBrk="0">
        <a:lnSpc>
          <a:spcPct val="150000"/>
        </a:lnSpc>
        <a:spcBef>
          <a:spcPts val="0"/>
        </a:spcBef>
        <a:spcAft>
          <a:spcPts val="0"/>
        </a:spcAft>
        <a:buClrTx/>
        <a:buSzPct val="125000"/>
        <a:buFontTx/>
        <a:buChar char="•"/>
        <a:defRPr sz="2200" b="0" i="0" u="none" strike="noStrike" cap="none" spc="0" baseline="0">
          <a:ln>
            <a:noFill/>
          </a:ln>
          <a:solidFill>
            <a:srgbClr val="5E5E5E"/>
          </a:solidFill>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defRPr>
      </a:lvl2pPr>
      <a:lvl3pPr marL="952500" marR="0" indent="-317500" algn="l" defTabSz="412750" latinLnBrk="0">
        <a:lnSpc>
          <a:spcPct val="150000"/>
        </a:lnSpc>
        <a:spcBef>
          <a:spcPts val="0"/>
        </a:spcBef>
        <a:spcAft>
          <a:spcPts val="0"/>
        </a:spcAft>
        <a:buClrTx/>
        <a:buSzPct val="125000"/>
        <a:buFontTx/>
        <a:buChar char="•"/>
        <a:defRPr sz="2000" b="0" i="0" u="none" strike="noStrike" cap="none" spc="0" baseline="0">
          <a:ln>
            <a:noFill/>
          </a:ln>
          <a:solidFill>
            <a:srgbClr val="5E5E5E"/>
          </a:solidFill>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defRPr>
      </a:lvl3pPr>
      <a:lvl4pPr marL="1270000" marR="0" indent="-317500" algn="l" defTabSz="412750" latinLnBrk="0">
        <a:lnSpc>
          <a:spcPct val="150000"/>
        </a:lnSpc>
        <a:spcBef>
          <a:spcPts val="0"/>
        </a:spcBef>
        <a:spcAft>
          <a:spcPts val="0"/>
        </a:spcAft>
        <a:buClrTx/>
        <a:buSzPct val="125000"/>
        <a:buFontTx/>
        <a:buChar char="•"/>
        <a:defRPr sz="1800" b="0" i="0" u="none" strike="noStrike" cap="none" spc="0" baseline="0">
          <a:ln>
            <a:noFill/>
          </a:ln>
          <a:solidFill>
            <a:srgbClr val="5E5E5E"/>
          </a:solidFill>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defRPr>
      </a:lvl4pPr>
      <a:lvl5pPr marL="1587500" marR="0" indent="-317500" algn="l" defTabSz="412750" latinLnBrk="0">
        <a:lnSpc>
          <a:spcPct val="150000"/>
        </a:lnSpc>
        <a:spcBef>
          <a:spcPts val="0"/>
        </a:spcBef>
        <a:spcAft>
          <a:spcPts val="0"/>
        </a:spcAft>
        <a:buClrTx/>
        <a:buSzPct val="125000"/>
        <a:buFontTx/>
        <a:buChar char="•"/>
        <a:defRPr sz="1800" b="0" i="0" u="none" strike="noStrike" cap="none" spc="0" baseline="0">
          <a:ln>
            <a:noFill/>
          </a:ln>
          <a:solidFill>
            <a:srgbClr val="5E5E5E"/>
          </a:solidFill>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defRPr>
      </a:lvl5pPr>
      <a:lvl6pPr marL="1905000" marR="0" indent="-317500" algn="l" defTabSz="412750" latinLnBrk="0">
        <a:spcBef>
          <a:spcPts val="0"/>
        </a:spcBef>
        <a:spcAft>
          <a:spcPts val="0"/>
        </a:spcAft>
        <a:buClrTx/>
        <a:buSzPct val="125000"/>
        <a:buFontTx/>
        <a:buChar char="•"/>
        <a:defRPr sz="2400" b="0" i="0" u="none" strike="noStrike" cap="none" spc="0" baseline="0">
          <a:ln>
            <a:noFill/>
          </a:ln>
          <a:solidFill>
            <a:srgbClr val="000000"/>
          </a:solidFill>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defRPr>
      </a:lvl6pPr>
      <a:lvl7pPr marL="2222500" marR="0" indent="-317500" algn="l" defTabSz="412750" latinLnBrk="0">
        <a:spcBef>
          <a:spcPts val="0"/>
        </a:spcBef>
        <a:spcAft>
          <a:spcPts val="0"/>
        </a:spcAft>
        <a:buClrTx/>
        <a:buSzPct val="125000"/>
        <a:buFontTx/>
        <a:buChar char="•"/>
        <a:defRPr sz="2400" b="0" i="0" u="none" strike="noStrike" cap="none" spc="0" baseline="0">
          <a:ln>
            <a:noFill/>
          </a:ln>
          <a:solidFill>
            <a:srgbClr val="000000"/>
          </a:solidFill>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defRPr>
      </a:lvl7pPr>
      <a:lvl8pPr marL="2540000" marR="0" indent="-317500" algn="l" defTabSz="412750" latinLnBrk="0">
        <a:spcBef>
          <a:spcPts val="0"/>
        </a:spcBef>
        <a:spcAft>
          <a:spcPts val="0"/>
        </a:spcAft>
        <a:buClrTx/>
        <a:buSzPct val="125000"/>
        <a:buFontTx/>
        <a:buChar char="•"/>
        <a:defRPr sz="2400" b="0" i="0" u="none" strike="noStrike" cap="none" spc="0" baseline="0">
          <a:ln>
            <a:noFill/>
          </a:ln>
          <a:solidFill>
            <a:srgbClr val="000000"/>
          </a:solidFill>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defRPr>
      </a:lvl8pPr>
      <a:lvl9pPr marL="2857500" marR="0" indent="-317500" algn="l" defTabSz="412750" latinLnBrk="0">
        <a:spcBef>
          <a:spcPts val="0"/>
        </a:spcBef>
        <a:spcAft>
          <a:spcPts val="0"/>
        </a:spcAft>
        <a:buClrTx/>
        <a:buSzPct val="125000"/>
        <a:buFontTx/>
        <a:buChar char="•"/>
        <a:defRPr sz="2400" b="0" i="0" u="none" strike="noStrike" cap="none" spc="0" baseline="0">
          <a:ln>
            <a:noFill/>
          </a:ln>
          <a:solidFill>
            <a:srgbClr val="000000"/>
          </a:solidFill>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defRPr>
      </a:lvl9pPr>
    </p:bodyStyle>
    <p:otherStyle>
      <a:lvl1pPr marL="0" marR="0" indent="0" algn="ctr" defTabSz="412750" latinLnBrk="0">
        <a:spcBef>
          <a:spcPts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1pPr>
      <a:lvl2pPr marL="0" marR="0" indent="114300" algn="ctr" defTabSz="412750" latinLnBrk="0">
        <a:spcBef>
          <a:spcPts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2pPr>
      <a:lvl3pPr marL="0" marR="0" indent="228600" algn="ctr" defTabSz="412750" latinLnBrk="0">
        <a:spcBef>
          <a:spcPts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3pPr>
      <a:lvl4pPr marL="0" marR="0" indent="342900" algn="ctr" defTabSz="412750" latinLnBrk="0">
        <a:spcBef>
          <a:spcPts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4pPr>
      <a:lvl5pPr marL="0" marR="0" indent="457200" algn="ctr" defTabSz="412750" latinLnBrk="0">
        <a:spcBef>
          <a:spcPts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5pPr>
      <a:lvl6pPr marL="0" marR="0" indent="571500" algn="ctr" defTabSz="412750" latinLnBrk="0">
        <a:spcBef>
          <a:spcPts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6pPr>
      <a:lvl7pPr marL="0" marR="0" indent="685800" algn="ctr" defTabSz="412750" latinLnBrk="0">
        <a:spcBef>
          <a:spcPts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7pPr>
      <a:lvl8pPr marL="0" marR="0" indent="800100" algn="ctr" defTabSz="412750" latinLnBrk="0">
        <a:spcBef>
          <a:spcPts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8pPr>
      <a:lvl9pPr marL="0" marR="0" indent="914400" algn="ctr" defTabSz="412750" latinLnBrk="0">
        <a:spcBef>
          <a:spcPts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7" Type="http://schemas.openxmlformats.org/officeDocument/2006/relationships/notesSlide" Target="../notesSlides/notesSlide4.xml"/><Relationship Id="rId6" Type="http://schemas.openxmlformats.org/officeDocument/2006/relationships/vmlDrawing" Target="../drawings/vmlDrawing3.vml"/><Relationship Id="rId5" Type="http://schemas.openxmlformats.org/officeDocument/2006/relationships/slideLayout" Target="../slideLayouts/slideLayout3.xml"/><Relationship Id="rId4" Type="http://schemas.openxmlformats.org/officeDocument/2006/relationships/tags" Target="../tags/tag8.xml"/><Relationship Id="rId3" Type="http://schemas.openxmlformats.org/officeDocument/2006/relationships/image" Target="../media/image6.emf"/><Relationship Id="rId2" Type="http://schemas.openxmlformats.org/officeDocument/2006/relationships/oleObject" Target="../embeddings/oleObject3.bin"/><Relationship Id="rId1" Type="http://schemas.openxmlformats.org/officeDocument/2006/relationships/tags" Target="../tags/tag7.xml"/></Relationships>
</file>

<file path=ppt/slides/_rels/slide11.xml.rels><?xml version="1.0" encoding="UTF-8" standalone="yes"?>
<Relationships xmlns="http://schemas.openxmlformats.org/package/2006/relationships"><Relationship Id="rId7" Type="http://schemas.openxmlformats.org/officeDocument/2006/relationships/notesSlide" Target="../notesSlides/notesSlide5.xml"/><Relationship Id="rId6" Type="http://schemas.openxmlformats.org/officeDocument/2006/relationships/vmlDrawing" Target="../drawings/vmlDrawing4.vml"/><Relationship Id="rId5" Type="http://schemas.openxmlformats.org/officeDocument/2006/relationships/slideLayout" Target="../slideLayouts/slideLayout3.xml"/><Relationship Id="rId4" Type="http://schemas.openxmlformats.org/officeDocument/2006/relationships/tags" Target="../tags/tag10.xml"/><Relationship Id="rId3" Type="http://schemas.openxmlformats.org/officeDocument/2006/relationships/image" Target="../media/image6.emf"/><Relationship Id="rId2" Type="http://schemas.openxmlformats.org/officeDocument/2006/relationships/oleObject" Target="../embeddings/oleObject4.bin"/><Relationship Id="rId1" Type="http://schemas.openxmlformats.org/officeDocument/2006/relationships/tags" Target="../tags/tag9.xml"/></Relationships>
</file>

<file path=ppt/slides/_rels/slide12.xml.rels><?xml version="1.0" encoding="UTF-8" standalone="yes"?>
<Relationships xmlns="http://schemas.openxmlformats.org/package/2006/relationships"><Relationship Id="rId7" Type="http://schemas.openxmlformats.org/officeDocument/2006/relationships/notesSlide" Target="../notesSlides/notesSlide6.xml"/><Relationship Id="rId6" Type="http://schemas.openxmlformats.org/officeDocument/2006/relationships/vmlDrawing" Target="../drawings/vmlDrawing5.vml"/><Relationship Id="rId5" Type="http://schemas.openxmlformats.org/officeDocument/2006/relationships/slideLayout" Target="../slideLayouts/slideLayout3.xml"/><Relationship Id="rId4" Type="http://schemas.openxmlformats.org/officeDocument/2006/relationships/tags" Target="../tags/tag12.xml"/><Relationship Id="rId3" Type="http://schemas.openxmlformats.org/officeDocument/2006/relationships/image" Target="../media/image6.emf"/><Relationship Id="rId2" Type="http://schemas.openxmlformats.org/officeDocument/2006/relationships/oleObject" Target="../embeddings/oleObject5.bin"/><Relationship Id="rId1" Type="http://schemas.openxmlformats.org/officeDocument/2006/relationships/tags" Target="../tags/tag11.xml"/></Relationships>
</file>

<file path=ppt/slides/_rels/slide13.xml.rels><?xml version="1.0" encoding="UTF-8" standalone="yes"?>
<Relationships xmlns="http://schemas.openxmlformats.org/package/2006/relationships"><Relationship Id="rId7" Type="http://schemas.openxmlformats.org/officeDocument/2006/relationships/notesSlide" Target="../notesSlides/notesSlide7.xml"/><Relationship Id="rId6" Type="http://schemas.openxmlformats.org/officeDocument/2006/relationships/vmlDrawing" Target="../drawings/vmlDrawing6.vml"/><Relationship Id="rId5" Type="http://schemas.openxmlformats.org/officeDocument/2006/relationships/slideLayout" Target="../slideLayouts/slideLayout3.xml"/><Relationship Id="rId4" Type="http://schemas.openxmlformats.org/officeDocument/2006/relationships/tags" Target="../tags/tag14.xml"/><Relationship Id="rId3" Type="http://schemas.openxmlformats.org/officeDocument/2006/relationships/image" Target="../media/image6.emf"/><Relationship Id="rId2" Type="http://schemas.openxmlformats.org/officeDocument/2006/relationships/oleObject" Target="../embeddings/oleObject6.bin"/><Relationship Id="rId1" Type="http://schemas.openxmlformats.org/officeDocument/2006/relationships/tags" Target="../tags/tag13.xml"/></Relationships>
</file>

<file path=ppt/slides/_rels/slide14.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image" Target="../media/image9.jpeg"/><Relationship Id="rId7" Type="http://schemas.openxmlformats.org/officeDocument/2006/relationships/image" Target="../media/image8.jpeg"/><Relationship Id="rId6" Type="http://schemas.openxmlformats.org/officeDocument/2006/relationships/image" Target="../media/image7.jpeg"/><Relationship Id="rId5" Type="http://schemas.openxmlformats.org/officeDocument/2006/relationships/tags" Target="../tags/tag17.xml"/><Relationship Id="rId4" Type="http://schemas.openxmlformats.org/officeDocument/2006/relationships/tags" Target="../tags/tag16.xml"/><Relationship Id="rId3" Type="http://schemas.openxmlformats.org/officeDocument/2006/relationships/image" Target="../media/image6.emf"/><Relationship Id="rId2" Type="http://schemas.openxmlformats.org/officeDocument/2006/relationships/oleObject" Target="../embeddings/oleObject7.bin"/><Relationship Id="rId11" Type="http://schemas.openxmlformats.org/officeDocument/2006/relationships/notesSlide" Target="../notesSlides/notesSlide8.xml"/><Relationship Id="rId10" Type="http://schemas.openxmlformats.org/officeDocument/2006/relationships/vmlDrawing" Target="../drawings/vmlDrawing7.vml"/><Relationship Id="rId1" Type="http://schemas.openxmlformats.org/officeDocument/2006/relationships/tags" Target="../tags/tag15.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9.xml"/><Relationship Id="rId1" Type="http://schemas.openxmlformats.org/officeDocument/2006/relationships/tags" Target="../tags/tag18.xml"/></Relationships>
</file>

<file path=ppt/slides/_rels/slide16.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image" Target="../media/image12.jpeg"/><Relationship Id="rId7" Type="http://schemas.openxmlformats.org/officeDocument/2006/relationships/image" Target="../media/image11.png"/><Relationship Id="rId6" Type="http://schemas.openxmlformats.org/officeDocument/2006/relationships/image" Target="../media/image10.png"/><Relationship Id="rId5" Type="http://schemas.openxmlformats.org/officeDocument/2006/relationships/tags" Target="../tags/tag21.xml"/><Relationship Id="rId4" Type="http://schemas.openxmlformats.org/officeDocument/2006/relationships/tags" Target="../tags/tag20.xml"/><Relationship Id="rId3" Type="http://schemas.openxmlformats.org/officeDocument/2006/relationships/image" Target="../media/image6.emf"/><Relationship Id="rId2" Type="http://schemas.openxmlformats.org/officeDocument/2006/relationships/oleObject" Target="../embeddings/oleObject8.bin"/><Relationship Id="rId11" Type="http://schemas.openxmlformats.org/officeDocument/2006/relationships/notesSlide" Target="../notesSlides/notesSlide10.xml"/><Relationship Id="rId10" Type="http://schemas.openxmlformats.org/officeDocument/2006/relationships/vmlDrawing" Target="../drawings/vmlDrawing8.vml"/><Relationship Id="rId1" Type="http://schemas.openxmlformats.org/officeDocument/2006/relationships/tags" Target="../tags/tag19.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6" Type="http://schemas.openxmlformats.org/officeDocument/2006/relationships/vmlDrawing" Target="../drawings/vmlDrawing9.vml"/><Relationship Id="rId5" Type="http://schemas.openxmlformats.org/officeDocument/2006/relationships/slideLayout" Target="../slideLayouts/slideLayout9.xml"/><Relationship Id="rId4" Type="http://schemas.openxmlformats.org/officeDocument/2006/relationships/image" Target="../media/image14.emf"/><Relationship Id="rId3" Type="http://schemas.openxmlformats.org/officeDocument/2006/relationships/package" Target="../embeddings/Workbook1.xlsx"/><Relationship Id="rId2" Type="http://schemas.openxmlformats.org/officeDocument/2006/relationships/image" Target="../media/image13.emf"/><Relationship Id="rId1" Type="http://schemas.openxmlformats.org/officeDocument/2006/relationships/oleObject" Target="../embeddings/Document1.doc"/></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9" Type="http://schemas.openxmlformats.org/officeDocument/2006/relationships/package" Target="../embeddings/Presentation1.pptx"/><Relationship Id="rId8" Type="http://schemas.openxmlformats.org/officeDocument/2006/relationships/image" Target="../media/image18.emf"/><Relationship Id="rId7" Type="http://schemas.openxmlformats.org/officeDocument/2006/relationships/package" Target="../embeddings/Workbook5.xlsx"/><Relationship Id="rId6" Type="http://schemas.openxmlformats.org/officeDocument/2006/relationships/image" Target="../media/image17.emf"/><Relationship Id="rId5" Type="http://schemas.openxmlformats.org/officeDocument/2006/relationships/package" Target="../embeddings/Workbook4.xlsx"/><Relationship Id="rId4" Type="http://schemas.openxmlformats.org/officeDocument/2006/relationships/image" Target="../media/image16.emf"/><Relationship Id="rId3" Type="http://schemas.openxmlformats.org/officeDocument/2006/relationships/package" Target="../embeddings/Workbook3.xlsx"/><Relationship Id="rId2" Type="http://schemas.openxmlformats.org/officeDocument/2006/relationships/image" Target="../media/image15.emf"/><Relationship Id="rId17" Type="http://schemas.openxmlformats.org/officeDocument/2006/relationships/notesSlide" Target="../notesSlides/notesSlide13.xml"/><Relationship Id="rId16" Type="http://schemas.openxmlformats.org/officeDocument/2006/relationships/vmlDrawing" Target="../drawings/vmlDrawing10.vml"/><Relationship Id="rId15" Type="http://schemas.openxmlformats.org/officeDocument/2006/relationships/slideLayout" Target="../slideLayouts/slideLayout9.xml"/><Relationship Id="rId14" Type="http://schemas.openxmlformats.org/officeDocument/2006/relationships/image" Target="../media/image21.emf"/><Relationship Id="rId13" Type="http://schemas.openxmlformats.org/officeDocument/2006/relationships/package" Target="../embeddings/Presentation3.pptx"/><Relationship Id="rId12" Type="http://schemas.openxmlformats.org/officeDocument/2006/relationships/image" Target="../media/image20.emf"/><Relationship Id="rId11" Type="http://schemas.openxmlformats.org/officeDocument/2006/relationships/package" Target="../embeddings/Presentation2.pptx"/><Relationship Id="rId10" Type="http://schemas.openxmlformats.org/officeDocument/2006/relationships/image" Target="../media/image19.emf"/><Relationship Id="rId1" Type="http://schemas.openxmlformats.org/officeDocument/2006/relationships/package" Target="../embeddings/Workbook2.xlsx"/></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vmlDrawing" Target="../drawings/vmlDrawing11.vml"/><Relationship Id="rId3" Type="http://schemas.openxmlformats.org/officeDocument/2006/relationships/slideLayout" Target="../slideLayouts/slideLayout9.xml"/><Relationship Id="rId2" Type="http://schemas.openxmlformats.org/officeDocument/2006/relationships/image" Target="../media/image22.emf"/><Relationship Id="rId1" Type="http://schemas.openxmlformats.org/officeDocument/2006/relationships/package" Target="../embeddings/Workbook6.xlsx"/></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4" Type="http://schemas.openxmlformats.org/officeDocument/2006/relationships/vmlDrawing" Target="../drawings/vmlDrawing12.vml"/><Relationship Id="rId3" Type="http://schemas.openxmlformats.org/officeDocument/2006/relationships/slideLayout" Target="../slideLayouts/slideLayout9.xml"/><Relationship Id="rId2" Type="http://schemas.openxmlformats.org/officeDocument/2006/relationships/image" Target="../media/image23.emf"/><Relationship Id="rId1" Type="http://schemas.openxmlformats.org/officeDocument/2006/relationships/package" Target="../embeddings/Document2.docx"/></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7" Type="http://schemas.openxmlformats.org/officeDocument/2006/relationships/notesSlide" Target="../notesSlides/notesSlide3.xml"/><Relationship Id="rId6" Type="http://schemas.openxmlformats.org/officeDocument/2006/relationships/vmlDrawing" Target="../drawings/vmlDrawing2.vml"/><Relationship Id="rId5" Type="http://schemas.openxmlformats.org/officeDocument/2006/relationships/slideLayout" Target="../slideLayouts/slideLayout3.xml"/><Relationship Id="rId4" Type="http://schemas.openxmlformats.org/officeDocument/2006/relationships/tags" Target="../tags/tag6.xml"/><Relationship Id="rId3" Type="http://schemas.openxmlformats.org/officeDocument/2006/relationships/image" Target="../media/image6.emf"/><Relationship Id="rId2" Type="http://schemas.openxmlformats.org/officeDocument/2006/relationships/oleObject" Target="../embeddings/oleObject2.bin"/><Relationship Id="rId1" Type="http://schemas.openxmlformats.org/officeDocument/2006/relationships/tags" Target="../tags/tag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1">
            <a:duotone>
              <a:schemeClr val="accent3">
                <a:shade val="45000"/>
                <a:satMod val="135000"/>
              </a:schemeClr>
              <a:prstClr val="white"/>
            </a:duotone>
            <a:grayscl/>
            <a:extLst>
              <a:ext uri="{28A0092B-C50C-407E-A947-70E740481C1C}">
                <a14:useLocalDpi xmlns:a14="http://schemas.microsoft.com/office/drawing/2010/main" val="0"/>
              </a:ext>
            </a:extLst>
          </a:blip>
          <a:stretch>
            <a:fillRect/>
          </a:stretch>
        </p:blipFill>
        <p:spPr>
          <a:xfrm>
            <a:off x="417830" y="414020"/>
            <a:ext cx="11217910" cy="6029960"/>
          </a:xfrm>
          <a:prstGeom prst="rect">
            <a:avLst/>
          </a:prstGeom>
        </p:spPr>
      </p:pic>
      <p:sp>
        <p:nvSpPr>
          <p:cNvPr id="5" name="标题 4"/>
          <p:cNvSpPr>
            <a:spLocks noGrp="1"/>
          </p:cNvSpPr>
          <p:nvPr>
            <p:ph type="title"/>
          </p:nvPr>
        </p:nvSpPr>
        <p:spPr/>
        <p:txBody>
          <a:bodyPr/>
          <a:p>
            <a:r>
              <a:rPr lang="zh-CN" altLang="en-US"/>
              <a:t>网点规划、建设</a:t>
            </a:r>
            <a:r>
              <a:rPr lang="en-US" altLang="zh-CN"/>
              <a:t>&amp;</a:t>
            </a:r>
            <a:r>
              <a:rPr lang="zh-CN" altLang="en-US"/>
              <a:t>运营指导</a:t>
            </a:r>
            <a:endParaRPr lang="zh-CN" alt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对象 4" hidden="1"/>
          <p:cNvGraphicFramePr>
            <a:graphicFrameLocks noChangeAspect="1"/>
          </p:cNvGraphicFramePr>
          <p:nvPr>
            <p:custDataLst>
              <p:tags r:id="rId1"/>
            </p:custDataLst>
          </p:nvPr>
        </p:nvGraphicFramePr>
        <p:xfrm>
          <a:off x="794" y="794"/>
          <a:ext cx="794" cy="794"/>
        </p:xfrm>
        <a:graphic>
          <a:graphicData uri="http://schemas.openxmlformats.org/presentationml/2006/ole">
            <mc:AlternateContent xmlns:mc="http://schemas.openxmlformats.org/markup-compatibility/2006">
              <mc:Choice xmlns:v="urn:schemas-microsoft-com:vml" Requires="v">
                <p:oleObj spid="_x0000_s350396" name="think-cell 幻灯片" r:id="rId2" imgW="7772400" imgH="10058400" progId="TCLayout.ActiveDocument.1">
                  <p:embed/>
                </p:oleObj>
              </mc:Choice>
              <mc:Fallback>
                <p:oleObj name="think-cell 幻灯片" r:id="rId2" imgW="7772400" imgH="10058400" progId="TCLayout.ActiveDocument.1">
                  <p:embed/>
                  <p:pic>
                    <p:nvPicPr>
                      <p:cNvPr id="0" name="图片 5137"/>
                      <p:cNvPicPr/>
                      <p:nvPr/>
                    </p:nvPicPr>
                    <p:blipFill>
                      <a:blip r:embed="rId3"/>
                      <a:stretch>
                        <a:fillRect/>
                      </a:stretch>
                    </p:blipFill>
                    <p:spPr>
                      <a:xfrm>
                        <a:off x="794" y="794"/>
                        <a:ext cx="794" cy="794"/>
                      </a:xfrm>
                      <a:prstGeom prst="rect">
                        <a:avLst/>
                      </a:prstGeom>
                    </p:spPr>
                  </p:pic>
                </p:oleObj>
              </mc:Fallback>
            </mc:AlternateContent>
          </a:graphicData>
        </a:graphic>
      </p:graphicFrame>
      <p:sp>
        <p:nvSpPr>
          <p:cNvPr id="23" name="矩形 22" hidden="1"/>
          <p:cNvSpPr/>
          <p:nvPr>
            <p:custDataLst>
              <p:tags r:id="rId4"/>
            </p:custDataLst>
          </p:nvPr>
        </p:nvSpPr>
        <p:spPr>
          <a:xfrm>
            <a:off x="39671" y="-83423"/>
            <a:ext cx="33" cy="246222"/>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0" rtlCol="0" anchor="ctr" anchorCtr="0">
            <a:noAutofit/>
          </a:bodyPr>
          <a:lstStyle/>
          <a:p>
            <a:pPr algn="ctr" defTabSz="412750" hangingPunct="0"/>
            <a:endParaRPr lang="en-US" altLang="zh-CN" sz="2500" kern="0" dirty="0">
              <a:solidFill>
                <a:srgbClr val="FFFFFF"/>
              </a:solidFill>
              <a:latin typeface="OPPOSans B" panose="00020600040101010101" pitchFamily="18" charset="-122"/>
              <a:ea typeface="OPPOSans B" panose="00020600040101010101" pitchFamily="18" charset="-122"/>
              <a:cs typeface="OPPOSans R" panose="00020600040101010101" charset="-122"/>
              <a:sym typeface="OPPOSans B" panose="00020600040101010101" pitchFamily="18" charset="-122"/>
            </a:endParaRPr>
          </a:p>
        </p:txBody>
      </p:sp>
      <p:sp>
        <p:nvSpPr>
          <p:cNvPr id="21" name="标题 1"/>
          <p:cNvSpPr txBox="1"/>
          <p:nvPr/>
        </p:nvSpPr>
        <p:spPr>
          <a:xfrm>
            <a:off x="367554" y="364531"/>
            <a:ext cx="11253328" cy="536842"/>
          </a:xfrm>
          <a:prstGeom prst="rect">
            <a:avLst/>
          </a:prstGeom>
        </p:spPr>
        <p:txBody>
          <a:bodyPr vert="horz" lIns="91440" tIns="45720" rIns="91440" bIns="45720" rtlCol="0" anchor="ctr">
            <a:normAutofit/>
          </a:bodyPr>
          <a:lstStyle>
            <a:lvl1pPr marL="0" marR="0" indent="0" algn="l" defTabSz="412750" latinLnBrk="0">
              <a:spcBef>
                <a:spcPts val="0"/>
              </a:spcBef>
              <a:spcAft>
                <a:spcPts val="0"/>
              </a:spcAft>
              <a:buClrTx/>
              <a:buSzTx/>
              <a:buFontTx/>
              <a:buNone/>
              <a:defRPr sz="2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1pPr>
            <a:lvl2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2pPr>
            <a:lvl3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3pPr>
            <a:lvl4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4pPr>
            <a:lvl5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5pPr>
            <a:lvl6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6pPr>
            <a:lvl7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7pPr>
            <a:lvl8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8pPr>
            <a:lvl9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9pPr>
          </a:lstStyle>
          <a:p>
            <a:r>
              <a:rPr kumimoji="1" lang="zh-CN" altLang="en-US">
                <a:sym typeface="+mn-ea"/>
              </a:rPr>
              <a:t>网点规划</a:t>
            </a:r>
            <a:r>
              <a:rPr lang="en-US" altLang="zh-CN">
                <a:sym typeface="+mn-ea"/>
              </a:rPr>
              <a:t>Ⅰ </a:t>
            </a:r>
            <a:r>
              <a:rPr kumimoji="1" lang="en-US" altLang="zh-CN">
                <a:sym typeface="+mn-ea"/>
              </a:rPr>
              <a:t>--</a:t>
            </a:r>
            <a:r>
              <a:rPr kumimoji="1" lang="zh-CN" altLang="zh-CN">
                <a:sym typeface="+mn-ea"/>
              </a:rPr>
              <a:t>新市场规划分析</a:t>
            </a:r>
            <a:endParaRPr kumimoji="1" lang="en-US" altLang="zh-CN" kern="0" dirty="0">
              <a:latin typeface="OPPOSans R" panose="00020600040101010101" charset="-122"/>
              <a:ea typeface="OPPOSans R" panose="00020600040101010101" charset="-122"/>
            </a:endParaRPr>
          </a:p>
        </p:txBody>
      </p:sp>
      <p:cxnSp>
        <p:nvCxnSpPr>
          <p:cNvPr id="22" name="直接连接符 21"/>
          <p:cNvCxnSpPr/>
          <p:nvPr/>
        </p:nvCxnSpPr>
        <p:spPr>
          <a:xfrm>
            <a:off x="432610" y="840241"/>
            <a:ext cx="4240033" cy="0"/>
          </a:xfrm>
          <a:prstGeom prst="line">
            <a:avLst/>
          </a:prstGeom>
          <a:noFill/>
          <a:ln w="25400" cap="flat">
            <a:solidFill>
              <a:schemeClr val="accent1"/>
            </a:solidFill>
            <a:prstDash val="solid"/>
            <a:miter lim="400000"/>
            <a:tailEnd type="none"/>
          </a:ln>
        </p:spPr>
        <p:style>
          <a:lnRef idx="0">
            <a:scrgbClr r="0" g="0" b="0"/>
          </a:lnRef>
          <a:fillRef idx="0">
            <a:scrgbClr r="0" g="0" b="0"/>
          </a:fillRef>
          <a:effectRef idx="0">
            <a:scrgbClr r="0" g="0" b="0"/>
          </a:effectRef>
          <a:fontRef idx="none"/>
        </p:style>
      </p:cxnSp>
      <p:sp>
        <p:nvSpPr>
          <p:cNvPr id="26" name="矩形 25"/>
          <p:cNvSpPr/>
          <p:nvPr/>
        </p:nvSpPr>
        <p:spPr>
          <a:xfrm>
            <a:off x="367554" y="888053"/>
            <a:ext cx="2854325" cy="392430"/>
          </a:xfrm>
          <a:prstGeom prst="rect">
            <a:avLst/>
          </a:prstGeom>
        </p:spPr>
        <p:txBody>
          <a:bodyPr wrap="none">
            <a:spAutoFit/>
          </a:bodyPr>
          <a:lstStyle/>
          <a:p>
            <a:r>
              <a:rPr kumimoji="1" lang="en-US" altLang="zh-CN">
                <a:solidFill>
                  <a:srgbClr val="046A38"/>
                </a:solidFill>
                <a:latin typeface="OPPOSans B" panose="00020600040101010101" pitchFamily="18" charset="-122"/>
                <a:ea typeface="OPPOSans B" panose="00020600040101010101" pitchFamily="18" charset="-122"/>
                <a:cs typeface="OPPOSans R" panose="00020600040101010101" charset="-122"/>
                <a:sym typeface="OPPOSans B" panose="00020600040101010101" pitchFamily="18" charset="-122"/>
              </a:rPr>
              <a:t>2</a:t>
            </a:r>
            <a:r>
              <a:rPr kumimoji="1" lang="zh-CN" altLang="en-US">
                <a:solidFill>
                  <a:srgbClr val="046A38"/>
                </a:solidFill>
                <a:latin typeface="OPPOSans B" panose="00020600040101010101" pitchFamily="18" charset="-122"/>
                <a:ea typeface="OPPOSans B" panose="00020600040101010101" pitchFamily="18" charset="-122"/>
                <a:cs typeface="OPPOSans R" panose="00020600040101010101" charset="-122"/>
                <a:sym typeface="OPPOSans B" panose="00020600040101010101" pitchFamily="18" charset="-122"/>
              </a:rPr>
              <a:t>、看竞争：友商服务分析</a:t>
            </a:r>
            <a:endParaRPr kumimoji="1" lang="zh-CN" altLang="en-US">
              <a:solidFill>
                <a:srgbClr val="046A38"/>
              </a:solidFill>
              <a:latin typeface="OPPOSans B" panose="00020600040101010101" pitchFamily="18" charset="-122"/>
              <a:ea typeface="OPPOSans B" panose="00020600040101010101" pitchFamily="18" charset="-122"/>
              <a:cs typeface="OPPOSans R" panose="00020600040101010101" charset="-122"/>
              <a:sym typeface="OPPOSans B" panose="00020600040101010101" pitchFamily="18" charset="-122"/>
            </a:endParaRPr>
          </a:p>
        </p:txBody>
      </p:sp>
      <p:grpSp>
        <p:nvGrpSpPr>
          <p:cNvPr id="27" name="组合 26"/>
          <p:cNvGrpSpPr/>
          <p:nvPr/>
        </p:nvGrpSpPr>
        <p:grpSpPr>
          <a:xfrm>
            <a:off x="952800" y="1495345"/>
            <a:ext cx="10286400" cy="3949010"/>
            <a:chOff x="1180148" y="1821169"/>
            <a:chExt cx="10286400" cy="3949010"/>
          </a:xfrm>
        </p:grpSpPr>
        <p:sp>
          <p:nvSpPr>
            <p:cNvPr id="28" name="矩形 27"/>
            <p:cNvSpPr/>
            <p:nvPr/>
          </p:nvSpPr>
          <p:spPr>
            <a:xfrm>
              <a:off x="1180148" y="2084624"/>
              <a:ext cx="3279290" cy="3685555"/>
            </a:xfrm>
            <a:prstGeom prst="rect">
              <a:avLst/>
            </a:prstGeom>
            <a:noFill/>
            <a:ln>
              <a:solidFill>
                <a:srgbClr val="00925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00">
                <a:solidFill>
                  <a:srgbClr val="000000"/>
                </a:solidFill>
                <a:latin typeface="OPPOSans R" panose="00020600040101010101" charset="-122"/>
                <a:ea typeface="OPPOSans R" panose="00020600040101010101" charset="-122"/>
                <a:cs typeface="OPPOSans R" panose="00020600040101010101" charset="-122"/>
                <a:sym typeface="Helvetica Neue Medium"/>
              </a:endParaRPr>
            </a:p>
          </p:txBody>
        </p:sp>
        <p:sp>
          <p:nvSpPr>
            <p:cNvPr id="29" name="文本框 28"/>
            <p:cNvSpPr txBox="1"/>
            <p:nvPr/>
          </p:nvSpPr>
          <p:spPr>
            <a:xfrm>
              <a:off x="1589342" y="2473108"/>
              <a:ext cx="2523808" cy="359073"/>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25400" tIns="25400" rIns="25400" bIns="25400" numCol="1" spcCol="38100" rtlCol="0" anchor="ctr" forceAA="0">
              <a:spAutoFit/>
            </a:bodyPr>
            <a:lstStyle/>
            <a:p>
              <a:pPr marR="0" algn="ctr" defTabSz="825500" rtl="0" fontAlgn="auto" latinLnBrk="0" hangingPunct="0">
                <a:lnSpc>
                  <a:spcPct val="100000"/>
                </a:lnSpc>
                <a:spcBef>
                  <a:spcPts val="0"/>
                </a:spcBef>
                <a:spcAft>
                  <a:spcPts val="0"/>
                </a:spcAft>
                <a:buClrTx/>
                <a:buSzTx/>
              </a:pPr>
              <a:r>
                <a:rPr kumimoji="0" lang="zh-CN" altLang="en-US" sz="2000" i="0" u="none" strike="noStrike" cap="none" spc="600" normalizeH="0" baseline="0">
                  <a:ln>
                    <a:noFill/>
                  </a:ln>
                  <a:solidFill>
                    <a:srgbClr val="046A38"/>
                  </a:solidFill>
                  <a:effectLst/>
                  <a:uFillTx/>
                  <a:latin typeface="OPPOSans B" panose="00020600040101010101" pitchFamily="18" charset="-122"/>
                  <a:ea typeface="OPPOSans B" panose="00020600040101010101" pitchFamily="18" charset="-122"/>
                  <a:cs typeface="Helvetica Neue"/>
                  <a:sym typeface="Helvetica Neue"/>
                </a:rPr>
                <a:t>友商市占分析</a:t>
              </a:r>
              <a:endParaRPr kumimoji="0" lang="zh-CN" altLang="en-US" sz="2000" i="0" u="none" strike="noStrike" cap="none" spc="600" normalizeH="0" baseline="0">
                <a:ln>
                  <a:noFill/>
                </a:ln>
                <a:solidFill>
                  <a:srgbClr val="046A38"/>
                </a:solidFill>
                <a:effectLst/>
                <a:uFillTx/>
                <a:latin typeface="OPPOSans B" panose="00020600040101010101" pitchFamily="18" charset="-122"/>
                <a:ea typeface="OPPOSans B" panose="00020600040101010101" pitchFamily="18" charset="-122"/>
                <a:cs typeface="Helvetica Neue"/>
                <a:sym typeface="Helvetica Neue"/>
              </a:endParaRPr>
            </a:p>
          </p:txBody>
        </p:sp>
        <p:sp>
          <p:nvSpPr>
            <p:cNvPr id="30" name="文本框 29"/>
            <p:cNvSpPr txBox="1"/>
            <p:nvPr/>
          </p:nvSpPr>
          <p:spPr>
            <a:xfrm>
              <a:off x="2090258" y="1821169"/>
              <a:ext cx="1482895" cy="400110"/>
            </a:xfrm>
            <a:prstGeom prst="rect">
              <a:avLst/>
            </a:prstGeom>
            <a:solidFill>
              <a:schemeClr val="bg1"/>
            </a:solidFill>
          </p:spPr>
          <p:txBody>
            <a:bodyPr wrap="square" rtlCol="0">
              <a:spAutoFit/>
            </a:bodyPr>
            <a:lstStyle/>
            <a:p>
              <a:pPr algn="ctr"/>
              <a:r>
                <a:rPr lang="en-US" altLang="zh-CN" sz="2000" dirty="0">
                  <a:latin typeface="OPPOSans B" panose="00020600040101010101" pitchFamily="18" charset="-122"/>
                  <a:ea typeface="OPPOSans B" panose="00020600040101010101" pitchFamily="18" charset="-122"/>
                  <a:cs typeface="OPPOSans R" panose="00020600040101010101" charset="-122"/>
                </a:rPr>
                <a:t>-   ONE   -</a:t>
              </a:r>
              <a:endParaRPr lang="en-US" altLang="zh-CN" sz="2000" dirty="0">
                <a:latin typeface="OPPOSans B" panose="00020600040101010101" pitchFamily="18" charset="-122"/>
                <a:ea typeface="OPPOSans B" panose="00020600040101010101" pitchFamily="18" charset="-122"/>
                <a:cs typeface="OPPOSans R" panose="00020600040101010101" charset="-122"/>
              </a:endParaRPr>
            </a:p>
          </p:txBody>
        </p:sp>
        <p:sp>
          <p:nvSpPr>
            <p:cNvPr id="31" name="矩形 30"/>
            <p:cNvSpPr/>
            <p:nvPr/>
          </p:nvSpPr>
          <p:spPr>
            <a:xfrm>
              <a:off x="4673298" y="2084624"/>
              <a:ext cx="3279290" cy="3685555"/>
            </a:xfrm>
            <a:prstGeom prst="rect">
              <a:avLst/>
            </a:prstGeom>
            <a:noFill/>
            <a:ln>
              <a:solidFill>
                <a:srgbClr val="00925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noAutofit/>
            </a:bodyPr>
            <a:lstStyle/>
            <a:p>
              <a:endParaRPr lang="en-US" altLang="zh-CN" sz="1400">
                <a:solidFill>
                  <a:srgbClr val="000000"/>
                </a:solidFill>
                <a:latin typeface="OPPOSans R" panose="00020600040101010101" charset="-122"/>
                <a:ea typeface="OPPOSans R" panose="00020600040101010101" charset="-122"/>
                <a:cs typeface="OPPOSans R" panose="00020600040101010101" charset="-122"/>
                <a:sym typeface="Helvetica Neue Medium"/>
              </a:endParaRPr>
            </a:p>
            <a:p>
              <a:endParaRPr lang="en-US" altLang="zh-CN" sz="1400">
                <a:solidFill>
                  <a:srgbClr val="000000"/>
                </a:solidFill>
                <a:latin typeface="OPPOSans R" panose="00020600040101010101" charset="-122"/>
                <a:ea typeface="OPPOSans R" panose="00020600040101010101" charset="-122"/>
                <a:cs typeface="OPPOSans R" panose="00020600040101010101" charset="-122"/>
                <a:sym typeface="Helvetica Neue Medium"/>
              </a:endParaRPr>
            </a:p>
            <a:p>
              <a:endParaRPr lang="en-US" altLang="zh-CN" sz="1400">
                <a:solidFill>
                  <a:srgbClr val="000000"/>
                </a:solidFill>
                <a:latin typeface="OPPOSans R" panose="00020600040101010101" charset="-122"/>
                <a:ea typeface="OPPOSans R" panose="00020600040101010101" charset="-122"/>
                <a:cs typeface="OPPOSans R" panose="00020600040101010101" charset="-122"/>
                <a:sym typeface="Helvetica Neue Medium"/>
              </a:endParaRPr>
            </a:p>
            <a:p>
              <a:endParaRPr lang="en-US" altLang="zh-CN" sz="1400">
                <a:solidFill>
                  <a:srgbClr val="000000"/>
                </a:solidFill>
                <a:latin typeface="OPPOSans R" panose="00020600040101010101" charset="-122"/>
                <a:ea typeface="OPPOSans R" panose="00020600040101010101" charset="-122"/>
                <a:cs typeface="OPPOSans R" panose="00020600040101010101" charset="-122"/>
                <a:sym typeface="Helvetica Neue Medium"/>
              </a:endParaRPr>
            </a:p>
          </p:txBody>
        </p:sp>
        <p:sp>
          <p:nvSpPr>
            <p:cNvPr id="32" name="文本框 31"/>
            <p:cNvSpPr txBox="1"/>
            <p:nvPr/>
          </p:nvSpPr>
          <p:spPr>
            <a:xfrm>
              <a:off x="5412728" y="2473080"/>
              <a:ext cx="2077282" cy="359073"/>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25400" tIns="25400" rIns="25400" bIns="25400" numCol="1" spcCol="38100" rtlCol="0" anchor="ctr" forceAA="0">
              <a:spAutoFit/>
            </a:bodyPr>
            <a:lstStyle/>
            <a:p>
              <a:pPr marR="0" algn="ctr" defTabSz="825500" rtl="0" fontAlgn="auto" latinLnBrk="0" hangingPunct="0">
                <a:lnSpc>
                  <a:spcPct val="100000"/>
                </a:lnSpc>
                <a:spcBef>
                  <a:spcPts val="0"/>
                </a:spcBef>
                <a:spcAft>
                  <a:spcPts val="0"/>
                </a:spcAft>
                <a:buClrTx/>
                <a:buSzTx/>
              </a:pPr>
              <a:r>
                <a:rPr kumimoji="0" lang="zh-CN" altLang="en-US" sz="2000" i="0" u="none" strike="noStrike" cap="none" spc="600" normalizeH="0" baseline="0">
                  <a:ln>
                    <a:noFill/>
                  </a:ln>
                  <a:solidFill>
                    <a:srgbClr val="046A38"/>
                  </a:solidFill>
                  <a:effectLst/>
                  <a:uFillTx/>
                  <a:latin typeface="OPPOSans B" panose="00020600040101010101" pitchFamily="18" charset="-122"/>
                  <a:ea typeface="OPPOSans B" panose="00020600040101010101" pitchFamily="18" charset="-122"/>
                  <a:cs typeface="Helvetica Neue"/>
                  <a:sym typeface="Helvetica Neue"/>
                </a:rPr>
                <a:t>目标用户对比</a:t>
              </a:r>
              <a:endParaRPr kumimoji="0" lang="zh-CN" altLang="en-US" sz="2000" i="0" u="none" strike="noStrike" cap="none" spc="600" normalizeH="0" baseline="0">
                <a:ln>
                  <a:noFill/>
                </a:ln>
                <a:solidFill>
                  <a:srgbClr val="046A38"/>
                </a:solidFill>
                <a:effectLst/>
                <a:uFillTx/>
                <a:latin typeface="OPPOSans B" panose="00020600040101010101" pitchFamily="18" charset="-122"/>
                <a:ea typeface="OPPOSans B" panose="00020600040101010101" pitchFamily="18" charset="-122"/>
                <a:cs typeface="Helvetica Neue"/>
                <a:sym typeface="Helvetica Neue"/>
              </a:endParaRPr>
            </a:p>
          </p:txBody>
        </p:sp>
        <p:sp>
          <p:nvSpPr>
            <p:cNvPr id="33" name="文本框 32"/>
            <p:cNvSpPr txBox="1"/>
            <p:nvPr/>
          </p:nvSpPr>
          <p:spPr>
            <a:xfrm>
              <a:off x="5486914" y="1822149"/>
              <a:ext cx="1600200" cy="400110"/>
            </a:xfrm>
            <a:prstGeom prst="rect">
              <a:avLst/>
            </a:prstGeom>
            <a:solidFill>
              <a:schemeClr val="bg1"/>
            </a:solidFill>
          </p:spPr>
          <p:txBody>
            <a:bodyPr wrap="square" rtlCol="0">
              <a:spAutoFit/>
            </a:bodyPr>
            <a:lstStyle/>
            <a:p>
              <a:pPr algn="ctr"/>
              <a:r>
                <a:rPr lang="en-US" altLang="zh-CN" sz="2000">
                  <a:latin typeface="OPPOSans B" panose="00020600040101010101" pitchFamily="18" charset="-122"/>
                  <a:ea typeface="OPPOSans B" panose="00020600040101010101" pitchFamily="18" charset="-122"/>
                  <a:cs typeface="OPPOSans R" panose="00020600040101010101" charset="-122"/>
                </a:rPr>
                <a:t>-   TWO   </a:t>
              </a:r>
              <a:r>
                <a:rPr lang="en-US" altLang="zh-CN" sz="2000" dirty="0">
                  <a:latin typeface="OPPOSans B" panose="00020600040101010101" pitchFamily="18" charset="-122"/>
                  <a:ea typeface="OPPOSans B" panose="00020600040101010101" pitchFamily="18" charset="-122"/>
                  <a:cs typeface="OPPOSans R" panose="00020600040101010101" charset="-122"/>
                </a:rPr>
                <a:t>-</a:t>
              </a:r>
              <a:endParaRPr lang="en-US" altLang="zh-CN" sz="2000" dirty="0">
                <a:latin typeface="OPPOSans B" panose="00020600040101010101" pitchFamily="18" charset="-122"/>
                <a:ea typeface="OPPOSans B" panose="00020600040101010101" pitchFamily="18" charset="-122"/>
                <a:cs typeface="OPPOSans R" panose="00020600040101010101" charset="-122"/>
              </a:endParaRPr>
            </a:p>
          </p:txBody>
        </p:sp>
        <p:sp>
          <p:nvSpPr>
            <p:cNvPr id="34" name="矩形 33"/>
            <p:cNvSpPr/>
            <p:nvPr/>
          </p:nvSpPr>
          <p:spPr>
            <a:xfrm>
              <a:off x="5323329" y="2913242"/>
              <a:ext cx="2166681" cy="914738"/>
            </a:xfrm>
            <a:prstGeom prst="rect">
              <a:avLst/>
            </a:prstGeom>
          </p:spPr>
          <p:txBody>
            <a:bodyPr wrap="square">
              <a:spAutoFit/>
            </a:bodyPr>
            <a:lstStyle/>
            <a:p>
              <a:pPr algn="ctr">
                <a:lnSpc>
                  <a:spcPct val="130000"/>
                </a:lnSpc>
              </a:pPr>
              <a:r>
                <a:rPr lang="zh-CN" altLang="en-US" sz="1400">
                  <a:latin typeface="OPPOSans R" panose="00020600040101010101" charset="-122"/>
                  <a:ea typeface="OPPOSans R" panose="00020600040101010101" charset="-122"/>
                  <a:cs typeface="OPPOSans R" panose="00020600040101010101" charset="-122"/>
                </a:rPr>
                <a:t>对比分析友商的目标用户差异，例如：消费水平、用户特征等</a:t>
              </a:r>
              <a:endParaRPr lang="zh-CN" altLang="en-US" sz="1400" dirty="0">
                <a:latin typeface="OPPOSans R" panose="00020600040101010101" charset="-122"/>
                <a:ea typeface="OPPOSans R" panose="00020600040101010101" charset="-122"/>
                <a:cs typeface="OPPOSans R" panose="00020600040101010101" charset="-122"/>
              </a:endParaRPr>
            </a:p>
          </p:txBody>
        </p:sp>
        <p:sp>
          <p:nvSpPr>
            <p:cNvPr id="35" name="矩形 34"/>
            <p:cNvSpPr/>
            <p:nvPr/>
          </p:nvSpPr>
          <p:spPr>
            <a:xfrm>
              <a:off x="1747922" y="2913063"/>
              <a:ext cx="2054833" cy="634661"/>
            </a:xfrm>
            <a:prstGeom prst="rect">
              <a:avLst/>
            </a:prstGeom>
          </p:spPr>
          <p:txBody>
            <a:bodyPr wrap="square">
              <a:spAutoFit/>
            </a:bodyPr>
            <a:lstStyle/>
            <a:p>
              <a:pPr algn="ctr">
                <a:lnSpc>
                  <a:spcPct val="130000"/>
                </a:lnSpc>
              </a:pPr>
              <a:r>
                <a:rPr lang="zh-CN" altLang="en-US" sz="1400">
                  <a:latin typeface="OPPOSans R" panose="00020600040101010101" charset="-122"/>
                  <a:ea typeface="OPPOSans R" panose="00020600040101010101" charset="-122"/>
                  <a:cs typeface="OPPOSans R" panose="00020600040101010101" charset="-122"/>
                </a:rPr>
                <a:t>对比分析友商的市场占有率、销量发展趋势</a:t>
              </a:r>
              <a:endParaRPr lang="zh-CN" altLang="en-US" sz="1400" dirty="0">
                <a:latin typeface="OPPOSans R" panose="00020600040101010101" charset="-122"/>
                <a:ea typeface="OPPOSans R" panose="00020600040101010101" charset="-122"/>
                <a:cs typeface="OPPOSans R" panose="00020600040101010101" charset="-122"/>
              </a:endParaRPr>
            </a:p>
          </p:txBody>
        </p:sp>
        <p:sp>
          <p:nvSpPr>
            <p:cNvPr id="36" name="矩形 35"/>
            <p:cNvSpPr/>
            <p:nvPr/>
          </p:nvSpPr>
          <p:spPr>
            <a:xfrm>
              <a:off x="8187258" y="2039857"/>
              <a:ext cx="3279290" cy="3685554"/>
            </a:xfrm>
            <a:prstGeom prst="rect">
              <a:avLst/>
            </a:prstGeom>
            <a:noFill/>
            <a:ln>
              <a:solidFill>
                <a:srgbClr val="00925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noAutofit/>
            </a:bodyPr>
            <a:lstStyle/>
            <a:p>
              <a:endParaRPr lang="en-US" altLang="zh-CN" sz="1400">
                <a:solidFill>
                  <a:srgbClr val="000000"/>
                </a:solidFill>
                <a:latin typeface="OPPOSans R" panose="00020600040101010101" charset="-122"/>
                <a:ea typeface="OPPOSans R" panose="00020600040101010101" charset="-122"/>
                <a:cs typeface="OPPOSans R" panose="00020600040101010101" charset="-122"/>
                <a:sym typeface="Helvetica Neue Medium"/>
              </a:endParaRPr>
            </a:p>
            <a:p>
              <a:endParaRPr lang="en-US" altLang="zh-CN" sz="1400">
                <a:solidFill>
                  <a:srgbClr val="000000"/>
                </a:solidFill>
                <a:latin typeface="OPPOSans R" panose="00020600040101010101" charset="-122"/>
                <a:ea typeface="OPPOSans R" panose="00020600040101010101" charset="-122"/>
                <a:cs typeface="OPPOSans R" panose="00020600040101010101" charset="-122"/>
                <a:sym typeface="Helvetica Neue Medium"/>
              </a:endParaRPr>
            </a:p>
            <a:p>
              <a:endParaRPr lang="en-US" altLang="zh-CN" sz="1400">
                <a:solidFill>
                  <a:srgbClr val="000000"/>
                </a:solidFill>
                <a:latin typeface="OPPOSans R" panose="00020600040101010101" charset="-122"/>
                <a:ea typeface="OPPOSans R" panose="00020600040101010101" charset="-122"/>
                <a:cs typeface="OPPOSans R" panose="00020600040101010101" charset="-122"/>
                <a:sym typeface="Helvetica Neue Medium"/>
              </a:endParaRPr>
            </a:p>
            <a:p>
              <a:endParaRPr lang="en-US" altLang="zh-CN" sz="1400">
                <a:solidFill>
                  <a:srgbClr val="000000"/>
                </a:solidFill>
                <a:latin typeface="OPPOSans R" panose="00020600040101010101" charset="-122"/>
                <a:ea typeface="OPPOSans R" panose="00020600040101010101" charset="-122"/>
                <a:cs typeface="OPPOSans R" panose="00020600040101010101" charset="-122"/>
                <a:sym typeface="Helvetica Neue Medium"/>
              </a:endParaRPr>
            </a:p>
          </p:txBody>
        </p:sp>
        <p:sp>
          <p:nvSpPr>
            <p:cNvPr id="37" name="文本框 36"/>
            <p:cNvSpPr txBox="1"/>
            <p:nvPr/>
          </p:nvSpPr>
          <p:spPr>
            <a:xfrm>
              <a:off x="8960343" y="1884569"/>
              <a:ext cx="1751929" cy="400110"/>
            </a:xfrm>
            <a:prstGeom prst="rect">
              <a:avLst/>
            </a:prstGeom>
            <a:solidFill>
              <a:schemeClr val="bg1"/>
            </a:solidFill>
          </p:spPr>
          <p:txBody>
            <a:bodyPr wrap="square" rtlCol="0">
              <a:spAutoFit/>
            </a:bodyPr>
            <a:lstStyle/>
            <a:p>
              <a:pPr algn="ctr"/>
              <a:r>
                <a:rPr lang="en-US" altLang="zh-CN" sz="2000">
                  <a:latin typeface="OPPOSans B" panose="00020600040101010101" pitchFamily="18" charset="-122"/>
                  <a:ea typeface="OPPOSans B" panose="00020600040101010101" pitchFamily="18" charset="-122"/>
                  <a:cs typeface="OPPOSans R" panose="00020600040101010101" charset="-122"/>
                </a:rPr>
                <a:t> -  THREE  -</a:t>
              </a:r>
              <a:endParaRPr lang="en-US" altLang="zh-CN" sz="2000" dirty="0">
                <a:latin typeface="OPPOSans B" panose="00020600040101010101" pitchFamily="18" charset="-122"/>
                <a:ea typeface="OPPOSans B" panose="00020600040101010101" pitchFamily="18" charset="-122"/>
                <a:cs typeface="OPPOSans R" panose="00020600040101010101" charset="-122"/>
              </a:endParaRPr>
            </a:p>
          </p:txBody>
        </p:sp>
        <p:sp>
          <p:nvSpPr>
            <p:cNvPr id="38" name="矩形 37"/>
            <p:cNvSpPr/>
            <p:nvPr/>
          </p:nvSpPr>
          <p:spPr>
            <a:xfrm>
              <a:off x="8602618" y="2913063"/>
              <a:ext cx="2390369" cy="1474891"/>
            </a:xfrm>
            <a:prstGeom prst="rect">
              <a:avLst/>
            </a:prstGeom>
          </p:spPr>
          <p:txBody>
            <a:bodyPr wrap="square">
              <a:spAutoFit/>
            </a:bodyPr>
            <a:lstStyle/>
            <a:p>
              <a:pPr algn="ctr">
                <a:lnSpc>
                  <a:spcPct val="130000"/>
                </a:lnSpc>
              </a:pPr>
              <a:r>
                <a:rPr lang="zh-CN" altLang="en-US" sz="1400">
                  <a:latin typeface="OPPOSans R" panose="00020600040101010101" charset="-122"/>
                  <a:ea typeface="OPPOSans R" panose="00020600040101010101" charset="-122"/>
                  <a:cs typeface="OPPOSans R" panose="00020600040101010101" charset="-122"/>
                </a:rPr>
                <a:t>了解友商服务模式，例如官方服务中心、接机点、外包服务点等；分析友商服务模式选定的背景、原因；以及借鉴参考价值</a:t>
              </a:r>
              <a:endParaRPr lang="zh-CN" altLang="en-US" sz="1400" dirty="0">
                <a:latin typeface="OPPOSans R" panose="00020600040101010101" charset="-122"/>
                <a:ea typeface="OPPOSans R" panose="00020600040101010101" charset="-122"/>
                <a:cs typeface="OPPOSans R" panose="00020600040101010101" charset="-122"/>
              </a:endParaRPr>
            </a:p>
          </p:txBody>
        </p:sp>
        <p:sp>
          <p:nvSpPr>
            <p:cNvPr id="39" name="文本框 38"/>
            <p:cNvSpPr txBox="1"/>
            <p:nvPr/>
          </p:nvSpPr>
          <p:spPr>
            <a:xfrm>
              <a:off x="8960343" y="2473080"/>
              <a:ext cx="2032644" cy="359073"/>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25400" tIns="25400" rIns="25400" bIns="25400" numCol="1" spcCol="38100" rtlCol="0" anchor="ctr" forceAA="0">
              <a:spAutoFit/>
            </a:bodyPr>
            <a:lstStyle/>
            <a:p>
              <a:pPr marR="0" algn="ctr" defTabSz="825500" rtl="0" fontAlgn="auto" latinLnBrk="0" hangingPunct="0">
                <a:lnSpc>
                  <a:spcPct val="100000"/>
                </a:lnSpc>
                <a:spcBef>
                  <a:spcPts val="0"/>
                </a:spcBef>
                <a:spcAft>
                  <a:spcPts val="0"/>
                </a:spcAft>
                <a:buClrTx/>
                <a:buSzTx/>
              </a:pPr>
              <a:r>
                <a:rPr kumimoji="0" lang="zh-CN" altLang="en-US" sz="2000" i="0" u="none" strike="noStrike" cap="none" spc="600" normalizeH="0" baseline="0">
                  <a:ln>
                    <a:noFill/>
                  </a:ln>
                  <a:solidFill>
                    <a:srgbClr val="046A38"/>
                  </a:solidFill>
                  <a:effectLst/>
                  <a:uFillTx/>
                  <a:latin typeface="OPPOSans B" panose="00020600040101010101" pitchFamily="18" charset="-122"/>
                  <a:ea typeface="OPPOSans B" panose="00020600040101010101" pitchFamily="18" charset="-122"/>
                  <a:cs typeface="Helvetica Neue"/>
                  <a:sym typeface="Helvetica Neue"/>
                </a:rPr>
                <a:t>服务模式分析</a:t>
              </a:r>
              <a:endParaRPr kumimoji="0" lang="zh-CN" altLang="en-US" sz="2000" i="0" u="none" strike="noStrike" cap="none" spc="600" normalizeH="0" baseline="0">
                <a:ln>
                  <a:noFill/>
                </a:ln>
                <a:solidFill>
                  <a:srgbClr val="046A38"/>
                </a:solidFill>
                <a:effectLst/>
                <a:uFillTx/>
                <a:latin typeface="OPPOSans B" panose="00020600040101010101" pitchFamily="18" charset="-122"/>
                <a:ea typeface="OPPOSans B" panose="00020600040101010101" pitchFamily="18" charset="-122"/>
                <a:cs typeface="Helvetica Neue"/>
                <a:sym typeface="Helvetica Neue"/>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对象 4" hidden="1"/>
          <p:cNvGraphicFramePr>
            <a:graphicFrameLocks noChangeAspect="1"/>
          </p:cNvGraphicFramePr>
          <p:nvPr>
            <p:custDataLst>
              <p:tags r:id="rId1"/>
            </p:custDataLst>
          </p:nvPr>
        </p:nvGraphicFramePr>
        <p:xfrm>
          <a:off x="794" y="794"/>
          <a:ext cx="794" cy="794"/>
        </p:xfrm>
        <a:graphic>
          <a:graphicData uri="http://schemas.openxmlformats.org/presentationml/2006/ole">
            <mc:AlternateContent xmlns:mc="http://schemas.openxmlformats.org/markup-compatibility/2006">
              <mc:Choice xmlns:v="urn:schemas-microsoft-com:vml" Requires="v">
                <p:oleObj spid="_x0000_s351424" name="think-cell 幻灯片" r:id="rId2" imgW="7772400" imgH="10058400" progId="TCLayout.ActiveDocument.1">
                  <p:embed/>
                </p:oleObj>
              </mc:Choice>
              <mc:Fallback>
                <p:oleObj name="think-cell 幻灯片" r:id="rId2" imgW="7772400" imgH="10058400" progId="TCLayout.ActiveDocument.1">
                  <p:embed/>
                  <p:pic>
                    <p:nvPicPr>
                      <p:cNvPr id="0" name="图片 5137"/>
                      <p:cNvPicPr/>
                      <p:nvPr/>
                    </p:nvPicPr>
                    <p:blipFill>
                      <a:blip r:embed="rId3"/>
                      <a:stretch>
                        <a:fillRect/>
                      </a:stretch>
                    </p:blipFill>
                    <p:spPr>
                      <a:xfrm>
                        <a:off x="794" y="794"/>
                        <a:ext cx="794" cy="794"/>
                      </a:xfrm>
                      <a:prstGeom prst="rect">
                        <a:avLst/>
                      </a:prstGeom>
                    </p:spPr>
                  </p:pic>
                </p:oleObj>
              </mc:Fallback>
            </mc:AlternateContent>
          </a:graphicData>
        </a:graphic>
      </p:graphicFrame>
      <p:sp>
        <p:nvSpPr>
          <p:cNvPr id="23" name="矩形 22" hidden="1"/>
          <p:cNvSpPr/>
          <p:nvPr>
            <p:custDataLst>
              <p:tags r:id="rId4"/>
            </p:custDataLst>
          </p:nvPr>
        </p:nvSpPr>
        <p:spPr>
          <a:xfrm>
            <a:off x="39671" y="-83423"/>
            <a:ext cx="33" cy="246222"/>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0" rtlCol="0" anchor="ctr" anchorCtr="0">
            <a:noAutofit/>
          </a:bodyPr>
          <a:lstStyle/>
          <a:p>
            <a:pPr algn="ctr" defTabSz="412750" hangingPunct="0"/>
            <a:endParaRPr lang="en-US" altLang="zh-CN" sz="2500" kern="0" dirty="0">
              <a:solidFill>
                <a:srgbClr val="FFFFFF"/>
              </a:solidFill>
              <a:latin typeface="OPPOSans B" panose="00020600040101010101" pitchFamily="18" charset="-122"/>
              <a:ea typeface="OPPOSans B" panose="00020600040101010101" pitchFamily="18" charset="-122"/>
              <a:cs typeface="OPPOSans R" panose="00020600040101010101" charset="-122"/>
              <a:sym typeface="OPPOSans B" panose="00020600040101010101" pitchFamily="18" charset="-122"/>
            </a:endParaRPr>
          </a:p>
        </p:txBody>
      </p:sp>
      <p:sp>
        <p:nvSpPr>
          <p:cNvPr id="16" name="标题 1"/>
          <p:cNvSpPr txBox="1"/>
          <p:nvPr/>
        </p:nvSpPr>
        <p:spPr>
          <a:xfrm>
            <a:off x="367554" y="364531"/>
            <a:ext cx="11253328" cy="536842"/>
          </a:xfrm>
          <a:prstGeom prst="rect">
            <a:avLst/>
          </a:prstGeom>
        </p:spPr>
        <p:txBody>
          <a:bodyPr vert="horz" lIns="91440" tIns="45720" rIns="91440" bIns="45720" rtlCol="0" anchor="ctr">
            <a:normAutofit/>
          </a:bodyPr>
          <a:lstStyle>
            <a:lvl1pPr marL="0" marR="0" indent="0" algn="l" defTabSz="412750" latinLnBrk="0">
              <a:spcBef>
                <a:spcPts val="0"/>
              </a:spcBef>
              <a:spcAft>
                <a:spcPts val="0"/>
              </a:spcAft>
              <a:buClrTx/>
              <a:buSzTx/>
              <a:buFontTx/>
              <a:buNone/>
              <a:defRPr sz="2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1pPr>
            <a:lvl2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2pPr>
            <a:lvl3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3pPr>
            <a:lvl4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4pPr>
            <a:lvl5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5pPr>
            <a:lvl6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6pPr>
            <a:lvl7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7pPr>
            <a:lvl8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8pPr>
            <a:lvl9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9pPr>
          </a:lstStyle>
          <a:p>
            <a:r>
              <a:rPr kumimoji="1" lang="zh-CN" altLang="en-US">
                <a:sym typeface="+mn-ea"/>
              </a:rPr>
              <a:t>网点规划</a:t>
            </a:r>
            <a:r>
              <a:rPr lang="en-US" altLang="zh-CN">
                <a:sym typeface="+mn-ea"/>
              </a:rPr>
              <a:t>Ⅰ </a:t>
            </a:r>
            <a:r>
              <a:rPr kumimoji="1" lang="en-US" altLang="zh-CN">
                <a:sym typeface="+mn-ea"/>
              </a:rPr>
              <a:t>--</a:t>
            </a:r>
            <a:r>
              <a:rPr kumimoji="1" lang="zh-CN" altLang="zh-CN">
                <a:sym typeface="+mn-ea"/>
              </a:rPr>
              <a:t>新市场规划分析</a:t>
            </a:r>
            <a:endParaRPr kumimoji="1" lang="en-US" altLang="zh-CN" kern="0" dirty="0">
              <a:latin typeface="OPPOSans R" panose="00020600040101010101" charset="-122"/>
              <a:ea typeface="OPPOSans R" panose="00020600040101010101" charset="-122"/>
            </a:endParaRPr>
          </a:p>
        </p:txBody>
      </p:sp>
      <p:cxnSp>
        <p:nvCxnSpPr>
          <p:cNvPr id="17" name="直接连接符 16"/>
          <p:cNvCxnSpPr/>
          <p:nvPr/>
        </p:nvCxnSpPr>
        <p:spPr>
          <a:xfrm>
            <a:off x="432610" y="840241"/>
            <a:ext cx="4244493" cy="0"/>
          </a:xfrm>
          <a:prstGeom prst="line">
            <a:avLst/>
          </a:prstGeom>
          <a:noFill/>
          <a:ln w="25400" cap="flat">
            <a:solidFill>
              <a:schemeClr val="accent1"/>
            </a:solidFill>
            <a:prstDash val="solid"/>
            <a:miter lim="400000"/>
            <a:tailEnd type="none"/>
          </a:ln>
        </p:spPr>
        <p:style>
          <a:lnRef idx="0">
            <a:scrgbClr r="0" g="0" b="0"/>
          </a:lnRef>
          <a:fillRef idx="0">
            <a:scrgbClr r="0" g="0" b="0"/>
          </a:fillRef>
          <a:effectRef idx="0">
            <a:scrgbClr r="0" g="0" b="0"/>
          </a:effectRef>
          <a:fontRef idx="none"/>
        </p:style>
      </p:cxnSp>
      <p:sp>
        <p:nvSpPr>
          <p:cNvPr id="18" name="矩形 17"/>
          <p:cNvSpPr/>
          <p:nvPr/>
        </p:nvSpPr>
        <p:spPr>
          <a:xfrm>
            <a:off x="367554" y="888053"/>
            <a:ext cx="1482725" cy="392430"/>
          </a:xfrm>
          <a:prstGeom prst="rect">
            <a:avLst/>
          </a:prstGeom>
        </p:spPr>
        <p:txBody>
          <a:bodyPr wrap="none">
            <a:spAutoFit/>
          </a:bodyPr>
          <a:lstStyle/>
          <a:p>
            <a:r>
              <a:rPr kumimoji="1" lang="en-US" altLang="zh-CN">
                <a:solidFill>
                  <a:srgbClr val="046A38"/>
                </a:solidFill>
                <a:latin typeface="OPPOSans B" panose="00020600040101010101" pitchFamily="18" charset="-122"/>
                <a:ea typeface="OPPOSans B" panose="00020600040101010101" pitchFamily="18" charset="-122"/>
                <a:cs typeface="OPPOSans R" panose="00020600040101010101" charset="-122"/>
                <a:sym typeface="OPPOSans B" panose="00020600040101010101" pitchFamily="18" charset="-122"/>
              </a:rPr>
              <a:t>3</a:t>
            </a:r>
            <a:r>
              <a:rPr kumimoji="1" lang="zh-CN" altLang="en-US">
                <a:solidFill>
                  <a:srgbClr val="046A38"/>
                </a:solidFill>
                <a:latin typeface="OPPOSans B" panose="00020600040101010101" pitchFamily="18" charset="-122"/>
                <a:ea typeface="OPPOSans B" panose="00020600040101010101" pitchFamily="18" charset="-122"/>
                <a:cs typeface="OPPOSans R" panose="00020600040101010101" charset="-122"/>
                <a:sym typeface="OPPOSans B" panose="00020600040101010101" pitchFamily="18" charset="-122"/>
              </a:rPr>
              <a:t>、服务定型</a:t>
            </a:r>
            <a:endParaRPr kumimoji="1" lang="zh-CN" altLang="en-US">
              <a:solidFill>
                <a:srgbClr val="046A38"/>
              </a:solidFill>
              <a:latin typeface="OPPOSans B" panose="00020600040101010101" pitchFamily="18" charset="-122"/>
              <a:ea typeface="OPPOSans B" panose="00020600040101010101" pitchFamily="18" charset="-122"/>
              <a:cs typeface="OPPOSans R" panose="00020600040101010101" charset="-122"/>
              <a:sym typeface="OPPOSans B" panose="00020600040101010101" pitchFamily="18" charset="-122"/>
            </a:endParaRPr>
          </a:p>
        </p:txBody>
      </p:sp>
      <p:grpSp>
        <p:nvGrpSpPr>
          <p:cNvPr id="19" name="组合 18"/>
          <p:cNvGrpSpPr/>
          <p:nvPr/>
        </p:nvGrpSpPr>
        <p:grpSpPr>
          <a:xfrm>
            <a:off x="432610" y="957218"/>
            <a:ext cx="11475137" cy="5416550"/>
            <a:chOff x="1099995" y="888365"/>
            <a:chExt cx="11475137" cy="5416550"/>
          </a:xfrm>
        </p:grpSpPr>
        <p:sp>
          <p:nvSpPr>
            <p:cNvPr id="20" name="ïŝḷíďè"/>
            <p:cNvSpPr/>
            <p:nvPr/>
          </p:nvSpPr>
          <p:spPr>
            <a:xfrm>
              <a:off x="4858997" y="1068725"/>
              <a:ext cx="1991360" cy="475615"/>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45720" tIns="22860" rIns="45720" bIns="22860" rtlCol="0" anchor="ctr">
              <a:norm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1pPr>
              <a:lvl2pPr marL="0" marR="0" indent="228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2pPr>
              <a:lvl3pPr marL="0" marR="0" indent="457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3pPr>
              <a:lvl4pPr marL="0" marR="0" indent="685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4pPr>
              <a:lvl5pPr marL="0" marR="0" indent="9144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5pPr>
              <a:lvl6pPr marL="0" marR="0" indent="11430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6pPr>
              <a:lvl7pPr marL="0" marR="0" indent="1371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7pPr>
              <a:lvl8pPr marL="0" marR="0" indent="1600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8pPr>
              <a:lvl9pPr marL="0" marR="0" indent="1828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9pPr>
            </a:lstStyle>
            <a:p>
              <a:r>
                <a:rPr lang="zh-CN" altLang="en-US" sz="1400">
                  <a:solidFill>
                    <a:schemeClr val="tx1"/>
                  </a:solidFill>
                  <a:latin typeface="OPPOSans R" panose="00020600040101010101" charset="-122"/>
                  <a:ea typeface="OPPOSans R" panose="00020600040101010101" charset="-122"/>
                  <a:cs typeface="OPPOSans R" panose="00020600040101010101" charset="-122"/>
                </a:rPr>
                <a:t>自建服务中心</a:t>
              </a:r>
              <a:endParaRPr lang="zh-CN" altLang="en-US" sz="1400">
                <a:solidFill>
                  <a:schemeClr val="tx1"/>
                </a:solidFill>
                <a:latin typeface="OPPOSans R" panose="00020600040101010101" charset="-122"/>
                <a:ea typeface="OPPOSans R" panose="00020600040101010101" charset="-122"/>
                <a:cs typeface="OPPOSans R" panose="00020600040101010101" charset="-122"/>
              </a:endParaRPr>
            </a:p>
          </p:txBody>
        </p:sp>
        <p:sp>
          <p:nvSpPr>
            <p:cNvPr id="21" name="iŝlíḍe"/>
            <p:cNvSpPr/>
            <p:nvPr/>
          </p:nvSpPr>
          <p:spPr>
            <a:xfrm>
              <a:off x="4826612" y="2889044"/>
              <a:ext cx="1991360" cy="475615"/>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45720" tIns="22860" rIns="45720" bIns="22860" rtlCol="0" anchor="ctr">
              <a:norm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1pPr>
              <a:lvl2pPr marL="0" marR="0" indent="228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2pPr>
              <a:lvl3pPr marL="0" marR="0" indent="457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3pPr>
              <a:lvl4pPr marL="0" marR="0" indent="685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4pPr>
              <a:lvl5pPr marL="0" marR="0" indent="9144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5pPr>
              <a:lvl6pPr marL="0" marR="0" indent="11430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6pPr>
              <a:lvl7pPr marL="0" marR="0" indent="1371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7pPr>
              <a:lvl8pPr marL="0" marR="0" indent="1600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8pPr>
              <a:lvl9pPr marL="0" marR="0" indent="1828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9pPr>
            </a:lstStyle>
            <a:p>
              <a:r>
                <a:rPr lang="zh-CN" altLang="en-US" sz="1400" b="1" dirty="0">
                  <a:solidFill>
                    <a:schemeClr val="tx1"/>
                  </a:solidFill>
                  <a:latin typeface="OPPOSans R" panose="00020600040101010101" charset="-122"/>
                  <a:ea typeface="OPPOSans R" panose="00020600040101010101" charset="-122"/>
                  <a:cs typeface="OPPOSans R" panose="00020600040101010101" charset="-122"/>
                </a:rPr>
                <a:t>外包服务点</a:t>
              </a:r>
              <a:endParaRPr lang="zh-CN" altLang="en-US" sz="1400" b="1" dirty="0">
                <a:solidFill>
                  <a:schemeClr val="tx1"/>
                </a:solidFill>
                <a:latin typeface="OPPOSans R" panose="00020600040101010101" charset="-122"/>
                <a:ea typeface="OPPOSans R" panose="00020600040101010101" charset="-122"/>
                <a:cs typeface="OPPOSans R" panose="00020600040101010101" charset="-122"/>
              </a:endParaRPr>
            </a:p>
          </p:txBody>
        </p:sp>
        <p:sp>
          <p:nvSpPr>
            <p:cNvPr id="22" name="îślïḍe"/>
            <p:cNvSpPr/>
            <p:nvPr/>
          </p:nvSpPr>
          <p:spPr>
            <a:xfrm>
              <a:off x="4826612" y="1900430"/>
              <a:ext cx="1991995" cy="475615"/>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45720" tIns="22860" rIns="45720" bIns="22860" rtlCol="0" anchor="ctr">
              <a:normAutofit fontScale="90000"/>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1pPr>
              <a:lvl2pPr marL="0" marR="0" indent="228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2pPr>
              <a:lvl3pPr marL="0" marR="0" indent="457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3pPr>
              <a:lvl4pPr marL="0" marR="0" indent="685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4pPr>
              <a:lvl5pPr marL="0" marR="0" indent="9144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5pPr>
              <a:lvl6pPr marL="0" marR="0" indent="11430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6pPr>
              <a:lvl7pPr marL="0" marR="0" indent="1371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7pPr>
              <a:lvl8pPr marL="0" marR="0" indent="1600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8pPr>
              <a:lvl9pPr marL="0" marR="0" indent="1828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9pPr>
            </a:lstStyle>
            <a:p>
              <a:r>
                <a:rPr lang="zh-CN" altLang="en-US" sz="1600" b="1" dirty="0">
                  <a:solidFill>
                    <a:schemeClr val="tx1"/>
                  </a:solidFill>
                  <a:latin typeface="OPPOSans R" panose="00020600040101010101" charset="-122"/>
                  <a:ea typeface="OPPOSans R" panose="00020600040101010101" charset="-122"/>
                  <a:cs typeface="OPPOSans R" panose="00020600040101010101" charset="-122"/>
                </a:rPr>
                <a:t>自建接机点（寄修）</a:t>
              </a:r>
              <a:endParaRPr lang="zh-CN" altLang="en-US" sz="1600" b="1" dirty="0">
                <a:solidFill>
                  <a:schemeClr val="tx1"/>
                </a:solidFill>
                <a:latin typeface="OPPOSans R" panose="00020600040101010101" charset="-122"/>
                <a:ea typeface="OPPOSans R" panose="00020600040101010101" charset="-122"/>
                <a:cs typeface="OPPOSans R" panose="00020600040101010101" charset="-122"/>
              </a:endParaRPr>
            </a:p>
          </p:txBody>
        </p:sp>
        <p:sp>
          <p:nvSpPr>
            <p:cNvPr id="24" name="ïsľíḑe"/>
            <p:cNvSpPr/>
            <p:nvPr/>
          </p:nvSpPr>
          <p:spPr>
            <a:xfrm>
              <a:off x="1099995" y="2493890"/>
              <a:ext cx="1991361" cy="2172258"/>
            </a:xfrm>
            <a:prstGeom prst="rightArrowCallout">
              <a:avLst>
                <a:gd name="adj1" fmla="val 26060"/>
                <a:gd name="adj2" fmla="val 13030"/>
                <a:gd name="adj3" fmla="val 12635"/>
                <a:gd name="adj4" fmla="val 81001"/>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45720" tIns="22860" rIns="45720" bIns="22860" rtlCol="0" anchor="ctr">
              <a:norm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1pPr>
              <a:lvl2pPr marL="0" marR="0" indent="228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2pPr>
              <a:lvl3pPr marL="0" marR="0" indent="457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3pPr>
              <a:lvl4pPr marL="0" marR="0" indent="685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4pPr>
              <a:lvl5pPr marL="0" marR="0" indent="9144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5pPr>
              <a:lvl6pPr marL="0" marR="0" indent="11430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6pPr>
              <a:lvl7pPr marL="0" marR="0" indent="1371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7pPr>
              <a:lvl8pPr marL="0" marR="0" indent="1600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8pPr>
              <a:lvl9pPr marL="0" marR="0" indent="1828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9pPr>
            </a:lstStyle>
            <a:p>
              <a:pPr algn="ctr"/>
              <a:endParaRPr lang="en-US" altLang="zh-CN" sz="1800">
                <a:latin typeface="OPPOSans R" panose="00020600040101010101" charset="-122"/>
                <a:ea typeface="OPPOSans R" panose="00020600040101010101" charset="-122"/>
                <a:cs typeface="OPPOSans R" panose="00020600040101010101" charset="-122"/>
                <a:sym typeface="+mn-ea"/>
              </a:endParaRPr>
            </a:p>
            <a:p>
              <a:pPr algn="ctr"/>
              <a:endParaRPr lang="en-US" altLang="zh-CN" sz="1800">
                <a:latin typeface="OPPOSans R" panose="00020600040101010101" charset="-122"/>
                <a:ea typeface="OPPOSans R" panose="00020600040101010101" charset="-122"/>
                <a:cs typeface="OPPOSans R" panose="00020600040101010101" charset="-122"/>
                <a:sym typeface="+mn-ea"/>
              </a:endParaRPr>
            </a:p>
            <a:p>
              <a:pPr algn="ctr"/>
              <a:r>
                <a:rPr lang="zh-CN" altLang="en-US" sz="1800">
                  <a:latin typeface="OPPOSans R" panose="00020600040101010101" charset="-122"/>
                  <a:ea typeface="OPPOSans R" panose="00020600040101010101" charset="-122"/>
                  <a:cs typeface="OPPOSans R" panose="00020600040101010101" charset="-122"/>
                  <a:sym typeface="+mn-ea"/>
                </a:rPr>
                <a:t>客户</a:t>
              </a:r>
              <a:r>
                <a:rPr lang="zh-CN" altLang="en-US" sz="1800" dirty="0">
                  <a:latin typeface="OPPOSans R" panose="00020600040101010101" charset="-122"/>
                  <a:ea typeface="OPPOSans R" panose="00020600040101010101" charset="-122"/>
                  <a:cs typeface="OPPOSans R" panose="00020600040101010101" charset="-122"/>
                  <a:sym typeface="+mn-ea"/>
                </a:rPr>
                <a:t>服务方案</a:t>
              </a:r>
              <a:endParaRPr lang="zh-CN" altLang="en-US" sz="1800" dirty="0">
                <a:latin typeface="OPPOSans R" panose="00020600040101010101" charset="-122"/>
                <a:ea typeface="OPPOSans R" panose="00020600040101010101" charset="-122"/>
                <a:cs typeface="OPPOSans R" panose="00020600040101010101" charset="-122"/>
                <a:sym typeface="+mn-ea"/>
              </a:endParaRPr>
            </a:p>
          </p:txBody>
        </p:sp>
        <p:sp>
          <p:nvSpPr>
            <p:cNvPr id="25" name="iṩľiḑé"/>
            <p:cNvSpPr/>
            <p:nvPr/>
          </p:nvSpPr>
          <p:spPr bwMode="auto">
            <a:xfrm>
              <a:off x="1565287" y="2775851"/>
              <a:ext cx="701040" cy="702000"/>
            </a:xfrm>
            <a:custGeom>
              <a:avLst/>
              <a:gdLst>
                <a:gd name="connsiteX0" fmla="*/ 495902 w 574477"/>
                <a:gd name="connsiteY0" fmla="*/ 362114 h 547806"/>
                <a:gd name="connsiteX1" fmla="*/ 512074 w 574477"/>
                <a:gd name="connsiteY1" fmla="*/ 367485 h 547806"/>
                <a:gd name="connsiteX2" fmla="*/ 509918 w 574477"/>
                <a:gd name="connsiteY2" fmla="*/ 384673 h 547806"/>
                <a:gd name="connsiteX3" fmla="*/ 516387 w 574477"/>
                <a:gd name="connsiteY3" fmla="*/ 400787 h 547806"/>
                <a:gd name="connsiteX4" fmla="*/ 502371 w 574477"/>
                <a:gd name="connsiteY4" fmla="*/ 422272 h 547806"/>
                <a:gd name="connsiteX5" fmla="*/ 489434 w 574477"/>
                <a:gd name="connsiteY5" fmla="*/ 436237 h 547806"/>
                <a:gd name="connsiteX6" fmla="*/ 478652 w 574477"/>
                <a:gd name="connsiteY6" fmla="*/ 442682 h 547806"/>
                <a:gd name="connsiteX7" fmla="*/ 457089 w 574477"/>
                <a:gd name="connsiteY7" fmla="*/ 431940 h 547806"/>
                <a:gd name="connsiteX8" fmla="*/ 434448 w 574477"/>
                <a:gd name="connsiteY8" fmla="*/ 443757 h 547806"/>
                <a:gd name="connsiteX9" fmla="*/ 435527 w 574477"/>
                <a:gd name="connsiteY9" fmla="*/ 435163 h 547806"/>
                <a:gd name="connsiteX10" fmla="*/ 440917 w 574477"/>
                <a:gd name="connsiteY10" fmla="*/ 429791 h 547806"/>
                <a:gd name="connsiteX11" fmla="*/ 452777 w 574477"/>
                <a:gd name="connsiteY11" fmla="*/ 417975 h 547806"/>
                <a:gd name="connsiteX12" fmla="*/ 450620 w 574477"/>
                <a:gd name="connsiteY12" fmla="*/ 406158 h 547806"/>
                <a:gd name="connsiteX13" fmla="*/ 451699 w 574477"/>
                <a:gd name="connsiteY13" fmla="*/ 395416 h 547806"/>
                <a:gd name="connsiteX14" fmla="*/ 463558 w 574477"/>
                <a:gd name="connsiteY14" fmla="*/ 381450 h 547806"/>
                <a:gd name="connsiteX15" fmla="*/ 468949 w 574477"/>
                <a:gd name="connsiteY15" fmla="*/ 376079 h 547806"/>
                <a:gd name="connsiteX16" fmla="*/ 474340 w 574477"/>
                <a:gd name="connsiteY16" fmla="*/ 370708 h 547806"/>
                <a:gd name="connsiteX17" fmla="*/ 475418 w 574477"/>
                <a:gd name="connsiteY17" fmla="*/ 369634 h 547806"/>
                <a:gd name="connsiteX18" fmla="*/ 480808 w 574477"/>
                <a:gd name="connsiteY18" fmla="*/ 367485 h 547806"/>
                <a:gd name="connsiteX19" fmla="*/ 495902 w 574477"/>
                <a:gd name="connsiteY19" fmla="*/ 362114 h 547806"/>
                <a:gd name="connsiteX20" fmla="*/ 555104 w 574477"/>
                <a:gd name="connsiteY20" fmla="*/ 236453 h 547806"/>
                <a:gd name="connsiteX21" fmla="*/ 547570 w 574477"/>
                <a:gd name="connsiteY21" fmla="*/ 242902 h 547806"/>
                <a:gd name="connsiteX22" fmla="*/ 555104 w 574477"/>
                <a:gd name="connsiteY22" fmla="*/ 254725 h 547806"/>
                <a:gd name="connsiteX23" fmla="*/ 557256 w 574477"/>
                <a:gd name="connsiteY23" fmla="*/ 263323 h 547806"/>
                <a:gd name="connsiteX24" fmla="*/ 555104 w 574477"/>
                <a:gd name="connsiteY24" fmla="*/ 236453 h 547806"/>
                <a:gd name="connsiteX25" fmla="*/ 175627 w 574477"/>
                <a:gd name="connsiteY25" fmla="*/ 228010 h 547806"/>
                <a:gd name="connsiteX26" fmla="*/ 179395 w 574477"/>
                <a:gd name="connsiteY26" fmla="*/ 230968 h 547806"/>
                <a:gd name="connsiteX27" fmla="*/ 184778 w 574477"/>
                <a:gd name="connsiteY27" fmla="*/ 235269 h 547806"/>
                <a:gd name="connsiteX28" fmla="*/ 196620 w 574477"/>
                <a:gd name="connsiteY28" fmla="*/ 234194 h 547806"/>
                <a:gd name="connsiteX29" fmla="*/ 205233 w 574477"/>
                <a:gd name="connsiteY29" fmla="*/ 237420 h 547806"/>
                <a:gd name="connsiteX30" fmla="*/ 210616 w 574477"/>
                <a:gd name="connsiteY30" fmla="*/ 243873 h 547806"/>
                <a:gd name="connsiteX31" fmla="*/ 212769 w 574477"/>
                <a:gd name="connsiteY31" fmla="*/ 248175 h 547806"/>
                <a:gd name="connsiteX32" fmla="*/ 219228 w 574477"/>
                <a:gd name="connsiteY32" fmla="*/ 250326 h 547806"/>
                <a:gd name="connsiteX33" fmla="*/ 225687 w 574477"/>
                <a:gd name="connsiteY33" fmla="*/ 252476 h 547806"/>
                <a:gd name="connsiteX34" fmla="*/ 228917 w 574477"/>
                <a:gd name="connsiteY34" fmla="*/ 253552 h 547806"/>
                <a:gd name="connsiteX35" fmla="*/ 229994 w 574477"/>
                <a:gd name="connsiteY35" fmla="*/ 255703 h 547806"/>
                <a:gd name="connsiteX36" fmla="*/ 232147 w 574477"/>
                <a:gd name="connsiteY36" fmla="*/ 260004 h 547806"/>
                <a:gd name="connsiteX37" fmla="*/ 233223 w 574477"/>
                <a:gd name="connsiteY37" fmla="*/ 262155 h 547806"/>
                <a:gd name="connsiteX38" fmla="*/ 234300 w 574477"/>
                <a:gd name="connsiteY38" fmla="*/ 266457 h 547806"/>
                <a:gd name="connsiteX39" fmla="*/ 243989 w 574477"/>
                <a:gd name="connsiteY39" fmla="*/ 273985 h 547806"/>
                <a:gd name="connsiteX40" fmla="*/ 255831 w 574477"/>
                <a:gd name="connsiteY40" fmla="*/ 278287 h 547806"/>
                <a:gd name="connsiteX41" fmla="*/ 267673 w 574477"/>
                <a:gd name="connsiteY41" fmla="*/ 284739 h 547806"/>
                <a:gd name="connsiteX42" fmla="*/ 276286 w 574477"/>
                <a:gd name="connsiteY42" fmla="*/ 293343 h 547806"/>
                <a:gd name="connsiteX43" fmla="*/ 276286 w 574477"/>
                <a:gd name="connsiteY43" fmla="*/ 300871 h 547806"/>
                <a:gd name="connsiteX44" fmla="*/ 273056 w 574477"/>
                <a:gd name="connsiteY44" fmla="*/ 308399 h 547806"/>
                <a:gd name="connsiteX45" fmla="*/ 268750 w 574477"/>
                <a:gd name="connsiteY45" fmla="*/ 314852 h 547806"/>
                <a:gd name="connsiteX46" fmla="*/ 266597 w 574477"/>
                <a:gd name="connsiteY46" fmla="*/ 325606 h 547806"/>
                <a:gd name="connsiteX47" fmla="*/ 266597 w 574477"/>
                <a:gd name="connsiteY47" fmla="*/ 338511 h 547806"/>
                <a:gd name="connsiteX48" fmla="*/ 265520 w 574477"/>
                <a:gd name="connsiteY48" fmla="*/ 344964 h 547806"/>
                <a:gd name="connsiteX49" fmla="*/ 261214 w 574477"/>
                <a:gd name="connsiteY49" fmla="*/ 350341 h 547806"/>
                <a:gd name="connsiteX50" fmla="*/ 256908 w 574477"/>
                <a:gd name="connsiteY50" fmla="*/ 352492 h 547806"/>
                <a:gd name="connsiteX51" fmla="*/ 250448 w 574477"/>
                <a:gd name="connsiteY51" fmla="*/ 355718 h 547806"/>
                <a:gd name="connsiteX52" fmla="*/ 247219 w 574477"/>
                <a:gd name="connsiteY52" fmla="*/ 363246 h 547806"/>
                <a:gd name="connsiteX53" fmla="*/ 247219 w 574477"/>
                <a:gd name="connsiteY53" fmla="*/ 367548 h 547806"/>
                <a:gd name="connsiteX54" fmla="*/ 247219 w 574477"/>
                <a:gd name="connsiteY54" fmla="*/ 370774 h 547806"/>
                <a:gd name="connsiteX55" fmla="*/ 245066 w 574477"/>
                <a:gd name="connsiteY55" fmla="*/ 376152 h 547806"/>
                <a:gd name="connsiteX56" fmla="*/ 242912 w 574477"/>
                <a:gd name="connsiteY56" fmla="*/ 379378 h 547806"/>
                <a:gd name="connsiteX57" fmla="*/ 242912 w 574477"/>
                <a:gd name="connsiteY57" fmla="*/ 381529 h 547806"/>
                <a:gd name="connsiteX58" fmla="*/ 242912 w 574477"/>
                <a:gd name="connsiteY58" fmla="*/ 383680 h 547806"/>
                <a:gd name="connsiteX59" fmla="*/ 241836 w 574477"/>
                <a:gd name="connsiteY59" fmla="*/ 387981 h 547806"/>
                <a:gd name="connsiteX60" fmla="*/ 238606 w 574477"/>
                <a:gd name="connsiteY60" fmla="*/ 392283 h 547806"/>
                <a:gd name="connsiteX61" fmla="*/ 237530 w 574477"/>
                <a:gd name="connsiteY61" fmla="*/ 396585 h 547806"/>
                <a:gd name="connsiteX62" fmla="*/ 232147 w 574477"/>
                <a:gd name="connsiteY62" fmla="*/ 400887 h 547806"/>
                <a:gd name="connsiteX63" fmla="*/ 226764 w 574477"/>
                <a:gd name="connsiteY63" fmla="*/ 407339 h 547806"/>
                <a:gd name="connsiteX64" fmla="*/ 225687 w 574477"/>
                <a:gd name="connsiteY64" fmla="*/ 417018 h 547806"/>
                <a:gd name="connsiteX65" fmla="*/ 227841 w 574477"/>
                <a:gd name="connsiteY65" fmla="*/ 425622 h 547806"/>
                <a:gd name="connsiteX66" fmla="*/ 231070 w 574477"/>
                <a:gd name="connsiteY66" fmla="*/ 433150 h 547806"/>
                <a:gd name="connsiteX67" fmla="*/ 233223 w 574477"/>
                <a:gd name="connsiteY67" fmla="*/ 439602 h 547806"/>
                <a:gd name="connsiteX68" fmla="*/ 239683 w 574477"/>
                <a:gd name="connsiteY68" fmla="*/ 444979 h 547806"/>
                <a:gd name="connsiteX69" fmla="*/ 241836 w 574477"/>
                <a:gd name="connsiteY69" fmla="*/ 450357 h 547806"/>
                <a:gd name="connsiteX70" fmla="*/ 234300 w 574477"/>
                <a:gd name="connsiteY70" fmla="*/ 450357 h 547806"/>
                <a:gd name="connsiteX71" fmla="*/ 220305 w 574477"/>
                <a:gd name="connsiteY71" fmla="*/ 439602 h 547806"/>
                <a:gd name="connsiteX72" fmla="*/ 197697 w 574477"/>
                <a:gd name="connsiteY72" fmla="*/ 398736 h 547806"/>
                <a:gd name="connsiteX73" fmla="*/ 190161 w 574477"/>
                <a:gd name="connsiteY73" fmla="*/ 346039 h 547806"/>
                <a:gd name="connsiteX74" fmla="*/ 185855 w 574477"/>
                <a:gd name="connsiteY74" fmla="*/ 338511 h 547806"/>
                <a:gd name="connsiteX75" fmla="*/ 175089 w 574477"/>
                <a:gd name="connsiteY75" fmla="*/ 327757 h 547806"/>
                <a:gd name="connsiteX76" fmla="*/ 164323 w 574477"/>
                <a:gd name="connsiteY76" fmla="*/ 315927 h 547806"/>
                <a:gd name="connsiteX77" fmla="*/ 156787 w 574477"/>
                <a:gd name="connsiteY77" fmla="*/ 300871 h 547806"/>
                <a:gd name="connsiteX78" fmla="*/ 151405 w 574477"/>
                <a:gd name="connsiteY78" fmla="*/ 292267 h 547806"/>
                <a:gd name="connsiteX79" fmla="*/ 149252 w 574477"/>
                <a:gd name="connsiteY79" fmla="*/ 287966 h 547806"/>
                <a:gd name="connsiteX80" fmla="*/ 156787 w 574477"/>
                <a:gd name="connsiteY80" fmla="*/ 262155 h 547806"/>
                <a:gd name="connsiteX81" fmla="*/ 160017 w 574477"/>
                <a:gd name="connsiteY81" fmla="*/ 251401 h 547806"/>
                <a:gd name="connsiteX82" fmla="*/ 162170 w 574477"/>
                <a:gd name="connsiteY82" fmla="*/ 239571 h 547806"/>
                <a:gd name="connsiteX83" fmla="*/ 171859 w 574477"/>
                <a:gd name="connsiteY83" fmla="*/ 229892 h 547806"/>
                <a:gd name="connsiteX84" fmla="*/ 175627 w 574477"/>
                <a:gd name="connsiteY84" fmla="*/ 228010 h 547806"/>
                <a:gd name="connsiteX85" fmla="*/ 63232 w 574477"/>
                <a:gd name="connsiteY85" fmla="*/ 141872 h 547806"/>
                <a:gd name="connsiteX86" fmla="*/ 24485 w 574477"/>
                <a:gd name="connsiteY86" fmla="*/ 235379 h 547806"/>
                <a:gd name="connsiteX87" fmla="*/ 28790 w 574477"/>
                <a:gd name="connsiteY87" fmla="*/ 298791 h 547806"/>
                <a:gd name="connsiteX88" fmla="*/ 40630 w 574477"/>
                <a:gd name="connsiteY88" fmla="*/ 367578 h 547806"/>
                <a:gd name="connsiteX89" fmla="*/ 30943 w 574477"/>
                <a:gd name="connsiteY89" fmla="*/ 345007 h 547806"/>
                <a:gd name="connsiteX90" fmla="*/ 23409 w 574477"/>
                <a:gd name="connsiteY90" fmla="*/ 319212 h 547806"/>
                <a:gd name="connsiteX91" fmla="*/ 49240 w 574477"/>
                <a:gd name="connsiteY91" fmla="*/ 401971 h 547806"/>
                <a:gd name="connsiteX92" fmla="*/ 73995 w 574477"/>
                <a:gd name="connsiteY92" fmla="*/ 439589 h 547806"/>
                <a:gd name="connsiteX93" fmla="*/ 138573 w 574477"/>
                <a:gd name="connsiteY93" fmla="*/ 497627 h 547806"/>
                <a:gd name="connsiteX94" fmla="*/ 192389 w 574477"/>
                <a:gd name="connsiteY94" fmla="*/ 524497 h 547806"/>
                <a:gd name="connsiteX95" fmla="*/ 27714 w 574477"/>
                <a:gd name="connsiteY95" fmla="*/ 275146 h 547806"/>
                <a:gd name="connsiteX96" fmla="*/ 63232 w 574477"/>
                <a:gd name="connsiteY96" fmla="*/ 141872 h 547806"/>
                <a:gd name="connsiteX97" fmla="*/ 293561 w 574477"/>
                <a:gd name="connsiteY97" fmla="*/ 15047 h 547806"/>
                <a:gd name="connsiteX98" fmla="*/ 248357 w 574477"/>
                <a:gd name="connsiteY98" fmla="*/ 19346 h 547806"/>
                <a:gd name="connsiteX99" fmla="*/ 233288 w 574477"/>
                <a:gd name="connsiteY99" fmla="*/ 24720 h 547806"/>
                <a:gd name="connsiteX100" fmla="*/ 180549 w 574477"/>
                <a:gd name="connsiteY100" fmla="*/ 44066 h 547806"/>
                <a:gd name="connsiteX101" fmla="*/ 153642 w 574477"/>
                <a:gd name="connsiteY101" fmla="*/ 59113 h 547806"/>
                <a:gd name="connsiteX102" fmla="*/ 131039 w 574477"/>
                <a:gd name="connsiteY102" fmla="*/ 81684 h 547806"/>
                <a:gd name="connsiteX103" fmla="*/ 135345 w 574477"/>
                <a:gd name="connsiteY103" fmla="*/ 79534 h 547806"/>
                <a:gd name="connsiteX104" fmla="*/ 136421 w 574477"/>
                <a:gd name="connsiteY104" fmla="*/ 78460 h 547806"/>
                <a:gd name="connsiteX105" fmla="*/ 150413 w 574477"/>
                <a:gd name="connsiteY105" fmla="*/ 73086 h 547806"/>
                <a:gd name="connsiteX106" fmla="*/ 165481 w 574477"/>
                <a:gd name="connsiteY106" fmla="*/ 64487 h 547806"/>
                <a:gd name="connsiteX107" fmla="*/ 184855 w 574477"/>
                <a:gd name="connsiteY107" fmla="*/ 56964 h 547806"/>
                <a:gd name="connsiteX108" fmla="*/ 194541 w 574477"/>
                <a:gd name="connsiteY108" fmla="*/ 59113 h 547806"/>
                <a:gd name="connsiteX109" fmla="*/ 202075 w 574477"/>
                <a:gd name="connsiteY109" fmla="*/ 58039 h 547806"/>
                <a:gd name="connsiteX110" fmla="*/ 203152 w 574477"/>
                <a:gd name="connsiteY110" fmla="*/ 61263 h 547806"/>
                <a:gd name="connsiteX111" fmla="*/ 209610 w 574477"/>
                <a:gd name="connsiteY111" fmla="*/ 56964 h 547806"/>
                <a:gd name="connsiteX112" fmla="*/ 210686 w 574477"/>
                <a:gd name="connsiteY112" fmla="*/ 51590 h 547806"/>
                <a:gd name="connsiteX113" fmla="*/ 222525 w 574477"/>
                <a:gd name="connsiteY113" fmla="*/ 45141 h 547806"/>
                <a:gd name="connsiteX114" fmla="*/ 228983 w 574477"/>
                <a:gd name="connsiteY114" fmla="*/ 53739 h 547806"/>
                <a:gd name="connsiteX115" fmla="*/ 234365 w 574477"/>
                <a:gd name="connsiteY115" fmla="*/ 61263 h 547806"/>
                <a:gd name="connsiteX116" fmla="*/ 244051 w 574477"/>
                <a:gd name="connsiteY116" fmla="*/ 52665 h 547806"/>
                <a:gd name="connsiteX117" fmla="*/ 248357 w 574477"/>
                <a:gd name="connsiteY117" fmla="*/ 49440 h 547806"/>
                <a:gd name="connsiteX118" fmla="*/ 252662 w 574477"/>
                <a:gd name="connsiteY118" fmla="*/ 47291 h 547806"/>
                <a:gd name="connsiteX119" fmla="*/ 253738 w 574477"/>
                <a:gd name="connsiteY119" fmla="*/ 41917 h 547806"/>
                <a:gd name="connsiteX120" fmla="*/ 255891 w 574477"/>
                <a:gd name="connsiteY120" fmla="*/ 38692 h 547806"/>
                <a:gd name="connsiteX121" fmla="*/ 260196 w 574477"/>
                <a:gd name="connsiteY121" fmla="*/ 37618 h 547806"/>
                <a:gd name="connsiteX122" fmla="*/ 268806 w 574477"/>
                <a:gd name="connsiteY122" fmla="*/ 40842 h 547806"/>
                <a:gd name="connsiteX123" fmla="*/ 272035 w 574477"/>
                <a:gd name="connsiteY123" fmla="*/ 44066 h 547806"/>
                <a:gd name="connsiteX124" fmla="*/ 275264 w 574477"/>
                <a:gd name="connsiteY124" fmla="*/ 48365 h 547806"/>
                <a:gd name="connsiteX125" fmla="*/ 282798 w 574477"/>
                <a:gd name="connsiteY125" fmla="*/ 52665 h 547806"/>
                <a:gd name="connsiteX126" fmla="*/ 287104 w 574477"/>
                <a:gd name="connsiteY126" fmla="*/ 58039 h 547806"/>
                <a:gd name="connsiteX127" fmla="*/ 284951 w 574477"/>
                <a:gd name="connsiteY127" fmla="*/ 62338 h 547806"/>
                <a:gd name="connsiteX128" fmla="*/ 280646 w 574477"/>
                <a:gd name="connsiteY128" fmla="*/ 68786 h 547806"/>
                <a:gd name="connsiteX129" fmla="*/ 279569 w 574477"/>
                <a:gd name="connsiteY129" fmla="*/ 70936 h 547806"/>
                <a:gd name="connsiteX130" fmla="*/ 277417 w 574477"/>
                <a:gd name="connsiteY130" fmla="*/ 73086 h 547806"/>
                <a:gd name="connsiteX131" fmla="*/ 275264 w 574477"/>
                <a:gd name="connsiteY131" fmla="*/ 73086 h 547806"/>
                <a:gd name="connsiteX132" fmla="*/ 272035 w 574477"/>
                <a:gd name="connsiteY132" fmla="*/ 73086 h 547806"/>
                <a:gd name="connsiteX133" fmla="*/ 260196 w 574477"/>
                <a:gd name="connsiteY133" fmla="*/ 80609 h 547806"/>
                <a:gd name="connsiteX134" fmla="*/ 259120 w 574477"/>
                <a:gd name="connsiteY134" fmla="*/ 89207 h 547806"/>
                <a:gd name="connsiteX135" fmla="*/ 264501 w 574477"/>
                <a:gd name="connsiteY135" fmla="*/ 90282 h 547806"/>
                <a:gd name="connsiteX136" fmla="*/ 270959 w 574477"/>
                <a:gd name="connsiteY136" fmla="*/ 93507 h 547806"/>
                <a:gd name="connsiteX137" fmla="*/ 272035 w 574477"/>
                <a:gd name="connsiteY137" fmla="*/ 97806 h 547806"/>
                <a:gd name="connsiteX138" fmla="*/ 275264 w 574477"/>
                <a:gd name="connsiteY138" fmla="*/ 98880 h 547806"/>
                <a:gd name="connsiteX139" fmla="*/ 277417 w 574477"/>
                <a:gd name="connsiteY139" fmla="*/ 101030 h 547806"/>
                <a:gd name="connsiteX140" fmla="*/ 277417 w 574477"/>
                <a:gd name="connsiteY140" fmla="*/ 105329 h 547806"/>
                <a:gd name="connsiteX141" fmla="*/ 278493 w 574477"/>
                <a:gd name="connsiteY141" fmla="*/ 111778 h 547806"/>
                <a:gd name="connsiteX142" fmla="*/ 280646 w 574477"/>
                <a:gd name="connsiteY142" fmla="*/ 113928 h 547806"/>
                <a:gd name="connsiteX143" fmla="*/ 280646 w 574477"/>
                <a:gd name="connsiteY143" fmla="*/ 124675 h 547806"/>
                <a:gd name="connsiteX144" fmla="*/ 274188 w 574477"/>
                <a:gd name="connsiteY144" fmla="*/ 126825 h 547806"/>
                <a:gd name="connsiteX145" fmla="*/ 266654 w 574477"/>
                <a:gd name="connsiteY145" fmla="*/ 128975 h 547806"/>
                <a:gd name="connsiteX146" fmla="*/ 264501 w 574477"/>
                <a:gd name="connsiteY146" fmla="*/ 131124 h 547806"/>
                <a:gd name="connsiteX147" fmla="*/ 255891 w 574477"/>
                <a:gd name="connsiteY147" fmla="*/ 132199 h 547806"/>
                <a:gd name="connsiteX148" fmla="*/ 252662 w 574477"/>
                <a:gd name="connsiteY148" fmla="*/ 124675 h 547806"/>
                <a:gd name="connsiteX149" fmla="*/ 247280 w 574477"/>
                <a:gd name="connsiteY149" fmla="*/ 124675 h 547806"/>
                <a:gd name="connsiteX150" fmla="*/ 217144 w 574477"/>
                <a:gd name="connsiteY150" fmla="*/ 127900 h 547806"/>
                <a:gd name="connsiteX151" fmla="*/ 182702 w 574477"/>
                <a:gd name="connsiteY151" fmla="*/ 155844 h 547806"/>
                <a:gd name="connsiteX152" fmla="*/ 169786 w 574477"/>
                <a:gd name="connsiteY152" fmla="*/ 167667 h 547806"/>
                <a:gd name="connsiteX153" fmla="*/ 168710 w 574477"/>
                <a:gd name="connsiteY153" fmla="*/ 173041 h 547806"/>
                <a:gd name="connsiteX154" fmla="*/ 167634 w 574477"/>
                <a:gd name="connsiteY154" fmla="*/ 180564 h 547806"/>
                <a:gd name="connsiteX155" fmla="*/ 164405 w 574477"/>
                <a:gd name="connsiteY155" fmla="*/ 184864 h 547806"/>
                <a:gd name="connsiteX156" fmla="*/ 161176 w 574477"/>
                <a:gd name="connsiteY156" fmla="*/ 171966 h 547806"/>
                <a:gd name="connsiteX157" fmla="*/ 155794 w 574477"/>
                <a:gd name="connsiteY157" fmla="*/ 169817 h 547806"/>
                <a:gd name="connsiteX158" fmla="*/ 146108 w 574477"/>
                <a:gd name="connsiteY158" fmla="*/ 170891 h 547806"/>
                <a:gd name="connsiteX159" fmla="*/ 122429 w 574477"/>
                <a:gd name="connsiteY159" fmla="*/ 181639 h 547806"/>
                <a:gd name="connsiteX160" fmla="*/ 119200 w 574477"/>
                <a:gd name="connsiteY160" fmla="*/ 198836 h 547806"/>
                <a:gd name="connsiteX161" fmla="*/ 119200 w 574477"/>
                <a:gd name="connsiteY161" fmla="*/ 207434 h 547806"/>
                <a:gd name="connsiteX162" fmla="*/ 134268 w 574477"/>
                <a:gd name="connsiteY162" fmla="*/ 206359 h 547806"/>
                <a:gd name="connsiteX163" fmla="*/ 136421 w 574477"/>
                <a:gd name="connsiteY163" fmla="*/ 211733 h 547806"/>
                <a:gd name="connsiteX164" fmla="*/ 146108 w 574477"/>
                <a:gd name="connsiteY164" fmla="*/ 218182 h 547806"/>
                <a:gd name="connsiteX165" fmla="*/ 145031 w 574477"/>
                <a:gd name="connsiteY165" fmla="*/ 234304 h 547806"/>
                <a:gd name="connsiteX166" fmla="*/ 155794 w 574477"/>
                <a:gd name="connsiteY166" fmla="*/ 238603 h 547806"/>
                <a:gd name="connsiteX167" fmla="*/ 150413 w 574477"/>
                <a:gd name="connsiteY167" fmla="*/ 246127 h 547806"/>
                <a:gd name="connsiteX168" fmla="*/ 143955 w 574477"/>
                <a:gd name="connsiteY168" fmla="*/ 239678 h 547806"/>
                <a:gd name="connsiteX169" fmla="*/ 136421 w 574477"/>
                <a:gd name="connsiteY169" fmla="*/ 227855 h 547806"/>
                <a:gd name="connsiteX170" fmla="*/ 131039 w 574477"/>
                <a:gd name="connsiteY170" fmla="*/ 224631 h 547806"/>
                <a:gd name="connsiteX171" fmla="*/ 121353 w 574477"/>
                <a:gd name="connsiteY171" fmla="*/ 216032 h 547806"/>
                <a:gd name="connsiteX172" fmla="*/ 112742 w 574477"/>
                <a:gd name="connsiteY172" fmla="*/ 213883 h 547806"/>
                <a:gd name="connsiteX173" fmla="*/ 104132 w 574477"/>
                <a:gd name="connsiteY173" fmla="*/ 210659 h 547806"/>
                <a:gd name="connsiteX174" fmla="*/ 94445 w 574477"/>
                <a:gd name="connsiteY174" fmla="*/ 203135 h 547806"/>
                <a:gd name="connsiteX175" fmla="*/ 93369 w 574477"/>
                <a:gd name="connsiteY175" fmla="*/ 192387 h 547806"/>
                <a:gd name="connsiteX176" fmla="*/ 91216 w 574477"/>
                <a:gd name="connsiteY176" fmla="*/ 178415 h 547806"/>
                <a:gd name="connsiteX177" fmla="*/ 89063 w 574477"/>
                <a:gd name="connsiteY177" fmla="*/ 170891 h 547806"/>
                <a:gd name="connsiteX178" fmla="*/ 86911 w 574477"/>
                <a:gd name="connsiteY178" fmla="*/ 167667 h 547806"/>
                <a:gd name="connsiteX179" fmla="*/ 83682 w 574477"/>
                <a:gd name="connsiteY179" fmla="*/ 161218 h 547806"/>
                <a:gd name="connsiteX180" fmla="*/ 80453 w 574477"/>
                <a:gd name="connsiteY180" fmla="*/ 153695 h 547806"/>
                <a:gd name="connsiteX181" fmla="*/ 84758 w 574477"/>
                <a:gd name="connsiteY181" fmla="*/ 136498 h 547806"/>
                <a:gd name="connsiteX182" fmla="*/ 94445 w 574477"/>
                <a:gd name="connsiteY182" fmla="*/ 124675 h 547806"/>
                <a:gd name="connsiteX183" fmla="*/ 103055 w 574477"/>
                <a:gd name="connsiteY183" fmla="*/ 115002 h 547806"/>
                <a:gd name="connsiteX184" fmla="*/ 112742 w 574477"/>
                <a:gd name="connsiteY184" fmla="*/ 103180 h 547806"/>
                <a:gd name="connsiteX185" fmla="*/ 112742 w 574477"/>
                <a:gd name="connsiteY185" fmla="*/ 95656 h 547806"/>
                <a:gd name="connsiteX186" fmla="*/ 92292 w 574477"/>
                <a:gd name="connsiteY186" fmla="*/ 117152 h 547806"/>
                <a:gd name="connsiteX187" fmla="*/ 38477 w 574477"/>
                <a:gd name="connsiteY187" fmla="*/ 275146 h 547806"/>
                <a:gd name="connsiteX188" fmla="*/ 298943 w 574477"/>
                <a:gd name="connsiteY188" fmla="*/ 535245 h 547806"/>
                <a:gd name="connsiteX189" fmla="*/ 476533 w 574477"/>
                <a:gd name="connsiteY189" fmla="*/ 465384 h 547806"/>
                <a:gd name="connsiteX190" fmla="*/ 540035 w 574477"/>
                <a:gd name="connsiteY190" fmla="*/ 368653 h 547806"/>
                <a:gd name="connsiteX191" fmla="*/ 557256 w 574477"/>
                <a:gd name="connsiteY191" fmla="*/ 267622 h 547806"/>
                <a:gd name="connsiteX192" fmla="*/ 555104 w 574477"/>
                <a:gd name="connsiteY192" fmla="*/ 272996 h 547806"/>
                <a:gd name="connsiteX193" fmla="*/ 550798 w 574477"/>
                <a:gd name="connsiteY193" fmla="*/ 271921 h 547806"/>
                <a:gd name="connsiteX194" fmla="*/ 545417 w 574477"/>
                <a:gd name="connsiteY194" fmla="*/ 267622 h 547806"/>
                <a:gd name="connsiteX195" fmla="*/ 542188 w 574477"/>
                <a:gd name="connsiteY195" fmla="*/ 267622 h 547806"/>
                <a:gd name="connsiteX196" fmla="*/ 541112 w 574477"/>
                <a:gd name="connsiteY196" fmla="*/ 269772 h 547806"/>
                <a:gd name="connsiteX197" fmla="*/ 536806 w 574477"/>
                <a:gd name="connsiteY197" fmla="*/ 265473 h 547806"/>
                <a:gd name="connsiteX198" fmla="*/ 535730 w 574477"/>
                <a:gd name="connsiteY198" fmla="*/ 259024 h 547806"/>
                <a:gd name="connsiteX199" fmla="*/ 528196 w 574477"/>
                <a:gd name="connsiteY199" fmla="*/ 249351 h 547806"/>
                <a:gd name="connsiteX200" fmla="*/ 521738 w 574477"/>
                <a:gd name="connsiteY200" fmla="*/ 241827 h 547806"/>
                <a:gd name="connsiteX201" fmla="*/ 515280 w 574477"/>
                <a:gd name="connsiteY201" fmla="*/ 235379 h 547806"/>
                <a:gd name="connsiteX202" fmla="*/ 507746 w 574477"/>
                <a:gd name="connsiteY202" fmla="*/ 243977 h 547806"/>
                <a:gd name="connsiteX203" fmla="*/ 505594 w 574477"/>
                <a:gd name="connsiteY203" fmla="*/ 247201 h 547806"/>
                <a:gd name="connsiteX204" fmla="*/ 501288 w 574477"/>
                <a:gd name="connsiteY204" fmla="*/ 266548 h 547806"/>
                <a:gd name="connsiteX205" fmla="*/ 500212 w 574477"/>
                <a:gd name="connsiteY205" fmla="*/ 271921 h 547806"/>
                <a:gd name="connsiteX206" fmla="*/ 492678 w 574477"/>
                <a:gd name="connsiteY206" fmla="*/ 265473 h 547806"/>
                <a:gd name="connsiteX207" fmla="*/ 489449 w 574477"/>
                <a:gd name="connsiteY207" fmla="*/ 260099 h 547806"/>
                <a:gd name="connsiteX208" fmla="*/ 484068 w 574477"/>
                <a:gd name="connsiteY208" fmla="*/ 248276 h 547806"/>
                <a:gd name="connsiteX209" fmla="*/ 481915 w 574477"/>
                <a:gd name="connsiteY209" fmla="*/ 243977 h 547806"/>
                <a:gd name="connsiteX210" fmla="*/ 475457 w 574477"/>
                <a:gd name="connsiteY210" fmla="*/ 236453 h 547806"/>
                <a:gd name="connsiteX211" fmla="*/ 465770 w 574477"/>
                <a:gd name="connsiteY211" fmla="*/ 230005 h 547806"/>
                <a:gd name="connsiteX212" fmla="*/ 450702 w 574477"/>
                <a:gd name="connsiteY212" fmla="*/ 214958 h 547806"/>
                <a:gd name="connsiteX213" fmla="*/ 442092 w 574477"/>
                <a:gd name="connsiteY213" fmla="*/ 204210 h 547806"/>
                <a:gd name="connsiteX214" fmla="*/ 434558 w 574477"/>
                <a:gd name="connsiteY214" fmla="*/ 197761 h 547806"/>
                <a:gd name="connsiteX215" fmla="*/ 423794 w 574477"/>
                <a:gd name="connsiteY215" fmla="*/ 198836 h 547806"/>
                <a:gd name="connsiteX216" fmla="*/ 418413 w 574477"/>
                <a:gd name="connsiteY216" fmla="*/ 197761 h 547806"/>
                <a:gd name="connsiteX217" fmla="*/ 407650 w 574477"/>
                <a:gd name="connsiteY217" fmla="*/ 194537 h 547806"/>
                <a:gd name="connsiteX218" fmla="*/ 415184 w 574477"/>
                <a:gd name="connsiteY218" fmla="*/ 204210 h 547806"/>
                <a:gd name="connsiteX219" fmla="*/ 419489 w 574477"/>
                <a:gd name="connsiteY219" fmla="*/ 208509 h 547806"/>
                <a:gd name="connsiteX220" fmla="*/ 433481 w 574477"/>
                <a:gd name="connsiteY220" fmla="*/ 221406 h 547806"/>
                <a:gd name="connsiteX221" fmla="*/ 455007 w 574477"/>
                <a:gd name="connsiteY221" fmla="*/ 237528 h 547806"/>
                <a:gd name="connsiteX222" fmla="*/ 453931 w 574477"/>
                <a:gd name="connsiteY222" fmla="*/ 247201 h 547806"/>
                <a:gd name="connsiteX223" fmla="*/ 444244 w 574477"/>
                <a:gd name="connsiteY223" fmla="*/ 255800 h 547806"/>
                <a:gd name="connsiteX224" fmla="*/ 445321 w 574477"/>
                <a:gd name="connsiteY224" fmla="*/ 272996 h 547806"/>
                <a:gd name="connsiteX225" fmla="*/ 442092 w 574477"/>
                <a:gd name="connsiteY225" fmla="*/ 293417 h 547806"/>
                <a:gd name="connsiteX226" fmla="*/ 443168 w 574477"/>
                <a:gd name="connsiteY226" fmla="*/ 305240 h 547806"/>
                <a:gd name="connsiteX227" fmla="*/ 437786 w 574477"/>
                <a:gd name="connsiteY227" fmla="*/ 306315 h 547806"/>
                <a:gd name="connsiteX228" fmla="*/ 434558 w 574477"/>
                <a:gd name="connsiteY228" fmla="*/ 304165 h 547806"/>
                <a:gd name="connsiteX229" fmla="*/ 422718 w 574477"/>
                <a:gd name="connsiteY229" fmla="*/ 314913 h 547806"/>
                <a:gd name="connsiteX230" fmla="*/ 420565 w 574477"/>
                <a:gd name="connsiteY230" fmla="*/ 338558 h 547806"/>
                <a:gd name="connsiteX231" fmla="*/ 413031 w 574477"/>
                <a:gd name="connsiteY231" fmla="*/ 355755 h 547806"/>
                <a:gd name="connsiteX232" fmla="*/ 404421 w 574477"/>
                <a:gd name="connsiteY232" fmla="*/ 378326 h 547806"/>
                <a:gd name="connsiteX233" fmla="*/ 395810 w 574477"/>
                <a:gd name="connsiteY233" fmla="*/ 393373 h 547806"/>
                <a:gd name="connsiteX234" fmla="*/ 386124 w 574477"/>
                <a:gd name="connsiteY234" fmla="*/ 401971 h 547806"/>
                <a:gd name="connsiteX235" fmla="*/ 371055 w 574477"/>
                <a:gd name="connsiteY235" fmla="*/ 383700 h 547806"/>
                <a:gd name="connsiteX236" fmla="*/ 366750 w 574477"/>
                <a:gd name="connsiteY236" fmla="*/ 355755 h 547806"/>
                <a:gd name="connsiteX237" fmla="*/ 366750 w 574477"/>
                <a:gd name="connsiteY237" fmla="*/ 327810 h 547806"/>
                <a:gd name="connsiteX238" fmla="*/ 362445 w 574477"/>
                <a:gd name="connsiteY238" fmla="*/ 309539 h 547806"/>
                <a:gd name="connsiteX239" fmla="*/ 361369 w 574477"/>
                <a:gd name="connsiteY239" fmla="*/ 303090 h 547806"/>
                <a:gd name="connsiteX240" fmla="*/ 361369 w 574477"/>
                <a:gd name="connsiteY240" fmla="*/ 296642 h 547806"/>
                <a:gd name="connsiteX241" fmla="*/ 354911 w 574477"/>
                <a:gd name="connsiteY241" fmla="*/ 286968 h 547806"/>
                <a:gd name="connsiteX242" fmla="*/ 337690 w 574477"/>
                <a:gd name="connsiteY242" fmla="*/ 284819 h 547806"/>
                <a:gd name="connsiteX243" fmla="*/ 330156 w 574477"/>
                <a:gd name="connsiteY243" fmla="*/ 277295 h 547806"/>
                <a:gd name="connsiteX244" fmla="*/ 326927 w 574477"/>
                <a:gd name="connsiteY244" fmla="*/ 268697 h 547806"/>
                <a:gd name="connsiteX245" fmla="*/ 325850 w 574477"/>
                <a:gd name="connsiteY245" fmla="*/ 263323 h 547806"/>
                <a:gd name="connsiteX246" fmla="*/ 316164 w 574477"/>
                <a:gd name="connsiteY246" fmla="*/ 236453 h 547806"/>
                <a:gd name="connsiteX247" fmla="*/ 307553 w 574477"/>
                <a:gd name="connsiteY247" fmla="*/ 189163 h 547806"/>
                <a:gd name="connsiteX248" fmla="*/ 333385 w 574477"/>
                <a:gd name="connsiteY248" fmla="*/ 171966 h 547806"/>
                <a:gd name="connsiteX249" fmla="*/ 343071 w 574477"/>
                <a:gd name="connsiteY249" fmla="*/ 171966 h 547806"/>
                <a:gd name="connsiteX250" fmla="*/ 346300 w 574477"/>
                <a:gd name="connsiteY250" fmla="*/ 177340 h 547806"/>
                <a:gd name="connsiteX251" fmla="*/ 348453 w 574477"/>
                <a:gd name="connsiteY251" fmla="*/ 183789 h 547806"/>
                <a:gd name="connsiteX252" fmla="*/ 353834 w 574477"/>
                <a:gd name="connsiteY252" fmla="*/ 185938 h 547806"/>
                <a:gd name="connsiteX253" fmla="*/ 358140 w 574477"/>
                <a:gd name="connsiteY253" fmla="*/ 188088 h 547806"/>
                <a:gd name="connsiteX254" fmla="*/ 366750 w 574477"/>
                <a:gd name="connsiteY254" fmla="*/ 182714 h 547806"/>
                <a:gd name="connsiteX255" fmla="*/ 372132 w 574477"/>
                <a:gd name="connsiteY255" fmla="*/ 165517 h 547806"/>
                <a:gd name="connsiteX256" fmla="*/ 357063 w 574477"/>
                <a:gd name="connsiteY256" fmla="*/ 164443 h 547806"/>
                <a:gd name="connsiteX257" fmla="*/ 353834 w 574477"/>
                <a:gd name="connsiteY257" fmla="*/ 160143 h 547806"/>
                <a:gd name="connsiteX258" fmla="*/ 352758 w 574477"/>
                <a:gd name="connsiteY258" fmla="*/ 156919 h 547806"/>
                <a:gd name="connsiteX259" fmla="*/ 350605 w 574477"/>
                <a:gd name="connsiteY259" fmla="*/ 153695 h 547806"/>
                <a:gd name="connsiteX260" fmla="*/ 348453 w 574477"/>
                <a:gd name="connsiteY260" fmla="*/ 155844 h 547806"/>
                <a:gd name="connsiteX261" fmla="*/ 348453 w 574477"/>
                <a:gd name="connsiteY261" fmla="*/ 161218 h 547806"/>
                <a:gd name="connsiteX262" fmla="*/ 344148 w 574477"/>
                <a:gd name="connsiteY262" fmla="*/ 161218 h 547806"/>
                <a:gd name="connsiteX263" fmla="*/ 341995 w 574477"/>
                <a:gd name="connsiteY263" fmla="*/ 155844 h 547806"/>
                <a:gd name="connsiteX264" fmla="*/ 335537 w 574477"/>
                <a:gd name="connsiteY264" fmla="*/ 148321 h 547806"/>
                <a:gd name="connsiteX265" fmla="*/ 318316 w 574477"/>
                <a:gd name="connsiteY265" fmla="*/ 148321 h 547806"/>
                <a:gd name="connsiteX266" fmla="*/ 303248 w 574477"/>
                <a:gd name="connsiteY266" fmla="*/ 161218 h 547806"/>
                <a:gd name="connsiteX267" fmla="*/ 298943 w 574477"/>
                <a:gd name="connsiteY267" fmla="*/ 155844 h 547806"/>
                <a:gd name="connsiteX268" fmla="*/ 301095 w 574477"/>
                <a:gd name="connsiteY268" fmla="*/ 149396 h 547806"/>
                <a:gd name="connsiteX269" fmla="*/ 305401 w 574477"/>
                <a:gd name="connsiteY269" fmla="*/ 134349 h 547806"/>
                <a:gd name="connsiteX270" fmla="*/ 308630 w 574477"/>
                <a:gd name="connsiteY270" fmla="*/ 126825 h 547806"/>
                <a:gd name="connsiteX271" fmla="*/ 310782 w 574477"/>
                <a:gd name="connsiteY271" fmla="*/ 120376 h 547806"/>
                <a:gd name="connsiteX272" fmla="*/ 317240 w 574477"/>
                <a:gd name="connsiteY272" fmla="*/ 101030 h 547806"/>
                <a:gd name="connsiteX273" fmla="*/ 329079 w 574477"/>
                <a:gd name="connsiteY273" fmla="*/ 85983 h 547806"/>
                <a:gd name="connsiteX274" fmla="*/ 340919 w 574477"/>
                <a:gd name="connsiteY274" fmla="*/ 85983 h 547806"/>
                <a:gd name="connsiteX275" fmla="*/ 348453 w 574477"/>
                <a:gd name="connsiteY275" fmla="*/ 87058 h 547806"/>
                <a:gd name="connsiteX276" fmla="*/ 351682 w 574477"/>
                <a:gd name="connsiteY276" fmla="*/ 88133 h 547806"/>
                <a:gd name="connsiteX277" fmla="*/ 359216 w 574477"/>
                <a:gd name="connsiteY277" fmla="*/ 89207 h 547806"/>
                <a:gd name="connsiteX278" fmla="*/ 372132 w 574477"/>
                <a:gd name="connsiteY278" fmla="*/ 84908 h 547806"/>
                <a:gd name="connsiteX279" fmla="*/ 393658 w 574477"/>
                <a:gd name="connsiteY279" fmla="*/ 70936 h 547806"/>
                <a:gd name="connsiteX280" fmla="*/ 411955 w 574477"/>
                <a:gd name="connsiteY280" fmla="*/ 79534 h 547806"/>
                <a:gd name="connsiteX281" fmla="*/ 416260 w 574477"/>
                <a:gd name="connsiteY281" fmla="*/ 79534 h 547806"/>
                <a:gd name="connsiteX282" fmla="*/ 421642 w 574477"/>
                <a:gd name="connsiteY282" fmla="*/ 79534 h 547806"/>
                <a:gd name="connsiteX283" fmla="*/ 431328 w 574477"/>
                <a:gd name="connsiteY283" fmla="*/ 81684 h 547806"/>
                <a:gd name="connsiteX284" fmla="*/ 438863 w 574477"/>
                <a:gd name="connsiteY284" fmla="*/ 81684 h 547806"/>
                <a:gd name="connsiteX285" fmla="*/ 452855 w 574477"/>
                <a:gd name="connsiteY285" fmla="*/ 81684 h 547806"/>
                <a:gd name="connsiteX286" fmla="*/ 467923 w 574477"/>
                <a:gd name="connsiteY286" fmla="*/ 83833 h 547806"/>
                <a:gd name="connsiteX287" fmla="*/ 449626 w 574477"/>
                <a:gd name="connsiteY287" fmla="*/ 62338 h 547806"/>
                <a:gd name="connsiteX288" fmla="*/ 436710 w 574477"/>
                <a:gd name="connsiteY288" fmla="*/ 53739 h 547806"/>
                <a:gd name="connsiteX289" fmla="*/ 423794 w 574477"/>
                <a:gd name="connsiteY289" fmla="*/ 47291 h 547806"/>
                <a:gd name="connsiteX290" fmla="*/ 345224 w 574477"/>
                <a:gd name="connsiteY290" fmla="*/ 20421 h 547806"/>
                <a:gd name="connsiteX291" fmla="*/ 293561 w 574477"/>
                <a:gd name="connsiteY291" fmla="*/ 15047 h 547806"/>
                <a:gd name="connsiteX292" fmla="*/ 289256 w 574477"/>
                <a:gd name="connsiteY292" fmla="*/ 0 h 547806"/>
                <a:gd name="connsiteX293" fmla="*/ 326927 w 574477"/>
                <a:gd name="connsiteY293" fmla="*/ 3224 h 547806"/>
                <a:gd name="connsiteX294" fmla="*/ 340919 w 574477"/>
                <a:gd name="connsiteY294" fmla="*/ 5374 h 547806"/>
                <a:gd name="connsiteX295" fmla="*/ 341995 w 574477"/>
                <a:gd name="connsiteY295" fmla="*/ 5374 h 547806"/>
                <a:gd name="connsiteX296" fmla="*/ 461465 w 574477"/>
                <a:gd name="connsiteY296" fmla="*/ 53739 h 547806"/>
                <a:gd name="connsiteX297" fmla="*/ 484068 w 574477"/>
                <a:gd name="connsiteY297" fmla="*/ 70936 h 547806"/>
                <a:gd name="connsiteX298" fmla="*/ 485144 w 574477"/>
                <a:gd name="connsiteY298" fmla="*/ 73086 h 547806"/>
                <a:gd name="connsiteX299" fmla="*/ 574477 w 574477"/>
                <a:gd name="connsiteY299" fmla="*/ 275146 h 547806"/>
                <a:gd name="connsiteX300" fmla="*/ 350605 w 574477"/>
                <a:gd name="connsiteY300" fmla="*/ 542768 h 547806"/>
                <a:gd name="connsiteX301" fmla="*/ 273112 w 574477"/>
                <a:gd name="connsiteY301" fmla="*/ 545993 h 547806"/>
                <a:gd name="connsiteX302" fmla="*/ 202075 w 574477"/>
                <a:gd name="connsiteY302" fmla="*/ 533095 h 547806"/>
                <a:gd name="connsiteX303" fmla="*/ 193465 w 574477"/>
                <a:gd name="connsiteY303" fmla="*/ 530946 h 547806"/>
                <a:gd name="connsiteX304" fmla="*/ 192389 w 574477"/>
                <a:gd name="connsiteY304" fmla="*/ 529871 h 547806"/>
                <a:gd name="connsiteX305" fmla="*/ 187007 w 574477"/>
                <a:gd name="connsiteY305" fmla="*/ 527721 h 547806"/>
                <a:gd name="connsiteX306" fmla="*/ 142879 w 574477"/>
                <a:gd name="connsiteY306" fmla="*/ 507300 h 547806"/>
                <a:gd name="connsiteX307" fmla="*/ 147184 w 574477"/>
                <a:gd name="connsiteY307" fmla="*/ 513749 h 547806"/>
                <a:gd name="connsiteX308" fmla="*/ 110590 w 574477"/>
                <a:gd name="connsiteY308" fmla="*/ 485805 h 547806"/>
                <a:gd name="connsiteX309" fmla="*/ 66461 w 574477"/>
                <a:gd name="connsiteY309" fmla="*/ 453561 h 547806"/>
                <a:gd name="connsiteX310" fmla="*/ 56774 w 574477"/>
                <a:gd name="connsiteY310" fmla="*/ 442813 h 547806"/>
                <a:gd name="connsiteX311" fmla="*/ 47088 w 574477"/>
                <a:gd name="connsiteY311" fmla="*/ 430990 h 547806"/>
                <a:gd name="connsiteX312" fmla="*/ 29867 w 574477"/>
                <a:gd name="connsiteY312" fmla="*/ 406270 h 547806"/>
                <a:gd name="connsiteX313" fmla="*/ 33096 w 574477"/>
                <a:gd name="connsiteY313" fmla="*/ 405195 h 547806"/>
                <a:gd name="connsiteX314" fmla="*/ 2959 w 574477"/>
                <a:gd name="connsiteY314" fmla="*/ 335334 h 547806"/>
                <a:gd name="connsiteX315" fmla="*/ 1883 w 574477"/>
                <a:gd name="connsiteY315" fmla="*/ 290193 h 547806"/>
                <a:gd name="connsiteX316" fmla="*/ 20315 w 574477"/>
                <a:gd name="connsiteY316" fmla="*/ 367040 h 547806"/>
                <a:gd name="connsiteX317" fmla="*/ 29687 w 574477"/>
                <a:gd name="connsiteY317" fmla="*/ 382087 h 547806"/>
                <a:gd name="connsiteX318" fmla="*/ 29867 w 574477"/>
                <a:gd name="connsiteY318" fmla="*/ 382625 h 547806"/>
                <a:gd name="connsiteX319" fmla="*/ 61080 w 574477"/>
                <a:gd name="connsiteY319" fmla="*/ 434215 h 547806"/>
                <a:gd name="connsiteX320" fmla="*/ 62156 w 574477"/>
                <a:gd name="connsiteY320" fmla="*/ 434215 h 547806"/>
                <a:gd name="connsiteX321" fmla="*/ 29687 w 574477"/>
                <a:gd name="connsiteY321" fmla="*/ 382087 h 547806"/>
                <a:gd name="connsiteX322" fmla="*/ 12780 w 574477"/>
                <a:gd name="connsiteY322" fmla="*/ 331572 h 547806"/>
                <a:gd name="connsiteX323" fmla="*/ 6188 w 574477"/>
                <a:gd name="connsiteY323" fmla="*/ 277295 h 547806"/>
                <a:gd name="connsiteX324" fmla="*/ 91216 w 574477"/>
                <a:gd name="connsiteY324" fmla="*/ 78460 h 547806"/>
                <a:gd name="connsiteX325" fmla="*/ 289256 w 574477"/>
                <a:gd name="connsiteY325" fmla="*/ 0 h 5478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Lst>
              <a:rect l="l" t="t" r="r" b="b"/>
              <a:pathLst>
                <a:path w="574477" h="547806">
                  <a:moveTo>
                    <a:pt x="495902" y="362114"/>
                  </a:moveTo>
                  <a:cubicBezTo>
                    <a:pt x="501293" y="362114"/>
                    <a:pt x="510996" y="364263"/>
                    <a:pt x="512074" y="367485"/>
                  </a:cubicBezTo>
                  <a:cubicBezTo>
                    <a:pt x="514231" y="371782"/>
                    <a:pt x="509918" y="378228"/>
                    <a:pt x="509918" y="384673"/>
                  </a:cubicBezTo>
                  <a:cubicBezTo>
                    <a:pt x="508840" y="390044"/>
                    <a:pt x="515309" y="396490"/>
                    <a:pt x="516387" y="400787"/>
                  </a:cubicBezTo>
                  <a:cubicBezTo>
                    <a:pt x="517465" y="406158"/>
                    <a:pt x="509918" y="414752"/>
                    <a:pt x="502371" y="422272"/>
                  </a:cubicBezTo>
                  <a:cubicBezTo>
                    <a:pt x="498059" y="426569"/>
                    <a:pt x="493746" y="430866"/>
                    <a:pt x="489434" y="436237"/>
                  </a:cubicBezTo>
                  <a:cubicBezTo>
                    <a:pt x="484043" y="440534"/>
                    <a:pt x="480808" y="442682"/>
                    <a:pt x="478652" y="442682"/>
                  </a:cubicBezTo>
                  <a:cubicBezTo>
                    <a:pt x="471105" y="442682"/>
                    <a:pt x="463558" y="427643"/>
                    <a:pt x="457089" y="431940"/>
                  </a:cubicBezTo>
                  <a:cubicBezTo>
                    <a:pt x="449542" y="437311"/>
                    <a:pt x="439839" y="445905"/>
                    <a:pt x="434448" y="443757"/>
                  </a:cubicBezTo>
                  <a:cubicBezTo>
                    <a:pt x="432292" y="441608"/>
                    <a:pt x="435527" y="435163"/>
                    <a:pt x="435527" y="435163"/>
                  </a:cubicBezTo>
                  <a:cubicBezTo>
                    <a:pt x="435527" y="435163"/>
                    <a:pt x="436605" y="433014"/>
                    <a:pt x="440917" y="429791"/>
                  </a:cubicBezTo>
                  <a:cubicBezTo>
                    <a:pt x="444152" y="426569"/>
                    <a:pt x="453855" y="423346"/>
                    <a:pt x="452777" y="417975"/>
                  </a:cubicBezTo>
                  <a:cubicBezTo>
                    <a:pt x="452777" y="414752"/>
                    <a:pt x="451699" y="410455"/>
                    <a:pt x="450620" y="406158"/>
                  </a:cubicBezTo>
                  <a:cubicBezTo>
                    <a:pt x="449542" y="401861"/>
                    <a:pt x="450620" y="398638"/>
                    <a:pt x="451699" y="395416"/>
                  </a:cubicBezTo>
                  <a:cubicBezTo>
                    <a:pt x="454933" y="390044"/>
                    <a:pt x="460324" y="384673"/>
                    <a:pt x="463558" y="381450"/>
                  </a:cubicBezTo>
                  <a:cubicBezTo>
                    <a:pt x="466793" y="378228"/>
                    <a:pt x="468949" y="376079"/>
                    <a:pt x="468949" y="376079"/>
                  </a:cubicBezTo>
                  <a:lnTo>
                    <a:pt x="474340" y="370708"/>
                  </a:lnTo>
                  <a:lnTo>
                    <a:pt x="475418" y="369634"/>
                  </a:lnTo>
                  <a:cubicBezTo>
                    <a:pt x="476496" y="368560"/>
                    <a:pt x="478652" y="368560"/>
                    <a:pt x="480808" y="367485"/>
                  </a:cubicBezTo>
                  <a:cubicBezTo>
                    <a:pt x="482965" y="366411"/>
                    <a:pt x="489434" y="362114"/>
                    <a:pt x="495902" y="362114"/>
                  </a:cubicBezTo>
                  <a:close/>
                  <a:moveTo>
                    <a:pt x="555104" y="236453"/>
                  </a:moveTo>
                  <a:cubicBezTo>
                    <a:pt x="554027" y="237528"/>
                    <a:pt x="548646" y="239678"/>
                    <a:pt x="547570" y="242902"/>
                  </a:cubicBezTo>
                  <a:cubicBezTo>
                    <a:pt x="547570" y="247201"/>
                    <a:pt x="552951" y="252575"/>
                    <a:pt x="555104" y="254725"/>
                  </a:cubicBezTo>
                  <a:cubicBezTo>
                    <a:pt x="556180" y="256874"/>
                    <a:pt x="557256" y="260099"/>
                    <a:pt x="557256" y="263323"/>
                  </a:cubicBezTo>
                  <a:cubicBezTo>
                    <a:pt x="557256" y="254725"/>
                    <a:pt x="556180" y="245052"/>
                    <a:pt x="555104" y="236453"/>
                  </a:cubicBezTo>
                  <a:close/>
                  <a:moveTo>
                    <a:pt x="175627" y="228010"/>
                  </a:moveTo>
                  <a:cubicBezTo>
                    <a:pt x="176973" y="228010"/>
                    <a:pt x="178319" y="228817"/>
                    <a:pt x="179395" y="230968"/>
                  </a:cubicBezTo>
                  <a:cubicBezTo>
                    <a:pt x="181548" y="233119"/>
                    <a:pt x="183702" y="234194"/>
                    <a:pt x="184778" y="235269"/>
                  </a:cubicBezTo>
                  <a:cubicBezTo>
                    <a:pt x="189084" y="236345"/>
                    <a:pt x="194467" y="234194"/>
                    <a:pt x="196620" y="234194"/>
                  </a:cubicBezTo>
                  <a:cubicBezTo>
                    <a:pt x="199850" y="234194"/>
                    <a:pt x="203080" y="236345"/>
                    <a:pt x="205233" y="237420"/>
                  </a:cubicBezTo>
                  <a:cubicBezTo>
                    <a:pt x="206309" y="239571"/>
                    <a:pt x="209539" y="241722"/>
                    <a:pt x="210616" y="243873"/>
                  </a:cubicBezTo>
                  <a:cubicBezTo>
                    <a:pt x="211692" y="244948"/>
                    <a:pt x="212769" y="247099"/>
                    <a:pt x="212769" y="248175"/>
                  </a:cubicBezTo>
                  <a:cubicBezTo>
                    <a:pt x="212769" y="249250"/>
                    <a:pt x="215998" y="250326"/>
                    <a:pt x="219228" y="250326"/>
                  </a:cubicBezTo>
                  <a:cubicBezTo>
                    <a:pt x="222458" y="250326"/>
                    <a:pt x="225687" y="251401"/>
                    <a:pt x="225687" y="252476"/>
                  </a:cubicBezTo>
                  <a:cubicBezTo>
                    <a:pt x="226764" y="253552"/>
                    <a:pt x="227841" y="253552"/>
                    <a:pt x="228917" y="253552"/>
                  </a:cubicBezTo>
                  <a:cubicBezTo>
                    <a:pt x="228917" y="253552"/>
                    <a:pt x="229994" y="254627"/>
                    <a:pt x="229994" y="255703"/>
                  </a:cubicBezTo>
                  <a:cubicBezTo>
                    <a:pt x="231070" y="256778"/>
                    <a:pt x="232147" y="258929"/>
                    <a:pt x="232147" y="260004"/>
                  </a:cubicBezTo>
                  <a:cubicBezTo>
                    <a:pt x="232147" y="261080"/>
                    <a:pt x="233223" y="262155"/>
                    <a:pt x="233223" y="262155"/>
                  </a:cubicBezTo>
                  <a:lnTo>
                    <a:pt x="234300" y="266457"/>
                  </a:lnTo>
                  <a:cubicBezTo>
                    <a:pt x="235377" y="268608"/>
                    <a:pt x="239683" y="271834"/>
                    <a:pt x="243989" y="273985"/>
                  </a:cubicBezTo>
                  <a:cubicBezTo>
                    <a:pt x="247219" y="275061"/>
                    <a:pt x="252602" y="277211"/>
                    <a:pt x="255831" y="278287"/>
                  </a:cubicBezTo>
                  <a:cubicBezTo>
                    <a:pt x="257984" y="279362"/>
                    <a:pt x="263367" y="281513"/>
                    <a:pt x="267673" y="284739"/>
                  </a:cubicBezTo>
                  <a:cubicBezTo>
                    <a:pt x="271980" y="286890"/>
                    <a:pt x="275209" y="291192"/>
                    <a:pt x="276286" y="293343"/>
                  </a:cubicBezTo>
                  <a:cubicBezTo>
                    <a:pt x="276286" y="296569"/>
                    <a:pt x="276286" y="299796"/>
                    <a:pt x="276286" y="300871"/>
                  </a:cubicBezTo>
                  <a:cubicBezTo>
                    <a:pt x="276286" y="303022"/>
                    <a:pt x="275209" y="306248"/>
                    <a:pt x="273056" y="308399"/>
                  </a:cubicBezTo>
                  <a:cubicBezTo>
                    <a:pt x="271980" y="310550"/>
                    <a:pt x="269826" y="313776"/>
                    <a:pt x="268750" y="314852"/>
                  </a:cubicBezTo>
                  <a:cubicBezTo>
                    <a:pt x="267673" y="317003"/>
                    <a:pt x="266597" y="321304"/>
                    <a:pt x="266597" y="325606"/>
                  </a:cubicBezTo>
                  <a:cubicBezTo>
                    <a:pt x="266597" y="329908"/>
                    <a:pt x="266597" y="335285"/>
                    <a:pt x="266597" y="338511"/>
                  </a:cubicBezTo>
                  <a:cubicBezTo>
                    <a:pt x="266597" y="340662"/>
                    <a:pt x="265520" y="343888"/>
                    <a:pt x="265520" y="344964"/>
                  </a:cubicBezTo>
                  <a:cubicBezTo>
                    <a:pt x="264444" y="347115"/>
                    <a:pt x="263367" y="349266"/>
                    <a:pt x="261214" y="350341"/>
                  </a:cubicBezTo>
                  <a:cubicBezTo>
                    <a:pt x="260137" y="351416"/>
                    <a:pt x="257984" y="352492"/>
                    <a:pt x="256908" y="352492"/>
                  </a:cubicBezTo>
                  <a:cubicBezTo>
                    <a:pt x="254755" y="352492"/>
                    <a:pt x="252602" y="354643"/>
                    <a:pt x="250448" y="355718"/>
                  </a:cubicBezTo>
                  <a:cubicBezTo>
                    <a:pt x="249372" y="357869"/>
                    <a:pt x="247219" y="361095"/>
                    <a:pt x="247219" y="363246"/>
                  </a:cubicBezTo>
                  <a:cubicBezTo>
                    <a:pt x="247219" y="365397"/>
                    <a:pt x="247219" y="367548"/>
                    <a:pt x="247219" y="367548"/>
                  </a:cubicBezTo>
                  <a:lnTo>
                    <a:pt x="247219" y="370774"/>
                  </a:lnTo>
                  <a:cubicBezTo>
                    <a:pt x="247219" y="371850"/>
                    <a:pt x="246142" y="374001"/>
                    <a:pt x="245066" y="376152"/>
                  </a:cubicBezTo>
                  <a:cubicBezTo>
                    <a:pt x="243989" y="377227"/>
                    <a:pt x="242912" y="378302"/>
                    <a:pt x="242912" y="379378"/>
                  </a:cubicBezTo>
                  <a:cubicBezTo>
                    <a:pt x="242912" y="380453"/>
                    <a:pt x="242912" y="381529"/>
                    <a:pt x="242912" y="381529"/>
                  </a:cubicBezTo>
                  <a:lnTo>
                    <a:pt x="242912" y="383680"/>
                  </a:lnTo>
                  <a:cubicBezTo>
                    <a:pt x="242912" y="384755"/>
                    <a:pt x="242912" y="386906"/>
                    <a:pt x="241836" y="387981"/>
                  </a:cubicBezTo>
                  <a:cubicBezTo>
                    <a:pt x="240759" y="389057"/>
                    <a:pt x="238606" y="390132"/>
                    <a:pt x="238606" y="392283"/>
                  </a:cubicBezTo>
                  <a:cubicBezTo>
                    <a:pt x="237530" y="393359"/>
                    <a:pt x="237530" y="395509"/>
                    <a:pt x="237530" y="396585"/>
                  </a:cubicBezTo>
                  <a:cubicBezTo>
                    <a:pt x="237530" y="398736"/>
                    <a:pt x="235377" y="400887"/>
                    <a:pt x="232147" y="400887"/>
                  </a:cubicBezTo>
                  <a:cubicBezTo>
                    <a:pt x="229994" y="401962"/>
                    <a:pt x="226764" y="405188"/>
                    <a:pt x="226764" y="407339"/>
                  </a:cubicBezTo>
                  <a:cubicBezTo>
                    <a:pt x="225687" y="410566"/>
                    <a:pt x="225687" y="414867"/>
                    <a:pt x="225687" y="417018"/>
                  </a:cubicBezTo>
                  <a:cubicBezTo>
                    <a:pt x="225687" y="419169"/>
                    <a:pt x="226764" y="423471"/>
                    <a:pt x="227841" y="425622"/>
                  </a:cubicBezTo>
                  <a:cubicBezTo>
                    <a:pt x="229994" y="427772"/>
                    <a:pt x="231070" y="430999"/>
                    <a:pt x="231070" y="433150"/>
                  </a:cubicBezTo>
                  <a:cubicBezTo>
                    <a:pt x="231070" y="435301"/>
                    <a:pt x="232147" y="438527"/>
                    <a:pt x="233223" y="439602"/>
                  </a:cubicBezTo>
                  <a:cubicBezTo>
                    <a:pt x="234300" y="441753"/>
                    <a:pt x="237530" y="443904"/>
                    <a:pt x="239683" y="444979"/>
                  </a:cubicBezTo>
                  <a:cubicBezTo>
                    <a:pt x="241836" y="447130"/>
                    <a:pt x="242912" y="448206"/>
                    <a:pt x="241836" y="450357"/>
                  </a:cubicBezTo>
                  <a:cubicBezTo>
                    <a:pt x="240759" y="451432"/>
                    <a:pt x="237530" y="451432"/>
                    <a:pt x="234300" y="450357"/>
                  </a:cubicBezTo>
                  <a:cubicBezTo>
                    <a:pt x="232147" y="450357"/>
                    <a:pt x="225687" y="444979"/>
                    <a:pt x="220305" y="439602"/>
                  </a:cubicBezTo>
                  <a:cubicBezTo>
                    <a:pt x="215998" y="434225"/>
                    <a:pt x="204156" y="417018"/>
                    <a:pt x="197697" y="398736"/>
                  </a:cubicBezTo>
                  <a:cubicBezTo>
                    <a:pt x="193391" y="384755"/>
                    <a:pt x="190161" y="367548"/>
                    <a:pt x="190161" y="346039"/>
                  </a:cubicBezTo>
                  <a:cubicBezTo>
                    <a:pt x="190161" y="344964"/>
                    <a:pt x="188008" y="341738"/>
                    <a:pt x="185855" y="338511"/>
                  </a:cubicBezTo>
                  <a:cubicBezTo>
                    <a:pt x="182625" y="334209"/>
                    <a:pt x="178319" y="328832"/>
                    <a:pt x="175089" y="327757"/>
                  </a:cubicBezTo>
                  <a:cubicBezTo>
                    <a:pt x="172936" y="325606"/>
                    <a:pt x="166477" y="321304"/>
                    <a:pt x="164323" y="315927"/>
                  </a:cubicBezTo>
                  <a:cubicBezTo>
                    <a:pt x="162170" y="310550"/>
                    <a:pt x="158941" y="304097"/>
                    <a:pt x="156787" y="300871"/>
                  </a:cubicBezTo>
                  <a:cubicBezTo>
                    <a:pt x="154634" y="297645"/>
                    <a:pt x="152481" y="293343"/>
                    <a:pt x="151405" y="292267"/>
                  </a:cubicBezTo>
                  <a:cubicBezTo>
                    <a:pt x="150328" y="290117"/>
                    <a:pt x="149252" y="287966"/>
                    <a:pt x="149252" y="287966"/>
                  </a:cubicBezTo>
                  <a:cubicBezTo>
                    <a:pt x="149252" y="287966"/>
                    <a:pt x="146022" y="282589"/>
                    <a:pt x="156787" y="262155"/>
                  </a:cubicBezTo>
                  <a:cubicBezTo>
                    <a:pt x="157864" y="261080"/>
                    <a:pt x="158941" y="256778"/>
                    <a:pt x="160017" y="251401"/>
                  </a:cubicBezTo>
                  <a:cubicBezTo>
                    <a:pt x="161094" y="246024"/>
                    <a:pt x="160017" y="240647"/>
                    <a:pt x="162170" y="239571"/>
                  </a:cubicBezTo>
                  <a:cubicBezTo>
                    <a:pt x="164323" y="238496"/>
                    <a:pt x="167553" y="234194"/>
                    <a:pt x="171859" y="229892"/>
                  </a:cubicBezTo>
                  <a:cubicBezTo>
                    <a:pt x="172936" y="228817"/>
                    <a:pt x="174282" y="228010"/>
                    <a:pt x="175627" y="228010"/>
                  </a:cubicBezTo>
                  <a:close/>
                  <a:moveTo>
                    <a:pt x="63232" y="141872"/>
                  </a:moveTo>
                  <a:cubicBezTo>
                    <a:pt x="43859" y="169817"/>
                    <a:pt x="30943" y="202060"/>
                    <a:pt x="24485" y="235379"/>
                  </a:cubicBezTo>
                  <a:cubicBezTo>
                    <a:pt x="26638" y="247201"/>
                    <a:pt x="25561" y="271921"/>
                    <a:pt x="28790" y="298791"/>
                  </a:cubicBezTo>
                  <a:cubicBezTo>
                    <a:pt x="30943" y="324586"/>
                    <a:pt x="37401" y="351456"/>
                    <a:pt x="40630" y="367578"/>
                  </a:cubicBezTo>
                  <a:cubicBezTo>
                    <a:pt x="39553" y="369727"/>
                    <a:pt x="34172" y="356830"/>
                    <a:pt x="30943" y="345007"/>
                  </a:cubicBezTo>
                  <a:cubicBezTo>
                    <a:pt x="26638" y="332110"/>
                    <a:pt x="24485" y="318137"/>
                    <a:pt x="23409" y="319212"/>
                  </a:cubicBezTo>
                  <a:cubicBezTo>
                    <a:pt x="22333" y="339633"/>
                    <a:pt x="32019" y="372952"/>
                    <a:pt x="49240" y="401971"/>
                  </a:cubicBezTo>
                  <a:cubicBezTo>
                    <a:pt x="56774" y="415943"/>
                    <a:pt x="66461" y="428841"/>
                    <a:pt x="73995" y="439589"/>
                  </a:cubicBezTo>
                  <a:cubicBezTo>
                    <a:pt x="92292" y="462159"/>
                    <a:pt x="113818" y="482580"/>
                    <a:pt x="138573" y="497627"/>
                  </a:cubicBezTo>
                  <a:cubicBezTo>
                    <a:pt x="155794" y="509450"/>
                    <a:pt x="174092" y="518048"/>
                    <a:pt x="192389" y="524497"/>
                  </a:cubicBezTo>
                  <a:cubicBezTo>
                    <a:pt x="95521" y="482580"/>
                    <a:pt x="27714" y="386924"/>
                    <a:pt x="27714" y="275146"/>
                  </a:cubicBezTo>
                  <a:cubicBezTo>
                    <a:pt x="27714" y="226780"/>
                    <a:pt x="40630" y="180564"/>
                    <a:pt x="63232" y="141872"/>
                  </a:cubicBezTo>
                  <a:close/>
                  <a:moveTo>
                    <a:pt x="293561" y="15047"/>
                  </a:moveTo>
                  <a:cubicBezTo>
                    <a:pt x="278493" y="15047"/>
                    <a:pt x="263425" y="17197"/>
                    <a:pt x="248357" y="19346"/>
                  </a:cubicBezTo>
                  <a:cubicBezTo>
                    <a:pt x="247280" y="20421"/>
                    <a:pt x="242975" y="22570"/>
                    <a:pt x="233288" y="24720"/>
                  </a:cubicBezTo>
                  <a:cubicBezTo>
                    <a:pt x="216067" y="30094"/>
                    <a:pt x="197770" y="35468"/>
                    <a:pt x="180549" y="44066"/>
                  </a:cubicBezTo>
                  <a:cubicBezTo>
                    <a:pt x="170863" y="48365"/>
                    <a:pt x="162252" y="53739"/>
                    <a:pt x="153642" y="59113"/>
                  </a:cubicBezTo>
                  <a:cubicBezTo>
                    <a:pt x="138573" y="69861"/>
                    <a:pt x="128887" y="80609"/>
                    <a:pt x="131039" y="81684"/>
                  </a:cubicBezTo>
                  <a:cubicBezTo>
                    <a:pt x="134268" y="81684"/>
                    <a:pt x="135345" y="81684"/>
                    <a:pt x="135345" y="79534"/>
                  </a:cubicBezTo>
                  <a:cubicBezTo>
                    <a:pt x="135345" y="79534"/>
                    <a:pt x="135345" y="78460"/>
                    <a:pt x="136421" y="78460"/>
                  </a:cubicBezTo>
                  <a:cubicBezTo>
                    <a:pt x="140726" y="78460"/>
                    <a:pt x="150413" y="73086"/>
                    <a:pt x="150413" y="73086"/>
                  </a:cubicBezTo>
                  <a:cubicBezTo>
                    <a:pt x="150413" y="73086"/>
                    <a:pt x="157947" y="69861"/>
                    <a:pt x="165481" y="64487"/>
                  </a:cubicBezTo>
                  <a:cubicBezTo>
                    <a:pt x="173015" y="60188"/>
                    <a:pt x="180549" y="55889"/>
                    <a:pt x="184855" y="56964"/>
                  </a:cubicBezTo>
                  <a:cubicBezTo>
                    <a:pt x="188083" y="58039"/>
                    <a:pt x="192389" y="59113"/>
                    <a:pt x="194541" y="59113"/>
                  </a:cubicBezTo>
                  <a:cubicBezTo>
                    <a:pt x="196694" y="58039"/>
                    <a:pt x="200999" y="56964"/>
                    <a:pt x="202075" y="58039"/>
                  </a:cubicBezTo>
                  <a:cubicBezTo>
                    <a:pt x="202075" y="59113"/>
                    <a:pt x="203152" y="60188"/>
                    <a:pt x="203152" y="61263"/>
                  </a:cubicBezTo>
                  <a:cubicBezTo>
                    <a:pt x="206381" y="65562"/>
                    <a:pt x="208533" y="63412"/>
                    <a:pt x="209610" y="56964"/>
                  </a:cubicBezTo>
                  <a:cubicBezTo>
                    <a:pt x="210686" y="55889"/>
                    <a:pt x="210686" y="53739"/>
                    <a:pt x="210686" y="51590"/>
                  </a:cubicBezTo>
                  <a:cubicBezTo>
                    <a:pt x="211762" y="48365"/>
                    <a:pt x="217144" y="40842"/>
                    <a:pt x="222525" y="45141"/>
                  </a:cubicBezTo>
                  <a:cubicBezTo>
                    <a:pt x="223602" y="46216"/>
                    <a:pt x="226830" y="49440"/>
                    <a:pt x="228983" y="53739"/>
                  </a:cubicBezTo>
                  <a:cubicBezTo>
                    <a:pt x="231136" y="58039"/>
                    <a:pt x="233288" y="60188"/>
                    <a:pt x="234365" y="61263"/>
                  </a:cubicBezTo>
                  <a:cubicBezTo>
                    <a:pt x="239746" y="63412"/>
                    <a:pt x="241899" y="53739"/>
                    <a:pt x="244051" y="52665"/>
                  </a:cubicBezTo>
                  <a:cubicBezTo>
                    <a:pt x="246204" y="50515"/>
                    <a:pt x="248357" y="49440"/>
                    <a:pt x="248357" y="49440"/>
                  </a:cubicBezTo>
                  <a:lnTo>
                    <a:pt x="252662" y="47291"/>
                  </a:lnTo>
                  <a:cubicBezTo>
                    <a:pt x="253738" y="45141"/>
                    <a:pt x="253738" y="44066"/>
                    <a:pt x="253738" y="41917"/>
                  </a:cubicBezTo>
                  <a:cubicBezTo>
                    <a:pt x="253738" y="40842"/>
                    <a:pt x="254814" y="39767"/>
                    <a:pt x="255891" y="38692"/>
                  </a:cubicBezTo>
                  <a:cubicBezTo>
                    <a:pt x="256967" y="37618"/>
                    <a:pt x="259120" y="37618"/>
                    <a:pt x="260196" y="37618"/>
                  </a:cubicBezTo>
                  <a:cubicBezTo>
                    <a:pt x="262349" y="37618"/>
                    <a:pt x="266654" y="39767"/>
                    <a:pt x="268806" y="40842"/>
                  </a:cubicBezTo>
                  <a:cubicBezTo>
                    <a:pt x="269883" y="41917"/>
                    <a:pt x="270959" y="42991"/>
                    <a:pt x="272035" y="44066"/>
                  </a:cubicBezTo>
                  <a:cubicBezTo>
                    <a:pt x="273112" y="46216"/>
                    <a:pt x="274188" y="47291"/>
                    <a:pt x="275264" y="48365"/>
                  </a:cubicBezTo>
                  <a:cubicBezTo>
                    <a:pt x="277417" y="49440"/>
                    <a:pt x="281722" y="51590"/>
                    <a:pt x="282798" y="52665"/>
                  </a:cubicBezTo>
                  <a:cubicBezTo>
                    <a:pt x="283875" y="53739"/>
                    <a:pt x="288180" y="55889"/>
                    <a:pt x="287104" y="58039"/>
                  </a:cubicBezTo>
                  <a:cubicBezTo>
                    <a:pt x="287104" y="59113"/>
                    <a:pt x="287104" y="61263"/>
                    <a:pt x="284951" y="62338"/>
                  </a:cubicBezTo>
                  <a:cubicBezTo>
                    <a:pt x="279569" y="67712"/>
                    <a:pt x="280646" y="64487"/>
                    <a:pt x="280646" y="68786"/>
                  </a:cubicBezTo>
                  <a:cubicBezTo>
                    <a:pt x="280646" y="69861"/>
                    <a:pt x="280646" y="70936"/>
                    <a:pt x="279569" y="70936"/>
                  </a:cubicBezTo>
                  <a:cubicBezTo>
                    <a:pt x="279569" y="73086"/>
                    <a:pt x="278493" y="73086"/>
                    <a:pt x="277417" y="73086"/>
                  </a:cubicBezTo>
                  <a:lnTo>
                    <a:pt x="275264" y="73086"/>
                  </a:lnTo>
                  <a:lnTo>
                    <a:pt x="272035" y="73086"/>
                  </a:lnTo>
                  <a:cubicBezTo>
                    <a:pt x="269883" y="73086"/>
                    <a:pt x="264501" y="76310"/>
                    <a:pt x="260196" y="80609"/>
                  </a:cubicBezTo>
                  <a:cubicBezTo>
                    <a:pt x="256967" y="83833"/>
                    <a:pt x="254814" y="88133"/>
                    <a:pt x="259120" y="89207"/>
                  </a:cubicBezTo>
                  <a:cubicBezTo>
                    <a:pt x="261272" y="90282"/>
                    <a:pt x="263425" y="90282"/>
                    <a:pt x="264501" y="90282"/>
                  </a:cubicBezTo>
                  <a:cubicBezTo>
                    <a:pt x="267730" y="91357"/>
                    <a:pt x="270959" y="92432"/>
                    <a:pt x="270959" y="93507"/>
                  </a:cubicBezTo>
                  <a:cubicBezTo>
                    <a:pt x="270959" y="94581"/>
                    <a:pt x="270959" y="96731"/>
                    <a:pt x="272035" y="97806"/>
                  </a:cubicBezTo>
                  <a:cubicBezTo>
                    <a:pt x="272035" y="97806"/>
                    <a:pt x="274188" y="98880"/>
                    <a:pt x="275264" y="98880"/>
                  </a:cubicBezTo>
                  <a:cubicBezTo>
                    <a:pt x="276340" y="98880"/>
                    <a:pt x="277417" y="99955"/>
                    <a:pt x="277417" y="101030"/>
                  </a:cubicBezTo>
                  <a:cubicBezTo>
                    <a:pt x="277417" y="102105"/>
                    <a:pt x="277417" y="103180"/>
                    <a:pt x="277417" y="105329"/>
                  </a:cubicBezTo>
                  <a:cubicBezTo>
                    <a:pt x="278493" y="107479"/>
                    <a:pt x="277417" y="110703"/>
                    <a:pt x="278493" y="111778"/>
                  </a:cubicBezTo>
                  <a:cubicBezTo>
                    <a:pt x="278493" y="112853"/>
                    <a:pt x="279569" y="112853"/>
                    <a:pt x="280646" y="113928"/>
                  </a:cubicBezTo>
                  <a:cubicBezTo>
                    <a:pt x="283875" y="117152"/>
                    <a:pt x="284951" y="122526"/>
                    <a:pt x="280646" y="124675"/>
                  </a:cubicBezTo>
                  <a:cubicBezTo>
                    <a:pt x="278493" y="124675"/>
                    <a:pt x="276340" y="125750"/>
                    <a:pt x="274188" y="126825"/>
                  </a:cubicBezTo>
                  <a:cubicBezTo>
                    <a:pt x="272035" y="127900"/>
                    <a:pt x="267730" y="128975"/>
                    <a:pt x="266654" y="128975"/>
                  </a:cubicBezTo>
                  <a:cubicBezTo>
                    <a:pt x="265577" y="130049"/>
                    <a:pt x="264501" y="131124"/>
                    <a:pt x="264501" y="131124"/>
                  </a:cubicBezTo>
                  <a:cubicBezTo>
                    <a:pt x="264501" y="131124"/>
                    <a:pt x="259120" y="133274"/>
                    <a:pt x="255891" y="132199"/>
                  </a:cubicBezTo>
                  <a:cubicBezTo>
                    <a:pt x="251585" y="131124"/>
                    <a:pt x="255891" y="125750"/>
                    <a:pt x="252662" y="124675"/>
                  </a:cubicBezTo>
                  <a:cubicBezTo>
                    <a:pt x="249433" y="124675"/>
                    <a:pt x="247280" y="124675"/>
                    <a:pt x="247280" y="124675"/>
                  </a:cubicBezTo>
                  <a:cubicBezTo>
                    <a:pt x="247280" y="124675"/>
                    <a:pt x="233288" y="122526"/>
                    <a:pt x="217144" y="127900"/>
                  </a:cubicBezTo>
                  <a:cubicBezTo>
                    <a:pt x="200999" y="134349"/>
                    <a:pt x="188083" y="151545"/>
                    <a:pt x="182702" y="155844"/>
                  </a:cubicBezTo>
                  <a:cubicBezTo>
                    <a:pt x="176244" y="161218"/>
                    <a:pt x="169786" y="165517"/>
                    <a:pt x="169786" y="167667"/>
                  </a:cubicBezTo>
                  <a:cubicBezTo>
                    <a:pt x="168710" y="169817"/>
                    <a:pt x="168710" y="173041"/>
                    <a:pt x="168710" y="173041"/>
                  </a:cubicBezTo>
                  <a:lnTo>
                    <a:pt x="167634" y="180564"/>
                  </a:lnTo>
                  <a:cubicBezTo>
                    <a:pt x="167634" y="180564"/>
                    <a:pt x="165481" y="185938"/>
                    <a:pt x="164405" y="184864"/>
                  </a:cubicBezTo>
                  <a:cubicBezTo>
                    <a:pt x="161176" y="182714"/>
                    <a:pt x="163328" y="176265"/>
                    <a:pt x="161176" y="171966"/>
                  </a:cubicBezTo>
                  <a:cubicBezTo>
                    <a:pt x="160100" y="169817"/>
                    <a:pt x="159023" y="168742"/>
                    <a:pt x="155794" y="169817"/>
                  </a:cubicBezTo>
                  <a:cubicBezTo>
                    <a:pt x="152565" y="169817"/>
                    <a:pt x="149337" y="170891"/>
                    <a:pt x="146108" y="170891"/>
                  </a:cubicBezTo>
                  <a:cubicBezTo>
                    <a:pt x="140726" y="170891"/>
                    <a:pt x="126734" y="171966"/>
                    <a:pt x="122429" y="181639"/>
                  </a:cubicBezTo>
                  <a:cubicBezTo>
                    <a:pt x="120276" y="184864"/>
                    <a:pt x="118124" y="190238"/>
                    <a:pt x="119200" y="198836"/>
                  </a:cubicBezTo>
                  <a:cubicBezTo>
                    <a:pt x="119200" y="200985"/>
                    <a:pt x="118124" y="205285"/>
                    <a:pt x="119200" y="207434"/>
                  </a:cubicBezTo>
                  <a:cubicBezTo>
                    <a:pt x="123505" y="210659"/>
                    <a:pt x="131039" y="205285"/>
                    <a:pt x="134268" y="206359"/>
                  </a:cubicBezTo>
                  <a:cubicBezTo>
                    <a:pt x="136421" y="206359"/>
                    <a:pt x="137497" y="207434"/>
                    <a:pt x="136421" y="211733"/>
                  </a:cubicBezTo>
                  <a:cubicBezTo>
                    <a:pt x="134268" y="220332"/>
                    <a:pt x="138573" y="218182"/>
                    <a:pt x="146108" y="218182"/>
                  </a:cubicBezTo>
                  <a:cubicBezTo>
                    <a:pt x="153642" y="217107"/>
                    <a:pt x="145031" y="231079"/>
                    <a:pt x="145031" y="234304"/>
                  </a:cubicBezTo>
                  <a:cubicBezTo>
                    <a:pt x="145031" y="236453"/>
                    <a:pt x="155794" y="239678"/>
                    <a:pt x="155794" y="238603"/>
                  </a:cubicBezTo>
                  <a:cubicBezTo>
                    <a:pt x="156871" y="237528"/>
                    <a:pt x="153642" y="249351"/>
                    <a:pt x="150413" y="246127"/>
                  </a:cubicBezTo>
                  <a:cubicBezTo>
                    <a:pt x="148260" y="243977"/>
                    <a:pt x="146108" y="241827"/>
                    <a:pt x="143955" y="239678"/>
                  </a:cubicBezTo>
                  <a:cubicBezTo>
                    <a:pt x="140726" y="236453"/>
                    <a:pt x="138573" y="230005"/>
                    <a:pt x="136421" y="227855"/>
                  </a:cubicBezTo>
                  <a:cubicBezTo>
                    <a:pt x="135345" y="226780"/>
                    <a:pt x="133192" y="225706"/>
                    <a:pt x="131039" y="224631"/>
                  </a:cubicBezTo>
                  <a:cubicBezTo>
                    <a:pt x="123505" y="222481"/>
                    <a:pt x="121353" y="218182"/>
                    <a:pt x="121353" y="216032"/>
                  </a:cubicBezTo>
                  <a:cubicBezTo>
                    <a:pt x="122429" y="213883"/>
                    <a:pt x="124582" y="216032"/>
                    <a:pt x="112742" y="213883"/>
                  </a:cubicBezTo>
                  <a:cubicBezTo>
                    <a:pt x="109513" y="212808"/>
                    <a:pt x="106284" y="211733"/>
                    <a:pt x="104132" y="210659"/>
                  </a:cubicBezTo>
                  <a:cubicBezTo>
                    <a:pt x="98750" y="208509"/>
                    <a:pt x="95521" y="204210"/>
                    <a:pt x="94445" y="203135"/>
                  </a:cubicBezTo>
                  <a:cubicBezTo>
                    <a:pt x="93369" y="200985"/>
                    <a:pt x="93369" y="195611"/>
                    <a:pt x="93369" y="192387"/>
                  </a:cubicBezTo>
                  <a:cubicBezTo>
                    <a:pt x="93369" y="188088"/>
                    <a:pt x="92292" y="181639"/>
                    <a:pt x="91216" y="178415"/>
                  </a:cubicBezTo>
                  <a:cubicBezTo>
                    <a:pt x="90140" y="174116"/>
                    <a:pt x="89063" y="170891"/>
                    <a:pt x="89063" y="170891"/>
                  </a:cubicBezTo>
                  <a:lnTo>
                    <a:pt x="86911" y="167667"/>
                  </a:lnTo>
                  <a:cubicBezTo>
                    <a:pt x="86911" y="165517"/>
                    <a:pt x="84758" y="162293"/>
                    <a:pt x="83682" y="161218"/>
                  </a:cubicBezTo>
                  <a:cubicBezTo>
                    <a:pt x="81529" y="160143"/>
                    <a:pt x="80453" y="156919"/>
                    <a:pt x="80453" y="153695"/>
                  </a:cubicBezTo>
                  <a:cubicBezTo>
                    <a:pt x="79377" y="151545"/>
                    <a:pt x="80453" y="142947"/>
                    <a:pt x="84758" y="136498"/>
                  </a:cubicBezTo>
                  <a:cubicBezTo>
                    <a:pt x="87987" y="133274"/>
                    <a:pt x="90140" y="128975"/>
                    <a:pt x="94445" y="124675"/>
                  </a:cubicBezTo>
                  <a:cubicBezTo>
                    <a:pt x="97674" y="121451"/>
                    <a:pt x="100903" y="118227"/>
                    <a:pt x="103055" y="115002"/>
                  </a:cubicBezTo>
                  <a:cubicBezTo>
                    <a:pt x="108437" y="109628"/>
                    <a:pt x="112742" y="104254"/>
                    <a:pt x="112742" y="103180"/>
                  </a:cubicBezTo>
                  <a:cubicBezTo>
                    <a:pt x="112742" y="101030"/>
                    <a:pt x="112742" y="97806"/>
                    <a:pt x="112742" y="95656"/>
                  </a:cubicBezTo>
                  <a:cubicBezTo>
                    <a:pt x="113818" y="93507"/>
                    <a:pt x="103055" y="102105"/>
                    <a:pt x="92292" y="117152"/>
                  </a:cubicBezTo>
                  <a:cubicBezTo>
                    <a:pt x="58927" y="161218"/>
                    <a:pt x="38477" y="216032"/>
                    <a:pt x="38477" y="275146"/>
                  </a:cubicBezTo>
                  <a:cubicBezTo>
                    <a:pt x="38477" y="418093"/>
                    <a:pt x="155794" y="535245"/>
                    <a:pt x="298943" y="535245"/>
                  </a:cubicBezTo>
                  <a:cubicBezTo>
                    <a:pt x="367826" y="535245"/>
                    <a:pt x="430252" y="508375"/>
                    <a:pt x="476533" y="465384"/>
                  </a:cubicBezTo>
                  <a:cubicBezTo>
                    <a:pt x="504517" y="437439"/>
                    <a:pt x="527120" y="405195"/>
                    <a:pt x="540035" y="368653"/>
                  </a:cubicBezTo>
                  <a:cubicBezTo>
                    <a:pt x="552951" y="336409"/>
                    <a:pt x="558333" y="302016"/>
                    <a:pt x="557256" y="267622"/>
                  </a:cubicBezTo>
                  <a:cubicBezTo>
                    <a:pt x="557256" y="269772"/>
                    <a:pt x="556180" y="272996"/>
                    <a:pt x="555104" y="272996"/>
                  </a:cubicBezTo>
                  <a:cubicBezTo>
                    <a:pt x="554027" y="274071"/>
                    <a:pt x="551875" y="274071"/>
                    <a:pt x="550798" y="271921"/>
                  </a:cubicBezTo>
                  <a:cubicBezTo>
                    <a:pt x="549722" y="270847"/>
                    <a:pt x="547570" y="268697"/>
                    <a:pt x="545417" y="267622"/>
                  </a:cubicBezTo>
                  <a:cubicBezTo>
                    <a:pt x="544341" y="266548"/>
                    <a:pt x="542188" y="266548"/>
                    <a:pt x="542188" y="267622"/>
                  </a:cubicBezTo>
                  <a:cubicBezTo>
                    <a:pt x="542188" y="268697"/>
                    <a:pt x="542188" y="269772"/>
                    <a:pt x="541112" y="269772"/>
                  </a:cubicBezTo>
                  <a:cubicBezTo>
                    <a:pt x="540035" y="269772"/>
                    <a:pt x="537883" y="267622"/>
                    <a:pt x="536806" y="265473"/>
                  </a:cubicBezTo>
                  <a:cubicBezTo>
                    <a:pt x="536806" y="263323"/>
                    <a:pt x="535730" y="261174"/>
                    <a:pt x="535730" y="259024"/>
                  </a:cubicBezTo>
                  <a:cubicBezTo>
                    <a:pt x="535730" y="257949"/>
                    <a:pt x="531425" y="253650"/>
                    <a:pt x="528196" y="249351"/>
                  </a:cubicBezTo>
                  <a:cubicBezTo>
                    <a:pt x="526043" y="247201"/>
                    <a:pt x="523891" y="245052"/>
                    <a:pt x="521738" y="241827"/>
                  </a:cubicBezTo>
                  <a:cubicBezTo>
                    <a:pt x="518509" y="237528"/>
                    <a:pt x="516357" y="235379"/>
                    <a:pt x="515280" y="235379"/>
                  </a:cubicBezTo>
                  <a:cubicBezTo>
                    <a:pt x="509899" y="233229"/>
                    <a:pt x="507746" y="242902"/>
                    <a:pt x="507746" y="243977"/>
                  </a:cubicBezTo>
                  <a:cubicBezTo>
                    <a:pt x="506670" y="245052"/>
                    <a:pt x="505594" y="247201"/>
                    <a:pt x="505594" y="247201"/>
                  </a:cubicBezTo>
                  <a:cubicBezTo>
                    <a:pt x="505594" y="247201"/>
                    <a:pt x="501288" y="253650"/>
                    <a:pt x="501288" y="266548"/>
                  </a:cubicBezTo>
                  <a:cubicBezTo>
                    <a:pt x="501288" y="268697"/>
                    <a:pt x="501288" y="270847"/>
                    <a:pt x="500212" y="271921"/>
                  </a:cubicBezTo>
                  <a:cubicBezTo>
                    <a:pt x="499136" y="275146"/>
                    <a:pt x="493754" y="269772"/>
                    <a:pt x="492678" y="265473"/>
                  </a:cubicBezTo>
                  <a:cubicBezTo>
                    <a:pt x="490525" y="262248"/>
                    <a:pt x="489449" y="260099"/>
                    <a:pt x="489449" y="260099"/>
                  </a:cubicBezTo>
                  <a:lnTo>
                    <a:pt x="484068" y="248276"/>
                  </a:lnTo>
                  <a:lnTo>
                    <a:pt x="481915" y="243977"/>
                  </a:lnTo>
                  <a:cubicBezTo>
                    <a:pt x="480839" y="240753"/>
                    <a:pt x="478686" y="237528"/>
                    <a:pt x="475457" y="236453"/>
                  </a:cubicBezTo>
                  <a:cubicBezTo>
                    <a:pt x="473305" y="235379"/>
                    <a:pt x="468999" y="233229"/>
                    <a:pt x="465770" y="230005"/>
                  </a:cubicBezTo>
                  <a:cubicBezTo>
                    <a:pt x="462541" y="227855"/>
                    <a:pt x="456084" y="220332"/>
                    <a:pt x="450702" y="214958"/>
                  </a:cubicBezTo>
                  <a:cubicBezTo>
                    <a:pt x="447473" y="211733"/>
                    <a:pt x="444244" y="207434"/>
                    <a:pt x="442092" y="204210"/>
                  </a:cubicBezTo>
                  <a:cubicBezTo>
                    <a:pt x="438863" y="200985"/>
                    <a:pt x="436710" y="198836"/>
                    <a:pt x="434558" y="197761"/>
                  </a:cubicBezTo>
                  <a:cubicBezTo>
                    <a:pt x="430252" y="195611"/>
                    <a:pt x="424871" y="198836"/>
                    <a:pt x="423794" y="198836"/>
                  </a:cubicBezTo>
                  <a:cubicBezTo>
                    <a:pt x="422718" y="198836"/>
                    <a:pt x="419489" y="198836"/>
                    <a:pt x="418413" y="197761"/>
                  </a:cubicBezTo>
                  <a:cubicBezTo>
                    <a:pt x="416260" y="196686"/>
                    <a:pt x="411955" y="192387"/>
                    <a:pt x="407650" y="194537"/>
                  </a:cubicBezTo>
                  <a:cubicBezTo>
                    <a:pt x="404421" y="196686"/>
                    <a:pt x="413031" y="202060"/>
                    <a:pt x="415184" y="204210"/>
                  </a:cubicBezTo>
                  <a:cubicBezTo>
                    <a:pt x="417336" y="207434"/>
                    <a:pt x="419489" y="208509"/>
                    <a:pt x="419489" y="208509"/>
                  </a:cubicBezTo>
                  <a:cubicBezTo>
                    <a:pt x="419489" y="208509"/>
                    <a:pt x="425947" y="214958"/>
                    <a:pt x="433481" y="221406"/>
                  </a:cubicBezTo>
                  <a:cubicBezTo>
                    <a:pt x="442092" y="228930"/>
                    <a:pt x="451778" y="235379"/>
                    <a:pt x="455007" y="237528"/>
                  </a:cubicBezTo>
                  <a:cubicBezTo>
                    <a:pt x="457160" y="240753"/>
                    <a:pt x="453931" y="245052"/>
                    <a:pt x="453931" y="247201"/>
                  </a:cubicBezTo>
                  <a:cubicBezTo>
                    <a:pt x="452855" y="248276"/>
                    <a:pt x="448549" y="252575"/>
                    <a:pt x="444244" y="255800"/>
                  </a:cubicBezTo>
                  <a:cubicBezTo>
                    <a:pt x="439939" y="260099"/>
                    <a:pt x="441015" y="266548"/>
                    <a:pt x="445321" y="272996"/>
                  </a:cubicBezTo>
                  <a:cubicBezTo>
                    <a:pt x="449626" y="279445"/>
                    <a:pt x="442092" y="288043"/>
                    <a:pt x="442092" y="293417"/>
                  </a:cubicBezTo>
                  <a:cubicBezTo>
                    <a:pt x="441015" y="297716"/>
                    <a:pt x="446397" y="303090"/>
                    <a:pt x="443168" y="305240"/>
                  </a:cubicBezTo>
                  <a:cubicBezTo>
                    <a:pt x="441015" y="307389"/>
                    <a:pt x="437786" y="306315"/>
                    <a:pt x="437786" y="306315"/>
                  </a:cubicBezTo>
                  <a:cubicBezTo>
                    <a:pt x="437786" y="306315"/>
                    <a:pt x="436710" y="305240"/>
                    <a:pt x="434558" y="304165"/>
                  </a:cubicBezTo>
                  <a:cubicBezTo>
                    <a:pt x="432405" y="304165"/>
                    <a:pt x="427023" y="307389"/>
                    <a:pt x="422718" y="314913"/>
                  </a:cubicBezTo>
                  <a:cubicBezTo>
                    <a:pt x="419489" y="321362"/>
                    <a:pt x="420565" y="333184"/>
                    <a:pt x="420565" y="338558"/>
                  </a:cubicBezTo>
                  <a:cubicBezTo>
                    <a:pt x="419489" y="345007"/>
                    <a:pt x="416260" y="351456"/>
                    <a:pt x="413031" y="355755"/>
                  </a:cubicBezTo>
                  <a:cubicBezTo>
                    <a:pt x="409802" y="358979"/>
                    <a:pt x="407650" y="369727"/>
                    <a:pt x="404421" y="378326"/>
                  </a:cubicBezTo>
                  <a:cubicBezTo>
                    <a:pt x="402268" y="382625"/>
                    <a:pt x="399039" y="386924"/>
                    <a:pt x="395810" y="393373"/>
                  </a:cubicBezTo>
                  <a:cubicBezTo>
                    <a:pt x="392581" y="398747"/>
                    <a:pt x="388276" y="401971"/>
                    <a:pt x="386124" y="401971"/>
                  </a:cubicBezTo>
                  <a:cubicBezTo>
                    <a:pt x="377513" y="404121"/>
                    <a:pt x="372132" y="390148"/>
                    <a:pt x="371055" y="383700"/>
                  </a:cubicBezTo>
                  <a:cubicBezTo>
                    <a:pt x="371055" y="377251"/>
                    <a:pt x="367826" y="364353"/>
                    <a:pt x="366750" y="355755"/>
                  </a:cubicBezTo>
                  <a:cubicBezTo>
                    <a:pt x="365674" y="347157"/>
                    <a:pt x="366750" y="334259"/>
                    <a:pt x="366750" y="327810"/>
                  </a:cubicBezTo>
                  <a:cubicBezTo>
                    <a:pt x="366750" y="321362"/>
                    <a:pt x="364597" y="312763"/>
                    <a:pt x="362445" y="309539"/>
                  </a:cubicBezTo>
                  <a:cubicBezTo>
                    <a:pt x="361369" y="307389"/>
                    <a:pt x="361369" y="305240"/>
                    <a:pt x="361369" y="303090"/>
                  </a:cubicBezTo>
                  <a:cubicBezTo>
                    <a:pt x="361369" y="300941"/>
                    <a:pt x="361369" y="298791"/>
                    <a:pt x="361369" y="296642"/>
                  </a:cubicBezTo>
                  <a:cubicBezTo>
                    <a:pt x="361369" y="293417"/>
                    <a:pt x="358140" y="289118"/>
                    <a:pt x="354911" y="286968"/>
                  </a:cubicBezTo>
                  <a:cubicBezTo>
                    <a:pt x="351682" y="284819"/>
                    <a:pt x="344148" y="285894"/>
                    <a:pt x="337690" y="284819"/>
                  </a:cubicBezTo>
                  <a:cubicBezTo>
                    <a:pt x="332308" y="283744"/>
                    <a:pt x="330156" y="277295"/>
                    <a:pt x="330156" y="277295"/>
                  </a:cubicBezTo>
                  <a:lnTo>
                    <a:pt x="326927" y="268697"/>
                  </a:lnTo>
                  <a:lnTo>
                    <a:pt x="325850" y="263323"/>
                  </a:lnTo>
                  <a:cubicBezTo>
                    <a:pt x="324774" y="260099"/>
                    <a:pt x="320469" y="248276"/>
                    <a:pt x="316164" y="236453"/>
                  </a:cubicBezTo>
                  <a:cubicBezTo>
                    <a:pt x="311859" y="225706"/>
                    <a:pt x="303248" y="204210"/>
                    <a:pt x="307553" y="189163"/>
                  </a:cubicBezTo>
                  <a:cubicBezTo>
                    <a:pt x="311859" y="175190"/>
                    <a:pt x="330156" y="171966"/>
                    <a:pt x="333385" y="171966"/>
                  </a:cubicBezTo>
                  <a:cubicBezTo>
                    <a:pt x="336614" y="171966"/>
                    <a:pt x="340919" y="170891"/>
                    <a:pt x="343071" y="171966"/>
                  </a:cubicBezTo>
                  <a:cubicBezTo>
                    <a:pt x="344148" y="171966"/>
                    <a:pt x="346300" y="174116"/>
                    <a:pt x="346300" y="177340"/>
                  </a:cubicBezTo>
                  <a:cubicBezTo>
                    <a:pt x="346300" y="180564"/>
                    <a:pt x="347377" y="182714"/>
                    <a:pt x="348453" y="183789"/>
                  </a:cubicBezTo>
                  <a:cubicBezTo>
                    <a:pt x="349529" y="183789"/>
                    <a:pt x="351682" y="184864"/>
                    <a:pt x="353834" y="185938"/>
                  </a:cubicBezTo>
                  <a:cubicBezTo>
                    <a:pt x="354911" y="185938"/>
                    <a:pt x="357063" y="187013"/>
                    <a:pt x="358140" y="188088"/>
                  </a:cubicBezTo>
                  <a:cubicBezTo>
                    <a:pt x="359216" y="189163"/>
                    <a:pt x="363521" y="187013"/>
                    <a:pt x="366750" y="182714"/>
                  </a:cubicBezTo>
                  <a:cubicBezTo>
                    <a:pt x="369979" y="179490"/>
                    <a:pt x="376437" y="169817"/>
                    <a:pt x="372132" y="165517"/>
                  </a:cubicBezTo>
                  <a:cubicBezTo>
                    <a:pt x="367826" y="161218"/>
                    <a:pt x="359216" y="165517"/>
                    <a:pt x="357063" y="164443"/>
                  </a:cubicBezTo>
                  <a:cubicBezTo>
                    <a:pt x="354911" y="164443"/>
                    <a:pt x="353834" y="161218"/>
                    <a:pt x="353834" y="160143"/>
                  </a:cubicBezTo>
                  <a:cubicBezTo>
                    <a:pt x="352758" y="159069"/>
                    <a:pt x="352758" y="157994"/>
                    <a:pt x="352758" y="156919"/>
                  </a:cubicBezTo>
                  <a:cubicBezTo>
                    <a:pt x="352758" y="155844"/>
                    <a:pt x="351682" y="154769"/>
                    <a:pt x="350605" y="153695"/>
                  </a:cubicBezTo>
                  <a:cubicBezTo>
                    <a:pt x="349529" y="153695"/>
                    <a:pt x="348453" y="154769"/>
                    <a:pt x="348453" y="155844"/>
                  </a:cubicBezTo>
                  <a:cubicBezTo>
                    <a:pt x="347377" y="156919"/>
                    <a:pt x="347377" y="160143"/>
                    <a:pt x="348453" y="161218"/>
                  </a:cubicBezTo>
                  <a:cubicBezTo>
                    <a:pt x="348453" y="163368"/>
                    <a:pt x="346300" y="164443"/>
                    <a:pt x="344148" y="161218"/>
                  </a:cubicBezTo>
                  <a:cubicBezTo>
                    <a:pt x="344148" y="160143"/>
                    <a:pt x="343071" y="157994"/>
                    <a:pt x="341995" y="155844"/>
                  </a:cubicBezTo>
                  <a:cubicBezTo>
                    <a:pt x="339842" y="152620"/>
                    <a:pt x="337690" y="150470"/>
                    <a:pt x="335537" y="148321"/>
                  </a:cubicBezTo>
                  <a:cubicBezTo>
                    <a:pt x="330156" y="145096"/>
                    <a:pt x="322622" y="146171"/>
                    <a:pt x="318316" y="148321"/>
                  </a:cubicBezTo>
                  <a:cubicBezTo>
                    <a:pt x="314011" y="150470"/>
                    <a:pt x="308630" y="156919"/>
                    <a:pt x="303248" y="161218"/>
                  </a:cubicBezTo>
                  <a:cubicBezTo>
                    <a:pt x="296790" y="166592"/>
                    <a:pt x="298943" y="155844"/>
                    <a:pt x="298943" y="155844"/>
                  </a:cubicBezTo>
                  <a:lnTo>
                    <a:pt x="301095" y="149396"/>
                  </a:lnTo>
                  <a:cubicBezTo>
                    <a:pt x="302172" y="145096"/>
                    <a:pt x="304324" y="138648"/>
                    <a:pt x="305401" y="134349"/>
                  </a:cubicBezTo>
                  <a:cubicBezTo>
                    <a:pt x="306477" y="130049"/>
                    <a:pt x="308630" y="126825"/>
                    <a:pt x="308630" y="126825"/>
                  </a:cubicBezTo>
                  <a:lnTo>
                    <a:pt x="310782" y="120376"/>
                  </a:lnTo>
                  <a:cubicBezTo>
                    <a:pt x="311859" y="116077"/>
                    <a:pt x="315087" y="107479"/>
                    <a:pt x="317240" y="101030"/>
                  </a:cubicBezTo>
                  <a:cubicBezTo>
                    <a:pt x="320469" y="94581"/>
                    <a:pt x="325850" y="88133"/>
                    <a:pt x="329079" y="85983"/>
                  </a:cubicBezTo>
                  <a:cubicBezTo>
                    <a:pt x="332308" y="84908"/>
                    <a:pt x="337690" y="84908"/>
                    <a:pt x="340919" y="85983"/>
                  </a:cubicBezTo>
                  <a:cubicBezTo>
                    <a:pt x="345224" y="85983"/>
                    <a:pt x="348453" y="87058"/>
                    <a:pt x="348453" y="87058"/>
                  </a:cubicBezTo>
                  <a:lnTo>
                    <a:pt x="351682" y="88133"/>
                  </a:lnTo>
                  <a:cubicBezTo>
                    <a:pt x="353834" y="88133"/>
                    <a:pt x="357063" y="89207"/>
                    <a:pt x="359216" y="89207"/>
                  </a:cubicBezTo>
                  <a:cubicBezTo>
                    <a:pt x="361369" y="89207"/>
                    <a:pt x="366750" y="88133"/>
                    <a:pt x="372132" y="84908"/>
                  </a:cubicBezTo>
                  <a:cubicBezTo>
                    <a:pt x="377513" y="82759"/>
                    <a:pt x="385047" y="69861"/>
                    <a:pt x="393658" y="70936"/>
                  </a:cubicBezTo>
                  <a:cubicBezTo>
                    <a:pt x="402268" y="72011"/>
                    <a:pt x="408726" y="79534"/>
                    <a:pt x="411955" y="79534"/>
                  </a:cubicBezTo>
                  <a:lnTo>
                    <a:pt x="416260" y="79534"/>
                  </a:lnTo>
                  <a:lnTo>
                    <a:pt x="421642" y="79534"/>
                  </a:lnTo>
                  <a:cubicBezTo>
                    <a:pt x="424871" y="79534"/>
                    <a:pt x="429176" y="80609"/>
                    <a:pt x="431328" y="81684"/>
                  </a:cubicBezTo>
                  <a:cubicBezTo>
                    <a:pt x="432405" y="82759"/>
                    <a:pt x="435634" y="82759"/>
                    <a:pt x="438863" y="81684"/>
                  </a:cubicBezTo>
                  <a:cubicBezTo>
                    <a:pt x="442092" y="80609"/>
                    <a:pt x="447473" y="80609"/>
                    <a:pt x="452855" y="81684"/>
                  </a:cubicBezTo>
                  <a:cubicBezTo>
                    <a:pt x="457160" y="82759"/>
                    <a:pt x="463618" y="83833"/>
                    <a:pt x="467923" y="83833"/>
                  </a:cubicBezTo>
                  <a:cubicBezTo>
                    <a:pt x="472228" y="83833"/>
                    <a:pt x="464694" y="73086"/>
                    <a:pt x="449626" y="62338"/>
                  </a:cubicBezTo>
                  <a:cubicBezTo>
                    <a:pt x="445321" y="59113"/>
                    <a:pt x="441015" y="56964"/>
                    <a:pt x="436710" y="53739"/>
                  </a:cubicBezTo>
                  <a:cubicBezTo>
                    <a:pt x="432405" y="51590"/>
                    <a:pt x="429176" y="49440"/>
                    <a:pt x="423794" y="47291"/>
                  </a:cubicBezTo>
                  <a:cubicBezTo>
                    <a:pt x="402268" y="36543"/>
                    <a:pt x="375360" y="26870"/>
                    <a:pt x="345224" y="20421"/>
                  </a:cubicBezTo>
                  <a:cubicBezTo>
                    <a:pt x="328003" y="17197"/>
                    <a:pt x="310782" y="15047"/>
                    <a:pt x="293561" y="15047"/>
                  </a:cubicBezTo>
                  <a:close/>
                  <a:moveTo>
                    <a:pt x="289256" y="0"/>
                  </a:moveTo>
                  <a:cubicBezTo>
                    <a:pt x="302172" y="0"/>
                    <a:pt x="314011" y="1075"/>
                    <a:pt x="326927" y="3224"/>
                  </a:cubicBezTo>
                  <a:cubicBezTo>
                    <a:pt x="331232" y="3224"/>
                    <a:pt x="336614" y="4299"/>
                    <a:pt x="340919" y="5374"/>
                  </a:cubicBezTo>
                  <a:cubicBezTo>
                    <a:pt x="341995" y="5374"/>
                    <a:pt x="341995" y="5374"/>
                    <a:pt x="341995" y="5374"/>
                  </a:cubicBezTo>
                  <a:cubicBezTo>
                    <a:pt x="386124" y="11823"/>
                    <a:pt x="427023" y="29019"/>
                    <a:pt x="461465" y="53739"/>
                  </a:cubicBezTo>
                  <a:cubicBezTo>
                    <a:pt x="468999" y="59113"/>
                    <a:pt x="476533" y="64487"/>
                    <a:pt x="484068" y="70936"/>
                  </a:cubicBezTo>
                  <a:cubicBezTo>
                    <a:pt x="485144" y="72011"/>
                    <a:pt x="485144" y="73086"/>
                    <a:pt x="485144" y="73086"/>
                  </a:cubicBezTo>
                  <a:cubicBezTo>
                    <a:pt x="540035" y="123601"/>
                    <a:pt x="574477" y="194537"/>
                    <a:pt x="574477" y="275146"/>
                  </a:cubicBezTo>
                  <a:cubicBezTo>
                    <a:pt x="574477" y="408420"/>
                    <a:pt x="477610" y="519123"/>
                    <a:pt x="350605" y="542768"/>
                  </a:cubicBezTo>
                  <a:cubicBezTo>
                    <a:pt x="322622" y="548142"/>
                    <a:pt x="302172" y="549217"/>
                    <a:pt x="273112" y="545993"/>
                  </a:cubicBezTo>
                  <a:cubicBezTo>
                    <a:pt x="249433" y="544918"/>
                    <a:pt x="224678" y="540619"/>
                    <a:pt x="202075" y="533095"/>
                  </a:cubicBezTo>
                  <a:cubicBezTo>
                    <a:pt x="198847" y="533095"/>
                    <a:pt x="196694" y="530946"/>
                    <a:pt x="193465" y="530946"/>
                  </a:cubicBezTo>
                  <a:cubicBezTo>
                    <a:pt x="193465" y="529871"/>
                    <a:pt x="192389" y="529871"/>
                    <a:pt x="192389" y="529871"/>
                  </a:cubicBezTo>
                  <a:cubicBezTo>
                    <a:pt x="190236" y="529871"/>
                    <a:pt x="189160" y="528796"/>
                    <a:pt x="187007" y="527721"/>
                  </a:cubicBezTo>
                  <a:cubicBezTo>
                    <a:pt x="171939" y="522347"/>
                    <a:pt x="156871" y="514824"/>
                    <a:pt x="142879" y="507300"/>
                  </a:cubicBezTo>
                  <a:cubicBezTo>
                    <a:pt x="138573" y="506226"/>
                    <a:pt x="150413" y="513749"/>
                    <a:pt x="147184" y="513749"/>
                  </a:cubicBezTo>
                  <a:cubicBezTo>
                    <a:pt x="123505" y="504076"/>
                    <a:pt x="105208" y="485805"/>
                    <a:pt x="110590" y="485805"/>
                  </a:cubicBezTo>
                  <a:cubicBezTo>
                    <a:pt x="96598" y="478281"/>
                    <a:pt x="81529" y="466458"/>
                    <a:pt x="66461" y="453561"/>
                  </a:cubicBezTo>
                  <a:lnTo>
                    <a:pt x="56774" y="442813"/>
                  </a:lnTo>
                  <a:cubicBezTo>
                    <a:pt x="53545" y="438514"/>
                    <a:pt x="50316" y="435289"/>
                    <a:pt x="47088" y="430990"/>
                  </a:cubicBezTo>
                  <a:cubicBezTo>
                    <a:pt x="40630" y="423467"/>
                    <a:pt x="35248" y="414868"/>
                    <a:pt x="29867" y="406270"/>
                  </a:cubicBezTo>
                  <a:cubicBezTo>
                    <a:pt x="27714" y="400896"/>
                    <a:pt x="37401" y="414868"/>
                    <a:pt x="33096" y="405195"/>
                  </a:cubicBezTo>
                  <a:cubicBezTo>
                    <a:pt x="19104" y="387999"/>
                    <a:pt x="7264" y="358979"/>
                    <a:pt x="2959" y="335334"/>
                  </a:cubicBezTo>
                  <a:cubicBezTo>
                    <a:pt x="-1346" y="310614"/>
                    <a:pt x="-270" y="291268"/>
                    <a:pt x="1883" y="290193"/>
                  </a:cubicBezTo>
                  <a:cubicBezTo>
                    <a:pt x="3497" y="316525"/>
                    <a:pt x="9955" y="342589"/>
                    <a:pt x="20315" y="367040"/>
                  </a:cubicBezTo>
                  <a:lnTo>
                    <a:pt x="29687" y="382087"/>
                  </a:lnTo>
                  <a:lnTo>
                    <a:pt x="29867" y="382625"/>
                  </a:lnTo>
                  <a:cubicBezTo>
                    <a:pt x="38477" y="400896"/>
                    <a:pt x="49240" y="418093"/>
                    <a:pt x="61080" y="434215"/>
                  </a:cubicBezTo>
                  <a:cubicBezTo>
                    <a:pt x="62156" y="434215"/>
                    <a:pt x="62156" y="434215"/>
                    <a:pt x="62156" y="434215"/>
                  </a:cubicBezTo>
                  <a:lnTo>
                    <a:pt x="29687" y="382087"/>
                  </a:lnTo>
                  <a:lnTo>
                    <a:pt x="12780" y="331572"/>
                  </a:lnTo>
                  <a:cubicBezTo>
                    <a:pt x="8879" y="313838"/>
                    <a:pt x="6726" y="295567"/>
                    <a:pt x="6188" y="277295"/>
                  </a:cubicBezTo>
                  <a:cubicBezTo>
                    <a:pt x="5112" y="203135"/>
                    <a:pt x="37401" y="128975"/>
                    <a:pt x="91216" y="78460"/>
                  </a:cubicBezTo>
                  <a:cubicBezTo>
                    <a:pt x="145031" y="27944"/>
                    <a:pt x="218220" y="0"/>
                    <a:pt x="289256" y="0"/>
                  </a:cubicBezTo>
                  <a:close/>
                </a:path>
              </a:pathLst>
            </a:custGeom>
            <a:solidFill>
              <a:schemeClr val="bg1"/>
            </a:solidFill>
            <a:ln>
              <a:noFill/>
            </a:ln>
          </p:spPr>
          <p:txBody>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9pPr>
            </a:lstStyle>
            <a:p>
              <a:endParaRPr lang="zh-CN" altLang="en-US" sz="1500"/>
            </a:p>
          </p:txBody>
        </p:sp>
        <p:grpSp>
          <p:nvGrpSpPr>
            <p:cNvPr id="26" name="组合 25"/>
            <p:cNvGrpSpPr/>
            <p:nvPr/>
          </p:nvGrpSpPr>
          <p:grpSpPr>
            <a:xfrm>
              <a:off x="3353435" y="2100580"/>
              <a:ext cx="471805" cy="3010535"/>
              <a:chOff x="3732904" y="2221809"/>
              <a:chExt cx="471775" cy="2325444"/>
            </a:xfrm>
          </p:grpSpPr>
          <p:cxnSp>
            <p:nvCxnSpPr>
              <p:cNvPr id="49" name="直接箭头连接符 48"/>
              <p:cNvCxnSpPr/>
              <p:nvPr/>
            </p:nvCxnSpPr>
            <p:spPr>
              <a:xfrm>
                <a:off x="3732904" y="2221809"/>
                <a:ext cx="471775" cy="0"/>
              </a:xfrm>
              <a:prstGeom prst="straightConnector1">
                <a:avLst/>
              </a:prstGeom>
              <a:ln w="3175" cap="rnd">
                <a:solidFill>
                  <a:schemeClr val="bg1">
                    <a:lumMod val="75000"/>
                  </a:schemeClr>
                </a:solidFill>
                <a:round/>
                <a:tailEnd type="triangle"/>
              </a:ln>
            </p:spPr>
            <p:style>
              <a:lnRef idx="1">
                <a:schemeClr val="accent1"/>
              </a:lnRef>
              <a:fillRef idx="0">
                <a:schemeClr val="accent1"/>
              </a:fillRef>
              <a:effectRef idx="0">
                <a:schemeClr val="accent1"/>
              </a:effectRef>
              <a:fontRef idx="minor">
                <a:schemeClr val="tx1"/>
              </a:fontRef>
            </p:style>
          </p:cxnSp>
          <p:cxnSp>
            <p:nvCxnSpPr>
              <p:cNvPr id="50" name="直接箭头连接符 49"/>
              <p:cNvCxnSpPr/>
              <p:nvPr/>
            </p:nvCxnSpPr>
            <p:spPr>
              <a:xfrm>
                <a:off x="3732904" y="4547253"/>
                <a:ext cx="471775" cy="0"/>
              </a:xfrm>
              <a:prstGeom prst="straightConnector1">
                <a:avLst/>
              </a:prstGeom>
              <a:ln w="3175" cap="rnd">
                <a:solidFill>
                  <a:schemeClr val="bg1">
                    <a:lumMod val="75000"/>
                  </a:schemeClr>
                </a:solidFill>
                <a:round/>
                <a:tailEnd type="triangle"/>
              </a:ln>
            </p:spPr>
            <p:style>
              <a:lnRef idx="1">
                <a:schemeClr val="accent1"/>
              </a:lnRef>
              <a:fillRef idx="0">
                <a:schemeClr val="accent1"/>
              </a:fillRef>
              <a:effectRef idx="0">
                <a:schemeClr val="accent1"/>
              </a:effectRef>
              <a:fontRef idx="minor">
                <a:schemeClr val="tx1"/>
              </a:fontRef>
            </p:style>
          </p:cxnSp>
          <p:cxnSp>
            <p:nvCxnSpPr>
              <p:cNvPr id="51" name="直接箭头连接符 50"/>
              <p:cNvCxnSpPr/>
              <p:nvPr/>
            </p:nvCxnSpPr>
            <p:spPr>
              <a:xfrm flipV="1">
                <a:off x="3732904" y="2221810"/>
                <a:ext cx="0" cy="2325443"/>
              </a:xfrm>
              <a:prstGeom prst="straightConnector1">
                <a:avLst/>
              </a:prstGeom>
              <a:ln w="3175" cap="rnd">
                <a:solidFill>
                  <a:schemeClr val="bg1">
                    <a:lumMod val="75000"/>
                  </a:schemeClr>
                </a:solidFill>
                <a:round/>
                <a:tailEnd type="none"/>
              </a:ln>
            </p:spPr>
            <p:style>
              <a:lnRef idx="1">
                <a:schemeClr val="accent1"/>
              </a:lnRef>
              <a:fillRef idx="0">
                <a:schemeClr val="accent1"/>
              </a:fillRef>
              <a:effectRef idx="0">
                <a:schemeClr val="accent1"/>
              </a:effectRef>
              <a:fontRef idx="minor">
                <a:schemeClr val="tx1"/>
              </a:fontRef>
            </p:style>
          </p:cxnSp>
        </p:grpSp>
        <p:cxnSp>
          <p:nvCxnSpPr>
            <p:cNvPr id="27" name="直接箭头连接符 26"/>
            <p:cNvCxnSpPr/>
            <p:nvPr/>
          </p:nvCxnSpPr>
          <p:spPr>
            <a:xfrm>
              <a:off x="3137229" y="3580446"/>
              <a:ext cx="216000" cy="0"/>
            </a:xfrm>
            <a:prstGeom prst="straightConnector1">
              <a:avLst/>
            </a:prstGeom>
            <a:ln w="3175" cap="rnd">
              <a:solidFill>
                <a:schemeClr val="bg1">
                  <a:lumMod val="75000"/>
                </a:schemeClr>
              </a:solidFill>
              <a:round/>
              <a:tailEnd type="none"/>
            </a:ln>
          </p:spPr>
          <p:style>
            <a:lnRef idx="1">
              <a:schemeClr val="accent1"/>
            </a:lnRef>
            <a:fillRef idx="0">
              <a:schemeClr val="accent1"/>
            </a:fillRef>
            <a:effectRef idx="0">
              <a:schemeClr val="accent1"/>
            </a:effectRef>
            <a:fontRef idx="minor">
              <a:schemeClr val="tx1"/>
            </a:fontRef>
          </p:style>
        </p:cxnSp>
        <p:sp>
          <p:nvSpPr>
            <p:cNvPr id="28" name="îṥḷíḓe"/>
            <p:cNvSpPr/>
            <p:nvPr/>
          </p:nvSpPr>
          <p:spPr>
            <a:xfrm>
              <a:off x="3825243" y="1875583"/>
              <a:ext cx="774173" cy="475615"/>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45720" tIns="22860" rIns="45720" bIns="22860" rtlCol="0" anchor="ctr">
              <a:norm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1pPr>
              <a:lvl2pPr marL="0" marR="0" indent="228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2pPr>
              <a:lvl3pPr marL="0" marR="0" indent="457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3pPr>
              <a:lvl4pPr marL="0" marR="0" indent="685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4pPr>
              <a:lvl5pPr marL="0" marR="0" indent="9144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5pPr>
              <a:lvl6pPr marL="0" marR="0" indent="11430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6pPr>
              <a:lvl7pPr marL="0" marR="0" indent="1371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7pPr>
              <a:lvl8pPr marL="0" marR="0" indent="1600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8pPr>
              <a:lvl9pPr marL="0" marR="0" indent="1828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9pPr>
            </a:lstStyle>
            <a:p>
              <a:r>
                <a:rPr lang="zh-CN" altLang="en-US" sz="1600">
                  <a:solidFill>
                    <a:schemeClr val="tx1"/>
                  </a:solidFill>
                  <a:latin typeface="OPPOSans R" panose="00020600040101010101" charset="-122"/>
                  <a:ea typeface="OPPOSans R" panose="00020600040101010101" charset="-122"/>
                  <a:cs typeface="OPPOSans R" panose="00020600040101010101" charset="-122"/>
                </a:rPr>
                <a:t>模式</a:t>
              </a:r>
              <a:endParaRPr lang="zh-CN" altLang="en-US" sz="1600">
                <a:solidFill>
                  <a:schemeClr val="tx1"/>
                </a:solidFill>
                <a:latin typeface="OPPOSans R" panose="00020600040101010101" charset="-122"/>
                <a:ea typeface="OPPOSans R" panose="00020600040101010101" charset="-122"/>
                <a:cs typeface="OPPOSans R" panose="00020600040101010101" charset="-122"/>
              </a:endParaRPr>
            </a:p>
          </p:txBody>
        </p:sp>
        <p:sp>
          <p:nvSpPr>
            <p:cNvPr id="29" name="îṥḷíḓe"/>
            <p:cNvSpPr/>
            <p:nvPr/>
          </p:nvSpPr>
          <p:spPr>
            <a:xfrm>
              <a:off x="3853866" y="4857636"/>
              <a:ext cx="774173" cy="475615"/>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45720" tIns="22860" rIns="45720" bIns="22860" rtlCol="0" anchor="ctr">
              <a:norm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1pPr>
              <a:lvl2pPr marL="0" marR="0" indent="228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2pPr>
              <a:lvl3pPr marL="0" marR="0" indent="457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3pPr>
              <a:lvl4pPr marL="0" marR="0" indent="685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4pPr>
              <a:lvl5pPr marL="0" marR="0" indent="9144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5pPr>
              <a:lvl6pPr marL="0" marR="0" indent="11430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6pPr>
              <a:lvl7pPr marL="0" marR="0" indent="1371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7pPr>
              <a:lvl8pPr marL="0" marR="0" indent="1600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8pPr>
              <a:lvl9pPr marL="0" marR="0" indent="1828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9pPr>
            </a:lstStyle>
            <a:p>
              <a:r>
                <a:rPr lang="zh-CN" altLang="en-US" sz="1600">
                  <a:solidFill>
                    <a:schemeClr val="tx1"/>
                  </a:solidFill>
                  <a:latin typeface="OPPOSans R" panose="00020600040101010101" charset="-122"/>
                  <a:ea typeface="OPPOSans R" panose="00020600040101010101" charset="-122"/>
                  <a:cs typeface="OPPOSans R" panose="00020600040101010101" charset="-122"/>
                </a:rPr>
                <a:t>人员</a:t>
              </a:r>
              <a:endParaRPr lang="zh-CN" altLang="en-US" sz="1600">
                <a:solidFill>
                  <a:schemeClr val="tx1"/>
                </a:solidFill>
                <a:latin typeface="OPPOSans R" panose="00020600040101010101" charset="-122"/>
                <a:ea typeface="OPPOSans R" panose="00020600040101010101" charset="-122"/>
                <a:cs typeface="OPPOSans R" panose="00020600040101010101" charset="-122"/>
              </a:endParaRPr>
            </a:p>
          </p:txBody>
        </p:sp>
        <p:cxnSp>
          <p:nvCxnSpPr>
            <p:cNvPr id="30" name="直接箭头连接符 29"/>
            <p:cNvCxnSpPr/>
            <p:nvPr/>
          </p:nvCxnSpPr>
          <p:spPr>
            <a:xfrm>
              <a:off x="4631617" y="2138448"/>
              <a:ext cx="216000" cy="0"/>
            </a:xfrm>
            <a:prstGeom prst="straightConnector1">
              <a:avLst/>
            </a:prstGeom>
            <a:ln w="3175" cap="rnd">
              <a:solidFill>
                <a:schemeClr val="bg1">
                  <a:lumMod val="75000"/>
                </a:schemeClr>
              </a:solidFill>
              <a:round/>
              <a:tailEnd type="none"/>
            </a:ln>
          </p:spPr>
          <p:style>
            <a:lnRef idx="1">
              <a:schemeClr val="accent1"/>
            </a:lnRef>
            <a:fillRef idx="0">
              <a:schemeClr val="accent1"/>
            </a:fillRef>
            <a:effectRef idx="0">
              <a:schemeClr val="accent1"/>
            </a:effectRef>
            <a:fontRef idx="minor">
              <a:schemeClr val="tx1"/>
            </a:fontRef>
          </p:style>
        </p:cxnSp>
        <p:grpSp>
          <p:nvGrpSpPr>
            <p:cNvPr id="31" name="组合 30"/>
            <p:cNvGrpSpPr/>
            <p:nvPr/>
          </p:nvGrpSpPr>
          <p:grpSpPr>
            <a:xfrm>
              <a:off x="4627880" y="1238250"/>
              <a:ext cx="215265" cy="1903730"/>
              <a:chOff x="3732904" y="2221809"/>
              <a:chExt cx="471775" cy="2325444"/>
            </a:xfrm>
          </p:grpSpPr>
          <p:cxnSp>
            <p:nvCxnSpPr>
              <p:cNvPr id="46" name="直接箭头连接符 45"/>
              <p:cNvCxnSpPr/>
              <p:nvPr/>
            </p:nvCxnSpPr>
            <p:spPr>
              <a:xfrm>
                <a:off x="3732904" y="2221809"/>
                <a:ext cx="471775" cy="0"/>
              </a:xfrm>
              <a:prstGeom prst="straightConnector1">
                <a:avLst/>
              </a:prstGeom>
              <a:ln w="3175" cap="rnd">
                <a:solidFill>
                  <a:schemeClr val="bg1">
                    <a:lumMod val="75000"/>
                  </a:schemeClr>
                </a:solidFill>
                <a:round/>
                <a:tailEnd type="triangle"/>
              </a:ln>
            </p:spPr>
            <p:style>
              <a:lnRef idx="1">
                <a:schemeClr val="accent1"/>
              </a:lnRef>
              <a:fillRef idx="0">
                <a:schemeClr val="accent1"/>
              </a:fillRef>
              <a:effectRef idx="0">
                <a:schemeClr val="accent1"/>
              </a:effectRef>
              <a:fontRef idx="minor">
                <a:schemeClr val="tx1"/>
              </a:fontRef>
            </p:style>
          </p:cxnSp>
          <p:cxnSp>
            <p:nvCxnSpPr>
              <p:cNvPr id="47" name="直接箭头连接符 46"/>
              <p:cNvCxnSpPr/>
              <p:nvPr/>
            </p:nvCxnSpPr>
            <p:spPr>
              <a:xfrm>
                <a:off x="3732904" y="4547253"/>
                <a:ext cx="471775" cy="0"/>
              </a:xfrm>
              <a:prstGeom prst="straightConnector1">
                <a:avLst/>
              </a:prstGeom>
              <a:ln w="3175" cap="rnd">
                <a:solidFill>
                  <a:schemeClr val="bg1">
                    <a:lumMod val="75000"/>
                  </a:schemeClr>
                </a:solidFill>
                <a:round/>
                <a:tailEnd type="triangle"/>
              </a:ln>
            </p:spPr>
            <p:style>
              <a:lnRef idx="1">
                <a:schemeClr val="accent1"/>
              </a:lnRef>
              <a:fillRef idx="0">
                <a:schemeClr val="accent1"/>
              </a:fillRef>
              <a:effectRef idx="0">
                <a:schemeClr val="accent1"/>
              </a:effectRef>
              <a:fontRef idx="minor">
                <a:schemeClr val="tx1"/>
              </a:fontRef>
            </p:style>
          </p:cxnSp>
          <p:cxnSp>
            <p:nvCxnSpPr>
              <p:cNvPr id="48" name="直接箭头连接符 47"/>
              <p:cNvCxnSpPr/>
              <p:nvPr/>
            </p:nvCxnSpPr>
            <p:spPr>
              <a:xfrm flipV="1">
                <a:off x="3732904" y="2221810"/>
                <a:ext cx="0" cy="2325443"/>
              </a:xfrm>
              <a:prstGeom prst="straightConnector1">
                <a:avLst/>
              </a:prstGeom>
              <a:ln w="3175" cap="rnd">
                <a:solidFill>
                  <a:schemeClr val="bg1">
                    <a:lumMod val="75000"/>
                  </a:schemeClr>
                </a:solidFill>
                <a:round/>
                <a:tailEnd type="none"/>
              </a:ln>
            </p:spPr>
            <p:style>
              <a:lnRef idx="1">
                <a:schemeClr val="accent1"/>
              </a:lnRef>
              <a:fillRef idx="0">
                <a:schemeClr val="accent1"/>
              </a:fillRef>
              <a:effectRef idx="0">
                <a:schemeClr val="accent1"/>
              </a:effectRef>
              <a:fontRef idx="minor">
                <a:schemeClr val="tx1"/>
              </a:fontRef>
            </p:style>
          </p:cxnSp>
        </p:grpSp>
        <p:sp>
          <p:nvSpPr>
            <p:cNvPr id="32" name="ïŝḷíďè"/>
            <p:cNvSpPr/>
            <p:nvPr/>
          </p:nvSpPr>
          <p:spPr>
            <a:xfrm>
              <a:off x="4838042" y="4067830"/>
              <a:ext cx="1991360" cy="475615"/>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45720" tIns="22860" rIns="45720" bIns="22860" rtlCol="0" anchor="ctr">
              <a:norm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1pPr>
              <a:lvl2pPr marL="0" marR="0" indent="228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2pPr>
              <a:lvl3pPr marL="0" marR="0" indent="457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3pPr>
              <a:lvl4pPr marL="0" marR="0" indent="685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4pPr>
              <a:lvl5pPr marL="0" marR="0" indent="9144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5pPr>
              <a:lvl6pPr marL="0" marR="0" indent="11430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6pPr>
              <a:lvl7pPr marL="0" marR="0" indent="1371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7pPr>
              <a:lvl8pPr marL="0" marR="0" indent="1600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8pPr>
              <a:lvl9pPr marL="0" marR="0" indent="1828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9pPr>
            </a:lstStyle>
            <a:p>
              <a:r>
                <a:rPr lang="zh-CN" altLang="en-US" sz="1400">
                  <a:solidFill>
                    <a:schemeClr val="tx1"/>
                  </a:solidFill>
                  <a:latin typeface="OPPOSans R" panose="00020600040101010101" charset="-122"/>
                  <a:ea typeface="OPPOSans R" panose="00020600040101010101" charset="-122"/>
                  <a:cs typeface="OPPOSans R" panose="00020600040101010101" charset="-122"/>
                </a:rPr>
                <a:t>外包服务点</a:t>
              </a:r>
              <a:endParaRPr lang="zh-CN" altLang="en-US" sz="1400">
                <a:solidFill>
                  <a:schemeClr val="tx1"/>
                </a:solidFill>
                <a:latin typeface="OPPOSans R" panose="00020600040101010101" charset="-122"/>
                <a:ea typeface="OPPOSans R" panose="00020600040101010101" charset="-122"/>
                <a:cs typeface="OPPOSans R" panose="00020600040101010101" charset="-122"/>
              </a:endParaRPr>
            </a:p>
          </p:txBody>
        </p:sp>
        <p:sp>
          <p:nvSpPr>
            <p:cNvPr id="33" name="iŝlíḍe"/>
            <p:cNvSpPr/>
            <p:nvPr/>
          </p:nvSpPr>
          <p:spPr>
            <a:xfrm>
              <a:off x="4858997" y="5645579"/>
              <a:ext cx="1991360" cy="475615"/>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45720" tIns="22860" rIns="45720" bIns="22860" rtlCol="0" anchor="ctr">
              <a:norm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1pPr>
              <a:lvl2pPr marL="0" marR="0" indent="228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2pPr>
              <a:lvl3pPr marL="0" marR="0" indent="457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3pPr>
              <a:lvl4pPr marL="0" marR="0" indent="685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4pPr>
              <a:lvl5pPr marL="0" marR="0" indent="9144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5pPr>
              <a:lvl6pPr marL="0" marR="0" indent="11430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6pPr>
              <a:lvl7pPr marL="0" marR="0" indent="1371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7pPr>
              <a:lvl8pPr marL="0" marR="0" indent="1600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8pPr>
              <a:lvl9pPr marL="0" marR="0" indent="1828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9pPr>
            </a:lstStyle>
            <a:p>
              <a:r>
                <a:rPr lang="zh-CN" altLang="en-US" sz="1400" b="1" dirty="0">
                  <a:solidFill>
                    <a:schemeClr val="tx1"/>
                  </a:solidFill>
                  <a:latin typeface="OPPOSans R" panose="00020600040101010101" charset="-122"/>
                  <a:ea typeface="OPPOSans R" panose="00020600040101010101" charset="-122"/>
                  <a:cs typeface="OPPOSans R" panose="00020600040101010101" charset="-122"/>
                </a:rPr>
                <a:t>自聘服务人员</a:t>
              </a:r>
              <a:endParaRPr lang="zh-CN" altLang="en-US" sz="1400" b="1" dirty="0">
                <a:solidFill>
                  <a:schemeClr val="tx1"/>
                </a:solidFill>
                <a:latin typeface="OPPOSans R" panose="00020600040101010101" charset="-122"/>
                <a:ea typeface="OPPOSans R" panose="00020600040101010101" charset="-122"/>
                <a:cs typeface="OPPOSans R" panose="00020600040101010101" charset="-122"/>
              </a:endParaRPr>
            </a:p>
          </p:txBody>
        </p:sp>
        <p:sp>
          <p:nvSpPr>
            <p:cNvPr id="34" name="îślïḍe"/>
            <p:cNvSpPr/>
            <p:nvPr/>
          </p:nvSpPr>
          <p:spPr>
            <a:xfrm>
              <a:off x="4838042" y="4872230"/>
              <a:ext cx="1991995" cy="475615"/>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45720" tIns="22860" rIns="45720" bIns="22860" rtlCol="0" anchor="ctr">
              <a:norm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1pPr>
              <a:lvl2pPr marL="0" marR="0" indent="228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2pPr>
              <a:lvl3pPr marL="0" marR="0" indent="457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3pPr>
              <a:lvl4pPr marL="0" marR="0" indent="685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4pPr>
              <a:lvl5pPr marL="0" marR="0" indent="9144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5pPr>
              <a:lvl6pPr marL="0" marR="0" indent="11430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6pPr>
              <a:lvl7pPr marL="0" marR="0" indent="1371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7pPr>
              <a:lvl8pPr marL="0" marR="0" indent="1600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8pPr>
              <a:lvl9pPr marL="0" marR="0" indent="1828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9pPr>
            </a:lstStyle>
            <a:p>
              <a:r>
                <a:rPr lang="zh-CN" altLang="en-US" sz="1400" b="1" dirty="0">
                  <a:solidFill>
                    <a:schemeClr val="tx1"/>
                  </a:solidFill>
                  <a:latin typeface="OPPOSans R" panose="00020600040101010101" charset="-122"/>
                  <a:ea typeface="OPPOSans R" panose="00020600040101010101" charset="-122"/>
                  <a:cs typeface="OPPOSans R" panose="00020600040101010101" charset="-122"/>
                </a:rPr>
                <a:t>人力劳务外包</a:t>
              </a:r>
              <a:endParaRPr lang="zh-CN" altLang="en-US" sz="1400" b="1" dirty="0">
                <a:solidFill>
                  <a:schemeClr val="tx1"/>
                </a:solidFill>
                <a:latin typeface="OPPOSans R" panose="00020600040101010101" charset="-122"/>
                <a:ea typeface="OPPOSans R" panose="00020600040101010101" charset="-122"/>
                <a:cs typeface="OPPOSans R" panose="00020600040101010101" charset="-122"/>
              </a:endParaRPr>
            </a:p>
          </p:txBody>
        </p:sp>
        <p:cxnSp>
          <p:nvCxnSpPr>
            <p:cNvPr id="35" name="直接箭头连接符 34"/>
            <p:cNvCxnSpPr/>
            <p:nvPr/>
          </p:nvCxnSpPr>
          <p:spPr>
            <a:xfrm>
              <a:off x="4643047" y="5110248"/>
              <a:ext cx="216000" cy="0"/>
            </a:xfrm>
            <a:prstGeom prst="straightConnector1">
              <a:avLst/>
            </a:prstGeom>
            <a:ln w="3175" cap="rnd">
              <a:solidFill>
                <a:schemeClr val="bg1">
                  <a:lumMod val="75000"/>
                </a:schemeClr>
              </a:solidFill>
              <a:round/>
              <a:tailEnd type="none"/>
            </a:ln>
          </p:spPr>
          <p:style>
            <a:lnRef idx="1">
              <a:schemeClr val="accent1"/>
            </a:lnRef>
            <a:fillRef idx="0">
              <a:schemeClr val="accent1"/>
            </a:fillRef>
            <a:effectRef idx="0">
              <a:schemeClr val="accent1"/>
            </a:effectRef>
            <a:fontRef idx="minor">
              <a:schemeClr val="tx1"/>
            </a:fontRef>
          </p:style>
        </p:cxnSp>
        <p:grpSp>
          <p:nvGrpSpPr>
            <p:cNvPr id="36" name="组合 35"/>
            <p:cNvGrpSpPr/>
            <p:nvPr/>
          </p:nvGrpSpPr>
          <p:grpSpPr>
            <a:xfrm>
              <a:off x="4639310" y="4305935"/>
              <a:ext cx="215265" cy="1577975"/>
              <a:chOff x="3732904" y="2221809"/>
              <a:chExt cx="471775" cy="2325444"/>
            </a:xfrm>
          </p:grpSpPr>
          <p:cxnSp>
            <p:nvCxnSpPr>
              <p:cNvPr id="43" name="直接箭头连接符 42"/>
              <p:cNvCxnSpPr/>
              <p:nvPr/>
            </p:nvCxnSpPr>
            <p:spPr>
              <a:xfrm>
                <a:off x="3732904" y="2221809"/>
                <a:ext cx="471775" cy="0"/>
              </a:xfrm>
              <a:prstGeom prst="straightConnector1">
                <a:avLst/>
              </a:prstGeom>
              <a:ln w="3175" cap="rnd">
                <a:solidFill>
                  <a:schemeClr val="bg1">
                    <a:lumMod val="75000"/>
                  </a:schemeClr>
                </a:solidFill>
                <a:round/>
                <a:tailEnd type="triangle"/>
              </a:ln>
            </p:spPr>
            <p:style>
              <a:lnRef idx="1">
                <a:schemeClr val="accent1"/>
              </a:lnRef>
              <a:fillRef idx="0">
                <a:schemeClr val="accent1"/>
              </a:fillRef>
              <a:effectRef idx="0">
                <a:schemeClr val="accent1"/>
              </a:effectRef>
              <a:fontRef idx="minor">
                <a:schemeClr val="tx1"/>
              </a:fontRef>
            </p:style>
          </p:cxnSp>
          <p:cxnSp>
            <p:nvCxnSpPr>
              <p:cNvPr id="44" name="直接箭头连接符 43"/>
              <p:cNvCxnSpPr/>
              <p:nvPr/>
            </p:nvCxnSpPr>
            <p:spPr>
              <a:xfrm>
                <a:off x="3732904" y="4547253"/>
                <a:ext cx="471775" cy="0"/>
              </a:xfrm>
              <a:prstGeom prst="straightConnector1">
                <a:avLst/>
              </a:prstGeom>
              <a:ln w="3175" cap="rnd">
                <a:solidFill>
                  <a:schemeClr val="bg1">
                    <a:lumMod val="75000"/>
                  </a:schemeClr>
                </a:solidFill>
                <a:round/>
                <a:tailEnd type="triangle"/>
              </a:ln>
            </p:spPr>
            <p:style>
              <a:lnRef idx="1">
                <a:schemeClr val="accent1"/>
              </a:lnRef>
              <a:fillRef idx="0">
                <a:schemeClr val="accent1"/>
              </a:fillRef>
              <a:effectRef idx="0">
                <a:schemeClr val="accent1"/>
              </a:effectRef>
              <a:fontRef idx="minor">
                <a:schemeClr val="tx1"/>
              </a:fontRef>
            </p:style>
          </p:cxnSp>
          <p:cxnSp>
            <p:nvCxnSpPr>
              <p:cNvPr id="45" name="直接箭头连接符 44"/>
              <p:cNvCxnSpPr/>
              <p:nvPr/>
            </p:nvCxnSpPr>
            <p:spPr>
              <a:xfrm flipV="1">
                <a:off x="3732904" y="2221810"/>
                <a:ext cx="0" cy="2325443"/>
              </a:xfrm>
              <a:prstGeom prst="straightConnector1">
                <a:avLst/>
              </a:prstGeom>
              <a:ln w="3175" cap="rnd">
                <a:solidFill>
                  <a:schemeClr val="bg1">
                    <a:lumMod val="75000"/>
                  </a:schemeClr>
                </a:solidFill>
                <a:round/>
                <a:tailEnd type="none"/>
              </a:ln>
            </p:spPr>
            <p:style>
              <a:lnRef idx="1">
                <a:schemeClr val="accent1"/>
              </a:lnRef>
              <a:fillRef idx="0">
                <a:schemeClr val="accent1"/>
              </a:fillRef>
              <a:effectRef idx="0">
                <a:schemeClr val="accent1"/>
              </a:effectRef>
              <a:fontRef idx="minor">
                <a:schemeClr val="tx1"/>
              </a:fontRef>
            </p:style>
          </p:cxnSp>
        </p:grpSp>
        <p:sp>
          <p:nvSpPr>
            <p:cNvPr id="37" name="ïslíḋé"/>
            <p:cNvSpPr/>
            <p:nvPr/>
          </p:nvSpPr>
          <p:spPr bwMode="auto">
            <a:xfrm>
              <a:off x="6830059" y="888365"/>
              <a:ext cx="5723481" cy="795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5720" tIns="22860" rIns="45720" bIns="22860" anchor="ctr" anchorCtr="0">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9pPr>
            </a:lstStyle>
            <a:p>
              <a:pPr algn="l">
                <a:lnSpc>
                  <a:spcPct val="150000"/>
                </a:lnSpc>
                <a:buSzPct val="25000"/>
              </a:pPr>
              <a:r>
                <a:rPr lang="en-US" sz="1200" b="0" dirty="0">
                  <a:solidFill>
                    <a:schemeClr val="tx1"/>
                  </a:solidFill>
                  <a:latin typeface="OPPOSans R" panose="00020600040101010101" charset="-122"/>
                  <a:ea typeface="OPPOSans R" panose="00020600040101010101" charset="-122"/>
                  <a:sym typeface="+mn-ea"/>
                </a:rPr>
                <a:t>OPPO</a:t>
              </a:r>
              <a:r>
                <a:rPr lang="zh-CN" altLang="en-US" sz="1200" b="0" dirty="0">
                  <a:solidFill>
                    <a:schemeClr val="tx1"/>
                  </a:solidFill>
                  <a:latin typeface="OPPOSans R" panose="00020600040101010101" charset="-122"/>
                  <a:ea typeface="OPPOSans R" panose="00020600040101010101" charset="-122"/>
                  <a:sym typeface="+mn-ea"/>
                </a:rPr>
                <a:t>独立建设的官方客户服务中心，为用户提供友好、便捷、专业服务的窗口，包括咨询、检测、升级及维修等服务，网点信息统一在公司官网或其他官方渠道进行公布。</a:t>
              </a:r>
              <a:endParaRPr lang="zh-CN" altLang="en-US" sz="1200" b="0" dirty="0">
                <a:solidFill>
                  <a:schemeClr val="tx1"/>
                </a:solidFill>
                <a:latin typeface="OPPOSans R" panose="00020600040101010101" charset="-122"/>
                <a:ea typeface="OPPOSans R" panose="00020600040101010101" charset="-122"/>
                <a:sym typeface="+mn-ea"/>
              </a:endParaRPr>
            </a:p>
          </p:txBody>
        </p:sp>
        <p:sp>
          <p:nvSpPr>
            <p:cNvPr id="38" name="ïslíḋé"/>
            <p:cNvSpPr/>
            <p:nvPr/>
          </p:nvSpPr>
          <p:spPr bwMode="auto">
            <a:xfrm>
              <a:off x="6851649" y="1791970"/>
              <a:ext cx="5723483" cy="795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5720" tIns="22860" rIns="45720" bIns="22860" anchor="ctr" anchorCtr="0">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9pPr>
            </a:lstStyle>
            <a:p>
              <a:pPr algn="l">
                <a:lnSpc>
                  <a:spcPct val="150000"/>
                </a:lnSpc>
                <a:buSzPct val="25000"/>
              </a:pPr>
              <a:r>
                <a:rPr lang="en-US" sz="1200" b="0" dirty="0">
                  <a:solidFill>
                    <a:schemeClr val="tx1"/>
                  </a:solidFill>
                  <a:latin typeface="OPPOSans R" panose="00020600040101010101" charset="-122"/>
                  <a:ea typeface="OPPOSans R" panose="00020600040101010101" charset="-122"/>
                  <a:sym typeface="+mn-ea"/>
                </a:rPr>
                <a:t>OPPO</a:t>
              </a:r>
              <a:r>
                <a:rPr lang="zh-CN" altLang="en-US" sz="1200" b="0" dirty="0">
                  <a:solidFill>
                    <a:schemeClr val="tx1"/>
                  </a:solidFill>
                  <a:latin typeface="OPPOSans R" panose="00020600040101010101" charset="-122"/>
                  <a:ea typeface="OPPOSans R" panose="00020600040101010101" charset="-122"/>
                  <a:sym typeface="+mn-ea"/>
                </a:rPr>
                <a:t>独立建设的服务接机点，具备手机维修资质和满足基本的维修场地要求，可提供检测、升级、维修等服务。只接收经销商或体验店送修的机器，不能接待用户上门送修的机器，同时此类型网点信息不在公司官网或其他官方渠道进行公布。</a:t>
              </a:r>
              <a:endParaRPr lang="zh-CN" altLang="en-US" sz="1200" b="0" dirty="0">
                <a:solidFill>
                  <a:schemeClr val="tx1"/>
                </a:solidFill>
                <a:latin typeface="OPPOSans R" panose="00020600040101010101" charset="-122"/>
                <a:ea typeface="OPPOSans R" panose="00020600040101010101" charset="-122"/>
                <a:sym typeface="+mn-ea"/>
              </a:endParaRPr>
            </a:p>
          </p:txBody>
        </p:sp>
        <p:sp>
          <p:nvSpPr>
            <p:cNvPr id="39" name="ïslíḋé"/>
            <p:cNvSpPr/>
            <p:nvPr/>
          </p:nvSpPr>
          <p:spPr bwMode="auto">
            <a:xfrm>
              <a:off x="6817994" y="5509260"/>
              <a:ext cx="5644105" cy="795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5720" tIns="22860" rIns="45720" bIns="22860" anchor="ctr" anchorCtr="0">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9pPr>
            </a:lstStyle>
            <a:p>
              <a:pPr algn="l">
                <a:lnSpc>
                  <a:spcPct val="150000"/>
                </a:lnSpc>
                <a:buSzPct val="25000"/>
              </a:pPr>
              <a:r>
                <a:rPr lang="zh-CN" sz="1200" b="0" dirty="0">
                  <a:solidFill>
                    <a:schemeClr val="tx1"/>
                  </a:solidFill>
                  <a:latin typeface="OPPOSans R" panose="00020600040101010101" charset="-122"/>
                  <a:ea typeface="OPPOSans R" panose="00020600040101010101" charset="-122"/>
                  <a:sym typeface="+mn-ea"/>
                </a:rPr>
                <a:t>当服务模式为</a:t>
              </a:r>
              <a:r>
                <a:rPr lang="en-US" sz="1200" b="0" dirty="0">
                  <a:solidFill>
                    <a:schemeClr val="tx1"/>
                  </a:solidFill>
                  <a:latin typeface="OPPOSans R" panose="00020600040101010101" charset="-122"/>
                  <a:ea typeface="OPPOSans R" panose="00020600040101010101" charset="-122"/>
                  <a:sym typeface="+mn-ea"/>
                </a:rPr>
                <a:t>OPPO</a:t>
              </a:r>
              <a:r>
                <a:rPr lang="zh-CN" altLang="en-US" sz="1200" b="0" dirty="0">
                  <a:solidFill>
                    <a:schemeClr val="tx1"/>
                  </a:solidFill>
                  <a:latin typeface="OPPOSans R" panose="00020600040101010101" charset="-122"/>
                  <a:ea typeface="OPPOSans R" panose="00020600040101010101" charset="-122"/>
                  <a:sym typeface="+mn-ea"/>
                </a:rPr>
                <a:t>自建官方客户服务中心或自建接机点时，人员统一由</a:t>
              </a:r>
              <a:r>
                <a:rPr lang="en-US" altLang="zh-CN" sz="1200" b="0" dirty="0">
                  <a:solidFill>
                    <a:schemeClr val="tx1"/>
                  </a:solidFill>
                  <a:latin typeface="OPPOSans R" panose="00020600040101010101" charset="-122"/>
                  <a:ea typeface="OPPOSans R" panose="00020600040101010101" charset="-122"/>
                  <a:sym typeface="+mn-ea"/>
                </a:rPr>
                <a:t>OPPO</a:t>
              </a:r>
              <a:r>
                <a:rPr lang="zh-CN" altLang="en-US" sz="1200" b="0" dirty="0">
                  <a:solidFill>
                    <a:schemeClr val="tx1"/>
                  </a:solidFill>
                  <a:latin typeface="OPPOSans R" panose="00020600040101010101" charset="-122"/>
                  <a:ea typeface="OPPOSans R" panose="00020600040101010101" charset="-122"/>
                  <a:sym typeface="+mn-ea"/>
                </a:rPr>
                <a:t>自行招聘，自行管理，对人员团队成长培养负责。</a:t>
              </a:r>
              <a:endParaRPr lang="zh-CN" altLang="en-US" sz="1200" b="0" dirty="0">
                <a:solidFill>
                  <a:schemeClr val="tx1"/>
                </a:solidFill>
                <a:latin typeface="OPPOSans R" panose="00020600040101010101" charset="-122"/>
                <a:ea typeface="OPPOSans R" panose="00020600040101010101" charset="-122"/>
                <a:sym typeface="+mn-ea"/>
              </a:endParaRPr>
            </a:p>
          </p:txBody>
        </p:sp>
        <p:sp>
          <p:nvSpPr>
            <p:cNvPr id="40" name="ïslíḋé"/>
            <p:cNvSpPr/>
            <p:nvPr/>
          </p:nvSpPr>
          <p:spPr bwMode="auto">
            <a:xfrm>
              <a:off x="6840854" y="3908425"/>
              <a:ext cx="5734267" cy="795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5720" tIns="22860" rIns="45720" bIns="22860" anchor="ctr" anchorCtr="0">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9pPr>
            </a:lstStyle>
            <a:p>
              <a:pPr algn="l">
                <a:lnSpc>
                  <a:spcPct val="150000"/>
                </a:lnSpc>
                <a:buSzPct val="25000"/>
              </a:pPr>
              <a:r>
                <a:rPr lang="zh-CN" sz="1200" b="0" dirty="0">
                  <a:solidFill>
                    <a:schemeClr val="tx1"/>
                  </a:solidFill>
                  <a:latin typeface="OPPOSans R" panose="00020600040101010101" charset="-122"/>
                  <a:ea typeface="OPPOSans R" panose="00020600040101010101" charset="-122"/>
                  <a:sym typeface="+mn-ea"/>
                </a:rPr>
                <a:t>当服务模式确立为外包服务点时，人员也统一为外包服务商的人员，无需进行管理。</a:t>
              </a:r>
              <a:endParaRPr lang="zh-CN" sz="1200" b="0" dirty="0">
                <a:solidFill>
                  <a:schemeClr val="tx1"/>
                </a:solidFill>
                <a:latin typeface="OPPOSans R" panose="00020600040101010101" charset="-122"/>
                <a:ea typeface="OPPOSans R" panose="00020600040101010101" charset="-122"/>
                <a:sym typeface="+mn-ea"/>
              </a:endParaRPr>
            </a:p>
          </p:txBody>
        </p:sp>
        <p:sp>
          <p:nvSpPr>
            <p:cNvPr id="41" name="ïslíḋé"/>
            <p:cNvSpPr/>
            <p:nvPr/>
          </p:nvSpPr>
          <p:spPr bwMode="auto">
            <a:xfrm>
              <a:off x="6850380" y="2729230"/>
              <a:ext cx="5433592" cy="795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5720" tIns="22860" rIns="45720" bIns="22860" anchor="ctr" anchorCtr="0">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9pPr>
            </a:lstStyle>
            <a:p>
              <a:pPr algn="l">
                <a:lnSpc>
                  <a:spcPct val="150000"/>
                </a:lnSpc>
                <a:buSzPct val="25000"/>
              </a:pPr>
              <a:r>
                <a:rPr sz="1200" b="0" dirty="0">
                  <a:solidFill>
                    <a:schemeClr val="tx1"/>
                  </a:solidFill>
                  <a:latin typeface="OPPOSans R" panose="00020600040101010101" charset="-122"/>
                  <a:ea typeface="OPPOSans R" panose="00020600040101010101" charset="-122"/>
                  <a:sym typeface="+mn-ea"/>
                </a:rPr>
                <a:t>具备手机维修资质的OPPO授权第三方维修服务商，可为用户提供咨询、检测、升级及维修等服务，</a:t>
              </a:r>
              <a:r>
                <a:rPr sz="1200" b="0">
                  <a:solidFill>
                    <a:schemeClr val="tx1"/>
                  </a:solidFill>
                  <a:latin typeface="OPPOSans R" panose="00020600040101010101" charset="-122"/>
                  <a:ea typeface="OPPOSans R" panose="00020600040101010101" charset="-122"/>
                  <a:sym typeface="+mn-ea"/>
                </a:rPr>
                <a:t>此类型网点信息统一在公司官网或其他官方渠道进行公布。</a:t>
              </a:r>
              <a:r>
                <a:rPr lang="zh-CN" altLang="en-US" sz="1400" b="0">
                  <a:solidFill>
                    <a:schemeClr val="tx1"/>
                  </a:solidFill>
                  <a:latin typeface="OPPOSans R" panose="00020600040101010101" charset="-122"/>
                  <a:ea typeface="OPPOSans R" panose="00020600040101010101" charset="-122"/>
                  <a:sym typeface="+mn-ea"/>
                </a:rPr>
                <a:t>（首选</a:t>
              </a:r>
              <a:r>
                <a:rPr lang="en-US" altLang="zh-CN" sz="1400" b="0">
                  <a:solidFill>
                    <a:schemeClr val="tx1"/>
                  </a:solidFill>
                  <a:latin typeface="OPPOSans R" panose="00020600040101010101" charset="-122"/>
                  <a:ea typeface="OPPOSans R" panose="00020600040101010101" charset="-122"/>
                  <a:sym typeface="+mn-ea"/>
                </a:rPr>
                <a:t>OPPO</a:t>
              </a:r>
              <a:r>
                <a:rPr lang="zh-CN" altLang="en-US" sz="1400" b="0">
                  <a:solidFill>
                    <a:schemeClr val="tx1"/>
                  </a:solidFill>
                  <a:latin typeface="OPPOSans R" panose="00020600040101010101" charset="-122"/>
                  <a:ea typeface="OPPOSans R" panose="00020600040101010101" charset="-122"/>
                  <a:sym typeface="+mn-ea"/>
                </a:rPr>
                <a:t>自建模式，外包模式要看本地市场属性与其他因素。）</a:t>
              </a:r>
              <a:endParaRPr lang="zh-CN" altLang="en-US" sz="1400" b="0" dirty="0">
                <a:solidFill>
                  <a:schemeClr val="tx1"/>
                </a:solidFill>
                <a:latin typeface="OPPOSans R" panose="00020600040101010101" charset="-122"/>
                <a:ea typeface="OPPOSans R" panose="00020600040101010101" charset="-122"/>
                <a:sym typeface="+mn-ea"/>
              </a:endParaRPr>
            </a:p>
          </p:txBody>
        </p:sp>
        <p:sp>
          <p:nvSpPr>
            <p:cNvPr id="42" name="ïslíḋé"/>
            <p:cNvSpPr/>
            <p:nvPr/>
          </p:nvSpPr>
          <p:spPr bwMode="auto">
            <a:xfrm>
              <a:off x="6817994" y="4713605"/>
              <a:ext cx="5644115" cy="795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5720" tIns="22860" rIns="45720" bIns="22860" anchor="ctr" anchorCtr="0">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9pPr>
            </a:lstStyle>
            <a:p>
              <a:pPr algn="l">
                <a:lnSpc>
                  <a:spcPct val="150000"/>
                </a:lnSpc>
                <a:buSzPct val="25000"/>
              </a:pPr>
              <a:r>
                <a:rPr lang="zh-CN" sz="1200" b="0" dirty="0">
                  <a:solidFill>
                    <a:schemeClr val="tx1"/>
                  </a:solidFill>
                  <a:latin typeface="OPPOSans R" panose="00020600040101010101" charset="-122"/>
                  <a:ea typeface="OPPOSans R" panose="00020600040101010101" charset="-122"/>
                  <a:sym typeface="+mn-ea"/>
                </a:rPr>
                <a:t>当服务模式为</a:t>
              </a:r>
              <a:r>
                <a:rPr lang="en-US" sz="1200" b="0" dirty="0">
                  <a:solidFill>
                    <a:schemeClr val="tx1"/>
                  </a:solidFill>
                  <a:latin typeface="OPPOSans R" panose="00020600040101010101" charset="-122"/>
                  <a:ea typeface="OPPOSans R" panose="00020600040101010101" charset="-122"/>
                  <a:sym typeface="+mn-ea"/>
                </a:rPr>
                <a:t>OPPO</a:t>
              </a:r>
              <a:r>
                <a:rPr lang="zh-CN" altLang="en-US" sz="1200" b="0" dirty="0">
                  <a:solidFill>
                    <a:schemeClr val="tx1"/>
                  </a:solidFill>
                  <a:latin typeface="OPPOSans R" panose="00020600040101010101" charset="-122"/>
                  <a:ea typeface="OPPOSans R" panose="00020600040101010101" charset="-122"/>
                  <a:sym typeface="+mn-ea"/>
                </a:rPr>
                <a:t>自建官方客户服务中心时，人员选择由人力资源公司提供，双方签订劳务外包合同。</a:t>
              </a:r>
              <a:r>
                <a:rPr lang="en-US" altLang="zh-CN" sz="1400" b="0" dirty="0">
                  <a:solidFill>
                    <a:schemeClr val="tx1"/>
                  </a:solidFill>
                  <a:latin typeface="OPPOSans R" panose="00020600040101010101" charset="-122"/>
                  <a:ea typeface="OPPOSans R" panose="00020600040101010101" charset="-122"/>
                  <a:sym typeface="+mn-ea"/>
                </a:rPr>
                <a:t>(</a:t>
              </a:r>
              <a:r>
                <a:rPr lang="zh-CN" altLang="en-US" sz="1400" b="0" dirty="0">
                  <a:solidFill>
                    <a:schemeClr val="tx1"/>
                  </a:solidFill>
                  <a:latin typeface="OPPOSans R" panose="00020600040101010101" charset="-122"/>
                  <a:ea typeface="OPPOSans R" panose="00020600040101010101" charset="-122"/>
                  <a:sym typeface="+mn-ea"/>
                </a:rPr>
                <a:t>首选</a:t>
              </a:r>
              <a:r>
                <a:rPr lang="en-US" altLang="zh-CN" sz="1400" b="0" dirty="0">
                  <a:solidFill>
                    <a:schemeClr val="tx1"/>
                  </a:solidFill>
                  <a:latin typeface="OPPOSans R" panose="00020600040101010101" charset="-122"/>
                  <a:ea typeface="OPPOSans R" panose="00020600040101010101" charset="-122"/>
                  <a:sym typeface="+mn-ea"/>
                </a:rPr>
                <a:t>OPPO</a:t>
              </a:r>
              <a:r>
                <a:rPr lang="zh-CN" altLang="en-US" sz="1400" b="0" dirty="0">
                  <a:solidFill>
                    <a:schemeClr val="tx1"/>
                  </a:solidFill>
                  <a:latin typeface="OPPOSans R" panose="00020600040101010101" charset="-122"/>
                  <a:ea typeface="OPPOSans R" panose="00020600040101010101" charset="-122"/>
                  <a:sym typeface="+mn-ea"/>
                </a:rPr>
                <a:t>自聘服务人员，劳务外包属特殊情况</a:t>
              </a:r>
              <a:r>
                <a:rPr lang="en-US" altLang="zh-CN" sz="1400" b="0" dirty="0">
                  <a:solidFill>
                    <a:schemeClr val="tx1"/>
                  </a:solidFill>
                  <a:latin typeface="OPPOSans R" panose="00020600040101010101" charset="-122"/>
                  <a:ea typeface="OPPOSans R" panose="00020600040101010101" charset="-122"/>
                  <a:sym typeface="+mn-ea"/>
                </a:rPr>
                <a:t>)</a:t>
              </a:r>
              <a:endParaRPr lang="en-US" altLang="zh-CN" sz="1400" b="0" dirty="0">
                <a:solidFill>
                  <a:schemeClr val="tx1"/>
                </a:solidFill>
                <a:latin typeface="OPPOSans R" panose="00020600040101010101" charset="-122"/>
                <a:ea typeface="OPPOSans R" panose="00020600040101010101" charset="-122"/>
                <a:sym typeface="+mn-ea"/>
              </a:endParaRP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对象 4" hidden="1"/>
          <p:cNvGraphicFramePr>
            <a:graphicFrameLocks noChangeAspect="1"/>
          </p:cNvGraphicFramePr>
          <p:nvPr>
            <p:custDataLst>
              <p:tags r:id="rId1"/>
            </p:custDataLst>
          </p:nvPr>
        </p:nvGraphicFramePr>
        <p:xfrm>
          <a:off x="794" y="794"/>
          <a:ext cx="794" cy="794"/>
        </p:xfrm>
        <a:graphic>
          <a:graphicData uri="http://schemas.openxmlformats.org/presentationml/2006/ole">
            <mc:AlternateContent xmlns:mc="http://schemas.openxmlformats.org/markup-compatibility/2006">
              <mc:Choice xmlns:v="urn:schemas-microsoft-com:vml" Requires="v">
                <p:oleObj spid="_x0000_s2286" name="think-cell 幻灯片" r:id="rId2" imgW="7772400" imgH="10058400" progId="TCLayout.ActiveDocument.1">
                  <p:embed/>
                </p:oleObj>
              </mc:Choice>
              <mc:Fallback>
                <p:oleObj name="think-cell 幻灯片" r:id="rId2" imgW="7772400" imgH="10058400" progId="TCLayout.ActiveDocument.1">
                  <p:embed/>
                  <p:pic>
                    <p:nvPicPr>
                      <p:cNvPr id="0" name="图片 2084"/>
                      <p:cNvPicPr/>
                      <p:nvPr/>
                    </p:nvPicPr>
                    <p:blipFill>
                      <a:blip r:embed="rId3"/>
                      <a:stretch>
                        <a:fillRect/>
                      </a:stretch>
                    </p:blipFill>
                    <p:spPr>
                      <a:xfrm>
                        <a:off x="794" y="794"/>
                        <a:ext cx="794" cy="794"/>
                      </a:xfrm>
                      <a:prstGeom prst="rect">
                        <a:avLst/>
                      </a:prstGeom>
                    </p:spPr>
                  </p:pic>
                </p:oleObj>
              </mc:Fallback>
            </mc:AlternateContent>
          </a:graphicData>
        </a:graphic>
      </p:graphicFrame>
      <p:sp>
        <p:nvSpPr>
          <p:cNvPr id="23" name="矩形 22" hidden="1"/>
          <p:cNvSpPr/>
          <p:nvPr>
            <p:custDataLst>
              <p:tags r:id="rId4"/>
            </p:custDataLst>
          </p:nvPr>
        </p:nvSpPr>
        <p:spPr>
          <a:xfrm>
            <a:off x="39671" y="-83423"/>
            <a:ext cx="33" cy="246222"/>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0" rtlCol="0" anchor="ctr" anchorCtr="0">
            <a:noAutofit/>
          </a:bodyPr>
          <a:lstStyle/>
          <a:p>
            <a:pPr algn="ctr" defTabSz="412750" hangingPunct="0"/>
            <a:endParaRPr lang="en-US" altLang="zh-CN" sz="2500" kern="0" dirty="0">
              <a:solidFill>
                <a:srgbClr val="FFFFFF"/>
              </a:solidFill>
              <a:latin typeface="OPPOSans B" panose="00020600040101010101" pitchFamily="18" charset="-122"/>
              <a:ea typeface="OPPOSans B" panose="00020600040101010101" pitchFamily="18" charset="-122"/>
              <a:cs typeface="OPPOSans R" panose="00020600040101010101" charset="-122"/>
              <a:sym typeface="OPPOSans B" panose="00020600040101010101" pitchFamily="18" charset="-122"/>
            </a:endParaRPr>
          </a:p>
        </p:txBody>
      </p:sp>
      <p:grpSp>
        <p:nvGrpSpPr>
          <p:cNvPr id="83" name="248005"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nvGrpSpPr>
        <p:grpSpPr>
          <a:xfrm>
            <a:off x="1235006" y="1293600"/>
            <a:ext cx="10399132" cy="4476579"/>
            <a:chOff x="-396898" y="1530541"/>
            <a:chExt cx="12806886" cy="4032564"/>
          </a:xfrm>
        </p:grpSpPr>
        <p:grpSp>
          <p:nvGrpSpPr>
            <p:cNvPr id="84" name="isľïḑé"/>
            <p:cNvGrpSpPr/>
            <p:nvPr/>
          </p:nvGrpSpPr>
          <p:grpSpPr>
            <a:xfrm>
              <a:off x="4633707" y="1713995"/>
              <a:ext cx="1720051" cy="3849110"/>
              <a:chOff x="4633707" y="1713995"/>
              <a:chExt cx="1720051" cy="3849110"/>
            </a:xfrm>
          </p:grpSpPr>
          <p:sp>
            <p:nvSpPr>
              <p:cNvPr id="105" name="ïśḻiďè"/>
              <p:cNvSpPr/>
              <p:nvPr/>
            </p:nvSpPr>
            <p:spPr>
              <a:xfrm>
                <a:off x="4633707" y="1713995"/>
                <a:ext cx="1691789" cy="1177174"/>
              </a:xfrm>
              <a:custGeom>
                <a:avLst/>
                <a:gdLst/>
                <a:ahLst/>
                <a:cxnLst>
                  <a:cxn ang="0">
                    <a:pos x="wd2" y="hd2"/>
                  </a:cxn>
                  <a:cxn ang="5400000">
                    <a:pos x="wd2" y="hd2"/>
                  </a:cxn>
                  <a:cxn ang="10800000">
                    <a:pos x="wd2" y="hd2"/>
                  </a:cxn>
                  <a:cxn ang="16200000">
                    <a:pos x="wd2" y="hd2"/>
                  </a:cxn>
                </a:cxnLst>
                <a:rect l="0" t="0" r="r" b="b"/>
                <a:pathLst>
                  <a:path w="21600" h="21600" extrusionOk="0">
                    <a:moveTo>
                      <a:pt x="17984" y="20496"/>
                    </a:moveTo>
                    <a:cubicBezTo>
                      <a:pt x="17947" y="20692"/>
                      <a:pt x="17902" y="20881"/>
                      <a:pt x="17848" y="21066"/>
                    </a:cubicBezTo>
                    <a:cubicBezTo>
                      <a:pt x="17795" y="21250"/>
                      <a:pt x="17733" y="21428"/>
                      <a:pt x="17663" y="21600"/>
                    </a:cubicBezTo>
                    <a:lnTo>
                      <a:pt x="21600" y="21600"/>
                    </a:lnTo>
                    <a:lnTo>
                      <a:pt x="21455" y="1182"/>
                    </a:lnTo>
                    <a:lnTo>
                      <a:pt x="21446" y="0"/>
                    </a:lnTo>
                    <a:lnTo>
                      <a:pt x="20607" y="0"/>
                    </a:lnTo>
                    <a:lnTo>
                      <a:pt x="13773" y="0"/>
                    </a:lnTo>
                    <a:lnTo>
                      <a:pt x="13361" y="0"/>
                    </a:lnTo>
                    <a:lnTo>
                      <a:pt x="13108" y="461"/>
                    </a:lnTo>
                    <a:cubicBezTo>
                      <a:pt x="12415" y="1715"/>
                      <a:pt x="11636" y="2867"/>
                      <a:pt x="10772" y="3917"/>
                    </a:cubicBezTo>
                    <a:cubicBezTo>
                      <a:pt x="9907" y="4968"/>
                      <a:pt x="8958" y="5915"/>
                      <a:pt x="7926" y="6757"/>
                    </a:cubicBezTo>
                    <a:cubicBezTo>
                      <a:pt x="6892" y="7600"/>
                      <a:pt x="5776" y="8337"/>
                      <a:pt x="4578" y="8967"/>
                    </a:cubicBezTo>
                    <a:cubicBezTo>
                      <a:pt x="3380" y="9596"/>
                      <a:pt x="2100" y="10118"/>
                      <a:pt x="742" y="10530"/>
                    </a:cubicBezTo>
                    <a:lnTo>
                      <a:pt x="71" y="10728"/>
                    </a:lnTo>
                    <a:lnTo>
                      <a:pt x="64" y="11695"/>
                    </a:lnTo>
                    <a:lnTo>
                      <a:pt x="8" y="19446"/>
                    </a:lnTo>
                    <a:lnTo>
                      <a:pt x="0" y="20653"/>
                    </a:lnTo>
                    <a:lnTo>
                      <a:pt x="851" y="20653"/>
                    </a:lnTo>
                    <a:lnTo>
                      <a:pt x="2017" y="20653"/>
                    </a:lnTo>
                    <a:cubicBezTo>
                      <a:pt x="2862" y="20653"/>
                      <a:pt x="3567" y="20679"/>
                      <a:pt x="4154" y="20724"/>
                    </a:cubicBezTo>
                    <a:cubicBezTo>
                      <a:pt x="4741" y="20768"/>
                      <a:pt x="5211" y="20830"/>
                      <a:pt x="5587" y="20900"/>
                    </a:cubicBezTo>
                    <a:cubicBezTo>
                      <a:pt x="5964" y="20970"/>
                      <a:pt x="6245" y="21047"/>
                      <a:pt x="6457" y="21123"/>
                    </a:cubicBezTo>
                    <a:cubicBezTo>
                      <a:pt x="6669" y="21200"/>
                      <a:pt x="6810" y="21275"/>
                      <a:pt x="6903" y="21339"/>
                    </a:cubicBezTo>
                    <a:cubicBezTo>
                      <a:pt x="6932" y="21359"/>
                      <a:pt x="6960" y="21380"/>
                      <a:pt x="6986" y="21401"/>
                    </a:cubicBezTo>
                    <a:cubicBezTo>
                      <a:pt x="7014" y="21422"/>
                      <a:pt x="7040" y="21444"/>
                      <a:pt x="7066" y="21465"/>
                    </a:cubicBezTo>
                    <a:cubicBezTo>
                      <a:pt x="7091" y="21487"/>
                      <a:pt x="7116" y="21510"/>
                      <a:pt x="7141" y="21532"/>
                    </a:cubicBezTo>
                    <a:cubicBezTo>
                      <a:pt x="7165" y="21554"/>
                      <a:pt x="7189" y="21577"/>
                      <a:pt x="7213" y="21600"/>
                    </a:cubicBezTo>
                    <a:lnTo>
                      <a:pt x="11959" y="21600"/>
                    </a:lnTo>
                    <a:cubicBezTo>
                      <a:pt x="11889" y="21428"/>
                      <a:pt x="11826" y="21250"/>
                      <a:pt x="11772" y="21066"/>
                    </a:cubicBezTo>
                    <a:cubicBezTo>
                      <a:pt x="11717" y="20881"/>
                      <a:pt x="11670" y="20692"/>
                      <a:pt x="11633" y="20496"/>
                    </a:cubicBezTo>
                    <a:cubicBezTo>
                      <a:pt x="11595" y="20301"/>
                      <a:pt x="11566" y="20101"/>
                      <a:pt x="11546" y="19896"/>
                    </a:cubicBezTo>
                    <a:cubicBezTo>
                      <a:pt x="11527" y="19692"/>
                      <a:pt x="11517" y="19484"/>
                      <a:pt x="11517" y="19272"/>
                    </a:cubicBezTo>
                    <a:cubicBezTo>
                      <a:pt x="11516" y="18629"/>
                      <a:pt x="11608" y="18016"/>
                      <a:pt x="11774" y="17459"/>
                    </a:cubicBezTo>
                    <a:cubicBezTo>
                      <a:pt x="11940" y="16903"/>
                      <a:pt x="12179" y="16402"/>
                      <a:pt x="12476" y="15981"/>
                    </a:cubicBezTo>
                    <a:cubicBezTo>
                      <a:pt x="12772" y="15561"/>
                      <a:pt x="13125" y="15221"/>
                      <a:pt x="13518" y="14986"/>
                    </a:cubicBezTo>
                    <a:cubicBezTo>
                      <a:pt x="13909" y="14751"/>
                      <a:pt x="14341" y="14621"/>
                      <a:pt x="14795" y="14621"/>
                    </a:cubicBezTo>
                    <a:cubicBezTo>
                      <a:pt x="15247" y="14621"/>
                      <a:pt x="15679" y="14751"/>
                      <a:pt x="16072" y="14986"/>
                    </a:cubicBezTo>
                    <a:cubicBezTo>
                      <a:pt x="16465" y="15221"/>
                      <a:pt x="16819" y="15561"/>
                      <a:pt x="17118" y="15981"/>
                    </a:cubicBezTo>
                    <a:cubicBezTo>
                      <a:pt x="17416" y="16402"/>
                      <a:pt x="17658" y="16903"/>
                      <a:pt x="17827" y="17459"/>
                    </a:cubicBezTo>
                    <a:cubicBezTo>
                      <a:pt x="17996" y="18016"/>
                      <a:pt x="18090" y="18629"/>
                      <a:pt x="18093" y="19272"/>
                    </a:cubicBezTo>
                    <a:cubicBezTo>
                      <a:pt x="18094" y="19484"/>
                      <a:pt x="18086" y="19692"/>
                      <a:pt x="18067" y="19896"/>
                    </a:cubicBezTo>
                    <a:cubicBezTo>
                      <a:pt x="18048" y="20101"/>
                      <a:pt x="18021" y="20301"/>
                      <a:pt x="17984" y="20496"/>
                    </a:cubicBezTo>
                    <a:close/>
                  </a:path>
                </a:pathLst>
              </a:custGeom>
              <a:solidFill>
                <a:schemeClr val="accent1"/>
              </a:solidFill>
              <a:ln w="12700" cap="flat">
                <a:noFill/>
                <a:prstDash val="solid"/>
                <a:miter lim="400000"/>
              </a:ln>
              <a:effectLst/>
            </p:spPr>
            <p:txBody>
              <a:bodyPr wrap="square" lIns="45720" tIns="22860" rIns="45720" bIns="22860" numCol="1" anchor="ctr">
                <a:norm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9pPr>
              </a:lstStyle>
              <a:p>
                <a:pPr>
                  <a:defRPr sz="3200">
                    <a:solidFill>
                      <a:srgbClr val="FFFFFF"/>
                    </a:solidFill>
                  </a:defRPr>
                </a:pPr>
                <a:endParaRPr sz="800">
                  <a:latin typeface="OPPOSans R" panose="00020600040101010101" charset="-122"/>
                  <a:ea typeface="OPPOSans R" panose="00020600040101010101" charset="-122"/>
                </a:endParaRPr>
              </a:p>
            </p:txBody>
          </p:sp>
          <p:sp>
            <p:nvSpPr>
              <p:cNvPr id="106" name="íšľíḑé"/>
              <p:cNvSpPr/>
              <p:nvPr/>
            </p:nvSpPr>
            <p:spPr>
              <a:xfrm>
                <a:off x="5238898" y="2546132"/>
                <a:ext cx="1098534" cy="2027309"/>
              </a:xfrm>
              <a:custGeom>
                <a:avLst/>
                <a:gdLst/>
                <a:ahLst/>
                <a:cxnLst>
                  <a:cxn ang="0">
                    <a:pos x="wd2" y="hd2"/>
                  </a:cxn>
                  <a:cxn ang="5400000">
                    <a:pos x="wd2" y="hd2"/>
                  </a:cxn>
                  <a:cxn ang="10800000">
                    <a:pos x="wd2" y="hd2"/>
                  </a:cxn>
                  <a:cxn ang="16200000">
                    <a:pos x="wd2" y="hd2"/>
                  </a:cxn>
                </a:cxnLst>
                <a:rect l="0" t="0" r="r" b="b"/>
                <a:pathLst>
                  <a:path w="21600" h="21600" extrusionOk="0">
                    <a:moveTo>
                      <a:pt x="15380" y="18454"/>
                    </a:moveTo>
                    <a:cubicBezTo>
                      <a:pt x="15307" y="18337"/>
                      <a:pt x="15216" y="18223"/>
                      <a:pt x="15111" y="18114"/>
                    </a:cubicBezTo>
                    <a:cubicBezTo>
                      <a:pt x="15006" y="18006"/>
                      <a:pt x="14887" y="17902"/>
                      <a:pt x="14754" y="17803"/>
                    </a:cubicBezTo>
                    <a:cubicBezTo>
                      <a:pt x="14694" y="17758"/>
                      <a:pt x="14633" y="17716"/>
                      <a:pt x="14569" y="17674"/>
                    </a:cubicBezTo>
                    <a:cubicBezTo>
                      <a:pt x="14505" y="17632"/>
                      <a:pt x="14438" y="17591"/>
                      <a:pt x="14368" y="17552"/>
                    </a:cubicBezTo>
                    <a:cubicBezTo>
                      <a:pt x="14299" y="17513"/>
                      <a:pt x="14227" y="17474"/>
                      <a:pt x="14152" y="17438"/>
                    </a:cubicBezTo>
                    <a:cubicBezTo>
                      <a:pt x="14078" y="17401"/>
                      <a:pt x="14000" y="17366"/>
                      <a:pt x="13921" y="17333"/>
                    </a:cubicBezTo>
                    <a:lnTo>
                      <a:pt x="21600" y="17333"/>
                    </a:lnTo>
                    <a:lnTo>
                      <a:pt x="21351" y="4107"/>
                    </a:lnTo>
                    <a:lnTo>
                      <a:pt x="13566" y="4107"/>
                    </a:lnTo>
                    <a:cubicBezTo>
                      <a:pt x="13642" y="4075"/>
                      <a:pt x="13717" y="4040"/>
                      <a:pt x="13790" y="4005"/>
                    </a:cubicBezTo>
                    <a:cubicBezTo>
                      <a:pt x="13863" y="3969"/>
                      <a:pt x="13933" y="3933"/>
                      <a:pt x="14000" y="3895"/>
                    </a:cubicBezTo>
                    <a:cubicBezTo>
                      <a:pt x="14068" y="3856"/>
                      <a:pt x="14134" y="3817"/>
                      <a:pt x="14196" y="3776"/>
                    </a:cubicBezTo>
                    <a:cubicBezTo>
                      <a:pt x="14259" y="3735"/>
                      <a:pt x="14319" y="3694"/>
                      <a:pt x="14377" y="3651"/>
                    </a:cubicBezTo>
                    <a:cubicBezTo>
                      <a:pt x="14506" y="3556"/>
                      <a:pt x="14622" y="3455"/>
                      <a:pt x="14722" y="3350"/>
                    </a:cubicBezTo>
                    <a:cubicBezTo>
                      <a:pt x="14822" y="3244"/>
                      <a:pt x="14908" y="3135"/>
                      <a:pt x="14978" y="3021"/>
                    </a:cubicBezTo>
                    <a:cubicBezTo>
                      <a:pt x="15048" y="2908"/>
                      <a:pt x="15100" y="2790"/>
                      <a:pt x="15136" y="2670"/>
                    </a:cubicBezTo>
                    <a:cubicBezTo>
                      <a:pt x="15172" y="2549"/>
                      <a:pt x="15190" y="2426"/>
                      <a:pt x="15187" y="2299"/>
                    </a:cubicBezTo>
                    <a:cubicBezTo>
                      <a:pt x="15183" y="1982"/>
                      <a:pt x="15058" y="1679"/>
                      <a:pt x="14836" y="1404"/>
                    </a:cubicBezTo>
                    <a:cubicBezTo>
                      <a:pt x="14615" y="1130"/>
                      <a:pt x="14298" y="882"/>
                      <a:pt x="13908" y="675"/>
                    </a:cubicBezTo>
                    <a:cubicBezTo>
                      <a:pt x="13516" y="467"/>
                      <a:pt x="13052" y="298"/>
                      <a:pt x="12537" y="182"/>
                    </a:cubicBezTo>
                    <a:cubicBezTo>
                      <a:pt x="12023" y="66"/>
                      <a:pt x="11458" y="1"/>
                      <a:pt x="10865" y="0"/>
                    </a:cubicBezTo>
                    <a:cubicBezTo>
                      <a:pt x="10271" y="1"/>
                      <a:pt x="9706" y="66"/>
                      <a:pt x="9192" y="182"/>
                    </a:cubicBezTo>
                    <a:cubicBezTo>
                      <a:pt x="8679" y="298"/>
                      <a:pt x="8216" y="467"/>
                      <a:pt x="7828" y="675"/>
                    </a:cubicBezTo>
                    <a:cubicBezTo>
                      <a:pt x="7440" y="882"/>
                      <a:pt x="7125" y="1130"/>
                      <a:pt x="6908" y="1404"/>
                    </a:cubicBezTo>
                    <a:cubicBezTo>
                      <a:pt x="6690" y="1679"/>
                      <a:pt x="6570" y="1982"/>
                      <a:pt x="6569" y="2299"/>
                    </a:cubicBezTo>
                    <a:cubicBezTo>
                      <a:pt x="6569" y="2426"/>
                      <a:pt x="6589" y="2549"/>
                      <a:pt x="6627" y="2670"/>
                    </a:cubicBezTo>
                    <a:cubicBezTo>
                      <a:pt x="6665" y="2790"/>
                      <a:pt x="6720" y="2908"/>
                      <a:pt x="6791" y="3021"/>
                    </a:cubicBezTo>
                    <a:cubicBezTo>
                      <a:pt x="6863" y="3135"/>
                      <a:pt x="6950" y="3244"/>
                      <a:pt x="7053" y="3350"/>
                    </a:cubicBezTo>
                    <a:cubicBezTo>
                      <a:pt x="7154" y="3455"/>
                      <a:pt x="7271" y="3556"/>
                      <a:pt x="7400" y="3651"/>
                    </a:cubicBezTo>
                    <a:cubicBezTo>
                      <a:pt x="7457" y="3694"/>
                      <a:pt x="7518" y="3735"/>
                      <a:pt x="7581" y="3776"/>
                    </a:cubicBezTo>
                    <a:cubicBezTo>
                      <a:pt x="7644" y="3817"/>
                      <a:pt x="7711" y="3856"/>
                      <a:pt x="7779" y="3895"/>
                    </a:cubicBezTo>
                    <a:cubicBezTo>
                      <a:pt x="7847" y="3933"/>
                      <a:pt x="7918" y="3969"/>
                      <a:pt x="7992" y="4005"/>
                    </a:cubicBezTo>
                    <a:cubicBezTo>
                      <a:pt x="8064" y="4040"/>
                      <a:pt x="8139" y="4075"/>
                      <a:pt x="8216" y="4107"/>
                    </a:cubicBezTo>
                    <a:lnTo>
                      <a:pt x="0" y="4107"/>
                    </a:lnTo>
                    <a:cubicBezTo>
                      <a:pt x="23" y="4131"/>
                      <a:pt x="46" y="4155"/>
                      <a:pt x="67" y="4179"/>
                    </a:cubicBezTo>
                    <a:cubicBezTo>
                      <a:pt x="88" y="4203"/>
                      <a:pt x="108" y="4228"/>
                      <a:pt x="126" y="4253"/>
                    </a:cubicBezTo>
                    <a:cubicBezTo>
                      <a:pt x="145" y="4278"/>
                      <a:pt x="161" y="4304"/>
                      <a:pt x="177" y="4330"/>
                    </a:cubicBezTo>
                    <a:cubicBezTo>
                      <a:pt x="191" y="4357"/>
                      <a:pt x="205" y="4383"/>
                      <a:pt x="217" y="4411"/>
                    </a:cubicBezTo>
                    <a:cubicBezTo>
                      <a:pt x="258" y="4506"/>
                      <a:pt x="301" y="4654"/>
                      <a:pt x="342" y="4880"/>
                    </a:cubicBezTo>
                    <a:cubicBezTo>
                      <a:pt x="383" y="5105"/>
                      <a:pt x="422" y="5410"/>
                      <a:pt x="456" y="5816"/>
                    </a:cubicBezTo>
                    <a:cubicBezTo>
                      <a:pt x="489" y="6224"/>
                      <a:pt x="517" y="6736"/>
                      <a:pt x="536" y="7377"/>
                    </a:cubicBezTo>
                    <a:cubicBezTo>
                      <a:pt x="554" y="8018"/>
                      <a:pt x="563" y="8791"/>
                      <a:pt x="558" y="9719"/>
                    </a:cubicBezTo>
                    <a:lnTo>
                      <a:pt x="524" y="17333"/>
                    </a:lnTo>
                    <a:lnTo>
                      <a:pt x="8491" y="17333"/>
                    </a:lnTo>
                    <a:cubicBezTo>
                      <a:pt x="8413" y="17366"/>
                      <a:pt x="8337" y="17401"/>
                      <a:pt x="8263" y="17438"/>
                    </a:cubicBezTo>
                    <a:cubicBezTo>
                      <a:pt x="8189" y="17474"/>
                      <a:pt x="8118" y="17513"/>
                      <a:pt x="8048" y="17552"/>
                    </a:cubicBezTo>
                    <a:cubicBezTo>
                      <a:pt x="7980" y="17591"/>
                      <a:pt x="7913" y="17632"/>
                      <a:pt x="7848" y="17674"/>
                    </a:cubicBezTo>
                    <a:cubicBezTo>
                      <a:pt x="7784" y="17716"/>
                      <a:pt x="7723" y="17758"/>
                      <a:pt x="7665" y="17803"/>
                    </a:cubicBezTo>
                    <a:cubicBezTo>
                      <a:pt x="7534" y="17902"/>
                      <a:pt x="7417" y="18006"/>
                      <a:pt x="7314" y="18114"/>
                    </a:cubicBezTo>
                    <a:cubicBezTo>
                      <a:pt x="7211" y="18223"/>
                      <a:pt x="7123" y="18337"/>
                      <a:pt x="7050" y="18454"/>
                    </a:cubicBezTo>
                    <a:cubicBezTo>
                      <a:pt x="6978" y="18572"/>
                      <a:pt x="6922" y="18693"/>
                      <a:pt x="6885" y="18819"/>
                    </a:cubicBezTo>
                    <a:cubicBezTo>
                      <a:pt x="6847" y="18943"/>
                      <a:pt x="6827" y="19072"/>
                      <a:pt x="6827" y="19203"/>
                    </a:cubicBezTo>
                    <a:cubicBezTo>
                      <a:pt x="6830" y="19533"/>
                      <a:pt x="6955" y="19848"/>
                      <a:pt x="7178" y="20134"/>
                    </a:cubicBezTo>
                    <a:cubicBezTo>
                      <a:pt x="7401" y="20421"/>
                      <a:pt x="7724" y="20679"/>
                      <a:pt x="8123" y="20897"/>
                    </a:cubicBezTo>
                    <a:cubicBezTo>
                      <a:pt x="8522" y="21114"/>
                      <a:pt x="8997" y="21289"/>
                      <a:pt x="9524" y="21411"/>
                    </a:cubicBezTo>
                    <a:cubicBezTo>
                      <a:pt x="10052" y="21533"/>
                      <a:pt x="10631" y="21600"/>
                      <a:pt x="11240" y="21600"/>
                    </a:cubicBezTo>
                    <a:cubicBezTo>
                      <a:pt x="11848" y="21600"/>
                      <a:pt x="12425" y="21533"/>
                      <a:pt x="12950" y="21411"/>
                    </a:cubicBezTo>
                    <a:cubicBezTo>
                      <a:pt x="13474" y="21289"/>
                      <a:pt x="13946" y="21114"/>
                      <a:pt x="14341" y="20897"/>
                    </a:cubicBezTo>
                    <a:cubicBezTo>
                      <a:pt x="14736" y="20679"/>
                      <a:pt x="15055" y="20421"/>
                      <a:pt x="15275" y="20134"/>
                    </a:cubicBezTo>
                    <a:cubicBezTo>
                      <a:pt x="15494" y="19848"/>
                      <a:pt x="15614" y="19533"/>
                      <a:pt x="15611" y="19203"/>
                    </a:cubicBezTo>
                    <a:cubicBezTo>
                      <a:pt x="15609" y="19072"/>
                      <a:pt x="15589" y="18943"/>
                      <a:pt x="15549" y="18819"/>
                    </a:cubicBezTo>
                    <a:cubicBezTo>
                      <a:pt x="15510" y="18693"/>
                      <a:pt x="15453" y="18572"/>
                      <a:pt x="15380" y="18454"/>
                    </a:cubicBezTo>
                    <a:close/>
                  </a:path>
                </a:pathLst>
              </a:custGeom>
              <a:solidFill>
                <a:schemeClr val="accent1"/>
              </a:solidFill>
              <a:ln w="12700" cap="flat">
                <a:noFill/>
                <a:prstDash val="solid"/>
                <a:miter lim="400000"/>
              </a:ln>
              <a:effectLst/>
            </p:spPr>
            <p:txBody>
              <a:bodyPr wrap="square" lIns="45720" tIns="22860" rIns="45720" bIns="22860" numCol="1" anchor="ctr">
                <a:norm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9pPr>
              </a:lstStyle>
              <a:p>
                <a:pPr>
                  <a:defRPr sz="3200">
                    <a:solidFill>
                      <a:srgbClr val="FFFFFF"/>
                    </a:solidFill>
                  </a:defRPr>
                </a:pPr>
                <a:endParaRPr sz="800">
                  <a:latin typeface="OPPOSans R" panose="00020600040101010101" charset="-122"/>
                  <a:ea typeface="OPPOSans R" panose="00020600040101010101" charset="-122"/>
                </a:endParaRPr>
              </a:p>
            </p:txBody>
          </p:sp>
          <p:sp>
            <p:nvSpPr>
              <p:cNvPr id="107" name="ïŝḷiďè"/>
              <p:cNvSpPr/>
              <p:nvPr/>
            </p:nvSpPr>
            <p:spPr>
              <a:xfrm>
                <a:off x="5264114" y="4218812"/>
                <a:ext cx="1089644" cy="1344293"/>
              </a:xfrm>
              <a:custGeom>
                <a:avLst/>
                <a:gdLst/>
                <a:ahLst/>
                <a:cxnLst>
                  <a:cxn ang="0">
                    <a:pos x="wd2" y="hd2"/>
                  </a:cxn>
                  <a:cxn ang="5400000">
                    <a:pos x="wd2" y="hd2"/>
                  </a:cxn>
                  <a:cxn ang="10800000">
                    <a:pos x="wd2" y="hd2"/>
                  </a:cxn>
                  <a:cxn ang="16200000">
                    <a:pos x="wd2" y="hd2"/>
                  </a:cxn>
                </a:cxnLst>
                <a:rect l="0" t="0" r="r" b="b"/>
                <a:pathLst>
                  <a:path w="21600" h="21600" extrusionOk="0">
                    <a:moveTo>
                      <a:pt x="21585" y="20472"/>
                    </a:moveTo>
                    <a:lnTo>
                      <a:pt x="21328" y="0"/>
                    </a:lnTo>
                    <a:lnTo>
                      <a:pt x="15342" y="0"/>
                    </a:lnTo>
                    <a:cubicBezTo>
                      <a:pt x="15454" y="155"/>
                      <a:pt x="15554" y="316"/>
                      <a:pt x="15642" y="483"/>
                    </a:cubicBezTo>
                    <a:cubicBezTo>
                      <a:pt x="15729" y="650"/>
                      <a:pt x="15803" y="823"/>
                      <a:pt x="15864" y="999"/>
                    </a:cubicBezTo>
                    <a:cubicBezTo>
                      <a:pt x="15925" y="1176"/>
                      <a:pt x="15973" y="1358"/>
                      <a:pt x="16005" y="1544"/>
                    </a:cubicBezTo>
                    <a:cubicBezTo>
                      <a:pt x="16038" y="1729"/>
                      <a:pt x="16055" y="1919"/>
                      <a:pt x="16057" y="2111"/>
                    </a:cubicBezTo>
                    <a:cubicBezTo>
                      <a:pt x="16062" y="2697"/>
                      <a:pt x="15921" y="3255"/>
                      <a:pt x="15662" y="3763"/>
                    </a:cubicBezTo>
                    <a:cubicBezTo>
                      <a:pt x="15402" y="4271"/>
                      <a:pt x="15025" y="4730"/>
                      <a:pt x="14557" y="5115"/>
                    </a:cubicBezTo>
                    <a:cubicBezTo>
                      <a:pt x="14088" y="5500"/>
                      <a:pt x="13528" y="5812"/>
                      <a:pt x="12905" y="6028"/>
                    </a:cubicBezTo>
                    <a:cubicBezTo>
                      <a:pt x="12283" y="6243"/>
                      <a:pt x="11598" y="6363"/>
                      <a:pt x="10876" y="6363"/>
                    </a:cubicBezTo>
                    <a:cubicBezTo>
                      <a:pt x="10156" y="6363"/>
                      <a:pt x="9469" y="6243"/>
                      <a:pt x="8843" y="6028"/>
                    </a:cubicBezTo>
                    <a:cubicBezTo>
                      <a:pt x="8219" y="5812"/>
                      <a:pt x="7655" y="5500"/>
                      <a:pt x="7182" y="5115"/>
                    </a:cubicBezTo>
                    <a:cubicBezTo>
                      <a:pt x="6709" y="4730"/>
                      <a:pt x="6326" y="4271"/>
                      <a:pt x="6061" y="3763"/>
                    </a:cubicBezTo>
                    <a:cubicBezTo>
                      <a:pt x="5797" y="3255"/>
                      <a:pt x="5650" y="2697"/>
                      <a:pt x="5649" y="2111"/>
                    </a:cubicBezTo>
                    <a:cubicBezTo>
                      <a:pt x="5649" y="1919"/>
                      <a:pt x="5666" y="1729"/>
                      <a:pt x="5696" y="1544"/>
                    </a:cubicBezTo>
                    <a:cubicBezTo>
                      <a:pt x="5728" y="1358"/>
                      <a:pt x="5774" y="1176"/>
                      <a:pt x="5833" y="999"/>
                    </a:cubicBezTo>
                    <a:cubicBezTo>
                      <a:pt x="5893" y="823"/>
                      <a:pt x="5966" y="650"/>
                      <a:pt x="6052" y="483"/>
                    </a:cubicBezTo>
                    <a:cubicBezTo>
                      <a:pt x="6137" y="316"/>
                      <a:pt x="6234" y="155"/>
                      <a:pt x="6343" y="0"/>
                    </a:cubicBezTo>
                    <a:lnTo>
                      <a:pt x="68" y="0"/>
                    </a:lnTo>
                    <a:lnTo>
                      <a:pt x="4" y="20472"/>
                    </a:lnTo>
                    <a:lnTo>
                      <a:pt x="0" y="21600"/>
                    </a:lnTo>
                    <a:lnTo>
                      <a:pt x="1371" y="21600"/>
                    </a:lnTo>
                    <a:lnTo>
                      <a:pt x="20235" y="21600"/>
                    </a:lnTo>
                    <a:lnTo>
                      <a:pt x="21600" y="21600"/>
                    </a:lnTo>
                    <a:cubicBezTo>
                      <a:pt x="21600" y="21600"/>
                      <a:pt x="21585" y="20472"/>
                      <a:pt x="21585" y="20472"/>
                    </a:cubicBezTo>
                    <a:close/>
                  </a:path>
                </a:pathLst>
              </a:custGeom>
              <a:solidFill>
                <a:schemeClr val="accent1"/>
              </a:solidFill>
              <a:ln w="12700" cap="flat">
                <a:noFill/>
                <a:prstDash val="solid"/>
                <a:miter lim="400000"/>
              </a:ln>
              <a:effectLst/>
            </p:spPr>
            <p:txBody>
              <a:bodyPr wrap="square" lIns="45720" tIns="22860" rIns="45720" bIns="22860" numCol="1" anchor="ctr">
                <a:norm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9pPr>
              </a:lstStyle>
              <a:p>
                <a:pPr>
                  <a:defRPr sz="3200">
                    <a:solidFill>
                      <a:srgbClr val="FFFFFF"/>
                    </a:solidFill>
                  </a:defRPr>
                </a:pPr>
                <a:endParaRPr sz="800">
                  <a:latin typeface="OPPOSans R" panose="00020600040101010101" charset="-122"/>
                  <a:ea typeface="OPPOSans R" panose="00020600040101010101" charset="-122"/>
                </a:endParaRPr>
              </a:p>
            </p:txBody>
          </p:sp>
        </p:grpSp>
        <p:sp>
          <p:nvSpPr>
            <p:cNvPr id="85" name="iṥ1iḑè"/>
            <p:cNvSpPr/>
            <p:nvPr/>
          </p:nvSpPr>
          <p:spPr>
            <a:xfrm>
              <a:off x="6408818" y="1935245"/>
              <a:ext cx="1755328" cy="256330"/>
            </a:xfrm>
            <a:custGeom>
              <a:avLst/>
              <a:gdLst/>
              <a:ahLst/>
              <a:cxnLst>
                <a:cxn ang="0">
                  <a:pos x="wd2" y="hd2"/>
                </a:cxn>
                <a:cxn ang="5400000">
                  <a:pos x="wd2" y="hd2"/>
                </a:cxn>
                <a:cxn ang="10800000">
                  <a:pos x="wd2" y="hd2"/>
                </a:cxn>
                <a:cxn ang="16200000">
                  <a:pos x="wd2" y="hd2"/>
                </a:cxn>
              </a:cxnLst>
              <a:rect l="0" t="0" r="r" b="b"/>
              <a:pathLst>
                <a:path w="21600" h="16323" extrusionOk="0">
                  <a:moveTo>
                    <a:pt x="21600" y="11140"/>
                  </a:moveTo>
                  <a:cubicBezTo>
                    <a:pt x="14463" y="-5277"/>
                    <a:pt x="7263" y="-3549"/>
                    <a:pt x="0" y="16323"/>
                  </a:cubicBezTo>
                </a:path>
              </a:pathLst>
            </a:custGeom>
            <a:ln w="12700">
              <a:solidFill>
                <a:schemeClr val="bg1">
                  <a:lumMod val="85000"/>
                </a:schemeClr>
              </a:solidFill>
              <a:miter lim="400000"/>
              <a:headEnd type="triangle"/>
              <a:tailEnd type="oval"/>
            </a:ln>
          </p:spPr>
          <p:txBody>
            <a:bodyPr wrap="square" lIns="45720" tIns="22860" rIns="45720" bIns="22860">
              <a:norm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9pPr>
            </a:lstStyle>
            <a:p>
              <a:endParaRPr sz="875">
                <a:latin typeface="OPPOSans R" panose="00020600040101010101" charset="-122"/>
                <a:ea typeface="OPPOSans R" panose="00020600040101010101" charset="-122"/>
              </a:endParaRPr>
            </a:p>
          </p:txBody>
        </p:sp>
        <p:grpSp>
          <p:nvGrpSpPr>
            <p:cNvPr id="86" name="îśľïḓè"/>
            <p:cNvGrpSpPr/>
            <p:nvPr/>
          </p:nvGrpSpPr>
          <p:grpSpPr>
            <a:xfrm>
              <a:off x="8235530" y="1530541"/>
              <a:ext cx="4174458" cy="1229360"/>
              <a:chOff x="8236324" y="1915242"/>
              <a:chExt cx="4174458" cy="1229360"/>
            </a:xfrm>
          </p:grpSpPr>
          <p:sp>
            <p:nvSpPr>
              <p:cNvPr id="103" name="ïslïḍê"/>
              <p:cNvSpPr/>
              <p:nvPr/>
            </p:nvSpPr>
            <p:spPr bwMode="auto">
              <a:xfrm>
                <a:off x="8236324" y="2291162"/>
                <a:ext cx="4174458" cy="853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5720" tIns="22860" rIns="45720" bIns="22860" anchor="t" anchorCtr="0">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9pPr>
              </a:lstStyle>
              <a:p>
                <a:pPr algn="l">
                  <a:lnSpc>
                    <a:spcPct val="140000"/>
                  </a:lnSpc>
                </a:pPr>
                <a:r>
                  <a:rPr lang="zh-CN" altLang="en-US" sz="1200" b="0" dirty="0">
                    <a:latin typeface="OPPOSans R" panose="00020600040101010101" charset="-122"/>
                    <a:ea typeface="OPPOSans R" panose="00020600040101010101" charset="-122"/>
                  </a:rPr>
                  <a:t>预期销量为</a:t>
                </a:r>
                <a:r>
                  <a:rPr lang="zh-CN" altLang="en-US" sz="1600" dirty="0">
                    <a:latin typeface="OPPOSans R" panose="00020600040101010101" charset="-122"/>
                    <a:ea typeface="OPPOSans R" panose="00020600040101010101" charset="-122"/>
                  </a:rPr>
                  <a:t>参考指标</a:t>
                </a:r>
                <a:r>
                  <a:rPr lang="zh-CN" altLang="en-US" sz="1200" b="0" dirty="0">
                    <a:latin typeface="OPPOSans R" panose="00020600040101010101" charset="-122"/>
                    <a:ea typeface="OPPOSans R" panose="00020600040101010101" charset="-122"/>
                  </a:rPr>
                  <a:t>，销量浮动趋势包括：销量上涨、销量平稳、销量下滑；因此，预期销量直接影响是否建设网点、网点后期运营是否健康长久。</a:t>
                </a:r>
                <a:endParaRPr lang="zh-CN" altLang="en-US" sz="1200" b="0" dirty="0">
                  <a:latin typeface="OPPOSans R" panose="00020600040101010101" charset="-122"/>
                  <a:ea typeface="OPPOSans R" panose="00020600040101010101" charset="-122"/>
                </a:endParaRPr>
              </a:p>
            </p:txBody>
          </p:sp>
          <p:sp>
            <p:nvSpPr>
              <p:cNvPr id="104" name="ïSḻiḍê"/>
              <p:cNvSpPr txBox="1"/>
              <p:nvPr/>
            </p:nvSpPr>
            <p:spPr bwMode="auto">
              <a:xfrm>
                <a:off x="8236324" y="1915242"/>
                <a:ext cx="3300296" cy="376048"/>
              </a:xfrm>
              <a:prstGeom prst="rect">
                <a:avLst/>
              </a:prstGeom>
              <a:noFill/>
              <a:ln>
                <a:noFill/>
              </a:ln>
            </p:spPr>
            <p:txBody>
              <a:bodyPr wrap="square" lIns="45720" tIns="22860" rIns="45720" bIns="22860" anchor="b" anchorCtr="0">
                <a:norm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9pPr>
              </a:lstStyle>
              <a:p>
                <a:pPr>
                  <a:spcBef>
                    <a:spcPct val="0"/>
                  </a:spcBef>
                </a:pPr>
                <a:r>
                  <a:rPr lang="en-US" altLang="zh-CN" sz="1600" b="0">
                    <a:latin typeface="OPPOSans B" panose="00020600040101010101" pitchFamily="18" charset="-122"/>
                    <a:ea typeface="OPPOSans B" panose="00020600040101010101" pitchFamily="18" charset="-122"/>
                  </a:rPr>
                  <a:t>01.</a:t>
                </a:r>
                <a:r>
                  <a:rPr lang="zh-CN" altLang="en-US" sz="1600" b="0">
                    <a:latin typeface="OPPOSans B" panose="00020600040101010101" pitchFamily="18" charset="-122"/>
                    <a:ea typeface="OPPOSans B" panose="00020600040101010101" pitchFamily="18" charset="-122"/>
                  </a:rPr>
                  <a:t>预期销量</a:t>
                </a:r>
                <a:endParaRPr lang="zh-CN" altLang="en-US" sz="1600" b="0" dirty="0">
                  <a:latin typeface="OPPOSans B" panose="00020600040101010101" pitchFamily="18" charset="-122"/>
                  <a:ea typeface="OPPOSans B" panose="00020600040101010101" pitchFamily="18" charset="-122"/>
                </a:endParaRPr>
              </a:p>
            </p:txBody>
          </p:sp>
        </p:grpSp>
        <p:sp>
          <p:nvSpPr>
            <p:cNvPr id="87" name="işlíḍê"/>
            <p:cNvSpPr/>
            <p:nvPr/>
          </p:nvSpPr>
          <p:spPr>
            <a:xfrm>
              <a:off x="6408818" y="3164465"/>
              <a:ext cx="1755328" cy="256330"/>
            </a:xfrm>
            <a:custGeom>
              <a:avLst/>
              <a:gdLst/>
              <a:ahLst/>
              <a:cxnLst>
                <a:cxn ang="0">
                  <a:pos x="wd2" y="hd2"/>
                </a:cxn>
                <a:cxn ang="5400000">
                  <a:pos x="wd2" y="hd2"/>
                </a:cxn>
                <a:cxn ang="10800000">
                  <a:pos x="wd2" y="hd2"/>
                </a:cxn>
                <a:cxn ang="16200000">
                  <a:pos x="wd2" y="hd2"/>
                </a:cxn>
              </a:cxnLst>
              <a:rect l="0" t="0" r="r" b="b"/>
              <a:pathLst>
                <a:path w="21600" h="16323" extrusionOk="0">
                  <a:moveTo>
                    <a:pt x="21600" y="11140"/>
                  </a:moveTo>
                  <a:cubicBezTo>
                    <a:pt x="14463" y="-5277"/>
                    <a:pt x="7263" y="-3549"/>
                    <a:pt x="0" y="16323"/>
                  </a:cubicBezTo>
                </a:path>
              </a:pathLst>
            </a:custGeom>
            <a:ln w="12700">
              <a:solidFill>
                <a:schemeClr val="bg1">
                  <a:lumMod val="85000"/>
                </a:schemeClr>
              </a:solidFill>
              <a:miter lim="400000"/>
              <a:headEnd type="triangle"/>
              <a:tailEnd type="oval"/>
            </a:ln>
          </p:spPr>
          <p:txBody>
            <a:bodyPr wrap="square" lIns="45720" tIns="22860" rIns="45720" bIns="22860">
              <a:norm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9pPr>
            </a:lstStyle>
            <a:p>
              <a:endParaRPr sz="875">
                <a:latin typeface="OPPOSans R" panose="00020600040101010101" charset="-122"/>
                <a:ea typeface="OPPOSans R" panose="00020600040101010101" charset="-122"/>
              </a:endParaRPr>
            </a:p>
          </p:txBody>
        </p:sp>
        <p:grpSp>
          <p:nvGrpSpPr>
            <p:cNvPr id="88" name="íSlîḍe"/>
            <p:cNvGrpSpPr/>
            <p:nvPr/>
          </p:nvGrpSpPr>
          <p:grpSpPr>
            <a:xfrm>
              <a:off x="8235530" y="2965699"/>
              <a:ext cx="4158134" cy="1253113"/>
              <a:chOff x="8236324" y="3263358"/>
              <a:chExt cx="4158134" cy="1253113"/>
            </a:xfrm>
          </p:grpSpPr>
          <p:sp>
            <p:nvSpPr>
              <p:cNvPr id="101" name="îşḷïḓè"/>
              <p:cNvSpPr/>
              <p:nvPr/>
            </p:nvSpPr>
            <p:spPr bwMode="auto">
              <a:xfrm>
                <a:off x="8236324" y="3548592"/>
                <a:ext cx="4158134" cy="967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5720" tIns="22860" rIns="45720" bIns="22860" anchor="t" anchorCtr="0">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9pPr>
              </a:lstStyle>
              <a:p>
                <a:pPr algn="l">
                  <a:lnSpc>
                    <a:spcPct val="150000"/>
                  </a:lnSpc>
                </a:pPr>
                <a:r>
                  <a:rPr lang="en-US" sz="1200" b="0" dirty="0">
                    <a:latin typeface="OPPOSans R" panose="00020600040101010101" charset="-122"/>
                    <a:ea typeface="OPPOSans R" panose="00020600040101010101" charset="-122"/>
                    <a:sym typeface="+mn-ea"/>
                  </a:rPr>
                  <a:t>a</a:t>
                </a:r>
                <a:r>
                  <a:rPr lang="zh-CN" altLang="en-US" sz="1200" b="0" dirty="0">
                    <a:latin typeface="OPPOSans R" panose="00020600040101010101" charset="-122"/>
                    <a:ea typeface="OPPOSans R" panose="00020600040101010101" charset="-122"/>
                    <a:sym typeface="+mn-ea"/>
                  </a:rPr>
                  <a:t>、预期服务量是评估建点与否的</a:t>
                </a:r>
                <a:r>
                  <a:rPr lang="zh-CN" altLang="en-US" sz="1600" dirty="0">
                    <a:latin typeface="OPPOSans R" panose="00020600040101010101" charset="-122"/>
                    <a:ea typeface="OPPOSans R" panose="00020600040101010101" charset="-122"/>
                    <a:sym typeface="+mn-ea"/>
                  </a:rPr>
                  <a:t>决定性指标</a:t>
                </a:r>
                <a:r>
                  <a:rPr lang="zh-CN" altLang="en-US" sz="1200" b="0" dirty="0">
                    <a:latin typeface="OPPOSans R" panose="00020600040101010101" charset="-122"/>
                    <a:ea typeface="OPPOSans R" panose="00020600040101010101" charset="-122"/>
                    <a:sym typeface="+mn-ea"/>
                  </a:rPr>
                  <a:t>，与预期销量相比，指标价值更为重要；</a:t>
                </a:r>
                <a:endParaRPr lang="zh-CN" altLang="en-US" sz="1200" b="0" dirty="0">
                  <a:latin typeface="OPPOSans R" panose="00020600040101010101" charset="-122"/>
                  <a:ea typeface="OPPOSans R" panose="00020600040101010101" charset="-122"/>
                  <a:sym typeface="+mn-ea"/>
                </a:endParaRPr>
              </a:p>
              <a:p>
                <a:pPr algn="l">
                  <a:lnSpc>
                    <a:spcPct val="150000"/>
                  </a:lnSpc>
                </a:pPr>
                <a:r>
                  <a:rPr lang="en-US" sz="1200" b="0" dirty="0">
                    <a:latin typeface="OPPOSans R" panose="00020600040101010101" charset="-122"/>
                    <a:ea typeface="OPPOSans R" panose="00020600040101010101" charset="-122"/>
                    <a:sym typeface="+mn-ea"/>
                  </a:rPr>
                  <a:t>b</a:t>
                </a:r>
                <a:r>
                  <a:rPr lang="zh-CN" altLang="en-US" sz="1200" b="0" dirty="0">
                    <a:latin typeface="OPPOSans R" panose="00020600040101010101" charset="-122"/>
                    <a:ea typeface="OPPOSans R" panose="00020600040101010101" charset="-122"/>
                    <a:sym typeface="+mn-ea"/>
                  </a:rPr>
                  <a:t>、</a:t>
                </a:r>
                <a:r>
                  <a:rPr sz="1200" b="0" dirty="0">
                    <a:latin typeface="OPPOSans R" panose="00020600040101010101" charset="-122"/>
                    <a:ea typeface="OPPOSans R" panose="00020600040101010101" charset="-122"/>
                    <a:sym typeface="+mn-ea"/>
                  </a:rPr>
                  <a:t>预期服务量计算方式=</a:t>
                </a:r>
                <a:r>
                  <a:rPr lang="zh-CN" sz="1200" b="0" dirty="0">
                    <a:latin typeface="OPPOSans R" panose="00020600040101010101" charset="-122"/>
                    <a:ea typeface="OPPOSans R" panose="00020600040101010101" charset="-122"/>
                    <a:sym typeface="+mn-ea"/>
                  </a:rPr>
                  <a:t>预期</a:t>
                </a:r>
                <a:r>
                  <a:rPr sz="1200" b="0" dirty="0">
                    <a:latin typeface="OPPOSans R" panose="00020600040101010101" charset="-122"/>
                    <a:ea typeface="OPPOSans R" panose="00020600040101010101" charset="-122"/>
                    <a:sym typeface="+mn-ea"/>
                  </a:rPr>
                  <a:t>销量*返修率</a:t>
                </a:r>
                <a:r>
                  <a:rPr lang="zh-CN" sz="1200" b="0" dirty="0">
                    <a:latin typeface="OPPOSans R" panose="00020600040101010101" charset="-122"/>
                    <a:ea typeface="OPPOSans R" panose="00020600040101010101" charset="-122"/>
                    <a:sym typeface="+mn-ea"/>
                  </a:rPr>
                  <a:t>。</a:t>
                </a:r>
                <a:endParaRPr lang="zh-CN" sz="1200" b="0" dirty="0">
                  <a:latin typeface="OPPOSans R" panose="00020600040101010101" charset="-122"/>
                  <a:ea typeface="OPPOSans R" panose="00020600040101010101" charset="-122"/>
                  <a:sym typeface="+mn-ea"/>
                </a:endParaRPr>
              </a:p>
            </p:txBody>
          </p:sp>
          <p:sp>
            <p:nvSpPr>
              <p:cNvPr id="102" name="iṣḻïḍê"/>
              <p:cNvSpPr txBox="1"/>
              <p:nvPr/>
            </p:nvSpPr>
            <p:spPr bwMode="auto">
              <a:xfrm>
                <a:off x="8236324" y="3263358"/>
                <a:ext cx="3300296" cy="376048"/>
              </a:xfrm>
              <a:prstGeom prst="rect">
                <a:avLst/>
              </a:prstGeom>
              <a:noFill/>
              <a:ln>
                <a:noFill/>
              </a:ln>
            </p:spPr>
            <p:txBody>
              <a:bodyPr wrap="square" lIns="45720" tIns="22860" rIns="45720" bIns="22860" anchor="b" anchorCtr="0">
                <a:norm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9pPr>
              </a:lstStyle>
              <a:p>
                <a:pPr>
                  <a:spcBef>
                    <a:spcPct val="0"/>
                  </a:spcBef>
                </a:pPr>
                <a:r>
                  <a:rPr lang="en-US" altLang="zh-CN" sz="1600" b="0">
                    <a:latin typeface="OPPOSans B" panose="00020600040101010101" pitchFamily="18" charset="-122"/>
                    <a:ea typeface="OPPOSans B" panose="00020600040101010101" pitchFamily="18" charset="-122"/>
                  </a:rPr>
                  <a:t>02.</a:t>
                </a:r>
                <a:r>
                  <a:rPr lang="zh-CN" altLang="en-US" sz="1600" b="0">
                    <a:latin typeface="OPPOSans B" panose="00020600040101010101" pitchFamily="18" charset="-122"/>
                    <a:ea typeface="OPPOSans B" panose="00020600040101010101" pitchFamily="18" charset="-122"/>
                  </a:rPr>
                  <a:t>预期服务量</a:t>
                </a:r>
                <a:endParaRPr lang="zh-CN" altLang="en-US" sz="1600" b="0" dirty="0">
                  <a:latin typeface="OPPOSans B" panose="00020600040101010101" pitchFamily="18" charset="-122"/>
                  <a:ea typeface="OPPOSans B" panose="00020600040101010101" pitchFamily="18" charset="-122"/>
                </a:endParaRPr>
              </a:p>
            </p:txBody>
          </p:sp>
        </p:grpSp>
        <p:sp>
          <p:nvSpPr>
            <p:cNvPr id="89" name="íšļíḋê"/>
            <p:cNvSpPr/>
            <p:nvPr/>
          </p:nvSpPr>
          <p:spPr>
            <a:xfrm>
              <a:off x="6408818" y="4393683"/>
              <a:ext cx="1755328" cy="256330"/>
            </a:xfrm>
            <a:custGeom>
              <a:avLst/>
              <a:gdLst/>
              <a:ahLst/>
              <a:cxnLst>
                <a:cxn ang="0">
                  <a:pos x="wd2" y="hd2"/>
                </a:cxn>
                <a:cxn ang="5400000">
                  <a:pos x="wd2" y="hd2"/>
                </a:cxn>
                <a:cxn ang="10800000">
                  <a:pos x="wd2" y="hd2"/>
                </a:cxn>
                <a:cxn ang="16200000">
                  <a:pos x="wd2" y="hd2"/>
                </a:cxn>
              </a:cxnLst>
              <a:rect l="0" t="0" r="r" b="b"/>
              <a:pathLst>
                <a:path w="21600" h="16323" extrusionOk="0">
                  <a:moveTo>
                    <a:pt x="21600" y="11140"/>
                  </a:moveTo>
                  <a:cubicBezTo>
                    <a:pt x="14463" y="-5277"/>
                    <a:pt x="7263" y="-3549"/>
                    <a:pt x="0" y="16323"/>
                  </a:cubicBezTo>
                </a:path>
              </a:pathLst>
            </a:custGeom>
            <a:ln w="12700">
              <a:solidFill>
                <a:schemeClr val="bg1">
                  <a:lumMod val="85000"/>
                </a:schemeClr>
              </a:solidFill>
              <a:miter lim="400000"/>
              <a:headEnd type="triangle"/>
              <a:tailEnd type="oval"/>
            </a:ln>
          </p:spPr>
          <p:txBody>
            <a:bodyPr wrap="square" lIns="45720" tIns="22860" rIns="45720" bIns="22860">
              <a:norm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9pPr>
            </a:lstStyle>
            <a:p>
              <a:endParaRPr sz="875">
                <a:latin typeface="OPPOSans R" panose="00020600040101010101" charset="-122"/>
                <a:ea typeface="OPPOSans R" panose="00020600040101010101" charset="-122"/>
              </a:endParaRPr>
            </a:p>
          </p:txBody>
        </p:sp>
        <p:grpSp>
          <p:nvGrpSpPr>
            <p:cNvPr id="90" name="ïŝ1ïḑé"/>
            <p:cNvGrpSpPr/>
            <p:nvPr/>
          </p:nvGrpSpPr>
          <p:grpSpPr>
            <a:xfrm>
              <a:off x="8219205" y="4349061"/>
              <a:ext cx="4174458" cy="993593"/>
              <a:chOff x="8219999" y="4688633"/>
              <a:chExt cx="4174458" cy="993593"/>
            </a:xfrm>
          </p:grpSpPr>
          <p:sp>
            <p:nvSpPr>
              <p:cNvPr id="99" name="ïśľîḍè"/>
              <p:cNvSpPr/>
              <p:nvPr/>
            </p:nvSpPr>
            <p:spPr bwMode="auto">
              <a:xfrm>
                <a:off x="8219999" y="5064681"/>
                <a:ext cx="4174458" cy="617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5720" tIns="22860" rIns="45720" bIns="22860" anchor="t" anchorCtr="0">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9pPr>
              </a:lstStyle>
              <a:p>
                <a:pPr algn="l">
                  <a:lnSpc>
                    <a:spcPct val="150000"/>
                  </a:lnSpc>
                </a:pPr>
                <a:r>
                  <a:rPr lang="en-US" altLang="zh-CN" sz="1600" dirty="0">
                    <a:solidFill>
                      <a:schemeClr val="tx1"/>
                    </a:solidFill>
                    <a:latin typeface="OPPOSans R" panose="00020600040101010101" charset="-122"/>
                    <a:ea typeface="OPPOSans R" panose="00020600040101010101" charset="-122"/>
                  </a:rPr>
                  <a:t>大客户</a:t>
                </a:r>
                <a:r>
                  <a:rPr lang="zh-CN" altLang="en-US" sz="1600" dirty="0">
                    <a:solidFill>
                      <a:schemeClr val="tx1"/>
                    </a:solidFill>
                    <a:latin typeface="OPPOSans R" panose="00020600040101010101" charset="-122"/>
                    <a:ea typeface="OPPOSans R" panose="00020600040101010101" charset="-122"/>
                  </a:rPr>
                  <a:t>（连锁经销商）</a:t>
                </a:r>
                <a:r>
                  <a:rPr lang="en-US" altLang="zh-CN" sz="1200" b="0" dirty="0">
                    <a:solidFill>
                      <a:schemeClr val="tx1"/>
                    </a:solidFill>
                    <a:latin typeface="OPPOSans R" panose="00020600040101010101" charset="-122"/>
                    <a:ea typeface="OPPOSans R" panose="00020600040101010101" charset="-122"/>
                  </a:rPr>
                  <a:t>要求可作为特殊建点原因，</a:t>
                </a:r>
                <a:r>
                  <a:rPr lang="zh-CN" altLang="en-US" sz="1200" b="0" dirty="0">
                    <a:solidFill>
                      <a:schemeClr val="tx1"/>
                    </a:solidFill>
                    <a:latin typeface="OPPOSans R" panose="00020600040101010101" charset="-122"/>
                    <a:ea typeface="OPPOSans R" panose="00020600040101010101" charset="-122"/>
                  </a:rPr>
                  <a:t>无需参考预期销量、预期服务量，</a:t>
                </a:r>
                <a:r>
                  <a:rPr lang="en-US" altLang="zh-CN" sz="1200" b="0" dirty="0">
                    <a:solidFill>
                      <a:schemeClr val="tx1"/>
                    </a:solidFill>
                    <a:latin typeface="OPPOSans R" panose="00020600040101010101" charset="-122"/>
                    <a:ea typeface="OPPOSans R" panose="00020600040101010101" charset="-122"/>
                  </a:rPr>
                  <a:t>但必须经过特殊申请，总部审批同意才可建点。</a:t>
                </a:r>
                <a:endParaRPr lang="en-US" altLang="zh-CN" sz="1200" b="0" dirty="0">
                  <a:solidFill>
                    <a:schemeClr val="tx1"/>
                  </a:solidFill>
                  <a:latin typeface="OPPOSans R" panose="00020600040101010101" charset="-122"/>
                  <a:ea typeface="OPPOSans R" panose="00020600040101010101" charset="-122"/>
                </a:endParaRPr>
              </a:p>
            </p:txBody>
          </p:sp>
          <p:sp>
            <p:nvSpPr>
              <p:cNvPr id="100" name="îŝlïḋê"/>
              <p:cNvSpPr txBox="1"/>
              <p:nvPr/>
            </p:nvSpPr>
            <p:spPr bwMode="auto">
              <a:xfrm>
                <a:off x="8219999" y="4688633"/>
                <a:ext cx="3300296" cy="376048"/>
              </a:xfrm>
              <a:prstGeom prst="rect">
                <a:avLst/>
              </a:prstGeom>
              <a:noFill/>
              <a:ln>
                <a:noFill/>
              </a:ln>
            </p:spPr>
            <p:txBody>
              <a:bodyPr wrap="square" lIns="45720" tIns="22860" rIns="45720" bIns="22860" anchor="b" anchorCtr="0">
                <a:norm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9pPr>
              </a:lstStyle>
              <a:p>
                <a:pPr>
                  <a:spcBef>
                    <a:spcPct val="0"/>
                  </a:spcBef>
                </a:pPr>
                <a:r>
                  <a:rPr lang="en-US" altLang="zh-CN" sz="1600" b="0">
                    <a:latin typeface="OPPOSans B" panose="00020600040101010101" pitchFamily="18" charset="-122"/>
                    <a:ea typeface="OPPOSans B" panose="00020600040101010101" pitchFamily="18" charset="-122"/>
                  </a:rPr>
                  <a:t>03.</a:t>
                </a:r>
                <a:r>
                  <a:rPr lang="zh-CN" altLang="en-US" sz="1600" b="0">
                    <a:latin typeface="OPPOSans B" panose="00020600040101010101" pitchFamily="18" charset="-122"/>
                    <a:ea typeface="OPPOSans B" panose="00020600040101010101" pitchFamily="18" charset="-122"/>
                  </a:rPr>
                  <a:t>特殊建点</a:t>
                </a:r>
                <a:endParaRPr lang="zh-CN" altLang="en-US" sz="1600" b="0" dirty="0">
                  <a:latin typeface="OPPOSans B" panose="00020600040101010101" pitchFamily="18" charset="-122"/>
                  <a:ea typeface="OPPOSans B" panose="00020600040101010101" pitchFamily="18" charset="-122"/>
                </a:endParaRPr>
              </a:p>
            </p:txBody>
          </p:sp>
        </p:grpSp>
        <p:sp>
          <p:nvSpPr>
            <p:cNvPr id="97" name="iṧ1iḍé"/>
            <p:cNvSpPr txBox="1"/>
            <p:nvPr/>
          </p:nvSpPr>
          <p:spPr>
            <a:xfrm>
              <a:off x="-396898" y="2306219"/>
              <a:ext cx="3903980" cy="391795"/>
            </a:xfrm>
            <a:prstGeom prst="rect">
              <a:avLst/>
            </a:prstGeom>
            <a:noFill/>
            <a:ln>
              <a:noFill/>
            </a:ln>
          </p:spPr>
          <p:txBody>
            <a:bodyPr wrap="square" lIns="45720" tIns="22860" rIns="45720" bIns="22860" anchor="b" anchorCtr="0">
              <a:normAutofit fontScale="85000" lnSpcReduction="10000"/>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9pPr>
            </a:lstStyle>
            <a:p>
              <a:pPr algn="l">
                <a:buSzPct val="25000"/>
              </a:pPr>
              <a:r>
                <a:rPr lang="zh-CN" sz="2000" dirty="0">
                  <a:latin typeface="OPPOSans R" panose="00020600040101010101" charset="-122"/>
                  <a:ea typeface="OPPOSans R" panose="00020600040101010101" charset="-122"/>
                  <a:sym typeface="+mn-ea"/>
                </a:rPr>
                <a:t>《海外客服网点建设管理规定》</a:t>
              </a:r>
              <a:endParaRPr lang="zh-CN" altLang="zh-CN" sz="2000" dirty="0">
                <a:latin typeface="OPPOSans R" panose="00020600040101010101" charset="-122"/>
                <a:ea typeface="OPPOSans R" panose="00020600040101010101" charset="-122"/>
                <a:sym typeface="+mn-ea"/>
              </a:endParaRPr>
            </a:p>
          </p:txBody>
        </p:sp>
        <p:sp>
          <p:nvSpPr>
            <p:cNvPr id="92" name="i$ļiḑé"/>
            <p:cNvSpPr/>
            <p:nvPr/>
          </p:nvSpPr>
          <p:spPr>
            <a:xfrm>
              <a:off x="7083843" y="2005940"/>
              <a:ext cx="405278" cy="404687"/>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581459" h="580612">
                  <a:moveTo>
                    <a:pt x="283975" y="371116"/>
                  </a:moveTo>
                  <a:lnTo>
                    <a:pt x="263239" y="486746"/>
                  </a:lnTo>
                  <a:lnTo>
                    <a:pt x="291629" y="500700"/>
                  </a:lnTo>
                  <a:lnTo>
                    <a:pt x="318507" y="487013"/>
                  </a:lnTo>
                  <a:lnTo>
                    <a:pt x="297770" y="371116"/>
                  </a:lnTo>
                  <a:close/>
                  <a:moveTo>
                    <a:pt x="263595" y="322766"/>
                  </a:moveTo>
                  <a:lnTo>
                    <a:pt x="317973" y="322766"/>
                  </a:lnTo>
                  <a:cubicBezTo>
                    <a:pt x="329720" y="322766"/>
                    <a:pt x="339777" y="331121"/>
                    <a:pt x="341824" y="342675"/>
                  </a:cubicBezTo>
                  <a:lnTo>
                    <a:pt x="369235" y="496078"/>
                  </a:lnTo>
                  <a:cubicBezTo>
                    <a:pt x="371104" y="506655"/>
                    <a:pt x="365853" y="517054"/>
                    <a:pt x="356420" y="521942"/>
                  </a:cubicBezTo>
                  <a:lnTo>
                    <a:pt x="302754" y="549405"/>
                  </a:lnTo>
                  <a:cubicBezTo>
                    <a:pt x="294833" y="553938"/>
                    <a:pt x="289226" y="553494"/>
                    <a:pt x="280949" y="549583"/>
                  </a:cubicBezTo>
                  <a:lnTo>
                    <a:pt x="225237" y="522031"/>
                  </a:lnTo>
                  <a:cubicBezTo>
                    <a:pt x="215625" y="517320"/>
                    <a:pt x="210285" y="506655"/>
                    <a:pt x="212243" y="496078"/>
                  </a:cubicBezTo>
                  <a:lnTo>
                    <a:pt x="239744" y="342675"/>
                  </a:lnTo>
                  <a:cubicBezTo>
                    <a:pt x="241790" y="331121"/>
                    <a:pt x="251847" y="322766"/>
                    <a:pt x="263595" y="322766"/>
                  </a:cubicBezTo>
                  <a:close/>
                  <a:moveTo>
                    <a:pt x="175403" y="294638"/>
                  </a:moveTo>
                  <a:cubicBezTo>
                    <a:pt x="181311" y="296493"/>
                    <a:pt x="186518" y="300581"/>
                    <a:pt x="189588" y="306446"/>
                  </a:cubicBezTo>
                  <a:cubicBezTo>
                    <a:pt x="195819" y="318266"/>
                    <a:pt x="191279" y="332930"/>
                    <a:pt x="179441" y="339151"/>
                  </a:cubicBezTo>
                  <a:cubicBezTo>
                    <a:pt x="98621" y="381453"/>
                    <a:pt x="48420" y="464725"/>
                    <a:pt x="48420" y="556439"/>
                  </a:cubicBezTo>
                  <a:cubicBezTo>
                    <a:pt x="48420" y="569859"/>
                    <a:pt x="37561" y="580612"/>
                    <a:pt x="24210" y="580612"/>
                  </a:cubicBezTo>
                  <a:cubicBezTo>
                    <a:pt x="10770" y="580612"/>
                    <a:pt x="0" y="569859"/>
                    <a:pt x="0" y="556439"/>
                  </a:cubicBezTo>
                  <a:cubicBezTo>
                    <a:pt x="0" y="446595"/>
                    <a:pt x="60170" y="346971"/>
                    <a:pt x="157011" y="296226"/>
                  </a:cubicBezTo>
                  <a:cubicBezTo>
                    <a:pt x="162886" y="293160"/>
                    <a:pt x="169495" y="292782"/>
                    <a:pt x="175403" y="294638"/>
                  </a:cubicBezTo>
                  <a:close/>
                  <a:moveTo>
                    <a:pt x="403384" y="293390"/>
                  </a:moveTo>
                  <a:cubicBezTo>
                    <a:pt x="409291" y="291490"/>
                    <a:pt x="415922" y="291846"/>
                    <a:pt x="421885" y="294868"/>
                  </a:cubicBezTo>
                  <a:cubicBezTo>
                    <a:pt x="520228" y="344995"/>
                    <a:pt x="581459" y="445250"/>
                    <a:pt x="581459" y="556437"/>
                  </a:cubicBezTo>
                  <a:cubicBezTo>
                    <a:pt x="581459" y="569858"/>
                    <a:pt x="570690" y="580612"/>
                    <a:pt x="557252" y="580612"/>
                  </a:cubicBezTo>
                  <a:cubicBezTo>
                    <a:pt x="543813" y="580612"/>
                    <a:pt x="533044" y="569858"/>
                    <a:pt x="533044" y="556437"/>
                  </a:cubicBezTo>
                  <a:cubicBezTo>
                    <a:pt x="533044" y="463648"/>
                    <a:pt x="482048" y="379836"/>
                    <a:pt x="399813" y="338063"/>
                  </a:cubicBezTo>
                  <a:cubicBezTo>
                    <a:pt x="387887" y="331841"/>
                    <a:pt x="383170" y="317265"/>
                    <a:pt x="389222" y="305444"/>
                  </a:cubicBezTo>
                  <a:cubicBezTo>
                    <a:pt x="392293" y="299445"/>
                    <a:pt x="397477" y="295290"/>
                    <a:pt x="403384" y="293390"/>
                  </a:cubicBezTo>
                  <a:close/>
                  <a:moveTo>
                    <a:pt x="290694" y="48348"/>
                  </a:moveTo>
                  <a:cubicBezTo>
                    <a:pt x="233195" y="48348"/>
                    <a:pt x="186376" y="95629"/>
                    <a:pt x="186376" y="153753"/>
                  </a:cubicBezTo>
                  <a:cubicBezTo>
                    <a:pt x="186376" y="211966"/>
                    <a:pt x="233195" y="259247"/>
                    <a:pt x="290694" y="259247"/>
                  </a:cubicBezTo>
                  <a:cubicBezTo>
                    <a:pt x="348283" y="259247"/>
                    <a:pt x="395012" y="211966"/>
                    <a:pt x="395012" y="153753"/>
                  </a:cubicBezTo>
                  <a:cubicBezTo>
                    <a:pt x="395012" y="95629"/>
                    <a:pt x="348283" y="48348"/>
                    <a:pt x="290694" y="48348"/>
                  </a:cubicBezTo>
                  <a:close/>
                  <a:moveTo>
                    <a:pt x="290694" y="0"/>
                  </a:moveTo>
                  <a:cubicBezTo>
                    <a:pt x="374986" y="0"/>
                    <a:pt x="443433" y="68967"/>
                    <a:pt x="443433" y="153753"/>
                  </a:cubicBezTo>
                  <a:cubicBezTo>
                    <a:pt x="443433" y="238628"/>
                    <a:pt x="374986" y="307595"/>
                    <a:pt x="290694" y="307595"/>
                  </a:cubicBezTo>
                  <a:cubicBezTo>
                    <a:pt x="206491" y="307595"/>
                    <a:pt x="137955" y="238628"/>
                    <a:pt x="137955" y="153753"/>
                  </a:cubicBezTo>
                  <a:cubicBezTo>
                    <a:pt x="137955" y="68967"/>
                    <a:pt x="206491" y="0"/>
                    <a:pt x="290694" y="0"/>
                  </a:cubicBezTo>
                  <a:close/>
                </a:path>
              </a:pathLst>
            </a:custGeom>
            <a:solidFill>
              <a:schemeClr val="accent1"/>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45720" tIns="22860" rIns="45720" bIns="22860" numCol="1" spcCol="0" rtlCol="0" fromWordArt="0" anchor="ctr" anchorCtr="0" forceAA="0" compatLnSpc="1">
              <a:norm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1pPr>
              <a:lvl2pPr marL="0" marR="0" indent="228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2pPr>
              <a:lvl3pPr marL="0" marR="0" indent="457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3pPr>
              <a:lvl4pPr marL="0" marR="0" indent="685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4pPr>
              <a:lvl5pPr marL="0" marR="0" indent="9144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5pPr>
              <a:lvl6pPr marL="0" marR="0" indent="11430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6pPr>
              <a:lvl7pPr marL="0" marR="0" indent="1371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7pPr>
              <a:lvl8pPr marL="0" marR="0" indent="1600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8pPr>
              <a:lvl9pPr marL="0" marR="0" indent="1828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9pPr>
            </a:lstStyle>
            <a:p>
              <a:pPr algn="ctr" defTabSz="913765"/>
              <a:endParaRPr lang="zh-CN" altLang="en-US" sz="1000" b="1" i="1">
                <a:solidFill>
                  <a:schemeClr val="tx1"/>
                </a:solidFill>
                <a:latin typeface="OPPOSans R" panose="00020600040101010101" charset="-122"/>
                <a:ea typeface="OPPOSans R" panose="00020600040101010101" charset="-122"/>
                <a:cs typeface="OPPOSans R" panose="00020600040101010101" charset="-122"/>
              </a:endParaRPr>
            </a:p>
          </p:txBody>
        </p:sp>
        <p:sp>
          <p:nvSpPr>
            <p:cNvPr id="93" name="íṥḷîḋe"/>
            <p:cNvSpPr/>
            <p:nvPr/>
          </p:nvSpPr>
          <p:spPr>
            <a:xfrm>
              <a:off x="7102990" y="3234567"/>
              <a:ext cx="366982" cy="405278"/>
            </a:xfrm>
            <a:custGeom>
              <a:avLst/>
              <a:gdLst>
                <a:gd name="connsiteX0" fmla="*/ 249397 w 549775"/>
                <a:gd name="connsiteY0" fmla="*/ 561066 h 607145"/>
                <a:gd name="connsiteX1" fmla="*/ 300308 w 549775"/>
                <a:gd name="connsiteY1" fmla="*/ 561066 h 607145"/>
                <a:gd name="connsiteX2" fmla="*/ 302373 w 549775"/>
                <a:gd name="connsiteY2" fmla="*/ 607145 h 607145"/>
                <a:gd name="connsiteX3" fmla="*/ 247332 w 549775"/>
                <a:gd name="connsiteY3" fmla="*/ 607145 h 607145"/>
                <a:gd name="connsiteX4" fmla="*/ 249397 w 549775"/>
                <a:gd name="connsiteY4" fmla="*/ 561066 h 607145"/>
                <a:gd name="connsiteX5" fmla="*/ 256460 w 549775"/>
                <a:gd name="connsiteY5" fmla="*/ 404128 h 607145"/>
                <a:gd name="connsiteX6" fmla="*/ 293314 w 549775"/>
                <a:gd name="connsiteY6" fmla="*/ 404128 h 607145"/>
                <a:gd name="connsiteX7" fmla="*/ 297856 w 549775"/>
                <a:gd name="connsiteY7" fmla="*/ 504331 h 607145"/>
                <a:gd name="connsiteX8" fmla="*/ 251918 w 549775"/>
                <a:gd name="connsiteY8" fmla="*/ 504331 h 607145"/>
                <a:gd name="connsiteX9" fmla="*/ 256460 w 549775"/>
                <a:gd name="connsiteY9" fmla="*/ 404128 h 607145"/>
                <a:gd name="connsiteX10" fmla="*/ 263343 w 549775"/>
                <a:gd name="connsiteY10" fmla="*/ 247332 h 607145"/>
                <a:gd name="connsiteX11" fmla="*/ 286361 w 549775"/>
                <a:gd name="connsiteY11" fmla="*/ 247332 h 607145"/>
                <a:gd name="connsiteX12" fmla="*/ 290800 w 549775"/>
                <a:gd name="connsiteY12" fmla="*/ 347394 h 607145"/>
                <a:gd name="connsiteX13" fmla="*/ 258904 w 549775"/>
                <a:gd name="connsiteY13" fmla="*/ 347394 h 607145"/>
                <a:gd name="connsiteX14" fmla="*/ 263343 w 549775"/>
                <a:gd name="connsiteY14" fmla="*/ 247332 h 607145"/>
                <a:gd name="connsiteX15" fmla="*/ 274836 w 549775"/>
                <a:gd name="connsiteY15" fmla="*/ 0 h 607145"/>
                <a:gd name="connsiteX16" fmla="*/ 549775 w 549775"/>
                <a:gd name="connsiteY16" fmla="*/ 274447 h 607145"/>
                <a:gd name="connsiteX17" fmla="*/ 549775 w 549775"/>
                <a:gd name="connsiteY17" fmla="*/ 607145 h 607145"/>
                <a:gd name="connsiteX18" fmla="*/ 486899 w 549775"/>
                <a:gd name="connsiteY18" fmla="*/ 607145 h 607145"/>
                <a:gd name="connsiteX19" fmla="*/ 405956 w 549775"/>
                <a:gd name="connsiteY19" fmla="*/ 376411 h 607145"/>
                <a:gd name="connsiteX20" fmla="*/ 405646 w 549775"/>
                <a:gd name="connsiteY20" fmla="*/ 376411 h 607145"/>
                <a:gd name="connsiteX21" fmla="*/ 405646 w 549775"/>
                <a:gd name="connsiteY21" fmla="*/ 302180 h 607145"/>
                <a:gd name="connsiteX22" fmla="*/ 282992 w 549775"/>
                <a:gd name="connsiteY22" fmla="*/ 171864 h 607145"/>
                <a:gd name="connsiteX23" fmla="*/ 283818 w 549775"/>
                <a:gd name="connsiteY23" fmla="*/ 190525 h 607145"/>
                <a:gd name="connsiteX24" fmla="*/ 265957 w 549775"/>
                <a:gd name="connsiteY24" fmla="*/ 190525 h 607145"/>
                <a:gd name="connsiteX25" fmla="*/ 266783 w 549775"/>
                <a:gd name="connsiteY25" fmla="*/ 171864 h 607145"/>
                <a:gd name="connsiteX26" fmla="*/ 144129 w 549775"/>
                <a:gd name="connsiteY26" fmla="*/ 302180 h 607145"/>
                <a:gd name="connsiteX27" fmla="*/ 144129 w 549775"/>
                <a:gd name="connsiteY27" fmla="*/ 376411 h 607145"/>
                <a:gd name="connsiteX28" fmla="*/ 143819 w 549775"/>
                <a:gd name="connsiteY28" fmla="*/ 376411 h 607145"/>
                <a:gd name="connsiteX29" fmla="*/ 62876 w 549775"/>
                <a:gd name="connsiteY29" fmla="*/ 607145 h 607145"/>
                <a:gd name="connsiteX30" fmla="*/ 0 w 549775"/>
                <a:gd name="connsiteY30" fmla="*/ 607145 h 607145"/>
                <a:gd name="connsiteX31" fmla="*/ 0 w 549775"/>
                <a:gd name="connsiteY31" fmla="*/ 274447 h 607145"/>
                <a:gd name="connsiteX32" fmla="*/ 274836 w 549775"/>
                <a:gd name="connsiteY32" fmla="*/ 0 h 607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49775" h="607145">
                  <a:moveTo>
                    <a:pt x="249397" y="561066"/>
                  </a:moveTo>
                  <a:lnTo>
                    <a:pt x="300308" y="561066"/>
                  </a:lnTo>
                  <a:cubicBezTo>
                    <a:pt x="301031" y="576426"/>
                    <a:pt x="301753" y="591786"/>
                    <a:pt x="302373" y="607145"/>
                  </a:cubicBezTo>
                  <a:lnTo>
                    <a:pt x="247332" y="607145"/>
                  </a:lnTo>
                  <a:cubicBezTo>
                    <a:pt x="247952" y="591786"/>
                    <a:pt x="248674" y="576426"/>
                    <a:pt x="249397" y="561066"/>
                  </a:cubicBezTo>
                  <a:close/>
                  <a:moveTo>
                    <a:pt x="256460" y="404128"/>
                  </a:moveTo>
                  <a:lnTo>
                    <a:pt x="293314" y="404128"/>
                  </a:lnTo>
                  <a:cubicBezTo>
                    <a:pt x="294862" y="437529"/>
                    <a:pt x="296308" y="470930"/>
                    <a:pt x="297856" y="504331"/>
                  </a:cubicBezTo>
                  <a:lnTo>
                    <a:pt x="251918" y="504331"/>
                  </a:lnTo>
                  <a:cubicBezTo>
                    <a:pt x="253467" y="470930"/>
                    <a:pt x="254912" y="437529"/>
                    <a:pt x="256460" y="404128"/>
                  </a:cubicBezTo>
                  <a:close/>
                  <a:moveTo>
                    <a:pt x="263343" y="247332"/>
                  </a:moveTo>
                  <a:lnTo>
                    <a:pt x="286361" y="247332"/>
                  </a:lnTo>
                  <a:cubicBezTo>
                    <a:pt x="287807" y="280617"/>
                    <a:pt x="289252" y="314005"/>
                    <a:pt x="290800" y="347394"/>
                  </a:cubicBezTo>
                  <a:lnTo>
                    <a:pt x="258904" y="347394"/>
                  </a:lnTo>
                  <a:cubicBezTo>
                    <a:pt x="260452" y="314005"/>
                    <a:pt x="261898" y="280617"/>
                    <a:pt x="263343" y="247332"/>
                  </a:cubicBezTo>
                  <a:close/>
                  <a:moveTo>
                    <a:pt x="274836" y="0"/>
                  </a:moveTo>
                  <a:cubicBezTo>
                    <a:pt x="426708" y="0"/>
                    <a:pt x="549775" y="122893"/>
                    <a:pt x="549775" y="274447"/>
                  </a:cubicBezTo>
                  <a:lnTo>
                    <a:pt x="549775" y="607145"/>
                  </a:lnTo>
                  <a:lnTo>
                    <a:pt x="486899" y="607145"/>
                  </a:lnTo>
                  <a:lnTo>
                    <a:pt x="405956" y="376411"/>
                  </a:lnTo>
                  <a:lnTo>
                    <a:pt x="405646" y="376411"/>
                  </a:lnTo>
                  <a:lnTo>
                    <a:pt x="405646" y="302180"/>
                  </a:lnTo>
                  <a:cubicBezTo>
                    <a:pt x="405646" y="232795"/>
                    <a:pt x="351443" y="176091"/>
                    <a:pt x="282992" y="171864"/>
                  </a:cubicBezTo>
                  <a:cubicBezTo>
                    <a:pt x="283302" y="178050"/>
                    <a:pt x="283508" y="184339"/>
                    <a:pt x="283818" y="190525"/>
                  </a:cubicBezTo>
                  <a:lnTo>
                    <a:pt x="265957" y="190525"/>
                  </a:lnTo>
                  <a:cubicBezTo>
                    <a:pt x="266267" y="184339"/>
                    <a:pt x="266473" y="178050"/>
                    <a:pt x="266783" y="171864"/>
                  </a:cubicBezTo>
                  <a:cubicBezTo>
                    <a:pt x="198332" y="176091"/>
                    <a:pt x="144129" y="232795"/>
                    <a:pt x="144129" y="302180"/>
                  </a:cubicBezTo>
                  <a:lnTo>
                    <a:pt x="144129" y="376411"/>
                  </a:lnTo>
                  <a:lnTo>
                    <a:pt x="143819" y="376411"/>
                  </a:lnTo>
                  <a:lnTo>
                    <a:pt x="62876" y="607145"/>
                  </a:lnTo>
                  <a:lnTo>
                    <a:pt x="0" y="607145"/>
                  </a:lnTo>
                  <a:lnTo>
                    <a:pt x="0" y="274447"/>
                  </a:lnTo>
                  <a:cubicBezTo>
                    <a:pt x="0" y="122893"/>
                    <a:pt x="123067" y="0"/>
                    <a:pt x="274836" y="0"/>
                  </a:cubicBezTo>
                  <a:close/>
                </a:path>
              </a:pathLst>
            </a:custGeom>
            <a:solidFill>
              <a:schemeClr val="accent1"/>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45720" tIns="22860" rIns="45720" bIns="22860" numCol="1" spcCol="0" rtlCol="0" fromWordArt="0" anchor="ctr" anchorCtr="0" forceAA="0" compatLnSpc="1">
              <a:norm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1pPr>
              <a:lvl2pPr marL="0" marR="0" indent="228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2pPr>
              <a:lvl3pPr marL="0" marR="0" indent="457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3pPr>
              <a:lvl4pPr marL="0" marR="0" indent="685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4pPr>
              <a:lvl5pPr marL="0" marR="0" indent="9144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5pPr>
              <a:lvl6pPr marL="0" marR="0" indent="11430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6pPr>
              <a:lvl7pPr marL="0" marR="0" indent="1371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7pPr>
              <a:lvl8pPr marL="0" marR="0" indent="1600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8pPr>
              <a:lvl9pPr marL="0" marR="0" indent="1828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9pPr>
            </a:lstStyle>
            <a:p>
              <a:pPr algn="ctr" defTabSz="913765"/>
              <a:endParaRPr lang="zh-CN" altLang="en-US" sz="1000" b="1" i="1">
                <a:solidFill>
                  <a:schemeClr val="tx1"/>
                </a:solidFill>
                <a:latin typeface="OPPOSans R" panose="00020600040101010101" charset="-122"/>
                <a:ea typeface="OPPOSans R" panose="00020600040101010101" charset="-122"/>
                <a:cs typeface="OPPOSans R" panose="00020600040101010101" charset="-122"/>
              </a:endParaRPr>
            </a:p>
          </p:txBody>
        </p:sp>
        <p:sp>
          <p:nvSpPr>
            <p:cNvPr id="94" name="íSļiḋê"/>
            <p:cNvSpPr/>
            <p:nvPr/>
          </p:nvSpPr>
          <p:spPr>
            <a:xfrm>
              <a:off x="7083869" y="4485681"/>
              <a:ext cx="405225" cy="405278"/>
            </a:xfrm>
            <a:custGeom>
              <a:avLst/>
              <a:gdLst>
                <a:gd name="connsiteX0" fmla="*/ 533257 w 607489"/>
                <a:gd name="connsiteY0" fmla="*/ 454864 h 607568"/>
                <a:gd name="connsiteX1" fmla="*/ 549398 w 607489"/>
                <a:gd name="connsiteY1" fmla="*/ 464840 h 607568"/>
                <a:gd name="connsiteX2" fmla="*/ 605663 w 607489"/>
                <a:gd name="connsiteY2" fmla="*/ 577181 h 607568"/>
                <a:gd name="connsiteX3" fmla="*/ 597515 w 607489"/>
                <a:gd name="connsiteY3" fmla="*/ 601429 h 607568"/>
                <a:gd name="connsiteX4" fmla="*/ 588753 w 607489"/>
                <a:gd name="connsiteY4" fmla="*/ 605727 h 607568"/>
                <a:gd name="connsiteX5" fmla="*/ 580913 w 607489"/>
                <a:gd name="connsiteY5" fmla="*/ 607568 h 607568"/>
                <a:gd name="connsiteX6" fmla="*/ 564617 w 607489"/>
                <a:gd name="connsiteY6" fmla="*/ 597593 h 607568"/>
                <a:gd name="connsiteX7" fmla="*/ 508506 w 607489"/>
                <a:gd name="connsiteY7" fmla="*/ 485252 h 607568"/>
                <a:gd name="connsiteX8" fmla="*/ 516654 w 607489"/>
                <a:gd name="connsiteY8" fmla="*/ 461157 h 607568"/>
                <a:gd name="connsiteX9" fmla="*/ 525263 w 607489"/>
                <a:gd name="connsiteY9" fmla="*/ 456706 h 607568"/>
                <a:gd name="connsiteX10" fmla="*/ 533257 w 607489"/>
                <a:gd name="connsiteY10" fmla="*/ 454864 h 607568"/>
                <a:gd name="connsiteX11" fmla="*/ 348909 w 607489"/>
                <a:gd name="connsiteY11" fmla="*/ 397213 h 607568"/>
                <a:gd name="connsiteX12" fmla="*/ 410496 w 607489"/>
                <a:gd name="connsiteY12" fmla="*/ 407800 h 607568"/>
                <a:gd name="connsiteX13" fmla="*/ 445973 w 607489"/>
                <a:gd name="connsiteY13" fmla="*/ 403964 h 607568"/>
                <a:gd name="connsiteX14" fmla="*/ 297151 w 607489"/>
                <a:gd name="connsiteY14" fmla="*/ 493111 h 607568"/>
                <a:gd name="connsiteX15" fmla="*/ 337544 w 607489"/>
                <a:gd name="connsiteY15" fmla="*/ 429895 h 607568"/>
                <a:gd name="connsiteX16" fmla="*/ 348909 w 607489"/>
                <a:gd name="connsiteY16" fmla="*/ 397213 h 607568"/>
                <a:gd name="connsiteX17" fmla="*/ 185234 w 607489"/>
                <a:gd name="connsiteY17" fmla="*/ 397213 h 607568"/>
                <a:gd name="connsiteX18" fmla="*/ 315850 w 607489"/>
                <a:gd name="connsiteY18" fmla="*/ 397213 h 607568"/>
                <a:gd name="connsiteX19" fmla="*/ 250542 w 607489"/>
                <a:gd name="connsiteY19" fmla="*/ 481750 h 607568"/>
                <a:gd name="connsiteX20" fmla="*/ 185234 w 607489"/>
                <a:gd name="connsiteY20" fmla="*/ 397213 h 607568"/>
                <a:gd name="connsiteX21" fmla="*/ 49749 w 607489"/>
                <a:gd name="connsiteY21" fmla="*/ 397213 h 607568"/>
                <a:gd name="connsiteX22" fmla="*/ 152381 w 607489"/>
                <a:gd name="connsiteY22" fmla="*/ 397213 h 607568"/>
                <a:gd name="connsiteX23" fmla="*/ 163597 w 607489"/>
                <a:gd name="connsiteY23" fmla="*/ 429895 h 607568"/>
                <a:gd name="connsiteX24" fmla="*/ 204005 w 607489"/>
                <a:gd name="connsiteY24" fmla="*/ 493111 h 607568"/>
                <a:gd name="connsiteX25" fmla="*/ 49749 w 607489"/>
                <a:gd name="connsiteY25" fmla="*/ 397213 h 607568"/>
                <a:gd name="connsiteX26" fmla="*/ 500241 w 607489"/>
                <a:gd name="connsiteY26" fmla="*/ 382182 h 607568"/>
                <a:gd name="connsiteX27" fmla="*/ 521619 w 607489"/>
                <a:gd name="connsiteY27" fmla="*/ 424810 h 607568"/>
                <a:gd name="connsiteX28" fmla="*/ 511161 w 607489"/>
                <a:gd name="connsiteY28" fmla="*/ 428644 h 607568"/>
                <a:gd name="connsiteX29" fmla="*/ 502548 w 607489"/>
                <a:gd name="connsiteY29" fmla="*/ 432937 h 607568"/>
                <a:gd name="connsiteX30" fmla="*/ 493320 w 607489"/>
                <a:gd name="connsiteY30" fmla="*/ 438917 h 607568"/>
                <a:gd name="connsiteX31" fmla="*/ 471941 w 607489"/>
                <a:gd name="connsiteY31" fmla="*/ 396289 h 607568"/>
                <a:gd name="connsiteX32" fmla="*/ 486399 w 607489"/>
                <a:gd name="connsiteY32" fmla="*/ 389849 h 607568"/>
                <a:gd name="connsiteX33" fmla="*/ 500241 w 607489"/>
                <a:gd name="connsiteY33" fmla="*/ 382182 h 607568"/>
                <a:gd name="connsiteX34" fmla="*/ 164347 w 607489"/>
                <a:gd name="connsiteY34" fmla="*/ 262362 h 607568"/>
                <a:gd name="connsiteX35" fmla="*/ 241626 w 607489"/>
                <a:gd name="connsiteY35" fmla="*/ 262362 h 607568"/>
                <a:gd name="connsiteX36" fmla="*/ 257758 w 607489"/>
                <a:gd name="connsiteY36" fmla="*/ 313443 h 607568"/>
                <a:gd name="connsiteX37" fmla="*/ 297857 w 607489"/>
                <a:gd name="connsiteY37" fmla="*/ 365599 h 607568"/>
                <a:gd name="connsiteX38" fmla="*/ 176638 w 607489"/>
                <a:gd name="connsiteY38" fmla="*/ 365599 h 607568"/>
                <a:gd name="connsiteX39" fmla="*/ 164347 w 607489"/>
                <a:gd name="connsiteY39" fmla="*/ 262362 h 607568"/>
                <a:gd name="connsiteX40" fmla="*/ 0 w 607489"/>
                <a:gd name="connsiteY40" fmla="*/ 262362 h 607568"/>
                <a:gd name="connsiteX41" fmla="*/ 132704 w 607489"/>
                <a:gd name="connsiteY41" fmla="*/ 262362 h 607568"/>
                <a:gd name="connsiteX42" fmla="*/ 144377 w 607489"/>
                <a:gd name="connsiteY42" fmla="*/ 365599 h 607568"/>
                <a:gd name="connsiteX43" fmla="*/ 29490 w 607489"/>
                <a:gd name="connsiteY43" fmla="*/ 365599 h 607568"/>
                <a:gd name="connsiteX44" fmla="*/ 0 w 607489"/>
                <a:gd name="connsiteY44" fmla="*/ 262362 h 607568"/>
                <a:gd name="connsiteX45" fmla="*/ 176639 w 607489"/>
                <a:gd name="connsiteY45" fmla="*/ 127512 h 607568"/>
                <a:gd name="connsiteX46" fmla="*/ 280356 w 607489"/>
                <a:gd name="connsiteY46" fmla="*/ 127512 h 607568"/>
                <a:gd name="connsiteX47" fmla="*/ 240098 w 607489"/>
                <a:gd name="connsiteY47" fmla="*/ 230749 h 607568"/>
                <a:gd name="connsiteX48" fmla="*/ 164347 w 607489"/>
                <a:gd name="connsiteY48" fmla="*/ 230749 h 607568"/>
                <a:gd name="connsiteX49" fmla="*/ 176639 w 607489"/>
                <a:gd name="connsiteY49" fmla="*/ 127512 h 607568"/>
                <a:gd name="connsiteX50" fmla="*/ 29490 w 607489"/>
                <a:gd name="connsiteY50" fmla="*/ 127512 h 607568"/>
                <a:gd name="connsiteX51" fmla="*/ 144377 w 607489"/>
                <a:gd name="connsiteY51" fmla="*/ 127512 h 607568"/>
                <a:gd name="connsiteX52" fmla="*/ 132704 w 607489"/>
                <a:gd name="connsiteY52" fmla="*/ 230749 h 607568"/>
                <a:gd name="connsiteX53" fmla="*/ 0 w 607489"/>
                <a:gd name="connsiteY53" fmla="*/ 230749 h 607568"/>
                <a:gd name="connsiteX54" fmla="*/ 29490 w 607489"/>
                <a:gd name="connsiteY54" fmla="*/ 127512 h 607568"/>
                <a:gd name="connsiteX55" fmla="*/ 410198 w 607489"/>
                <a:gd name="connsiteY55" fmla="*/ 98792 h 607568"/>
                <a:gd name="connsiteX56" fmla="*/ 534660 w 607489"/>
                <a:gd name="connsiteY56" fmla="*/ 175658 h 607568"/>
                <a:gd name="connsiteX57" fmla="*/ 542036 w 607489"/>
                <a:gd name="connsiteY57" fmla="*/ 281521 h 607568"/>
                <a:gd name="connsiteX58" fmla="*/ 472275 w 607489"/>
                <a:gd name="connsiteY58" fmla="*/ 361609 h 607568"/>
                <a:gd name="connsiteX59" fmla="*/ 410505 w 607489"/>
                <a:gd name="connsiteY59" fmla="*/ 376185 h 607568"/>
                <a:gd name="connsiteX60" fmla="*/ 286042 w 607489"/>
                <a:gd name="connsiteY60" fmla="*/ 299472 h 607568"/>
                <a:gd name="connsiteX61" fmla="*/ 348274 w 607489"/>
                <a:gd name="connsiteY61" fmla="*/ 113367 h 607568"/>
                <a:gd name="connsiteX62" fmla="*/ 410198 w 607489"/>
                <a:gd name="connsiteY62" fmla="*/ 98792 h 607568"/>
                <a:gd name="connsiteX63" fmla="*/ 250542 w 607489"/>
                <a:gd name="connsiteY63" fmla="*/ 11502 h 607568"/>
                <a:gd name="connsiteX64" fmla="*/ 315850 w 607489"/>
                <a:gd name="connsiteY64" fmla="*/ 95898 h 607568"/>
                <a:gd name="connsiteX65" fmla="*/ 185234 w 607489"/>
                <a:gd name="connsiteY65" fmla="*/ 95898 h 607568"/>
                <a:gd name="connsiteX66" fmla="*/ 250542 w 607489"/>
                <a:gd name="connsiteY66" fmla="*/ 11502 h 607568"/>
                <a:gd name="connsiteX67" fmla="*/ 297151 w 607489"/>
                <a:gd name="connsiteY67" fmla="*/ 0 h 607568"/>
                <a:gd name="connsiteX68" fmla="*/ 426921 w 607489"/>
                <a:gd name="connsiteY68" fmla="*/ 68142 h 607568"/>
                <a:gd name="connsiteX69" fmla="*/ 410182 w 607489"/>
                <a:gd name="connsiteY69" fmla="*/ 67221 h 607568"/>
                <a:gd name="connsiteX70" fmla="*/ 343991 w 607489"/>
                <a:gd name="connsiteY70" fmla="*/ 80727 h 607568"/>
                <a:gd name="connsiteX71" fmla="*/ 337541 w 607489"/>
                <a:gd name="connsiteY71" fmla="*/ 63231 h 607568"/>
                <a:gd name="connsiteX72" fmla="*/ 297151 w 607489"/>
                <a:gd name="connsiteY72" fmla="*/ 0 h 607568"/>
                <a:gd name="connsiteX73" fmla="*/ 204005 w 607489"/>
                <a:gd name="connsiteY73" fmla="*/ 0 h 607568"/>
                <a:gd name="connsiteX74" fmla="*/ 163597 w 607489"/>
                <a:gd name="connsiteY74" fmla="*/ 63216 h 607568"/>
                <a:gd name="connsiteX75" fmla="*/ 152381 w 607489"/>
                <a:gd name="connsiteY75" fmla="*/ 95898 h 607568"/>
                <a:gd name="connsiteX76" fmla="*/ 49749 w 607489"/>
                <a:gd name="connsiteY76" fmla="*/ 95898 h 607568"/>
                <a:gd name="connsiteX77" fmla="*/ 204005 w 607489"/>
                <a:gd name="connsiteY77" fmla="*/ 0 h 607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607489" h="607568">
                  <a:moveTo>
                    <a:pt x="533257" y="454864"/>
                  </a:moveTo>
                  <a:cubicBezTo>
                    <a:pt x="540021" y="454864"/>
                    <a:pt x="546477" y="458855"/>
                    <a:pt x="549398" y="464840"/>
                  </a:cubicBezTo>
                  <a:lnTo>
                    <a:pt x="605663" y="577181"/>
                  </a:lnTo>
                  <a:cubicBezTo>
                    <a:pt x="609967" y="586082"/>
                    <a:pt x="606431" y="596979"/>
                    <a:pt x="597515" y="601429"/>
                  </a:cubicBezTo>
                  <a:lnTo>
                    <a:pt x="588753" y="605727"/>
                  </a:lnTo>
                  <a:cubicBezTo>
                    <a:pt x="586293" y="606954"/>
                    <a:pt x="583680" y="607568"/>
                    <a:pt x="580913" y="607568"/>
                  </a:cubicBezTo>
                  <a:cubicBezTo>
                    <a:pt x="573995" y="607568"/>
                    <a:pt x="567692" y="603731"/>
                    <a:pt x="564617" y="597593"/>
                  </a:cubicBezTo>
                  <a:lnTo>
                    <a:pt x="508506" y="485252"/>
                  </a:lnTo>
                  <a:cubicBezTo>
                    <a:pt x="504048" y="476350"/>
                    <a:pt x="507738" y="465454"/>
                    <a:pt x="516654" y="461157"/>
                  </a:cubicBezTo>
                  <a:lnTo>
                    <a:pt x="525263" y="456706"/>
                  </a:lnTo>
                  <a:cubicBezTo>
                    <a:pt x="527722" y="455478"/>
                    <a:pt x="530490" y="454864"/>
                    <a:pt x="533257" y="454864"/>
                  </a:cubicBezTo>
                  <a:close/>
                  <a:moveTo>
                    <a:pt x="348909" y="397213"/>
                  </a:moveTo>
                  <a:cubicBezTo>
                    <a:pt x="367492" y="404118"/>
                    <a:pt x="389762" y="407800"/>
                    <a:pt x="410496" y="407800"/>
                  </a:cubicBezTo>
                  <a:cubicBezTo>
                    <a:pt x="422475" y="407800"/>
                    <a:pt x="434455" y="406573"/>
                    <a:pt x="445973" y="403964"/>
                  </a:cubicBezTo>
                  <a:cubicBezTo>
                    <a:pt x="409267" y="449535"/>
                    <a:pt x="356895" y="481910"/>
                    <a:pt x="297151" y="493111"/>
                  </a:cubicBezTo>
                  <a:cubicBezTo>
                    <a:pt x="312510" y="478995"/>
                    <a:pt x="326178" y="457667"/>
                    <a:pt x="337544" y="429895"/>
                  </a:cubicBezTo>
                  <a:cubicBezTo>
                    <a:pt x="341690" y="419615"/>
                    <a:pt x="345530" y="408721"/>
                    <a:pt x="348909" y="397213"/>
                  </a:cubicBezTo>
                  <a:close/>
                  <a:moveTo>
                    <a:pt x="185234" y="397213"/>
                  </a:moveTo>
                  <a:lnTo>
                    <a:pt x="315850" y="397213"/>
                  </a:lnTo>
                  <a:cubicBezTo>
                    <a:pt x="298793" y="450145"/>
                    <a:pt x="273899" y="481750"/>
                    <a:pt x="250542" y="481750"/>
                  </a:cubicBezTo>
                  <a:cubicBezTo>
                    <a:pt x="227185" y="481750"/>
                    <a:pt x="202291" y="450145"/>
                    <a:pt x="185234" y="397213"/>
                  </a:cubicBezTo>
                  <a:close/>
                  <a:moveTo>
                    <a:pt x="49749" y="397213"/>
                  </a:moveTo>
                  <a:lnTo>
                    <a:pt x="152381" y="397213"/>
                  </a:lnTo>
                  <a:cubicBezTo>
                    <a:pt x="155761" y="408721"/>
                    <a:pt x="159449" y="419615"/>
                    <a:pt x="163597" y="429895"/>
                  </a:cubicBezTo>
                  <a:cubicBezTo>
                    <a:pt x="174967" y="457667"/>
                    <a:pt x="188794" y="478995"/>
                    <a:pt x="204005" y="493111"/>
                  </a:cubicBezTo>
                  <a:cubicBezTo>
                    <a:pt x="141319" y="481450"/>
                    <a:pt x="86776" y="446313"/>
                    <a:pt x="49749" y="397213"/>
                  </a:cubicBezTo>
                  <a:close/>
                  <a:moveTo>
                    <a:pt x="500241" y="382182"/>
                  </a:moveTo>
                  <a:lnTo>
                    <a:pt x="521619" y="424810"/>
                  </a:lnTo>
                  <a:cubicBezTo>
                    <a:pt x="517928" y="425730"/>
                    <a:pt x="514544" y="426957"/>
                    <a:pt x="511161" y="428644"/>
                  </a:cubicBezTo>
                  <a:lnTo>
                    <a:pt x="502548" y="432937"/>
                  </a:lnTo>
                  <a:cubicBezTo>
                    <a:pt x="499164" y="434624"/>
                    <a:pt x="496088" y="436617"/>
                    <a:pt x="493320" y="438917"/>
                  </a:cubicBezTo>
                  <a:lnTo>
                    <a:pt x="471941" y="396289"/>
                  </a:lnTo>
                  <a:cubicBezTo>
                    <a:pt x="476863" y="394295"/>
                    <a:pt x="481631" y="392149"/>
                    <a:pt x="486399" y="389849"/>
                  </a:cubicBezTo>
                  <a:cubicBezTo>
                    <a:pt x="491166" y="387549"/>
                    <a:pt x="495781" y="384942"/>
                    <a:pt x="500241" y="382182"/>
                  </a:cubicBezTo>
                  <a:close/>
                  <a:moveTo>
                    <a:pt x="164347" y="262362"/>
                  </a:moveTo>
                  <a:lnTo>
                    <a:pt x="241626" y="262362"/>
                  </a:lnTo>
                  <a:cubicBezTo>
                    <a:pt x="244238" y="279696"/>
                    <a:pt x="249461" y="297030"/>
                    <a:pt x="257758" y="313443"/>
                  </a:cubicBezTo>
                  <a:cubicBezTo>
                    <a:pt x="267898" y="333692"/>
                    <a:pt x="281571" y="351333"/>
                    <a:pt x="297857" y="365599"/>
                  </a:cubicBezTo>
                  <a:lnTo>
                    <a:pt x="176638" y="365599"/>
                  </a:lnTo>
                  <a:cubicBezTo>
                    <a:pt x="169724" y="335686"/>
                    <a:pt x="165269" y="300711"/>
                    <a:pt x="164347" y="262362"/>
                  </a:cubicBezTo>
                  <a:close/>
                  <a:moveTo>
                    <a:pt x="0" y="262362"/>
                  </a:moveTo>
                  <a:lnTo>
                    <a:pt x="132704" y="262362"/>
                  </a:lnTo>
                  <a:cubicBezTo>
                    <a:pt x="133625" y="298717"/>
                    <a:pt x="137619" y="333845"/>
                    <a:pt x="144377" y="365599"/>
                  </a:cubicBezTo>
                  <a:lnTo>
                    <a:pt x="29490" y="365599"/>
                  </a:lnTo>
                  <a:cubicBezTo>
                    <a:pt x="12748" y="334612"/>
                    <a:pt x="2304" y="299484"/>
                    <a:pt x="0" y="262362"/>
                  </a:cubicBezTo>
                  <a:close/>
                  <a:moveTo>
                    <a:pt x="176639" y="127512"/>
                  </a:moveTo>
                  <a:lnTo>
                    <a:pt x="280356" y="127512"/>
                  </a:lnTo>
                  <a:cubicBezTo>
                    <a:pt x="255771" y="156504"/>
                    <a:pt x="241635" y="193013"/>
                    <a:pt x="240098" y="230749"/>
                  </a:cubicBezTo>
                  <a:lnTo>
                    <a:pt x="164347" y="230749"/>
                  </a:lnTo>
                  <a:cubicBezTo>
                    <a:pt x="165269" y="192399"/>
                    <a:pt x="169725" y="157578"/>
                    <a:pt x="176639" y="127512"/>
                  </a:cubicBezTo>
                  <a:close/>
                  <a:moveTo>
                    <a:pt x="29490" y="127512"/>
                  </a:moveTo>
                  <a:lnTo>
                    <a:pt x="144377" y="127512"/>
                  </a:lnTo>
                  <a:cubicBezTo>
                    <a:pt x="137619" y="159265"/>
                    <a:pt x="133625" y="194393"/>
                    <a:pt x="132704" y="230749"/>
                  </a:cubicBezTo>
                  <a:lnTo>
                    <a:pt x="0" y="230749"/>
                  </a:lnTo>
                  <a:cubicBezTo>
                    <a:pt x="2304" y="193626"/>
                    <a:pt x="12748" y="158498"/>
                    <a:pt x="29490" y="127512"/>
                  </a:cubicBezTo>
                  <a:close/>
                  <a:moveTo>
                    <a:pt x="410198" y="98792"/>
                  </a:moveTo>
                  <a:cubicBezTo>
                    <a:pt x="463363" y="98792"/>
                    <a:pt x="510997" y="128249"/>
                    <a:pt x="534660" y="175658"/>
                  </a:cubicBezTo>
                  <a:cubicBezTo>
                    <a:pt x="551255" y="208798"/>
                    <a:pt x="553867" y="246387"/>
                    <a:pt x="542036" y="281521"/>
                  </a:cubicBezTo>
                  <a:cubicBezTo>
                    <a:pt x="530358" y="316656"/>
                    <a:pt x="505465" y="345039"/>
                    <a:pt x="472275" y="361609"/>
                  </a:cubicBezTo>
                  <a:cubicBezTo>
                    <a:pt x="452914" y="371275"/>
                    <a:pt x="432017" y="376185"/>
                    <a:pt x="410505" y="376185"/>
                  </a:cubicBezTo>
                  <a:cubicBezTo>
                    <a:pt x="357340" y="376185"/>
                    <a:pt x="309706" y="346881"/>
                    <a:pt x="286042" y="299472"/>
                  </a:cubicBezTo>
                  <a:cubicBezTo>
                    <a:pt x="251777" y="231044"/>
                    <a:pt x="279742" y="147581"/>
                    <a:pt x="348274" y="113367"/>
                  </a:cubicBezTo>
                  <a:cubicBezTo>
                    <a:pt x="367788" y="103701"/>
                    <a:pt x="388686" y="98792"/>
                    <a:pt x="410198" y="98792"/>
                  </a:cubicBezTo>
                  <a:close/>
                  <a:moveTo>
                    <a:pt x="250542" y="11502"/>
                  </a:moveTo>
                  <a:cubicBezTo>
                    <a:pt x="273899" y="11502"/>
                    <a:pt x="298793" y="42958"/>
                    <a:pt x="315850" y="95898"/>
                  </a:cubicBezTo>
                  <a:lnTo>
                    <a:pt x="185234" y="95898"/>
                  </a:lnTo>
                  <a:cubicBezTo>
                    <a:pt x="202291" y="42958"/>
                    <a:pt x="227185" y="11502"/>
                    <a:pt x="250542" y="11502"/>
                  </a:cubicBezTo>
                  <a:close/>
                  <a:moveTo>
                    <a:pt x="297151" y="0"/>
                  </a:moveTo>
                  <a:cubicBezTo>
                    <a:pt x="347216" y="9362"/>
                    <a:pt x="392060" y="33764"/>
                    <a:pt x="426921" y="68142"/>
                  </a:cubicBezTo>
                  <a:cubicBezTo>
                    <a:pt x="421393" y="67528"/>
                    <a:pt x="415864" y="67221"/>
                    <a:pt x="410182" y="67221"/>
                  </a:cubicBezTo>
                  <a:cubicBezTo>
                    <a:pt x="387299" y="67221"/>
                    <a:pt x="365031" y="71825"/>
                    <a:pt x="343991" y="80727"/>
                  </a:cubicBezTo>
                  <a:cubicBezTo>
                    <a:pt x="341995" y="74741"/>
                    <a:pt x="339845" y="68909"/>
                    <a:pt x="337541" y="63231"/>
                  </a:cubicBezTo>
                  <a:cubicBezTo>
                    <a:pt x="326177" y="35452"/>
                    <a:pt x="312509" y="14119"/>
                    <a:pt x="297151" y="0"/>
                  </a:cubicBezTo>
                  <a:close/>
                  <a:moveTo>
                    <a:pt x="204005" y="0"/>
                  </a:moveTo>
                  <a:cubicBezTo>
                    <a:pt x="188794" y="14116"/>
                    <a:pt x="174967" y="35444"/>
                    <a:pt x="163597" y="63216"/>
                  </a:cubicBezTo>
                  <a:cubicBezTo>
                    <a:pt x="159449" y="73496"/>
                    <a:pt x="155761" y="84390"/>
                    <a:pt x="152381" y="95898"/>
                  </a:cubicBezTo>
                  <a:lnTo>
                    <a:pt x="49749" y="95898"/>
                  </a:lnTo>
                  <a:cubicBezTo>
                    <a:pt x="86776" y="46798"/>
                    <a:pt x="141319" y="11814"/>
                    <a:pt x="204005" y="0"/>
                  </a:cubicBezTo>
                  <a:close/>
                </a:path>
              </a:pathLst>
            </a:custGeom>
            <a:solidFill>
              <a:schemeClr val="accent1"/>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45720" tIns="22860" rIns="45720" bIns="22860" numCol="1" spcCol="0" rtlCol="0" fromWordArt="0" anchor="ctr" anchorCtr="0" forceAA="0" compatLnSpc="1">
              <a:norm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1pPr>
              <a:lvl2pPr marL="0" marR="0" indent="228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2pPr>
              <a:lvl3pPr marL="0" marR="0" indent="457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3pPr>
              <a:lvl4pPr marL="0" marR="0" indent="685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4pPr>
              <a:lvl5pPr marL="0" marR="0" indent="9144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5pPr>
              <a:lvl6pPr marL="0" marR="0" indent="11430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6pPr>
              <a:lvl7pPr marL="0" marR="0" indent="1371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7pPr>
              <a:lvl8pPr marL="0" marR="0" indent="1600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8pPr>
              <a:lvl9pPr marL="0" marR="0" indent="1828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9pPr>
            </a:lstStyle>
            <a:p>
              <a:pPr algn="ctr" defTabSz="913765"/>
              <a:endParaRPr lang="zh-CN" altLang="en-US" sz="1000" b="1" i="1">
                <a:solidFill>
                  <a:schemeClr val="tx1"/>
                </a:solidFill>
                <a:latin typeface="OPPOSans R" panose="00020600040101010101" charset="-122"/>
                <a:ea typeface="OPPOSans R" panose="00020600040101010101" charset="-122"/>
                <a:cs typeface="OPPOSans R" panose="00020600040101010101" charset="-122"/>
              </a:endParaRPr>
            </a:p>
          </p:txBody>
        </p:sp>
        <p:cxnSp>
          <p:nvCxnSpPr>
            <p:cNvPr id="95" name="直接连接符 94"/>
            <p:cNvCxnSpPr/>
            <p:nvPr/>
          </p:nvCxnSpPr>
          <p:spPr>
            <a:xfrm>
              <a:off x="8322565" y="2965698"/>
              <a:ext cx="3196936" cy="0"/>
            </a:xfrm>
            <a:prstGeom prst="line">
              <a:avLst/>
            </a:prstGeom>
            <a:ln w="3175" cap="rnd">
              <a:solidFill>
                <a:schemeClr val="bg1">
                  <a:lumMod val="85000"/>
                </a:schemeClr>
              </a:solidFill>
              <a:prstDash val="dash"/>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8338890" y="4349061"/>
              <a:ext cx="3196936" cy="0"/>
            </a:xfrm>
            <a:prstGeom prst="line">
              <a:avLst/>
            </a:prstGeom>
            <a:ln w="3175" cap="rnd">
              <a:solidFill>
                <a:schemeClr val="bg1">
                  <a:lumMod val="85000"/>
                </a:schemeClr>
              </a:solidFill>
              <a:prstDash val="dash"/>
              <a:round/>
            </a:ln>
          </p:spPr>
          <p:style>
            <a:lnRef idx="1">
              <a:schemeClr val="accent1"/>
            </a:lnRef>
            <a:fillRef idx="0">
              <a:schemeClr val="accent1"/>
            </a:fillRef>
            <a:effectRef idx="0">
              <a:schemeClr val="accent1"/>
            </a:effectRef>
            <a:fontRef idx="minor">
              <a:schemeClr val="tx1"/>
            </a:fontRef>
          </p:style>
        </p:cxnSp>
      </p:grpSp>
      <p:sp>
        <p:nvSpPr>
          <p:cNvPr id="29" name="标题 1"/>
          <p:cNvSpPr txBox="1"/>
          <p:nvPr/>
        </p:nvSpPr>
        <p:spPr>
          <a:xfrm>
            <a:off x="367554" y="364531"/>
            <a:ext cx="11253328" cy="536842"/>
          </a:xfrm>
          <a:prstGeom prst="rect">
            <a:avLst/>
          </a:prstGeom>
        </p:spPr>
        <p:txBody>
          <a:bodyPr vert="horz" lIns="91440" tIns="45720" rIns="91440" bIns="45720" rtlCol="0" anchor="ctr">
            <a:normAutofit/>
          </a:bodyPr>
          <a:lstStyle>
            <a:lvl1pPr marL="0" marR="0" indent="0" algn="l" defTabSz="412750" latinLnBrk="0">
              <a:spcBef>
                <a:spcPts val="0"/>
              </a:spcBef>
              <a:spcAft>
                <a:spcPts val="0"/>
              </a:spcAft>
              <a:buClrTx/>
              <a:buSzTx/>
              <a:buFontTx/>
              <a:buNone/>
              <a:defRPr sz="2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1pPr>
            <a:lvl2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2pPr>
            <a:lvl3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3pPr>
            <a:lvl4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4pPr>
            <a:lvl5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5pPr>
            <a:lvl6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6pPr>
            <a:lvl7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7pPr>
            <a:lvl8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8pPr>
            <a:lvl9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9pPr>
          </a:lstStyle>
          <a:p>
            <a:r>
              <a:rPr kumimoji="1" lang="zh-CN" altLang="en-US" kern="0"/>
              <a:t>网点规划</a:t>
            </a:r>
            <a:r>
              <a:rPr lang="en-US" altLang="zh-CN"/>
              <a:t>Ⅰ </a:t>
            </a:r>
            <a:r>
              <a:rPr kumimoji="1" lang="en-US" altLang="zh-CN" kern="0"/>
              <a:t>--</a:t>
            </a:r>
            <a:r>
              <a:rPr kumimoji="1" lang="zh-CN" altLang="en-US" kern="0"/>
              <a:t>发展中市场规划原则</a:t>
            </a:r>
            <a:endParaRPr kumimoji="1" lang="en-US" altLang="zh-CN" kern="0" dirty="0">
              <a:latin typeface="OPPOSans R" panose="00020600040101010101" charset="-122"/>
              <a:ea typeface="OPPOSans R" panose="00020600040101010101" charset="-122"/>
            </a:endParaRPr>
          </a:p>
        </p:txBody>
      </p:sp>
      <p:cxnSp>
        <p:nvCxnSpPr>
          <p:cNvPr id="30" name="直接连接符 29"/>
          <p:cNvCxnSpPr/>
          <p:nvPr/>
        </p:nvCxnSpPr>
        <p:spPr>
          <a:xfrm flipV="1">
            <a:off x="432435" y="834390"/>
            <a:ext cx="4793615" cy="5715"/>
          </a:xfrm>
          <a:prstGeom prst="line">
            <a:avLst/>
          </a:prstGeom>
          <a:noFill/>
          <a:ln w="25400" cap="flat">
            <a:solidFill>
              <a:schemeClr val="accent1"/>
            </a:solidFill>
            <a:prstDash val="solid"/>
            <a:miter lim="400000"/>
            <a:tailEnd type="none"/>
          </a:ln>
        </p:spPr>
        <p:style>
          <a:lnRef idx="0">
            <a:scrgbClr r="0" g="0" b="0"/>
          </a:lnRef>
          <a:fillRef idx="0">
            <a:scrgbClr r="0" g="0" b="0"/>
          </a:fillRef>
          <a:effectRef idx="0">
            <a:scrgbClr r="0" g="0" b="0"/>
          </a:effectRef>
          <a:fontRef idx="none"/>
        </p:style>
      </p:cxnSp>
      <p:sp>
        <p:nvSpPr>
          <p:cNvPr id="31" name="矩形 30"/>
          <p:cNvSpPr/>
          <p:nvPr/>
        </p:nvSpPr>
        <p:spPr>
          <a:xfrm>
            <a:off x="367554" y="888053"/>
            <a:ext cx="3154680" cy="392430"/>
          </a:xfrm>
          <a:prstGeom prst="rect">
            <a:avLst/>
          </a:prstGeom>
        </p:spPr>
        <p:txBody>
          <a:bodyPr wrap="none">
            <a:spAutoFit/>
          </a:bodyPr>
          <a:lstStyle/>
          <a:p>
            <a:r>
              <a:rPr kumimoji="1" lang="zh-CN" altLang="en-US">
                <a:solidFill>
                  <a:srgbClr val="046A38"/>
                </a:solidFill>
                <a:latin typeface="OPPOSans B" panose="00020600040101010101" pitchFamily="18" charset="-122"/>
                <a:ea typeface="OPPOSans B" panose="00020600040101010101" pitchFamily="18" charset="-122"/>
                <a:cs typeface="OPPOSans R" panose="00020600040101010101" charset="-122"/>
                <a:sym typeface="+mn-ea"/>
              </a:rPr>
              <a:t>发展中市场：服务量评价原则</a:t>
            </a:r>
            <a:endParaRPr kumimoji="1" lang="zh-CN" altLang="en-US">
              <a:solidFill>
                <a:srgbClr val="046A38"/>
              </a:solidFill>
              <a:latin typeface="OPPOSans B" panose="00020600040101010101" pitchFamily="18" charset="-122"/>
              <a:ea typeface="OPPOSans B" panose="00020600040101010101" pitchFamily="18" charset="-122"/>
              <a:cs typeface="OPPOSans R" panose="00020600040101010101" charset="-122"/>
              <a:sym typeface="OPPOSans B" panose="00020600040101010101" pitchFamily="18" charset="-122"/>
            </a:endParaRPr>
          </a:p>
        </p:txBody>
      </p:sp>
      <p:graphicFrame>
        <p:nvGraphicFramePr>
          <p:cNvPr id="2" name="表格 2"/>
          <p:cNvGraphicFramePr>
            <a:graphicFrameLocks noGrp="1"/>
          </p:cNvGraphicFramePr>
          <p:nvPr/>
        </p:nvGraphicFramePr>
        <p:xfrm>
          <a:off x="450411" y="2862190"/>
          <a:ext cx="4739204" cy="2854046"/>
        </p:xfrm>
        <a:graphic>
          <a:graphicData uri="http://schemas.openxmlformats.org/drawingml/2006/table">
            <a:tbl>
              <a:tblPr firstRow="1" bandRow="1">
                <a:tableStyleId>{0660B408-B3CF-4A94-85FC-2B1E0A45F4A2}</a:tableStyleId>
              </a:tblPr>
              <a:tblGrid>
                <a:gridCol w="1239872"/>
                <a:gridCol w="1188738"/>
                <a:gridCol w="2310594"/>
              </a:tblGrid>
              <a:tr h="412035">
                <a:tc gridSpan="2">
                  <a:txBody>
                    <a:bodyPr/>
                    <a:lstStyle/>
                    <a:p>
                      <a:pPr>
                        <a:lnSpc>
                          <a:spcPct val="150000"/>
                        </a:lnSpc>
                      </a:pPr>
                      <a:r>
                        <a:rPr lang="zh-CN" altLang="en-US" sz="1400" b="0">
                          <a:latin typeface="OPPOSans B" panose="00020600040101010101" pitchFamily="18" charset="-122"/>
                          <a:ea typeface="OPPOSans B" panose="00020600040101010101" pitchFamily="18" charset="-122"/>
                          <a:cs typeface="OPPOSans R" panose="00020600040101010101" charset="-122"/>
                        </a:rPr>
                        <a:t>网点建设参考指标</a:t>
                      </a:r>
                      <a:endParaRPr lang="zh-CN" altLang="en-US" sz="1400" b="0">
                        <a:latin typeface="OPPOSans B" panose="00020600040101010101" pitchFamily="18" charset="-122"/>
                        <a:ea typeface="OPPOSans B" panose="00020600040101010101" pitchFamily="18" charset="-122"/>
                        <a:cs typeface="OPPOSans R" panose="00020600040101010101" charset="-122"/>
                      </a:endParaRPr>
                    </a:p>
                  </a:txBody>
                  <a:tcPr anchor="ctr"/>
                </a:tc>
                <a:tc hMerge="1">
                  <a:tcPr/>
                </a:tc>
                <a:tc rowSpan="2">
                  <a:txBody>
                    <a:bodyPr/>
                    <a:lstStyle/>
                    <a:p>
                      <a:pPr>
                        <a:lnSpc>
                          <a:spcPct val="150000"/>
                        </a:lnSpc>
                      </a:pPr>
                      <a:r>
                        <a:rPr lang="zh-CN" altLang="en-US" sz="1400" b="0">
                          <a:latin typeface="OPPOSans B" panose="00020600040101010101" pitchFamily="18" charset="-122"/>
                          <a:ea typeface="OPPOSans B" panose="00020600040101010101" pitchFamily="18" charset="-122"/>
                          <a:cs typeface="OPPOSans R" panose="00020600040101010101" charset="-122"/>
                        </a:rPr>
                        <a:t>服务方案</a:t>
                      </a:r>
                      <a:endParaRPr lang="zh-CN" altLang="en-US" sz="1400" b="0">
                        <a:latin typeface="OPPOSans B" panose="00020600040101010101" pitchFamily="18" charset="-122"/>
                        <a:ea typeface="OPPOSans B" panose="00020600040101010101" pitchFamily="18" charset="-122"/>
                        <a:cs typeface="OPPOSans R" panose="00020600040101010101" charset="-122"/>
                      </a:endParaRPr>
                    </a:p>
                  </a:txBody>
                  <a:tcPr anchor="ctr"/>
                </a:tc>
              </a:tr>
              <a:tr h="594542">
                <a:tc>
                  <a:txBody>
                    <a:bodyPr/>
                    <a:lstStyle/>
                    <a:p>
                      <a:pPr>
                        <a:lnSpc>
                          <a:spcPct val="150000"/>
                        </a:lnSpc>
                      </a:pPr>
                      <a:r>
                        <a:rPr lang="zh-CN" altLang="en-US">
                          <a:latin typeface="OPPOSans R" panose="00020600040101010101" charset="-122"/>
                          <a:ea typeface="OPPOSans R" panose="00020600040101010101" charset="-122"/>
                          <a:cs typeface="OPPOSans R" panose="00020600040101010101" charset="-122"/>
                        </a:rPr>
                        <a:t>区域维修量（台</a:t>
                      </a:r>
                      <a:r>
                        <a:rPr lang="en-US" altLang="zh-CN">
                          <a:latin typeface="OPPOSans R" panose="00020600040101010101" charset="-122"/>
                          <a:ea typeface="OPPOSans R" panose="00020600040101010101" charset="-122"/>
                          <a:cs typeface="OPPOSans R" panose="00020600040101010101" charset="-122"/>
                        </a:rPr>
                        <a:t>/</a:t>
                      </a:r>
                      <a:r>
                        <a:rPr lang="zh-CN" altLang="en-US">
                          <a:latin typeface="OPPOSans R" panose="00020600040101010101" charset="-122"/>
                          <a:ea typeface="OPPOSans R" panose="00020600040101010101" charset="-122"/>
                          <a:cs typeface="OPPOSans R" panose="00020600040101010101" charset="-122"/>
                        </a:rPr>
                        <a:t>月）</a:t>
                      </a:r>
                      <a:endParaRPr lang="zh-CN" altLang="en-US">
                        <a:latin typeface="OPPOSans R" panose="00020600040101010101" charset="-122"/>
                        <a:ea typeface="OPPOSans R" panose="00020600040101010101" charset="-122"/>
                        <a:cs typeface="OPPOSans R" panose="00020600040101010101" charset="-122"/>
                      </a:endParaRPr>
                    </a:p>
                  </a:txBody>
                  <a:tcPr anchor="ctr"/>
                </a:tc>
                <a:tc>
                  <a:txBody>
                    <a:bodyPr/>
                    <a:lstStyle/>
                    <a:p>
                      <a:pPr>
                        <a:lnSpc>
                          <a:spcPct val="150000"/>
                        </a:lnSpc>
                      </a:pPr>
                      <a:r>
                        <a:rPr lang="zh-CN" altLang="en-US">
                          <a:latin typeface="OPPOSans R" panose="00020600040101010101" charset="-122"/>
                          <a:ea typeface="OPPOSans R" panose="00020600040101010101" charset="-122"/>
                          <a:cs typeface="OPPOSans R" panose="00020600040101010101" charset="-122"/>
                        </a:rPr>
                        <a:t>区域销量（台</a:t>
                      </a:r>
                      <a:r>
                        <a:rPr lang="en-US" altLang="zh-CN">
                          <a:latin typeface="OPPOSans R" panose="00020600040101010101" charset="-122"/>
                          <a:ea typeface="OPPOSans R" panose="00020600040101010101" charset="-122"/>
                          <a:cs typeface="OPPOSans R" panose="00020600040101010101" charset="-122"/>
                        </a:rPr>
                        <a:t>/</a:t>
                      </a:r>
                      <a:r>
                        <a:rPr lang="zh-CN" altLang="en-US">
                          <a:latin typeface="OPPOSans R" panose="00020600040101010101" charset="-122"/>
                          <a:ea typeface="OPPOSans R" panose="00020600040101010101" charset="-122"/>
                          <a:cs typeface="OPPOSans R" panose="00020600040101010101" charset="-122"/>
                        </a:rPr>
                        <a:t>月）</a:t>
                      </a:r>
                      <a:endParaRPr lang="zh-CN" altLang="en-US">
                        <a:latin typeface="OPPOSans R" panose="00020600040101010101" charset="-122"/>
                        <a:ea typeface="OPPOSans R" panose="00020600040101010101" charset="-122"/>
                        <a:cs typeface="OPPOSans R" panose="00020600040101010101" charset="-122"/>
                      </a:endParaRPr>
                    </a:p>
                  </a:txBody>
                  <a:tcPr anchor="ctr"/>
                </a:tc>
                <a:tc vMerge="1">
                  <a:tcPr/>
                </a:tc>
              </a:tr>
              <a:tr h="594542">
                <a:tc>
                  <a:txBody>
                    <a:bodyPr/>
                    <a:lstStyle/>
                    <a:p>
                      <a:pPr>
                        <a:lnSpc>
                          <a:spcPct val="150000"/>
                        </a:lnSpc>
                      </a:pPr>
                      <a:r>
                        <a:rPr lang="en-US" altLang="zh-CN">
                          <a:latin typeface="OPPOSans R" panose="00020600040101010101" charset="-122"/>
                          <a:ea typeface="OPPOSans R" panose="00020600040101010101" charset="-122"/>
                          <a:cs typeface="OPPOSans R" panose="00020600040101010101" charset="-122"/>
                        </a:rPr>
                        <a:t>X≤80</a:t>
                      </a:r>
                      <a:endParaRPr lang="zh-CN" altLang="en-US">
                        <a:latin typeface="OPPOSans R" panose="00020600040101010101" charset="-122"/>
                        <a:ea typeface="OPPOSans R" panose="00020600040101010101" charset="-122"/>
                        <a:cs typeface="OPPOSans R" panose="00020600040101010101" charset="-122"/>
                      </a:endParaRPr>
                    </a:p>
                  </a:txBody>
                  <a:tcPr anchor="ctr"/>
                </a:tc>
                <a:tc>
                  <a:txBody>
                    <a:bodyPr/>
                    <a:lstStyle/>
                    <a:p>
                      <a:pPr>
                        <a:lnSpc>
                          <a:spcPct val="150000"/>
                        </a:lnSpc>
                      </a:pPr>
                      <a:r>
                        <a:rPr lang="en-US" altLang="zh-CN">
                          <a:latin typeface="OPPOSans R" panose="00020600040101010101" charset="-122"/>
                          <a:ea typeface="OPPOSans R" panose="00020600040101010101" charset="-122"/>
                          <a:cs typeface="OPPOSans R" panose="00020600040101010101" charset="-122"/>
                        </a:rPr>
                        <a:t>X≤2000</a:t>
                      </a:r>
                      <a:endParaRPr lang="zh-CN" altLang="en-US">
                        <a:latin typeface="OPPOSans R" panose="00020600040101010101" charset="-122"/>
                        <a:ea typeface="OPPOSans R" panose="00020600040101010101" charset="-122"/>
                        <a:cs typeface="OPPOSans R" panose="00020600040101010101" charset="-122"/>
                      </a:endParaRPr>
                    </a:p>
                  </a:txBody>
                  <a:tcPr anchor="ctr"/>
                </a:tc>
                <a:tc>
                  <a:txBody>
                    <a:bodyPr/>
                    <a:lstStyle/>
                    <a:p>
                      <a:pPr>
                        <a:lnSpc>
                          <a:spcPct val="150000"/>
                        </a:lnSpc>
                      </a:pPr>
                      <a:r>
                        <a:rPr lang="zh-CN" altLang="en-US">
                          <a:latin typeface="OPPOSans R" panose="00020600040101010101" charset="-122"/>
                          <a:ea typeface="OPPOSans R" panose="00020600040101010101" charset="-122"/>
                          <a:cs typeface="OPPOSans R" panose="00020600040101010101" charset="-122"/>
                        </a:rPr>
                        <a:t>由经销商、业务员寄送至就近网点维修</a:t>
                      </a:r>
                      <a:endParaRPr lang="zh-CN" altLang="en-US">
                        <a:latin typeface="OPPOSans R" panose="00020600040101010101" charset="-122"/>
                        <a:ea typeface="OPPOSans R" panose="00020600040101010101" charset="-122"/>
                        <a:cs typeface="OPPOSans R" panose="00020600040101010101" charset="-122"/>
                      </a:endParaRPr>
                    </a:p>
                  </a:txBody>
                  <a:tcPr anchor="ctr"/>
                </a:tc>
              </a:tr>
              <a:tr h="594542">
                <a:tc>
                  <a:txBody>
                    <a:bodyPr/>
                    <a:lstStyle/>
                    <a:p>
                      <a:pPr>
                        <a:lnSpc>
                          <a:spcPct val="150000"/>
                        </a:lnSpc>
                      </a:pPr>
                      <a:r>
                        <a:rPr lang="en-US" altLang="zh-CN">
                          <a:latin typeface="OPPOSans R" panose="00020600040101010101" charset="-122"/>
                          <a:ea typeface="OPPOSans R" panose="00020600040101010101" charset="-122"/>
                          <a:cs typeface="OPPOSans R" panose="00020600040101010101" charset="-122"/>
                        </a:rPr>
                        <a:t>80≤X≤160</a:t>
                      </a:r>
                      <a:endParaRPr lang="zh-CN" altLang="en-US">
                        <a:latin typeface="OPPOSans R" panose="00020600040101010101" charset="-122"/>
                        <a:ea typeface="OPPOSans R" panose="00020600040101010101" charset="-122"/>
                        <a:cs typeface="OPPOSans R" panose="00020600040101010101" charset="-122"/>
                      </a:endParaRPr>
                    </a:p>
                  </a:txBody>
                  <a:tcPr anchor="ctr"/>
                </a:tc>
                <a:tc>
                  <a:txBody>
                    <a:bodyPr/>
                    <a:lstStyle/>
                    <a:p>
                      <a:pPr>
                        <a:lnSpc>
                          <a:spcPct val="150000"/>
                        </a:lnSpc>
                      </a:pPr>
                      <a:r>
                        <a:rPr lang="en-US" altLang="zh-CN" sz="1200">
                          <a:latin typeface="OPPOSans R" panose="00020600040101010101" charset="-122"/>
                          <a:ea typeface="OPPOSans R" panose="00020600040101010101" charset="-122"/>
                          <a:cs typeface="OPPOSans R" panose="00020600040101010101" charset="-122"/>
                        </a:rPr>
                        <a:t>2000≤X≤4000</a:t>
                      </a:r>
                      <a:endParaRPr lang="en-US" altLang="zh-CN" sz="1200">
                        <a:latin typeface="OPPOSans R" panose="00020600040101010101" charset="-122"/>
                        <a:ea typeface="OPPOSans R" panose="00020600040101010101" charset="-122"/>
                        <a:cs typeface="OPPOSans R" panose="00020600040101010101" charset="-122"/>
                      </a:endParaRPr>
                    </a:p>
                  </a:txBody>
                  <a:tcPr anchor="ctr"/>
                </a:tc>
                <a:tc>
                  <a:txBody>
                    <a:bodyPr/>
                    <a:lstStyle/>
                    <a:p>
                      <a:pPr>
                        <a:lnSpc>
                          <a:spcPct val="150000"/>
                        </a:lnSpc>
                      </a:pPr>
                      <a:r>
                        <a:rPr lang="zh-CN" altLang="en-US">
                          <a:latin typeface="OPPOSans R" panose="00020600040101010101" charset="-122"/>
                          <a:ea typeface="OPPOSans R" panose="00020600040101010101" charset="-122"/>
                          <a:cs typeface="OPPOSans R" panose="00020600040101010101" charset="-122"/>
                        </a:rPr>
                        <a:t>代理根据实际情况，可选择建立接机点</a:t>
                      </a:r>
                      <a:endParaRPr lang="zh-CN" altLang="en-US">
                        <a:latin typeface="OPPOSans R" panose="00020600040101010101" charset="-122"/>
                        <a:ea typeface="OPPOSans R" panose="00020600040101010101" charset="-122"/>
                        <a:cs typeface="OPPOSans R" panose="00020600040101010101" charset="-122"/>
                      </a:endParaRPr>
                    </a:p>
                  </a:txBody>
                  <a:tcPr anchor="ctr"/>
                </a:tc>
              </a:tr>
              <a:tr h="594542">
                <a:tc>
                  <a:txBody>
                    <a:bodyPr/>
                    <a:lstStyle/>
                    <a:p>
                      <a:pPr>
                        <a:lnSpc>
                          <a:spcPct val="150000"/>
                        </a:lnSpc>
                      </a:pPr>
                      <a:r>
                        <a:rPr lang="en-US" altLang="zh-CN">
                          <a:latin typeface="OPPOSans R" panose="00020600040101010101" charset="-122"/>
                          <a:ea typeface="OPPOSans R" panose="00020600040101010101" charset="-122"/>
                          <a:cs typeface="OPPOSans R" panose="00020600040101010101" charset="-122"/>
                        </a:rPr>
                        <a:t>X</a:t>
                      </a:r>
                      <a:r>
                        <a:rPr lang="zh-CN" altLang="en-US">
                          <a:latin typeface="OPPOSans R" panose="00020600040101010101" charset="-122"/>
                          <a:ea typeface="OPPOSans R" panose="00020600040101010101" charset="-122"/>
                          <a:cs typeface="OPPOSans R" panose="00020600040101010101" charset="-122"/>
                        </a:rPr>
                        <a:t>＞</a:t>
                      </a:r>
                      <a:r>
                        <a:rPr lang="en-US" altLang="zh-CN">
                          <a:latin typeface="OPPOSans R" panose="00020600040101010101" charset="-122"/>
                          <a:ea typeface="OPPOSans R" panose="00020600040101010101" charset="-122"/>
                          <a:cs typeface="OPPOSans R" panose="00020600040101010101" charset="-122"/>
                        </a:rPr>
                        <a:t>160</a:t>
                      </a:r>
                      <a:endParaRPr lang="zh-CN" altLang="en-US">
                        <a:latin typeface="OPPOSans R" panose="00020600040101010101" charset="-122"/>
                        <a:ea typeface="OPPOSans R" panose="00020600040101010101" charset="-122"/>
                        <a:cs typeface="OPPOSans R" panose="00020600040101010101" charset="-122"/>
                      </a:endParaRPr>
                    </a:p>
                  </a:txBody>
                  <a:tcPr anchor="ctr"/>
                </a:tc>
                <a:tc>
                  <a:txBody>
                    <a:bodyPr/>
                    <a:lstStyle/>
                    <a:p>
                      <a:pPr>
                        <a:lnSpc>
                          <a:spcPct val="150000"/>
                        </a:lnSpc>
                      </a:pPr>
                      <a:r>
                        <a:rPr lang="en-US" altLang="zh-CN">
                          <a:latin typeface="OPPOSans R" panose="00020600040101010101" charset="-122"/>
                          <a:ea typeface="OPPOSans R" panose="00020600040101010101" charset="-122"/>
                          <a:cs typeface="OPPOSans R" panose="00020600040101010101" charset="-122"/>
                        </a:rPr>
                        <a:t>X</a:t>
                      </a:r>
                      <a:r>
                        <a:rPr lang="zh-CN" altLang="en-US">
                          <a:latin typeface="OPPOSans R" panose="00020600040101010101" charset="-122"/>
                          <a:ea typeface="OPPOSans R" panose="00020600040101010101" charset="-122"/>
                          <a:cs typeface="OPPOSans R" panose="00020600040101010101" charset="-122"/>
                        </a:rPr>
                        <a:t>＞</a:t>
                      </a:r>
                      <a:r>
                        <a:rPr lang="en-US" altLang="zh-CN">
                          <a:latin typeface="OPPOSans R" panose="00020600040101010101" charset="-122"/>
                          <a:ea typeface="OPPOSans R" panose="00020600040101010101" charset="-122"/>
                          <a:cs typeface="OPPOSans R" panose="00020600040101010101" charset="-122"/>
                        </a:rPr>
                        <a:t>4000</a:t>
                      </a:r>
                      <a:endParaRPr lang="zh-CN" altLang="en-US">
                        <a:latin typeface="OPPOSans R" panose="00020600040101010101" charset="-122"/>
                        <a:ea typeface="OPPOSans R" panose="00020600040101010101" charset="-122"/>
                        <a:cs typeface="OPPOSans R" panose="00020600040101010101" charset="-122"/>
                      </a:endParaRPr>
                    </a:p>
                  </a:txBody>
                  <a:tcPr anchor="ctr"/>
                </a:tc>
                <a:tc>
                  <a:txBody>
                    <a:bodyPr/>
                    <a:lstStyle/>
                    <a:p>
                      <a:pPr>
                        <a:lnSpc>
                          <a:spcPct val="150000"/>
                        </a:lnSpc>
                      </a:pPr>
                      <a:r>
                        <a:rPr lang="zh-CN" altLang="en-US">
                          <a:latin typeface="OPPOSans R" panose="00020600040101010101" charset="-122"/>
                          <a:ea typeface="OPPOSans R" panose="00020600040101010101" charset="-122"/>
                          <a:cs typeface="OPPOSans R" panose="00020600040101010101" charset="-122"/>
                        </a:rPr>
                        <a:t>代理可选择建设客户服务中心</a:t>
                      </a:r>
                      <a:endParaRPr lang="zh-CN" altLang="en-US">
                        <a:latin typeface="OPPOSans R" panose="00020600040101010101" charset="-122"/>
                        <a:ea typeface="OPPOSans R" panose="00020600040101010101" charset="-122"/>
                        <a:cs typeface="OPPOSans R" panose="00020600040101010101" charset="-122"/>
                      </a:endParaRPr>
                    </a:p>
                  </a:txBody>
                  <a:tcPr anchor="ctr"/>
                </a:tc>
              </a:tr>
            </a:tbl>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对象 4" hidden="1"/>
          <p:cNvGraphicFramePr>
            <a:graphicFrameLocks noChangeAspect="1"/>
          </p:cNvGraphicFramePr>
          <p:nvPr>
            <p:custDataLst>
              <p:tags r:id="rId1"/>
            </p:custDataLst>
          </p:nvPr>
        </p:nvGraphicFramePr>
        <p:xfrm>
          <a:off x="794" y="794"/>
          <a:ext cx="794" cy="794"/>
        </p:xfrm>
        <a:graphic>
          <a:graphicData uri="http://schemas.openxmlformats.org/presentationml/2006/ole">
            <mc:AlternateContent xmlns:mc="http://schemas.openxmlformats.org/markup-compatibility/2006">
              <mc:Choice xmlns:v="urn:schemas-microsoft-com:vml" Requires="v">
                <p:oleObj spid="_x0000_s5340" name="think-cell 幻灯片" r:id="rId2" imgW="7772400" imgH="10058400" progId="TCLayout.ActiveDocument.1">
                  <p:embed/>
                </p:oleObj>
              </mc:Choice>
              <mc:Fallback>
                <p:oleObj name="think-cell 幻灯片" r:id="rId2" imgW="7772400" imgH="10058400" progId="TCLayout.ActiveDocument.1">
                  <p:embed/>
                  <p:pic>
                    <p:nvPicPr>
                      <p:cNvPr id="0" name="图片 5137"/>
                      <p:cNvPicPr/>
                      <p:nvPr/>
                    </p:nvPicPr>
                    <p:blipFill>
                      <a:blip r:embed="rId3"/>
                      <a:stretch>
                        <a:fillRect/>
                      </a:stretch>
                    </p:blipFill>
                    <p:spPr>
                      <a:xfrm>
                        <a:off x="794" y="794"/>
                        <a:ext cx="794" cy="794"/>
                      </a:xfrm>
                      <a:prstGeom prst="rect">
                        <a:avLst/>
                      </a:prstGeom>
                    </p:spPr>
                  </p:pic>
                </p:oleObj>
              </mc:Fallback>
            </mc:AlternateContent>
          </a:graphicData>
        </a:graphic>
      </p:graphicFrame>
      <p:sp>
        <p:nvSpPr>
          <p:cNvPr id="23" name="矩形 22" hidden="1"/>
          <p:cNvSpPr/>
          <p:nvPr>
            <p:custDataLst>
              <p:tags r:id="rId4"/>
            </p:custDataLst>
          </p:nvPr>
        </p:nvSpPr>
        <p:spPr>
          <a:xfrm>
            <a:off x="39671" y="-83423"/>
            <a:ext cx="33" cy="246222"/>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0" rtlCol="0" anchor="ctr" anchorCtr="0">
            <a:noAutofit/>
          </a:bodyPr>
          <a:lstStyle/>
          <a:p>
            <a:pPr algn="ctr" defTabSz="412750" hangingPunct="0"/>
            <a:endParaRPr lang="en-US" altLang="zh-CN" sz="2500" kern="0" dirty="0">
              <a:solidFill>
                <a:srgbClr val="FFFFFF"/>
              </a:solidFill>
              <a:latin typeface="OPPOSans B" panose="00020600040101010101" pitchFamily="18" charset="-122"/>
              <a:ea typeface="OPPOSans B" panose="00020600040101010101" pitchFamily="18" charset="-122"/>
              <a:cs typeface="OPPOSans R" panose="00020600040101010101" charset="-122"/>
              <a:sym typeface="OPPOSans B" panose="00020600040101010101" pitchFamily="18" charset="-122"/>
            </a:endParaRPr>
          </a:p>
        </p:txBody>
      </p:sp>
      <p:sp>
        <p:nvSpPr>
          <p:cNvPr id="10" name="ïŝḷíďè"/>
          <p:cNvSpPr/>
          <p:nvPr/>
        </p:nvSpPr>
        <p:spPr>
          <a:xfrm>
            <a:off x="6017872" y="2193945"/>
            <a:ext cx="1991360" cy="475615"/>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45720" tIns="22860" rIns="45720" bIns="22860" rtlCol="0" anchor="ctr">
            <a:norm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1pPr>
            <a:lvl2pPr marL="0" marR="0" indent="228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2pPr>
            <a:lvl3pPr marL="0" marR="0" indent="457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3pPr>
            <a:lvl4pPr marL="0" marR="0" indent="685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4pPr>
            <a:lvl5pPr marL="0" marR="0" indent="9144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5pPr>
            <a:lvl6pPr marL="0" marR="0" indent="11430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6pPr>
            <a:lvl7pPr marL="0" marR="0" indent="1371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7pPr>
            <a:lvl8pPr marL="0" marR="0" indent="1600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8pPr>
            <a:lvl9pPr marL="0" marR="0" indent="1828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9pPr>
          </a:lstStyle>
          <a:p>
            <a:r>
              <a:rPr lang="zh-CN" altLang="en-US" sz="1600">
                <a:solidFill>
                  <a:schemeClr val="tx1"/>
                </a:solidFill>
                <a:latin typeface="OPPOSans R" panose="00020600040101010101" charset="-122"/>
                <a:ea typeface="OPPOSans R" panose="00020600040101010101" charset="-122"/>
                <a:cs typeface="OPPOSans R" panose="00020600040101010101" charset="-122"/>
              </a:rPr>
              <a:t>网点扩建</a:t>
            </a:r>
            <a:endParaRPr lang="zh-CN" altLang="en-US" sz="1600">
              <a:solidFill>
                <a:schemeClr val="tx1"/>
              </a:solidFill>
              <a:latin typeface="OPPOSans R" panose="00020600040101010101" charset="-122"/>
              <a:ea typeface="OPPOSans R" panose="00020600040101010101" charset="-122"/>
              <a:cs typeface="OPPOSans R" panose="00020600040101010101" charset="-122"/>
            </a:endParaRPr>
          </a:p>
        </p:txBody>
      </p:sp>
      <p:sp>
        <p:nvSpPr>
          <p:cNvPr id="11" name="iŝlíḍe"/>
          <p:cNvSpPr/>
          <p:nvPr/>
        </p:nvSpPr>
        <p:spPr>
          <a:xfrm>
            <a:off x="6017237" y="4343194"/>
            <a:ext cx="1991360" cy="475615"/>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45720" tIns="22860" rIns="45720" bIns="22860" rtlCol="0" anchor="ctr">
            <a:norm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1pPr>
            <a:lvl2pPr marL="0" marR="0" indent="228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2pPr>
            <a:lvl3pPr marL="0" marR="0" indent="457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3pPr>
            <a:lvl4pPr marL="0" marR="0" indent="685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4pPr>
            <a:lvl5pPr marL="0" marR="0" indent="9144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5pPr>
            <a:lvl6pPr marL="0" marR="0" indent="11430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6pPr>
            <a:lvl7pPr marL="0" marR="0" indent="1371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7pPr>
            <a:lvl8pPr marL="0" marR="0" indent="1600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8pPr>
            <a:lvl9pPr marL="0" marR="0" indent="1828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9pPr>
          </a:lstStyle>
          <a:p>
            <a:r>
              <a:rPr lang="zh-CN" altLang="en-US" sz="1600" b="1" dirty="0">
                <a:solidFill>
                  <a:schemeClr val="tx1"/>
                </a:solidFill>
                <a:latin typeface="OPPOSans R" panose="00020600040101010101" charset="-122"/>
                <a:ea typeface="OPPOSans R" panose="00020600040101010101" charset="-122"/>
                <a:cs typeface="OPPOSans R" panose="00020600040101010101" charset="-122"/>
              </a:rPr>
              <a:t>一城多网点</a:t>
            </a:r>
            <a:endParaRPr lang="zh-CN" altLang="en-US" sz="1600" b="1" dirty="0">
              <a:solidFill>
                <a:schemeClr val="tx1"/>
              </a:solidFill>
              <a:latin typeface="OPPOSans R" panose="00020600040101010101" charset="-122"/>
              <a:ea typeface="OPPOSans R" panose="00020600040101010101" charset="-122"/>
              <a:cs typeface="OPPOSans R" panose="00020600040101010101" charset="-122"/>
            </a:endParaRPr>
          </a:p>
        </p:txBody>
      </p:sp>
      <p:sp>
        <p:nvSpPr>
          <p:cNvPr id="12" name="ïšḻídê"/>
          <p:cNvSpPr/>
          <p:nvPr/>
        </p:nvSpPr>
        <p:spPr>
          <a:xfrm>
            <a:off x="6018519" y="5512148"/>
            <a:ext cx="1991995" cy="475615"/>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45720" tIns="22860" rIns="45720" bIns="22860" rtlCol="0" anchor="ctr">
            <a:norm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1pPr>
            <a:lvl2pPr marL="0" marR="0" indent="228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2pPr>
            <a:lvl3pPr marL="0" marR="0" indent="457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3pPr>
            <a:lvl4pPr marL="0" marR="0" indent="685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4pPr>
            <a:lvl5pPr marL="0" marR="0" indent="9144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5pPr>
            <a:lvl6pPr marL="0" marR="0" indent="11430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6pPr>
            <a:lvl7pPr marL="0" marR="0" indent="1371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7pPr>
            <a:lvl8pPr marL="0" marR="0" indent="1600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8pPr>
            <a:lvl9pPr marL="0" marR="0" indent="1828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9pPr>
          </a:lstStyle>
          <a:p>
            <a:r>
              <a:rPr lang="zh-CN" altLang="en-US" sz="1600" b="1" dirty="0">
                <a:solidFill>
                  <a:schemeClr val="tx1"/>
                </a:solidFill>
                <a:latin typeface="OPPOSans R" panose="00020600040101010101" charset="-122"/>
                <a:ea typeface="OPPOSans R" panose="00020600040101010101" charset="-122"/>
                <a:cs typeface="OPPOSans R" panose="00020600040101010101" charset="-122"/>
              </a:rPr>
              <a:t>撤销</a:t>
            </a:r>
            <a:endParaRPr lang="zh-CN" altLang="en-US" sz="1600" b="1" dirty="0">
              <a:solidFill>
                <a:schemeClr val="tx1"/>
              </a:solidFill>
              <a:latin typeface="OPPOSans R" panose="00020600040101010101" charset="-122"/>
              <a:ea typeface="OPPOSans R" panose="00020600040101010101" charset="-122"/>
              <a:cs typeface="OPPOSans R" panose="00020600040101010101" charset="-122"/>
            </a:endParaRPr>
          </a:p>
        </p:txBody>
      </p:sp>
      <p:sp>
        <p:nvSpPr>
          <p:cNvPr id="13" name="îślïḍe"/>
          <p:cNvSpPr/>
          <p:nvPr/>
        </p:nvSpPr>
        <p:spPr>
          <a:xfrm>
            <a:off x="6017872" y="3331720"/>
            <a:ext cx="1991995" cy="475615"/>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45720" tIns="22860" rIns="45720" bIns="22860" rtlCol="0" anchor="ctr">
            <a:norm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1pPr>
            <a:lvl2pPr marL="0" marR="0" indent="228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2pPr>
            <a:lvl3pPr marL="0" marR="0" indent="457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3pPr>
            <a:lvl4pPr marL="0" marR="0" indent="685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4pPr>
            <a:lvl5pPr marL="0" marR="0" indent="9144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5pPr>
            <a:lvl6pPr marL="0" marR="0" indent="11430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6pPr>
            <a:lvl7pPr marL="0" marR="0" indent="1371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7pPr>
            <a:lvl8pPr marL="0" marR="0" indent="1600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8pPr>
            <a:lvl9pPr marL="0" marR="0" indent="1828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9pPr>
          </a:lstStyle>
          <a:p>
            <a:r>
              <a:rPr lang="zh-CN" altLang="en-US" sz="1600" b="1" dirty="0">
                <a:solidFill>
                  <a:schemeClr val="tx1"/>
                </a:solidFill>
                <a:latin typeface="OPPOSans R" panose="00020600040101010101" charset="-122"/>
                <a:ea typeface="OPPOSans R" panose="00020600040101010101" charset="-122"/>
                <a:cs typeface="OPPOSans R" panose="00020600040101010101" charset="-122"/>
              </a:rPr>
              <a:t>网点搬迁</a:t>
            </a:r>
            <a:endParaRPr lang="zh-CN" altLang="en-US" sz="1600" b="1" dirty="0">
              <a:solidFill>
                <a:schemeClr val="tx1"/>
              </a:solidFill>
              <a:latin typeface="OPPOSans R" panose="00020600040101010101" charset="-122"/>
              <a:ea typeface="OPPOSans R" panose="00020600040101010101" charset="-122"/>
              <a:cs typeface="OPPOSans R" panose="00020600040101010101" charset="-122"/>
            </a:endParaRPr>
          </a:p>
        </p:txBody>
      </p:sp>
      <p:grpSp>
        <p:nvGrpSpPr>
          <p:cNvPr id="49" name="组合 48"/>
          <p:cNvGrpSpPr/>
          <p:nvPr/>
        </p:nvGrpSpPr>
        <p:grpSpPr>
          <a:xfrm>
            <a:off x="2895746" y="1432396"/>
            <a:ext cx="6473373" cy="477520"/>
            <a:chOff x="4217846" y="1983661"/>
            <a:chExt cx="6473373" cy="477520"/>
          </a:xfrm>
        </p:grpSpPr>
        <p:sp>
          <p:nvSpPr>
            <p:cNvPr id="9" name="îṥḷíḓe"/>
            <p:cNvSpPr/>
            <p:nvPr/>
          </p:nvSpPr>
          <p:spPr>
            <a:xfrm>
              <a:off x="4217846" y="1985566"/>
              <a:ext cx="1472950" cy="475615"/>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45720" tIns="22860" rIns="45720" bIns="22860" rtlCol="0" anchor="ctr">
              <a:norm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1pPr>
              <a:lvl2pPr marL="0" marR="0" indent="228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2pPr>
              <a:lvl3pPr marL="0" marR="0" indent="457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3pPr>
              <a:lvl4pPr marL="0" marR="0" indent="685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4pPr>
              <a:lvl5pPr marL="0" marR="0" indent="9144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5pPr>
              <a:lvl6pPr marL="0" marR="0" indent="11430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6pPr>
              <a:lvl7pPr marL="0" marR="0" indent="1371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7pPr>
              <a:lvl8pPr marL="0" marR="0" indent="1600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8pPr>
              <a:lvl9pPr marL="0" marR="0" indent="1828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9pPr>
            </a:lstStyle>
            <a:p>
              <a:r>
                <a:rPr lang="zh-CN" altLang="en-US" sz="1600">
                  <a:solidFill>
                    <a:schemeClr val="tx1"/>
                  </a:solidFill>
                  <a:latin typeface="OPPOSans R" panose="00020600040101010101" charset="-122"/>
                  <a:ea typeface="OPPOSans R" panose="00020600040101010101" charset="-122"/>
                  <a:cs typeface="OPPOSans R" panose="00020600040101010101" charset="-122"/>
                </a:rPr>
                <a:t>人员团队培养</a:t>
              </a:r>
              <a:endParaRPr lang="zh-CN" altLang="en-US" sz="1600">
                <a:solidFill>
                  <a:schemeClr val="tx1"/>
                </a:solidFill>
                <a:latin typeface="OPPOSans R" panose="00020600040101010101" charset="-122"/>
                <a:ea typeface="OPPOSans R" panose="00020600040101010101" charset="-122"/>
                <a:cs typeface="OPPOSans R" panose="00020600040101010101" charset="-122"/>
              </a:endParaRPr>
            </a:p>
          </p:txBody>
        </p:sp>
        <p:sp>
          <p:nvSpPr>
            <p:cNvPr id="20" name="is1iḋé"/>
            <p:cNvSpPr/>
            <p:nvPr/>
          </p:nvSpPr>
          <p:spPr bwMode="auto">
            <a:xfrm>
              <a:off x="5670909" y="1983661"/>
              <a:ext cx="5020310" cy="477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5720" tIns="22860" rIns="45720" bIns="22860" anchor="ctr" anchorCtr="0">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9pPr>
            </a:lstStyle>
            <a:p>
              <a:pPr algn="l">
                <a:lnSpc>
                  <a:spcPct val="100000"/>
                </a:lnSpc>
              </a:pPr>
              <a:r>
                <a:rPr sz="1200" b="0">
                  <a:latin typeface="OPPOSans R" panose="00020600040101010101" charset="-122"/>
                  <a:ea typeface="OPPOSans R" panose="00020600040101010101" charset="-122"/>
                </a:rPr>
                <a:t>当市场发展到成熟阶段，足够成熟稳定的客服团队，有计划的人员储备是网点规划与布局的重要前提因素</a:t>
              </a:r>
              <a:r>
                <a:rPr lang="zh-CN" sz="1200" b="0">
                  <a:latin typeface="OPPOSans R" panose="00020600040101010101" charset="-122"/>
                  <a:ea typeface="OPPOSans R" panose="00020600040101010101" charset="-122"/>
                </a:rPr>
                <a:t>。</a:t>
              </a:r>
              <a:endParaRPr lang="zh-CN" sz="1200" b="0">
                <a:latin typeface="OPPOSans R" panose="00020600040101010101" charset="-122"/>
                <a:ea typeface="OPPOSans R" panose="00020600040101010101" charset="-122"/>
              </a:endParaRPr>
            </a:p>
          </p:txBody>
        </p:sp>
      </p:grpSp>
      <p:sp>
        <p:nvSpPr>
          <p:cNvPr id="22" name="ïṩliḑè"/>
          <p:cNvSpPr/>
          <p:nvPr/>
        </p:nvSpPr>
        <p:spPr bwMode="auto">
          <a:xfrm>
            <a:off x="8073367" y="1992015"/>
            <a:ext cx="3950461" cy="879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5720" tIns="22860" rIns="45720" bIns="22860" anchor="ctr" anchorCtr="0">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9pPr>
          </a:lstStyle>
          <a:p>
            <a:pPr algn="l">
              <a:lnSpc>
                <a:spcPct val="100000"/>
              </a:lnSpc>
            </a:pPr>
            <a:r>
              <a:rPr sz="1200" b="0">
                <a:latin typeface="OPPOSans R" panose="00020600040101010101" charset="-122"/>
                <a:ea typeface="OPPOSans R" panose="00020600040101010101" charset="-122"/>
              </a:rPr>
              <a:t>1、户型：现有网点户型具备扩建的条件；</a:t>
            </a:r>
            <a:endParaRPr sz="1200" b="0">
              <a:latin typeface="OPPOSans R" panose="00020600040101010101" charset="-122"/>
              <a:ea typeface="OPPOSans R" panose="00020600040101010101" charset="-122"/>
            </a:endParaRPr>
          </a:p>
          <a:p>
            <a:pPr algn="l">
              <a:lnSpc>
                <a:spcPct val="100000"/>
              </a:lnSpc>
            </a:pPr>
            <a:r>
              <a:rPr sz="1200" b="0">
                <a:latin typeface="OPPOSans R" panose="00020600040101010101" charset="-122"/>
                <a:ea typeface="OPPOSans R" panose="00020600040101010101" charset="-122"/>
              </a:rPr>
              <a:t>2、运营成本：可综合核算运营成本，一般情况，</a:t>
            </a:r>
            <a:r>
              <a:rPr lang="zh-CN" sz="1200" b="0">
                <a:latin typeface="OPPOSans R" panose="00020600040101010101" charset="-122"/>
                <a:ea typeface="OPPOSans R" panose="00020600040101010101" charset="-122"/>
              </a:rPr>
              <a:t>原地</a:t>
            </a:r>
            <a:r>
              <a:rPr sz="1200" b="0">
                <a:latin typeface="OPPOSans R" panose="00020600040101010101" charset="-122"/>
                <a:ea typeface="OPPOSans R" panose="00020600040101010101" charset="-122"/>
              </a:rPr>
              <a:t>扩建</a:t>
            </a:r>
            <a:r>
              <a:rPr lang="zh-CN" sz="1200" b="0">
                <a:latin typeface="OPPOSans R" panose="00020600040101010101" charset="-122"/>
                <a:ea typeface="OPPOSans R" panose="00020600040101010101" charset="-122"/>
              </a:rPr>
              <a:t>，</a:t>
            </a:r>
            <a:r>
              <a:rPr sz="1200" b="0">
                <a:latin typeface="OPPOSans R" panose="00020600040101010101" charset="-122"/>
                <a:ea typeface="OPPOSans R" panose="00020600040101010101" charset="-122"/>
              </a:rPr>
              <a:t>性价比较高；</a:t>
            </a:r>
            <a:endParaRPr sz="1200" b="0">
              <a:latin typeface="OPPOSans R" panose="00020600040101010101" charset="-122"/>
              <a:ea typeface="OPPOSans R" panose="00020600040101010101" charset="-122"/>
            </a:endParaRPr>
          </a:p>
          <a:p>
            <a:pPr algn="l">
              <a:lnSpc>
                <a:spcPct val="100000"/>
              </a:lnSpc>
            </a:pPr>
            <a:r>
              <a:rPr sz="1200" b="0">
                <a:latin typeface="OPPOSans R" panose="00020600040101010101" charset="-122"/>
                <a:ea typeface="OPPOSans R" panose="00020600040101010101" charset="-122"/>
              </a:rPr>
              <a:t>3、用户送修比例：根据用户现场送修的占比，评估网点地理位置是否合理，若高于平均水平，则优先考虑扩建</a:t>
            </a:r>
            <a:r>
              <a:rPr lang="zh-CN" sz="1200" b="0">
                <a:latin typeface="OPPOSans R" panose="00020600040101010101" charset="-122"/>
                <a:ea typeface="OPPOSans R" panose="00020600040101010101" charset="-122"/>
              </a:rPr>
              <a:t>。</a:t>
            </a:r>
            <a:endParaRPr lang="zh-CN" sz="1200" b="0">
              <a:latin typeface="OPPOSans R" panose="00020600040101010101" charset="-122"/>
              <a:ea typeface="OPPOSans R" panose="00020600040101010101" charset="-122"/>
            </a:endParaRPr>
          </a:p>
        </p:txBody>
      </p:sp>
      <p:sp>
        <p:nvSpPr>
          <p:cNvPr id="24" name="ïṥḷiḑê"/>
          <p:cNvSpPr/>
          <p:nvPr/>
        </p:nvSpPr>
        <p:spPr bwMode="auto">
          <a:xfrm>
            <a:off x="8074637" y="3332355"/>
            <a:ext cx="3949177" cy="4756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5720" tIns="22860" rIns="45720" bIns="22860" anchor="ctr" anchorCtr="0">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9pPr>
          </a:lstStyle>
          <a:p>
            <a:pPr algn="l">
              <a:lnSpc>
                <a:spcPct val="100000"/>
              </a:lnSpc>
            </a:pPr>
            <a:r>
              <a:rPr sz="1200" b="0">
                <a:latin typeface="OPPOSans R" panose="00020600040101010101" charset="-122"/>
                <a:ea typeface="OPPOSans R" panose="00020600040101010101" charset="-122"/>
              </a:rPr>
              <a:t>1、用户送修比例：用户现场送修比例低于平均水平超过20%以上；</a:t>
            </a:r>
            <a:endParaRPr sz="1200" b="0">
              <a:latin typeface="OPPOSans R" panose="00020600040101010101" charset="-122"/>
              <a:ea typeface="OPPOSans R" panose="00020600040101010101" charset="-122"/>
            </a:endParaRPr>
          </a:p>
          <a:p>
            <a:pPr algn="l">
              <a:lnSpc>
                <a:spcPct val="100000"/>
              </a:lnSpc>
            </a:pPr>
            <a:r>
              <a:rPr sz="1200" b="0">
                <a:latin typeface="OPPOSans R" panose="00020600040101010101" charset="-122"/>
                <a:ea typeface="OPPOSans R" panose="00020600040101010101" charset="-122"/>
              </a:rPr>
              <a:t>2、网点房租：房东拒绝续租或大幅度不合理涨租；</a:t>
            </a:r>
            <a:endParaRPr sz="1200" b="0">
              <a:latin typeface="OPPOSans R" panose="00020600040101010101" charset="-122"/>
              <a:ea typeface="OPPOSans R" panose="00020600040101010101" charset="-122"/>
            </a:endParaRPr>
          </a:p>
          <a:p>
            <a:pPr algn="l">
              <a:lnSpc>
                <a:spcPct val="100000"/>
              </a:lnSpc>
            </a:pPr>
            <a:r>
              <a:rPr sz="1200" b="0">
                <a:latin typeface="OPPOSans R" panose="00020600040101010101" charset="-122"/>
                <a:ea typeface="OPPOSans R" panose="00020600040101010101" charset="-122"/>
              </a:rPr>
              <a:t>3、更佳选择：网点新址的地段、租金、交通便利性、户型等各方面综合性价比更优于当前网点</a:t>
            </a:r>
            <a:r>
              <a:rPr lang="zh-CN" sz="1200" b="0">
                <a:latin typeface="OPPOSans R" panose="00020600040101010101" charset="-122"/>
                <a:ea typeface="OPPOSans R" panose="00020600040101010101" charset="-122"/>
              </a:rPr>
              <a:t>。</a:t>
            </a:r>
            <a:endParaRPr lang="zh-CN" sz="1200" b="0">
              <a:latin typeface="OPPOSans R" panose="00020600040101010101" charset="-122"/>
              <a:ea typeface="OPPOSans R" panose="00020600040101010101" charset="-122"/>
            </a:endParaRPr>
          </a:p>
        </p:txBody>
      </p:sp>
      <p:sp>
        <p:nvSpPr>
          <p:cNvPr id="25" name="í$ľïḓè"/>
          <p:cNvSpPr/>
          <p:nvPr/>
        </p:nvSpPr>
        <p:spPr bwMode="auto">
          <a:xfrm>
            <a:off x="8073368" y="4250484"/>
            <a:ext cx="3949178" cy="6616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5720" tIns="22860" rIns="45720" bIns="22860" anchor="ctr" anchorCtr="0"/>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9pPr>
          </a:lstStyle>
          <a:p>
            <a:pPr algn="l">
              <a:lnSpc>
                <a:spcPct val="100000"/>
              </a:lnSpc>
            </a:pPr>
            <a:r>
              <a:rPr sz="1200" b="0">
                <a:latin typeface="OPPOSans R" panose="00020600040101010101" charset="-122"/>
                <a:ea typeface="OPPOSans R" panose="00020600040101010101" charset="-122"/>
              </a:rPr>
              <a:t>1、城市面积大，单网点服务覆盖面积不足</a:t>
            </a:r>
            <a:r>
              <a:rPr lang="zh-CN" sz="1200" b="0">
                <a:latin typeface="OPPOSans R" panose="00020600040101010101" charset="-122"/>
                <a:ea typeface="OPPOSans R" panose="00020600040101010101" charset="-122"/>
              </a:rPr>
              <a:t>；</a:t>
            </a:r>
            <a:endParaRPr lang="zh-CN" sz="1200" b="0">
              <a:latin typeface="OPPOSans R" panose="00020600040101010101" charset="-122"/>
              <a:ea typeface="OPPOSans R" panose="00020600040101010101" charset="-122"/>
            </a:endParaRPr>
          </a:p>
          <a:p>
            <a:pPr algn="l">
              <a:lnSpc>
                <a:spcPct val="100000"/>
              </a:lnSpc>
            </a:pPr>
            <a:r>
              <a:rPr sz="1200" b="0">
                <a:latin typeface="OPPOSans R" panose="00020600040101010101" charset="-122"/>
                <a:ea typeface="OPPOSans R" panose="00020600040101010101" charset="-122"/>
              </a:rPr>
              <a:t>2、城市销量大、</a:t>
            </a:r>
            <a:r>
              <a:rPr lang="zh-CN" sz="1200" b="0">
                <a:latin typeface="OPPOSans R" panose="00020600040101010101" charset="-122"/>
                <a:ea typeface="OPPOSans R" panose="00020600040101010101" charset="-122"/>
              </a:rPr>
              <a:t>单店无法满足当前</a:t>
            </a:r>
            <a:r>
              <a:rPr sz="1200" b="0">
                <a:latin typeface="OPPOSans R" panose="00020600040101010101" charset="-122"/>
                <a:ea typeface="OPPOSans R" panose="00020600040101010101" charset="-122"/>
              </a:rPr>
              <a:t>服务量</a:t>
            </a:r>
            <a:r>
              <a:rPr lang="zh-CN" sz="1200" b="0">
                <a:latin typeface="OPPOSans R" panose="00020600040101010101" charset="-122"/>
                <a:ea typeface="OPPOSans R" panose="00020600040101010101" charset="-122"/>
              </a:rPr>
              <a:t>；</a:t>
            </a:r>
            <a:endParaRPr lang="zh-CN" sz="1200" b="0">
              <a:latin typeface="OPPOSans R" panose="00020600040101010101" charset="-122"/>
              <a:ea typeface="OPPOSans R" panose="00020600040101010101" charset="-122"/>
            </a:endParaRPr>
          </a:p>
          <a:p>
            <a:pPr algn="l">
              <a:lnSpc>
                <a:spcPct val="100000"/>
              </a:lnSpc>
            </a:pPr>
            <a:r>
              <a:rPr sz="1200" b="0">
                <a:latin typeface="OPPOSans R" panose="00020600040101010101" charset="-122"/>
                <a:ea typeface="OPPOSans R" panose="00020600040101010101" charset="-122"/>
              </a:rPr>
              <a:t>3、交通不便，不利于用户送修</a:t>
            </a:r>
            <a:r>
              <a:rPr lang="zh-CN" sz="1200" b="0">
                <a:latin typeface="OPPOSans R" panose="00020600040101010101" charset="-122"/>
                <a:ea typeface="OPPOSans R" panose="00020600040101010101" charset="-122"/>
              </a:rPr>
              <a:t>。</a:t>
            </a:r>
            <a:endParaRPr lang="zh-CN" sz="1200" b="0">
              <a:latin typeface="OPPOSans R" panose="00020600040101010101" charset="-122"/>
              <a:ea typeface="OPPOSans R" panose="00020600040101010101" charset="-122"/>
            </a:endParaRPr>
          </a:p>
        </p:txBody>
      </p:sp>
      <p:sp>
        <p:nvSpPr>
          <p:cNvPr id="26" name="ïslíḋé"/>
          <p:cNvSpPr/>
          <p:nvPr/>
        </p:nvSpPr>
        <p:spPr bwMode="auto">
          <a:xfrm>
            <a:off x="8074649" y="5448013"/>
            <a:ext cx="3949185" cy="6013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5720" tIns="22860" rIns="45720" bIns="22860" anchor="ctr" anchorCtr="0">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9pPr>
          </a:lstStyle>
          <a:p>
            <a:pPr algn="l"/>
            <a:r>
              <a:rPr lang="zh-CN" sz="1200" b="0">
                <a:solidFill>
                  <a:schemeClr val="tx1"/>
                </a:solidFill>
                <a:latin typeface="OPPOSans R" panose="00020600040101010101" charset="-122"/>
                <a:ea typeface="OPPOSans R" panose="00020600040101010101" charset="-122"/>
              </a:rPr>
              <a:t>若</a:t>
            </a:r>
            <a:r>
              <a:rPr sz="1200" b="0">
                <a:solidFill>
                  <a:schemeClr val="tx1"/>
                </a:solidFill>
                <a:latin typeface="OPPOSans R" panose="00020600040101010101" charset="-122"/>
                <a:ea typeface="OPPOSans R" panose="00020600040101010101" charset="-122"/>
              </a:rPr>
              <a:t>网点服务量连续3个月低于50台，则根据《海外客服网点建设管理规定》，</a:t>
            </a:r>
            <a:r>
              <a:rPr lang="zh-CN" altLang="en-US" sz="1200" b="0">
                <a:solidFill>
                  <a:schemeClr val="tx1"/>
                </a:solidFill>
                <a:latin typeface="OPPOSans R" panose="00020600040101010101" charset="-122"/>
                <a:ea typeface="OPPOSans R" panose="00020600040101010101" charset="-122"/>
              </a:rPr>
              <a:t>可以考虑该网点进行撤销，</a:t>
            </a:r>
            <a:r>
              <a:rPr sz="1200" b="0">
                <a:solidFill>
                  <a:schemeClr val="tx1"/>
                </a:solidFill>
                <a:latin typeface="OPPOSans R" panose="00020600040101010101" charset="-122"/>
                <a:ea typeface="OPPOSans R" panose="00020600040101010101" charset="-122"/>
              </a:rPr>
              <a:t>总部不予核销该网点任何费用。</a:t>
            </a:r>
            <a:endParaRPr sz="1200" b="0">
              <a:solidFill>
                <a:schemeClr val="tx1"/>
              </a:solidFill>
              <a:latin typeface="OPPOSans R" panose="00020600040101010101" charset="-122"/>
              <a:ea typeface="OPPOSans R" panose="00020600040101010101" charset="-122"/>
            </a:endParaRPr>
          </a:p>
        </p:txBody>
      </p:sp>
      <p:sp>
        <p:nvSpPr>
          <p:cNvPr id="2" name="ïsľíḑe"/>
          <p:cNvSpPr/>
          <p:nvPr/>
        </p:nvSpPr>
        <p:spPr>
          <a:xfrm>
            <a:off x="432610" y="1704585"/>
            <a:ext cx="1991361" cy="2172258"/>
          </a:xfrm>
          <a:prstGeom prst="rightArrowCallout">
            <a:avLst>
              <a:gd name="adj1" fmla="val 26060"/>
              <a:gd name="adj2" fmla="val 13030"/>
              <a:gd name="adj3" fmla="val 12635"/>
              <a:gd name="adj4" fmla="val 81001"/>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45720" tIns="22860" rIns="45720" bIns="22860" rtlCol="0" anchor="ctr">
            <a:norm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1pPr>
            <a:lvl2pPr marL="0" marR="0" indent="228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2pPr>
            <a:lvl3pPr marL="0" marR="0" indent="457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3pPr>
            <a:lvl4pPr marL="0" marR="0" indent="685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4pPr>
            <a:lvl5pPr marL="0" marR="0" indent="9144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5pPr>
            <a:lvl6pPr marL="0" marR="0" indent="11430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6pPr>
            <a:lvl7pPr marL="0" marR="0" indent="1371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7pPr>
            <a:lvl8pPr marL="0" marR="0" indent="1600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8pPr>
            <a:lvl9pPr marL="0" marR="0" indent="1828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9pPr>
          </a:lstStyle>
          <a:p>
            <a:pPr algn="ctr"/>
            <a:endParaRPr lang="en-US" altLang="zh-CN" sz="1100">
              <a:latin typeface="OPPOSans R" panose="00020600040101010101" charset="-122"/>
              <a:ea typeface="OPPOSans R" panose="00020600040101010101" charset="-122"/>
              <a:cs typeface="OPPOSans R" panose="00020600040101010101" charset="-122"/>
            </a:endParaRPr>
          </a:p>
          <a:p>
            <a:pPr algn="ctr"/>
            <a:endParaRPr lang="en-US" altLang="zh-CN" sz="1100">
              <a:latin typeface="OPPOSans R" panose="00020600040101010101" charset="-122"/>
              <a:ea typeface="OPPOSans R" panose="00020600040101010101" charset="-122"/>
              <a:cs typeface="OPPOSans R" panose="00020600040101010101" charset="-122"/>
            </a:endParaRPr>
          </a:p>
          <a:p>
            <a:pPr algn="ctr"/>
            <a:endParaRPr lang="en-US" altLang="zh-CN" sz="1800">
              <a:latin typeface="OPPOSans R" panose="00020600040101010101" charset="-122"/>
              <a:ea typeface="OPPOSans R" panose="00020600040101010101" charset="-122"/>
              <a:cs typeface="OPPOSans R" panose="00020600040101010101" charset="-122"/>
            </a:endParaRPr>
          </a:p>
          <a:p>
            <a:pPr algn="ctr"/>
            <a:r>
              <a:rPr lang="zh-CN" altLang="en-US" sz="1800">
                <a:latin typeface="OPPOSans R" panose="00020600040101010101" charset="-122"/>
                <a:ea typeface="OPPOSans R" panose="00020600040101010101" charset="-122"/>
                <a:cs typeface="OPPOSans R" panose="00020600040101010101" charset="-122"/>
              </a:rPr>
              <a:t>客服体系</a:t>
            </a:r>
            <a:endParaRPr lang="en-US" altLang="zh-CN" sz="1800">
              <a:latin typeface="OPPOSans R" panose="00020600040101010101" charset="-122"/>
              <a:ea typeface="OPPOSans R" panose="00020600040101010101" charset="-122"/>
              <a:cs typeface="OPPOSans R" panose="00020600040101010101" charset="-122"/>
            </a:endParaRPr>
          </a:p>
          <a:p>
            <a:pPr algn="ctr"/>
            <a:r>
              <a:rPr lang="zh-CN" altLang="en-US" sz="1800">
                <a:latin typeface="OPPOSans R" panose="00020600040101010101" charset="-122"/>
                <a:ea typeface="OPPOSans R" panose="00020600040101010101" charset="-122"/>
                <a:cs typeface="OPPOSans R" panose="00020600040101010101" charset="-122"/>
              </a:rPr>
              <a:t>健康</a:t>
            </a:r>
            <a:r>
              <a:rPr lang="zh-CN" altLang="en-US" sz="1800" dirty="0">
                <a:latin typeface="OPPOSans R" panose="00020600040101010101" charset="-122"/>
                <a:ea typeface="OPPOSans R" panose="00020600040101010101" charset="-122"/>
                <a:cs typeface="OPPOSans R" panose="00020600040101010101" charset="-122"/>
              </a:rPr>
              <a:t>长久运营</a:t>
            </a:r>
            <a:endParaRPr lang="zh-CN" altLang="en-US" sz="1800" dirty="0">
              <a:latin typeface="OPPOSans R" panose="00020600040101010101" charset="-122"/>
              <a:ea typeface="OPPOSans R" panose="00020600040101010101" charset="-122"/>
              <a:cs typeface="OPPOSans R" panose="00020600040101010101" charset="-122"/>
            </a:endParaRPr>
          </a:p>
        </p:txBody>
      </p:sp>
      <p:sp>
        <p:nvSpPr>
          <p:cNvPr id="3" name="iṩľiḑé"/>
          <p:cNvSpPr/>
          <p:nvPr/>
        </p:nvSpPr>
        <p:spPr bwMode="auto">
          <a:xfrm>
            <a:off x="959310" y="1948758"/>
            <a:ext cx="701040" cy="702000"/>
          </a:xfrm>
          <a:custGeom>
            <a:avLst/>
            <a:gdLst>
              <a:gd name="connsiteX0" fmla="*/ 495902 w 574477"/>
              <a:gd name="connsiteY0" fmla="*/ 362114 h 547806"/>
              <a:gd name="connsiteX1" fmla="*/ 512074 w 574477"/>
              <a:gd name="connsiteY1" fmla="*/ 367485 h 547806"/>
              <a:gd name="connsiteX2" fmla="*/ 509918 w 574477"/>
              <a:gd name="connsiteY2" fmla="*/ 384673 h 547806"/>
              <a:gd name="connsiteX3" fmla="*/ 516387 w 574477"/>
              <a:gd name="connsiteY3" fmla="*/ 400787 h 547806"/>
              <a:gd name="connsiteX4" fmla="*/ 502371 w 574477"/>
              <a:gd name="connsiteY4" fmla="*/ 422272 h 547806"/>
              <a:gd name="connsiteX5" fmla="*/ 489434 w 574477"/>
              <a:gd name="connsiteY5" fmla="*/ 436237 h 547806"/>
              <a:gd name="connsiteX6" fmla="*/ 478652 w 574477"/>
              <a:gd name="connsiteY6" fmla="*/ 442682 h 547806"/>
              <a:gd name="connsiteX7" fmla="*/ 457089 w 574477"/>
              <a:gd name="connsiteY7" fmla="*/ 431940 h 547806"/>
              <a:gd name="connsiteX8" fmla="*/ 434448 w 574477"/>
              <a:gd name="connsiteY8" fmla="*/ 443757 h 547806"/>
              <a:gd name="connsiteX9" fmla="*/ 435527 w 574477"/>
              <a:gd name="connsiteY9" fmla="*/ 435163 h 547806"/>
              <a:gd name="connsiteX10" fmla="*/ 440917 w 574477"/>
              <a:gd name="connsiteY10" fmla="*/ 429791 h 547806"/>
              <a:gd name="connsiteX11" fmla="*/ 452777 w 574477"/>
              <a:gd name="connsiteY11" fmla="*/ 417975 h 547806"/>
              <a:gd name="connsiteX12" fmla="*/ 450620 w 574477"/>
              <a:gd name="connsiteY12" fmla="*/ 406158 h 547806"/>
              <a:gd name="connsiteX13" fmla="*/ 451699 w 574477"/>
              <a:gd name="connsiteY13" fmla="*/ 395416 h 547806"/>
              <a:gd name="connsiteX14" fmla="*/ 463558 w 574477"/>
              <a:gd name="connsiteY14" fmla="*/ 381450 h 547806"/>
              <a:gd name="connsiteX15" fmla="*/ 468949 w 574477"/>
              <a:gd name="connsiteY15" fmla="*/ 376079 h 547806"/>
              <a:gd name="connsiteX16" fmla="*/ 474340 w 574477"/>
              <a:gd name="connsiteY16" fmla="*/ 370708 h 547806"/>
              <a:gd name="connsiteX17" fmla="*/ 475418 w 574477"/>
              <a:gd name="connsiteY17" fmla="*/ 369634 h 547806"/>
              <a:gd name="connsiteX18" fmla="*/ 480808 w 574477"/>
              <a:gd name="connsiteY18" fmla="*/ 367485 h 547806"/>
              <a:gd name="connsiteX19" fmla="*/ 495902 w 574477"/>
              <a:gd name="connsiteY19" fmla="*/ 362114 h 547806"/>
              <a:gd name="connsiteX20" fmla="*/ 555104 w 574477"/>
              <a:gd name="connsiteY20" fmla="*/ 236453 h 547806"/>
              <a:gd name="connsiteX21" fmla="*/ 547570 w 574477"/>
              <a:gd name="connsiteY21" fmla="*/ 242902 h 547806"/>
              <a:gd name="connsiteX22" fmla="*/ 555104 w 574477"/>
              <a:gd name="connsiteY22" fmla="*/ 254725 h 547806"/>
              <a:gd name="connsiteX23" fmla="*/ 557256 w 574477"/>
              <a:gd name="connsiteY23" fmla="*/ 263323 h 547806"/>
              <a:gd name="connsiteX24" fmla="*/ 555104 w 574477"/>
              <a:gd name="connsiteY24" fmla="*/ 236453 h 547806"/>
              <a:gd name="connsiteX25" fmla="*/ 175627 w 574477"/>
              <a:gd name="connsiteY25" fmla="*/ 228010 h 547806"/>
              <a:gd name="connsiteX26" fmla="*/ 179395 w 574477"/>
              <a:gd name="connsiteY26" fmla="*/ 230968 h 547806"/>
              <a:gd name="connsiteX27" fmla="*/ 184778 w 574477"/>
              <a:gd name="connsiteY27" fmla="*/ 235269 h 547806"/>
              <a:gd name="connsiteX28" fmla="*/ 196620 w 574477"/>
              <a:gd name="connsiteY28" fmla="*/ 234194 h 547806"/>
              <a:gd name="connsiteX29" fmla="*/ 205233 w 574477"/>
              <a:gd name="connsiteY29" fmla="*/ 237420 h 547806"/>
              <a:gd name="connsiteX30" fmla="*/ 210616 w 574477"/>
              <a:gd name="connsiteY30" fmla="*/ 243873 h 547806"/>
              <a:gd name="connsiteX31" fmla="*/ 212769 w 574477"/>
              <a:gd name="connsiteY31" fmla="*/ 248175 h 547806"/>
              <a:gd name="connsiteX32" fmla="*/ 219228 w 574477"/>
              <a:gd name="connsiteY32" fmla="*/ 250326 h 547806"/>
              <a:gd name="connsiteX33" fmla="*/ 225687 w 574477"/>
              <a:gd name="connsiteY33" fmla="*/ 252476 h 547806"/>
              <a:gd name="connsiteX34" fmla="*/ 228917 w 574477"/>
              <a:gd name="connsiteY34" fmla="*/ 253552 h 547806"/>
              <a:gd name="connsiteX35" fmla="*/ 229994 w 574477"/>
              <a:gd name="connsiteY35" fmla="*/ 255703 h 547806"/>
              <a:gd name="connsiteX36" fmla="*/ 232147 w 574477"/>
              <a:gd name="connsiteY36" fmla="*/ 260004 h 547806"/>
              <a:gd name="connsiteX37" fmla="*/ 233223 w 574477"/>
              <a:gd name="connsiteY37" fmla="*/ 262155 h 547806"/>
              <a:gd name="connsiteX38" fmla="*/ 234300 w 574477"/>
              <a:gd name="connsiteY38" fmla="*/ 266457 h 547806"/>
              <a:gd name="connsiteX39" fmla="*/ 243989 w 574477"/>
              <a:gd name="connsiteY39" fmla="*/ 273985 h 547806"/>
              <a:gd name="connsiteX40" fmla="*/ 255831 w 574477"/>
              <a:gd name="connsiteY40" fmla="*/ 278287 h 547806"/>
              <a:gd name="connsiteX41" fmla="*/ 267673 w 574477"/>
              <a:gd name="connsiteY41" fmla="*/ 284739 h 547806"/>
              <a:gd name="connsiteX42" fmla="*/ 276286 w 574477"/>
              <a:gd name="connsiteY42" fmla="*/ 293343 h 547806"/>
              <a:gd name="connsiteX43" fmla="*/ 276286 w 574477"/>
              <a:gd name="connsiteY43" fmla="*/ 300871 h 547806"/>
              <a:gd name="connsiteX44" fmla="*/ 273056 w 574477"/>
              <a:gd name="connsiteY44" fmla="*/ 308399 h 547806"/>
              <a:gd name="connsiteX45" fmla="*/ 268750 w 574477"/>
              <a:gd name="connsiteY45" fmla="*/ 314852 h 547806"/>
              <a:gd name="connsiteX46" fmla="*/ 266597 w 574477"/>
              <a:gd name="connsiteY46" fmla="*/ 325606 h 547806"/>
              <a:gd name="connsiteX47" fmla="*/ 266597 w 574477"/>
              <a:gd name="connsiteY47" fmla="*/ 338511 h 547806"/>
              <a:gd name="connsiteX48" fmla="*/ 265520 w 574477"/>
              <a:gd name="connsiteY48" fmla="*/ 344964 h 547806"/>
              <a:gd name="connsiteX49" fmla="*/ 261214 w 574477"/>
              <a:gd name="connsiteY49" fmla="*/ 350341 h 547806"/>
              <a:gd name="connsiteX50" fmla="*/ 256908 w 574477"/>
              <a:gd name="connsiteY50" fmla="*/ 352492 h 547806"/>
              <a:gd name="connsiteX51" fmla="*/ 250448 w 574477"/>
              <a:gd name="connsiteY51" fmla="*/ 355718 h 547806"/>
              <a:gd name="connsiteX52" fmla="*/ 247219 w 574477"/>
              <a:gd name="connsiteY52" fmla="*/ 363246 h 547806"/>
              <a:gd name="connsiteX53" fmla="*/ 247219 w 574477"/>
              <a:gd name="connsiteY53" fmla="*/ 367548 h 547806"/>
              <a:gd name="connsiteX54" fmla="*/ 247219 w 574477"/>
              <a:gd name="connsiteY54" fmla="*/ 370774 h 547806"/>
              <a:gd name="connsiteX55" fmla="*/ 245066 w 574477"/>
              <a:gd name="connsiteY55" fmla="*/ 376152 h 547806"/>
              <a:gd name="connsiteX56" fmla="*/ 242912 w 574477"/>
              <a:gd name="connsiteY56" fmla="*/ 379378 h 547806"/>
              <a:gd name="connsiteX57" fmla="*/ 242912 w 574477"/>
              <a:gd name="connsiteY57" fmla="*/ 381529 h 547806"/>
              <a:gd name="connsiteX58" fmla="*/ 242912 w 574477"/>
              <a:gd name="connsiteY58" fmla="*/ 383680 h 547806"/>
              <a:gd name="connsiteX59" fmla="*/ 241836 w 574477"/>
              <a:gd name="connsiteY59" fmla="*/ 387981 h 547806"/>
              <a:gd name="connsiteX60" fmla="*/ 238606 w 574477"/>
              <a:gd name="connsiteY60" fmla="*/ 392283 h 547806"/>
              <a:gd name="connsiteX61" fmla="*/ 237530 w 574477"/>
              <a:gd name="connsiteY61" fmla="*/ 396585 h 547806"/>
              <a:gd name="connsiteX62" fmla="*/ 232147 w 574477"/>
              <a:gd name="connsiteY62" fmla="*/ 400887 h 547806"/>
              <a:gd name="connsiteX63" fmla="*/ 226764 w 574477"/>
              <a:gd name="connsiteY63" fmla="*/ 407339 h 547806"/>
              <a:gd name="connsiteX64" fmla="*/ 225687 w 574477"/>
              <a:gd name="connsiteY64" fmla="*/ 417018 h 547806"/>
              <a:gd name="connsiteX65" fmla="*/ 227841 w 574477"/>
              <a:gd name="connsiteY65" fmla="*/ 425622 h 547806"/>
              <a:gd name="connsiteX66" fmla="*/ 231070 w 574477"/>
              <a:gd name="connsiteY66" fmla="*/ 433150 h 547806"/>
              <a:gd name="connsiteX67" fmla="*/ 233223 w 574477"/>
              <a:gd name="connsiteY67" fmla="*/ 439602 h 547806"/>
              <a:gd name="connsiteX68" fmla="*/ 239683 w 574477"/>
              <a:gd name="connsiteY68" fmla="*/ 444979 h 547806"/>
              <a:gd name="connsiteX69" fmla="*/ 241836 w 574477"/>
              <a:gd name="connsiteY69" fmla="*/ 450357 h 547806"/>
              <a:gd name="connsiteX70" fmla="*/ 234300 w 574477"/>
              <a:gd name="connsiteY70" fmla="*/ 450357 h 547806"/>
              <a:gd name="connsiteX71" fmla="*/ 220305 w 574477"/>
              <a:gd name="connsiteY71" fmla="*/ 439602 h 547806"/>
              <a:gd name="connsiteX72" fmla="*/ 197697 w 574477"/>
              <a:gd name="connsiteY72" fmla="*/ 398736 h 547806"/>
              <a:gd name="connsiteX73" fmla="*/ 190161 w 574477"/>
              <a:gd name="connsiteY73" fmla="*/ 346039 h 547806"/>
              <a:gd name="connsiteX74" fmla="*/ 185855 w 574477"/>
              <a:gd name="connsiteY74" fmla="*/ 338511 h 547806"/>
              <a:gd name="connsiteX75" fmla="*/ 175089 w 574477"/>
              <a:gd name="connsiteY75" fmla="*/ 327757 h 547806"/>
              <a:gd name="connsiteX76" fmla="*/ 164323 w 574477"/>
              <a:gd name="connsiteY76" fmla="*/ 315927 h 547806"/>
              <a:gd name="connsiteX77" fmla="*/ 156787 w 574477"/>
              <a:gd name="connsiteY77" fmla="*/ 300871 h 547806"/>
              <a:gd name="connsiteX78" fmla="*/ 151405 w 574477"/>
              <a:gd name="connsiteY78" fmla="*/ 292267 h 547806"/>
              <a:gd name="connsiteX79" fmla="*/ 149252 w 574477"/>
              <a:gd name="connsiteY79" fmla="*/ 287966 h 547806"/>
              <a:gd name="connsiteX80" fmla="*/ 156787 w 574477"/>
              <a:gd name="connsiteY80" fmla="*/ 262155 h 547806"/>
              <a:gd name="connsiteX81" fmla="*/ 160017 w 574477"/>
              <a:gd name="connsiteY81" fmla="*/ 251401 h 547806"/>
              <a:gd name="connsiteX82" fmla="*/ 162170 w 574477"/>
              <a:gd name="connsiteY82" fmla="*/ 239571 h 547806"/>
              <a:gd name="connsiteX83" fmla="*/ 171859 w 574477"/>
              <a:gd name="connsiteY83" fmla="*/ 229892 h 547806"/>
              <a:gd name="connsiteX84" fmla="*/ 175627 w 574477"/>
              <a:gd name="connsiteY84" fmla="*/ 228010 h 547806"/>
              <a:gd name="connsiteX85" fmla="*/ 63232 w 574477"/>
              <a:gd name="connsiteY85" fmla="*/ 141872 h 547806"/>
              <a:gd name="connsiteX86" fmla="*/ 24485 w 574477"/>
              <a:gd name="connsiteY86" fmla="*/ 235379 h 547806"/>
              <a:gd name="connsiteX87" fmla="*/ 28790 w 574477"/>
              <a:gd name="connsiteY87" fmla="*/ 298791 h 547806"/>
              <a:gd name="connsiteX88" fmla="*/ 40630 w 574477"/>
              <a:gd name="connsiteY88" fmla="*/ 367578 h 547806"/>
              <a:gd name="connsiteX89" fmla="*/ 30943 w 574477"/>
              <a:gd name="connsiteY89" fmla="*/ 345007 h 547806"/>
              <a:gd name="connsiteX90" fmla="*/ 23409 w 574477"/>
              <a:gd name="connsiteY90" fmla="*/ 319212 h 547806"/>
              <a:gd name="connsiteX91" fmla="*/ 49240 w 574477"/>
              <a:gd name="connsiteY91" fmla="*/ 401971 h 547806"/>
              <a:gd name="connsiteX92" fmla="*/ 73995 w 574477"/>
              <a:gd name="connsiteY92" fmla="*/ 439589 h 547806"/>
              <a:gd name="connsiteX93" fmla="*/ 138573 w 574477"/>
              <a:gd name="connsiteY93" fmla="*/ 497627 h 547806"/>
              <a:gd name="connsiteX94" fmla="*/ 192389 w 574477"/>
              <a:gd name="connsiteY94" fmla="*/ 524497 h 547806"/>
              <a:gd name="connsiteX95" fmla="*/ 27714 w 574477"/>
              <a:gd name="connsiteY95" fmla="*/ 275146 h 547806"/>
              <a:gd name="connsiteX96" fmla="*/ 63232 w 574477"/>
              <a:gd name="connsiteY96" fmla="*/ 141872 h 547806"/>
              <a:gd name="connsiteX97" fmla="*/ 293561 w 574477"/>
              <a:gd name="connsiteY97" fmla="*/ 15047 h 547806"/>
              <a:gd name="connsiteX98" fmla="*/ 248357 w 574477"/>
              <a:gd name="connsiteY98" fmla="*/ 19346 h 547806"/>
              <a:gd name="connsiteX99" fmla="*/ 233288 w 574477"/>
              <a:gd name="connsiteY99" fmla="*/ 24720 h 547806"/>
              <a:gd name="connsiteX100" fmla="*/ 180549 w 574477"/>
              <a:gd name="connsiteY100" fmla="*/ 44066 h 547806"/>
              <a:gd name="connsiteX101" fmla="*/ 153642 w 574477"/>
              <a:gd name="connsiteY101" fmla="*/ 59113 h 547806"/>
              <a:gd name="connsiteX102" fmla="*/ 131039 w 574477"/>
              <a:gd name="connsiteY102" fmla="*/ 81684 h 547806"/>
              <a:gd name="connsiteX103" fmla="*/ 135345 w 574477"/>
              <a:gd name="connsiteY103" fmla="*/ 79534 h 547806"/>
              <a:gd name="connsiteX104" fmla="*/ 136421 w 574477"/>
              <a:gd name="connsiteY104" fmla="*/ 78460 h 547806"/>
              <a:gd name="connsiteX105" fmla="*/ 150413 w 574477"/>
              <a:gd name="connsiteY105" fmla="*/ 73086 h 547806"/>
              <a:gd name="connsiteX106" fmla="*/ 165481 w 574477"/>
              <a:gd name="connsiteY106" fmla="*/ 64487 h 547806"/>
              <a:gd name="connsiteX107" fmla="*/ 184855 w 574477"/>
              <a:gd name="connsiteY107" fmla="*/ 56964 h 547806"/>
              <a:gd name="connsiteX108" fmla="*/ 194541 w 574477"/>
              <a:gd name="connsiteY108" fmla="*/ 59113 h 547806"/>
              <a:gd name="connsiteX109" fmla="*/ 202075 w 574477"/>
              <a:gd name="connsiteY109" fmla="*/ 58039 h 547806"/>
              <a:gd name="connsiteX110" fmla="*/ 203152 w 574477"/>
              <a:gd name="connsiteY110" fmla="*/ 61263 h 547806"/>
              <a:gd name="connsiteX111" fmla="*/ 209610 w 574477"/>
              <a:gd name="connsiteY111" fmla="*/ 56964 h 547806"/>
              <a:gd name="connsiteX112" fmla="*/ 210686 w 574477"/>
              <a:gd name="connsiteY112" fmla="*/ 51590 h 547806"/>
              <a:gd name="connsiteX113" fmla="*/ 222525 w 574477"/>
              <a:gd name="connsiteY113" fmla="*/ 45141 h 547806"/>
              <a:gd name="connsiteX114" fmla="*/ 228983 w 574477"/>
              <a:gd name="connsiteY114" fmla="*/ 53739 h 547806"/>
              <a:gd name="connsiteX115" fmla="*/ 234365 w 574477"/>
              <a:gd name="connsiteY115" fmla="*/ 61263 h 547806"/>
              <a:gd name="connsiteX116" fmla="*/ 244051 w 574477"/>
              <a:gd name="connsiteY116" fmla="*/ 52665 h 547806"/>
              <a:gd name="connsiteX117" fmla="*/ 248357 w 574477"/>
              <a:gd name="connsiteY117" fmla="*/ 49440 h 547806"/>
              <a:gd name="connsiteX118" fmla="*/ 252662 w 574477"/>
              <a:gd name="connsiteY118" fmla="*/ 47291 h 547806"/>
              <a:gd name="connsiteX119" fmla="*/ 253738 w 574477"/>
              <a:gd name="connsiteY119" fmla="*/ 41917 h 547806"/>
              <a:gd name="connsiteX120" fmla="*/ 255891 w 574477"/>
              <a:gd name="connsiteY120" fmla="*/ 38692 h 547806"/>
              <a:gd name="connsiteX121" fmla="*/ 260196 w 574477"/>
              <a:gd name="connsiteY121" fmla="*/ 37618 h 547806"/>
              <a:gd name="connsiteX122" fmla="*/ 268806 w 574477"/>
              <a:gd name="connsiteY122" fmla="*/ 40842 h 547806"/>
              <a:gd name="connsiteX123" fmla="*/ 272035 w 574477"/>
              <a:gd name="connsiteY123" fmla="*/ 44066 h 547806"/>
              <a:gd name="connsiteX124" fmla="*/ 275264 w 574477"/>
              <a:gd name="connsiteY124" fmla="*/ 48365 h 547806"/>
              <a:gd name="connsiteX125" fmla="*/ 282798 w 574477"/>
              <a:gd name="connsiteY125" fmla="*/ 52665 h 547806"/>
              <a:gd name="connsiteX126" fmla="*/ 287104 w 574477"/>
              <a:gd name="connsiteY126" fmla="*/ 58039 h 547806"/>
              <a:gd name="connsiteX127" fmla="*/ 284951 w 574477"/>
              <a:gd name="connsiteY127" fmla="*/ 62338 h 547806"/>
              <a:gd name="connsiteX128" fmla="*/ 280646 w 574477"/>
              <a:gd name="connsiteY128" fmla="*/ 68786 h 547806"/>
              <a:gd name="connsiteX129" fmla="*/ 279569 w 574477"/>
              <a:gd name="connsiteY129" fmla="*/ 70936 h 547806"/>
              <a:gd name="connsiteX130" fmla="*/ 277417 w 574477"/>
              <a:gd name="connsiteY130" fmla="*/ 73086 h 547806"/>
              <a:gd name="connsiteX131" fmla="*/ 275264 w 574477"/>
              <a:gd name="connsiteY131" fmla="*/ 73086 h 547806"/>
              <a:gd name="connsiteX132" fmla="*/ 272035 w 574477"/>
              <a:gd name="connsiteY132" fmla="*/ 73086 h 547806"/>
              <a:gd name="connsiteX133" fmla="*/ 260196 w 574477"/>
              <a:gd name="connsiteY133" fmla="*/ 80609 h 547806"/>
              <a:gd name="connsiteX134" fmla="*/ 259120 w 574477"/>
              <a:gd name="connsiteY134" fmla="*/ 89207 h 547806"/>
              <a:gd name="connsiteX135" fmla="*/ 264501 w 574477"/>
              <a:gd name="connsiteY135" fmla="*/ 90282 h 547806"/>
              <a:gd name="connsiteX136" fmla="*/ 270959 w 574477"/>
              <a:gd name="connsiteY136" fmla="*/ 93507 h 547806"/>
              <a:gd name="connsiteX137" fmla="*/ 272035 w 574477"/>
              <a:gd name="connsiteY137" fmla="*/ 97806 h 547806"/>
              <a:gd name="connsiteX138" fmla="*/ 275264 w 574477"/>
              <a:gd name="connsiteY138" fmla="*/ 98880 h 547806"/>
              <a:gd name="connsiteX139" fmla="*/ 277417 w 574477"/>
              <a:gd name="connsiteY139" fmla="*/ 101030 h 547806"/>
              <a:gd name="connsiteX140" fmla="*/ 277417 w 574477"/>
              <a:gd name="connsiteY140" fmla="*/ 105329 h 547806"/>
              <a:gd name="connsiteX141" fmla="*/ 278493 w 574477"/>
              <a:gd name="connsiteY141" fmla="*/ 111778 h 547806"/>
              <a:gd name="connsiteX142" fmla="*/ 280646 w 574477"/>
              <a:gd name="connsiteY142" fmla="*/ 113928 h 547806"/>
              <a:gd name="connsiteX143" fmla="*/ 280646 w 574477"/>
              <a:gd name="connsiteY143" fmla="*/ 124675 h 547806"/>
              <a:gd name="connsiteX144" fmla="*/ 274188 w 574477"/>
              <a:gd name="connsiteY144" fmla="*/ 126825 h 547806"/>
              <a:gd name="connsiteX145" fmla="*/ 266654 w 574477"/>
              <a:gd name="connsiteY145" fmla="*/ 128975 h 547806"/>
              <a:gd name="connsiteX146" fmla="*/ 264501 w 574477"/>
              <a:gd name="connsiteY146" fmla="*/ 131124 h 547806"/>
              <a:gd name="connsiteX147" fmla="*/ 255891 w 574477"/>
              <a:gd name="connsiteY147" fmla="*/ 132199 h 547806"/>
              <a:gd name="connsiteX148" fmla="*/ 252662 w 574477"/>
              <a:gd name="connsiteY148" fmla="*/ 124675 h 547806"/>
              <a:gd name="connsiteX149" fmla="*/ 247280 w 574477"/>
              <a:gd name="connsiteY149" fmla="*/ 124675 h 547806"/>
              <a:gd name="connsiteX150" fmla="*/ 217144 w 574477"/>
              <a:gd name="connsiteY150" fmla="*/ 127900 h 547806"/>
              <a:gd name="connsiteX151" fmla="*/ 182702 w 574477"/>
              <a:gd name="connsiteY151" fmla="*/ 155844 h 547806"/>
              <a:gd name="connsiteX152" fmla="*/ 169786 w 574477"/>
              <a:gd name="connsiteY152" fmla="*/ 167667 h 547806"/>
              <a:gd name="connsiteX153" fmla="*/ 168710 w 574477"/>
              <a:gd name="connsiteY153" fmla="*/ 173041 h 547806"/>
              <a:gd name="connsiteX154" fmla="*/ 167634 w 574477"/>
              <a:gd name="connsiteY154" fmla="*/ 180564 h 547806"/>
              <a:gd name="connsiteX155" fmla="*/ 164405 w 574477"/>
              <a:gd name="connsiteY155" fmla="*/ 184864 h 547806"/>
              <a:gd name="connsiteX156" fmla="*/ 161176 w 574477"/>
              <a:gd name="connsiteY156" fmla="*/ 171966 h 547806"/>
              <a:gd name="connsiteX157" fmla="*/ 155794 w 574477"/>
              <a:gd name="connsiteY157" fmla="*/ 169817 h 547806"/>
              <a:gd name="connsiteX158" fmla="*/ 146108 w 574477"/>
              <a:gd name="connsiteY158" fmla="*/ 170891 h 547806"/>
              <a:gd name="connsiteX159" fmla="*/ 122429 w 574477"/>
              <a:gd name="connsiteY159" fmla="*/ 181639 h 547806"/>
              <a:gd name="connsiteX160" fmla="*/ 119200 w 574477"/>
              <a:gd name="connsiteY160" fmla="*/ 198836 h 547806"/>
              <a:gd name="connsiteX161" fmla="*/ 119200 w 574477"/>
              <a:gd name="connsiteY161" fmla="*/ 207434 h 547806"/>
              <a:gd name="connsiteX162" fmla="*/ 134268 w 574477"/>
              <a:gd name="connsiteY162" fmla="*/ 206359 h 547806"/>
              <a:gd name="connsiteX163" fmla="*/ 136421 w 574477"/>
              <a:gd name="connsiteY163" fmla="*/ 211733 h 547806"/>
              <a:gd name="connsiteX164" fmla="*/ 146108 w 574477"/>
              <a:gd name="connsiteY164" fmla="*/ 218182 h 547806"/>
              <a:gd name="connsiteX165" fmla="*/ 145031 w 574477"/>
              <a:gd name="connsiteY165" fmla="*/ 234304 h 547806"/>
              <a:gd name="connsiteX166" fmla="*/ 155794 w 574477"/>
              <a:gd name="connsiteY166" fmla="*/ 238603 h 547806"/>
              <a:gd name="connsiteX167" fmla="*/ 150413 w 574477"/>
              <a:gd name="connsiteY167" fmla="*/ 246127 h 547806"/>
              <a:gd name="connsiteX168" fmla="*/ 143955 w 574477"/>
              <a:gd name="connsiteY168" fmla="*/ 239678 h 547806"/>
              <a:gd name="connsiteX169" fmla="*/ 136421 w 574477"/>
              <a:gd name="connsiteY169" fmla="*/ 227855 h 547806"/>
              <a:gd name="connsiteX170" fmla="*/ 131039 w 574477"/>
              <a:gd name="connsiteY170" fmla="*/ 224631 h 547806"/>
              <a:gd name="connsiteX171" fmla="*/ 121353 w 574477"/>
              <a:gd name="connsiteY171" fmla="*/ 216032 h 547806"/>
              <a:gd name="connsiteX172" fmla="*/ 112742 w 574477"/>
              <a:gd name="connsiteY172" fmla="*/ 213883 h 547806"/>
              <a:gd name="connsiteX173" fmla="*/ 104132 w 574477"/>
              <a:gd name="connsiteY173" fmla="*/ 210659 h 547806"/>
              <a:gd name="connsiteX174" fmla="*/ 94445 w 574477"/>
              <a:gd name="connsiteY174" fmla="*/ 203135 h 547806"/>
              <a:gd name="connsiteX175" fmla="*/ 93369 w 574477"/>
              <a:gd name="connsiteY175" fmla="*/ 192387 h 547806"/>
              <a:gd name="connsiteX176" fmla="*/ 91216 w 574477"/>
              <a:gd name="connsiteY176" fmla="*/ 178415 h 547806"/>
              <a:gd name="connsiteX177" fmla="*/ 89063 w 574477"/>
              <a:gd name="connsiteY177" fmla="*/ 170891 h 547806"/>
              <a:gd name="connsiteX178" fmla="*/ 86911 w 574477"/>
              <a:gd name="connsiteY178" fmla="*/ 167667 h 547806"/>
              <a:gd name="connsiteX179" fmla="*/ 83682 w 574477"/>
              <a:gd name="connsiteY179" fmla="*/ 161218 h 547806"/>
              <a:gd name="connsiteX180" fmla="*/ 80453 w 574477"/>
              <a:gd name="connsiteY180" fmla="*/ 153695 h 547806"/>
              <a:gd name="connsiteX181" fmla="*/ 84758 w 574477"/>
              <a:gd name="connsiteY181" fmla="*/ 136498 h 547806"/>
              <a:gd name="connsiteX182" fmla="*/ 94445 w 574477"/>
              <a:gd name="connsiteY182" fmla="*/ 124675 h 547806"/>
              <a:gd name="connsiteX183" fmla="*/ 103055 w 574477"/>
              <a:gd name="connsiteY183" fmla="*/ 115002 h 547806"/>
              <a:gd name="connsiteX184" fmla="*/ 112742 w 574477"/>
              <a:gd name="connsiteY184" fmla="*/ 103180 h 547806"/>
              <a:gd name="connsiteX185" fmla="*/ 112742 w 574477"/>
              <a:gd name="connsiteY185" fmla="*/ 95656 h 547806"/>
              <a:gd name="connsiteX186" fmla="*/ 92292 w 574477"/>
              <a:gd name="connsiteY186" fmla="*/ 117152 h 547806"/>
              <a:gd name="connsiteX187" fmla="*/ 38477 w 574477"/>
              <a:gd name="connsiteY187" fmla="*/ 275146 h 547806"/>
              <a:gd name="connsiteX188" fmla="*/ 298943 w 574477"/>
              <a:gd name="connsiteY188" fmla="*/ 535245 h 547806"/>
              <a:gd name="connsiteX189" fmla="*/ 476533 w 574477"/>
              <a:gd name="connsiteY189" fmla="*/ 465384 h 547806"/>
              <a:gd name="connsiteX190" fmla="*/ 540035 w 574477"/>
              <a:gd name="connsiteY190" fmla="*/ 368653 h 547806"/>
              <a:gd name="connsiteX191" fmla="*/ 557256 w 574477"/>
              <a:gd name="connsiteY191" fmla="*/ 267622 h 547806"/>
              <a:gd name="connsiteX192" fmla="*/ 555104 w 574477"/>
              <a:gd name="connsiteY192" fmla="*/ 272996 h 547806"/>
              <a:gd name="connsiteX193" fmla="*/ 550798 w 574477"/>
              <a:gd name="connsiteY193" fmla="*/ 271921 h 547806"/>
              <a:gd name="connsiteX194" fmla="*/ 545417 w 574477"/>
              <a:gd name="connsiteY194" fmla="*/ 267622 h 547806"/>
              <a:gd name="connsiteX195" fmla="*/ 542188 w 574477"/>
              <a:gd name="connsiteY195" fmla="*/ 267622 h 547806"/>
              <a:gd name="connsiteX196" fmla="*/ 541112 w 574477"/>
              <a:gd name="connsiteY196" fmla="*/ 269772 h 547806"/>
              <a:gd name="connsiteX197" fmla="*/ 536806 w 574477"/>
              <a:gd name="connsiteY197" fmla="*/ 265473 h 547806"/>
              <a:gd name="connsiteX198" fmla="*/ 535730 w 574477"/>
              <a:gd name="connsiteY198" fmla="*/ 259024 h 547806"/>
              <a:gd name="connsiteX199" fmla="*/ 528196 w 574477"/>
              <a:gd name="connsiteY199" fmla="*/ 249351 h 547806"/>
              <a:gd name="connsiteX200" fmla="*/ 521738 w 574477"/>
              <a:gd name="connsiteY200" fmla="*/ 241827 h 547806"/>
              <a:gd name="connsiteX201" fmla="*/ 515280 w 574477"/>
              <a:gd name="connsiteY201" fmla="*/ 235379 h 547806"/>
              <a:gd name="connsiteX202" fmla="*/ 507746 w 574477"/>
              <a:gd name="connsiteY202" fmla="*/ 243977 h 547806"/>
              <a:gd name="connsiteX203" fmla="*/ 505594 w 574477"/>
              <a:gd name="connsiteY203" fmla="*/ 247201 h 547806"/>
              <a:gd name="connsiteX204" fmla="*/ 501288 w 574477"/>
              <a:gd name="connsiteY204" fmla="*/ 266548 h 547806"/>
              <a:gd name="connsiteX205" fmla="*/ 500212 w 574477"/>
              <a:gd name="connsiteY205" fmla="*/ 271921 h 547806"/>
              <a:gd name="connsiteX206" fmla="*/ 492678 w 574477"/>
              <a:gd name="connsiteY206" fmla="*/ 265473 h 547806"/>
              <a:gd name="connsiteX207" fmla="*/ 489449 w 574477"/>
              <a:gd name="connsiteY207" fmla="*/ 260099 h 547806"/>
              <a:gd name="connsiteX208" fmla="*/ 484068 w 574477"/>
              <a:gd name="connsiteY208" fmla="*/ 248276 h 547806"/>
              <a:gd name="connsiteX209" fmla="*/ 481915 w 574477"/>
              <a:gd name="connsiteY209" fmla="*/ 243977 h 547806"/>
              <a:gd name="connsiteX210" fmla="*/ 475457 w 574477"/>
              <a:gd name="connsiteY210" fmla="*/ 236453 h 547806"/>
              <a:gd name="connsiteX211" fmla="*/ 465770 w 574477"/>
              <a:gd name="connsiteY211" fmla="*/ 230005 h 547806"/>
              <a:gd name="connsiteX212" fmla="*/ 450702 w 574477"/>
              <a:gd name="connsiteY212" fmla="*/ 214958 h 547806"/>
              <a:gd name="connsiteX213" fmla="*/ 442092 w 574477"/>
              <a:gd name="connsiteY213" fmla="*/ 204210 h 547806"/>
              <a:gd name="connsiteX214" fmla="*/ 434558 w 574477"/>
              <a:gd name="connsiteY214" fmla="*/ 197761 h 547806"/>
              <a:gd name="connsiteX215" fmla="*/ 423794 w 574477"/>
              <a:gd name="connsiteY215" fmla="*/ 198836 h 547806"/>
              <a:gd name="connsiteX216" fmla="*/ 418413 w 574477"/>
              <a:gd name="connsiteY216" fmla="*/ 197761 h 547806"/>
              <a:gd name="connsiteX217" fmla="*/ 407650 w 574477"/>
              <a:gd name="connsiteY217" fmla="*/ 194537 h 547806"/>
              <a:gd name="connsiteX218" fmla="*/ 415184 w 574477"/>
              <a:gd name="connsiteY218" fmla="*/ 204210 h 547806"/>
              <a:gd name="connsiteX219" fmla="*/ 419489 w 574477"/>
              <a:gd name="connsiteY219" fmla="*/ 208509 h 547806"/>
              <a:gd name="connsiteX220" fmla="*/ 433481 w 574477"/>
              <a:gd name="connsiteY220" fmla="*/ 221406 h 547806"/>
              <a:gd name="connsiteX221" fmla="*/ 455007 w 574477"/>
              <a:gd name="connsiteY221" fmla="*/ 237528 h 547806"/>
              <a:gd name="connsiteX222" fmla="*/ 453931 w 574477"/>
              <a:gd name="connsiteY222" fmla="*/ 247201 h 547806"/>
              <a:gd name="connsiteX223" fmla="*/ 444244 w 574477"/>
              <a:gd name="connsiteY223" fmla="*/ 255800 h 547806"/>
              <a:gd name="connsiteX224" fmla="*/ 445321 w 574477"/>
              <a:gd name="connsiteY224" fmla="*/ 272996 h 547806"/>
              <a:gd name="connsiteX225" fmla="*/ 442092 w 574477"/>
              <a:gd name="connsiteY225" fmla="*/ 293417 h 547806"/>
              <a:gd name="connsiteX226" fmla="*/ 443168 w 574477"/>
              <a:gd name="connsiteY226" fmla="*/ 305240 h 547806"/>
              <a:gd name="connsiteX227" fmla="*/ 437786 w 574477"/>
              <a:gd name="connsiteY227" fmla="*/ 306315 h 547806"/>
              <a:gd name="connsiteX228" fmla="*/ 434558 w 574477"/>
              <a:gd name="connsiteY228" fmla="*/ 304165 h 547806"/>
              <a:gd name="connsiteX229" fmla="*/ 422718 w 574477"/>
              <a:gd name="connsiteY229" fmla="*/ 314913 h 547806"/>
              <a:gd name="connsiteX230" fmla="*/ 420565 w 574477"/>
              <a:gd name="connsiteY230" fmla="*/ 338558 h 547806"/>
              <a:gd name="connsiteX231" fmla="*/ 413031 w 574477"/>
              <a:gd name="connsiteY231" fmla="*/ 355755 h 547806"/>
              <a:gd name="connsiteX232" fmla="*/ 404421 w 574477"/>
              <a:gd name="connsiteY232" fmla="*/ 378326 h 547806"/>
              <a:gd name="connsiteX233" fmla="*/ 395810 w 574477"/>
              <a:gd name="connsiteY233" fmla="*/ 393373 h 547806"/>
              <a:gd name="connsiteX234" fmla="*/ 386124 w 574477"/>
              <a:gd name="connsiteY234" fmla="*/ 401971 h 547806"/>
              <a:gd name="connsiteX235" fmla="*/ 371055 w 574477"/>
              <a:gd name="connsiteY235" fmla="*/ 383700 h 547806"/>
              <a:gd name="connsiteX236" fmla="*/ 366750 w 574477"/>
              <a:gd name="connsiteY236" fmla="*/ 355755 h 547806"/>
              <a:gd name="connsiteX237" fmla="*/ 366750 w 574477"/>
              <a:gd name="connsiteY237" fmla="*/ 327810 h 547806"/>
              <a:gd name="connsiteX238" fmla="*/ 362445 w 574477"/>
              <a:gd name="connsiteY238" fmla="*/ 309539 h 547806"/>
              <a:gd name="connsiteX239" fmla="*/ 361369 w 574477"/>
              <a:gd name="connsiteY239" fmla="*/ 303090 h 547806"/>
              <a:gd name="connsiteX240" fmla="*/ 361369 w 574477"/>
              <a:gd name="connsiteY240" fmla="*/ 296642 h 547806"/>
              <a:gd name="connsiteX241" fmla="*/ 354911 w 574477"/>
              <a:gd name="connsiteY241" fmla="*/ 286968 h 547806"/>
              <a:gd name="connsiteX242" fmla="*/ 337690 w 574477"/>
              <a:gd name="connsiteY242" fmla="*/ 284819 h 547806"/>
              <a:gd name="connsiteX243" fmla="*/ 330156 w 574477"/>
              <a:gd name="connsiteY243" fmla="*/ 277295 h 547806"/>
              <a:gd name="connsiteX244" fmla="*/ 326927 w 574477"/>
              <a:gd name="connsiteY244" fmla="*/ 268697 h 547806"/>
              <a:gd name="connsiteX245" fmla="*/ 325850 w 574477"/>
              <a:gd name="connsiteY245" fmla="*/ 263323 h 547806"/>
              <a:gd name="connsiteX246" fmla="*/ 316164 w 574477"/>
              <a:gd name="connsiteY246" fmla="*/ 236453 h 547806"/>
              <a:gd name="connsiteX247" fmla="*/ 307553 w 574477"/>
              <a:gd name="connsiteY247" fmla="*/ 189163 h 547806"/>
              <a:gd name="connsiteX248" fmla="*/ 333385 w 574477"/>
              <a:gd name="connsiteY248" fmla="*/ 171966 h 547806"/>
              <a:gd name="connsiteX249" fmla="*/ 343071 w 574477"/>
              <a:gd name="connsiteY249" fmla="*/ 171966 h 547806"/>
              <a:gd name="connsiteX250" fmla="*/ 346300 w 574477"/>
              <a:gd name="connsiteY250" fmla="*/ 177340 h 547806"/>
              <a:gd name="connsiteX251" fmla="*/ 348453 w 574477"/>
              <a:gd name="connsiteY251" fmla="*/ 183789 h 547806"/>
              <a:gd name="connsiteX252" fmla="*/ 353834 w 574477"/>
              <a:gd name="connsiteY252" fmla="*/ 185938 h 547806"/>
              <a:gd name="connsiteX253" fmla="*/ 358140 w 574477"/>
              <a:gd name="connsiteY253" fmla="*/ 188088 h 547806"/>
              <a:gd name="connsiteX254" fmla="*/ 366750 w 574477"/>
              <a:gd name="connsiteY254" fmla="*/ 182714 h 547806"/>
              <a:gd name="connsiteX255" fmla="*/ 372132 w 574477"/>
              <a:gd name="connsiteY255" fmla="*/ 165517 h 547806"/>
              <a:gd name="connsiteX256" fmla="*/ 357063 w 574477"/>
              <a:gd name="connsiteY256" fmla="*/ 164443 h 547806"/>
              <a:gd name="connsiteX257" fmla="*/ 353834 w 574477"/>
              <a:gd name="connsiteY257" fmla="*/ 160143 h 547806"/>
              <a:gd name="connsiteX258" fmla="*/ 352758 w 574477"/>
              <a:gd name="connsiteY258" fmla="*/ 156919 h 547806"/>
              <a:gd name="connsiteX259" fmla="*/ 350605 w 574477"/>
              <a:gd name="connsiteY259" fmla="*/ 153695 h 547806"/>
              <a:gd name="connsiteX260" fmla="*/ 348453 w 574477"/>
              <a:gd name="connsiteY260" fmla="*/ 155844 h 547806"/>
              <a:gd name="connsiteX261" fmla="*/ 348453 w 574477"/>
              <a:gd name="connsiteY261" fmla="*/ 161218 h 547806"/>
              <a:gd name="connsiteX262" fmla="*/ 344148 w 574477"/>
              <a:gd name="connsiteY262" fmla="*/ 161218 h 547806"/>
              <a:gd name="connsiteX263" fmla="*/ 341995 w 574477"/>
              <a:gd name="connsiteY263" fmla="*/ 155844 h 547806"/>
              <a:gd name="connsiteX264" fmla="*/ 335537 w 574477"/>
              <a:gd name="connsiteY264" fmla="*/ 148321 h 547806"/>
              <a:gd name="connsiteX265" fmla="*/ 318316 w 574477"/>
              <a:gd name="connsiteY265" fmla="*/ 148321 h 547806"/>
              <a:gd name="connsiteX266" fmla="*/ 303248 w 574477"/>
              <a:gd name="connsiteY266" fmla="*/ 161218 h 547806"/>
              <a:gd name="connsiteX267" fmla="*/ 298943 w 574477"/>
              <a:gd name="connsiteY267" fmla="*/ 155844 h 547806"/>
              <a:gd name="connsiteX268" fmla="*/ 301095 w 574477"/>
              <a:gd name="connsiteY268" fmla="*/ 149396 h 547806"/>
              <a:gd name="connsiteX269" fmla="*/ 305401 w 574477"/>
              <a:gd name="connsiteY269" fmla="*/ 134349 h 547806"/>
              <a:gd name="connsiteX270" fmla="*/ 308630 w 574477"/>
              <a:gd name="connsiteY270" fmla="*/ 126825 h 547806"/>
              <a:gd name="connsiteX271" fmla="*/ 310782 w 574477"/>
              <a:gd name="connsiteY271" fmla="*/ 120376 h 547806"/>
              <a:gd name="connsiteX272" fmla="*/ 317240 w 574477"/>
              <a:gd name="connsiteY272" fmla="*/ 101030 h 547806"/>
              <a:gd name="connsiteX273" fmla="*/ 329079 w 574477"/>
              <a:gd name="connsiteY273" fmla="*/ 85983 h 547806"/>
              <a:gd name="connsiteX274" fmla="*/ 340919 w 574477"/>
              <a:gd name="connsiteY274" fmla="*/ 85983 h 547806"/>
              <a:gd name="connsiteX275" fmla="*/ 348453 w 574477"/>
              <a:gd name="connsiteY275" fmla="*/ 87058 h 547806"/>
              <a:gd name="connsiteX276" fmla="*/ 351682 w 574477"/>
              <a:gd name="connsiteY276" fmla="*/ 88133 h 547806"/>
              <a:gd name="connsiteX277" fmla="*/ 359216 w 574477"/>
              <a:gd name="connsiteY277" fmla="*/ 89207 h 547806"/>
              <a:gd name="connsiteX278" fmla="*/ 372132 w 574477"/>
              <a:gd name="connsiteY278" fmla="*/ 84908 h 547806"/>
              <a:gd name="connsiteX279" fmla="*/ 393658 w 574477"/>
              <a:gd name="connsiteY279" fmla="*/ 70936 h 547806"/>
              <a:gd name="connsiteX280" fmla="*/ 411955 w 574477"/>
              <a:gd name="connsiteY280" fmla="*/ 79534 h 547806"/>
              <a:gd name="connsiteX281" fmla="*/ 416260 w 574477"/>
              <a:gd name="connsiteY281" fmla="*/ 79534 h 547806"/>
              <a:gd name="connsiteX282" fmla="*/ 421642 w 574477"/>
              <a:gd name="connsiteY282" fmla="*/ 79534 h 547806"/>
              <a:gd name="connsiteX283" fmla="*/ 431328 w 574477"/>
              <a:gd name="connsiteY283" fmla="*/ 81684 h 547806"/>
              <a:gd name="connsiteX284" fmla="*/ 438863 w 574477"/>
              <a:gd name="connsiteY284" fmla="*/ 81684 h 547806"/>
              <a:gd name="connsiteX285" fmla="*/ 452855 w 574477"/>
              <a:gd name="connsiteY285" fmla="*/ 81684 h 547806"/>
              <a:gd name="connsiteX286" fmla="*/ 467923 w 574477"/>
              <a:gd name="connsiteY286" fmla="*/ 83833 h 547806"/>
              <a:gd name="connsiteX287" fmla="*/ 449626 w 574477"/>
              <a:gd name="connsiteY287" fmla="*/ 62338 h 547806"/>
              <a:gd name="connsiteX288" fmla="*/ 436710 w 574477"/>
              <a:gd name="connsiteY288" fmla="*/ 53739 h 547806"/>
              <a:gd name="connsiteX289" fmla="*/ 423794 w 574477"/>
              <a:gd name="connsiteY289" fmla="*/ 47291 h 547806"/>
              <a:gd name="connsiteX290" fmla="*/ 345224 w 574477"/>
              <a:gd name="connsiteY290" fmla="*/ 20421 h 547806"/>
              <a:gd name="connsiteX291" fmla="*/ 293561 w 574477"/>
              <a:gd name="connsiteY291" fmla="*/ 15047 h 547806"/>
              <a:gd name="connsiteX292" fmla="*/ 289256 w 574477"/>
              <a:gd name="connsiteY292" fmla="*/ 0 h 547806"/>
              <a:gd name="connsiteX293" fmla="*/ 326927 w 574477"/>
              <a:gd name="connsiteY293" fmla="*/ 3224 h 547806"/>
              <a:gd name="connsiteX294" fmla="*/ 340919 w 574477"/>
              <a:gd name="connsiteY294" fmla="*/ 5374 h 547806"/>
              <a:gd name="connsiteX295" fmla="*/ 341995 w 574477"/>
              <a:gd name="connsiteY295" fmla="*/ 5374 h 547806"/>
              <a:gd name="connsiteX296" fmla="*/ 461465 w 574477"/>
              <a:gd name="connsiteY296" fmla="*/ 53739 h 547806"/>
              <a:gd name="connsiteX297" fmla="*/ 484068 w 574477"/>
              <a:gd name="connsiteY297" fmla="*/ 70936 h 547806"/>
              <a:gd name="connsiteX298" fmla="*/ 485144 w 574477"/>
              <a:gd name="connsiteY298" fmla="*/ 73086 h 547806"/>
              <a:gd name="connsiteX299" fmla="*/ 574477 w 574477"/>
              <a:gd name="connsiteY299" fmla="*/ 275146 h 547806"/>
              <a:gd name="connsiteX300" fmla="*/ 350605 w 574477"/>
              <a:gd name="connsiteY300" fmla="*/ 542768 h 547806"/>
              <a:gd name="connsiteX301" fmla="*/ 273112 w 574477"/>
              <a:gd name="connsiteY301" fmla="*/ 545993 h 547806"/>
              <a:gd name="connsiteX302" fmla="*/ 202075 w 574477"/>
              <a:gd name="connsiteY302" fmla="*/ 533095 h 547806"/>
              <a:gd name="connsiteX303" fmla="*/ 193465 w 574477"/>
              <a:gd name="connsiteY303" fmla="*/ 530946 h 547806"/>
              <a:gd name="connsiteX304" fmla="*/ 192389 w 574477"/>
              <a:gd name="connsiteY304" fmla="*/ 529871 h 547806"/>
              <a:gd name="connsiteX305" fmla="*/ 187007 w 574477"/>
              <a:gd name="connsiteY305" fmla="*/ 527721 h 547806"/>
              <a:gd name="connsiteX306" fmla="*/ 142879 w 574477"/>
              <a:gd name="connsiteY306" fmla="*/ 507300 h 547806"/>
              <a:gd name="connsiteX307" fmla="*/ 147184 w 574477"/>
              <a:gd name="connsiteY307" fmla="*/ 513749 h 547806"/>
              <a:gd name="connsiteX308" fmla="*/ 110590 w 574477"/>
              <a:gd name="connsiteY308" fmla="*/ 485805 h 547806"/>
              <a:gd name="connsiteX309" fmla="*/ 66461 w 574477"/>
              <a:gd name="connsiteY309" fmla="*/ 453561 h 547806"/>
              <a:gd name="connsiteX310" fmla="*/ 56774 w 574477"/>
              <a:gd name="connsiteY310" fmla="*/ 442813 h 547806"/>
              <a:gd name="connsiteX311" fmla="*/ 47088 w 574477"/>
              <a:gd name="connsiteY311" fmla="*/ 430990 h 547806"/>
              <a:gd name="connsiteX312" fmla="*/ 29867 w 574477"/>
              <a:gd name="connsiteY312" fmla="*/ 406270 h 547806"/>
              <a:gd name="connsiteX313" fmla="*/ 33096 w 574477"/>
              <a:gd name="connsiteY313" fmla="*/ 405195 h 547806"/>
              <a:gd name="connsiteX314" fmla="*/ 2959 w 574477"/>
              <a:gd name="connsiteY314" fmla="*/ 335334 h 547806"/>
              <a:gd name="connsiteX315" fmla="*/ 1883 w 574477"/>
              <a:gd name="connsiteY315" fmla="*/ 290193 h 547806"/>
              <a:gd name="connsiteX316" fmla="*/ 20315 w 574477"/>
              <a:gd name="connsiteY316" fmla="*/ 367040 h 547806"/>
              <a:gd name="connsiteX317" fmla="*/ 29687 w 574477"/>
              <a:gd name="connsiteY317" fmla="*/ 382087 h 547806"/>
              <a:gd name="connsiteX318" fmla="*/ 29867 w 574477"/>
              <a:gd name="connsiteY318" fmla="*/ 382625 h 547806"/>
              <a:gd name="connsiteX319" fmla="*/ 61080 w 574477"/>
              <a:gd name="connsiteY319" fmla="*/ 434215 h 547806"/>
              <a:gd name="connsiteX320" fmla="*/ 62156 w 574477"/>
              <a:gd name="connsiteY320" fmla="*/ 434215 h 547806"/>
              <a:gd name="connsiteX321" fmla="*/ 29687 w 574477"/>
              <a:gd name="connsiteY321" fmla="*/ 382087 h 547806"/>
              <a:gd name="connsiteX322" fmla="*/ 12780 w 574477"/>
              <a:gd name="connsiteY322" fmla="*/ 331572 h 547806"/>
              <a:gd name="connsiteX323" fmla="*/ 6188 w 574477"/>
              <a:gd name="connsiteY323" fmla="*/ 277295 h 547806"/>
              <a:gd name="connsiteX324" fmla="*/ 91216 w 574477"/>
              <a:gd name="connsiteY324" fmla="*/ 78460 h 547806"/>
              <a:gd name="connsiteX325" fmla="*/ 289256 w 574477"/>
              <a:gd name="connsiteY325" fmla="*/ 0 h 5478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Lst>
            <a:rect l="l" t="t" r="r" b="b"/>
            <a:pathLst>
              <a:path w="574477" h="547806">
                <a:moveTo>
                  <a:pt x="495902" y="362114"/>
                </a:moveTo>
                <a:cubicBezTo>
                  <a:pt x="501293" y="362114"/>
                  <a:pt x="510996" y="364263"/>
                  <a:pt x="512074" y="367485"/>
                </a:cubicBezTo>
                <a:cubicBezTo>
                  <a:pt x="514231" y="371782"/>
                  <a:pt x="509918" y="378228"/>
                  <a:pt x="509918" y="384673"/>
                </a:cubicBezTo>
                <a:cubicBezTo>
                  <a:pt x="508840" y="390044"/>
                  <a:pt x="515309" y="396490"/>
                  <a:pt x="516387" y="400787"/>
                </a:cubicBezTo>
                <a:cubicBezTo>
                  <a:pt x="517465" y="406158"/>
                  <a:pt x="509918" y="414752"/>
                  <a:pt x="502371" y="422272"/>
                </a:cubicBezTo>
                <a:cubicBezTo>
                  <a:pt x="498059" y="426569"/>
                  <a:pt x="493746" y="430866"/>
                  <a:pt x="489434" y="436237"/>
                </a:cubicBezTo>
                <a:cubicBezTo>
                  <a:pt x="484043" y="440534"/>
                  <a:pt x="480808" y="442682"/>
                  <a:pt x="478652" y="442682"/>
                </a:cubicBezTo>
                <a:cubicBezTo>
                  <a:pt x="471105" y="442682"/>
                  <a:pt x="463558" y="427643"/>
                  <a:pt x="457089" y="431940"/>
                </a:cubicBezTo>
                <a:cubicBezTo>
                  <a:pt x="449542" y="437311"/>
                  <a:pt x="439839" y="445905"/>
                  <a:pt x="434448" y="443757"/>
                </a:cubicBezTo>
                <a:cubicBezTo>
                  <a:pt x="432292" y="441608"/>
                  <a:pt x="435527" y="435163"/>
                  <a:pt x="435527" y="435163"/>
                </a:cubicBezTo>
                <a:cubicBezTo>
                  <a:pt x="435527" y="435163"/>
                  <a:pt x="436605" y="433014"/>
                  <a:pt x="440917" y="429791"/>
                </a:cubicBezTo>
                <a:cubicBezTo>
                  <a:pt x="444152" y="426569"/>
                  <a:pt x="453855" y="423346"/>
                  <a:pt x="452777" y="417975"/>
                </a:cubicBezTo>
                <a:cubicBezTo>
                  <a:pt x="452777" y="414752"/>
                  <a:pt x="451699" y="410455"/>
                  <a:pt x="450620" y="406158"/>
                </a:cubicBezTo>
                <a:cubicBezTo>
                  <a:pt x="449542" y="401861"/>
                  <a:pt x="450620" y="398638"/>
                  <a:pt x="451699" y="395416"/>
                </a:cubicBezTo>
                <a:cubicBezTo>
                  <a:pt x="454933" y="390044"/>
                  <a:pt x="460324" y="384673"/>
                  <a:pt x="463558" y="381450"/>
                </a:cubicBezTo>
                <a:cubicBezTo>
                  <a:pt x="466793" y="378228"/>
                  <a:pt x="468949" y="376079"/>
                  <a:pt x="468949" y="376079"/>
                </a:cubicBezTo>
                <a:lnTo>
                  <a:pt x="474340" y="370708"/>
                </a:lnTo>
                <a:lnTo>
                  <a:pt x="475418" y="369634"/>
                </a:lnTo>
                <a:cubicBezTo>
                  <a:pt x="476496" y="368560"/>
                  <a:pt x="478652" y="368560"/>
                  <a:pt x="480808" y="367485"/>
                </a:cubicBezTo>
                <a:cubicBezTo>
                  <a:pt x="482965" y="366411"/>
                  <a:pt x="489434" y="362114"/>
                  <a:pt x="495902" y="362114"/>
                </a:cubicBezTo>
                <a:close/>
                <a:moveTo>
                  <a:pt x="555104" y="236453"/>
                </a:moveTo>
                <a:cubicBezTo>
                  <a:pt x="554027" y="237528"/>
                  <a:pt x="548646" y="239678"/>
                  <a:pt x="547570" y="242902"/>
                </a:cubicBezTo>
                <a:cubicBezTo>
                  <a:pt x="547570" y="247201"/>
                  <a:pt x="552951" y="252575"/>
                  <a:pt x="555104" y="254725"/>
                </a:cubicBezTo>
                <a:cubicBezTo>
                  <a:pt x="556180" y="256874"/>
                  <a:pt x="557256" y="260099"/>
                  <a:pt x="557256" y="263323"/>
                </a:cubicBezTo>
                <a:cubicBezTo>
                  <a:pt x="557256" y="254725"/>
                  <a:pt x="556180" y="245052"/>
                  <a:pt x="555104" y="236453"/>
                </a:cubicBezTo>
                <a:close/>
                <a:moveTo>
                  <a:pt x="175627" y="228010"/>
                </a:moveTo>
                <a:cubicBezTo>
                  <a:pt x="176973" y="228010"/>
                  <a:pt x="178319" y="228817"/>
                  <a:pt x="179395" y="230968"/>
                </a:cubicBezTo>
                <a:cubicBezTo>
                  <a:pt x="181548" y="233119"/>
                  <a:pt x="183702" y="234194"/>
                  <a:pt x="184778" y="235269"/>
                </a:cubicBezTo>
                <a:cubicBezTo>
                  <a:pt x="189084" y="236345"/>
                  <a:pt x="194467" y="234194"/>
                  <a:pt x="196620" y="234194"/>
                </a:cubicBezTo>
                <a:cubicBezTo>
                  <a:pt x="199850" y="234194"/>
                  <a:pt x="203080" y="236345"/>
                  <a:pt x="205233" y="237420"/>
                </a:cubicBezTo>
                <a:cubicBezTo>
                  <a:pt x="206309" y="239571"/>
                  <a:pt x="209539" y="241722"/>
                  <a:pt x="210616" y="243873"/>
                </a:cubicBezTo>
                <a:cubicBezTo>
                  <a:pt x="211692" y="244948"/>
                  <a:pt x="212769" y="247099"/>
                  <a:pt x="212769" y="248175"/>
                </a:cubicBezTo>
                <a:cubicBezTo>
                  <a:pt x="212769" y="249250"/>
                  <a:pt x="215998" y="250326"/>
                  <a:pt x="219228" y="250326"/>
                </a:cubicBezTo>
                <a:cubicBezTo>
                  <a:pt x="222458" y="250326"/>
                  <a:pt x="225687" y="251401"/>
                  <a:pt x="225687" y="252476"/>
                </a:cubicBezTo>
                <a:cubicBezTo>
                  <a:pt x="226764" y="253552"/>
                  <a:pt x="227841" y="253552"/>
                  <a:pt x="228917" y="253552"/>
                </a:cubicBezTo>
                <a:cubicBezTo>
                  <a:pt x="228917" y="253552"/>
                  <a:pt x="229994" y="254627"/>
                  <a:pt x="229994" y="255703"/>
                </a:cubicBezTo>
                <a:cubicBezTo>
                  <a:pt x="231070" y="256778"/>
                  <a:pt x="232147" y="258929"/>
                  <a:pt x="232147" y="260004"/>
                </a:cubicBezTo>
                <a:cubicBezTo>
                  <a:pt x="232147" y="261080"/>
                  <a:pt x="233223" y="262155"/>
                  <a:pt x="233223" y="262155"/>
                </a:cubicBezTo>
                <a:lnTo>
                  <a:pt x="234300" y="266457"/>
                </a:lnTo>
                <a:cubicBezTo>
                  <a:pt x="235377" y="268608"/>
                  <a:pt x="239683" y="271834"/>
                  <a:pt x="243989" y="273985"/>
                </a:cubicBezTo>
                <a:cubicBezTo>
                  <a:pt x="247219" y="275061"/>
                  <a:pt x="252602" y="277211"/>
                  <a:pt x="255831" y="278287"/>
                </a:cubicBezTo>
                <a:cubicBezTo>
                  <a:pt x="257984" y="279362"/>
                  <a:pt x="263367" y="281513"/>
                  <a:pt x="267673" y="284739"/>
                </a:cubicBezTo>
                <a:cubicBezTo>
                  <a:pt x="271980" y="286890"/>
                  <a:pt x="275209" y="291192"/>
                  <a:pt x="276286" y="293343"/>
                </a:cubicBezTo>
                <a:cubicBezTo>
                  <a:pt x="276286" y="296569"/>
                  <a:pt x="276286" y="299796"/>
                  <a:pt x="276286" y="300871"/>
                </a:cubicBezTo>
                <a:cubicBezTo>
                  <a:pt x="276286" y="303022"/>
                  <a:pt x="275209" y="306248"/>
                  <a:pt x="273056" y="308399"/>
                </a:cubicBezTo>
                <a:cubicBezTo>
                  <a:pt x="271980" y="310550"/>
                  <a:pt x="269826" y="313776"/>
                  <a:pt x="268750" y="314852"/>
                </a:cubicBezTo>
                <a:cubicBezTo>
                  <a:pt x="267673" y="317003"/>
                  <a:pt x="266597" y="321304"/>
                  <a:pt x="266597" y="325606"/>
                </a:cubicBezTo>
                <a:cubicBezTo>
                  <a:pt x="266597" y="329908"/>
                  <a:pt x="266597" y="335285"/>
                  <a:pt x="266597" y="338511"/>
                </a:cubicBezTo>
                <a:cubicBezTo>
                  <a:pt x="266597" y="340662"/>
                  <a:pt x="265520" y="343888"/>
                  <a:pt x="265520" y="344964"/>
                </a:cubicBezTo>
                <a:cubicBezTo>
                  <a:pt x="264444" y="347115"/>
                  <a:pt x="263367" y="349266"/>
                  <a:pt x="261214" y="350341"/>
                </a:cubicBezTo>
                <a:cubicBezTo>
                  <a:pt x="260137" y="351416"/>
                  <a:pt x="257984" y="352492"/>
                  <a:pt x="256908" y="352492"/>
                </a:cubicBezTo>
                <a:cubicBezTo>
                  <a:pt x="254755" y="352492"/>
                  <a:pt x="252602" y="354643"/>
                  <a:pt x="250448" y="355718"/>
                </a:cubicBezTo>
                <a:cubicBezTo>
                  <a:pt x="249372" y="357869"/>
                  <a:pt x="247219" y="361095"/>
                  <a:pt x="247219" y="363246"/>
                </a:cubicBezTo>
                <a:cubicBezTo>
                  <a:pt x="247219" y="365397"/>
                  <a:pt x="247219" y="367548"/>
                  <a:pt x="247219" y="367548"/>
                </a:cubicBezTo>
                <a:lnTo>
                  <a:pt x="247219" y="370774"/>
                </a:lnTo>
                <a:cubicBezTo>
                  <a:pt x="247219" y="371850"/>
                  <a:pt x="246142" y="374001"/>
                  <a:pt x="245066" y="376152"/>
                </a:cubicBezTo>
                <a:cubicBezTo>
                  <a:pt x="243989" y="377227"/>
                  <a:pt x="242912" y="378302"/>
                  <a:pt x="242912" y="379378"/>
                </a:cubicBezTo>
                <a:cubicBezTo>
                  <a:pt x="242912" y="380453"/>
                  <a:pt x="242912" y="381529"/>
                  <a:pt x="242912" y="381529"/>
                </a:cubicBezTo>
                <a:lnTo>
                  <a:pt x="242912" y="383680"/>
                </a:lnTo>
                <a:cubicBezTo>
                  <a:pt x="242912" y="384755"/>
                  <a:pt x="242912" y="386906"/>
                  <a:pt x="241836" y="387981"/>
                </a:cubicBezTo>
                <a:cubicBezTo>
                  <a:pt x="240759" y="389057"/>
                  <a:pt x="238606" y="390132"/>
                  <a:pt x="238606" y="392283"/>
                </a:cubicBezTo>
                <a:cubicBezTo>
                  <a:pt x="237530" y="393359"/>
                  <a:pt x="237530" y="395509"/>
                  <a:pt x="237530" y="396585"/>
                </a:cubicBezTo>
                <a:cubicBezTo>
                  <a:pt x="237530" y="398736"/>
                  <a:pt x="235377" y="400887"/>
                  <a:pt x="232147" y="400887"/>
                </a:cubicBezTo>
                <a:cubicBezTo>
                  <a:pt x="229994" y="401962"/>
                  <a:pt x="226764" y="405188"/>
                  <a:pt x="226764" y="407339"/>
                </a:cubicBezTo>
                <a:cubicBezTo>
                  <a:pt x="225687" y="410566"/>
                  <a:pt x="225687" y="414867"/>
                  <a:pt x="225687" y="417018"/>
                </a:cubicBezTo>
                <a:cubicBezTo>
                  <a:pt x="225687" y="419169"/>
                  <a:pt x="226764" y="423471"/>
                  <a:pt x="227841" y="425622"/>
                </a:cubicBezTo>
                <a:cubicBezTo>
                  <a:pt x="229994" y="427772"/>
                  <a:pt x="231070" y="430999"/>
                  <a:pt x="231070" y="433150"/>
                </a:cubicBezTo>
                <a:cubicBezTo>
                  <a:pt x="231070" y="435301"/>
                  <a:pt x="232147" y="438527"/>
                  <a:pt x="233223" y="439602"/>
                </a:cubicBezTo>
                <a:cubicBezTo>
                  <a:pt x="234300" y="441753"/>
                  <a:pt x="237530" y="443904"/>
                  <a:pt x="239683" y="444979"/>
                </a:cubicBezTo>
                <a:cubicBezTo>
                  <a:pt x="241836" y="447130"/>
                  <a:pt x="242912" y="448206"/>
                  <a:pt x="241836" y="450357"/>
                </a:cubicBezTo>
                <a:cubicBezTo>
                  <a:pt x="240759" y="451432"/>
                  <a:pt x="237530" y="451432"/>
                  <a:pt x="234300" y="450357"/>
                </a:cubicBezTo>
                <a:cubicBezTo>
                  <a:pt x="232147" y="450357"/>
                  <a:pt x="225687" y="444979"/>
                  <a:pt x="220305" y="439602"/>
                </a:cubicBezTo>
                <a:cubicBezTo>
                  <a:pt x="215998" y="434225"/>
                  <a:pt x="204156" y="417018"/>
                  <a:pt x="197697" y="398736"/>
                </a:cubicBezTo>
                <a:cubicBezTo>
                  <a:pt x="193391" y="384755"/>
                  <a:pt x="190161" y="367548"/>
                  <a:pt x="190161" y="346039"/>
                </a:cubicBezTo>
                <a:cubicBezTo>
                  <a:pt x="190161" y="344964"/>
                  <a:pt x="188008" y="341738"/>
                  <a:pt x="185855" y="338511"/>
                </a:cubicBezTo>
                <a:cubicBezTo>
                  <a:pt x="182625" y="334209"/>
                  <a:pt x="178319" y="328832"/>
                  <a:pt x="175089" y="327757"/>
                </a:cubicBezTo>
                <a:cubicBezTo>
                  <a:pt x="172936" y="325606"/>
                  <a:pt x="166477" y="321304"/>
                  <a:pt x="164323" y="315927"/>
                </a:cubicBezTo>
                <a:cubicBezTo>
                  <a:pt x="162170" y="310550"/>
                  <a:pt x="158941" y="304097"/>
                  <a:pt x="156787" y="300871"/>
                </a:cubicBezTo>
                <a:cubicBezTo>
                  <a:pt x="154634" y="297645"/>
                  <a:pt x="152481" y="293343"/>
                  <a:pt x="151405" y="292267"/>
                </a:cubicBezTo>
                <a:cubicBezTo>
                  <a:pt x="150328" y="290117"/>
                  <a:pt x="149252" y="287966"/>
                  <a:pt x="149252" y="287966"/>
                </a:cubicBezTo>
                <a:cubicBezTo>
                  <a:pt x="149252" y="287966"/>
                  <a:pt x="146022" y="282589"/>
                  <a:pt x="156787" y="262155"/>
                </a:cubicBezTo>
                <a:cubicBezTo>
                  <a:pt x="157864" y="261080"/>
                  <a:pt x="158941" y="256778"/>
                  <a:pt x="160017" y="251401"/>
                </a:cubicBezTo>
                <a:cubicBezTo>
                  <a:pt x="161094" y="246024"/>
                  <a:pt x="160017" y="240647"/>
                  <a:pt x="162170" y="239571"/>
                </a:cubicBezTo>
                <a:cubicBezTo>
                  <a:pt x="164323" y="238496"/>
                  <a:pt x="167553" y="234194"/>
                  <a:pt x="171859" y="229892"/>
                </a:cubicBezTo>
                <a:cubicBezTo>
                  <a:pt x="172936" y="228817"/>
                  <a:pt x="174282" y="228010"/>
                  <a:pt x="175627" y="228010"/>
                </a:cubicBezTo>
                <a:close/>
                <a:moveTo>
                  <a:pt x="63232" y="141872"/>
                </a:moveTo>
                <a:cubicBezTo>
                  <a:pt x="43859" y="169817"/>
                  <a:pt x="30943" y="202060"/>
                  <a:pt x="24485" y="235379"/>
                </a:cubicBezTo>
                <a:cubicBezTo>
                  <a:pt x="26638" y="247201"/>
                  <a:pt x="25561" y="271921"/>
                  <a:pt x="28790" y="298791"/>
                </a:cubicBezTo>
                <a:cubicBezTo>
                  <a:pt x="30943" y="324586"/>
                  <a:pt x="37401" y="351456"/>
                  <a:pt x="40630" y="367578"/>
                </a:cubicBezTo>
                <a:cubicBezTo>
                  <a:pt x="39553" y="369727"/>
                  <a:pt x="34172" y="356830"/>
                  <a:pt x="30943" y="345007"/>
                </a:cubicBezTo>
                <a:cubicBezTo>
                  <a:pt x="26638" y="332110"/>
                  <a:pt x="24485" y="318137"/>
                  <a:pt x="23409" y="319212"/>
                </a:cubicBezTo>
                <a:cubicBezTo>
                  <a:pt x="22333" y="339633"/>
                  <a:pt x="32019" y="372952"/>
                  <a:pt x="49240" y="401971"/>
                </a:cubicBezTo>
                <a:cubicBezTo>
                  <a:pt x="56774" y="415943"/>
                  <a:pt x="66461" y="428841"/>
                  <a:pt x="73995" y="439589"/>
                </a:cubicBezTo>
                <a:cubicBezTo>
                  <a:pt x="92292" y="462159"/>
                  <a:pt x="113818" y="482580"/>
                  <a:pt x="138573" y="497627"/>
                </a:cubicBezTo>
                <a:cubicBezTo>
                  <a:pt x="155794" y="509450"/>
                  <a:pt x="174092" y="518048"/>
                  <a:pt x="192389" y="524497"/>
                </a:cubicBezTo>
                <a:cubicBezTo>
                  <a:pt x="95521" y="482580"/>
                  <a:pt x="27714" y="386924"/>
                  <a:pt x="27714" y="275146"/>
                </a:cubicBezTo>
                <a:cubicBezTo>
                  <a:pt x="27714" y="226780"/>
                  <a:pt x="40630" y="180564"/>
                  <a:pt x="63232" y="141872"/>
                </a:cubicBezTo>
                <a:close/>
                <a:moveTo>
                  <a:pt x="293561" y="15047"/>
                </a:moveTo>
                <a:cubicBezTo>
                  <a:pt x="278493" y="15047"/>
                  <a:pt x="263425" y="17197"/>
                  <a:pt x="248357" y="19346"/>
                </a:cubicBezTo>
                <a:cubicBezTo>
                  <a:pt x="247280" y="20421"/>
                  <a:pt x="242975" y="22570"/>
                  <a:pt x="233288" y="24720"/>
                </a:cubicBezTo>
                <a:cubicBezTo>
                  <a:pt x="216067" y="30094"/>
                  <a:pt x="197770" y="35468"/>
                  <a:pt x="180549" y="44066"/>
                </a:cubicBezTo>
                <a:cubicBezTo>
                  <a:pt x="170863" y="48365"/>
                  <a:pt x="162252" y="53739"/>
                  <a:pt x="153642" y="59113"/>
                </a:cubicBezTo>
                <a:cubicBezTo>
                  <a:pt x="138573" y="69861"/>
                  <a:pt x="128887" y="80609"/>
                  <a:pt x="131039" y="81684"/>
                </a:cubicBezTo>
                <a:cubicBezTo>
                  <a:pt x="134268" y="81684"/>
                  <a:pt x="135345" y="81684"/>
                  <a:pt x="135345" y="79534"/>
                </a:cubicBezTo>
                <a:cubicBezTo>
                  <a:pt x="135345" y="79534"/>
                  <a:pt x="135345" y="78460"/>
                  <a:pt x="136421" y="78460"/>
                </a:cubicBezTo>
                <a:cubicBezTo>
                  <a:pt x="140726" y="78460"/>
                  <a:pt x="150413" y="73086"/>
                  <a:pt x="150413" y="73086"/>
                </a:cubicBezTo>
                <a:cubicBezTo>
                  <a:pt x="150413" y="73086"/>
                  <a:pt x="157947" y="69861"/>
                  <a:pt x="165481" y="64487"/>
                </a:cubicBezTo>
                <a:cubicBezTo>
                  <a:pt x="173015" y="60188"/>
                  <a:pt x="180549" y="55889"/>
                  <a:pt x="184855" y="56964"/>
                </a:cubicBezTo>
                <a:cubicBezTo>
                  <a:pt x="188083" y="58039"/>
                  <a:pt x="192389" y="59113"/>
                  <a:pt x="194541" y="59113"/>
                </a:cubicBezTo>
                <a:cubicBezTo>
                  <a:pt x="196694" y="58039"/>
                  <a:pt x="200999" y="56964"/>
                  <a:pt x="202075" y="58039"/>
                </a:cubicBezTo>
                <a:cubicBezTo>
                  <a:pt x="202075" y="59113"/>
                  <a:pt x="203152" y="60188"/>
                  <a:pt x="203152" y="61263"/>
                </a:cubicBezTo>
                <a:cubicBezTo>
                  <a:pt x="206381" y="65562"/>
                  <a:pt x="208533" y="63412"/>
                  <a:pt x="209610" y="56964"/>
                </a:cubicBezTo>
                <a:cubicBezTo>
                  <a:pt x="210686" y="55889"/>
                  <a:pt x="210686" y="53739"/>
                  <a:pt x="210686" y="51590"/>
                </a:cubicBezTo>
                <a:cubicBezTo>
                  <a:pt x="211762" y="48365"/>
                  <a:pt x="217144" y="40842"/>
                  <a:pt x="222525" y="45141"/>
                </a:cubicBezTo>
                <a:cubicBezTo>
                  <a:pt x="223602" y="46216"/>
                  <a:pt x="226830" y="49440"/>
                  <a:pt x="228983" y="53739"/>
                </a:cubicBezTo>
                <a:cubicBezTo>
                  <a:pt x="231136" y="58039"/>
                  <a:pt x="233288" y="60188"/>
                  <a:pt x="234365" y="61263"/>
                </a:cubicBezTo>
                <a:cubicBezTo>
                  <a:pt x="239746" y="63412"/>
                  <a:pt x="241899" y="53739"/>
                  <a:pt x="244051" y="52665"/>
                </a:cubicBezTo>
                <a:cubicBezTo>
                  <a:pt x="246204" y="50515"/>
                  <a:pt x="248357" y="49440"/>
                  <a:pt x="248357" y="49440"/>
                </a:cubicBezTo>
                <a:lnTo>
                  <a:pt x="252662" y="47291"/>
                </a:lnTo>
                <a:cubicBezTo>
                  <a:pt x="253738" y="45141"/>
                  <a:pt x="253738" y="44066"/>
                  <a:pt x="253738" y="41917"/>
                </a:cubicBezTo>
                <a:cubicBezTo>
                  <a:pt x="253738" y="40842"/>
                  <a:pt x="254814" y="39767"/>
                  <a:pt x="255891" y="38692"/>
                </a:cubicBezTo>
                <a:cubicBezTo>
                  <a:pt x="256967" y="37618"/>
                  <a:pt x="259120" y="37618"/>
                  <a:pt x="260196" y="37618"/>
                </a:cubicBezTo>
                <a:cubicBezTo>
                  <a:pt x="262349" y="37618"/>
                  <a:pt x="266654" y="39767"/>
                  <a:pt x="268806" y="40842"/>
                </a:cubicBezTo>
                <a:cubicBezTo>
                  <a:pt x="269883" y="41917"/>
                  <a:pt x="270959" y="42991"/>
                  <a:pt x="272035" y="44066"/>
                </a:cubicBezTo>
                <a:cubicBezTo>
                  <a:pt x="273112" y="46216"/>
                  <a:pt x="274188" y="47291"/>
                  <a:pt x="275264" y="48365"/>
                </a:cubicBezTo>
                <a:cubicBezTo>
                  <a:pt x="277417" y="49440"/>
                  <a:pt x="281722" y="51590"/>
                  <a:pt x="282798" y="52665"/>
                </a:cubicBezTo>
                <a:cubicBezTo>
                  <a:pt x="283875" y="53739"/>
                  <a:pt x="288180" y="55889"/>
                  <a:pt x="287104" y="58039"/>
                </a:cubicBezTo>
                <a:cubicBezTo>
                  <a:pt x="287104" y="59113"/>
                  <a:pt x="287104" y="61263"/>
                  <a:pt x="284951" y="62338"/>
                </a:cubicBezTo>
                <a:cubicBezTo>
                  <a:pt x="279569" y="67712"/>
                  <a:pt x="280646" y="64487"/>
                  <a:pt x="280646" y="68786"/>
                </a:cubicBezTo>
                <a:cubicBezTo>
                  <a:pt x="280646" y="69861"/>
                  <a:pt x="280646" y="70936"/>
                  <a:pt x="279569" y="70936"/>
                </a:cubicBezTo>
                <a:cubicBezTo>
                  <a:pt x="279569" y="73086"/>
                  <a:pt x="278493" y="73086"/>
                  <a:pt x="277417" y="73086"/>
                </a:cubicBezTo>
                <a:lnTo>
                  <a:pt x="275264" y="73086"/>
                </a:lnTo>
                <a:lnTo>
                  <a:pt x="272035" y="73086"/>
                </a:lnTo>
                <a:cubicBezTo>
                  <a:pt x="269883" y="73086"/>
                  <a:pt x="264501" y="76310"/>
                  <a:pt x="260196" y="80609"/>
                </a:cubicBezTo>
                <a:cubicBezTo>
                  <a:pt x="256967" y="83833"/>
                  <a:pt x="254814" y="88133"/>
                  <a:pt x="259120" y="89207"/>
                </a:cubicBezTo>
                <a:cubicBezTo>
                  <a:pt x="261272" y="90282"/>
                  <a:pt x="263425" y="90282"/>
                  <a:pt x="264501" y="90282"/>
                </a:cubicBezTo>
                <a:cubicBezTo>
                  <a:pt x="267730" y="91357"/>
                  <a:pt x="270959" y="92432"/>
                  <a:pt x="270959" y="93507"/>
                </a:cubicBezTo>
                <a:cubicBezTo>
                  <a:pt x="270959" y="94581"/>
                  <a:pt x="270959" y="96731"/>
                  <a:pt x="272035" y="97806"/>
                </a:cubicBezTo>
                <a:cubicBezTo>
                  <a:pt x="272035" y="97806"/>
                  <a:pt x="274188" y="98880"/>
                  <a:pt x="275264" y="98880"/>
                </a:cubicBezTo>
                <a:cubicBezTo>
                  <a:pt x="276340" y="98880"/>
                  <a:pt x="277417" y="99955"/>
                  <a:pt x="277417" y="101030"/>
                </a:cubicBezTo>
                <a:cubicBezTo>
                  <a:pt x="277417" y="102105"/>
                  <a:pt x="277417" y="103180"/>
                  <a:pt x="277417" y="105329"/>
                </a:cubicBezTo>
                <a:cubicBezTo>
                  <a:pt x="278493" y="107479"/>
                  <a:pt x="277417" y="110703"/>
                  <a:pt x="278493" y="111778"/>
                </a:cubicBezTo>
                <a:cubicBezTo>
                  <a:pt x="278493" y="112853"/>
                  <a:pt x="279569" y="112853"/>
                  <a:pt x="280646" y="113928"/>
                </a:cubicBezTo>
                <a:cubicBezTo>
                  <a:pt x="283875" y="117152"/>
                  <a:pt x="284951" y="122526"/>
                  <a:pt x="280646" y="124675"/>
                </a:cubicBezTo>
                <a:cubicBezTo>
                  <a:pt x="278493" y="124675"/>
                  <a:pt x="276340" y="125750"/>
                  <a:pt x="274188" y="126825"/>
                </a:cubicBezTo>
                <a:cubicBezTo>
                  <a:pt x="272035" y="127900"/>
                  <a:pt x="267730" y="128975"/>
                  <a:pt x="266654" y="128975"/>
                </a:cubicBezTo>
                <a:cubicBezTo>
                  <a:pt x="265577" y="130049"/>
                  <a:pt x="264501" y="131124"/>
                  <a:pt x="264501" y="131124"/>
                </a:cubicBezTo>
                <a:cubicBezTo>
                  <a:pt x="264501" y="131124"/>
                  <a:pt x="259120" y="133274"/>
                  <a:pt x="255891" y="132199"/>
                </a:cubicBezTo>
                <a:cubicBezTo>
                  <a:pt x="251585" y="131124"/>
                  <a:pt x="255891" y="125750"/>
                  <a:pt x="252662" y="124675"/>
                </a:cubicBezTo>
                <a:cubicBezTo>
                  <a:pt x="249433" y="124675"/>
                  <a:pt x="247280" y="124675"/>
                  <a:pt x="247280" y="124675"/>
                </a:cubicBezTo>
                <a:cubicBezTo>
                  <a:pt x="247280" y="124675"/>
                  <a:pt x="233288" y="122526"/>
                  <a:pt x="217144" y="127900"/>
                </a:cubicBezTo>
                <a:cubicBezTo>
                  <a:pt x="200999" y="134349"/>
                  <a:pt x="188083" y="151545"/>
                  <a:pt x="182702" y="155844"/>
                </a:cubicBezTo>
                <a:cubicBezTo>
                  <a:pt x="176244" y="161218"/>
                  <a:pt x="169786" y="165517"/>
                  <a:pt x="169786" y="167667"/>
                </a:cubicBezTo>
                <a:cubicBezTo>
                  <a:pt x="168710" y="169817"/>
                  <a:pt x="168710" y="173041"/>
                  <a:pt x="168710" y="173041"/>
                </a:cubicBezTo>
                <a:lnTo>
                  <a:pt x="167634" y="180564"/>
                </a:lnTo>
                <a:cubicBezTo>
                  <a:pt x="167634" y="180564"/>
                  <a:pt x="165481" y="185938"/>
                  <a:pt x="164405" y="184864"/>
                </a:cubicBezTo>
                <a:cubicBezTo>
                  <a:pt x="161176" y="182714"/>
                  <a:pt x="163328" y="176265"/>
                  <a:pt x="161176" y="171966"/>
                </a:cubicBezTo>
                <a:cubicBezTo>
                  <a:pt x="160100" y="169817"/>
                  <a:pt x="159023" y="168742"/>
                  <a:pt x="155794" y="169817"/>
                </a:cubicBezTo>
                <a:cubicBezTo>
                  <a:pt x="152565" y="169817"/>
                  <a:pt x="149337" y="170891"/>
                  <a:pt x="146108" y="170891"/>
                </a:cubicBezTo>
                <a:cubicBezTo>
                  <a:pt x="140726" y="170891"/>
                  <a:pt x="126734" y="171966"/>
                  <a:pt x="122429" y="181639"/>
                </a:cubicBezTo>
                <a:cubicBezTo>
                  <a:pt x="120276" y="184864"/>
                  <a:pt x="118124" y="190238"/>
                  <a:pt x="119200" y="198836"/>
                </a:cubicBezTo>
                <a:cubicBezTo>
                  <a:pt x="119200" y="200985"/>
                  <a:pt x="118124" y="205285"/>
                  <a:pt x="119200" y="207434"/>
                </a:cubicBezTo>
                <a:cubicBezTo>
                  <a:pt x="123505" y="210659"/>
                  <a:pt x="131039" y="205285"/>
                  <a:pt x="134268" y="206359"/>
                </a:cubicBezTo>
                <a:cubicBezTo>
                  <a:pt x="136421" y="206359"/>
                  <a:pt x="137497" y="207434"/>
                  <a:pt x="136421" y="211733"/>
                </a:cubicBezTo>
                <a:cubicBezTo>
                  <a:pt x="134268" y="220332"/>
                  <a:pt x="138573" y="218182"/>
                  <a:pt x="146108" y="218182"/>
                </a:cubicBezTo>
                <a:cubicBezTo>
                  <a:pt x="153642" y="217107"/>
                  <a:pt x="145031" y="231079"/>
                  <a:pt x="145031" y="234304"/>
                </a:cubicBezTo>
                <a:cubicBezTo>
                  <a:pt x="145031" y="236453"/>
                  <a:pt x="155794" y="239678"/>
                  <a:pt x="155794" y="238603"/>
                </a:cubicBezTo>
                <a:cubicBezTo>
                  <a:pt x="156871" y="237528"/>
                  <a:pt x="153642" y="249351"/>
                  <a:pt x="150413" y="246127"/>
                </a:cubicBezTo>
                <a:cubicBezTo>
                  <a:pt x="148260" y="243977"/>
                  <a:pt x="146108" y="241827"/>
                  <a:pt x="143955" y="239678"/>
                </a:cubicBezTo>
                <a:cubicBezTo>
                  <a:pt x="140726" y="236453"/>
                  <a:pt x="138573" y="230005"/>
                  <a:pt x="136421" y="227855"/>
                </a:cubicBezTo>
                <a:cubicBezTo>
                  <a:pt x="135345" y="226780"/>
                  <a:pt x="133192" y="225706"/>
                  <a:pt x="131039" y="224631"/>
                </a:cubicBezTo>
                <a:cubicBezTo>
                  <a:pt x="123505" y="222481"/>
                  <a:pt x="121353" y="218182"/>
                  <a:pt x="121353" y="216032"/>
                </a:cubicBezTo>
                <a:cubicBezTo>
                  <a:pt x="122429" y="213883"/>
                  <a:pt x="124582" y="216032"/>
                  <a:pt x="112742" y="213883"/>
                </a:cubicBezTo>
                <a:cubicBezTo>
                  <a:pt x="109513" y="212808"/>
                  <a:pt x="106284" y="211733"/>
                  <a:pt x="104132" y="210659"/>
                </a:cubicBezTo>
                <a:cubicBezTo>
                  <a:pt x="98750" y="208509"/>
                  <a:pt x="95521" y="204210"/>
                  <a:pt x="94445" y="203135"/>
                </a:cubicBezTo>
                <a:cubicBezTo>
                  <a:pt x="93369" y="200985"/>
                  <a:pt x="93369" y="195611"/>
                  <a:pt x="93369" y="192387"/>
                </a:cubicBezTo>
                <a:cubicBezTo>
                  <a:pt x="93369" y="188088"/>
                  <a:pt x="92292" y="181639"/>
                  <a:pt x="91216" y="178415"/>
                </a:cubicBezTo>
                <a:cubicBezTo>
                  <a:pt x="90140" y="174116"/>
                  <a:pt x="89063" y="170891"/>
                  <a:pt x="89063" y="170891"/>
                </a:cubicBezTo>
                <a:lnTo>
                  <a:pt x="86911" y="167667"/>
                </a:lnTo>
                <a:cubicBezTo>
                  <a:pt x="86911" y="165517"/>
                  <a:pt x="84758" y="162293"/>
                  <a:pt x="83682" y="161218"/>
                </a:cubicBezTo>
                <a:cubicBezTo>
                  <a:pt x="81529" y="160143"/>
                  <a:pt x="80453" y="156919"/>
                  <a:pt x="80453" y="153695"/>
                </a:cubicBezTo>
                <a:cubicBezTo>
                  <a:pt x="79377" y="151545"/>
                  <a:pt x="80453" y="142947"/>
                  <a:pt x="84758" y="136498"/>
                </a:cubicBezTo>
                <a:cubicBezTo>
                  <a:pt x="87987" y="133274"/>
                  <a:pt x="90140" y="128975"/>
                  <a:pt x="94445" y="124675"/>
                </a:cubicBezTo>
                <a:cubicBezTo>
                  <a:pt x="97674" y="121451"/>
                  <a:pt x="100903" y="118227"/>
                  <a:pt x="103055" y="115002"/>
                </a:cubicBezTo>
                <a:cubicBezTo>
                  <a:pt x="108437" y="109628"/>
                  <a:pt x="112742" y="104254"/>
                  <a:pt x="112742" y="103180"/>
                </a:cubicBezTo>
                <a:cubicBezTo>
                  <a:pt x="112742" y="101030"/>
                  <a:pt x="112742" y="97806"/>
                  <a:pt x="112742" y="95656"/>
                </a:cubicBezTo>
                <a:cubicBezTo>
                  <a:pt x="113818" y="93507"/>
                  <a:pt x="103055" y="102105"/>
                  <a:pt x="92292" y="117152"/>
                </a:cubicBezTo>
                <a:cubicBezTo>
                  <a:pt x="58927" y="161218"/>
                  <a:pt x="38477" y="216032"/>
                  <a:pt x="38477" y="275146"/>
                </a:cubicBezTo>
                <a:cubicBezTo>
                  <a:pt x="38477" y="418093"/>
                  <a:pt x="155794" y="535245"/>
                  <a:pt x="298943" y="535245"/>
                </a:cubicBezTo>
                <a:cubicBezTo>
                  <a:pt x="367826" y="535245"/>
                  <a:pt x="430252" y="508375"/>
                  <a:pt x="476533" y="465384"/>
                </a:cubicBezTo>
                <a:cubicBezTo>
                  <a:pt x="504517" y="437439"/>
                  <a:pt x="527120" y="405195"/>
                  <a:pt x="540035" y="368653"/>
                </a:cubicBezTo>
                <a:cubicBezTo>
                  <a:pt x="552951" y="336409"/>
                  <a:pt x="558333" y="302016"/>
                  <a:pt x="557256" y="267622"/>
                </a:cubicBezTo>
                <a:cubicBezTo>
                  <a:pt x="557256" y="269772"/>
                  <a:pt x="556180" y="272996"/>
                  <a:pt x="555104" y="272996"/>
                </a:cubicBezTo>
                <a:cubicBezTo>
                  <a:pt x="554027" y="274071"/>
                  <a:pt x="551875" y="274071"/>
                  <a:pt x="550798" y="271921"/>
                </a:cubicBezTo>
                <a:cubicBezTo>
                  <a:pt x="549722" y="270847"/>
                  <a:pt x="547570" y="268697"/>
                  <a:pt x="545417" y="267622"/>
                </a:cubicBezTo>
                <a:cubicBezTo>
                  <a:pt x="544341" y="266548"/>
                  <a:pt x="542188" y="266548"/>
                  <a:pt x="542188" y="267622"/>
                </a:cubicBezTo>
                <a:cubicBezTo>
                  <a:pt x="542188" y="268697"/>
                  <a:pt x="542188" y="269772"/>
                  <a:pt x="541112" y="269772"/>
                </a:cubicBezTo>
                <a:cubicBezTo>
                  <a:pt x="540035" y="269772"/>
                  <a:pt x="537883" y="267622"/>
                  <a:pt x="536806" y="265473"/>
                </a:cubicBezTo>
                <a:cubicBezTo>
                  <a:pt x="536806" y="263323"/>
                  <a:pt x="535730" y="261174"/>
                  <a:pt x="535730" y="259024"/>
                </a:cubicBezTo>
                <a:cubicBezTo>
                  <a:pt x="535730" y="257949"/>
                  <a:pt x="531425" y="253650"/>
                  <a:pt x="528196" y="249351"/>
                </a:cubicBezTo>
                <a:cubicBezTo>
                  <a:pt x="526043" y="247201"/>
                  <a:pt x="523891" y="245052"/>
                  <a:pt x="521738" y="241827"/>
                </a:cubicBezTo>
                <a:cubicBezTo>
                  <a:pt x="518509" y="237528"/>
                  <a:pt x="516357" y="235379"/>
                  <a:pt x="515280" y="235379"/>
                </a:cubicBezTo>
                <a:cubicBezTo>
                  <a:pt x="509899" y="233229"/>
                  <a:pt x="507746" y="242902"/>
                  <a:pt x="507746" y="243977"/>
                </a:cubicBezTo>
                <a:cubicBezTo>
                  <a:pt x="506670" y="245052"/>
                  <a:pt x="505594" y="247201"/>
                  <a:pt x="505594" y="247201"/>
                </a:cubicBezTo>
                <a:cubicBezTo>
                  <a:pt x="505594" y="247201"/>
                  <a:pt x="501288" y="253650"/>
                  <a:pt x="501288" y="266548"/>
                </a:cubicBezTo>
                <a:cubicBezTo>
                  <a:pt x="501288" y="268697"/>
                  <a:pt x="501288" y="270847"/>
                  <a:pt x="500212" y="271921"/>
                </a:cubicBezTo>
                <a:cubicBezTo>
                  <a:pt x="499136" y="275146"/>
                  <a:pt x="493754" y="269772"/>
                  <a:pt x="492678" y="265473"/>
                </a:cubicBezTo>
                <a:cubicBezTo>
                  <a:pt x="490525" y="262248"/>
                  <a:pt x="489449" y="260099"/>
                  <a:pt x="489449" y="260099"/>
                </a:cubicBezTo>
                <a:lnTo>
                  <a:pt x="484068" y="248276"/>
                </a:lnTo>
                <a:lnTo>
                  <a:pt x="481915" y="243977"/>
                </a:lnTo>
                <a:cubicBezTo>
                  <a:pt x="480839" y="240753"/>
                  <a:pt x="478686" y="237528"/>
                  <a:pt x="475457" y="236453"/>
                </a:cubicBezTo>
                <a:cubicBezTo>
                  <a:pt x="473305" y="235379"/>
                  <a:pt x="468999" y="233229"/>
                  <a:pt x="465770" y="230005"/>
                </a:cubicBezTo>
                <a:cubicBezTo>
                  <a:pt x="462541" y="227855"/>
                  <a:pt x="456084" y="220332"/>
                  <a:pt x="450702" y="214958"/>
                </a:cubicBezTo>
                <a:cubicBezTo>
                  <a:pt x="447473" y="211733"/>
                  <a:pt x="444244" y="207434"/>
                  <a:pt x="442092" y="204210"/>
                </a:cubicBezTo>
                <a:cubicBezTo>
                  <a:pt x="438863" y="200985"/>
                  <a:pt x="436710" y="198836"/>
                  <a:pt x="434558" y="197761"/>
                </a:cubicBezTo>
                <a:cubicBezTo>
                  <a:pt x="430252" y="195611"/>
                  <a:pt x="424871" y="198836"/>
                  <a:pt x="423794" y="198836"/>
                </a:cubicBezTo>
                <a:cubicBezTo>
                  <a:pt x="422718" y="198836"/>
                  <a:pt x="419489" y="198836"/>
                  <a:pt x="418413" y="197761"/>
                </a:cubicBezTo>
                <a:cubicBezTo>
                  <a:pt x="416260" y="196686"/>
                  <a:pt x="411955" y="192387"/>
                  <a:pt x="407650" y="194537"/>
                </a:cubicBezTo>
                <a:cubicBezTo>
                  <a:pt x="404421" y="196686"/>
                  <a:pt x="413031" y="202060"/>
                  <a:pt x="415184" y="204210"/>
                </a:cubicBezTo>
                <a:cubicBezTo>
                  <a:pt x="417336" y="207434"/>
                  <a:pt x="419489" y="208509"/>
                  <a:pt x="419489" y="208509"/>
                </a:cubicBezTo>
                <a:cubicBezTo>
                  <a:pt x="419489" y="208509"/>
                  <a:pt x="425947" y="214958"/>
                  <a:pt x="433481" y="221406"/>
                </a:cubicBezTo>
                <a:cubicBezTo>
                  <a:pt x="442092" y="228930"/>
                  <a:pt x="451778" y="235379"/>
                  <a:pt x="455007" y="237528"/>
                </a:cubicBezTo>
                <a:cubicBezTo>
                  <a:pt x="457160" y="240753"/>
                  <a:pt x="453931" y="245052"/>
                  <a:pt x="453931" y="247201"/>
                </a:cubicBezTo>
                <a:cubicBezTo>
                  <a:pt x="452855" y="248276"/>
                  <a:pt x="448549" y="252575"/>
                  <a:pt x="444244" y="255800"/>
                </a:cubicBezTo>
                <a:cubicBezTo>
                  <a:pt x="439939" y="260099"/>
                  <a:pt x="441015" y="266548"/>
                  <a:pt x="445321" y="272996"/>
                </a:cubicBezTo>
                <a:cubicBezTo>
                  <a:pt x="449626" y="279445"/>
                  <a:pt x="442092" y="288043"/>
                  <a:pt x="442092" y="293417"/>
                </a:cubicBezTo>
                <a:cubicBezTo>
                  <a:pt x="441015" y="297716"/>
                  <a:pt x="446397" y="303090"/>
                  <a:pt x="443168" y="305240"/>
                </a:cubicBezTo>
                <a:cubicBezTo>
                  <a:pt x="441015" y="307389"/>
                  <a:pt x="437786" y="306315"/>
                  <a:pt x="437786" y="306315"/>
                </a:cubicBezTo>
                <a:cubicBezTo>
                  <a:pt x="437786" y="306315"/>
                  <a:pt x="436710" y="305240"/>
                  <a:pt x="434558" y="304165"/>
                </a:cubicBezTo>
                <a:cubicBezTo>
                  <a:pt x="432405" y="304165"/>
                  <a:pt x="427023" y="307389"/>
                  <a:pt x="422718" y="314913"/>
                </a:cubicBezTo>
                <a:cubicBezTo>
                  <a:pt x="419489" y="321362"/>
                  <a:pt x="420565" y="333184"/>
                  <a:pt x="420565" y="338558"/>
                </a:cubicBezTo>
                <a:cubicBezTo>
                  <a:pt x="419489" y="345007"/>
                  <a:pt x="416260" y="351456"/>
                  <a:pt x="413031" y="355755"/>
                </a:cubicBezTo>
                <a:cubicBezTo>
                  <a:pt x="409802" y="358979"/>
                  <a:pt x="407650" y="369727"/>
                  <a:pt x="404421" y="378326"/>
                </a:cubicBezTo>
                <a:cubicBezTo>
                  <a:pt x="402268" y="382625"/>
                  <a:pt x="399039" y="386924"/>
                  <a:pt x="395810" y="393373"/>
                </a:cubicBezTo>
                <a:cubicBezTo>
                  <a:pt x="392581" y="398747"/>
                  <a:pt x="388276" y="401971"/>
                  <a:pt x="386124" y="401971"/>
                </a:cubicBezTo>
                <a:cubicBezTo>
                  <a:pt x="377513" y="404121"/>
                  <a:pt x="372132" y="390148"/>
                  <a:pt x="371055" y="383700"/>
                </a:cubicBezTo>
                <a:cubicBezTo>
                  <a:pt x="371055" y="377251"/>
                  <a:pt x="367826" y="364353"/>
                  <a:pt x="366750" y="355755"/>
                </a:cubicBezTo>
                <a:cubicBezTo>
                  <a:pt x="365674" y="347157"/>
                  <a:pt x="366750" y="334259"/>
                  <a:pt x="366750" y="327810"/>
                </a:cubicBezTo>
                <a:cubicBezTo>
                  <a:pt x="366750" y="321362"/>
                  <a:pt x="364597" y="312763"/>
                  <a:pt x="362445" y="309539"/>
                </a:cubicBezTo>
                <a:cubicBezTo>
                  <a:pt x="361369" y="307389"/>
                  <a:pt x="361369" y="305240"/>
                  <a:pt x="361369" y="303090"/>
                </a:cubicBezTo>
                <a:cubicBezTo>
                  <a:pt x="361369" y="300941"/>
                  <a:pt x="361369" y="298791"/>
                  <a:pt x="361369" y="296642"/>
                </a:cubicBezTo>
                <a:cubicBezTo>
                  <a:pt x="361369" y="293417"/>
                  <a:pt x="358140" y="289118"/>
                  <a:pt x="354911" y="286968"/>
                </a:cubicBezTo>
                <a:cubicBezTo>
                  <a:pt x="351682" y="284819"/>
                  <a:pt x="344148" y="285894"/>
                  <a:pt x="337690" y="284819"/>
                </a:cubicBezTo>
                <a:cubicBezTo>
                  <a:pt x="332308" y="283744"/>
                  <a:pt x="330156" y="277295"/>
                  <a:pt x="330156" y="277295"/>
                </a:cubicBezTo>
                <a:lnTo>
                  <a:pt x="326927" y="268697"/>
                </a:lnTo>
                <a:lnTo>
                  <a:pt x="325850" y="263323"/>
                </a:lnTo>
                <a:cubicBezTo>
                  <a:pt x="324774" y="260099"/>
                  <a:pt x="320469" y="248276"/>
                  <a:pt x="316164" y="236453"/>
                </a:cubicBezTo>
                <a:cubicBezTo>
                  <a:pt x="311859" y="225706"/>
                  <a:pt x="303248" y="204210"/>
                  <a:pt x="307553" y="189163"/>
                </a:cubicBezTo>
                <a:cubicBezTo>
                  <a:pt x="311859" y="175190"/>
                  <a:pt x="330156" y="171966"/>
                  <a:pt x="333385" y="171966"/>
                </a:cubicBezTo>
                <a:cubicBezTo>
                  <a:pt x="336614" y="171966"/>
                  <a:pt x="340919" y="170891"/>
                  <a:pt x="343071" y="171966"/>
                </a:cubicBezTo>
                <a:cubicBezTo>
                  <a:pt x="344148" y="171966"/>
                  <a:pt x="346300" y="174116"/>
                  <a:pt x="346300" y="177340"/>
                </a:cubicBezTo>
                <a:cubicBezTo>
                  <a:pt x="346300" y="180564"/>
                  <a:pt x="347377" y="182714"/>
                  <a:pt x="348453" y="183789"/>
                </a:cubicBezTo>
                <a:cubicBezTo>
                  <a:pt x="349529" y="183789"/>
                  <a:pt x="351682" y="184864"/>
                  <a:pt x="353834" y="185938"/>
                </a:cubicBezTo>
                <a:cubicBezTo>
                  <a:pt x="354911" y="185938"/>
                  <a:pt x="357063" y="187013"/>
                  <a:pt x="358140" y="188088"/>
                </a:cubicBezTo>
                <a:cubicBezTo>
                  <a:pt x="359216" y="189163"/>
                  <a:pt x="363521" y="187013"/>
                  <a:pt x="366750" y="182714"/>
                </a:cubicBezTo>
                <a:cubicBezTo>
                  <a:pt x="369979" y="179490"/>
                  <a:pt x="376437" y="169817"/>
                  <a:pt x="372132" y="165517"/>
                </a:cubicBezTo>
                <a:cubicBezTo>
                  <a:pt x="367826" y="161218"/>
                  <a:pt x="359216" y="165517"/>
                  <a:pt x="357063" y="164443"/>
                </a:cubicBezTo>
                <a:cubicBezTo>
                  <a:pt x="354911" y="164443"/>
                  <a:pt x="353834" y="161218"/>
                  <a:pt x="353834" y="160143"/>
                </a:cubicBezTo>
                <a:cubicBezTo>
                  <a:pt x="352758" y="159069"/>
                  <a:pt x="352758" y="157994"/>
                  <a:pt x="352758" y="156919"/>
                </a:cubicBezTo>
                <a:cubicBezTo>
                  <a:pt x="352758" y="155844"/>
                  <a:pt x="351682" y="154769"/>
                  <a:pt x="350605" y="153695"/>
                </a:cubicBezTo>
                <a:cubicBezTo>
                  <a:pt x="349529" y="153695"/>
                  <a:pt x="348453" y="154769"/>
                  <a:pt x="348453" y="155844"/>
                </a:cubicBezTo>
                <a:cubicBezTo>
                  <a:pt x="347377" y="156919"/>
                  <a:pt x="347377" y="160143"/>
                  <a:pt x="348453" y="161218"/>
                </a:cubicBezTo>
                <a:cubicBezTo>
                  <a:pt x="348453" y="163368"/>
                  <a:pt x="346300" y="164443"/>
                  <a:pt x="344148" y="161218"/>
                </a:cubicBezTo>
                <a:cubicBezTo>
                  <a:pt x="344148" y="160143"/>
                  <a:pt x="343071" y="157994"/>
                  <a:pt x="341995" y="155844"/>
                </a:cubicBezTo>
                <a:cubicBezTo>
                  <a:pt x="339842" y="152620"/>
                  <a:pt x="337690" y="150470"/>
                  <a:pt x="335537" y="148321"/>
                </a:cubicBezTo>
                <a:cubicBezTo>
                  <a:pt x="330156" y="145096"/>
                  <a:pt x="322622" y="146171"/>
                  <a:pt x="318316" y="148321"/>
                </a:cubicBezTo>
                <a:cubicBezTo>
                  <a:pt x="314011" y="150470"/>
                  <a:pt x="308630" y="156919"/>
                  <a:pt x="303248" y="161218"/>
                </a:cubicBezTo>
                <a:cubicBezTo>
                  <a:pt x="296790" y="166592"/>
                  <a:pt x="298943" y="155844"/>
                  <a:pt x="298943" y="155844"/>
                </a:cubicBezTo>
                <a:lnTo>
                  <a:pt x="301095" y="149396"/>
                </a:lnTo>
                <a:cubicBezTo>
                  <a:pt x="302172" y="145096"/>
                  <a:pt x="304324" y="138648"/>
                  <a:pt x="305401" y="134349"/>
                </a:cubicBezTo>
                <a:cubicBezTo>
                  <a:pt x="306477" y="130049"/>
                  <a:pt x="308630" y="126825"/>
                  <a:pt x="308630" y="126825"/>
                </a:cubicBezTo>
                <a:lnTo>
                  <a:pt x="310782" y="120376"/>
                </a:lnTo>
                <a:cubicBezTo>
                  <a:pt x="311859" y="116077"/>
                  <a:pt x="315087" y="107479"/>
                  <a:pt x="317240" y="101030"/>
                </a:cubicBezTo>
                <a:cubicBezTo>
                  <a:pt x="320469" y="94581"/>
                  <a:pt x="325850" y="88133"/>
                  <a:pt x="329079" y="85983"/>
                </a:cubicBezTo>
                <a:cubicBezTo>
                  <a:pt x="332308" y="84908"/>
                  <a:pt x="337690" y="84908"/>
                  <a:pt x="340919" y="85983"/>
                </a:cubicBezTo>
                <a:cubicBezTo>
                  <a:pt x="345224" y="85983"/>
                  <a:pt x="348453" y="87058"/>
                  <a:pt x="348453" y="87058"/>
                </a:cubicBezTo>
                <a:lnTo>
                  <a:pt x="351682" y="88133"/>
                </a:lnTo>
                <a:cubicBezTo>
                  <a:pt x="353834" y="88133"/>
                  <a:pt x="357063" y="89207"/>
                  <a:pt x="359216" y="89207"/>
                </a:cubicBezTo>
                <a:cubicBezTo>
                  <a:pt x="361369" y="89207"/>
                  <a:pt x="366750" y="88133"/>
                  <a:pt x="372132" y="84908"/>
                </a:cubicBezTo>
                <a:cubicBezTo>
                  <a:pt x="377513" y="82759"/>
                  <a:pt x="385047" y="69861"/>
                  <a:pt x="393658" y="70936"/>
                </a:cubicBezTo>
                <a:cubicBezTo>
                  <a:pt x="402268" y="72011"/>
                  <a:pt x="408726" y="79534"/>
                  <a:pt x="411955" y="79534"/>
                </a:cubicBezTo>
                <a:lnTo>
                  <a:pt x="416260" y="79534"/>
                </a:lnTo>
                <a:lnTo>
                  <a:pt x="421642" y="79534"/>
                </a:lnTo>
                <a:cubicBezTo>
                  <a:pt x="424871" y="79534"/>
                  <a:pt x="429176" y="80609"/>
                  <a:pt x="431328" y="81684"/>
                </a:cubicBezTo>
                <a:cubicBezTo>
                  <a:pt x="432405" y="82759"/>
                  <a:pt x="435634" y="82759"/>
                  <a:pt x="438863" y="81684"/>
                </a:cubicBezTo>
                <a:cubicBezTo>
                  <a:pt x="442092" y="80609"/>
                  <a:pt x="447473" y="80609"/>
                  <a:pt x="452855" y="81684"/>
                </a:cubicBezTo>
                <a:cubicBezTo>
                  <a:pt x="457160" y="82759"/>
                  <a:pt x="463618" y="83833"/>
                  <a:pt x="467923" y="83833"/>
                </a:cubicBezTo>
                <a:cubicBezTo>
                  <a:pt x="472228" y="83833"/>
                  <a:pt x="464694" y="73086"/>
                  <a:pt x="449626" y="62338"/>
                </a:cubicBezTo>
                <a:cubicBezTo>
                  <a:pt x="445321" y="59113"/>
                  <a:pt x="441015" y="56964"/>
                  <a:pt x="436710" y="53739"/>
                </a:cubicBezTo>
                <a:cubicBezTo>
                  <a:pt x="432405" y="51590"/>
                  <a:pt x="429176" y="49440"/>
                  <a:pt x="423794" y="47291"/>
                </a:cubicBezTo>
                <a:cubicBezTo>
                  <a:pt x="402268" y="36543"/>
                  <a:pt x="375360" y="26870"/>
                  <a:pt x="345224" y="20421"/>
                </a:cubicBezTo>
                <a:cubicBezTo>
                  <a:pt x="328003" y="17197"/>
                  <a:pt x="310782" y="15047"/>
                  <a:pt x="293561" y="15047"/>
                </a:cubicBezTo>
                <a:close/>
                <a:moveTo>
                  <a:pt x="289256" y="0"/>
                </a:moveTo>
                <a:cubicBezTo>
                  <a:pt x="302172" y="0"/>
                  <a:pt x="314011" y="1075"/>
                  <a:pt x="326927" y="3224"/>
                </a:cubicBezTo>
                <a:cubicBezTo>
                  <a:pt x="331232" y="3224"/>
                  <a:pt x="336614" y="4299"/>
                  <a:pt x="340919" y="5374"/>
                </a:cubicBezTo>
                <a:cubicBezTo>
                  <a:pt x="341995" y="5374"/>
                  <a:pt x="341995" y="5374"/>
                  <a:pt x="341995" y="5374"/>
                </a:cubicBezTo>
                <a:cubicBezTo>
                  <a:pt x="386124" y="11823"/>
                  <a:pt x="427023" y="29019"/>
                  <a:pt x="461465" y="53739"/>
                </a:cubicBezTo>
                <a:cubicBezTo>
                  <a:pt x="468999" y="59113"/>
                  <a:pt x="476533" y="64487"/>
                  <a:pt x="484068" y="70936"/>
                </a:cubicBezTo>
                <a:cubicBezTo>
                  <a:pt x="485144" y="72011"/>
                  <a:pt x="485144" y="73086"/>
                  <a:pt x="485144" y="73086"/>
                </a:cubicBezTo>
                <a:cubicBezTo>
                  <a:pt x="540035" y="123601"/>
                  <a:pt x="574477" y="194537"/>
                  <a:pt x="574477" y="275146"/>
                </a:cubicBezTo>
                <a:cubicBezTo>
                  <a:pt x="574477" y="408420"/>
                  <a:pt x="477610" y="519123"/>
                  <a:pt x="350605" y="542768"/>
                </a:cubicBezTo>
                <a:cubicBezTo>
                  <a:pt x="322622" y="548142"/>
                  <a:pt x="302172" y="549217"/>
                  <a:pt x="273112" y="545993"/>
                </a:cubicBezTo>
                <a:cubicBezTo>
                  <a:pt x="249433" y="544918"/>
                  <a:pt x="224678" y="540619"/>
                  <a:pt x="202075" y="533095"/>
                </a:cubicBezTo>
                <a:cubicBezTo>
                  <a:pt x="198847" y="533095"/>
                  <a:pt x="196694" y="530946"/>
                  <a:pt x="193465" y="530946"/>
                </a:cubicBezTo>
                <a:cubicBezTo>
                  <a:pt x="193465" y="529871"/>
                  <a:pt x="192389" y="529871"/>
                  <a:pt x="192389" y="529871"/>
                </a:cubicBezTo>
                <a:cubicBezTo>
                  <a:pt x="190236" y="529871"/>
                  <a:pt x="189160" y="528796"/>
                  <a:pt x="187007" y="527721"/>
                </a:cubicBezTo>
                <a:cubicBezTo>
                  <a:pt x="171939" y="522347"/>
                  <a:pt x="156871" y="514824"/>
                  <a:pt x="142879" y="507300"/>
                </a:cubicBezTo>
                <a:cubicBezTo>
                  <a:pt x="138573" y="506226"/>
                  <a:pt x="150413" y="513749"/>
                  <a:pt x="147184" y="513749"/>
                </a:cubicBezTo>
                <a:cubicBezTo>
                  <a:pt x="123505" y="504076"/>
                  <a:pt x="105208" y="485805"/>
                  <a:pt x="110590" y="485805"/>
                </a:cubicBezTo>
                <a:cubicBezTo>
                  <a:pt x="96598" y="478281"/>
                  <a:pt x="81529" y="466458"/>
                  <a:pt x="66461" y="453561"/>
                </a:cubicBezTo>
                <a:lnTo>
                  <a:pt x="56774" y="442813"/>
                </a:lnTo>
                <a:cubicBezTo>
                  <a:pt x="53545" y="438514"/>
                  <a:pt x="50316" y="435289"/>
                  <a:pt x="47088" y="430990"/>
                </a:cubicBezTo>
                <a:cubicBezTo>
                  <a:pt x="40630" y="423467"/>
                  <a:pt x="35248" y="414868"/>
                  <a:pt x="29867" y="406270"/>
                </a:cubicBezTo>
                <a:cubicBezTo>
                  <a:pt x="27714" y="400896"/>
                  <a:pt x="37401" y="414868"/>
                  <a:pt x="33096" y="405195"/>
                </a:cubicBezTo>
                <a:cubicBezTo>
                  <a:pt x="19104" y="387999"/>
                  <a:pt x="7264" y="358979"/>
                  <a:pt x="2959" y="335334"/>
                </a:cubicBezTo>
                <a:cubicBezTo>
                  <a:pt x="-1346" y="310614"/>
                  <a:pt x="-270" y="291268"/>
                  <a:pt x="1883" y="290193"/>
                </a:cubicBezTo>
                <a:cubicBezTo>
                  <a:pt x="3497" y="316525"/>
                  <a:pt x="9955" y="342589"/>
                  <a:pt x="20315" y="367040"/>
                </a:cubicBezTo>
                <a:lnTo>
                  <a:pt x="29687" y="382087"/>
                </a:lnTo>
                <a:lnTo>
                  <a:pt x="29867" y="382625"/>
                </a:lnTo>
                <a:cubicBezTo>
                  <a:pt x="38477" y="400896"/>
                  <a:pt x="49240" y="418093"/>
                  <a:pt x="61080" y="434215"/>
                </a:cubicBezTo>
                <a:cubicBezTo>
                  <a:pt x="62156" y="434215"/>
                  <a:pt x="62156" y="434215"/>
                  <a:pt x="62156" y="434215"/>
                </a:cubicBezTo>
                <a:lnTo>
                  <a:pt x="29687" y="382087"/>
                </a:lnTo>
                <a:lnTo>
                  <a:pt x="12780" y="331572"/>
                </a:lnTo>
                <a:cubicBezTo>
                  <a:pt x="8879" y="313838"/>
                  <a:pt x="6726" y="295567"/>
                  <a:pt x="6188" y="277295"/>
                </a:cubicBezTo>
                <a:cubicBezTo>
                  <a:pt x="5112" y="203135"/>
                  <a:pt x="37401" y="128975"/>
                  <a:pt x="91216" y="78460"/>
                </a:cubicBezTo>
                <a:cubicBezTo>
                  <a:pt x="145031" y="27944"/>
                  <a:pt x="218220" y="0"/>
                  <a:pt x="289256" y="0"/>
                </a:cubicBezTo>
                <a:close/>
              </a:path>
            </a:pathLst>
          </a:custGeom>
          <a:solidFill>
            <a:schemeClr val="bg1"/>
          </a:solidFill>
          <a:ln>
            <a:noFill/>
          </a:ln>
        </p:spPr>
        <p:txBody>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9pPr>
          </a:lstStyle>
          <a:p>
            <a:endParaRPr lang="zh-CN" altLang="en-US" sz="1500"/>
          </a:p>
        </p:txBody>
      </p:sp>
      <p:sp>
        <p:nvSpPr>
          <p:cNvPr id="27" name="标题 1"/>
          <p:cNvSpPr txBox="1"/>
          <p:nvPr/>
        </p:nvSpPr>
        <p:spPr>
          <a:xfrm>
            <a:off x="367554" y="364531"/>
            <a:ext cx="11253328" cy="536842"/>
          </a:xfrm>
          <a:prstGeom prst="rect">
            <a:avLst/>
          </a:prstGeom>
        </p:spPr>
        <p:txBody>
          <a:bodyPr vert="horz" lIns="91440" tIns="45720" rIns="91440" bIns="45720" rtlCol="0" anchor="ctr">
            <a:normAutofit/>
          </a:bodyPr>
          <a:lstStyle>
            <a:lvl1pPr marL="0" marR="0" indent="0" algn="l" defTabSz="412750" latinLnBrk="0">
              <a:spcBef>
                <a:spcPts val="0"/>
              </a:spcBef>
              <a:spcAft>
                <a:spcPts val="0"/>
              </a:spcAft>
              <a:buClrTx/>
              <a:buSzTx/>
              <a:buFontTx/>
              <a:buNone/>
              <a:defRPr sz="2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1pPr>
            <a:lvl2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2pPr>
            <a:lvl3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3pPr>
            <a:lvl4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4pPr>
            <a:lvl5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5pPr>
            <a:lvl6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6pPr>
            <a:lvl7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7pPr>
            <a:lvl8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8pPr>
            <a:lvl9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9pPr>
          </a:lstStyle>
          <a:p>
            <a:r>
              <a:rPr kumimoji="1" lang="zh-CN" altLang="en-US" kern="0">
                <a:sym typeface="+mn-ea"/>
              </a:rPr>
              <a:t>网点规划</a:t>
            </a:r>
            <a:r>
              <a:rPr lang="en-US" altLang="zh-CN">
                <a:sym typeface="+mn-ea"/>
              </a:rPr>
              <a:t>Ⅰ </a:t>
            </a:r>
            <a:r>
              <a:rPr kumimoji="1" lang="en-US" altLang="zh-CN" kern="0">
                <a:sym typeface="+mn-ea"/>
              </a:rPr>
              <a:t>--</a:t>
            </a:r>
            <a:r>
              <a:rPr kumimoji="1" lang="zh-CN" altLang="en-US" kern="0"/>
              <a:t>成熟市场规划原则</a:t>
            </a:r>
            <a:endParaRPr kumimoji="1" lang="en-US" altLang="zh-CN" kern="0" dirty="0">
              <a:latin typeface="OPPOSans R" panose="00020600040101010101" charset="-122"/>
              <a:ea typeface="OPPOSans R" panose="00020600040101010101" charset="-122"/>
            </a:endParaRPr>
          </a:p>
        </p:txBody>
      </p:sp>
      <p:cxnSp>
        <p:nvCxnSpPr>
          <p:cNvPr id="28" name="直接连接符 27"/>
          <p:cNvCxnSpPr/>
          <p:nvPr/>
        </p:nvCxnSpPr>
        <p:spPr>
          <a:xfrm flipV="1">
            <a:off x="432435" y="834390"/>
            <a:ext cx="4492625" cy="5715"/>
          </a:xfrm>
          <a:prstGeom prst="line">
            <a:avLst/>
          </a:prstGeom>
          <a:noFill/>
          <a:ln w="25400" cap="flat">
            <a:solidFill>
              <a:schemeClr val="accent1"/>
            </a:solidFill>
            <a:prstDash val="solid"/>
            <a:miter lim="400000"/>
            <a:tailEnd type="none"/>
          </a:ln>
        </p:spPr>
        <p:style>
          <a:lnRef idx="0">
            <a:scrgbClr r="0" g="0" b="0"/>
          </a:lnRef>
          <a:fillRef idx="0">
            <a:scrgbClr r="0" g="0" b="0"/>
          </a:fillRef>
          <a:effectRef idx="0">
            <a:scrgbClr r="0" g="0" b="0"/>
          </a:effectRef>
          <a:fontRef idx="none"/>
        </p:style>
      </p:cxnSp>
      <p:sp>
        <p:nvSpPr>
          <p:cNvPr id="29" name="矩形 28"/>
          <p:cNvSpPr/>
          <p:nvPr/>
        </p:nvSpPr>
        <p:spPr>
          <a:xfrm>
            <a:off x="367554" y="888053"/>
            <a:ext cx="2723823" cy="369332"/>
          </a:xfrm>
          <a:prstGeom prst="rect">
            <a:avLst/>
          </a:prstGeom>
        </p:spPr>
        <p:txBody>
          <a:bodyPr wrap="none">
            <a:spAutoFit/>
          </a:bodyPr>
          <a:lstStyle/>
          <a:p>
            <a:r>
              <a:rPr kumimoji="1" lang="zh-CN" altLang="en-US">
                <a:solidFill>
                  <a:srgbClr val="046A38"/>
                </a:solidFill>
                <a:latin typeface="OPPOSans B" panose="00020600040101010101" pitchFamily="18" charset="-122"/>
                <a:ea typeface="OPPOSans B" panose="00020600040101010101" pitchFamily="18" charset="-122"/>
                <a:cs typeface="OPPOSans R" panose="00020600040101010101" charset="-122"/>
                <a:sym typeface="+mn-ea"/>
              </a:rPr>
              <a:t>成熟市场：运营质量原则</a:t>
            </a:r>
            <a:endParaRPr kumimoji="1" lang="zh-CN" altLang="en-US">
              <a:solidFill>
                <a:srgbClr val="046A38"/>
              </a:solidFill>
              <a:latin typeface="OPPOSans B" panose="00020600040101010101" pitchFamily="18" charset="-122"/>
              <a:ea typeface="OPPOSans B" panose="00020600040101010101" pitchFamily="18" charset="-122"/>
              <a:cs typeface="OPPOSans R" panose="00020600040101010101" charset="-122"/>
              <a:sym typeface="OPPOSans B" panose="00020600040101010101" pitchFamily="18" charset="-122"/>
            </a:endParaRPr>
          </a:p>
        </p:txBody>
      </p:sp>
      <p:sp>
        <p:nvSpPr>
          <p:cNvPr id="32" name="îṥḷíḓe"/>
          <p:cNvSpPr/>
          <p:nvPr/>
        </p:nvSpPr>
        <p:spPr>
          <a:xfrm>
            <a:off x="2895746" y="3612514"/>
            <a:ext cx="1472950" cy="475615"/>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45720" tIns="22860" rIns="45720" bIns="22860" rtlCol="0" anchor="ctr">
            <a:norm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1pPr>
            <a:lvl2pPr marL="0" marR="0" indent="228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2pPr>
            <a:lvl3pPr marL="0" marR="0" indent="457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3pPr>
            <a:lvl4pPr marL="0" marR="0" indent="685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4pPr>
            <a:lvl5pPr marL="0" marR="0" indent="9144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5pPr>
            <a:lvl6pPr marL="0" marR="0" indent="11430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6pPr>
            <a:lvl7pPr marL="0" marR="0" indent="1371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7pPr>
            <a:lvl8pPr marL="0" marR="0" indent="1600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8pPr>
            <a:lvl9pPr marL="0" marR="0" indent="1828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9pPr>
          </a:lstStyle>
          <a:p>
            <a:r>
              <a:rPr lang="zh-CN" altLang="en-US" sz="1600">
                <a:solidFill>
                  <a:schemeClr val="tx1"/>
                </a:solidFill>
                <a:latin typeface="OPPOSans R" panose="00020600040101010101" charset="-122"/>
                <a:ea typeface="OPPOSans R" panose="00020600040101010101" charset="-122"/>
                <a:cs typeface="OPPOSans R" panose="00020600040101010101" charset="-122"/>
              </a:rPr>
              <a:t>服务能力</a:t>
            </a:r>
            <a:endParaRPr lang="zh-CN" altLang="en-US" sz="1600">
              <a:solidFill>
                <a:schemeClr val="tx1"/>
              </a:solidFill>
              <a:latin typeface="OPPOSans R" panose="00020600040101010101" charset="-122"/>
              <a:ea typeface="OPPOSans R" panose="00020600040101010101" charset="-122"/>
              <a:cs typeface="OPPOSans R" panose="00020600040101010101" charset="-122"/>
            </a:endParaRPr>
          </a:p>
        </p:txBody>
      </p:sp>
      <p:grpSp>
        <p:nvGrpSpPr>
          <p:cNvPr id="48" name="组合 47"/>
          <p:cNvGrpSpPr/>
          <p:nvPr/>
        </p:nvGrpSpPr>
        <p:grpSpPr>
          <a:xfrm>
            <a:off x="2423971" y="1704585"/>
            <a:ext cx="471775" cy="2172258"/>
            <a:chOff x="3732904" y="2221809"/>
            <a:chExt cx="471775" cy="2325444"/>
          </a:xfrm>
        </p:grpSpPr>
        <p:cxnSp>
          <p:nvCxnSpPr>
            <p:cNvPr id="18" name="直接箭头连接符 17"/>
            <p:cNvCxnSpPr/>
            <p:nvPr/>
          </p:nvCxnSpPr>
          <p:spPr>
            <a:xfrm>
              <a:off x="3732904" y="2221809"/>
              <a:ext cx="471775" cy="0"/>
            </a:xfrm>
            <a:prstGeom prst="straightConnector1">
              <a:avLst/>
            </a:prstGeom>
            <a:ln w="3175" cap="rnd">
              <a:solidFill>
                <a:schemeClr val="bg1">
                  <a:lumMod val="75000"/>
                </a:schemeClr>
              </a:solidFill>
              <a:round/>
              <a:tailEnd type="triangle"/>
            </a:ln>
          </p:spPr>
          <p:style>
            <a:lnRef idx="1">
              <a:schemeClr val="accent1"/>
            </a:lnRef>
            <a:fillRef idx="0">
              <a:schemeClr val="accent1"/>
            </a:fillRef>
            <a:effectRef idx="0">
              <a:schemeClr val="accent1"/>
            </a:effectRef>
            <a:fontRef idx="minor">
              <a:schemeClr val="tx1"/>
            </a:fontRef>
          </p:style>
        </p:cxnSp>
        <p:cxnSp>
          <p:nvCxnSpPr>
            <p:cNvPr id="45" name="直接箭头连接符 44"/>
            <p:cNvCxnSpPr/>
            <p:nvPr/>
          </p:nvCxnSpPr>
          <p:spPr>
            <a:xfrm>
              <a:off x="3732904" y="4547253"/>
              <a:ext cx="471775" cy="0"/>
            </a:xfrm>
            <a:prstGeom prst="straightConnector1">
              <a:avLst/>
            </a:prstGeom>
            <a:ln w="3175" cap="rnd">
              <a:solidFill>
                <a:schemeClr val="bg1">
                  <a:lumMod val="75000"/>
                </a:schemeClr>
              </a:solidFill>
              <a:round/>
              <a:tailEnd type="triangle"/>
            </a:ln>
          </p:spPr>
          <p:style>
            <a:lnRef idx="1">
              <a:schemeClr val="accent1"/>
            </a:lnRef>
            <a:fillRef idx="0">
              <a:schemeClr val="accent1"/>
            </a:fillRef>
            <a:effectRef idx="0">
              <a:schemeClr val="accent1"/>
            </a:effectRef>
            <a:fontRef idx="minor">
              <a:schemeClr val="tx1"/>
            </a:fontRef>
          </p:style>
        </p:cxnSp>
        <p:cxnSp>
          <p:nvCxnSpPr>
            <p:cNvPr id="46" name="直接箭头连接符 45"/>
            <p:cNvCxnSpPr/>
            <p:nvPr/>
          </p:nvCxnSpPr>
          <p:spPr>
            <a:xfrm flipV="1">
              <a:off x="3732904" y="2221810"/>
              <a:ext cx="0" cy="2325443"/>
            </a:xfrm>
            <a:prstGeom prst="straightConnector1">
              <a:avLst/>
            </a:prstGeom>
            <a:ln w="3175" cap="rnd">
              <a:solidFill>
                <a:schemeClr val="bg1">
                  <a:lumMod val="75000"/>
                </a:schemeClr>
              </a:solidFill>
              <a:round/>
              <a:tailEnd type="none"/>
            </a:ln>
          </p:spPr>
          <p:style>
            <a:lnRef idx="1">
              <a:schemeClr val="accent1"/>
            </a:lnRef>
            <a:fillRef idx="0">
              <a:schemeClr val="accent1"/>
            </a:fillRef>
            <a:effectRef idx="0">
              <a:schemeClr val="accent1"/>
            </a:effectRef>
            <a:fontRef idx="minor">
              <a:schemeClr val="tx1"/>
            </a:fontRef>
          </p:style>
        </p:cxnSp>
      </p:grpSp>
      <p:grpSp>
        <p:nvGrpSpPr>
          <p:cNvPr id="51" name="组合 50"/>
          <p:cNvGrpSpPr/>
          <p:nvPr/>
        </p:nvGrpSpPr>
        <p:grpSpPr>
          <a:xfrm>
            <a:off x="4573938" y="3044416"/>
            <a:ext cx="471775" cy="2720318"/>
            <a:chOff x="3732904" y="2221809"/>
            <a:chExt cx="471775" cy="2325444"/>
          </a:xfrm>
        </p:grpSpPr>
        <p:cxnSp>
          <p:nvCxnSpPr>
            <p:cNvPr id="52" name="直接箭头连接符 51"/>
            <p:cNvCxnSpPr/>
            <p:nvPr/>
          </p:nvCxnSpPr>
          <p:spPr>
            <a:xfrm>
              <a:off x="3732904" y="2221809"/>
              <a:ext cx="471775" cy="0"/>
            </a:xfrm>
            <a:prstGeom prst="straightConnector1">
              <a:avLst/>
            </a:prstGeom>
            <a:ln w="3175" cap="rnd">
              <a:solidFill>
                <a:schemeClr val="bg1">
                  <a:lumMod val="75000"/>
                </a:schemeClr>
              </a:solidFill>
              <a:round/>
              <a:tailEnd type="triangle"/>
            </a:ln>
          </p:spPr>
          <p:style>
            <a:lnRef idx="1">
              <a:schemeClr val="accent1"/>
            </a:lnRef>
            <a:fillRef idx="0">
              <a:schemeClr val="accent1"/>
            </a:fillRef>
            <a:effectRef idx="0">
              <a:schemeClr val="accent1"/>
            </a:effectRef>
            <a:fontRef idx="minor">
              <a:schemeClr val="tx1"/>
            </a:fontRef>
          </p:style>
        </p:cxnSp>
        <p:cxnSp>
          <p:nvCxnSpPr>
            <p:cNvPr id="53" name="直接箭头连接符 52"/>
            <p:cNvCxnSpPr/>
            <p:nvPr/>
          </p:nvCxnSpPr>
          <p:spPr>
            <a:xfrm>
              <a:off x="3732904" y="4547253"/>
              <a:ext cx="471775" cy="0"/>
            </a:xfrm>
            <a:prstGeom prst="straightConnector1">
              <a:avLst/>
            </a:prstGeom>
            <a:ln w="3175" cap="rnd">
              <a:solidFill>
                <a:schemeClr val="bg1">
                  <a:lumMod val="75000"/>
                </a:schemeClr>
              </a:solidFill>
              <a:round/>
              <a:tailEnd type="triangle"/>
            </a:ln>
          </p:spPr>
          <p:style>
            <a:lnRef idx="1">
              <a:schemeClr val="accent1"/>
            </a:lnRef>
            <a:fillRef idx="0">
              <a:schemeClr val="accent1"/>
            </a:fillRef>
            <a:effectRef idx="0">
              <a:schemeClr val="accent1"/>
            </a:effectRef>
            <a:fontRef idx="minor">
              <a:schemeClr val="tx1"/>
            </a:fontRef>
          </p:style>
        </p:cxnSp>
        <p:cxnSp>
          <p:nvCxnSpPr>
            <p:cNvPr id="54" name="直接箭头连接符 53"/>
            <p:cNvCxnSpPr/>
            <p:nvPr/>
          </p:nvCxnSpPr>
          <p:spPr>
            <a:xfrm flipV="1">
              <a:off x="3732904" y="2221810"/>
              <a:ext cx="0" cy="2325443"/>
            </a:xfrm>
            <a:prstGeom prst="straightConnector1">
              <a:avLst/>
            </a:prstGeom>
            <a:ln w="3175" cap="rnd">
              <a:solidFill>
                <a:schemeClr val="bg1">
                  <a:lumMod val="75000"/>
                </a:schemeClr>
              </a:solidFill>
              <a:round/>
              <a:tailEnd type="none"/>
            </a:ln>
          </p:spPr>
          <p:style>
            <a:lnRef idx="1">
              <a:schemeClr val="accent1"/>
            </a:lnRef>
            <a:fillRef idx="0">
              <a:schemeClr val="accent1"/>
            </a:fillRef>
            <a:effectRef idx="0">
              <a:schemeClr val="accent1"/>
            </a:effectRef>
            <a:fontRef idx="minor">
              <a:schemeClr val="tx1"/>
            </a:fontRef>
          </p:style>
        </p:cxnSp>
      </p:grpSp>
      <p:cxnSp>
        <p:nvCxnSpPr>
          <p:cNvPr id="55" name="直接箭头连接符 54"/>
          <p:cNvCxnSpPr/>
          <p:nvPr/>
        </p:nvCxnSpPr>
        <p:spPr>
          <a:xfrm>
            <a:off x="4348809" y="3850321"/>
            <a:ext cx="216000" cy="0"/>
          </a:xfrm>
          <a:prstGeom prst="straightConnector1">
            <a:avLst/>
          </a:prstGeom>
          <a:ln w="3175" cap="rnd">
            <a:solidFill>
              <a:schemeClr val="bg1">
                <a:lumMod val="75000"/>
              </a:schemeClr>
            </a:solidFill>
            <a:round/>
            <a:tailEnd type="none"/>
          </a:ln>
        </p:spPr>
        <p:style>
          <a:lnRef idx="1">
            <a:schemeClr val="accent1"/>
          </a:lnRef>
          <a:fillRef idx="0">
            <a:schemeClr val="accent1"/>
          </a:fillRef>
          <a:effectRef idx="0">
            <a:schemeClr val="accent1"/>
          </a:effectRef>
          <a:fontRef idx="minor">
            <a:schemeClr val="tx1"/>
          </a:fontRef>
        </p:style>
      </p:cxnSp>
      <p:sp>
        <p:nvSpPr>
          <p:cNvPr id="56" name="îṥḷíḓe"/>
          <p:cNvSpPr/>
          <p:nvPr/>
        </p:nvSpPr>
        <p:spPr>
          <a:xfrm>
            <a:off x="5045713" y="2789983"/>
            <a:ext cx="774173" cy="475615"/>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45720" tIns="22860" rIns="45720" bIns="22860" rtlCol="0" anchor="ctr">
            <a:norm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1pPr>
            <a:lvl2pPr marL="0" marR="0" indent="228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2pPr>
            <a:lvl3pPr marL="0" marR="0" indent="457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3pPr>
            <a:lvl4pPr marL="0" marR="0" indent="685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4pPr>
            <a:lvl5pPr marL="0" marR="0" indent="9144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5pPr>
            <a:lvl6pPr marL="0" marR="0" indent="11430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6pPr>
            <a:lvl7pPr marL="0" marR="0" indent="1371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7pPr>
            <a:lvl8pPr marL="0" marR="0" indent="1600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8pPr>
            <a:lvl9pPr marL="0" marR="0" indent="1828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9pPr>
          </a:lstStyle>
          <a:p>
            <a:r>
              <a:rPr lang="zh-CN" altLang="en-US" sz="1600">
                <a:solidFill>
                  <a:schemeClr val="tx1"/>
                </a:solidFill>
                <a:latin typeface="OPPOSans R" panose="00020600040101010101" charset="-122"/>
                <a:ea typeface="OPPOSans R" panose="00020600040101010101" charset="-122"/>
                <a:cs typeface="OPPOSans R" panose="00020600040101010101" charset="-122"/>
              </a:rPr>
              <a:t>不足</a:t>
            </a:r>
            <a:endParaRPr lang="zh-CN" altLang="en-US" sz="1600">
              <a:solidFill>
                <a:schemeClr val="tx1"/>
              </a:solidFill>
              <a:latin typeface="OPPOSans R" panose="00020600040101010101" charset="-122"/>
              <a:ea typeface="OPPOSans R" panose="00020600040101010101" charset="-122"/>
              <a:cs typeface="OPPOSans R" panose="00020600040101010101" charset="-122"/>
            </a:endParaRPr>
          </a:p>
        </p:txBody>
      </p:sp>
      <p:sp>
        <p:nvSpPr>
          <p:cNvPr id="57" name="îṥḷíḓe"/>
          <p:cNvSpPr/>
          <p:nvPr/>
        </p:nvSpPr>
        <p:spPr>
          <a:xfrm>
            <a:off x="5024806" y="5526926"/>
            <a:ext cx="774173" cy="475615"/>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45720" tIns="22860" rIns="45720" bIns="22860" rtlCol="0" anchor="ctr">
            <a:norm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1pPr>
            <a:lvl2pPr marL="0" marR="0" indent="228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2pPr>
            <a:lvl3pPr marL="0" marR="0" indent="457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3pPr>
            <a:lvl4pPr marL="0" marR="0" indent="685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4pPr>
            <a:lvl5pPr marL="0" marR="0" indent="9144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5pPr>
            <a:lvl6pPr marL="0" marR="0" indent="11430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6pPr>
            <a:lvl7pPr marL="0" marR="0" indent="1371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7pPr>
            <a:lvl8pPr marL="0" marR="0" indent="1600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8pPr>
            <a:lvl9pPr marL="0" marR="0" indent="1828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9pPr>
          </a:lstStyle>
          <a:p>
            <a:r>
              <a:rPr lang="zh-CN" altLang="en-US" sz="1600">
                <a:solidFill>
                  <a:schemeClr val="tx1"/>
                </a:solidFill>
                <a:latin typeface="OPPOSans R" panose="00020600040101010101" charset="-122"/>
                <a:ea typeface="OPPOSans R" panose="00020600040101010101" charset="-122"/>
                <a:cs typeface="OPPOSans R" panose="00020600040101010101" charset="-122"/>
              </a:rPr>
              <a:t>过剩</a:t>
            </a:r>
            <a:endParaRPr lang="zh-CN" altLang="en-US" sz="1600">
              <a:solidFill>
                <a:schemeClr val="tx1"/>
              </a:solidFill>
              <a:latin typeface="OPPOSans R" panose="00020600040101010101" charset="-122"/>
              <a:ea typeface="OPPOSans R" panose="00020600040101010101" charset="-122"/>
              <a:cs typeface="OPPOSans R" panose="00020600040101010101" charset="-122"/>
            </a:endParaRPr>
          </a:p>
        </p:txBody>
      </p:sp>
      <p:grpSp>
        <p:nvGrpSpPr>
          <p:cNvPr id="58" name="组合 57"/>
          <p:cNvGrpSpPr/>
          <p:nvPr/>
        </p:nvGrpSpPr>
        <p:grpSpPr>
          <a:xfrm>
            <a:off x="5811994" y="2423877"/>
            <a:ext cx="214980" cy="2133822"/>
            <a:chOff x="3732904" y="2221809"/>
            <a:chExt cx="471775" cy="2325444"/>
          </a:xfrm>
        </p:grpSpPr>
        <p:cxnSp>
          <p:nvCxnSpPr>
            <p:cNvPr id="59" name="直接箭头连接符 58"/>
            <p:cNvCxnSpPr/>
            <p:nvPr/>
          </p:nvCxnSpPr>
          <p:spPr>
            <a:xfrm>
              <a:off x="3732904" y="2221809"/>
              <a:ext cx="471775" cy="0"/>
            </a:xfrm>
            <a:prstGeom prst="straightConnector1">
              <a:avLst/>
            </a:prstGeom>
            <a:ln w="3175" cap="rnd">
              <a:solidFill>
                <a:schemeClr val="bg1">
                  <a:lumMod val="75000"/>
                </a:schemeClr>
              </a:solidFill>
              <a:round/>
              <a:tailEnd type="triangle"/>
            </a:ln>
          </p:spPr>
          <p:style>
            <a:lnRef idx="1">
              <a:schemeClr val="accent1"/>
            </a:lnRef>
            <a:fillRef idx="0">
              <a:schemeClr val="accent1"/>
            </a:fillRef>
            <a:effectRef idx="0">
              <a:schemeClr val="accent1"/>
            </a:effectRef>
            <a:fontRef idx="minor">
              <a:schemeClr val="tx1"/>
            </a:fontRef>
          </p:style>
        </p:cxnSp>
        <p:cxnSp>
          <p:nvCxnSpPr>
            <p:cNvPr id="60" name="直接箭头连接符 59"/>
            <p:cNvCxnSpPr/>
            <p:nvPr/>
          </p:nvCxnSpPr>
          <p:spPr>
            <a:xfrm>
              <a:off x="3732904" y="4547253"/>
              <a:ext cx="471775" cy="0"/>
            </a:xfrm>
            <a:prstGeom prst="straightConnector1">
              <a:avLst/>
            </a:prstGeom>
            <a:ln w="3175" cap="rnd">
              <a:solidFill>
                <a:schemeClr val="bg1">
                  <a:lumMod val="75000"/>
                </a:schemeClr>
              </a:solidFill>
              <a:round/>
              <a:tailEnd type="triangle"/>
            </a:ln>
          </p:spPr>
          <p:style>
            <a:lnRef idx="1">
              <a:schemeClr val="accent1"/>
            </a:lnRef>
            <a:fillRef idx="0">
              <a:schemeClr val="accent1"/>
            </a:fillRef>
            <a:effectRef idx="0">
              <a:schemeClr val="accent1"/>
            </a:effectRef>
            <a:fontRef idx="minor">
              <a:schemeClr val="tx1"/>
            </a:fontRef>
          </p:style>
        </p:cxnSp>
        <p:cxnSp>
          <p:nvCxnSpPr>
            <p:cNvPr id="61" name="直接箭头连接符 60"/>
            <p:cNvCxnSpPr/>
            <p:nvPr/>
          </p:nvCxnSpPr>
          <p:spPr>
            <a:xfrm flipV="1">
              <a:off x="3732904" y="2221810"/>
              <a:ext cx="0" cy="2325443"/>
            </a:xfrm>
            <a:prstGeom prst="straightConnector1">
              <a:avLst/>
            </a:prstGeom>
            <a:ln w="3175" cap="rnd">
              <a:solidFill>
                <a:schemeClr val="bg1">
                  <a:lumMod val="75000"/>
                </a:schemeClr>
              </a:solidFill>
              <a:round/>
              <a:tailEnd type="none"/>
            </a:ln>
          </p:spPr>
          <p:style>
            <a:lnRef idx="1">
              <a:schemeClr val="accent1"/>
            </a:lnRef>
            <a:fillRef idx="0">
              <a:schemeClr val="accent1"/>
            </a:fillRef>
            <a:effectRef idx="0">
              <a:schemeClr val="accent1"/>
            </a:effectRef>
            <a:fontRef idx="minor">
              <a:schemeClr val="tx1"/>
            </a:fontRef>
          </p:style>
        </p:cxnSp>
      </p:grpSp>
      <p:cxnSp>
        <p:nvCxnSpPr>
          <p:cNvPr id="62" name="直接箭头连接符 61"/>
          <p:cNvCxnSpPr/>
          <p:nvPr/>
        </p:nvCxnSpPr>
        <p:spPr>
          <a:xfrm>
            <a:off x="5817162" y="3579263"/>
            <a:ext cx="216000" cy="0"/>
          </a:xfrm>
          <a:prstGeom prst="straightConnector1">
            <a:avLst/>
          </a:prstGeom>
          <a:ln w="3175" cap="rnd">
            <a:solidFill>
              <a:schemeClr val="bg1">
                <a:lumMod val="75000"/>
              </a:schemeClr>
            </a:solidFill>
            <a:round/>
            <a:tailEnd type="none"/>
          </a:ln>
        </p:spPr>
        <p:style>
          <a:lnRef idx="1">
            <a:schemeClr val="accent1"/>
          </a:lnRef>
          <a:fillRef idx="0">
            <a:schemeClr val="accent1"/>
          </a:fillRef>
          <a:effectRef idx="0">
            <a:schemeClr val="accent1"/>
          </a:effectRef>
          <a:fontRef idx="minor">
            <a:schemeClr val="tx1"/>
          </a:fontRef>
        </p:style>
      </p:cxnSp>
      <p:cxnSp>
        <p:nvCxnSpPr>
          <p:cNvPr id="64" name="直接箭头连接符 63"/>
          <p:cNvCxnSpPr/>
          <p:nvPr/>
        </p:nvCxnSpPr>
        <p:spPr>
          <a:xfrm>
            <a:off x="5792391" y="5764733"/>
            <a:ext cx="252000" cy="0"/>
          </a:xfrm>
          <a:prstGeom prst="straightConnector1">
            <a:avLst/>
          </a:prstGeom>
          <a:ln w="3175" cap="rnd">
            <a:solidFill>
              <a:schemeClr val="bg1">
                <a:lumMod val="75000"/>
              </a:schemeClr>
            </a:solidFill>
            <a:round/>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对象 4" hidden="1"/>
          <p:cNvGraphicFramePr>
            <a:graphicFrameLocks noChangeAspect="1"/>
          </p:cNvGraphicFramePr>
          <p:nvPr>
            <p:custDataLst>
              <p:tags r:id="rId1"/>
            </p:custDataLst>
          </p:nvPr>
        </p:nvGraphicFramePr>
        <p:xfrm>
          <a:off x="794" y="794"/>
          <a:ext cx="794" cy="794"/>
        </p:xfrm>
        <a:graphic>
          <a:graphicData uri="http://schemas.openxmlformats.org/presentationml/2006/ole">
            <mc:AlternateContent xmlns:mc="http://schemas.openxmlformats.org/markup-compatibility/2006">
              <mc:Choice xmlns:v="urn:schemas-microsoft-com:vml" Requires="v">
                <p:oleObj spid="_x0000_s355341" name="think-cell 幻灯片" r:id="rId2" imgW="7772400" imgH="10058400" progId="TCLayout.ActiveDocument.1">
                  <p:embed/>
                </p:oleObj>
              </mc:Choice>
              <mc:Fallback>
                <p:oleObj name="think-cell 幻灯片" r:id="rId2" imgW="7772400" imgH="10058400" progId="TCLayout.ActiveDocument.1">
                  <p:embed/>
                  <p:pic>
                    <p:nvPicPr>
                      <p:cNvPr id="0" name="图片 347147"/>
                      <p:cNvPicPr/>
                      <p:nvPr/>
                    </p:nvPicPr>
                    <p:blipFill>
                      <a:blip r:embed="rId3"/>
                      <a:stretch>
                        <a:fillRect/>
                      </a:stretch>
                    </p:blipFill>
                    <p:spPr>
                      <a:xfrm>
                        <a:off x="794" y="794"/>
                        <a:ext cx="794" cy="794"/>
                      </a:xfrm>
                      <a:prstGeom prst="rect">
                        <a:avLst/>
                      </a:prstGeom>
                    </p:spPr>
                  </p:pic>
                </p:oleObj>
              </mc:Fallback>
            </mc:AlternateContent>
          </a:graphicData>
        </a:graphic>
      </p:graphicFrame>
      <p:sp>
        <p:nvSpPr>
          <p:cNvPr id="23" name="矩形 22" hidden="1"/>
          <p:cNvSpPr/>
          <p:nvPr>
            <p:custDataLst>
              <p:tags r:id="rId4"/>
            </p:custDataLst>
          </p:nvPr>
        </p:nvSpPr>
        <p:spPr>
          <a:xfrm>
            <a:off x="39671" y="-83423"/>
            <a:ext cx="33" cy="246222"/>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0" rtlCol="0" anchor="ctr" anchorCtr="0">
            <a:noAutofit/>
          </a:bodyPr>
          <a:lstStyle/>
          <a:p>
            <a:endParaRPr kumimoji="0" lang="en-US" altLang="zh-CN" sz="2500" b="0" u="none" strike="noStrike" cap="none" spc="0" normalizeH="0" dirty="0">
              <a:ln>
                <a:noFill/>
              </a:ln>
              <a:solidFill>
                <a:srgbClr val="FFFFFF"/>
              </a:solidFill>
              <a:effectLst/>
              <a:uFillTx/>
              <a:latin typeface="OPPOSans B" panose="00020600040101010101" pitchFamily="18" charset="-122"/>
              <a:ea typeface="OPPOSans B" panose="00020600040101010101" pitchFamily="18" charset="-122"/>
              <a:cs typeface="OPPOSans R" panose="00020600040101010101" charset="-122"/>
              <a:sym typeface="OPPOSans B" panose="00020600040101010101" pitchFamily="18" charset="-122"/>
            </a:endParaRPr>
          </a:p>
        </p:txBody>
      </p:sp>
      <p:sp>
        <p:nvSpPr>
          <p:cNvPr id="6" name="文本框 5"/>
          <p:cNvSpPr txBox="1"/>
          <p:nvPr/>
        </p:nvSpPr>
        <p:spPr>
          <a:xfrm>
            <a:off x="388252" y="879675"/>
            <a:ext cx="5707747" cy="567811"/>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144000" tIns="144000" rIns="144000" bIns="144000" numCol="1" spcCol="38100" rtlCol="0" anchor="ctr">
            <a:spAutoFit/>
          </a:bodyPr>
          <a:lstStyle/>
          <a:p>
            <a:pPr defTabSz="825500" hangingPunct="0"/>
            <a:r>
              <a:rPr kumimoji="1" lang="zh-CN" altLang="en-US" b="0">
                <a:latin typeface="OPPOSans M" panose="00020600040101010101" pitchFamily="18" charset="-122"/>
                <a:ea typeface="OPPOSans M" panose="00020600040101010101" pitchFamily="18" charset="-122"/>
                <a:cs typeface="OPPOSans R" panose="00020600040101010101" charset="-122"/>
              </a:rPr>
              <a:t>附录表：海外各市场分类（</a:t>
            </a:r>
            <a:r>
              <a:rPr lang="zh-CN" altLang="en-US">
                <a:latin typeface="OPPOSans R" panose="00020600040101010101" charset="-122"/>
                <a:ea typeface="OPPOSans R" panose="00020600040101010101" charset="-122"/>
                <a:cs typeface="OPPOSans R" panose="00020600040101010101" charset="-122"/>
                <a:sym typeface="Wingdings" panose="05000000000000000000" pitchFamily="2" charset="2"/>
              </a:rPr>
              <a:t>按照上市的时长</a:t>
            </a:r>
            <a:r>
              <a:rPr kumimoji="1" lang="zh-CN" altLang="en-US" b="0">
                <a:latin typeface="OPPOSans M" panose="00020600040101010101" pitchFamily="18" charset="-122"/>
                <a:ea typeface="OPPOSans M" panose="00020600040101010101" pitchFamily="18" charset="-122"/>
                <a:cs typeface="OPPOSans R" panose="00020600040101010101" charset="-122"/>
              </a:rPr>
              <a:t>）</a:t>
            </a:r>
            <a:endParaRPr kumimoji="1" lang="zh-CN" altLang="en-US" b="0" dirty="0" err="1">
              <a:latin typeface="OPPOSans M" panose="00020600040101010101" pitchFamily="18" charset="-122"/>
              <a:ea typeface="OPPOSans M" panose="00020600040101010101" pitchFamily="18" charset="-122"/>
              <a:cs typeface="OPPOSans R" panose="00020600040101010101" charset="-122"/>
            </a:endParaRPr>
          </a:p>
        </p:txBody>
      </p:sp>
      <p:grpSp>
        <p:nvGrpSpPr>
          <p:cNvPr id="7" name="307284"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5"/>
            </p:custDataLst>
          </p:nvPr>
        </p:nvGrpSpPr>
        <p:grpSpPr>
          <a:xfrm>
            <a:off x="666750" y="1540437"/>
            <a:ext cx="10858500" cy="4437888"/>
            <a:chOff x="660400" y="1130300"/>
            <a:chExt cx="10858500" cy="5003800"/>
          </a:xfrm>
        </p:grpSpPr>
        <p:grpSp>
          <p:nvGrpSpPr>
            <p:cNvPr id="8" name="íṡľíďê"/>
            <p:cNvGrpSpPr/>
            <p:nvPr/>
          </p:nvGrpSpPr>
          <p:grpSpPr>
            <a:xfrm>
              <a:off x="660400" y="1130300"/>
              <a:ext cx="3619500" cy="4747347"/>
              <a:chOff x="660400" y="1811931"/>
              <a:chExt cx="3619500" cy="4747347"/>
            </a:xfrm>
          </p:grpSpPr>
          <p:sp>
            <p:nvSpPr>
              <p:cNvPr id="29" name="iŝḷíḍê"/>
              <p:cNvSpPr/>
              <p:nvPr/>
            </p:nvSpPr>
            <p:spPr>
              <a:xfrm>
                <a:off x="1407265" y="1811931"/>
                <a:ext cx="2872635" cy="686220"/>
              </a:xfrm>
              <a:prstGeom prst="rect">
                <a:avLst/>
              </a:prstGeom>
              <a:blipFill>
                <a:blip r:embed="rId6"/>
                <a:srcRect/>
                <a:stretch>
                  <a:fillRect t="-91196" b="-87882"/>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Autofit/>
              </a:bodyPr>
              <a:lstStyle>
                <a:defPPr>
                  <a:defRPr lang="zh-CN"/>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3200" algn="l" defTabSz="913765" rtl="0" eaLnBrk="1" latinLnBrk="0" hangingPunct="1">
                  <a:defRPr sz="1800" kern="1200">
                    <a:solidFill>
                      <a:schemeClr val="lt1"/>
                    </a:solidFill>
                    <a:latin typeface="+mn-lt"/>
                    <a:ea typeface="+mn-ea"/>
                    <a:cs typeface="+mn-cs"/>
                  </a:defRPr>
                </a:lvl7pPr>
                <a:lvl8pPr marL="3200400" algn="l" defTabSz="913765" rtl="0" eaLnBrk="1" latinLnBrk="0" hangingPunct="1">
                  <a:defRPr sz="1800" kern="1200">
                    <a:solidFill>
                      <a:schemeClr val="lt1"/>
                    </a:solidFill>
                    <a:latin typeface="+mn-lt"/>
                    <a:ea typeface="+mn-ea"/>
                    <a:cs typeface="+mn-cs"/>
                  </a:defRPr>
                </a:lvl8pPr>
                <a:lvl9pPr marL="3657600" algn="l" defTabSz="913765" rtl="0" eaLnBrk="1" latinLnBrk="0" hangingPunct="1">
                  <a:defRPr sz="1800" kern="1200">
                    <a:solidFill>
                      <a:schemeClr val="lt1"/>
                    </a:solidFill>
                    <a:latin typeface="+mn-lt"/>
                    <a:ea typeface="+mn-ea"/>
                    <a:cs typeface="+mn-cs"/>
                  </a:defRPr>
                </a:lvl9pPr>
              </a:lstStyle>
              <a:p>
                <a:pPr algn="ctr"/>
                <a:endParaRPr lang="en-US">
                  <a:latin typeface="OPPOSans R" panose="00020600040101010101" charset="-122"/>
                  <a:ea typeface="OPPOSans R" panose="00020600040101010101" charset="-122"/>
                  <a:cs typeface="OPPOSans R" panose="00020600040101010101" charset="-122"/>
                </a:endParaRPr>
              </a:p>
            </p:txBody>
          </p:sp>
          <p:grpSp>
            <p:nvGrpSpPr>
              <p:cNvPr id="30" name="ïşļidè"/>
              <p:cNvGrpSpPr/>
              <p:nvPr/>
            </p:nvGrpSpPr>
            <p:grpSpPr>
              <a:xfrm>
                <a:off x="660400" y="1811931"/>
                <a:ext cx="674919" cy="686220"/>
                <a:chOff x="660400" y="2493562"/>
                <a:chExt cx="674919" cy="686220"/>
              </a:xfrm>
            </p:grpSpPr>
            <p:sp>
              <p:nvSpPr>
                <p:cNvPr id="34" name="iŝlíḓe"/>
                <p:cNvSpPr/>
                <p:nvPr/>
              </p:nvSpPr>
              <p:spPr>
                <a:xfrm>
                  <a:off x="660400" y="2493562"/>
                  <a:ext cx="674919" cy="6862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defPPr>
                    <a:defRPr lang="zh-CN"/>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3200" algn="l" defTabSz="913765" rtl="0" eaLnBrk="1" latinLnBrk="0" hangingPunct="1">
                    <a:defRPr sz="1800" kern="1200">
                      <a:solidFill>
                        <a:schemeClr val="lt1"/>
                      </a:solidFill>
                      <a:latin typeface="+mn-lt"/>
                      <a:ea typeface="+mn-ea"/>
                      <a:cs typeface="+mn-cs"/>
                    </a:defRPr>
                  </a:lvl7pPr>
                  <a:lvl8pPr marL="3200400" algn="l" defTabSz="913765" rtl="0" eaLnBrk="1" latinLnBrk="0" hangingPunct="1">
                    <a:defRPr sz="1800" kern="1200">
                      <a:solidFill>
                        <a:schemeClr val="lt1"/>
                      </a:solidFill>
                      <a:latin typeface="+mn-lt"/>
                      <a:ea typeface="+mn-ea"/>
                      <a:cs typeface="+mn-cs"/>
                    </a:defRPr>
                  </a:lvl8pPr>
                  <a:lvl9pPr marL="3657600" algn="l" defTabSz="913765" rtl="0" eaLnBrk="1" latinLnBrk="0" hangingPunct="1">
                    <a:defRPr sz="1800" kern="1200">
                      <a:solidFill>
                        <a:schemeClr val="lt1"/>
                      </a:solidFill>
                      <a:latin typeface="+mn-lt"/>
                      <a:ea typeface="+mn-ea"/>
                      <a:cs typeface="+mn-cs"/>
                    </a:defRPr>
                  </a:lvl9pPr>
                </a:lstStyle>
                <a:p>
                  <a:pPr algn="ctr"/>
                  <a:endParaRPr lang="en-US" sz="900">
                    <a:latin typeface="OPPOSans R" panose="00020600040101010101" charset="-122"/>
                    <a:ea typeface="OPPOSans R" panose="00020600040101010101" charset="-122"/>
                    <a:cs typeface="OPPOSans R" panose="00020600040101010101" charset="-122"/>
                  </a:endParaRPr>
                </a:p>
              </p:txBody>
            </p:sp>
            <p:sp>
              <p:nvSpPr>
                <p:cNvPr id="35" name="íṣḻíḑé"/>
                <p:cNvSpPr/>
                <p:nvPr/>
              </p:nvSpPr>
              <p:spPr>
                <a:xfrm>
                  <a:off x="824123" y="2679463"/>
                  <a:ext cx="347472" cy="314418"/>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608039" h="550199">
                      <a:moveTo>
                        <a:pt x="461128" y="431155"/>
                      </a:moveTo>
                      <a:lnTo>
                        <a:pt x="501529" y="431155"/>
                      </a:lnTo>
                      <a:lnTo>
                        <a:pt x="534583" y="431155"/>
                      </a:lnTo>
                      <a:lnTo>
                        <a:pt x="574984" y="431155"/>
                      </a:lnTo>
                      <a:cubicBezTo>
                        <a:pt x="593159" y="431155"/>
                        <a:pt x="608133" y="446024"/>
                        <a:pt x="608039" y="464280"/>
                      </a:cubicBezTo>
                      <a:lnTo>
                        <a:pt x="608039" y="517074"/>
                      </a:lnTo>
                      <a:cubicBezTo>
                        <a:pt x="608039" y="535236"/>
                        <a:pt x="593065" y="550199"/>
                        <a:pt x="574890" y="550199"/>
                      </a:cubicBezTo>
                      <a:lnTo>
                        <a:pt x="461128" y="550199"/>
                      </a:lnTo>
                      <a:cubicBezTo>
                        <a:pt x="442858" y="550199"/>
                        <a:pt x="427979" y="535236"/>
                        <a:pt x="427979" y="517074"/>
                      </a:cubicBezTo>
                      <a:lnTo>
                        <a:pt x="427979" y="464280"/>
                      </a:lnTo>
                      <a:cubicBezTo>
                        <a:pt x="427979" y="446024"/>
                        <a:pt x="442858" y="431155"/>
                        <a:pt x="461128" y="431155"/>
                      </a:cubicBezTo>
                      <a:close/>
                      <a:moveTo>
                        <a:pt x="247103" y="431155"/>
                      </a:moveTo>
                      <a:lnTo>
                        <a:pt x="287504" y="431155"/>
                      </a:lnTo>
                      <a:lnTo>
                        <a:pt x="320558" y="431155"/>
                      </a:lnTo>
                      <a:lnTo>
                        <a:pt x="360959" y="431155"/>
                      </a:lnTo>
                      <a:cubicBezTo>
                        <a:pt x="379134" y="431155"/>
                        <a:pt x="394108" y="446024"/>
                        <a:pt x="394014" y="464280"/>
                      </a:cubicBezTo>
                      <a:lnTo>
                        <a:pt x="394014" y="517074"/>
                      </a:lnTo>
                      <a:cubicBezTo>
                        <a:pt x="394014" y="535236"/>
                        <a:pt x="379040" y="550199"/>
                        <a:pt x="360865" y="550199"/>
                      </a:cubicBezTo>
                      <a:lnTo>
                        <a:pt x="247103" y="550199"/>
                      </a:lnTo>
                      <a:cubicBezTo>
                        <a:pt x="228833" y="550199"/>
                        <a:pt x="213954" y="535236"/>
                        <a:pt x="213954" y="517074"/>
                      </a:cubicBezTo>
                      <a:lnTo>
                        <a:pt x="213954" y="464280"/>
                      </a:lnTo>
                      <a:cubicBezTo>
                        <a:pt x="213954" y="446024"/>
                        <a:pt x="228833" y="431155"/>
                        <a:pt x="247103" y="431155"/>
                      </a:cubicBezTo>
                      <a:close/>
                      <a:moveTo>
                        <a:pt x="33162" y="431155"/>
                      </a:moveTo>
                      <a:lnTo>
                        <a:pt x="73578" y="431155"/>
                      </a:lnTo>
                      <a:lnTo>
                        <a:pt x="106646" y="431155"/>
                      </a:lnTo>
                      <a:lnTo>
                        <a:pt x="146968" y="431155"/>
                      </a:lnTo>
                      <a:cubicBezTo>
                        <a:pt x="165339" y="431155"/>
                        <a:pt x="180224" y="446024"/>
                        <a:pt x="180130" y="464280"/>
                      </a:cubicBezTo>
                      <a:lnTo>
                        <a:pt x="180130" y="517074"/>
                      </a:lnTo>
                      <a:cubicBezTo>
                        <a:pt x="180130" y="535236"/>
                        <a:pt x="165150" y="550199"/>
                        <a:pt x="146968" y="550199"/>
                      </a:cubicBezTo>
                      <a:lnTo>
                        <a:pt x="33162" y="550199"/>
                      </a:lnTo>
                      <a:cubicBezTo>
                        <a:pt x="14979" y="550199"/>
                        <a:pt x="0" y="535236"/>
                        <a:pt x="0" y="517074"/>
                      </a:cubicBezTo>
                      <a:lnTo>
                        <a:pt x="0" y="464280"/>
                      </a:lnTo>
                      <a:cubicBezTo>
                        <a:pt x="0" y="446024"/>
                        <a:pt x="14979" y="431155"/>
                        <a:pt x="33162" y="431155"/>
                      </a:cubicBezTo>
                      <a:close/>
                      <a:moveTo>
                        <a:pt x="163140" y="99327"/>
                      </a:moveTo>
                      <a:cubicBezTo>
                        <a:pt x="163046" y="101208"/>
                        <a:pt x="162857" y="102713"/>
                        <a:pt x="162857" y="104218"/>
                      </a:cubicBezTo>
                      <a:lnTo>
                        <a:pt x="162857" y="157362"/>
                      </a:lnTo>
                      <a:lnTo>
                        <a:pt x="162857" y="217184"/>
                      </a:lnTo>
                      <a:cubicBezTo>
                        <a:pt x="162857" y="234021"/>
                        <a:pt x="173220" y="244273"/>
                        <a:pt x="190176" y="244273"/>
                      </a:cubicBezTo>
                      <a:lnTo>
                        <a:pt x="249053" y="244273"/>
                      </a:lnTo>
                      <a:cubicBezTo>
                        <a:pt x="305480" y="244273"/>
                        <a:pt x="361813" y="244273"/>
                        <a:pt x="418146" y="244367"/>
                      </a:cubicBezTo>
                      <a:cubicBezTo>
                        <a:pt x="434443" y="244367"/>
                        <a:pt x="444994" y="233833"/>
                        <a:pt x="444994" y="217466"/>
                      </a:cubicBezTo>
                      <a:lnTo>
                        <a:pt x="444994" y="140525"/>
                      </a:lnTo>
                      <a:lnTo>
                        <a:pt x="444994" y="104971"/>
                      </a:lnTo>
                      <a:lnTo>
                        <a:pt x="444994" y="99327"/>
                      </a:lnTo>
                      <a:lnTo>
                        <a:pt x="248958" y="99327"/>
                      </a:lnTo>
                      <a:close/>
                      <a:moveTo>
                        <a:pt x="415226" y="33955"/>
                      </a:moveTo>
                      <a:cubicBezTo>
                        <a:pt x="406465" y="33955"/>
                        <a:pt x="399306" y="41104"/>
                        <a:pt x="399306" y="49852"/>
                      </a:cubicBezTo>
                      <a:cubicBezTo>
                        <a:pt x="399306" y="58693"/>
                        <a:pt x="406465" y="65842"/>
                        <a:pt x="415226" y="65842"/>
                      </a:cubicBezTo>
                      <a:cubicBezTo>
                        <a:pt x="423987" y="65842"/>
                        <a:pt x="431146" y="58693"/>
                        <a:pt x="431146" y="49852"/>
                      </a:cubicBezTo>
                      <a:cubicBezTo>
                        <a:pt x="431146" y="41104"/>
                        <a:pt x="423987" y="33955"/>
                        <a:pt x="415226" y="33955"/>
                      </a:cubicBezTo>
                      <a:close/>
                      <a:moveTo>
                        <a:pt x="360306" y="33955"/>
                      </a:moveTo>
                      <a:cubicBezTo>
                        <a:pt x="351545" y="33955"/>
                        <a:pt x="344386" y="41104"/>
                        <a:pt x="344386" y="49852"/>
                      </a:cubicBezTo>
                      <a:cubicBezTo>
                        <a:pt x="344386" y="58693"/>
                        <a:pt x="351545" y="65842"/>
                        <a:pt x="360306" y="65842"/>
                      </a:cubicBezTo>
                      <a:cubicBezTo>
                        <a:pt x="369161" y="65842"/>
                        <a:pt x="376320" y="58693"/>
                        <a:pt x="376320" y="49852"/>
                      </a:cubicBezTo>
                      <a:cubicBezTo>
                        <a:pt x="376320" y="41104"/>
                        <a:pt x="369161" y="33955"/>
                        <a:pt x="360306" y="33955"/>
                      </a:cubicBezTo>
                      <a:close/>
                      <a:moveTo>
                        <a:pt x="305480" y="33955"/>
                      </a:moveTo>
                      <a:cubicBezTo>
                        <a:pt x="296625" y="33955"/>
                        <a:pt x="289466" y="41104"/>
                        <a:pt x="289466" y="49852"/>
                      </a:cubicBezTo>
                      <a:cubicBezTo>
                        <a:pt x="289466" y="58693"/>
                        <a:pt x="296625" y="65842"/>
                        <a:pt x="305480" y="65842"/>
                      </a:cubicBezTo>
                      <a:cubicBezTo>
                        <a:pt x="314241" y="65842"/>
                        <a:pt x="321400" y="58693"/>
                        <a:pt x="321400" y="49852"/>
                      </a:cubicBezTo>
                      <a:cubicBezTo>
                        <a:pt x="321400" y="41104"/>
                        <a:pt x="314241" y="33955"/>
                        <a:pt x="305480" y="33955"/>
                      </a:cubicBezTo>
                      <a:close/>
                      <a:moveTo>
                        <a:pt x="189611" y="0"/>
                      </a:moveTo>
                      <a:lnTo>
                        <a:pt x="248958" y="0"/>
                      </a:lnTo>
                      <a:lnTo>
                        <a:pt x="417770" y="0"/>
                      </a:lnTo>
                      <a:cubicBezTo>
                        <a:pt x="452813" y="0"/>
                        <a:pt x="477871" y="25396"/>
                        <a:pt x="477871" y="60386"/>
                      </a:cubicBezTo>
                      <a:lnTo>
                        <a:pt x="477871" y="157456"/>
                      </a:lnTo>
                      <a:lnTo>
                        <a:pt x="477871" y="217560"/>
                      </a:lnTo>
                      <a:cubicBezTo>
                        <a:pt x="477871" y="242016"/>
                        <a:pt x="466755" y="260169"/>
                        <a:pt x="444712" y="271457"/>
                      </a:cubicBezTo>
                      <a:cubicBezTo>
                        <a:pt x="436045" y="275877"/>
                        <a:pt x="426625" y="277288"/>
                        <a:pt x="417016" y="277288"/>
                      </a:cubicBezTo>
                      <a:lnTo>
                        <a:pt x="320552" y="277288"/>
                      </a:lnTo>
                      <a:lnTo>
                        <a:pt x="320552" y="340685"/>
                      </a:lnTo>
                      <a:lnTo>
                        <a:pt x="518095" y="340685"/>
                      </a:lnTo>
                      <a:cubicBezTo>
                        <a:pt x="527233" y="340685"/>
                        <a:pt x="534675" y="348021"/>
                        <a:pt x="534675" y="357145"/>
                      </a:cubicBezTo>
                      <a:lnTo>
                        <a:pt x="534675" y="402294"/>
                      </a:lnTo>
                      <a:lnTo>
                        <a:pt x="501610" y="402294"/>
                      </a:lnTo>
                      <a:lnTo>
                        <a:pt x="501610" y="373606"/>
                      </a:lnTo>
                      <a:lnTo>
                        <a:pt x="320647" y="373606"/>
                      </a:lnTo>
                      <a:lnTo>
                        <a:pt x="320647" y="402294"/>
                      </a:lnTo>
                      <a:lnTo>
                        <a:pt x="287582" y="402294"/>
                      </a:lnTo>
                      <a:lnTo>
                        <a:pt x="287582" y="373606"/>
                      </a:lnTo>
                      <a:lnTo>
                        <a:pt x="106618" y="373606"/>
                      </a:lnTo>
                      <a:lnTo>
                        <a:pt x="106524" y="373606"/>
                      </a:lnTo>
                      <a:lnTo>
                        <a:pt x="106524" y="402294"/>
                      </a:lnTo>
                      <a:lnTo>
                        <a:pt x="73459" y="402294"/>
                      </a:lnTo>
                      <a:lnTo>
                        <a:pt x="73459" y="357145"/>
                      </a:lnTo>
                      <a:cubicBezTo>
                        <a:pt x="73459" y="348115"/>
                        <a:pt x="80901" y="340685"/>
                        <a:pt x="90039" y="340685"/>
                      </a:cubicBezTo>
                      <a:lnTo>
                        <a:pt x="287393" y="340685"/>
                      </a:lnTo>
                      <a:lnTo>
                        <a:pt x="287393" y="277288"/>
                      </a:lnTo>
                      <a:lnTo>
                        <a:pt x="248770" y="277288"/>
                      </a:lnTo>
                      <a:cubicBezTo>
                        <a:pt x="228328" y="277382"/>
                        <a:pt x="207980" y="277382"/>
                        <a:pt x="187633" y="277288"/>
                      </a:cubicBezTo>
                      <a:cubicBezTo>
                        <a:pt x="161727" y="277100"/>
                        <a:pt x="139778" y="260734"/>
                        <a:pt x="132524" y="236090"/>
                      </a:cubicBezTo>
                      <a:cubicBezTo>
                        <a:pt x="130828" y="230352"/>
                        <a:pt x="129981" y="224239"/>
                        <a:pt x="129981" y="218219"/>
                      </a:cubicBezTo>
                      <a:lnTo>
                        <a:pt x="129981" y="157456"/>
                      </a:lnTo>
                      <a:lnTo>
                        <a:pt x="129981" y="58881"/>
                      </a:lnTo>
                      <a:cubicBezTo>
                        <a:pt x="130075" y="25208"/>
                        <a:pt x="155698" y="0"/>
                        <a:pt x="189611" y="0"/>
                      </a:cubicBezTo>
                      <a:close/>
                    </a:path>
                  </a:pathLst>
                </a:custGeom>
                <a:solidFill>
                  <a:schemeClr val="bg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70000" lnSpcReduction="20000"/>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3765"/>
                  <a:endParaRPr lang="zh-CN" altLang="en-US" sz="2000" b="1" dirty="0">
                    <a:solidFill>
                      <a:schemeClr val="bg1"/>
                    </a:solidFill>
                    <a:latin typeface="OPPOSans R" panose="00020600040101010101" charset="-122"/>
                    <a:ea typeface="OPPOSans R" panose="00020600040101010101" charset="-122"/>
                    <a:cs typeface="OPPOSans R" panose="00020600040101010101" charset="-122"/>
                  </a:endParaRPr>
                </a:p>
              </p:txBody>
            </p:sp>
          </p:grpSp>
          <p:grpSp>
            <p:nvGrpSpPr>
              <p:cNvPr id="31" name="ïSľïḓè"/>
              <p:cNvGrpSpPr/>
              <p:nvPr/>
            </p:nvGrpSpPr>
            <p:grpSpPr>
              <a:xfrm>
                <a:off x="1407265" y="2674549"/>
                <a:ext cx="2872635" cy="3884729"/>
                <a:chOff x="2779776" y="4128198"/>
                <a:chExt cx="3072384" cy="3884729"/>
              </a:xfrm>
            </p:grpSpPr>
            <p:sp>
              <p:nvSpPr>
                <p:cNvPr id="32" name="îṧḻîḓé"/>
                <p:cNvSpPr/>
                <p:nvPr/>
              </p:nvSpPr>
              <p:spPr bwMode="auto">
                <a:xfrm>
                  <a:off x="2779776" y="4570003"/>
                  <a:ext cx="3072384" cy="3442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71450" indent="-171450">
                    <a:lnSpc>
                      <a:spcPct val="150000"/>
                    </a:lnSpc>
                    <a:spcBef>
                      <a:spcPct val="0"/>
                    </a:spcBef>
                    <a:buFont typeface="Arial" panose="020B0604020202020204" pitchFamily="34" charset="0"/>
                    <a:buChar char="•"/>
                  </a:pPr>
                  <a:r>
                    <a:rPr lang="zh-CN" altLang="en-US" sz="1200">
                      <a:latin typeface="OPPOSans R" panose="00020600040101010101" charset="-122"/>
                      <a:ea typeface="OPPOSans R" panose="00020600040101010101" charset="-122"/>
                      <a:cs typeface="OPPOSans R" panose="00020600040101010101" charset="-122"/>
                    </a:rPr>
                    <a:t>越南</a:t>
                  </a:r>
                  <a:endParaRPr lang="en-US" altLang="zh-CN" sz="1200">
                    <a:latin typeface="OPPOSans R" panose="00020600040101010101" charset="-122"/>
                    <a:ea typeface="OPPOSans R" panose="00020600040101010101" charset="-122"/>
                    <a:cs typeface="OPPOSans R" panose="00020600040101010101" charset="-122"/>
                  </a:endParaRPr>
                </a:p>
                <a:p>
                  <a:pPr marL="171450" indent="-171450">
                    <a:lnSpc>
                      <a:spcPct val="150000"/>
                    </a:lnSpc>
                    <a:spcBef>
                      <a:spcPct val="0"/>
                    </a:spcBef>
                    <a:buFont typeface="Arial" panose="020B0604020202020204" pitchFamily="34" charset="0"/>
                    <a:buChar char="•"/>
                  </a:pPr>
                  <a:r>
                    <a:rPr lang="zh-CN" altLang="en-US" sz="1200">
                      <a:latin typeface="OPPOSans R" panose="00020600040101010101" charset="-122"/>
                      <a:ea typeface="OPPOSans R" panose="00020600040101010101" charset="-122"/>
                      <a:cs typeface="OPPOSans R" panose="00020600040101010101" charset="-122"/>
                    </a:rPr>
                    <a:t>泰国</a:t>
                  </a:r>
                  <a:endParaRPr lang="en-US" altLang="zh-CN" sz="1200">
                    <a:latin typeface="OPPOSans R" panose="00020600040101010101" charset="-122"/>
                    <a:ea typeface="OPPOSans R" panose="00020600040101010101" charset="-122"/>
                    <a:cs typeface="OPPOSans R" panose="00020600040101010101" charset="-122"/>
                  </a:endParaRPr>
                </a:p>
                <a:p>
                  <a:pPr marL="171450" indent="-171450">
                    <a:lnSpc>
                      <a:spcPct val="150000"/>
                    </a:lnSpc>
                    <a:spcBef>
                      <a:spcPct val="0"/>
                    </a:spcBef>
                    <a:buFont typeface="Arial" panose="020B0604020202020204" pitchFamily="34" charset="0"/>
                    <a:buChar char="•"/>
                  </a:pPr>
                  <a:r>
                    <a:rPr lang="zh-CN" altLang="en-US" sz="1200">
                      <a:latin typeface="OPPOSans R" panose="00020600040101010101" charset="-122"/>
                      <a:ea typeface="OPPOSans R" panose="00020600040101010101" charset="-122"/>
                      <a:cs typeface="OPPOSans R" panose="00020600040101010101" charset="-122"/>
                    </a:rPr>
                    <a:t>印尼</a:t>
                  </a:r>
                  <a:endParaRPr lang="en-US" altLang="zh-CN" sz="1200">
                    <a:latin typeface="OPPOSans R" panose="00020600040101010101" charset="-122"/>
                    <a:ea typeface="OPPOSans R" panose="00020600040101010101" charset="-122"/>
                    <a:cs typeface="OPPOSans R" panose="00020600040101010101" charset="-122"/>
                  </a:endParaRPr>
                </a:p>
                <a:p>
                  <a:pPr marL="171450" indent="-171450">
                    <a:lnSpc>
                      <a:spcPct val="150000"/>
                    </a:lnSpc>
                    <a:spcBef>
                      <a:spcPct val="0"/>
                    </a:spcBef>
                    <a:buFont typeface="Arial" panose="020B0604020202020204" pitchFamily="34" charset="0"/>
                    <a:buChar char="•"/>
                  </a:pPr>
                  <a:r>
                    <a:rPr lang="zh-CN" altLang="en-US" sz="1200">
                      <a:latin typeface="OPPOSans R" panose="00020600040101010101" charset="-122"/>
                      <a:ea typeface="OPPOSans R" panose="00020600040101010101" charset="-122"/>
                      <a:cs typeface="OPPOSans R" panose="00020600040101010101" charset="-122"/>
                    </a:rPr>
                    <a:t>缅甸</a:t>
                  </a:r>
                  <a:endParaRPr lang="en-US" altLang="zh-CN" sz="1200">
                    <a:latin typeface="OPPOSans R" panose="00020600040101010101" charset="-122"/>
                    <a:ea typeface="OPPOSans R" panose="00020600040101010101" charset="-122"/>
                    <a:cs typeface="OPPOSans R" panose="00020600040101010101" charset="-122"/>
                  </a:endParaRPr>
                </a:p>
                <a:p>
                  <a:pPr marL="171450" indent="-171450">
                    <a:lnSpc>
                      <a:spcPct val="150000"/>
                    </a:lnSpc>
                    <a:spcBef>
                      <a:spcPct val="0"/>
                    </a:spcBef>
                    <a:buFont typeface="Arial" panose="020B0604020202020204" pitchFamily="34" charset="0"/>
                    <a:buChar char="•"/>
                  </a:pPr>
                  <a:r>
                    <a:rPr lang="zh-CN" altLang="en-US" sz="1200">
                      <a:latin typeface="OPPOSans R" panose="00020600040101010101" charset="-122"/>
                      <a:ea typeface="OPPOSans R" panose="00020600040101010101" charset="-122"/>
                      <a:cs typeface="OPPOSans R" panose="00020600040101010101" charset="-122"/>
                    </a:rPr>
                    <a:t>埃及</a:t>
                  </a:r>
                  <a:endParaRPr lang="en-US" altLang="zh-CN" sz="1200">
                    <a:latin typeface="OPPOSans R" panose="00020600040101010101" charset="-122"/>
                    <a:ea typeface="OPPOSans R" panose="00020600040101010101" charset="-122"/>
                    <a:cs typeface="OPPOSans R" panose="00020600040101010101" charset="-122"/>
                  </a:endParaRPr>
                </a:p>
              </p:txBody>
            </p:sp>
            <p:sp>
              <p:nvSpPr>
                <p:cNvPr id="33" name="îSlîḍe"/>
                <p:cNvSpPr txBox="1"/>
                <p:nvPr/>
              </p:nvSpPr>
              <p:spPr bwMode="auto">
                <a:xfrm>
                  <a:off x="2779776" y="4128198"/>
                  <a:ext cx="3072384"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0"/>
                    </a:spcBef>
                  </a:pPr>
                  <a:r>
                    <a:rPr lang="zh-CN" altLang="en-US" sz="1400" b="1">
                      <a:latin typeface="OPPOSans R" panose="00020600040101010101" charset="-122"/>
                      <a:ea typeface="OPPOSans R" panose="00020600040101010101" charset="-122"/>
                      <a:cs typeface="OPPOSans R" panose="00020600040101010101" charset="-122"/>
                    </a:rPr>
                    <a:t>成熟市场</a:t>
                  </a:r>
                  <a:endParaRPr lang="zh-CN" altLang="en-US" sz="1400" b="1">
                    <a:latin typeface="OPPOSans R" panose="00020600040101010101" charset="-122"/>
                    <a:ea typeface="OPPOSans R" panose="00020600040101010101" charset="-122"/>
                    <a:cs typeface="OPPOSans R" panose="00020600040101010101" charset="-122"/>
                  </a:endParaRPr>
                </a:p>
              </p:txBody>
            </p:sp>
          </p:grpSp>
        </p:grpSp>
        <p:grpSp>
          <p:nvGrpSpPr>
            <p:cNvPr id="9" name="ïṩḷíḓe"/>
            <p:cNvGrpSpPr/>
            <p:nvPr/>
          </p:nvGrpSpPr>
          <p:grpSpPr>
            <a:xfrm>
              <a:off x="4279900" y="1130300"/>
              <a:ext cx="3619500" cy="3713690"/>
              <a:chOff x="660400" y="1811931"/>
              <a:chExt cx="3619500" cy="3713690"/>
            </a:xfrm>
          </p:grpSpPr>
          <p:sp>
            <p:nvSpPr>
              <p:cNvPr id="21" name="ïṧ1iḑè"/>
              <p:cNvSpPr/>
              <p:nvPr/>
            </p:nvSpPr>
            <p:spPr>
              <a:xfrm>
                <a:off x="1407265" y="1811931"/>
                <a:ext cx="2872635" cy="686220"/>
              </a:xfrm>
              <a:prstGeom prst="rect">
                <a:avLst/>
              </a:prstGeom>
              <a:blipFill>
                <a:blip r:embed="rId7"/>
                <a:srcRect/>
                <a:stretch>
                  <a:fillRect t="-316615" b="-303674"/>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Autofit/>
              </a:bodyPr>
              <a:lstStyle>
                <a:defPPr>
                  <a:defRPr lang="zh-CN"/>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3200" algn="l" defTabSz="913765" rtl="0" eaLnBrk="1" latinLnBrk="0" hangingPunct="1">
                  <a:defRPr sz="1800" kern="1200">
                    <a:solidFill>
                      <a:schemeClr val="lt1"/>
                    </a:solidFill>
                    <a:latin typeface="+mn-lt"/>
                    <a:ea typeface="+mn-ea"/>
                    <a:cs typeface="+mn-cs"/>
                  </a:defRPr>
                </a:lvl7pPr>
                <a:lvl8pPr marL="3200400" algn="l" defTabSz="913765" rtl="0" eaLnBrk="1" latinLnBrk="0" hangingPunct="1">
                  <a:defRPr sz="1800" kern="1200">
                    <a:solidFill>
                      <a:schemeClr val="lt1"/>
                    </a:solidFill>
                    <a:latin typeface="+mn-lt"/>
                    <a:ea typeface="+mn-ea"/>
                    <a:cs typeface="+mn-cs"/>
                  </a:defRPr>
                </a:lvl8pPr>
                <a:lvl9pPr marL="3657600" algn="l" defTabSz="913765" rtl="0" eaLnBrk="1" latinLnBrk="0" hangingPunct="1">
                  <a:defRPr sz="1800" kern="1200">
                    <a:solidFill>
                      <a:schemeClr val="lt1"/>
                    </a:solidFill>
                    <a:latin typeface="+mn-lt"/>
                    <a:ea typeface="+mn-ea"/>
                    <a:cs typeface="+mn-cs"/>
                  </a:defRPr>
                </a:lvl9pPr>
              </a:lstStyle>
              <a:p>
                <a:pPr algn="ctr"/>
                <a:endParaRPr lang="en-US">
                  <a:latin typeface="OPPOSans R" panose="00020600040101010101" charset="-122"/>
                  <a:ea typeface="OPPOSans R" panose="00020600040101010101" charset="-122"/>
                  <a:cs typeface="OPPOSans R" panose="00020600040101010101" charset="-122"/>
                </a:endParaRPr>
              </a:p>
            </p:txBody>
          </p:sp>
          <p:grpSp>
            <p:nvGrpSpPr>
              <p:cNvPr id="22" name="iśļiḋe"/>
              <p:cNvGrpSpPr/>
              <p:nvPr/>
            </p:nvGrpSpPr>
            <p:grpSpPr>
              <a:xfrm>
                <a:off x="660400" y="1811931"/>
                <a:ext cx="674919" cy="686220"/>
                <a:chOff x="660400" y="2493562"/>
                <a:chExt cx="674919" cy="686220"/>
              </a:xfrm>
            </p:grpSpPr>
            <p:sp>
              <p:nvSpPr>
                <p:cNvPr id="27" name="îSḷíḑe"/>
                <p:cNvSpPr/>
                <p:nvPr/>
              </p:nvSpPr>
              <p:spPr>
                <a:xfrm>
                  <a:off x="660400" y="2493562"/>
                  <a:ext cx="674919" cy="6862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defPPr>
                    <a:defRPr lang="zh-CN"/>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3200" algn="l" defTabSz="913765" rtl="0" eaLnBrk="1" latinLnBrk="0" hangingPunct="1">
                    <a:defRPr sz="1800" kern="1200">
                      <a:solidFill>
                        <a:schemeClr val="lt1"/>
                      </a:solidFill>
                      <a:latin typeface="+mn-lt"/>
                      <a:ea typeface="+mn-ea"/>
                      <a:cs typeface="+mn-cs"/>
                    </a:defRPr>
                  </a:lvl7pPr>
                  <a:lvl8pPr marL="3200400" algn="l" defTabSz="913765" rtl="0" eaLnBrk="1" latinLnBrk="0" hangingPunct="1">
                    <a:defRPr sz="1800" kern="1200">
                      <a:solidFill>
                        <a:schemeClr val="lt1"/>
                      </a:solidFill>
                      <a:latin typeface="+mn-lt"/>
                      <a:ea typeface="+mn-ea"/>
                      <a:cs typeface="+mn-cs"/>
                    </a:defRPr>
                  </a:lvl8pPr>
                  <a:lvl9pPr marL="3657600" algn="l" defTabSz="913765" rtl="0" eaLnBrk="1" latinLnBrk="0" hangingPunct="1">
                    <a:defRPr sz="1800" kern="1200">
                      <a:solidFill>
                        <a:schemeClr val="lt1"/>
                      </a:solidFill>
                      <a:latin typeface="+mn-lt"/>
                      <a:ea typeface="+mn-ea"/>
                      <a:cs typeface="+mn-cs"/>
                    </a:defRPr>
                  </a:lvl9pPr>
                </a:lstStyle>
                <a:p>
                  <a:pPr algn="ctr"/>
                  <a:endParaRPr lang="en-US" sz="900">
                    <a:latin typeface="OPPOSans R" panose="00020600040101010101" charset="-122"/>
                    <a:ea typeface="OPPOSans R" panose="00020600040101010101" charset="-122"/>
                    <a:cs typeface="OPPOSans R" panose="00020600040101010101" charset="-122"/>
                  </a:endParaRPr>
                </a:p>
              </p:txBody>
            </p:sp>
            <p:sp>
              <p:nvSpPr>
                <p:cNvPr id="28" name="ïsliḓe"/>
                <p:cNvSpPr/>
                <p:nvPr/>
              </p:nvSpPr>
              <p:spPr>
                <a:xfrm>
                  <a:off x="824123" y="2679463"/>
                  <a:ext cx="347472" cy="314418"/>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608039" h="550199">
                      <a:moveTo>
                        <a:pt x="461128" y="431155"/>
                      </a:moveTo>
                      <a:lnTo>
                        <a:pt x="501529" y="431155"/>
                      </a:lnTo>
                      <a:lnTo>
                        <a:pt x="534583" y="431155"/>
                      </a:lnTo>
                      <a:lnTo>
                        <a:pt x="574984" y="431155"/>
                      </a:lnTo>
                      <a:cubicBezTo>
                        <a:pt x="593159" y="431155"/>
                        <a:pt x="608133" y="446024"/>
                        <a:pt x="608039" y="464280"/>
                      </a:cubicBezTo>
                      <a:lnTo>
                        <a:pt x="608039" y="517074"/>
                      </a:lnTo>
                      <a:cubicBezTo>
                        <a:pt x="608039" y="535236"/>
                        <a:pt x="593065" y="550199"/>
                        <a:pt x="574890" y="550199"/>
                      </a:cubicBezTo>
                      <a:lnTo>
                        <a:pt x="461128" y="550199"/>
                      </a:lnTo>
                      <a:cubicBezTo>
                        <a:pt x="442858" y="550199"/>
                        <a:pt x="427979" y="535236"/>
                        <a:pt x="427979" y="517074"/>
                      </a:cubicBezTo>
                      <a:lnTo>
                        <a:pt x="427979" y="464280"/>
                      </a:lnTo>
                      <a:cubicBezTo>
                        <a:pt x="427979" y="446024"/>
                        <a:pt x="442858" y="431155"/>
                        <a:pt x="461128" y="431155"/>
                      </a:cubicBezTo>
                      <a:close/>
                      <a:moveTo>
                        <a:pt x="247103" y="431155"/>
                      </a:moveTo>
                      <a:lnTo>
                        <a:pt x="287504" y="431155"/>
                      </a:lnTo>
                      <a:lnTo>
                        <a:pt x="320558" y="431155"/>
                      </a:lnTo>
                      <a:lnTo>
                        <a:pt x="360959" y="431155"/>
                      </a:lnTo>
                      <a:cubicBezTo>
                        <a:pt x="379134" y="431155"/>
                        <a:pt x="394108" y="446024"/>
                        <a:pt x="394014" y="464280"/>
                      </a:cubicBezTo>
                      <a:lnTo>
                        <a:pt x="394014" y="517074"/>
                      </a:lnTo>
                      <a:cubicBezTo>
                        <a:pt x="394014" y="535236"/>
                        <a:pt x="379040" y="550199"/>
                        <a:pt x="360865" y="550199"/>
                      </a:cubicBezTo>
                      <a:lnTo>
                        <a:pt x="247103" y="550199"/>
                      </a:lnTo>
                      <a:cubicBezTo>
                        <a:pt x="228833" y="550199"/>
                        <a:pt x="213954" y="535236"/>
                        <a:pt x="213954" y="517074"/>
                      </a:cubicBezTo>
                      <a:lnTo>
                        <a:pt x="213954" y="464280"/>
                      </a:lnTo>
                      <a:cubicBezTo>
                        <a:pt x="213954" y="446024"/>
                        <a:pt x="228833" y="431155"/>
                        <a:pt x="247103" y="431155"/>
                      </a:cubicBezTo>
                      <a:close/>
                      <a:moveTo>
                        <a:pt x="33162" y="431155"/>
                      </a:moveTo>
                      <a:lnTo>
                        <a:pt x="73578" y="431155"/>
                      </a:lnTo>
                      <a:lnTo>
                        <a:pt x="106646" y="431155"/>
                      </a:lnTo>
                      <a:lnTo>
                        <a:pt x="146968" y="431155"/>
                      </a:lnTo>
                      <a:cubicBezTo>
                        <a:pt x="165339" y="431155"/>
                        <a:pt x="180224" y="446024"/>
                        <a:pt x="180130" y="464280"/>
                      </a:cubicBezTo>
                      <a:lnTo>
                        <a:pt x="180130" y="517074"/>
                      </a:lnTo>
                      <a:cubicBezTo>
                        <a:pt x="180130" y="535236"/>
                        <a:pt x="165150" y="550199"/>
                        <a:pt x="146968" y="550199"/>
                      </a:cubicBezTo>
                      <a:lnTo>
                        <a:pt x="33162" y="550199"/>
                      </a:lnTo>
                      <a:cubicBezTo>
                        <a:pt x="14979" y="550199"/>
                        <a:pt x="0" y="535236"/>
                        <a:pt x="0" y="517074"/>
                      </a:cubicBezTo>
                      <a:lnTo>
                        <a:pt x="0" y="464280"/>
                      </a:lnTo>
                      <a:cubicBezTo>
                        <a:pt x="0" y="446024"/>
                        <a:pt x="14979" y="431155"/>
                        <a:pt x="33162" y="431155"/>
                      </a:cubicBezTo>
                      <a:close/>
                      <a:moveTo>
                        <a:pt x="163140" y="99327"/>
                      </a:moveTo>
                      <a:cubicBezTo>
                        <a:pt x="163046" y="101208"/>
                        <a:pt x="162857" y="102713"/>
                        <a:pt x="162857" y="104218"/>
                      </a:cubicBezTo>
                      <a:lnTo>
                        <a:pt x="162857" y="157362"/>
                      </a:lnTo>
                      <a:lnTo>
                        <a:pt x="162857" y="217184"/>
                      </a:lnTo>
                      <a:cubicBezTo>
                        <a:pt x="162857" y="234021"/>
                        <a:pt x="173220" y="244273"/>
                        <a:pt x="190176" y="244273"/>
                      </a:cubicBezTo>
                      <a:lnTo>
                        <a:pt x="249053" y="244273"/>
                      </a:lnTo>
                      <a:cubicBezTo>
                        <a:pt x="305480" y="244273"/>
                        <a:pt x="361813" y="244273"/>
                        <a:pt x="418146" y="244367"/>
                      </a:cubicBezTo>
                      <a:cubicBezTo>
                        <a:pt x="434443" y="244367"/>
                        <a:pt x="444994" y="233833"/>
                        <a:pt x="444994" y="217466"/>
                      </a:cubicBezTo>
                      <a:lnTo>
                        <a:pt x="444994" y="140525"/>
                      </a:lnTo>
                      <a:lnTo>
                        <a:pt x="444994" y="104971"/>
                      </a:lnTo>
                      <a:lnTo>
                        <a:pt x="444994" y="99327"/>
                      </a:lnTo>
                      <a:lnTo>
                        <a:pt x="248958" y="99327"/>
                      </a:lnTo>
                      <a:close/>
                      <a:moveTo>
                        <a:pt x="415226" y="33955"/>
                      </a:moveTo>
                      <a:cubicBezTo>
                        <a:pt x="406465" y="33955"/>
                        <a:pt x="399306" y="41104"/>
                        <a:pt x="399306" y="49852"/>
                      </a:cubicBezTo>
                      <a:cubicBezTo>
                        <a:pt x="399306" y="58693"/>
                        <a:pt x="406465" y="65842"/>
                        <a:pt x="415226" y="65842"/>
                      </a:cubicBezTo>
                      <a:cubicBezTo>
                        <a:pt x="423987" y="65842"/>
                        <a:pt x="431146" y="58693"/>
                        <a:pt x="431146" y="49852"/>
                      </a:cubicBezTo>
                      <a:cubicBezTo>
                        <a:pt x="431146" y="41104"/>
                        <a:pt x="423987" y="33955"/>
                        <a:pt x="415226" y="33955"/>
                      </a:cubicBezTo>
                      <a:close/>
                      <a:moveTo>
                        <a:pt x="360306" y="33955"/>
                      </a:moveTo>
                      <a:cubicBezTo>
                        <a:pt x="351545" y="33955"/>
                        <a:pt x="344386" y="41104"/>
                        <a:pt x="344386" y="49852"/>
                      </a:cubicBezTo>
                      <a:cubicBezTo>
                        <a:pt x="344386" y="58693"/>
                        <a:pt x="351545" y="65842"/>
                        <a:pt x="360306" y="65842"/>
                      </a:cubicBezTo>
                      <a:cubicBezTo>
                        <a:pt x="369161" y="65842"/>
                        <a:pt x="376320" y="58693"/>
                        <a:pt x="376320" y="49852"/>
                      </a:cubicBezTo>
                      <a:cubicBezTo>
                        <a:pt x="376320" y="41104"/>
                        <a:pt x="369161" y="33955"/>
                        <a:pt x="360306" y="33955"/>
                      </a:cubicBezTo>
                      <a:close/>
                      <a:moveTo>
                        <a:pt x="305480" y="33955"/>
                      </a:moveTo>
                      <a:cubicBezTo>
                        <a:pt x="296625" y="33955"/>
                        <a:pt x="289466" y="41104"/>
                        <a:pt x="289466" y="49852"/>
                      </a:cubicBezTo>
                      <a:cubicBezTo>
                        <a:pt x="289466" y="58693"/>
                        <a:pt x="296625" y="65842"/>
                        <a:pt x="305480" y="65842"/>
                      </a:cubicBezTo>
                      <a:cubicBezTo>
                        <a:pt x="314241" y="65842"/>
                        <a:pt x="321400" y="58693"/>
                        <a:pt x="321400" y="49852"/>
                      </a:cubicBezTo>
                      <a:cubicBezTo>
                        <a:pt x="321400" y="41104"/>
                        <a:pt x="314241" y="33955"/>
                        <a:pt x="305480" y="33955"/>
                      </a:cubicBezTo>
                      <a:close/>
                      <a:moveTo>
                        <a:pt x="189611" y="0"/>
                      </a:moveTo>
                      <a:lnTo>
                        <a:pt x="248958" y="0"/>
                      </a:lnTo>
                      <a:lnTo>
                        <a:pt x="417770" y="0"/>
                      </a:lnTo>
                      <a:cubicBezTo>
                        <a:pt x="452813" y="0"/>
                        <a:pt x="477871" y="25396"/>
                        <a:pt x="477871" y="60386"/>
                      </a:cubicBezTo>
                      <a:lnTo>
                        <a:pt x="477871" y="157456"/>
                      </a:lnTo>
                      <a:lnTo>
                        <a:pt x="477871" y="217560"/>
                      </a:lnTo>
                      <a:cubicBezTo>
                        <a:pt x="477871" y="242016"/>
                        <a:pt x="466755" y="260169"/>
                        <a:pt x="444712" y="271457"/>
                      </a:cubicBezTo>
                      <a:cubicBezTo>
                        <a:pt x="436045" y="275877"/>
                        <a:pt x="426625" y="277288"/>
                        <a:pt x="417016" y="277288"/>
                      </a:cubicBezTo>
                      <a:lnTo>
                        <a:pt x="320552" y="277288"/>
                      </a:lnTo>
                      <a:lnTo>
                        <a:pt x="320552" y="340685"/>
                      </a:lnTo>
                      <a:lnTo>
                        <a:pt x="518095" y="340685"/>
                      </a:lnTo>
                      <a:cubicBezTo>
                        <a:pt x="527233" y="340685"/>
                        <a:pt x="534675" y="348021"/>
                        <a:pt x="534675" y="357145"/>
                      </a:cubicBezTo>
                      <a:lnTo>
                        <a:pt x="534675" y="402294"/>
                      </a:lnTo>
                      <a:lnTo>
                        <a:pt x="501610" y="402294"/>
                      </a:lnTo>
                      <a:lnTo>
                        <a:pt x="501610" y="373606"/>
                      </a:lnTo>
                      <a:lnTo>
                        <a:pt x="320647" y="373606"/>
                      </a:lnTo>
                      <a:lnTo>
                        <a:pt x="320647" y="402294"/>
                      </a:lnTo>
                      <a:lnTo>
                        <a:pt x="287582" y="402294"/>
                      </a:lnTo>
                      <a:lnTo>
                        <a:pt x="287582" y="373606"/>
                      </a:lnTo>
                      <a:lnTo>
                        <a:pt x="106618" y="373606"/>
                      </a:lnTo>
                      <a:lnTo>
                        <a:pt x="106524" y="373606"/>
                      </a:lnTo>
                      <a:lnTo>
                        <a:pt x="106524" y="402294"/>
                      </a:lnTo>
                      <a:lnTo>
                        <a:pt x="73459" y="402294"/>
                      </a:lnTo>
                      <a:lnTo>
                        <a:pt x="73459" y="357145"/>
                      </a:lnTo>
                      <a:cubicBezTo>
                        <a:pt x="73459" y="348115"/>
                        <a:pt x="80901" y="340685"/>
                        <a:pt x="90039" y="340685"/>
                      </a:cubicBezTo>
                      <a:lnTo>
                        <a:pt x="287393" y="340685"/>
                      </a:lnTo>
                      <a:lnTo>
                        <a:pt x="287393" y="277288"/>
                      </a:lnTo>
                      <a:lnTo>
                        <a:pt x="248770" y="277288"/>
                      </a:lnTo>
                      <a:cubicBezTo>
                        <a:pt x="228328" y="277382"/>
                        <a:pt x="207980" y="277382"/>
                        <a:pt x="187633" y="277288"/>
                      </a:cubicBezTo>
                      <a:cubicBezTo>
                        <a:pt x="161727" y="277100"/>
                        <a:pt x="139778" y="260734"/>
                        <a:pt x="132524" y="236090"/>
                      </a:cubicBezTo>
                      <a:cubicBezTo>
                        <a:pt x="130828" y="230352"/>
                        <a:pt x="129981" y="224239"/>
                        <a:pt x="129981" y="218219"/>
                      </a:cubicBezTo>
                      <a:lnTo>
                        <a:pt x="129981" y="157456"/>
                      </a:lnTo>
                      <a:lnTo>
                        <a:pt x="129981" y="58881"/>
                      </a:lnTo>
                      <a:cubicBezTo>
                        <a:pt x="130075" y="25208"/>
                        <a:pt x="155698" y="0"/>
                        <a:pt x="189611" y="0"/>
                      </a:cubicBezTo>
                      <a:close/>
                    </a:path>
                  </a:pathLst>
                </a:custGeom>
                <a:solidFill>
                  <a:schemeClr val="bg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70000" lnSpcReduction="20000"/>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3765"/>
                  <a:endParaRPr lang="zh-CN" altLang="en-US" sz="2000" b="1" dirty="0">
                    <a:solidFill>
                      <a:schemeClr val="bg1"/>
                    </a:solidFill>
                    <a:latin typeface="OPPOSans R" panose="00020600040101010101" charset="-122"/>
                    <a:ea typeface="OPPOSans R" panose="00020600040101010101" charset="-122"/>
                    <a:cs typeface="OPPOSans R" panose="00020600040101010101" charset="-122"/>
                  </a:endParaRPr>
                </a:p>
              </p:txBody>
            </p:sp>
          </p:grpSp>
          <p:grpSp>
            <p:nvGrpSpPr>
              <p:cNvPr id="24" name="ïsľidé"/>
              <p:cNvGrpSpPr/>
              <p:nvPr/>
            </p:nvGrpSpPr>
            <p:grpSpPr>
              <a:xfrm>
                <a:off x="1407265" y="2674549"/>
                <a:ext cx="2872635" cy="2851072"/>
                <a:chOff x="2779776" y="4128198"/>
                <a:chExt cx="3072384" cy="2851072"/>
              </a:xfrm>
            </p:grpSpPr>
            <p:sp>
              <p:nvSpPr>
                <p:cNvPr id="25" name="îśľîḓe"/>
                <p:cNvSpPr/>
                <p:nvPr/>
              </p:nvSpPr>
              <p:spPr bwMode="auto">
                <a:xfrm>
                  <a:off x="2779776" y="4570003"/>
                  <a:ext cx="3072384" cy="24092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71450" indent="-171450">
                    <a:lnSpc>
                      <a:spcPct val="150000"/>
                    </a:lnSpc>
                    <a:spcBef>
                      <a:spcPct val="0"/>
                    </a:spcBef>
                    <a:buFont typeface="Arial" panose="020B0604020202020204" pitchFamily="34" charset="0"/>
                    <a:buChar char="•"/>
                  </a:pPr>
                  <a:r>
                    <a:rPr lang="zh-CN" altLang="en-US" sz="1200">
                      <a:latin typeface="OPPOSans R" panose="00020600040101010101" charset="-122"/>
                      <a:ea typeface="OPPOSans R" panose="00020600040101010101" charset="-122"/>
                      <a:cs typeface="OPPOSans R" panose="00020600040101010101" charset="-122"/>
                    </a:rPr>
                    <a:t>柬埔寨</a:t>
                  </a:r>
                  <a:endParaRPr lang="en-US" altLang="zh-CN" sz="1200">
                    <a:latin typeface="OPPOSans R" panose="00020600040101010101" charset="-122"/>
                    <a:ea typeface="OPPOSans R" panose="00020600040101010101" charset="-122"/>
                    <a:cs typeface="OPPOSans R" panose="00020600040101010101" charset="-122"/>
                  </a:endParaRPr>
                </a:p>
                <a:p>
                  <a:pPr marL="171450" indent="-171450">
                    <a:lnSpc>
                      <a:spcPct val="150000"/>
                    </a:lnSpc>
                    <a:spcBef>
                      <a:spcPct val="0"/>
                    </a:spcBef>
                    <a:buFont typeface="Arial" panose="020B0604020202020204" pitchFamily="34" charset="0"/>
                    <a:buChar char="•"/>
                  </a:pPr>
                  <a:r>
                    <a:rPr lang="zh-CN" altLang="en-US" sz="1200">
                      <a:latin typeface="OPPOSans R" panose="00020600040101010101" charset="-122"/>
                      <a:ea typeface="OPPOSans R" panose="00020600040101010101" charset="-122"/>
                      <a:cs typeface="OPPOSans R" panose="00020600040101010101" charset="-122"/>
                    </a:rPr>
                    <a:t>尼泊尔</a:t>
                  </a:r>
                  <a:endParaRPr lang="en-US" altLang="zh-CN" sz="1200">
                    <a:latin typeface="OPPOSans R" panose="00020600040101010101" charset="-122"/>
                    <a:ea typeface="OPPOSans R" panose="00020600040101010101" charset="-122"/>
                    <a:cs typeface="OPPOSans R" panose="00020600040101010101" charset="-122"/>
                  </a:endParaRPr>
                </a:p>
                <a:p>
                  <a:pPr marL="171450" indent="-171450">
                    <a:lnSpc>
                      <a:spcPct val="150000"/>
                    </a:lnSpc>
                    <a:spcBef>
                      <a:spcPct val="0"/>
                    </a:spcBef>
                    <a:buFont typeface="Arial" panose="020B0604020202020204" pitchFamily="34" charset="0"/>
                    <a:buChar char="•"/>
                  </a:pPr>
                  <a:r>
                    <a:rPr lang="zh-CN" altLang="en-US" sz="1200">
                      <a:latin typeface="OPPOSans R" panose="00020600040101010101" charset="-122"/>
                      <a:ea typeface="OPPOSans R" panose="00020600040101010101" charset="-122"/>
                      <a:cs typeface="OPPOSans R" panose="00020600040101010101" charset="-122"/>
                    </a:rPr>
                    <a:t>新西兰</a:t>
                  </a:r>
                  <a:endParaRPr lang="en-US" altLang="zh-CN" sz="1200">
                    <a:latin typeface="OPPOSans R" panose="00020600040101010101" charset="-122"/>
                    <a:ea typeface="OPPOSans R" panose="00020600040101010101" charset="-122"/>
                    <a:cs typeface="OPPOSans R" panose="00020600040101010101" charset="-122"/>
                  </a:endParaRPr>
                </a:p>
                <a:p>
                  <a:pPr marL="171450" indent="-171450">
                    <a:lnSpc>
                      <a:spcPct val="150000"/>
                    </a:lnSpc>
                    <a:spcBef>
                      <a:spcPct val="0"/>
                    </a:spcBef>
                    <a:buFont typeface="Arial" panose="020B0604020202020204" pitchFamily="34" charset="0"/>
                    <a:buChar char="•"/>
                  </a:pPr>
                  <a:r>
                    <a:rPr lang="zh-CN" altLang="en-US" sz="1200">
                      <a:latin typeface="OPPOSans R" panose="00020600040101010101" charset="-122"/>
                      <a:ea typeface="OPPOSans R" panose="00020600040101010101" charset="-122"/>
                      <a:cs typeface="OPPOSans R" panose="00020600040101010101" charset="-122"/>
                    </a:rPr>
                    <a:t>俄罗斯</a:t>
                  </a:r>
                  <a:endParaRPr lang="en-US" altLang="zh-CN" sz="1200">
                    <a:latin typeface="OPPOSans R" panose="00020600040101010101" charset="-122"/>
                    <a:ea typeface="OPPOSans R" panose="00020600040101010101" charset="-122"/>
                    <a:cs typeface="OPPOSans R" panose="00020600040101010101" charset="-122"/>
                  </a:endParaRPr>
                </a:p>
                <a:p>
                  <a:pPr marL="171450" indent="-171450">
                    <a:lnSpc>
                      <a:spcPct val="150000"/>
                    </a:lnSpc>
                    <a:spcBef>
                      <a:spcPct val="0"/>
                    </a:spcBef>
                    <a:buFont typeface="Arial" panose="020B0604020202020204" pitchFamily="34" charset="0"/>
                    <a:buChar char="•"/>
                  </a:pPr>
                  <a:r>
                    <a:rPr lang="zh-CN" altLang="en-US" sz="1200">
                      <a:latin typeface="OPPOSans R" panose="00020600040101010101" charset="-122"/>
                      <a:ea typeface="OPPOSans R" panose="00020600040101010101" charset="-122"/>
                      <a:cs typeface="OPPOSans R" panose="00020600040101010101" charset="-122"/>
                    </a:rPr>
                    <a:t>哈萨克斯坦</a:t>
                  </a:r>
                  <a:endParaRPr lang="en-US" altLang="zh-CN" sz="1200">
                    <a:latin typeface="OPPOSans R" panose="00020600040101010101" charset="-122"/>
                    <a:ea typeface="OPPOSans R" panose="00020600040101010101" charset="-122"/>
                    <a:cs typeface="OPPOSans R" panose="00020600040101010101" charset="-122"/>
                  </a:endParaRPr>
                </a:p>
                <a:p>
                  <a:pPr marL="171450" indent="-171450">
                    <a:lnSpc>
                      <a:spcPct val="150000"/>
                    </a:lnSpc>
                    <a:spcBef>
                      <a:spcPct val="0"/>
                    </a:spcBef>
                    <a:buFont typeface="Arial" panose="020B0604020202020204" pitchFamily="34" charset="0"/>
                    <a:buChar char="•"/>
                  </a:pPr>
                  <a:r>
                    <a:rPr lang="zh-CN" altLang="en-US" sz="1200">
                      <a:latin typeface="OPPOSans R" panose="00020600040101010101" charset="-122"/>
                      <a:ea typeface="OPPOSans R" panose="00020600040101010101" charset="-122"/>
                      <a:cs typeface="OPPOSans R" panose="00020600040101010101" charset="-122"/>
                    </a:rPr>
                    <a:t>阿联酋</a:t>
                  </a:r>
                  <a:endParaRPr lang="en-US" altLang="zh-CN" sz="1200" dirty="0">
                    <a:latin typeface="OPPOSans R" panose="00020600040101010101" charset="-122"/>
                    <a:ea typeface="OPPOSans R" panose="00020600040101010101" charset="-122"/>
                    <a:cs typeface="OPPOSans R" panose="00020600040101010101" charset="-122"/>
                  </a:endParaRPr>
                </a:p>
              </p:txBody>
            </p:sp>
            <p:sp>
              <p:nvSpPr>
                <p:cNvPr id="26" name="íṩḻiḑè"/>
                <p:cNvSpPr txBox="1"/>
                <p:nvPr/>
              </p:nvSpPr>
              <p:spPr bwMode="auto">
                <a:xfrm>
                  <a:off x="2779776" y="4128198"/>
                  <a:ext cx="3072384"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0"/>
                    </a:spcBef>
                  </a:pPr>
                  <a:r>
                    <a:rPr lang="zh-CN" altLang="en-US" sz="1400" b="1">
                      <a:latin typeface="OPPOSans R" panose="00020600040101010101" charset="-122"/>
                      <a:ea typeface="OPPOSans R" panose="00020600040101010101" charset="-122"/>
                      <a:cs typeface="OPPOSans R" panose="00020600040101010101" charset="-122"/>
                    </a:rPr>
                    <a:t>发展中市场</a:t>
                  </a:r>
                  <a:endParaRPr lang="zh-CN" altLang="en-US" sz="1400" b="1">
                    <a:latin typeface="OPPOSans R" panose="00020600040101010101" charset="-122"/>
                    <a:ea typeface="OPPOSans R" panose="00020600040101010101" charset="-122"/>
                    <a:cs typeface="OPPOSans R" panose="00020600040101010101" charset="-122"/>
                  </a:endParaRPr>
                </a:p>
              </p:txBody>
            </p:sp>
          </p:grpSp>
        </p:grpSp>
        <p:grpSp>
          <p:nvGrpSpPr>
            <p:cNvPr id="10" name="iṡľidé"/>
            <p:cNvGrpSpPr/>
            <p:nvPr/>
          </p:nvGrpSpPr>
          <p:grpSpPr>
            <a:xfrm>
              <a:off x="7899400" y="1130300"/>
              <a:ext cx="3619500" cy="3713690"/>
              <a:chOff x="660400" y="1811931"/>
              <a:chExt cx="3619500" cy="3713690"/>
            </a:xfrm>
          </p:grpSpPr>
          <p:sp>
            <p:nvSpPr>
              <p:cNvPr id="14" name="îṣlïḑe"/>
              <p:cNvSpPr/>
              <p:nvPr/>
            </p:nvSpPr>
            <p:spPr>
              <a:xfrm>
                <a:off x="1407265" y="1811931"/>
                <a:ext cx="2872635" cy="686220"/>
              </a:xfrm>
              <a:prstGeom prst="rect">
                <a:avLst/>
              </a:prstGeom>
              <a:blipFill>
                <a:blip r:embed="rId8"/>
                <a:srcRect/>
                <a:stretch>
                  <a:fillRect t="-109196" b="-104732"/>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Autofit/>
              </a:bodyPr>
              <a:lstStyle>
                <a:defPPr>
                  <a:defRPr lang="zh-CN"/>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3200" algn="l" defTabSz="913765" rtl="0" eaLnBrk="1" latinLnBrk="0" hangingPunct="1">
                  <a:defRPr sz="1800" kern="1200">
                    <a:solidFill>
                      <a:schemeClr val="lt1"/>
                    </a:solidFill>
                    <a:latin typeface="+mn-lt"/>
                    <a:ea typeface="+mn-ea"/>
                    <a:cs typeface="+mn-cs"/>
                  </a:defRPr>
                </a:lvl7pPr>
                <a:lvl8pPr marL="3200400" algn="l" defTabSz="913765" rtl="0" eaLnBrk="1" latinLnBrk="0" hangingPunct="1">
                  <a:defRPr sz="1800" kern="1200">
                    <a:solidFill>
                      <a:schemeClr val="lt1"/>
                    </a:solidFill>
                    <a:latin typeface="+mn-lt"/>
                    <a:ea typeface="+mn-ea"/>
                    <a:cs typeface="+mn-cs"/>
                  </a:defRPr>
                </a:lvl8pPr>
                <a:lvl9pPr marL="3657600" algn="l" defTabSz="913765" rtl="0" eaLnBrk="1" latinLnBrk="0" hangingPunct="1">
                  <a:defRPr sz="1800" kern="1200">
                    <a:solidFill>
                      <a:schemeClr val="lt1"/>
                    </a:solidFill>
                    <a:latin typeface="+mn-lt"/>
                    <a:ea typeface="+mn-ea"/>
                    <a:cs typeface="+mn-cs"/>
                  </a:defRPr>
                </a:lvl9pPr>
              </a:lstStyle>
              <a:p>
                <a:pPr algn="ctr"/>
                <a:endParaRPr lang="en-US">
                  <a:latin typeface="OPPOSans R" panose="00020600040101010101" charset="-122"/>
                  <a:ea typeface="OPPOSans R" panose="00020600040101010101" charset="-122"/>
                  <a:cs typeface="OPPOSans R" panose="00020600040101010101" charset="-122"/>
                </a:endParaRPr>
              </a:p>
            </p:txBody>
          </p:sp>
          <p:grpSp>
            <p:nvGrpSpPr>
              <p:cNvPr id="15" name="isľïḍê"/>
              <p:cNvGrpSpPr/>
              <p:nvPr/>
            </p:nvGrpSpPr>
            <p:grpSpPr>
              <a:xfrm>
                <a:off x="660400" y="1811931"/>
                <a:ext cx="674919" cy="686220"/>
                <a:chOff x="660400" y="2493562"/>
                <a:chExt cx="674919" cy="686220"/>
              </a:xfrm>
            </p:grpSpPr>
            <p:sp>
              <p:nvSpPr>
                <p:cNvPr id="19" name="iś1íďé"/>
                <p:cNvSpPr/>
                <p:nvPr/>
              </p:nvSpPr>
              <p:spPr>
                <a:xfrm>
                  <a:off x="660400" y="2493562"/>
                  <a:ext cx="674919" cy="68622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defPPr>
                    <a:defRPr lang="zh-CN"/>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3200" algn="l" defTabSz="913765" rtl="0" eaLnBrk="1" latinLnBrk="0" hangingPunct="1">
                    <a:defRPr sz="1800" kern="1200">
                      <a:solidFill>
                        <a:schemeClr val="lt1"/>
                      </a:solidFill>
                      <a:latin typeface="+mn-lt"/>
                      <a:ea typeface="+mn-ea"/>
                      <a:cs typeface="+mn-cs"/>
                    </a:defRPr>
                  </a:lvl7pPr>
                  <a:lvl8pPr marL="3200400" algn="l" defTabSz="913765" rtl="0" eaLnBrk="1" latinLnBrk="0" hangingPunct="1">
                    <a:defRPr sz="1800" kern="1200">
                      <a:solidFill>
                        <a:schemeClr val="lt1"/>
                      </a:solidFill>
                      <a:latin typeface="+mn-lt"/>
                      <a:ea typeface="+mn-ea"/>
                      <a:cs typeface="+mn-cs"/>
                    </a:defRPr>
                  </a:lvl8pPr>
                  <a:lvl9pPr marL="3657600" algn="l" defTabSz="913765" rtl="0" eaLnBrk="1" latinLnBrk="0" hangingPunct="1">
                    <a:defRPr sz="1800" kern="1200">
                      <a:solidFill>
                        <a:schemeClr val="lt1"/>
                      </a:solidFill>
                      <a:latin typeface="+mn-lt"/>
                      <a:ea typeface="+mn-ea"/>
                      <a:cs typeface="+mn-cs"/>
                    </a:defRPr>
                  </a:lvl9pPr>
                </a:lstStyle>
                <a:p>
                  <a:pPr algn="ctr"/>
                  <a:endParaRPr lang="en-US" sz="900">
                    <a:latin typeface="OPPOSans R" panose="00020600040101010101" charset="-122"/>
                    <a:ea typeface="OPPOSans R" panose="00020600040101010101" charset="-122"/>
                    <a:cs typeface="OPPOSans R" panose="00020600040101010101" charset="-122"/>
                  </a:endParaRPr>
                </a:p>
              </p:txBody>
            </p:sp>
            <p:sp>
              <p:nvSpPr>
                <p:cNvPr id="20" name="ïś1ïḑé"/>
                <p:cNvSpPr/>
                <p:nvPr/>
              </p:nvSpPr>
              <p:spPr>
                <a:xfrm>
                  <a:off x="824123" y="2679463"/>
                  <a:ext cx="347472" cy="314418"/>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608039" h="550199">
                      <a:moveTo>
                        <a:pt x="461128" y="431155"/>
                      </a:moveTo>
                      <a:lnTo>
                        <a:pt x="501529" y="431155"/>
                      </a:lnTo>
                      <a:lnTo>
                        <a:pt x="534583" y="431155"/>
                      </a:lnTo>
                      <a:lnTo>
                        <a:pt x="574984" y="431155"/>
                      </a:lnTo>
                      <a:cubicBezTo>
                        <a:pt x="593159" y="431155"/>
                        <a:pt x="608133" y="446024"/>
                        <a:pt x="608039" y="464280"/>
                      </a:cubicBezTo>
                      <a:lnTo>
                        <a:pt x="608039" y="517074"/>
                      </a:lnTo>
                      <a:cubicBezTo>
                        <a:pt x="608039" y="535236"/>
                        <a:pt x="593065" y="550199"/>
                        <a:pt x="574890" y="550199"/>
                      </a:cubicBezTo>
                      <a:lnTo>
                        <a:pt x="461128" y="550199"/>
                      </a:lnTo>
                      <a:cubicBezTo>
                        <a:pt x="442858" y="550199"/>
                        <a:pt x="427979" y="535236"/>
                        <a:pt x="427979" y="517074"/>
                      </a:cubicBezTo>
                      <a:lnTo>
                        <a:pt x="427979" y="464280"/>
                      </a:lnTo>
                      <a:cubicBezTo>
                        <a:pt x="427979" y="446024"/>
                        <a:pt x="442858" y="431155"/>
                        <a:pt x="461128" y="431155"/>
                      </a:cubicBezTo>
                      <a:close/>
                      <a:moveTo>
                        <a:pt x="247103" y="431155"/>
                      </a:moveTo>
                      <a:lnTo>
                        <a:pt x="287504" y="431155"/>
                      </a:lnTo>
                      <a:lnTo>
                        <a:pt x="320558" y="431155"/>
                      </a:lnTo>
                      <a:lnTo>
                        <a:pt x="360959" y="431155"/>
                      </a:lnTo>
                      <a:cubicBezTo>
                        <a:pt x="379134" y="431155"/>
                        <a:pt x="394108" y="446024"/>
                        <a:pt x="394014" y="464280"/>
                      </a:cubicBezTo>
                      <a:lnTo>
                        <a:pt x="394014" y="517074"/>
                      </a:lnTo>
                      <a:cubicBezTo>
                        <a:pt x="394014" y="535236"/>
                        <a:pt x="379040" y="550199"/>
                        <a:pt x="360865" y="550199"/>
                      </a:cubicBezTo>
                      <a:lnTo>
                        <a:pt x="247103" y="550199"/>
                      </a:lnTo>
                      <a:cubicBezTo>
                        <a:pt x="228833" y="550199"/>
                        <a:pt x="213954" y="535236"/>
                        <a:pt x="213954" y="517074"/>
                      </a:cubicBezTo>
                      <a:lnTo>
                        <a:pt x="213954" y="464280"/>
                      </a:lnTo>
                      <a:cubicBezTo>
                        <a:pt x="213954" y="446024"/>
                        <a:pt x="228833" y="431155"/>
                        <a:pt x="247103" y="431155"/>
                      </a:cubicBezTo>
                      <a:close/>
                      <a:moveTo>
                        <a:pt x="33162" y="431155"/>
                      </a:moveTo>
                      <a:lnTo>
                        <a:pt x="73578" y="431155"/>
                      </a:lnTo>
                      <a:lnTo>
                        <a:pt x="106646" y="431155"/>
                      </a:lnTo>
                      <a:lnTo>
                        <a:pt x="146968" y="431155"/>
                      </a:lnTo>
                      <a:cubicBezTo>
                        <a:pt x="165339" y="431155"/>
                        <a:pt x="180224" y="446024"/>
                        <a:pt x="180130" y="464280"/>
                      </a:cubicBezTo>
                      <a:lnTo>
                        <a:pt x="180130" y="517074"/>
                      </a:lnTo>
                      <a:cubicBezTo>
                        <a:pt x="180130" y="535236"/>
                        <a:pt x="165150" y="550199"/>
                        <a:pt x="146968" y="550199"/>
                      </a:cubicBezTo>
                      <a:lnTo>
                        <a:pt x="33162" y="550199"/>
                      </a:lnTo>
                      <a:cubicBezTo>
                        <a:pt x="14979" y="550199"/>
                        <a:pt x="0" y="535236"/>
                        <a:pt x="0" y="517074"/>
                      </a:cubicBezTo>
                      <a:lnTo>
                        <a:pt x="0" y="464280"/>
                      </a:lnTo>
                      <a:cubicBezTo>
                        <a:pt x="0" y="446024"/>
                        <a:pt x="14979" y="431155"/>
                        <a:pt x="33162" y="431155"/>
                      </a:cubicBezTo>
                      <a:close/>
                      <a:moveTo>
                        <a:pt x="163140" y="99327"/>
                      </a:moveTo>
                      <a:cubicBezTo>
                        <a:pt x="163046" y="101208"/>
                        <a:pt x="162857" y="102713"/>
                        <a:pt x="162857" y="104218"/>
                      </a:cubicBezTo>
                      <a:lnTo>
                        <a:pt x="162857" y="157362"/>
                      </a:lnTo>
                      <a:lnTo>
                        <a:pt x="162857" y="217184"/>
                      </a:lnTo>
                      <a:cubicBezTo>
                        <a:pt x="162857" y="234021"/>
                        <a:pt x="173220" y="244273"/>
                        <a:pt x="190176" y="244273"/>
                      </a:cubicBezTo>
                      <a:lnTo>
                        <a:pt x="249053" y="244273"/>
                      </a:lnTo>
                      <a:cubicBezTo>
                        <a:pt x="305480" y="244273"/>
                        <a:pt x="361813" y="244273"/>
                        <a:pt x="418146" y="244367"/>
                      </a:cubicBezTo>
                      <a:cubicBezTo>
                        <a:pt x="434443" y="244367"/>
                        <a:pt x="444994" y="233833"/>
                        <a:pt x="444994" y="217466"/>
                      </a:cubicBezTo>
                      <a:lnTo>
                        <a:pt x="444994" y="140525"/>
                      </a:lnTo>
                      <a:lnTo>
                        <a:pt x="444994" y="104971"/>
                      </a:lnTo>
                      <a:lnTo>
                        <a:pt x="444994" y="99327"/>
                      </a:lnTo>
                      <a:lnTo>
                        <a:pt x="248958" y="99327"/>
                      </a:lnTo>
                      <a:close/>
                      <a:moveTo>
                        <a:pt x="415226" y="33955"/>
                      </a:moveTo>
                      <a:cubicBezTo>
                        <a:pt x="406465" y="33955"/>
                        <a:pt x="399306" y="41104"/>
                        <a:pt x="399306" y="49852"/>
                      </a:cubicBezTo>
                      <a:cubicBezTo>
                        <a:pt x="399306" y="58693"/>
                        <a:pt x="406465" y="65842"/>
                        <a:pt x="415226" y="65842"/>
                      </a:cubicBezTo>
                      <a:cubicBezTo>
                        <a:pt x="423987" y="65842"/>
                        <a:pt x="431146" y="58693"/>
                        <a:pt x="431146" y="49852"/>
                      </a:cubicBezTo>
                      <a:cubicBezTo>
                        <a:pt x="431146" y="41104"/>
                        <a:pt x="423987" y="33955"/>
                        <a:pt x="415226" y="33955"/>
                      </a:cubicBezTo>
                      <a:close/>
                      <a:moveTo>
                        <a:pt x="360306" y="33955"/>
                      </a:moveTo>
                      <a:cubicBezTo>
                        <a:pt x="351545" y="33955"/>
                        <a:pt x="344386" y="41104"/>
                        <a:pt x="344386" y="49852"/>
                      </a:cubicBezTo>
                      <a:cubicBezTo>
                        <a:pt x="344386" y="58693"/>
                        <a:pt x="351545" y="65842"/>
                        <a:pt x="360306" y="65842"/>
                      </a:cubicBezTo>
                      <a:cubicBezTo>
                        <a:pt x="369161" y="65842"/>
                        <a:pt x="376320" y="58693"/>
                        <a:pt x="376320" y="49852"/>
                      </a:cubicBezTo>
                      <a:cubicBezTo>
                        <a:pt x="376320" y="41104"/>
                        <a:pt x="369161" y="33955"/>
                        <a:pt x="360306" y="33955"/>
                      </a:cubicBezTo>
                      <a:close/>
                      <a:moveTo>
                        <a:pt x="305480" y="33955"/>
                      </a:moveTo>
                      <a:cubicBezTo>
                        <a:pt x="296625" y="33955"/>
                        <a:pt x="289466" y="41104"/>
                        <a:pt x="289466" y="49852"/>
                      </a:cubicBezTo>
                      <a:cubicBezTo>
                        <a:pt x="289466" y="58693"/>
                        <a:pt x="296625" y="65842"/>
                        <a:pt x="305480" y="65842"/>
                      </a:cubicBezTo>
                      <a:cubicBezTo>
                        <a:pt x="314241" y="65842"/>
                        <a:pt x="321400" y="58693"/>
                        <a:pt x="321400" y="49852"/>
                      </a:cubicBezTo>
                      <a:cubicBezTo>
                        <a:pt x="321400" y="41104"/>
                        <a:pt x="314241" y="33955"/>
                        <a:pt x="305480" y="33955"/>
                      </a:cubicBezTo>
                      <a:close/>
                      <a:moveTo>
                        <a:pt x="189611" y="0"/>
                      </a:moveTo>
                      <a:lnTo>
                        <a:pt x="248958" y="0"/>
                      </a:lnTo>
                      <a:lnTo>
                        <a:pt x="417770" y="0"/>
                      </a:lnTo>
                      <a:cubicBezTo>
                        <a:pt x="452813" y="0"/>
                        <a:pt x="477871" y="25396"/>
                        <a:pt x="477871" y="60386"/>
                      </a:cubicBezTo>
                      <a:lnTo>
                        <a:pt x="477871" y="157456"/>
                      </a:lnTo>
                      <a:lnTo>
                        <a:pt x="477871" y="217560"/>
                      </a:lnTo>
                      <a:cubicBezTo>
                        <a:pt x="477871" y="242016"/>
                        <a:pt x="466755" y="260169"/>
                        <a:pt x="444712" y="271457"/>
                      </a:cubicBezTo>
                      <a:cubicBezTo>
                        <a:pt x="436045" y="275877"/>
                        <a:pt x="426625" y="277288"/>
                        <a:pt x="417016" y="277288"/>
                      </a:cubicBezTo>
                      <a:lnTo>
                        <a:pt x="320552" y="277288"/>
                      </a:lnTo>
                      <a:lnTo>
                        <a:pt x="320552" y="340685"/>
                      </a:lnTo>
                      <a:lnTo>
                        <a:pt x="518095" y="340685"/>
                      </a:lnTo>
                      <a:cubicBezTo>
                        <a:pt x="527233" y="340685"/>
                        <a:pt x="534675" y="348021"/>
                        <a:pt x="534675" y="357145"/>
                      </a:cubicBezTo>
                      <a:lnTo>
                        <a:pt x="534675" y="402294"/>
                      </a:lnTo>
                      <a:lnTo>
                        <a:pt x="501610" y="402294"/>
                      </a:lnTo>
                      <a:lnTo>
                        <a:pt x="501610" y="373606"/>
                      </a:lnTo>
                      <a:lnTo>
                        <a:pt x="320647" y="373606"/>
                      </a:lnTo>
                      <a:lnTo>
                        <a:pt x="320647" y="402294"/>
                      </a:lnTo>
                      <a:lnTo>
                        <a:pt x="287582" y="402294"/>
                      </a:lnTo>
                      <a:lnTo>
                        <a:pt x="287582" y="373606"/>
                      </a:lnTo>
                      <a:lnTo>
                        <a:pt x="106618" y="373606"/>
                      </a:lnTo>
                      <a:lnTo>
                        <a:pt x="106524" y="373606"/>
                      </a:lnTo>
                      <a:lnTo>
                        <a:pt x="106524" y="402294"/>
                      </a:lnTo>
                      <a:lnTo>
                        <a:pt x="73459" y="402294"/>
                      </a:lnTo>
                      <a:lnTo>
                        <a:pt x="73459" y="357145"/>
                      </a:lnTo>
                      <a:cubicBezTo>
                        <a:pt x="73459" y="348115"/>
                        <a:pt x="80901" y="340685"/>
                        <a:pt x="90039" y="340685"/>
                      </a:cubicBezTo>
                      <a:lnTo>
                        <a:pt x="287393" y="340685"/>
                      </a:lnTo>
                      <a:lnTo>
                        <a:pt x="287393" y="277288"/>
                      </a:lnTo>
                      <a:lnTo>
                        <a:pt x="248770" y="277288"/>
                      </a:lnTo>
                      <a:cubicBezTo>
                        <a:pt x="228328" y="277382"/>
                        <a:pt x="207980" y="277382"/>
                        <a:pt x="187633" y="277288"/>
                      </a:cubicBezTo>
                      <a:cubicBezTo>
                        <a:pt x="161727" y="277100"/>
                        <a:pt x="139778" y="260734"/>
                        <a:pt x="132524" y="236090"/>
                      </a:cubicBezTo>
                      <a:cubicBezTo>
                        <a:pt x="130828" y="230352"/>
                        <a:pt x="129981" y="224239"/>
                        <a:pt x="129981" y="218219"/>
                      </a:cubicBezTo>
                      <a:lnTo>
                        <a:pt x="129981" y="157456"/>
                      </a:lnTo>
                      <a:lnTo>
                        <a:pt x="129981" y="58881"/>
                      </a:lnTo>
                      <a:cubicBezTo>
                        <a:pt x="130075" y="25208"/>
                        <a:pt x="155698" y="0"/>
                        <a:pt x="189611" y="0"/>
                      </a:cubicBezTo>
                      <a:close/>
                    </a:path>
                  </a:pathLst>
                </a:custGeom>
                <a:solidFill>
                  <a:schemeClr val="bg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70000" lnSpcReduction="20000"/>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3765"/>
                  <a:endParaRPr lang="zh-CN" altLang="en-US" sz="2000" b="1" dirty="0">
                    <a:solidFill>
                      <a:schemeClr val="bg1"/>
                    </a:solidFill>
                    <a:latin typeface="OPPOSans R" panose="00020600040101010101" charset="-122"/>
                    <a:ea typeface="OPPOSans R" panose="00020600040101010101" charset="-122"/>
                    <a:cs typeface="OPPOSans R" panose="00020600040101010101" charset="-122"/>
                  </a:endParaRPr>
                </a:p>
              </p:txBody>
            </p:sp>
          </p:grpSp>
          <p:grpSp>
            <p:nvGrpSpPr>
              <p:cNvPr id="16" name="ïşļîďè"/>
              <p:cNvGrpSpPr/>
              <p:nvPr/>
            </p:nvGrpSpPr>
            <p:grpSpPr>
              <a:xfrm>
                <a:off x="1407265" y="2674549"/>
                <a:ext cx="2872635" cy="2851072"/>
                <a:chOff x="2779776" y="4128198"/>
                <a:chExt cx="3072384" cy="2851072"/>
              </a:xfrm>
            </p:grpSpPr>
            <p:sp>
              <p:nvSpPr>
                <p:cNvPr id="17" name="íṥlíde"/>
                <p:cNvSpPr/>
                <p:nvPr/>
              </p:nvSpPr>
              <p:spPr bwMode="auto">
                <a:xfrm>
                  <a:off x="2779776" y="4570003"/>
                  <a:ext cx="3072384" cy="24092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71450" indent="-171450">
                    <a:lnSpc>
                      <a:spcPct val="150000"/>
                    </a:lnSpc>
                    <a:spcBef>
                      <a:spcPct val="0"/>
                    </a:spcBef>
                    <a:buFont typeface="Arial" panose="020B0604020202020204" pitchFamily="34" charset="0"/>
                    <a:buChar char="•"/>
                  </a:pPr>
                  <a:r>
                    <a:rPr lang="zh-CN" altLang="en-US" sz="1200">
                      <a:latin typeface="OPPOSans R" panose="00020600040101010101" charset="-122"/>
                      <a:ea typeface="OPPOSans R" panose="00020600040101010101" charset="-122"/>
                      <a:cs typeface="OPPOSans R" panose="00020600040101010101" charset="-122"/>
                    </a:rPr>
                    <a:t>法国</a:t>
                  </a:r>
                  <a:endParaRPr lang="en-US" altLang="zh-CN" sz="1200">
                    <a:latin typeface="OPPOSans R" panose="00020600040101010101" charset="-122"/>
                    <a:ea typeface="OPPOSans R" panose="00020600040101010101" charset="-122"/>
                    <a:cs typeface="OPPOSans R" panose="00020600040101010101" charset="-122"/>
                  </a:endParaRPr>
                </a:p>
                <a:p>
                  <a:pPr marL="171450" indent="-171450">
                    <a:lnSpc>
                      <a:spcPct val="150000"/>
                    </a:lnSpc>
                    <a:spcBef>
                      <a:spcPct val="0"/>
                    </a:spcBef>
                    <a:buFont typeface="Arial" panose="020B0604020202020204" pitchFamily="34" charset="0"/>
                    <a:buChar char="•"/>
                  </a:pPr>
                  <a:r>
                    <a:rPr lang="zh-CN" altLang="en-US" sz="1200">
                      <a:latin typeface="OPPOSans R" panose="00020600040101010101" charset="-122"/>
                      <a:ea typeface="OPPOSans R" panose="00020600040101010101" charset="-122"/>
                      <a:cs typeface="OPPOSans R" panose="00020600040101010101" charset="-122"/>
                    </a:rPr>
                    <a:t>瑞士</a:t>
                  </a:r>
                  <a:endParaRPr lang="en-US" altLang="zh-CN" sz="1200">
                    <a:latin typeface="OPPOSans R" panose="00020600040101010101" charset="-122"/>
                    <a:ea typeface="OPPOSans R" panose="00020600040101010101" charset="-122"/>
                    <a:cs typeface="OPPOSans R" panose="00020600040101010101" charset="-122"/>
                  </a:endParaRPr>
                </a:p>
                <a:p>
                  <a:pPr marL="171450" indent="-171450">
                    <a:lnSpc>
                      <a:spcPct val="150000"/>
                    </a:lnSpc>
                    <a:spcBef>
                      <a:spcPct val="0"/>
                    </a:spcBef>
                    <a:buFont typeface="Arial" panose="020B0604020202020204" pitchFamily="34" charset="0"/>
                    <a:buChar char="•"/>
                  </a:pPr>
                  <a:r>
                    <a:rPr lang="zh-CN" altLang="en-US" sz="1200">
                      <a:latin typeface="OPPOSans R" panose="00020600040101010101" charset="-122"/>
                      <a:ea typeface="OPPOSans R" panose="00020600040101010101" charset="-122"/>
                      <a:cs typeface="OPPOSans R" panose="00020600040101010101" charset="-122"/>
                    </a:rPr>
                    <a:t>荷兰</a:t>
                  </a:r>
                  <a:endParaRPr lang="en-US" altLang="zh-CN" sz="1200">
                    <a:latin typeface="OPPOSans R" panose="00020600040101010101" charset="-122"/>
                    <a:ea typeface="OPPOSans R" panose="00020600040101010101" charset="-122"/>
                    <a:cs typeface="OPPOSans R" panose="00020600040101010101" charset="-122"/>
                  </a:endParaRPr>
                </a:p>
                <a:p>
                  <a:pPr marL="171450" indent="-171450">
                    <a:lnSpc>
                      <a:spcPct val="150000"/>
                    </a:lnSpc>
                    <a:spcBef>
                      <a:spcPct val="0"/>
                    </a:spcBef>
                    <a:buFont typeface="Arial" panose="020B0604020202020204" pitchFamily="34" charset="0"/>
                    <a:buChar char="•"/>
                  </a:pPr>
                  <a:r>
                    <a:rPr lang="zh-CN" altLang="en-US" sz="1200">
                      <a:latin typeface="OPPOSans R" panose="00020600040101010101" charset="-122"/>
                      <a:ea typeface="OPPOSans R" panose="00020600040101010101" charset="-122"/>
                      <a:cs typeface="OPPOSans R" panose="00020600040101010101" charset="-122"/>
                    </a:rPr>
                    <a:t>波兰</a:t>
                  </a:r>
                  <a:endParaRPr lang="en-US" altLang="zh-CN" sz="1200">
                    <a:latin typeface="OPPOSans R" panose="00020600040101010101" charset="-122"/>
                    <a:ea typeface="OPPOSans R" panose="00020600040101010101" charset="-122"/>
                    <a:cs typeface="OPPOSans R" panose="00020600040101010101" charset="-122"/>
                  </a:endParaRPr>
                </a:p>
                <a:p>
                  <a:pPr marL="171450" indent="-171450">
                    <a:lnSpc>
                      <a:spcPct val="150000"/>
                    </a:lnSpc>
                    <a:spcBef>
                      <a:spcPct val="0"/>
                    </a:spcBef>
                    <a:buFont typeface="Arial" panose="020B0604020202020204" pitchFamily="34" charset="0"/>
                    <a:buChar char="•"/>
                  </a:pPr>
                  <a:r>
                    <a:rPr lang="zh-CN" altLang="en-US" sz="1200">
                      <a:latin typeface="OPPOSans R" panose="00020600040101010101" charset="-122"/>
                      <a:ea typeface="OPPOSans R" panose="00020600040101010101" charset="-122"/>
                      <a:cs typeface="OPPOSans R" panose="00020600040101010101" charset="-122"/>
                    </a:rPr>
                    <a:t>英国</a:t>
                  </a:r>
                  <a:endParaRPr lang="en-US" altLang="zh-CN" sz="1200">
                    <a:latin typeface="OPPOSans R" panose="00020600040101010101" charset="-122"/>
                    <a:ea typeface="OPPOSans R" panose="00020600040101010101" charset="-122"/>
                    <a:cs typeface="OPPOSans R" panose="00020600040101010101" charset="-122"/>
                  </a:endParaRPr>
                </a:p>
                <a:p>
                  <a:pPr marL="171450" indent="-171450">
                    <a:lnSpc>
                      <a:spcPct val="150000"/>
                    </a:lnSpc>
                    <a:spcBef>
                      <a:spcPct val="0"/>
                    </a:spcBef>
                    <a:buFont typeface="Arial" panose="020B0604020202020204" pitchFamily="34" charset="0"/>
                    <a:buChar char="•"/>
                  </a:pPr>
                  <a:r>
                    <a:rPr lang="zh-CN" altLang="en-US" sz="1200">
                      <a:latin typeface="OPPOSans R" panose="00020600040101010101" charset="-122"/>
                      <a:ea typeface="OPPOSans R" panose="00020600040101010101" charset="-122"/>
                      <a:cs typeface="OPPOSans R" panose="00020600040101010101" charset="-122"/>
                    </a:rPr>
                    <a:t>意大利</a:t>
                  </a:r>
                  <a:endParaRPr lang="en-US" altLang="zh-CN" sz="1200">
                    <a:latin typeface="OPPOSans R" panose="00020600040101010101" charset="-122"/>
                    <a:ea typeface="OPPOSans R" panose="00020600040101010101" charset="-122"/>
                    <a:cs typeface="OPPOSans R" panose="00020600040101010101" charset="-122"/>
                  </a:endParaRPr>
                </a:p>
                <a:p>
                  <a:pPr marL="171450" indent="-171450">
                    <a:lnSpc>
                      <a:spcPct val="150000"/>
                    </a:lnSpc>
                    <a:spcBef>
                      <a:spcPct val="0"/>
                    </a:spcBef>
                    <a:buFont typeface="Arial" panose="020B0604020202020204" pitchFamily="34" charset="0"/>
                    <a:buChar char="•"/>
                  </a:pPr>
                  <a:r>
                    <a:rPr lang="zh-CN" altLang="en-US" sz="1200">
                      <a:latin typeface="OPPOSans R" panose="00020600040101010101" charset="-122"/>
                      <a:ea typeface="OPPOSans R" panose="00020600040101010101" charset="-122"/>
                      <a:cs typeface="OPPOSans R" panose="00020600040101010101" charset="-122"/>
                    </a:rPr>
                    <a:t>土耳其</a:t>
                  </a:r>
                  <a:endParaRPr lang="en-US" altLang="zh-CN" sz="1200">
                    <a:latin typeface="OPPOSans R" panose="00020600040101010101" charset="-122"/>
                    <a:ea typeface="OPPOSans R" panose="00020600040101010101" charset="-122"/>
                    <a:cs typeface="OPPOSans R" panose="00020600040101010101" charset="-122"/>
                  </a:endParaRPr>
                </a:p>
                <a:p>
                  <a:pPr marL="171450" indent="-171450">
                    <a:lnSpc>
                      <a:spcPct val="150000"/>
                    </a:lnSpc>
                    <a:spcBef>
                      <a:spcPct val="0"/>
                    </a:spcBef>
                    <a:buFont typeface="Arial" panose="020B0604020202020204" pitchFamily="34" charset="0"/>
                    <a:buChar char="•"/>
                  </a:pPr>
                  <a:r>
                    <a:rPr lang="zh-CN" altLang="en-US" sz="1200">
                      <a:latin typeface="OPPOSans R" panose="00020600040101010101" charset="-122"/>
                      <a:ea typeface="OPPOSans R" panose="00020600040101010101" charset="-122"/>
                      <a:cs typeface="OPPOSans R" panose="00020600040101010101" charset="-122"/>
                    </a:rPr>
                    <a:t>乌克兰</a:t>
                  </a:r>
                  <a:endParaRPr lang="en-US" altLang="zh-CN" sz="1200">
                    <a:latin typeface="OPPOSans R" panose="00020600040101010101" charset="-122"/>
                    <a:ea typeface="OPPOSans R" panose="00020600040101010101" charset="-122"/>
                    <a:cs typeface="OPPOSans R" panose="00020600040101010101" charset="-122"/>
                  </a:endParaRPr>
                </a:p>
                <a:p>
                  <a:pPr marL="171450" indent="-171450">
                    <a:lnSpc>
                      <a:spcPct val="150000"/>
                    </a:lnSpc>
                    <a:spcBef>
                      <a:spcPct val="0"/>
                    </a:spcBef>
                    <a:buFont typeface="Arial" panose="020B0604020202020204" pitchFamily="34" charset="0"/>
                    <a:buChar char="•"/>
                  </a:pPr>
                  <a:r>
                    <a:rPr lang="zh-CN" altLang="en-US" sz="1200">
                      <a:latin typeface="OPPOSans R" panose="00020600040101010101" charset="-122"/>
                      <a:ea typeface="OPPOSans R" panose="00020600040101010101" charset="-122"/>
                      <a:cs typeface="OPPOSans R" panose="00020600040101010101" charset="-122"/>
                    </a:rPr>
                    <a:t>西班牙</a:t>
                  </a:r>
                  <a:endParaRPr lang="en-US" altLang="zh-CN" sz="1200">
                    <a:latin typeface="OPPOSans R" panose="00020600040101010101" charset="-122"/>
                    <a:ea typeface="OPPOSans R" panose="00020600040101010101" charset="-122"/>
                    <a:cs typeface="OPPOSans R" panose="00020600040101010101" charset="-122"/>
                  </a:endParaRPr>
                </a:p>
                <a:p>
                  <a:pPr marL="171450" indent="-171450">
                    <a:lnSpc>
                      <a:spcPct val="150000"/>
                    </a:lnSpc>
                    <a:spcBef>
                      <a:spcPct val="0"/>
                    </a:spcBef>
                    <a:buFont typeface="Arial" panose="020B0604020202020204" pitchFamily="34" charset="0"/>
                    <a:buChar char="•"/>
                  </a:pPr>
                  <a:r>
                    <a:rPr lang="zh-CN" altLang="en-US" sz="1200">
                      <a:latin typeface="OPPOSans R" panose="00020600040101010101" charset="-122"/>
                      <a:ea typeface="OPPOSans R" panose="00020600040101010101" charset="-122"/>
                      <a:cs typeface="OPPOSans R" panose="00020600040101010101" charset="-122"/>
                    </a:rPr>
                    <a:t>黎凡特</a:t>
                  </a:r>
                  <a:endParaRPr lang="en-US" altLang="zh-CN" sz="1200">
                    <a:latin typeface="OPPOSans R" panose="00020600040101010101" charset="-122"/>
                    <a:ea typeface="OPPOSans R" panose="00020600040101010101" charset="-122"/>
                    <a:cs typeface="OPPOSans R" panose="00020600040101010101" charset="-122"/>
                  </a:endParaRPr>
                </a:p>
                <a:p>
                  <a:pPr marL="171450" indent="-171450">
                    <a:lnSpc>
                      <a:spcPct val="150000"/>
                    </a:lnSpc>
                    <a:spcBef>
                      <a:spcPct val="0"/>
                    </a:spcBef>
                    <a:buFont typeface="Arial" panose="020B0604020202020204" pitchFamily="34" charset="0"/>
                    <a:buChar char="•"/>
                  </a:pPr>
                  <a:r>
                    <a:rPr lang="zh-CN" altLang="en-US" sz="1200">
                      <a:latin typeface="OPPOSans R" panose="00020600040101010101" charset="-122"/>
                      <a:ea typeface="OPPOSans R" panose="00020600040101010101" charset="-122"/>
                      <a:cs typeface="OPPOSans R" panose="00020600040101010101" charset="-122"/>
                    </a:rPr>
                    <a:t>尼日利亚</a:t>
                  </a:r>
                  <a:endParaRPr lang="en-US" altLang="zh-CN" sz="1200">
                    <a:latin typeface="OPPOSans R" panose="00020600040101010101" charset="-122"/>
                    <a:ea typeface="OPPOSans R" panose="00020600040101010101" charset="-122"/>
                    <a:cs typeface="OPPOSans R" panose="00020600040101010101" charset="-122"/>
                  </a:endParaRPr>
                </a:p>
                <a:p>
                  <a:pPr marL="171450" indent="-171450">
                    <a:lnSpc>
                      <a:spcPct val="150000"/>
                    </a:lnSpc>
                    <a:spcBef>
                      <a:spcPct val="0"/>
                    </a:spcBef>
                    <a:buFont typeface="Arial" panose="020B0604020202020204" pitchFamily="34" charset="0"/>
                    <a:buChar char="•"/>
                  </a:pPr>
                  <a:r>
                    <a:rPr lang="zh-CN" altLang="en-US" sz="1200">
                      <a:latin typeface="OPPOSans R" panose="00020600040101010101" charset="-122"/>
                      <a:ea typeface="OPPOSans R" panose="00020600040101010101" charset="-122"/>
                      <a:cs typeface="OPPOSans R" panose="00020600040101010101" charset="-122"/>
                    </a:rPr>
                    <a:t>沙特阿拉伯</a:t>
                  </a:r>
                  <a:endParaRPr lang="en-US" altLang="zh-CN" sz="1200">
                    <a:latin typeface="OPPOSans R" panose="00020600040101010101" charset="-122"/>
                    <a:ea typeface="OPPOSans R" panose="00020600040101010101" charset="-122"/>
                    <a:cs typeface="OPPOSans R" panose="00020600040101010101" charset="-122"/>
                  </a:endParaRPr>
                </a:p>
              </p:txBody>
            </p:sp>
            <p:sp>
              <p:nvSpPr>
                <p:cNvPr id="18" name="ïś1ïḓe"/>
                <p:cNvSpPr txBox="1"/>
                <p:nvPr/>
              </p:nvSpPr>
              <p:spPr bwMode="auto">
                <a:xfrm>
                  <a:off x="2779776" y="4128198"/>
                  <a:ext cx="3072384"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0"/>
                    </a:spcBef>
                  </a:pPr>
                  <a:r>
                    <a:rPr lang="zh-CN" altLang="en-US" sz="1400" b="1">
                      <a:latin typeface="OPPOSans R" panose="00020600040101010101" charset="-122"/>
                      <a:ea typeface="OPPOSans R" panose="00020600040101010101" charset="-122"/>
                      <a:cs typeface="OPPOSans R" panose="00020600040101010101" charset="-122"/>
                    </a:rPr>
                    <a:t>新市场</a:t>
                  </a:r>
                  <a:endParaRPr lang="zh-CN" altLang="en-US" sz="1400" b="1">
                    <a:latin typeface="OPPOSans R" panose="00020600040101010101" charset="-122"/>
                    <a:ea typeface="OPPOSans R" panose="00020600040101010101" charset="-122"/>
                    <a:cs typeface="OPPOSans R" panose="00020600040101010101" charset="-122"/>
                  </a:endParaRPr>
                </a:p>
              </p:txBody>
            </p:sp>
          </p:grpSp>
        </p:grpSp>
        <p:grpSp>
          <p:nvGrpSpPr>
            <p:cNvPr id="11" name="íşļíḍé"/>
            <p:cNvGrpSpPr/>
            <p:nvPr/>
          </p:nvGrpSpPr>
          <p:grpSpPr>
            <a:xfrm>
              <a:off x="4279900" y="1816520"/>
              <a:ext cx="3619500" cy="4317580"/>
              <a:chOff x="4279900" y="1130300"/>
              <a:chExt cx="3619500" cy="5003800"/>
            </a:xfrm>
          </p:grpSpPr>
          <p:cxnSp>
            <p:nvCxnSpPr>
              <p:cNvPr id="12" name="直接连接符 11"/>
              <p:cNvCxnSpPr/>
              <p:nvPr/>
            </p:nvCxnSpPr>
            <p:spPr>
              <a:xfrm>
                <a:off x="4279900" y="1130300"/>
                <a:ext cx="0" cy="500380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7899400" y="1130300"/>
                <a:ext cx="0" cy="500380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grpSp>
      </p:grpSp>
      <p:sp>
        <p:nvSpPr>
          <p:cNvPr id="36" name="îṧḻîḓé"/>
          <p:cNvSpPr/>
          <p:nvPr/>
        </p:nvSpPr>
        <p:spPr bwMode="auto">
          <a:xfrm>
            <a:off x="2593429" y="2699790"/>
            <a:ext cx="2872635" cy="3442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71450" indent="-171450">
              <a:lnSpc>
                <a:spcPct val="150000"/>
              </a:lnSpc>
              <a:spcBef>
                <a:spcPct val="0"/>
              </a:spcBef>
              <a:buFont typeface="Arial" panose="020B0604020202020204" pitchFamily="34" charset="0"/>
              <a:buChar char="•"/>
            </a:pPr>
            <a:r>
              <a:rPr lang="zh-CN" altLang="en-US" sz="1200">
                <a:latin typeface="OPPOSans R" panose="00020600040101010101" charset="-122"/>
                <a:ea typeface="OPPOSans R" panose="00020600040101010101" charset="-122"/>
                <a:cs typeface="OPPOSans R" panose="00020600040101010101" charset="-122"/>
              </a:rPr>
              <a:t>孟加拉</a:t>
            </a:r>
            <a:endParaRPr lang="en-US" altLang="zh-CN" sz="1200">
              <a:latin typeface="OPPOSans R" panose="00020600040101010101" charset="-122"/>
              <a:ea typeface="OPPOSans R" panose="00020600040101010101" charset="-122"/>
              <a:cs typeface="OPPOSans R" panose="00020600040101010101" charset="-122"/>
            </a:endParaRPr>
          </a:p>
          <a:p>
            <a:pPr marL="171450" indent="-171450">
              <a:lnSpc>
                <a:spcPct val="150000"/>
              </a:lnSpc>
              <a:spcBef>
                <a:spcPct val="0"/>
              </a:spcBef>
              <a:buFont typeface="Arial" panose="020B0604020202020204" pitchFamily="34" charset="0"/>
              <a:buChar char="•"/>
            </a:pPr>
            <a:r>
              <a:rPr lang="zh-CN" altLang="en-US" sz="1200">
                <a:latin typeface="OPPOSans R" panose="00020600040101010101" charset="-122"/>
                <a:ea typeface="OPPOSans R" panose="00020600040101010101" charset="-122"/>
                <a:cs typeface="OPPOSans R" panose="00020600040101010101" charset="-122"/>
              </a:rPr>
              <a:t>摩洛哥</a:t>
            </a:r>
            <a:endParaRPr lang="en-US" altLang="zh-CN" sz="1200">
              <a:latin typeface="OPPOSans R" panose="00020600040101010101" charset="-122"/>
              <a:ea typeface="OPPOSans R" panose="00020600040101010101" charset="-122"/>
              <a:cs typeface="OPPOSans R" panose="00020600040101010101" charset="-122"/>
            </a:endParaRPr>
          </a:p>
          <a:p>
            <a:pPr marL="171450" indent="-171450">
              <a:lnSpc>
                <a:spcPct val="150000"/>
              </a:lnSpc>
              <a:spcBef>
                <a:spcPct val="0"/>
              </a:spcBef>
              <a:buFont typeface="Arial" panose="020B0604020202020204" pitchFamily="34" charset="0"/>
              <a:buChar char="•"/>
            </a:pPr>
            <a:r>
              <a:rPr lang="zh-CN" altLang="en-US" sz="1200">
                <a:latin typeface="OPPOSans R" panose="00020600040101010101" charset="-122"/>
                <a:ea typeface="OPPOSans R" panose="00020600040101010101" charset="-122"/>
                <a:cs typeface="OPPOSans R" panose="00020600040101010101" charset="-122"/>
              </a:rPr>
              <a:t>菲律宾</a:t>
            </a:r>
            <a:endParaRPr lang="en-US" altLang="zh-CN" sz="1200">
              <a:latin typeface="OPPOSans R" panose="00020600040101010101" charset="-122"/>
              <a:ea typeface="OPPOSans R" panose="00020600040101010101" charset="-122"/>
              <a:cs typeface="OPPOSans R" panose="00020600040101010101" charset="-122"/>
            </a:endParaRPr>
          </a:p>
          <a:p>
            <a:pPr marL="171450" indent="-171450">
              <a:lnSpc>
                <a:spcPct val="150000"/>
              </a:lnSpc>
              <a:spcBef>
                <a:spcPct val="0"/>
              </a:spcBef>
              <a:buFont typeface="Arial" panose="020B0604020202020204" pitchFamily="34" charset="0"/>
              <a:buChar char="•"/>
            </a:pPr>
            <a:r>
              <a:rPr lang="zh-CN" altLang="en-US" sz="1200">
                <a:latin typeface="OPPOSans R" panose="00020600040101010101" charset="-122"/>
                <a:ea typeface="OPPOSans R" panose="00020600040101010101" charset="-122"/>
                <a:cs typeface="OPPOSans R" panose="00020600040101010101" charset="-122"/>
              </a:rPr>
              <a:t>新加坡</a:t>
            </a:r>
            <a:endParaRPr lang="en-US" altLang="zh-CN" sz="1200">
              <a:latin typeface="OPPOSans R" panose="00020600040101010101" charset="-122"/>
              <a:ea typeface="OPPOSans R" panose="00020600040101010101" charset="-122"/>
              <a:cs typeface="OPPOSans R" panose="00020600040101010101" charset="-122"/>
            </a:endParaRPr>
          </a:p>
          <a:p>
            <a:pPr marL="171450" indent="-171450">
              <a:lnSpc>
                <a:spcPct val="150000"/>
              </a:lnSpc>
              <a:spcBef>
                <a:spcPct val="0"/>
              </a:spcBef>
              <a:buFont typeface="Arial" panose="020B0604020202020204" pitchFamily="34" charset="0"/>
              <a:buChar char="•"/>
            </a:pPr>
            <a:r>
              <a:rPr lang="zh-CN" altLang="en-US" sz="1200">
                <a:latin typeface="OPPOSans R" panose="00020600040101010101" charset="-122"/>
                <a:ea typeface="OPPOSans R" panose="00020600040101010101" charset="-122"/>
                <a:cs typeface="OPPOSans R" panose="00020600040101010101" charset="-122"/>
              </a:rPr>
              <a:t>肯尼亚</a:t>
            </a:r>
            <a:endParaRPr lang="en-US" altLang="zh-CN" sz="1200">
              <a:latin typeface="OPPOSans R" panose="00020600040101010101" charset="-122"/>
              <a:ea typeface="OPPOSans R" panose="00020600040101010101" charset="-122"/>
              <a:cs typeface="OPPOSans R" panose="00020600040101010101" charset="-122"/>
            </a:endParaRPr>
          </a:p>
          <a:p>
            <a:pPr marL="171450" indent="-171450">
              <a:lnSpc>
                <a:spcPct val="150000"/>
              </a:lnSpc>
              <a:spcBef>
                <a:spcPct val="0"/>
              </a:spcBef>
              <a:buFont typeface="Arial" panose="020B0604020202020204" pitchFamily="34" charset="0"/>
              <a:buChar char="•"/>
            </a:pPr>
            <a:r>
              <a:rPr lang="zh-CN" altLang="en-US" sz="1200">
                <a:latin typeface="OPPOSans R" panose="00020600040101010101" charset="-122"/>
                <a:ea typeface="OPPOSans R" panose="00020600040101010101" charset="-122"/>
                <a:cs typeface="OPPOSans R" panose="00020600040101010101" charset="-122"/>
              </a:rPr>
              <a:t>中国台湾</a:t>
            </a:r>
            <a:endParaRPr lang="en-US" altLang="zh-CN" sz="1200">
              <a:latin typeface="OPPOSans R" panose="00020600040101010101" charset="-122"/>
              <a:ea typeface="OPPOSans R" panose="00020600040101010101" charset="-122"/>
              <a:cs typeface="OPPOSans R" panose="00020600040101010101" charset="-122"/>
            </a:endParaRPr>
          </a:p>
          <a:p>
            <a:pPr marL="171450" indent="-171450">
              <a:lnSpc>
                <a:spcPct val="150000"/>
              </a:lnSpc>
              <a:spcBef>
                <a:spcPct val="0"/>
              </a:spcBef>
              <a:buFont typeface="Arial" panose="020B0604020202020204" pitchFamily="34" charset="0"/>
              <a:buChar char="•"/>
            </a:pPr>
            <a:r>
              <a:rPr lang="zh-CN" altLang="en-US" sz="1200">
                <a:latin typeface="OPPOSans R" panose="00020600040101010101" charset="-122"/>
                <a:ea typeface="OPPOSans R" panose="00020600040101010101" charset="-122"/>
                <a:cs typeface="OPPOSans R" panose="00020600040101010101" charset="-122"/>
              </a:rPr>
              <a:t>马来西亚</a:t>
            </a:r>
            <a:endParaRPr lang="en-US" altLang="zh-CN" sz="1200">
              <a:latin typeface="OPPOSans R" panose="00020600040101010101" charset="-122"/>
              <a:ea typeface="OPPOSans R" panose="00020600040101010101" charset="-122"/>
              <a:cs typeface="OPPOSans R" panose="00020600040101010101" charset="-122"/>
            </a:endParaRPr>
          </a:p>
          <a:p>
            <a:pPr marL="171450" indent="-171450">
              <a:lnSpc>
                <a:spcPct val="150000"/>
              </a:lnSpc>
              <a:spcBef>
                <a:spcPct val="0"/>
              </a:spcBef>
              <a:buFont typeface="Arial" panose="020B0604020202020204" pitchFamily="34" charset="0"/>
              <a:buChar char="•"/>
            </a:pPr>
            <a:r>
              <a:rPr lang="zh-CN" altLang="en-US" sz="1200">
                <a:latin typeface="OPPOSans R" panose="00020600040101010101" charset="-122"/>
                <a:ea typeface="OPPOSans R" panose="00020600040101010101" charset="-122"/>
                <a:cs typeface="OPPOSans R" panose="00020600040101010101" charset="-122"/>
              </a:rPr>
              <a:t>巴基斯坦</a:t>
            </a:r>
            <a:endParaRPr lang="en-US" altLang="zh-CN" sz="1200">
              <a:latin typeface="OPPOSans R" panose="00020600040101010101" charset="-122"/>
              <a:ea typeface="OPPOSans R" panose="00020600040101010101" charset="-122"/>
              <a:cs typeface="OPPOSans R" panose="00020600040101010101" charset="-122"/>
            </a:endParaRPr>
          </a:p>
          <a:p>
            <a:pPr marL="171450" indent="-171450">
              <a:lnSpc>
                <a:spcPct val="150000"/>
              </a:lnSpc>
              <a:spcBef>
                <a:spcPct val="0"/>
              </a:spcBef>
              <a:buFont typeface="Arial" panose="020B0604020202020204" pitchFamily="34" charset="0"/>
              <a:buChar char="•"/>
            </a:pPr>
            <a:r>
              <a:rPr lang="zh-CN" altLang="en-US" sz="1200">
                <a:latin typeface="OPPOSans R" panose="00020600040101010101" charset="-122"/>
                <a:ea typeface="OPPOSans R" panose="00020600040101010101" charset="-122"/>
                <a:cs typeface="OPPOSans R" panose="00020600040101010101" charset="-122"/>
              </a:rPr>
              <a:t>斯里兰卡</a:t>
            </a:r>
            <a:endParaRPr lang="en-US" altLang="zh-CN" sz="1200">
              <a:latin typeface="OPPOSans R" panose="00020600040101010101" charset="-122"/>
              <a:ea typeface="OPPOSans R" panose="00020600040101010101" charset="-122"/>
              <a:cs typeface="OPPOSans R" panose="00020600040101010101" charset="-122"/>
            </a:endParaRPr>
          </a:p>
          <a:p>
            <a:pPr marL="171450" indent="-171450">
              <a:lnSpc>
                <a:spcPct val="150000"/>
              </a:lnSpc>
              <a:spcBef>
                <a:spcPct val="0"/>
              </a:spcBef>
              <a:buFont typeface="Arial" panose="020B0604020202020204" pitchFamily="34" charset="0"/>
              <a:buChar char="•"/>
            </a:pPr>
            <a:r>
              <a:rPr lang="zh-CN" altLang="en-US" sz="1200">
                <a:latin typeface="OPPOSans R" panose="00020600040101010101" charset="-122"/>
                <a:ea typeface="OPPOSans R" panose="00020600040101010101" charset="-122"/>
                <a:cs typeface="OPPOSans R" panose="00020600040101010101" charset="-122"/>
              </a:rPr>
              <a:t>阿尔及利亚</a:t>
            </a:r>
            <a:endParaRPr lang="en-US" altLang="zh-CN" sz="1200" dirty="0">
              <a:latin typeface="OPPOSans R" panose="00020600040101010101" charset="-122"/>
              <a:ea typeface="OPPOSans R" panose="00020600040101010101" charset="-122"/>
              <a:cs typeface="OPPOSans R" panose="00020600040101010101" charset="-122"/>
            </a:endParaRPr>
          </a:p>
        </p:txBody>
      </p:sp>
      <p:sp>
        <p:nvSpPr>
          <p:cNvPr id="37" name="íṥlíde"/>
          <p:cNvSpPr/>
          <p:nvPr/>
        </p:nvSpPr>
        <p:spPr bwMode="auto">
          <a:xfrm>
            <a:off x="10155321" y="2697334"/>
            <a:ext cx="1390019" cy="2136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71450" indent="-171450">
              <a:lnSpc>
                <a:spcPct val="150000"/>
              </a:lnSpc>
              <a:spcBef>
                <a:spcPct val="0"/>
              </a:spcBef>
              <a:buFont typeface="Arial" panose="020B0604020202020204" pitchFamily="34" charset="0"/>
              <a:buChar char="•"/>
            </a:pPr>
            <a:r>
              <a:rPr lang="zh-CN" altLang="en-US" sz="1200">
                <a:latin typeface="OPPOSans R" panose="00020600040101010101" charset="-122"/>
                <a:ea typeface="OPPOSans R" panose="00020600040101010101" charset="-122"/>
                <a:cs typeface="OPPOSans R" panose="00020600040101010101" charset="-122"/>
              </a:rPr>
              <a:t>突尼斯</a:t>
            </a:r>
            <a:endParaRPr lang="en-US" altLang="zh-CN" sz="1200">
              <a:latin typeface="OPPOSans R" panose="00020600040101010101" charset="-122"/>
              <a:ea typeface="OPPOSans R" panose="00020600040101010101" charset="-122"/>
              <a:cs typeface="OPPOSans R" panose="00020600040101010101" charset="-122"/>
            </a:endParaRPr>
          </a:p>
          <a:p>
            <a:pPr marL="171450" indent="-171450">
              <a:lnSpc>
                <a:spcPct val="150000"/>
              </a:lnSpc>
              <a:spcBef>
                <a:spcPct val="0"/>
              </a:spcBef>
              <a:buFont typeface="Arial" panose="020B0604020202020204" pitchFamily="34" charset="0"/>
              <a:buChar char="•"/>
            </a:pPr>
            <a:r>
              <a:rPr lang="zh-CN" altLang="en-US" sz="1200">
                <a:latin typeface="OPPOSans R" panose="00020600040101010101" charset="-122"/>
                <a:ea typeface="OPPOSans R" panose="00020600040101010101" charset="-122"/>
                <a:cs typeface="OPPOSans R" panose="00020600040101010101" charset="-122"/>
              </a:rPr>
              <a:t>葡萄牙</a:t>
            </a:r>
            <a:endParaRPr lang="en-US" altLang="zh-CN" sz="1200">
              <a:latin typeface="OPPOSans R" panose="00020600040101010101" charset="-122"/>
              <a:ea typeface="OPPOSans R" panose="00020600040101010101" charset="-122"/>
              <a:cs typeface="OPPOSans R" panose="00020600040101010101" charset="-122"/>
            </a:endParaRPr>
          </a:p>
          <a:p>
            <a:pPr marL="171450" indent="-171450">
              <a:lnSpc>
                <a:spcPct val="150000"/>
              </a:lnSpc>
              <a:spcBef>
                <a:spcPct val="0"/>
              </a:spcBef>
              <a:buFont typeface="Arial" panose="020B0604020202020204" pitchFamily="34" charset="0"/>
              <a:buChar char="•"/>
            </a:pPr>
            <a:r>
              <a:rPr lang="zh-CN" altLang="en-US" sz="1200">
                <a:latin typeface="OPPOSans R" panose="00020600040101010101" charset="-122"/>
                <a:ea typeface="OPPOSans R" panose="00020600040101010101" charset="-122"/>
                <a:cs typeface="OPPOSans R" panose="00020600040101010101" charset="-122"/>
              </a:rPr>
              <a:t>墨西哥</a:t>
            </a:r>
            <a:endParaRPr lang="en-US" altLang="zh-CN" sz="1200">
              <a:latin typeface="OPPOSans R" panose="00020600040101010101" charset="-122"/>
              <a:ea typeface="OPPOSans R" panose="00020600040101010101" charset="-122"/>
              <a:cs typeface="OPPOSans R" panose="00020600040101010101" charset="-122"/>
            </a:endParaRPr>
          </a:p>
          <a:p>
            <a:pPr marL="171450" indent="-171450">
              <a:lnSpc>
                <a:spcPct val="150000"/>
              </a:lnSpc>
              <a:spcBef>
                <a:spcPct val="0"/>
              </a:spcBef>
              <a:buFont typeface="Arial" panose="020B0604020202020204" pitchFamily="34" charset="0"/>
              <a:buChar char="•"/>
            </a:pPr>
            <a:r>
              <a:rPr lang="zh-CN" altLang="en-US" sz="1200">
                <a:latin typeface="OPPOSans R" panose="00020600040101010101" charset="-122"/>
                <a:ea typeface="OPPOSans R" panose="00020600040101010101" charset="-122"/>
                <a:cs typeface="OPPOSans R" panose="00020600040101010101" charset="-122"/>
              </a:rPr>
              <a:t>罗马尼亚</a:t>
            </a:r>
            <a:endParaRPr lang="en-US" altLang="zh-CN" sz="1200">
              <a:latin typeface="OPPOSans R" panose="00020600040101010101" charset="-122"/>
              <a:ea typeface="OPPOSans R" panose="00020600040101010101" charset="-122"/>
              <a:cs typeface="OPPOSans R" panose="00020600040101010101" charset="-122"/>
            </a:endParaRPr>
          </a:p>
          <a:p>
            <a:pPr marL="171450" indent="-171450">
              <a:lnSpc>
                <a:spcPct val="150000"/>
              </a:lnSpc>
              <a:spcBef>
                <a:spcPct val="0"/>
              </a:spcBef>
              <a:buFont typeface="Arial" panose="020B0604020202020204" pitchFamily="34" charset="0"/>
              <a:buChar char="•"/>
            </a:pPr>
            <a:r>
              <a:rPr lang="zh-CN" altLang="en-US" sz="1200">
                <a:latin typeface="OPPOSans R" panose="00020600040101010101" charset="-122"/>
                <a:ea typeface="OPPOSans R" panose="00020600040101010101" charset="-122"/>
                <a:cs typeface="OPPOSans R" panose="00020600040101010101" charset="-122"/>
              </a:rPr>
              <a:t>老挝</a:t>
            </a:r>
            <a:endParaRPr lang="zh-CN" altLang="en-US" sz="1200">
              <a:latin typeface="OPPOSans R" panose="00020600040101010101" charset="-122"/>
              <a:ea typeface="OPPOSans R" panose="00020600040101010101" charset="-122"/>
              <a:cs typeface="OPPOSans R" panose="00020600040101010101" charset="-122"/>
            </a:endParaRPr>
          </a:p>
          <a:p>
            <a:pPr marL="171450" indent="-171450">
              <a:lnSpc>
                <a:spcPct val="150000"/>
              </a:lnSpc>
              <a:spcBef>
                <a:spcPct val="0"/>
              </a:spcBef>
              <a:buFont typeface="Arial" panose="020B0604020202020204" pitchFamily="34" charset="0"/>
              <a:buChar char="•"/>
            </a:pPr>
            <a:r>
              <a:rPr lang="zh-CN" altLang="en-US" sz="1200">
                <a:latin typeface="OPPOSans R" panose="00020600040101010101" charset="-122"/>
                <a:ea typeface="OPPOSans R" panose="00020600040101010101" charset="-122"/>
                <a:cs typeface="OPPOSans R" panose="00020600040101010101" charset="-122"/>
              </a:rPr>
              <a:t>比利时</a:t>
            </a:r>
            <a:endParaRPr lang="zh-CN" altLang="en-US" sz="1200">
              <a:latin typeface="OPPOSans R" panose="00020600040101010101" charset="-122"/>
              <a:ea typeface="OPPOSans R" panose="00020600040101010101" charset="-122"/>
              <a:cs typeface="OPPOSans R" panose="00020600040101010101" charset="-122"/>
            </a:endParaRPr>
          </a:p>
          <a:p>
            <a:pPr marL="171450" indent="-171450">
              <a:lnSpc>
                <a:spcPct val="150000"/>
              </a:lnSpc>
              <a:spcBef>
                <a:spcPct val="0"/>
              </a:spcBef>
              <a:buFont typeface="Arial" panose="020B0604020202020204" pitchFamily="34" charset="0"/>
              <a:buChar char="•"/>
            </a:pPr>
            <a:r>
              <a:rPr lang="en-US" altLang="zh-CN" sz="1200">
                <a:latin typeface="OPPOSans R" panose="00020600040101010101" charset="-122"/>
                <a:ea typeface="OPPOSans R" panose="00020600040101010101" charset="-122"/>
                <a:cs typeface="OPPOSans R" panose="00020600040101010101" charset="-122"/>
              </a:rPr>
              <a:t>......</a:t>
            </a:r>
            <a:endParaRPr lang="en-US" altLang="zh-CN" sz="1200">
              <a:latin typeface="OPPOSans R" panose="00020600040101010101" charset="-122"/>
              <a:ea typeface="OPPOSans R" panose="00020600040101010101" charset="-122"/>
              <a:cs typeface="OPPOSans R" panose="00020600040101010101" charset="-122"/>
            </a:endParaRPr>
          </a:p>
        </p:txBody>
      </p:sp>
      <p:cxnSp>
        <p:nvCxnSpPr>
          <p:cNvPr id="2" name="直接连接符 1"/>
          <p:cNvCxnSpPr/>
          <p:nvPr/>
        </p:nvCxnSpPr>
        <p:spPr>
          <a:xfrm flipV="1">
            <a:off x="432435" y="834390"/>
            <a:ext cx="4492625" cy="5715"/>
          </a:xfrm>
          <a:prstGeom prst="line">
            <a:avLst/>
          </a:prstGeom>
          <a:noFill/>
          <a:ln w="25400" cap="flat">
            <a:solidFill>
              <a:schemeClr val="accent1"/>
            </a:solidFill>
            <a:prstDash val="solid"/>
            <a:miter lim="400000"/>
            <a:tailEnd type="none"/>
          </a:ln>
        </p:spPr>
        <p:style>
          <a:lnRef idx="0">
            <a:scrgbClr r="0" g="0" b="0"/>
          </a:lnRef>
          <a:fillRef idx="0">
            <a:scrgbClr r="0" g="0" b="0"/>
          </a:fillRef>
          <a:effectRef idx="0">
            <a:scrgbClr r="0" g="0" b="0"/>
          </a:effectRef>
          <a:fontRef idx="none"/>
        </p:style>
      </p:cxnSp>
      <p:sp>
        <p:nvSpPr>
          <p:cNvPr id="4" name="标题 1"/>
          <p:cNvSpPr txBox="1"/>
          <p:nvPr/>
        </p:nvSpPr>
        <p:spPr>
          <a:xfrm>
            <a:off x="367554" y="364531"/>
            <a:ext cx="11253328" cy="536842"/>
          </a:xfrm>
          <a:prstGeom prst="rect">
            <a:avLst/>
          </a:prstGeom>
        </p:spPr>
        <p:txBody>
          <a:bodyPr vert="horz" lIns="91440" tIns="45720" rIns="91440" bIns="45720" rtlCol="0" anchor="ctr">
            <a:normAutofit/>
          </a:bodyPr>
          <a:lstStyle>
            <a:lvl1pPr marL="0" marR="0" indent="0" algn="l" defTabSz="412750" latinLnBrk="0">
              <a:spcBef>
                <a:spcPts val="0"/>
              </a:spcBef>
              <a:spcAft>
                <a:spcPts val="0"/>
              </a:spcAft>
              <a:buClrTx/>
              <a:buSzTx/>
              <a:buFontTx/>
              <a:buNone/>
              <a:defRPr sz="2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1pPr>
            <a:lvl2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2pPr>
            <a:lvl3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3pPr>
            <a:lvl4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4pPr>
            <a:lvl5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5pPr>
            <a:lvl6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6pPr>
            <a:lvl7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7pPr>
            <a:lvl8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8pPr>
            <a:lvl9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9pPr>
          </a:lstStyle>
          <a:p>
            <a:r>
              <a:rPr kumimoji="1" lang="zh-CN" altLang="en-US">
                <a:sym typeface="+mn-ea"/>
              </a:rPr>
              <a:t>网点规划</a:t>
            </a:r>
            <a:r>
              <a:rPr lang="en-US" altLang="zh-CN">
                <a:sym typeface="+mn-ea"/>
              </a:rPr>
              <a:t>Ⅰ </a:t>
            </a:r>
            <a:r>
              <a:rPr kumimoji="1" lang="en-US" altLang="zh-CN">
                <a:sym typeface="+mn-ea"/>
              </a:rPr>
              <a:t>--</a:t>
            </a:r>
            <a:r>
              <a:rPr kumimoji="1" lang="zh-CN" altLang="en-US">
                <a:sym typeface="+mn-ea"/>
              </a:rPr>
              <a:t>海外市场分类参照表</a:t>
            </a:r>
            <a:endParaRPr kumimoji="1" lang="en-US" altLang="zh-CN" kern="0" dirty="0">
              <a:latin typeface="OPPOSans R" panose="00020600040101010101" charset="-122"/>
              <a:ea typeface="OPPOSans R" panose="00020600040101010101"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iśļíḓê"/>
          <p:cNvSpPr/>
          <p:nvPr/>
        </p:nvSpPr>
        <p:spPr>
          <a:xfrm>
            <a:off x="0" y="4667833"/>
            <a:ext cx="12192001" cy="143944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zh-CN" altLang="en-US">
              <a:latin typeface="OPPOSans R" panose="00020600040101010101" charset="-122"/>
              <a:ea typeface="OPPOSans R" panose="00020600040101010101" charset="-122"/>
              <a:cs typeface="OPPOSans R" panose="00020600040101010101" charset="-122"/>
            </a:endParaRPr>
          </a:p>
        </p:txBody>
      </p:sp>
      <p:grpSp>
        <p:nvGrpSpPr>
          <p:cNvPr id="3" name="255883"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1" y="1369188"/>
            <a:ext cx="12192001" cy="4350903"/>
            <a:chOff x="-1" y="1359775"/>
            <a:chExt cx="12192001" cy="4350903"/>
          </a:xfrm>
        </p:grpSpPr>
        <p:sp>
          <p:nvSpPr>
            <p:cNvPr id="4" name="iśļíḓê"/>
            <p:cNvSpPr/>
            <p:nvPr/>
          </p:nvSpPr>
          <p:spPr>
            <a:xfrm>
              <a:off x="-1" y="1359775"/>
              <a:ext cx="12192001" cy="143944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zh-CN" altLang="en-US">
                <a:latin typeface="OPPOSans R" panose="00020600040101010101" charset="-122"/>
                <a:ea typeface="OPPOSans R" panose="00020600040101010101" charset="-122"/>
                <a:cs typeface="OPPOSans R" panose="00020600040101010101" charset="-122"/>
              </a:endParaRPr>
            </a:p>
          </p:txBody>
        </p:sp>
        <p:grpSp>
          <p:nvGrpSpPr>
            <p:cNvPr id="10" name="ïṩļïḍê"/>
            <p:cNvGrpSpPr/>
            <p:nvPr/>
          </p:nvGrpSpPr>
          <p:grpSpPr>
            <a:xfrm>
              <a:off x="723899" y="1602335"/>
              <a:ext cx="1778635" cy="822598"/>
              <a:chOff x="723899" y="1602335"/>
              <a:chExt cx="1778635" cy="822598"/>
            </a:xfrm>
          </p:grpSpPr>
          <p:grpSp>
            <p:nvGrpSpPr>
              <p:cNvPr id="25" name="îṩḷïḓe"/>
              <p:cNvGrpSpPr/>
              <p:nvPr/>
            </p:nvGrpSpPr>
            <p:grpSpPr>
              <a:xfrm>
                <a:off x="723899" y="1602335"/>
                <a:ext cx="822599" cy="822598"/>
                <a:chOff x="1471472" y="2647236"/>
                <a:chExt cx="822599" cy="822598"/>
              </a:xfrm>
            </p:grpSpPr>
            <p:sp>
              <p:nvSpPr>
                <p:cNvPr id="29" name="iślîdê"/>
                <p:cNvSpPr/>
                <p:nvPr/>
              </p:nvSpPr>
              <p:spPr>
                <a:xfrm>
                  <a:off x="1471472" y="2647236"/>
                  <a:ext cx="822599" cy="822598"/>
                </a:xfrm>
                <a:prstGeom prst="ellipse">
                  <a:avLst/>
                </a:prstGeom>
                <a:solidFill>
                  <a:srgbClr val="046A38"/>
                </a:solidFill>
                <a:ln w="57150">
                  <a:solidFill>
                    <a:schemeClr val="bg1"/>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dirty="0">
                    <a:latin typeface="OPPOSans R" panose="00020600040101010101" charset="-122"/>
                    <a:ea typeface="OPPOSans R" panose="00020600040101010101" charset="-122"/>
                    <a:cs typeface="OPPOSans R" panose="00020600040101010101" charset="-122"/>
                  </a:endParaRPr>
                </a:p>
              </p:txBody>
            </p:sp>
            <p:sp>
              <p:nvSpPr>
                <p:cNvPr id="30" name="îşļídé"/>
                <p:cNvSpPr/>
                <p:nvPr/>
              </p:nvSpPr>
              <p:spPr bwMode="auto">
                <a:xfrm>
                  <a:off x="1675909" y="2814062"/>
                  <a:ext cx="413724" cy="488946"/>
                </a:xfrm>
                <a:custGeom>
                  <a:avLst/>
                  <a:gdLst/>
                  <a:ahLst/>
                  <a:cxnLst>
                    <a:cxn ang="0">
                      <a:pos x="250" y="250"/>
                    </a:cxn>
                    <a:cxn ang="0">
                      <a:pos x="125" y="296"/>
                    </a:cxn>
                    <a:cxn ang="0">
                      <a:pos x="0" y="250"/>
                    </a:cxn>
                    <a:cxn ang="0">
                      <a:pos x="66" y="210"/>
                    </a:cxn>
                    <a:cxn ang="0">
                      <a:pos x="79" y="219"/>
                    </a:cxn>
                    <a:cxn ang="0">
                      <a:pos x="70" y="232"/>
                    </a:cxn>
                    <a:cxn ang="0">
                      <a:pos x="23" y="251"/>
                    </a:cxn>
                    <a:cxn ang="0">
                      <a:pos x="125" y="273"/>
                    </a:cxn>
                    <a:cxn ang="0">
                      <a:pos x="228" y="250"/>
                    </a:cxn>
                    <a:cxn ang="0">
                      <a:pos x="180" y="232"/>
                    </a:cxn>
                    <a:cxn ang="0">
                      <a:pos x="171" y="219"/>
                    </a:cxn>
                    <a:cxn ang="0">
                      <a:pos x="184" y="210"/>
                    </a:cxn>
                    <a:cxn ang="0">
                      <a:pos x="250" y="250"/>
                    </a:cxn>
                    <a:cxn ang="0">
                      <a:pos x="80" y="182"/>
                    </a:cxn>
                    <a:cxn ang="0">
                      <a:pos x="91" y="182"/>
                    </a:cxn>
                    <a:cxn ang="0">
                      <a:pos x="91" y="250"/>
                    </a:cxn>
                    <a:cxn ang="0">
                      <a:pos x="102" y="262"/>
                    </a:cxn>
                    <a:cxn ang="0">
                      <a:pos x="148" y="262"/>
                    </a:cxn>
                    <a:cxn ang="0">
                      <a:pos x="159" y="250"/>
                    </a:cxn>
                    <a:cxn ang="0">
                      <a:pos x="159" y="182"/>
                    </a:cxn>
                    <a:cxn ang="0">
                      <a:pos x="171" y="182"/>
                    </a:cxn>
                    <a:cxn ang="0">
                      <a:pos x="182" y="171"/>
                    </a:cxn>
                    <a:cxn ang="0">
                      <a:pos x="182" y="102"/>
                    </a:cxn>
                    <a:cxn ang="0">
                      <a:pos x="157" y="82"/>
                    </a:cxn>
                    <a:cxn ang="0">
                      <a:pos x="125" y="80"/>
                    </a:cxn>
                    <a:cxn ang="0">
                      <a:pos x="93" y="82"/>
                    </a:cxn>
                    <a:cxn ang="0">
                      <a:pos x="68" y="102"/>
                    </a:cxn>
                    <a:cxn ang="0">
                      <a:pos x="68" y="171"/>
                    </a:cxn>
                    <a:cxn ang="0">
                      <a:pos x="80" y="182"/>
                    </a:cxn>
                    <a:cxn ang="0">
                      <a:pos x="125" y="68"/>
                    </a:cxn>
                    <a:cxn ang="0">
                      <a:pos x="159" y="34"/>
                    </a:cxn>
                    <a:cxn ang="0">
                      <a:pos x="125" y="0"/>
                    </a:cxn>
                    <a:cxn ang="0">
                      <a:pos x="91" y="34"/>
                    </a:cxn>
                    <a:cxn ang="0">
                      <a:pos x="125" y="68"/>
                    </a:cxn>
                    <a:cxn ang="0">
                      <a:pos x="125" y="68"/>
                    </a:cxn>
                    <a:cxn ang="0">
                      <a:pos x="125" y="68"/>
                    </a:cxn>
                  </a:cxnLst>
                  <a:rect l="0" t="0" r="r" b="b"/>
                  <a:pathLst>
                    <a:path w="250" h="296">
                      <a:moveTo>
                        <a:pt x="250" y="250"/>
                      </a:moveTo>
                      <a:cubicBezTo>
                        <a:pt x="250" y="282"/>
                        <a:pt x="185" y="296"/>
                        <a:pt x="125" y="296"/>
                      </a:cubicBezTo>
                      <a:cubicBezTo>
                        <a:pt x="65" y="296"/>
                        <a:pt x="0" y="282"/>
                        <a:pt x="0" y="250"/>
                      </a:cubicBezTo>
                      <a:cubicBezTo>
                        <a:pt x="0" y="226"/>
                        <a:pt x="36" y="215"/>
                        <a:pt x="66" y="210"/>
                      </a:cubicBezTo>
                      <a:cubicBezTo>
                        <a:pt x="72" y="209"/>
                        <a:pt x="78" y="213"/>
                        <a:pt x="79" y="219"/>
                      </a:cubicBezTo>
                      <a:cubicBezTo>
                        <a:pt x="80" y="225"/>
                        <a:pt x="76" y="231"/>
                        <a:pt x="70" y="232"/>
                      </a:cubicBezTo>
                      <a:cubicBezTo>
                        <a:pt x="33" y="239"/>
                        <a:pt x="23" y="249"/>
                        <a:pt x="23" y="251"/>
                      </a:cubicBezTo>
                      <a:cubicBezTo>
                        <a:pt x="24" y="257"/>
                        <a:pt x="58" y="273"/>
                        <a:pt x="125" y="273"/>
                      </a:cubicBezTo>
                      <a:cubicBezTo>
                        <a:pt x="192" y="273"/>
                        <a:pt x="226" y="257"/>
                        <a:pt x="228" y="250"/>
                      </a:cubicBezTo>
                      <a:cubicBezTo>
                        <a:pt x="227" y="249"/>
                        <a:pt x="217" y="238"/>
                        <a:pt x="180" y="232"/>
                      </a:cubicBezTo>
                      <a:cubicBezTo>
                        <a:pt x="174" y="231"/>
                        <a:pt x="170" y="225"/>
                        <a:pt x="171" y="219"/>
                      </a:cubicBezTo>
                      <a:cubicBezTo>
                        <a:pt x="172" y="213"/>
                        <a:pt x="178" y="209"/>
                        <a:pt x="184" y="210"/>
                      </a:cubicBezTo>
                      <a:cubicBezTo>
                        <a:pt x="214" y="215"/>
                        <a:pt x="250" y="226"/>
                        <a:pt x="250" y="250"/>
                      </a:cubicBezTo>
                      <a:close/>
                      <a:moveTo>
                        <a:pt x="80" y="182"/>
                      </a:moveTo>
                      <a:cubicBezTo>
                        <a:pt x="91" y="182"/>
                        <a:pt x="91" y="182"/>
                        <a:pt x="91" y="182"/>
                      </a:cubicBezTo>
                      <a:cubicBezTo>
                        <a:pt x="91" y="250"/>
                        <a:pt x="91" y="250"/>
                        <a:pt x="91" y="250"/>
                      </a:cubicBezTo>
                      <a:cubicBezTo>
                        <a:pt x="91" y="257"/>
                        <a:pt x="96" y="262"/>
                        <a:pt x="102" y="262"/>
                      </a:cubicBezTo>
                      <a:cubicBezTo>
                        <a:pt x="148" y="262"/>
                        <a:pt x="148" y="262"/>
                        <a:pt x="148" y="262"/>
                      </a:cubicBezTo>
                      <a:cubicBezTo>
                        <a:pt x="154" y="262"/>
                        <a:pt x="159" y="257"/>
                        <a:pt x="159" y="250"/>
                      </a:cubicBezTo>
                      <a:cubicBezTo>
                        <a:pt x="159" y="182"/>
                        <a:pt x="159" y="182"/>
                        <a:pt x="159" y="182"/>
                      </a:cubicBezTo>
                      <a:cubicBezTo>
                        <a:pt x="171" y="182"/>
                        <a:pt x="171" y="182"/>
                        <a:pt x="171" y="182"/>
                      </a:cubicBezTo>
                      <a:cubicBezTo>
                        <a:pt x="177" y="182"/>
                        <a:pt x="182" y="177"/>
                        <a:pt x="182" y="171"/>
                      </a:cubicBezTo>
                      <a:cubicBezTo>
                        <a:pt x="182" y="102"/>
                        <a:pt x="182" y="102"/>
                        <a:pt x="182" y="102"/>
                      </a:cubicBezTo>
                      <a:cubicBezTo>
                        <a:pt x="182" y="97"/>
                        <a:pt x="173" y="84"/>
                        <a:pt x="157" y="82"/>
                      </a:cubicBezTo>
                      <a:cubicBezTo>
                        <a:pt x="150" y="81"/>
                        <a:pt x="138" y="80"/>
                        <a:pt x="125" y="80"/>
                      </a:cubicBezTo>
                      <a:cubicBezTo>
                        <a:pt x="112" y="80"/>
                        <a:pt x="100" y="81"/>
                        <a:pt x="93" y="82"/>
                      </a:cubicBezTo>
                      <a:cubicBezTo>
                        <a:pt x="77" y="84"/>
                        <a:pt x="68" y="97"/>
                        <a:pt x="68" y="102"/>
                      </a:cubicBezTo>
                      <a:cubicBezTo>
                        <a:pt x="68" y="171"/>
                        <a:pt x="68" y="171"/>
                        <a:pt x="68" y="171"/>
                      </a:cubicBezTo>
                      <a:cubicBezTo>
                        <a:pt x="68" y="177"/>
                        <a:pt x="73" y="182"/>
                        <a:pt x="80" y="182"/>
                      </a:cubicBezTo>
                      <a:close/>
                      <a:moveTo>
                        <a:pt x="125" y="68"/>
                      </a:moveTo>
                      <a:cubicBezTo>
                        <a:pt x="144" y="68"/>
                        <a:pt x="159" y="53"/>
                        <a:pt x="159" y="34"/>
                      </a:cubicBezTo>
                      <a:cubicBezTo>
                        <a:pt x="159" y="15"/>
                        <a:pt x="144" y="0"/>
                        <a:pt x="125" y="0"/>
                      </a:cubicBezTo>
                      <a:cubicBezTo>
                        <a:pt x="106" y="0"/>
                        <a:pt x="91" y="15"/>
                        <a:pt x="91" y="34"/>
                      </a:cubicBezTo>
                      <a:cubicBezTo>
                        <a:pt x="91" y="53"/>
                        <a:pt x="106" y="68"/>
                        <a:pt x="125" y="68"/>
                      </a:cubicBezTo>
                      <a:close/>
                      <a:moveTo>
                        <a:pt x="125" y="68"/>
                      </a:moveTo>
                      <a:cubicBezTo>
                        <a:pt x="125" y="68"/>
                        <a:pt x="125" y="68"/>
                        <a:pt x="125" y="68"/>
                      </a:cubicBezTo>
                    </a:path>
                  </a:pathLst>
                </a:custGeom>
                <a:solidFill>
                  <a:schemeClr val="bg1"/>
                </a:solidFill>
                <a:ln w="9525">
                  <a:noFill/>
                  <a:round/>
                </a:ln>
              </p:spPr>
              <p:txBody>
                <a:bodyPr wrap="square" lIns="91440" tIns="45720" rIns="91440" bIns="45720" anchor="ctr">
                  <a:normAutofit/>
                </a:bodyPr>
                <a:lstStyle/>
                <a:p>
                  <a:pPr algn="ctr"/>
                  <a:endParaRPr>
                    <a:latin typeface="OPPOSans R" panose="00020600040101010101" charset="-122"/>
                    <a:ea typeface="OPPOSans R" panose="00020600040101010101" charset="-122"/>
                    <a:cs typeface="OPPOSans R" panose="00020600040101010101" charset="-122"/>
                  </a:endParaRPr>
                </a:p>
              </p:txBody>
            </p:sp>
          </p:grpSp>
          <p:sp>
            <p:nvSpPr>
              <p:cNvPr id="28" name="iṥļiďé"/>
              <p:cNvSpPr/>
              <p:nvPr/>
            </p:nvSpPr>
            <p:spPr>
              <a:xfrm>
                <a:off x="1608454" y="1845540"/>
                <a:ext cx="894080" cy="335280"/>
              </a:xfrm>
              <a:prstGeom prst="rect">
                <a:avLst/>
              </a:prstGeom>
            </p:spPr>
            <p:txBody>
              <a:bodyPr wrap="square" lIns="91440" tIns="45720" rIns="91440" bIns="45720" anchor="t" anchorCtr="0"/>
              <a:lstStyle/>
              <a:p>
                <a:r>
                  <a:rPr lang="en-US" sz="1400" b="1">
                    <a:latin typeface="OPPOSans R" panose="00020600040101010101" charset="-122"/>
                    <a:ea typeface="OPPOSans R" panose="00020600040101010101" charset="-122"/>
                    <a:cs typeface="OPPOSans R" panose="00020600040101010101" charset="-122"/>
                  </a:rPr>
                  <a:t>A</a:t>
                </a:r>
                <a:r>
                  <a:rPr lang="zh-CN" altLang="en-US" sz="1400" b="1">
                    <a:latin typeface="OPPOSans R" panose="00020600040101010101" charset="-122"/>
                    <a:ea typeface="OPPOSans R" panose="00020600040101010101" charset="-122"/>
                    <a:cs typeface="OPPOSans R" panose="00020600040101010101" charset="-122"/>
                  </a:rPr>
                  <a:t>类城市</a:t>
                </a:r>
                <a:endParaRPr lang="zh-CN" altLang="en-US" sz="1400" b="1" dirty="0">
                  <a:latin typeface="OPPOSans R" panose="00020600040101010101" charset="-122"/>
                  <a:ea typeface="OPPOSans R" panose="00020600040101010101" charset="-122"/>
                  <a:cs typeface="OPPOSans R" panose="00020600040101010101" charset="-122"/>
                </a:endParaRPr>
              </a:p>
            </p:txBody>
          </p:sp>
        </p:grpSp>
        <p:grpSp>
          <p:nvGrpSpPr>
            <p:cNvPr id="19" name="îṣļïḋê"/>
            <p:cNvGrpSpPr/>
            <p:nvPr/>
          </p:nvGrpSpPr>
          <p:grpSpPr>
            <a:xfrm>
              <a:off x="723899" y="3245208"/>
              <a:ext cx="822599" cy="822598"/>
              <a:chOff x="1471472" y="2647236"/>
              <a:chExt cx="822599" cy="822598"/>
            </a:xfrm>
          </p:grpSpPr>
          <p:sp>
            <p:nvSpPr>
              <p:cNvPr id="23" name="íşlíďè"/>
              <p:cNvSpPr/>
              <p:nvPr/>
            </p:nvSpPr>
            <p:spPr>
              <a:xfrm>
                <a:off x="1471472" y="2647236"/>
                <a:ext cx="822599" cy="822598"/>
              </a:xfrm>
              <a:prstGeom prst="ellipse">
                <a:avLst/>
              </a:prstGeom>
              <a:solidFill>
                <a:srgbClr val="046A38"/>
              </a:solidFill>
              <a:ln w="57150">
                <a:solidFill>
                  <a:schemeClr val="bg1"/>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dirty="0">
                  <a:latin typeface="OPPOSans R" panose="00020600040101010101" charset="-122"/>
                  <a:ea typeface="OPPOSans R" panose="00020600040101010101" charset="-122"/>
                  <a:cs typeface="OPPOSans R" panose="00020600040101010101" charset="-122"/>
                </a:endParaRPr>
              </a:p>
            </p:txBody>
          </p:sp>
          <p:sp>
            <p:nvSpPr>
              <p:cNvPr id="24" name="ïš1íďê"/>
              <p:cNvSpPr/>
              <p:nvPr/>
            </p:nvSpPr>
            <p:spPr bwMode="auto">
              <a:xfrm>
                <a:off x="1675909" y="2814062"/>
                <a:ext cx="413724" cy="488946"/>
              </a:xfrm>
              <a:custGeom>
                <a:avLst/>
                <a:gdLst/>
                <a:ahLst/>
                <a:cxnLst>
                  <a:cxn ang="0">
                    <a:pos x="250" y="250"/>
                  </a:cxn>
                  <a:cxn ang="0">
                    <a:pos x="125" y="296"/>
                  </a:cxn>
                  <a:cxn ang="0">
                    <a:pos x="0" y="250"/>
                  </a:cxn>
                  <a:cxn ang="0">
                    <a:pos x="66" y="210"/>
                  </a:cxn>
                  <a:cxn ang="0">
                    <a:pos x="79" y="219"/>
                  </a:cxn>
                  <a:cxn ang="0">
                    <a:pos x="70" y="232"/>
                  </a:cxn>
                  <a:cxn ang="0">
                    <a:pos x="23" y="251"/>
                  </a:cxn>
                  <a:cxn ang="0">
                    <a:pos x="125" y="273"/>
                  </a:cxn>
                  <a:cxn ang="0">
                    <a:pos x="228" y="250"/>
                  </a:cxn>
                  <a:cxn ang="0">
                    <a:pos x="180" y="232"/>
                  </a:cxn>
                  <a:cxn ang="0">
                    <a:pos x="171" y="219"/>
                  </a:cxn>
                  <a:cxn ang="0">
                    <a:pos x="184" y="210"/>
                  </a:cxn>
                  <a:cxn ang="0">
                    <a:pos x="250" y="250"/>
                  </a:cxn>
                  <a:cxn ang="0">
                    <a:pos x="80" y="182"/>
                  </a:cxn>
                  <a:cxn ang="0">
                    <a:pos x="91" y="182"/>
                  </a:cxn>
                  <a:cxn ang="0">
                    <a:pos x="91" y="250"/>
                  </a:cxn>
                  <a:cxn ang="0">
                    <a:pos x="102" y="262"/>
                  </a:cxn>
                  <a:cxn ang="0">
                    <a:pos x="148" y="262"/>
                  </a:cxn>
                  <a:cxn ang="0">
                    <a:pos x="159" y="250"/>
                  </a:cxn>
                  <a:cxn ang="0">
                    <a:pos x="159" y="182"/>
                  </a:cxn>
                  <a:cxn ang="0">
                    <a:pos x="171" y="182"/>
                  </a:cxn>
                  <a:cxn ang="0">
                    <a:pos x="182" y="171"/>
                  </a:cxn>
                  <a:cxn ang="0">
                    <a:pos x="182" y="102"/>
                  </a:cxn>
                  <a:cxn ang="0">
                    <a:pos x="157" y="82"/>
                  </a:cxn>
                  <a:cxn ang="0">
                    <a:pos x="125" y="80"/>
                  </a:cxn>
                  <a:cxn ang="0">
                    <a:pos x="93" y="82"/>
                  </a:cxn>
                  <a:cxn ang="0">
                    <a:pos x="68" y="102"/>
                  </a:cxn>
                  <a:cxn ang="0">
                    <a:pos x="68" y="171"/>
                  </a:cxn>
                  <a:cxn ang="0">
                    <a:pos x="80" y="182"/>
                  </a:cxn>
                  <a:cxn ang="0">
                    <a:pos x="125" y="68"/>
                  </a:cxn>
                  <a:cxn ang="0">
                    <a:pos x="159" y="34"/>
                  </a:cxn>
                  <a:cxn ang="0">
                    <a:pos x="125" y="0"/>
                  </a:cxn>
                  <a:cxn ang="0">
                    <a:pos x="91" y="34"/>
                  </a:cxn>
                  <a:cxn ang="0">
                    <a:pos x="125" y="68"/>
                  </a:cxn>
                  <a:cxn ang="0">
                    <a:pos x="125" y="68"/>
                  </a:cxn>
                  <a:cxn ang="0">
                    <a:pos x="125" y="68"/>
                  </a:cxn>
                </a:cxnLst>
                <a:rect l="0" t="0" r="r" b="b"/>
                <a:pathLst>
                  <a:path w="250" h="296">
                    <a:moveTo>
                      <a:pt x="250" y="250"/>
                    </a:moveTo>
                    <a:cubicBezTo>
                      <a:pt x="250" y="282"/>
                      <a:pt x="185" y="296"/>
                      <a:pt x="125" y="296"/>
                    </a:cubicBezTo>
                    <a:cubicBezTo>
                      <a:pt x="65" y="296"/>
                      <a:pt x="0" y="282"/>
                      <a:pt x="0" y="250"/>
                    </a:cubicBezTo>
                    <a:cubicBezTo>
                      <a:pt x="0" y="226"/>
                      <a:pt x="36" y="215"/>
                      <a:pt x="66" y="210"/>
                    </a:cubicBezTo>
                    <a:cubicBezTo>
                      <a:pt x="72" y="209"/>
                      <a:pt x="78" y="213"/>
                      <a:pt x="79" y="219"/>
                    </a:cubicBezTo>
                    <a:cubicBezTo>
                      <a:pt x="80" y="225"/>
                      <a:pt x="76" y="231"/>
                      <a:pt x="70" y="232"/>
                    </a:cubicBezTo>
                    <a:cubicBezTo>
                      <a:pt x="33" y="239"/>
                      <a:pt x="23" y="249"/>
                      <a:pt x="23" y="251"/>
                    </a:cubicBezTo>
                    <a:cubicBezTo>
                      <a:pt x="24" y="257"/>
                      <a:pt x="58" y="273"/>
                      <a:pt x="125" y="273"/>
                    </a:cubicBezTo>
                    <a:cubicBezTo>
                      <a:pt x="192" y="273"/>
                      <a:pt x="226" y="257"/>
                      <a:pt x="228" y="250"/>
                    </a:cubicBezTo>
                    <a:cubicBezTo>
                      <a:pt x="227" y="249"/>
                      <a:pt x="217" y="238"/>
                      <a:pt x="180" y="232"/>
                    </a:cubicBezTo>
                    <a:cubicBezTo>
                      <a:pt x="174" y="231"/>
                      <a:pt x="170" y="225"/>
                      <a:pt x="171" y="219"/>
                    </a:cubicBezTo>
                    <a:cubicBezTo>
                      <a:pt x="172" y="213"/>
                      <a:pt x="178" y="209"/>
                      <a:pt x="184" y="210"/>
                    </a:cubicBezTo>
                    <a:cubicBezTo>
                      <a:pt x="214" y="215"/>
                      <a:pt x="250" y="226"/>
                      <a:pt x="250" y="250"/>
                    </a:cubicBezTo>
                    <a:close/>
                    <a:moveTo>
                      <a:pt x="80" y="182"/>
                    </a:moveTo>
                    <a:cubicBezTo>
                      <a:pt x="91" y="182"/>
                      <a:pt x="91" y="182"/>
                      <a:pt x="91" y="182"/>
                    </a:cubicBezTo>
                    <a:cubicBezTo>
                      <a:pt x="91" y="250"/>
                      <a:pt x="91" y="250"/>
                      <a:pt x="91" y="250"/>
                    </a:cubicBezTo>
                    <a:cubicBezTo>
                      <a:pt x="91" y="257"/>
                      <a:pt x="96" y="262"/>
                      <a:pt x="102" y="262"/>
                    </a:cubicBezTo>
                    <a:cubicBezTo>
                      <a:pt x="148" y="262"/>
                      <a:pt x="148" y="262"/>
                      <a:pt x="148" y="262"/>
                    </a:cubicBezTo>
                    <a:cubicBezTo>
                      <a:pt x="154" y="262"/>
                      <a:pt x="159" y="257"/>
                      <a:pt x="159" y="250"/>
                    </a:cubicBezTo>
                    <a:cubicBezTo>
                      <a:pt x="159" y="182"/>
                      <a:pt x="159" y="182"/>
                      <a:pt x="159" y="182"/>
                    </a:cubicBezTo>
                    <a:cubicBezTo>
                      <a:pt x="171" y="182"/>
                      <a:pt x="171" y="182"/>
                      <a:pt x="171" y="182"/>
                    </a:cubicBezTo>
                    <a:cubicBezTo>
                      <a:pt x="177" y="182"/>
                      <a:pt x="182" y="177"/>
                      <a:pt x="182" y="171"/>
                    </a:cubicBezTo>
                    <a:cubicBezTo>
                      <a:pt x="182" y="102"/>
                      <a:pt x="182" y="102"/>
                      <a:pt x="182" y="102"/>
                    </a:cubicBezTo>
                    <a:cubicBezTo>
                      <a:pt x="182" y="97"/>
                      <a:pt x="173" y="84"/>
                      <a:pt x="157" y="82"/>
                    </a:cubicBezTo>
                    <a:cubicBezTo>
                      <a:pt x="150" y="81"/>
                      <a:pt x="138" y="80"/>
                      <a:pt x="125" y="80"/>
                    </a:cubicBezTo>
                    <a:cubicBezTo>
                      <a:pt x="112" y="80"/>
                      <a:pt x="100" y="81"/>
                      <a:pt x="93" y="82"/>
                    </a:cubicBezTo>
                    <a:cubicBezTo>
                      <a:pt x="77" y="84"/>
                      <a:pt x="68" y="97"/>
                      <a:pt x="68" y="102"/>
                    </a:cubicBezTo>
                    <a:cubicBezTo>
                      <a:pt x="68" y="171"/>
                      <a:pt x="68" y="171"/>
                      <a:pt x="68" y="171"/>
                    </a:cubicBezTo>
                    <a:cubicBezTo>
                      <a:pt x="68" y="177"/>
                      <a:pt x="73" y="182"/>
                      <a:pt x="80" y="182"/>
                    </a:cubicBezTo>
                    <a:close/>
                    <a:moveTo>
                      <a:pt x="125" y="68"/>
                    </a:moveTo>
                    <a:cubicBezTo>
                      <a:pt x="144" y="68"/>
                      <a:pt x="159" y="53"/>
                      <a:pt x="159" y="34"/>
                    </a:cubicBezTo>
                    <a:cubicBezTo>
                      <a:pt x="159" y="15"/>
                      <a:pt x="144" y="0"/>
                      <a:pt x="125" y="0"/>
                    </a:cubicBezTo>
                    <a:cubicBezTo>
                      <a:pt x="106" y="0"/>
                      <a:pt x="91" y="15"/>
                      <a:pt x="91" y="34"/>
                    </a:cubicBezTo>
                    <a:cubicBezTo>
                      <a:pt x="91" y="53"/>
                      <a:pt x="106" y="68"/>
                      <a:pt x="125" y="68"/>
                    </a:cubicBezTo>
                    <a:close/>
                    <a:moveTo>
                      <a:pt x="125" y="68"/>
                    </a:moveTo>
                    <a:cubicBezTo>
                      <a:pt x="125" y="68"/>
                      <a:pt x="125" y="68"/>
                      <a:pt x="125" y="68"/>
                    </a:cubicBezTo>
                  </a:path>
                </a:pathLst>
              </a:custGeom>
              <a:solidFill>
                <a:schemeClr val="bg1"/>
              </a:solidFill>
              <a:ln w="9525">
                <a:noFill/>
                <a:round/>
              </a:ln>
            </p:spPr>
            <p:txBody>
              <a:bodyPr wrap="square" lIns="91440" tIns="45720" rIns="91440" bIns="45720" anchor="ctr">
                <a:normAutofit/>
              </a:bodyPr>
              <a:lstStyle/>
              <a:p>
                <a:pPr algn="ctr"/>
                <a:endParaRPr>
                  <a:latin typeface="OPPOSans R" panose="00020600040101010101" charset="-122"/>
                  <a:ea typeface="OPPOSans R" panose="00020600040101010101" charset="-122"/>
                  <a:cs typeface="OPPOSans R" panose="00020600040101010101" charset="-122"/>
                </a:endParaRPr>
              </a:p>
            </p:txBody>
          </p:sp>
        </p:grpSp>
        <p:grpSp>
          <p:nvGrpSpPr>
            <p:cNvPr id="13" name="íŝľiďé"/>
            <p:cNvGrpSpPr/>
            <p:nvPr/>
          </p:nvGrpSpPr>
          <p:grpSpPr>
            <a:xfrm>
              <a:off x="723899" y="4888080"/>
              <a:ext cx="822599" cy="822598"/>
              <a:chOff x="1471472" y="2647236"/>
              <a:chExt cx="822599" cy="822598"/>
            </a:xfrm>
          </p:grpSpPr>
          <p:sp>
            <p:nvSpPr>
              <p:cNvPr id="17" name="îş1idê"/>
              <p:cNvSpPr/>
              <p:nvPr/>
            </p:nvSpPr>
            <p:spPr>
              <a:xfrm>
                <a:off x="1471472" y="2647236"/>
                <a:ext cx="822599" cy="822598"/>
              </a:xfrm>
              <a:prstGeom prst="ellipse">
                <a:avLst/>
              </a:prstGeom>
              <a:solidFill>
                <a:srgbClr val="046A38"/>
              </a:solidFill>
              <a:ln w="57150">
                <a:solidFill>
                  <a:schemeClr val="bg1"/>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dirty="0">
                  <a:latin typeface="OPPOSans R" panose="00020600040101010101" charset="-122"/>
                  <a:ea typeface="OPPOSans R" panose="00020600040101010101" charset="-122"/>
                  <a:cs typeface="OPPOSans R" panose="00020600040101010101" charset="-122"/>
                </a:endParaRPr>
              </a:p>
            </p:txBody>
          </p:sp>
          <p:sp>
            <p:nvSpPr>
              <p:cNvPr id="18" name="ïSľîḋe"/>
              <p:cNvSpPr/>
              <p:nvPr/>
            </p:nvSpPr>
            <p:spPr bwMode="auto">
              <a:xfrm>
                <a:off x="1675909" y="2814062"/>
                <a:ext cx="413724" cy="488946"/>
              </a:xfrm>
              <a:custGeom>
                <a:avLst/>
                <a:gdLst/>
                <a:ahLst/>
                <a:cxnLst>
                  <a:cxn ang="0">
                    <a:pos x="250" y="250"/>
                  </a:cxn>
                  <a:cxn ang="0">
                    <a:pos x="125" y="296"/>
                  </a:cxn>
                  <a:cxn ang="0">
                    <a:pos x="0" y="250"/>
                  </a:cxn>
                  <a:cxn ang="0">
                    <a:pos x="66" y="210"/>
                  </a:cxn>
                  <a:cxn ang="0">
                    <a:pos x="79" y="219"/>
                  </a:cxn>
                  <a:cxn ang="0">
                    <a:pos x="70" y="232"/>
                  </a:cxn>
                  <a:cxn ang="0">
                    <a:pos x="23" y="251"/>
                  </a:cxn>
                  <a:cxn ang="0">
                    <a:pos x="125" y="273"/>
                  </a:cxn>
                  <a:cxn ang="0">
                    <a:pos x="228" y="250"/>
                  </a:cxn>
                  <a:cxn ang="0">
                    <a:pos x="180" y="232"/>
                  </a:cxn>
                  <a:cxn ang="0">
                    <a:pos x="171" y="219"/>
                  </a:cxn>
                  <a:cxn ang="0">
                    <a:pos x="184" y="210"/>
                  </a:cxn>
                  <a:cxn ang="0">
                    <a:pos x="250" y="250"/>
                  </a:cxn>
                  <a:cxn ang="0">
                    <a:pos x="80" y="182"/>
                  </a:cxn>
                  <a:cxn ang="0">
                    <a:pos x="91" y="182"/>
                  </a:cxn>
                  <a:cxn ang="0">
                    <a:pos x="91" y="250"/>
                  </a:cxn>
                  <a:cxn ang="0">
                    <a:pos x="102" y="262"/>
                  </a:cxn>
                  <a:cxn ang="0">
                    <a:pos x="148" y="262"/>
                  </a:cxn>
                  <a:cxn ang="0">
                    <a:pos x="159" y="250"/>
                  </a:cxn>
                  <a:cxn ang="0">
                    <a:pos x="159" y="182"/>
                  </a:cxn>
                  <a:cxn ang="0">
                    <a:pos x="171" y="182"/>
                  </a:cxn>
                  <a:cxn ang="0">
                    <a:pos x="182" y="171"/>
                  </a:cxn>
                  <a:cxn ang="0">
                    <a:pos x="182" y="102"/>
                  </a:cxn>
                  <a:cxn ang="0">
                    <a:pos x="157" y="82"/>
                  </a:cxn>
                  <a:cxn ang="0">
                    <a:pos x="125" y="80"/>
                  </a:cxn>
                  <a:cxn ang="0">
                    <a:pos x="93" y="82"/>
                  </a:cxn>
                  <a:cxn ang="0">
                    <a:pos x="68" y="102"/>
                  </a:cxn>
                  <a:cxn ang="0">
                    <a:pos x="68" y="171"/>
                  </a:cxn>
                  <a:cxn ang="0">
                    <a:pos x="80" y="182"/>
                  </a:cxn>
                  <a:cxn ang="0">
                    <a:pos x="125" y="68"/>
                  </a:cxn>
                  <a:cxn ang="0">
                    <a:pos x="159" y="34"/>
                  </a:cxn>
                  <a:cxn ang="0">
                    <a:pos x="125" y="0"/>
                  </a:cxn>
                  <a:cxn ang="0">
                    <a:pos x="91" y="34"/>
                  </a:cxn>
                  <a:cxn ang="0">
                    <a:pos x="125" y="68"/>
                  </a:cxn>
                  <a:cxn ang="0">
                    <a:pos x="125" y="68"/>
                  </a:cxn>
                  <a:cxn ang="0">
                    <a:pos x="125" y="68"/>
                  </a:cxn>
                </a:cxnLst>
                <a:rect l="0" t="0" r="r" b="b"/>
                <a:pathLst>
                  <a:path w="250" h="296">
                    <a:moveTo>
                      <a:pt x="250" y="250"/>
                    </a:moveTo>
                    <a:cubicBezTo>
                      <a:pt x="250" y="282"/>
                      <a:pt x="185" y="296"/>
                      <a:pt x="125" y="296"/>
                    </a:cubicBezTo>
                    <a:cubicBezTo>
                      <a:pt x="65" y="296"/>
                      <a:pt x="0" y="282"/>
                      <a:pt x="0" y="250"/>
                    </a:cubicBezTo>
                    <a:cubicBezTo>
                      <a:pt x="0" y="226"/>
                      <a:pt x="36" y="215"/>
                      <a:pt x="66" y="210"/>
                    </a:cubicBezTo>
                    <a:cubicBezTo>
                      <a:pt x="72" y="209"/>
                      <a:pt x="78" y="213"/>
                      <a:pt x="79" y="219"/>
                    </a:cubicBezTo>
                    <a:cubicBezTo>
                      <a:pt x="80" y="225"/>
                      <a:pt x="76" y="231"/>
                      <a:pt x="70" y="232"/>
                    </a:cubicBezTo>
                    <a:cubicBezTo>
                      <a:pt x="33" y="239"/>
                      <a:pt x="23" y="249"/>
                      <a:pt x="23" y="251"/>
                    </a:cubicBezTo>
                    <a:cubicBezTo>
                      <a:pt x="24" y="257"/>
                      <a:pt x="58" y="273"/>
                      <a:pt x="125" y="273"/>
                    </a:cubicBezTo>
                    <a:cubicBezTo>
                      <a:pt x="192" y="273"/>
                      <a:pt x="226" y="257"/>
                      <a:pt x="228" y="250"/>
                    </a:cubicBezTo>
                    <a:cubicBezTo>
                      <a:pt x="227" y="249"/>
                      <a:pt x="217" y="238"/>
                      <a:pt x="180" y="232"/>
                    </a:cubicBezTo>
                    <a:cubicBezTo>
                      <a:pt x="174" y="231"/>
                      <a:pt x="170" y="225"/>
                      <a:pt x="171" y="219"/>
                    </a:cubicBezTo>
                    <a:cubicBezTo>
                      <a:pt x="172" y="213"/>
                      <a:pt x="178" y="209"/>
                      <a:pt x="184" y="210"/>
                    </a:cubicBezTo>
                    <a:cubicBezTo>
                      <a:pt x="214" y="215"/>
                      <a:pt x="250" y="226"/>
                      <a:pt x="250" y="250"/>
                    </a:cubicBezTo>
                    <a:close/>
                    <a:moveTo>
                      <a:pt x="80" y="182"/>
                    </a:moveTo>
                    <a:cubicBezTo>
                      <a:pt x="91" y="182"/>
                      <a:pt x="91" y="182"/>
                      <a:pt x="91" y="182"/>
                    </a:cubicBezTo>
                    <a:cubicBezTo>
                      <a:pt x="91" y="250"/>
                      <a:pt x="91" y="250"/>
                      <a:pt x="91" y="250"/>
                    </a:cubicBezTo>
                    <a:cubicBezTo>
                      <a:pt x="91" y="257"/>
                      <a:pt x="96" y="262"/>
                      <a:pt x="102" y="262"/>
                    </a:cubicBezTo>
                    <a:cubicBezTo>
                      <a:pt x="148" y="262"/>
                      <a:pt x="148" y="262"/>
                      <a:pt x="148" y="262"/>
                    </a:cubicBezTo>
                    <a:cubicBezTo>
                      <a:pt x="154" y="262"/>
                      <a:pt x="159" y="257"/>
                      <a:pt x="159" y="250"/>
                    </a:cubicBezTo>
                    <a:cubicBezTo>
                      <a:pt x="159" y="182"/>
                      <a:pt x="159" y="182"/>
                      <a:pt x="159" y="182"/>
                    </a:cubicBezTo>
                    <a:cubicBezTo>
                      <a:pt x="171" y="182"/>
                      <a:pt x="171" y="182"/>
                      <a:pt x="171" y="182"/>
                    </a:cubicBezTo>
                    <a:cubicBezTo>
                      <a:pt x="177" y="182"/>
                      <a:pt x="182" y="177"/>
                      <a:pt x="182" y="171"/>
                    </a:cubicBezTo>
                    <a:cubicBezTo>
                      <a:pt x="182" y="102"/>
                      <a:pt x="182" y="102"/>
                      <a:pt x="182" y="102"/>
                    </a:cubicBezTo>
                    <a:cubicBezTo>
                      <a:pt x="182" y="97"/>
                      <a:pt x="173" y="84"/>
                      <a:pt x="157" y="82"/>
                    </a:cubicBezTo>
                    <a:cubicBezTo>
                      <a:pt x="150" y="81"/>
                      <a:pt x="138" y="80"/>
                      <a:pt x="125" y="80"/>
                    </a:cubicBezTo>
                    <a:cubicBezTo>
                      <a:pt x="112" y="80"/>
                      <a:pt x="100" y="81"/>
                      <a:pt x="93" y="82"/>
                    </a:cubicBezTo>
                    <a:cubicBezTo>
                      <a:pt x="77" y="84"/>
                      <a:pt x="68" y="97"/>
                      <a:pt x="68" y="102"/>
                    </a:cubicBezTo>
                    <a:cubicBezTo>
                      <a:pt x="68" y="171"/>
                      <a:pt x="68" y="171"/>
                      <a:pt x="68" y="171"/>
                    </a:cubicBezTo>
                    <a:cubicBezTo>
                      <a:pt x="68" y="177"/>
                      <a:pt x="73" y="182"/>
                      <a:pt x="80" y="182"/>
                    </a:cubicBezTo>
                    <a:close/>
                    <a:moveTo>
                      <a:pt x="125" y="68"/>
                    </a:moveTo>
                    <a:cubicBezTo>
                      <a:pt x="144" y="68"/>
                      <a:pt x="159" y="53"/>
                      <a:pt x="159" y="34"/>
                    </a:cubicBezTo>
                    <a:cubicBezTo>
                      <a:pt x="159" y="15"/>
                      <a:pt x="144" y="0"/>
                      <a:pt x="125" y="0"/>
                    </a:cubicBezTo>
                    <a:cubicBezTo>
                      <a:pt x="106" y="0"/>
                      <a:pt x="91" y="15"/>
                      <a:pt x="91" y="34"/>
                    </a:cubicBezTo>
                    <a:cubicBezTo>
                      <a:pt x="91" y="53"/>
                      <a:pt x="106" y="68"/>
                      <a:pt x="125" y="68"/>
                    </a:cubicBezTo>
                    <a:close/>
                    <a:moveTo>
                      <a:pt x="125" y="68"/>
                    </a:moveTo>
                    <a:cubicBezTo>
                      <a:pt x="125" y="68"/>
                      <a:pt x="125" y="68"/>
                      <a:pt x="125" y="68"/>
                    </a:cubicBezTo>
                  </a:path>
                </a:pathLst>
              </a:custGeom>
              <a:solidFill>
                <a:schemeClr val="bg1"/>
              </a:solidFill>
              <a:ln w="9525">
                <a:noFill/>
                <a:round/>
              </a:ln>
            </p:spPr>
            <p:txBody>
              <a:bodyPr wrap="square" lIns="91440" tIns="45720" rIns="91440" bIns="45720" anchor="ctr">
                <a:normAutofit/>
              </a:bodyPr>
              <a:lstStyle/>
              <a:p>
                <a:pPr algn="ctr"/>
                <a:endParaRPr>
                  <a:latin typeface="OPPOSans R" panose="00020600040101010101" charset="-122"/>
                  <a:ea typeface="OPPOSans R" panose="00020600040101010101" charset="-122"/>
                  <a:cs typeface="OPPOSans R" panose="00020600040101010101" charset="-122"/>
                </a:endParaRPr>
              </a:p>
            </p:txBody>
          </p:sp>
        </p:grpSp>
      </p:grpSp>
      <p:grpSp>
        <p:nvGrpSpPr>
          <p:cNvPr id="35" name="Group 30"/>
          <p:cNvGrpSpPr/>
          <p:nvPr/>
        </p:nvGrpSpPr>
        <p:grpSpPr>
          <a:xfrm>
            <a:off x="2704540" y="1842697"/>
            <a:ext cx="672715" cy="360267"/>
            <a:chOff x="3246637" y="2558266"/>
            <a:chExt cx="883575" cy="616450"/>
          </a:xfrm>
        </p:grpSpPr>
        <p:sp>
          <p:nvSpPr>
            <p:cNvPr id="36" name="Arrow: Chevron 31"/>
            <p:cNvSpPr/>
            <p:nvPr/>
          </p:nvSpPr>
          <p:spPr>
            <a:xfrm>
              <a:off x="3246637" y="2558266"/>
              <a:ext cx="400692" cy="616450"/>
            </a:xfrm>
            <a:prstGeom prst="chevron">
              <a:avLst>
                <a:gd name="adj" fmla="val 60145"/>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800">
                <a:latin typeface="OPPOSans R" panose="00020600040101010101" charset="-122"/>
                <a:ea typeface="OPPOSans R" panose="00020600040101010101" charset="-122"/>
                <a:cs typeface="OPPOSans R" panose="00020600040101010101" charset="-122"/>
                <a:sym typeface="+mn-lt"/>
              </a:endParaRPr>
            </a:p>
          </p:txBody>
        </p:sp>
        <p:sp>
          <p:nvSpPr>
            <p:cNvPr id="38" name="Arrow: Chevron 32"/>
            <p:cNvSpPr/>
            <p:nvPr/>
          </p:nvSpPr>
          <p:spPr>
            <a:xfrm>
              <a:off x="3488077" y="2558266"/>
              <a:ext cx="400692" cy="616450"/>
            </a:xfrm>
            <a:prstGeom prst="chevron">
              <a:avLst>
                <a:gd name="adj" fmla="val 60145"/>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800">
                <a:latin typeface="OPPOSans R" panose="00020600040101010101" charset="-122"/>
                <a:ea typeface="OPPOSans R" panose="00020600040101010101" charset="-122"/>
                <a:cs typeface="OPPOSans R" panose="00020600040101010101" charset="-122"/>
                <a:sym typeface="+mn-lt"/>
              </a:endParaRPr>
            </a:p>
          </p:txBody>
        </p:sp>
        <p:sp>
          <p:nvSpPr>
            <p:cNvPr id="39" name="Arrow: Chevron 33"/>
            <p:cNvSpPr/>
            <p:nvPr/>
          </p:nvSpPr>
          <p:spPr>
            <a:xfrm>
              <a:off x="3729520" y="2558266"/>
              <a:ext cx="400692" cy="616450"/>
            </a:xfrm>
            <a:prstGeom prst="chevron">
              <a:avLst>
                <a:gd name="adj" fmla="val 60145"/>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800">
                <a:latin typeface="OPPOSans R" panose="00020600040101010101" charset="-122"/>
                <a:ea typeface="OPPOSans R" panose="00020600040101010101" charset="-122"/>
                <a:cs typeface="OPPOSans R" panose="00020600040101010101" charset="-122"/>
                <a:sym typeface="+mn-lt"/>
              </a:endParaRPr>
            </a:p>
          </p:txBody>
        </p:sp>
      </p:grpSp>
      <p:sp>
        <p:nvSpPr>
          <p:cNvPr id="43" name="iṥļiďé"/>
          <p:cNvSpPr/>
          <p:nvPr/>
        </p:nvSpPr>
        <p:spPr>
          <a:xfrm>
            <a:off x="4391660" y="1672590"/>
            <a:ext cx="2327910" cy="705485"/>
          </a:xfrm>
          <a:prstGeom prst="rect">
            <a:avLst/>
          </a:prstGeom>
        </p:spPr>
        <p:txBody>
          <a:bodyPr wrap="square" lIns="91440" tIns="45720" rIns="91440" bIns="45720" anchor="t" anchorCtr="0"/>
          <a:lstStyle/>
          <a:p>
            <a:r>
              <a:rPr lang="zh-CN" altLang="en-US" sz="1200" b="1" dirty="0">
                <a:latin typeface="OPPOSans R" panose="00020600040101010101" charset="-122"/>
                <a:ea typeface="OPPOSans R" panose="00020600040101010101" charset="-122"/>
                <a:cs typeface="OPPOSans R" panose="00020600040101010101" charset="-122"/>
              </a:rPr>
              <a:t>门店级别：</a:t>
            </a:r>
            <a:endParaRPr lang="zh-CN" altLang="en-US" sz="1200" b="1" dirty="0">
              <a:latin typeface="OPPOSans R" panose="00020600040101010101" charset="-122"/>
              <a:ea typeface="OPPOSans R" panose="00020600040101010101" charset="-122"/>
              <a:cs typeface="OPPOSans R" panose="00020600040101010101" charset="-122"/>
            </a:endParaRPr>
          </a:p>
          <a:p>
            <a:r>
              <a:rPr lang="en-US" altLang="zh-CN" sz="1200" b="1" dirty="0">
                <a:latin typeface="OPPOSans R" panose="00020600040101010101" charset="-122"/>
                <a:ea typeface="OPPOSans R" panose="00020600040101010101" charset="-122"/>
                <a:cs typeface="OPPOSans R" panose="00020600040101010101" charset="-122"/>
              </a:rPr>
              <a:t>a</a:t>
            </a:r>
            <a:r>
              <a:rPr lang="zh-CN" altLang="en-US" sz="1200" b="1" dirty="0">
                <a:latin typeface="OPPOSans R" panose="00020600040101010101" charset="-122"/>
                <a:ea typeface="OPPOSans R" panose="00020600040101010101" charset="-122"/>
                <a:cs typeface="OPPOSans R" panose="00020600040101010101" charset="-122"/>
              </a:rPr>
              <a:t>、首选销服一体店：≧</a:t>
            </a:r>
            <a:r>
              <a:rPr lang="en-US" altLang="zh-CN" sz="1200" b="1" dirty="0">
                <a:latin typeface="OPPOSans R" panose="00020600040101010101" charset="-122"/>
                <a:ea typeface="OPPOSans R" panose="00020600040101010101" charset="-122"/>
                <a:cs typeface="OPPOSans R" panose="00020600040101010101" charset="-122"/>
              </a:rPr>
              <a:t>120㎡</a:t>
            </a:r>
            <a:endParaRPr lang="en-US" altLang="zh-CN" sz="1200" b="1" dirty="0">
              <a:latin typeface="OPPOSans R" panose="00020600040101010101" charset="-122"/>
              <a:ea typeface="OPPOSans R" panose="00020600040101010101" charset="-122"/>
              <a:cs typeface="OPPOSans R" panose="00020600040101010101" charset="-122"/>
            </a:endParaRPr>
          </a:p>
          <a:p>
            <a:r>
              <a:rPr lang="en-US" altLang="zh-CN" sz="1200" b="1" dirty="0">
                <a:latin typeface="OPPOSans R" panose="00020600040101010101" charset="-122"/>
                <a:ea typeface="OPPOSans R" panose="00020600040101010101" charset="-122"/>
                <a:cs typeface="OPPOSans R" panose="00020600040101010101" charset="-122"/>
              </a:rPr>
              <a:t>b</a:t>
            </a:r>
            <a:r>
              <a:rPr lang="zh-CN" altLang="en-US" sz="1200" b="1" dirty="0">
                <a:latin typeface="OPPOSans R" panose="00020600040101010101" charset="-122"/>
                <a:ea typeface="OPPOSans R" panose="00020600040101010101" charset="-122"/>
                <a:cs typeface="OPPOSans R" panose="00020600040101010101" charset="-122"/>
              </a:rPr>
              <a:t>、次选客服单体店：</a:t>
            </a:r>
            <a:r>
              <a:rPr lang="zh-CN" altLang="en-US" sz="1200" b="1" dirty="0">
                <a:latin typeface="OPPOSans R" panose="00020600040101010101" charset="-122"/>
                <a:ea typeface="OPPOSans R" panose="00020600040101010101" charset="-122"/>
                <a:cs typeface="OPPOSans R" panose="00020600040101010101" charset="-122"/>
                <a:sym typeface="+mn-ea"/>
              </a:rPr>
              <a:t>≧</a:t>
            </a:r>
            <a:r>
              <a:rPr lang="en-US" altLang="zh-CN" sz="1200" b="1" dirty="0">
                <a:latin typeface="OPPOSans R" panose="00020600040101010101" charset="-122"/>
                <a:ea typeface="OPPOSans R" panose="00020600040101010101" charset="-122"/>
                <a:cs typeface="OPPOSans R" panose="00020600040101010101" charset="-122"/>
              </a:rPr>
              <a:t>60</a:t>
            </a:r>
            <a:r>
              <a:rPr lang="en-US" altLang="zh-CN" sz="1200" b="1" dirty="0">
                <a:latin typeface="OPPOSans R" panose="00020600040101010101" charset="-122"/>
                <a:ea typeface="OPPOSans R" panose="00020600040101010101" charset="-122"/>
                <a:cs typeface="OPPOSans R" panose="00020600040101010101" charset="-122"/>
                <a:sym typeface="+mn-ea"/>
              </a:rPr>
              <a:t>㎡</a:t>
            </a:r>
            <a:endParaRPr lang="zh-CN" altLang="en-US" sz="1200" b="1" dirty="0">
              <a:latin typeface="OPPOSans R" panose="00020600040101010101" charset="-122"/>
              <a:ea typeface="OPPOSans R" panose="00020600040101010101" charset="-122"/>
              <a:cs typeface="OPPOSans R" panose="00020600040101010101" charset="-122"/>
            </a:endParaRPr>
          </a:p>
        </p:txBody>
      </p:sp>
      <p:grpSp>
        <p:nvGrpSpPr>
          <p:cNvPr id="6" name="组合 5"/>
          <p:cNvGrpSpPr/>
          <p:nvPr/>
        </p:nvGrpSpPr>
        <p:grpSpPr>
          <a:xfrm>
            <a:off x="8046720" y="1687195"/>
            <a:ext cx="824400" cy="824400"/>
            <a:chOff x="8046720" y="1687195"/>
            <a:chExt cx="824400" cy="824400"/>
          </a:xfrm>
        </p:grpSpPr>
        <p:sp>
          <p:nvSpPr>
            <p:cNvPr id="48" name="Oval 26"/>
            <p:cNvSpPr/>
            <p:nvPr/>
          </p:nvSpPr>
          <p:spPr>
            <a:xfrm>
              <a:off x="8046720" y="1687195"/>
              <a:ext cx="824400" cy="824400"/>
            </a:xfrm>
            <a:prstGeom prst="ellipse">
              <a:avLst/>
            </a:prstGeom>
            <a:solidFill>
              <a:srgbClr val="046A3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800">
                <a:latin typeface="OPPOSans R" panose="00020600040101010101" charset="-122"/>
                <a:ea typeface="OPPOSans R" panose="00020600040101010101" charset="-122"/>
                <a:cs typeface="OPPOSans R" panose="00020600040101010101" charset="-122"/>
                <a:sym typeface="+mn-lt"/>
              </a:endParaRPr>
            </a:p>
          </p:txBody>
        </p:sp>
        <p:sp>
          <p:nvSpPr>
            <p:cNvPr id="49" name="Freeform: Shape 76"/>
            <p:cNvSpPr/>
            <p:nvPr/>
          </p:nvSpPr>
          <p:spPr bwMode="auto">
            <a:xfrm>
              <a:off x="8258809" y="1899965"/>
              <a:ext cx="428625" cy="428400"/>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rgbClr val="FFFFFF"/>
            </a:solidFill>
            <a:ln>
              <a:noFill/>
            </a:ln>
          </p:spPr>
          <p:txBody>
            <a:bodyPr anchor="ctr"/>
            <a:lstStyle/>
            <a:p>
              <a:pPr algn="ctr"/>
              <a:endParaRPr sz="2800">
                <a:latin typeface="OPPOSans R" panose="00020600040101010101" charset="-122"/>
                <a:ea typeface="OPPOSans R" panose="00020600040101010101" charset="-122"/>
                <a:cs typeface="OPPOSans R" panose="00020600040101010101" charset="-122"/>
                <a:sym typeface="+mn-lt"/>
              </a:endParaRPr>
            </a:p>
          </p:txBody>
        </p:sp>
      </p:grpSp>
      <p:sp>
        <p:nvSpPr>
          <p:cNvPr id="62" name="iṥļiďé"/>
          <p:cNvSpPr/>
          <p:nvPr/>
        </p:nvSpPr>
        <p:spPr>
          <a:xfrm>
            <a:off x="8982710" y="1626870"/>
            <a:ext cx="2327910" cy="820420"/>
          </a:xfrm>
          <a:prstGeom prst="rect">
            <a:avLst/>
          </a:prstGeom>
        </p:spPr>
        <p:txBody>
          <a:bodyPr wrap="square" lIns="91440" tIns="45720" rIns="91440" bIns="45720" anchor="t" anchorCtr="0"/>
          <a:lstStyle/>
          <a:p>
            <a:r>
              <a:rPr lang="zh-CN" altLang="en-US" sz="1200" b="1" dirty="0">
                <a:latin typeface="OPPOSans R" panose="00020600040101010101" charset="-122"/>
                <a:ea typeface="OPPOSans R" panose="00020600040101010101" charset="-122"/>
                <a:cs typeface="OPPOSans R" panose="00020600040101010101" charset="-122"/>
              </a:rPr>
              <a:t>门店类型</a:t>
            </a:r>
            <a:endParaRPr lang="zh-CN" altLang="en-US" sz="1200" b="1" dirty="0">
              <a:latin typeface="OPPOSans R" panose="00020600040101010101" charset="-122"/>
              <a:ea typeface="OPPOSans R" panose="00020600040101010101" charset="-122"/>
              <a:cs typeface="OPPOSans R" panose="00020600040101010101" charset="-122"/>
            </a:endParaRPr>
          </a:p>
          <a:p>
            <a:r>
              <a:rPr lang="en-US" altLang="zh-CN" sz="1200" b="1" dirty="0">
                <a:latin typeface="OPPOSans R" panose="00020600040101010101" charset="-122"/>
                <a:ea typeface="OPPOSans R" panose="00020600040101010101" charset="-122"/>
                <a:cs typeface="OPPOSans R" panose="00020600040101010101" charset="-122"/>
              </a:rPr>
              <a:t>a</a:t>
            </a:r>
            <a:r>
              <a:rPr lang="zh-CN" altLang="en-US" sz="1200" b="1" dirty="0">
                <a:latin typeface="OPPOSans R" panose="00020600040101010101" charset="-122"/>
                <a:ea typeface="OPPOSans R" panose="00020600040101010101" charset="-122"/>
                <a:cs typeface="OPPOSans R" panose="00020600040101010101" charset="-122"/>
              </a:rPr>
              <a:t>、首选商场</a:t>
            </a:r>
            <a:endParaRPr lang="zh-CN" altLang="en-US" sz="1200" b="1" dirty="0">
              <a:latin typeface="OPPOSans R" panose="00020600040101010101" charset="-122"/>
              <a:ea typeface="OPPOSans R" panose="00020600040101010101" charset="-122"/>
              <a:cs typeface="OPPOSans R" panose="00020600040101010101" charset="-122"/>
            </a:endParaRPr>
          </a:p>
          <a:p>
            <a:r>
              <a:rPr lang="en-US" altLang="zh-CN" sz="1200" b="1" dirty="0">
                <a:latin typeface="OPPOSans R" panose="00020600040101010101" charset="-122"/>
                <a:ea typeface="OPPOSans R" panose="00020600040101010101" charset="-122"/>
                <a:cs typeface="OPPOSans R" panose="00020600040101010101" charset="-122"/>
              </a:rPr>
              <a:t>b</a:t>
            </a:r>
            <a:r>
              <a:rPr lang="zh-CN" altLang="en-US" sz="1200" b="1" dirty="0">
                <a:latin typeface="OPPOSans R" panose="00020600040101010101" charset="-122"/>
                <a:ea typeface="OPPOSans R" panose="00020600040101010101" charset="-122"/>
                <a:cs typeface="OPPOSans R" panose="00020600040101010101" charset="-122"/>
              </a:rPr>
              <a:t>、次选门面房</a:t>
            </a:r>
            <a:endParaRPr lang="zh-CN" altLang="en-US" sz="1200" b="1" dirty="0">
              <a:latin typeface="OPPOSans R" panose="00020600040101010101" charset="-122"/>
              <a:ea typeface="OPPOSans R" panose="00020600040101010101" charset="-122"/>
              <a:cs typeface="OPPOSans R" panose="00020600040101010101" charset="-122"/>
            </a:endParaRPr>
          </a:p>
          <a:p>
            <a:r>
              <a:rPr lang="en-US" altLang="zh-CN" sz="1200" b="1" dirty="0">
                <a:latin typeface="OPPOSans R" panose="00020600040101010101" charset="-122"/>
                <a:ea typeface="OPPOSans R" panose="00020600040101010101" charset="-122"/>
                <a:cs typeface="OPPOSans R" panose="00020600040101010101" charset="-122"/>
              </a:rPr>
              <a:t>c</a:t>
            </a:r>
            <a:r>
              <a:rPr lang="zh-CN" altLang="en-US" sz="1200" b="1" dirty="0">
                <a:latin typeface="OPPOSans R" panose="00020600040101010101" charset="-122"/>
                <a:ea typeface="OPPOSans R" panose="00020600040101010101" charset="-122"/>
                <a:cs typeface="OPPOSans R" panose="00020600040101010101" charset="-122"/>
              </a:rPr>
              <a:t>、末选写字楼</a:t>
            </a:r>
            <a:endParaRPr lang="zh-CN" altLang="en-US" sz="1200" b="1" dirty="0">
              <a:latin typeface="OPPOSans R" panose="00020600040101010101" charset="-122"/>
              <a:ea typeface="OPPOSans R" panose="00020600040101010101" charset="-122"/>
              <a:cs typeface="OPPOSans R" panose="00020600040101010101" charset="-122"/>
            </a:endParaRPr>
          </a:p>
        </p:txBody>
      </p:sp>
      <p:grpSp>
        <p:nvGrpSpPr>
          <p:cNvPr id="63" name="Group 30"/>
          <p:cNvGrpSpPr/>
          <p:nvPr/>
        </p:nvGrpSpPr>
        <p:grpSpPr>
          <a:xfrm>
            <a:off x="7105725" y="1857302"/>
            <a:ext cx="672715" cy="360267"/>
            <a:chOff x="3246637" y="2558266"/>
            <a:chExt cx="883575" cy="616450"/>
          </a:xfrm>
        </p:grpSpPr>
        <p:sp>
          <p:nvSpPr>
            <p:cNvPr id="64" name="Arrow: Chevron 31"/>
            <p:cNvSpPr/>
            <p:nvPr/>
          </p:nvSpPr>
          <p:spPr>
            <a:xfrm>
              <a:off x="3246637" y="2558266"/>
              <a:ext cx="400692" cy="616450"/>
            </a:xfrm>
            <a:prstGeom prst="chevron">
              <a:avLst>
                <a:gd name="adj" fmla="val 60145"/>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800">
                <a:latin typeface="OPPOSans R" panose="00020600040101010101" charset="-122"/>
                <a:ea typeface="OPPOSans R" panose="00020600040101010101" charset="-122"/>
                <a:cs typeface="OPPOSans R" panose="00020600040101010101" charset="-122"/>
                <a:sym typeface="+mn-lt"/>
              </a:endParaRPr>
            </a:p>
          </p:txBody>
        </p:sp>
        <p:sp>
          <p:nvSpPr>
            <p:cNvPr id="65" name="Arrow: Chevron 32"/>
            <p:cNvSpPr/>
            <p:nvPr/>
          </p:nvSpPr>
          <p:spPr>
            <a:xfrm>
              <a:off x="3488077" y="2558266"/>
              <a:ext cx="400692" cy="616450"/>
            </a:xfrm>
            <a:prstGeom prst="chevron">
              <a:avLst>
                <a:gd name="adj" fmla="val 60145"/>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800">
                <a:latin typeface="OPPOSans R" panose="00020600040101010101" charset="-122"/>
                <a:ea typeface="OPPOSans R" panose="00020600040101010101" charset="-122"/>
                <a:cs typeface="OPPOSans R" panose="00020600040101010101" charset="-122"/>
                <a:sym typeface="+mn-lt"/>
              </a:endParaRPr>
            </a:p>
          </p:txBody>
        </p:sp>
        <p:sp>
          <p:nvSpPr>
            <p:cNvPr id="66" name="Arrow: Chevron 33"/>
            <p:cNvSpPr/>
            <p:nvPr/>
          </p:nvSpPr>
          <p:spPr>
            <a:xfrm>
              <a:off x="3729520" y="2558266"/>
              <a:ext cx="400692" cy="616450"/>
            </a:xfrm>
            <a:prstGeom prst="chevron">
              <a:avLst>
                <a:gd name="adj" fmla="val 60145"/>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800">
                <a:latin typeface="OPPOSans R" panose="00020600040101010101" charset="-122"/>
                <a:ea typeface="OPPOSans R" panose="00020600040101010101" charset="-122"/>
                <a:cs typeface="OPPOSans R" panose="00020600040101010101" charset="-122"/>
                <a:sym typeface="+mn-lt"/>
              </a:endParaRPr>
            </a:p>
          </p:txBody>
        </p:sp>
      </p:grpSp>
      <p:grpSp>
        <p:nvGrpSpPr>
          <p:cNvPr id="67" name="Group 30"/>
          <p:cNvGrpSpPr/>
          <p:nvPr/>
        </p:nvGrpSpPr>
        <p:grpSpPr>
          <a:xfrm>
            <a:off x="2743910" y="3480362"/>
            <a:ext cx="672715" cy="360267"/>
            <a:chOff x="3246637" y="2558266"/>
            <a:chExt cx="883575" cy="616450"/>
          </a:xfrm>
        </p:grpSpPr>
        <p:sp>
          <p:nvSpPr>
            <p:cNvPr id="68" name="Arrow: Chevron 31"/>
            <p:cNvSpPr/>
            <p:nvPr/>
          </p:nvSpPr>
          <p:spPr>
            <a:xfrm>
              <a:off x="3246637" y="2558266"/>
              <a:ext cx="400692" cy="616450"/>
            </a:xfrm>
            <a:prstGeom prst="chevron">
              <a:avLst>
                <a:gd name="adj" fmla="val 60145"/>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800">
                <a:latin typeface="OPPOSans R" panose="00020600040101010101" charset="-122"/>
                <a:ea typeface="OPPOSans R" panose="00020600040101010101" charset="-122"/>
                <a:cs typeface="OPPOSans R" panose="00020600040101010101" charset="-122"/>
                <a:sym typeface="+mn-lt"/>
              </a:endParaRPr>
            </a:p>
          </p:txBody>
        </p:sp>
        <p:sp>
          <p:nvSpPr>
            <p:cNvPr id="69" name="Arrow: Chevron 32"/>
            <p:cNvSpPr/>
            <p:nvPr/>
          </p:nvSpPr>
          <p:spPr>
            <a:xfrm>
              <a:off x="3488077" y="2558266"/>
              <a:ext cx="400692" cy="616450"/>
            </a:xfrm>
            <a:prstGeom prst="chevron">
              <a:avLst>
                <a:gd name="adj" fmla="val 60145"/>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800">
                <a:latin typeface="OPPOSans R" panose="00020600040101010101" charset="-122"/>
                <a:ea typeface="OPPOSans R" panose="00020600040101010101" charset="-122"/>
                <a:cs typeface="OPPOSans R" panose="00020600040101010101" charset="-122"/>
                <a:sym typeface="+mn-lt"/>
              </a:endParaRPr>
            </a:p>
          </p:txBody>
        </p:sp>
        <p:sp>
          <p:nvSpPr>
            <p:cNvPr id="70" name="Arrow: Chevron 33"/>
            <p:cNvSpPr/>
            <p:nvPr/>
          </p:nvSpPr>
          <p:spPr>
            <a:xfrm>
              <a:off x="3729520" y="2558266"/>
              <a:ext cx="400692" cy="616450"/>
            </a:xfrm>
            <a:prstGeom prst="chevron">
              <a:avLst>
                <a:gd name="adj" fmla="val 60145"/>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800">
                <a:latin typeface="OPPOSans R" panose="00020600040101010101" charset="-122"/>
                <a:ea typeface="OPPOSans R" panose="00020600040101010101" charset="-122"/>
                <a:cs typeface="OPPOSans R" panose="00020600040101010101" charset="-122"/>
                <a:sym typeface="+mn-lt"/>
              </a:endParaRPr>
            </a:p>
          </p:txBody>
        </p:sp>
      </p:grpSp>
      <p:sp>
        <p:nvSpPr>
          <p:cNvPr id="71" name="iṥļiďé"/>
          <p:cNvSpPr/>
          <p:nvPr/>
        </p:nvSpPr>
        <p:spPr>
          <a:xfrm>
            <a:off x="1697989" y="3513573"/>
            <a:ext cx="894080" cy="335280"/>
          </a:xfrm>
          <a:prstGeom prst="rect">
            <a:avLst/>
          </a:prstGeom>
        </p:spPr>
        <p:txBody>
          <a:bodyPr wrap="square" lIns="91440" tIns="45720" rIns="91440" bIns="45720" anchor="t" anchorCtr="0"/>
          <a:lstStyle/>
          <a:p>
            <a:r>
              <a:rPr lang="en-US" sz="1400" b="1">
                <a:latin typeface="OPPOSans R" panose="00020600040101010101" charset="-122"/>
                <a:ea typeface="OPPOSans R" panose="00020600040101010101" charset="-122"/>
                <a:cs typeface="OPPOSans R" panose="00020600040101010101" charset="-122"/>
              </a:rPr>
              <a:t>B</a:t>
            </a:r>
            <a:r>
              <a:rPr lang="zh-CN" altLang="en-US" sz="1400" b="1">
                <a:latin typeface="OPPOSans R" panose="00020600040101010101" charset="-122"/>
                <a:ea typeface="OPPOSans R" panose="00020600040101010101" charset="-122"/>
                <a:cs typeface="OPPOSans R" panose="00020600040101010101" charset="-122"/>
              </a:rPr>
              <a:t>类城市</a:t>
            </a:r>
            <a:endParaRPr lang="zh-CN" altLang="en-US" sz="1400" b="1" dirty="0">
              <a:latin typeface="OPPOSans R" panose="00020600040101010101" charset="-122"/>
              <a:ea typeface="OPPOSans R" panose="00020600040101010101" charset="-122"/>
              <a:cs typeface="OPPOSans R" panose="00020600040101010101" charset="-122"/>
            </a:endParaRPr>
          </a:p>
        </p:txBody>
      </p:sp>
      <p:sp>
        <p:nvSpPr>
          <p:cNvPr id="72" name="iṥļiďé"/>
          <p:cNvSpPr/>
          <p:nvPr/>
        </p:nvSpPr>
        <p:spPr>
          <a:xfrm>
            <a:off x="4513580" y="3303905"/>
            <a:ext cx="2592705" cy="705485"/>
          </a:xfrm>
          <a:prstGeom prst="rect">
            <a:avLst/>
          </a:prstGeom>
        </p:spPr>
        <p:txBody>
          <a:bodyPr wrap="square" lIns="91440" tIns="45720" rIns="91440" bIns="45720" anchor="t" anchorCtr="0"/>
          <a:lstStyle/>
          <a:p>
            <a:r>
              <a:rPr lang="zh-CN" altLang="en-US" sz="1200" b="1" dirty="0">
                <a:latin typeface="OPPOSans R" panose="00020600040101010101" charset="-122"/>
                <a:ea typeface="OPPOSans R" panose="00020600040101010101" charset="-122"/>
                <a:cs typeface="OPPOSans R" panose="00020600040101010101" charset="-122"/>
              </a:rPr>
              <a:t>门店级别：</a:t>
            </a:r>
            <a:endParaRPr lang="zh-CN" altLang="en-US" sz="1200" b="1" dirty="0">
              <a:latin typeface="OPPOSans R" panose="00020600040101010101" charset="-122"/>
              <a:ea typeface="OPPOSans R" panose="00020600040101010101" charset="-122"/>
              <a:cs typeface="OPPOSans R" panose="00020600040101010101" charset="-122"/>
            </a:endParaRPr>
          </a:p>
          <a:p>
            <a:r>
              <a:rPr lang="en-US" altLang="zh-CN" sz="1200" b="1" dirty="0">
                <a:latin typeface="OPPOSans R" panose="00020600040101010101" charset="-122"/>
                <a:ea typeface="OPPOSans R" panose="00020600040101010101" charset="-122"/>
                <a:cs typeface="OPPOSans R" panose="00020600040101010101" charset="-122"/>
              </a:rPr>
              <a:t>a</a:t>
            </a:r>
            <a:r>
              <a:rPr lang="zh-CN" altLang="en-US" sz="1200" b="1" dirty="0">
                <a:latin typeface="OPPOSans R" panose="00020600040101010101" charset="-122"/>
                <a:ea typeface="OPPOSans R" panose="00020600040101010101" charset="-122"/>
                <a:cs typeface="OPPOSans R" panose="00020600040101010101" charset="-122"/>
              </a:rPr>
              <a:t>、首选销服一体店：≧</a:t>
            </a:r>
            <a:r>
              <a:rPr lang="en-US" altLang="zh-CN" sz="1200" b="1" dirty="0">
                <a:latin typeface="OPPOSans R" panose="00020600040101010101" charset="-122"/>
                <a:ea typeface="OPPOSans R" panose="00020600040101010101" charset="-122"/>
                <a:cs typeface="OPPOSans R" panose="00020600040101010101" charset="-122"/>
              </a:rPr>
              <a:t>100㎡</a:t>
            </a:r>
            <a:endParaRPr lang="en-US" altLang="zh-CN" sz="1200" b="1" dirty="0">
              <a:latin typeface="OPPOSans R" panose="00020600040101010101" charset="-122"/>
              <a:ea typeface="OPPOSans R" panose="00020600040101010101" charset="-122"/>
              <a:cs typeface="OPPOSans R" panose="00020600040101010101" charset="-122"/>
            </a:endParaRPr>
          </a:p>
          <a:p>
            <a:r>
              <a:rPr lang="en-US" altLang="zh-CN" sz="1200" b="1" dirty="0">
                <a:latin typeface="OPPOSans R" panose="00020600040101010101" charset="-122"/>
                <a:ea typeface="OPPOSans R" panose="00020600040101010101" charset="-122"/>
                <a:cs typeface="OPPOSans R" panose="00020600040101010101" charset="-122"/>
              </a:rPr>
              <a:t>b</a:t>
            </a:r>
            <a:r>
              <a:rPr lang="zh-CN" altLang="en-US" sz="1200" b="1" dirty="0">
                <a:latin typeface="OPPOSans R" panose="00020600040101010101" charset="-122"/>
                <a:ea typeface="OPPOSans R" panose="00020600040101010101" charset="-122"/>
                <a:cs typeface="OPPOSans R" panose="00020600040101010101" charset="-122"/>
              </a:rPr>
              <a:t>、次选客服单体店：</a:t>
            </a:r>
            <a:r>
              <a:rPr lang="en-US" altLang="zh-CN" sz="1200" b="1" dirty="0">
                <a:latin typeface="OPPOSans R" panose="00020600040101010101" charset="-122"/>
                <a:ea typeface="OPPOSans R" panose="00020600040101010101" charset="-122"/>
                <a:cs typeface="OPPOSans R" panose="00020600040101010101" charset="-122"/>
              </a:rPr>
              <a:t>50</a:t>
            </a:r>
            <a:r>
              <a:rPr lang="en-US" altLang="zh-CN" sz="1200" b="1" dirty="0">
                <a:latin typeface="OPPOSans R" panose="00020600040101010101" charset="-122"/>
                <a:ea typeface="OPPOSans R" panose="00020600040101010101" charset="-122"/>
                <a:cs typeface="OPPOSans R" panose="00020600040101010101" charset="-122"/>
                <a:sym typeface="+mn-ea"/>
              </a:rPr>
              <a:t>㎡-120㎡</a:t>
            </a:r>
            <a:endParaRPr lang="zh-CN" altLang="en-US" sz="1200" b="1" dirty="0">
              <a:latin typeface="OPPOSans R" panose="00020600040101010101" charset="-122"/>
              <a:ea typeface="OPPOSans R" panose="00020600040101010101" charset="-122"/>
              <a:cs typeface="OPPOSans R" panose="00020600040101010101" charset="-122"/>
            </a:endParaRPr>
          </a:p>
        </p:txBody>
      </p:sp>
      <p:sp>
        <p:nvSpPr>
          <p:cNvPr id="73" name="iṥļiďé"/>
          <p:cNvSpPr/>
          <p:nvPr/>
        </p:nvSpPr>
        <p:spPr>
          <a:xfrm>
            <a:off x="8982710" y="3246120"/>
            <a:ext cx="2327910" cy="820420"/>
          </a:xfrm>
          <a:prstGeom prst="rect">
            <a:avLst/>
          </a:prstGeom>
        </p:spPr>
        <p:txBody>
          <a:bodyPr wrap="square" lIns="91440" tIns="45720" rIns="91440" bIns="45720" anchor="t" anchorCtr="0"/>
          <a:lstStyle/>
          <a:p>
            <a:r>
              <a:rPr lang="zh-CN" altLang="en-US" sz="1200" b="1" dirty="0">
                <a:latin typeface="OPPOSans R" panose="00020600040101010101" charset="-122"/>
                <a:ea typeface="OPPOSans R" panose="00020600040101010101" charset="-122"/>
                <a:cs typeface="OPPOSans R" panose="00020600040101010101" charset="-122"/>
              </a:rPr>
              <a:t>门店类型</a:t>
            </a:r>
            <a:endParaRPr lang="zh-CN" altLang="en-US" sz="1200" b="1" dirty="0">
              <a:latin typeface="OPPOSans R" panose="00020600040101010101" charset="-122"/>
              <a:ea typeface="OPPOSans R" panose="00020600040101010101" charset="-122"/>
              <a:cs typeface="OPPOSans R" panose="00020600040101010101" charset="-122"/>
            </a:endParaRPr>
          </a:p>
          <a:p>
            <a:r>
              <a:rPr lang="en-US" altLang="zh-CN" sz="1200" b="1" dirty="0">
                <a:latin typeface="OPPOSans R" panose="00020600040101010101" charset="-122"/>
                <a:ea typeface="OPPOSans R" panose="00020600040101010101" charset="-122"/>
                <a:cs typeface="OPPOSans R" panose="00020600040101010101" charset="-122"/>
              </a:rPr>
              <a:t>a</a:t>
            </a:r>
            <a:r>
              <a:rPr lang="zh-CN" altLang="en-US" sz="1200" b="1" dirty="0">
                <a:latin typeface="OPPOSans R" panose="00020600040101010101" charset="-122"/>
                <a:ea typeface="OPPOSans R" panose="00020600040101010101" charset="-122"/>
                <a:cs typeface="OPPOSans R" panose="00020600040101010101" charset="-122"/>
              </a:rPr>
              <a:t>、首选门面房</a:t>
            </a:r>
            <a:endParaRPr lang="zh-CN" altLang="en-US" sz="1200" b="1" dirty="0">
              <a:latin typeface="OPPOSans R" panose="00020600040101010101" charset="-122"/>
              <a:ea typeface="OPPOSans R" panose="00020600040101010101" charset="-122"/>
              <a:cs typeface="OPPOSans R" panose="00020600040101010101" charset="-122"/>
            </a:endParaRPr>
          </a:p>
          <a:p>
            <a:r>
              <a:rPr lang="en-US" altLang="zh-CN" sz="1200" b="1" dirty="0">
                <a:latin typeface="OPPOSans R" panose="00020600040101010101" charset="-122"/>
                <a:ea typeface="OPPOSans R" panose="00020600040101010101" charset="-122"/>
                <a:cs typeface="OPPOSans R" panose="00020600040101010101" charset="-122"/>
              </a:rPr>
              <a:t>b</a:t>
            </a:r>
            <a:r>
              <a:rPr lang="zh-CN" altLang="en-US" sz="1200" b="1" dirty="0">
                <a:latin typeface="OPPOSans R" panose="00020600040101010101" charset="-122"/>
                <a:ea typeface="OPPOSans R" panose="00020600040101010101" charset="-122"/>
                <a:cs typeface="OPPOSans R" panose="00020600040101010101" charset="-122"/>
              </a:rPr>
              <a:t>、次选商场</a:t>
            </a:r>
            <a:endParaRPr lang="zh-CN" altLang="en-US" sz="1200" b="1" dirty="0">
              <a:latin typeface="OPPOSans R" panose="00020600040101010101" charset="-122"/>
              <a:ea typeface="OPPOSans R" panose="00020600040101010101" charset="-122"/>
              <a:cs typeface="OPPOSans R" panose="00020600040101010101" charset="-122"/>
            </a:endParaRPr>
          </a:p>
          <a:p>
            <a:r>
              <a:rPr lang="en-US" altLang="zh-CN" sz="1200" b="1" dirty="0">
                <a:latin typeface="OPPOSans R" panose="00020600040101010101" charset="-122"/>
                <a:ea typeface="OPPOSans R" panose="00020600040101010101" charset="-122"/>
                <a:cs typeface="OPPOSans R" panose="00020600040101010101" charset="-122"/>
              </a:rPr>
              <a:t>c</a:t>
            </a:r>
            <a:r>
              <a:rPr lang="zh-CN" altLang="en-US" sz="1200" b="1" dirty="0">
                <a:latin typeface="OPPOSans R" panose="00020600040101010101" charset="-122"/>
                <a:ea typeface="OPPOSans R" panose="00020600040101010101" charset="-122"/>
                <a:cs typeface="OPPOSans R" panose="00020600040101010101" charset="-122"/>
              </a:rPr>
              <a:t>、不建议选择写字楼</a:t>
            </a:r>
            <a:endParaRPr lang="zh-CN" altLang="en-US" sz="1200" b="1" dirty="0">
              <a:latin typeface="OPPOSans R" panose="00020600040101010101" charset="-122"/>
              <a:ea typeface="OPPOSans R" panose="00020600040101010101" charset="-122"/>
              <a:cs typeface="OPPOSans R" panose="00020600040101010101" charset="-122"/>
            </a:endParaRPr>
          </a:p>
        </p:txBody>
      </p:sp>
      <p:sp>
        <p:nvSpPr>
          <p:cNvPr id="74" name="iṥļiďé"/>
          <p:cNvSpPr/>
          <p:nvPr/>
        </p:nvSpPr>
        <p:spPr>
          <a:xfrm>
            <a:off x="8982710" y="4977130"/>
            <a:ext cx="2327910" cy="820420"/>
          </a:xfrm>
          <a:prstGeom prst="rect">
            <a:avLst/>
          </a:prstGeom>
        </p:spPr>
        <p:txBody>
          <a:bodyPr wrap="square" lIns="91440" tIns="45720" rIns="91440" bIns="45720" anchor="t" anchorCtr="0"/>
          <a:lstStyle/>
          <a:p>
            <a:r>
              <a:rPr lang="zh-CN" altLang="en-US" sz="1200" b="1" dirty="0">
                <a:latin typeface="OPPOSans R" panose="00020600040101010101" charset="-122"/>
                <a:ea typeface="OPPOSans R" panose="00020600040101010101" charset="-122"/>
                <a:cs typeface="OPPOSans R" panose="00020600040101010101" charset="-122"/>
              </a:rPr>
              <a:t>门店类型</a:t>
            </a:r>
            <a:endParaRPr lang="zh-CN" altLang="en-US" sz="1200" b="1" dirty="0">
              <a:latin typeface="OPPOSans R" panose="00020600040101010101" charset="-122"/>
              <a:ea typeface="OPPOSans R" panose="00020600040101010101" charset="-122"/>
              <a:cs typeface="OPPOSans R" panose="00020600040101010101" charset="-122"/>
            </a:endParaRPr>
          </a:p>
          <a:p>
            <a:r>
              <a:rPr lang="en-US" altLang="zh-CN" sz="1200" b="1" dirty="0">
                <a:latin typeface="OPPOSans R" panose="00020600040101010101" charset="-122"/>
                <a:ea typeface="OPPOSans R" panose="00020600040101010101" charset="-122"/>
                <a:cs typeface="OPPOSans R" panose="00020600040101010101" charset="-122"/>
              </a:rPr>
              <a:t>a</a:t>
            </a:r>
            <a:r>
              <a:rPr lang="zh-CN" altLang="en-US" sz="1200" b="1" dirty="0">
                <a:latin typeface="OPPOSans R" panose="00020600040101010101" charset="-122"/>
                <a:ea typeface="OPPOSans R" panose="00020600040101010101" charset="-122"/>
                <a:cs typeface="OPPOSans R" panose="00020600040101010101" charset="-122"/>
              </a:rPr>
              <a:t>、首选门面房</a:t>
            </a:r>
            <a:endParaRPr lang="zh-CN" altLang="en-US" sz="1200" b="1" dirty="0">
              <a:latin typeface="OPPOSans R" panose="00020600040101010101" charset="-122"/>
              <a:ea typeface="OPPOSans R" panose="00020600040101010101" charset="-122"/>
              <a:cs typeface="OPPOSans R" panose="00020600040101010101" charset="-122"/>
            </a:endParaRPr>
          </a:p>
          <a:p>
            <a:r>
              <a:rPr lang="en-US" altLang="zh-CN" sz="1200" b="1" dirty="0">
                <a:latin typeface="OPPOSans R" panose="00020600040101010101" charset="-122"/>
                <a:ea typeface="OPPOSans R" panose="00020600040101010101" charset="-122"/>
                <a:cs typeface="OPPOSans R" panose="00020600040101010101" charset="-122"/>
              </a:rPr>
              <a:t>b</a:t>
            </a:r>
            <a:r>
              <a:rPr lang="zh-CN" altLang="en-US" sz="1200" b="1" dirty="0">
                <a:latin typeface="OPPOSans R" panose="00020600040101010101" charset="-122"/>
                <a:ea typeface="OPPOSans R" panose="00020600040101010101" charset="-122"/>
                <a:cs typeface="OPPOSans R" panose="00020600040101010101" charset="-122"/>
              </a:rPr>
              <a:t>、次选商场</a:t>
            </a:r>
            <a:endParaRPr lang="zh-CN" altLang="en-US" sz="1200" b="1" dirty="0">
              <a:latin typeface="OPPOSans R" panose="00020600040101010101" charset="-122"/>
              <a:ea typeface="OPPOSans R" panose="00020600040101010101" charset="-122"/>
              <a:cs typeface="OPPOSans R" panose="00020600040101010101" charset="-122"/>
            </a:endParaRPr>
          </a:p>
          <a:p>
            <a:r>
              <a:rPr lang="en-US" altLang="zh-CN" sz="1200" b="1" dirty="0">
                <a:latin typeface="OPPOSans R" panose="00020600040101010101" charset="-122"/>
                <a:ea typeface="OPPOSans R" panose="00020600040101010101" charset="-122"/>
                <a:cs typeface="OPPOSans R" panose="00020600040101010101" charset="-122"/>
              </a:rPr>
              <a:t>c</a:t>
            </a:r>
            <a:r>
              <a:rPr lang="zh-CN" altLang="en-US" sz="1200" b="1" dirty="0">
                <a:latin typeface="OPPOSans R" panose="00020600040101010101" charset="-122"/>
                <a:ea typeface="OPPOSans R" panose="00020600040101010101" charset="-122"/>
                <a:cs typeface="OPPOSans R" panose="00020600040101010101" charset="-122"/>
              </a:rPr>
              <a:t>、不建议选择写字楼</a:t>
            </a:r>
            <a:endParaRPr lang="en-US" altLang="zh-CN" sz="1200" b="1" dirty="0">
              <a:latin typeface="OPPOSans R" panose="00020600040101010101" charset="-122"/>
              <a:ea typeface="OPPOSans R" panose="00020600040101010101" charset="-122"/>
              <a:cs typeface="OPPOSans R" panose="00020600040101010101" charset="-122"/>
            </a:endParaRPr>
          </a:p>
        </p:txBody>
      </p:sp>
      <p:sp>
        <p:nvSpPr>
          <p:cNvPr id="75" name="iṥļiďé"/>
          <p:cNvSpPr/>
          <p:nvPr/>
        </p:nvSpPr>
        <p:spPr>
          <a:xfrm>
            <a:off x="1697989" y="5141713"/>
            <a:ext cx="894080" cy="335280"/>
          </a:xfrm>
          <a:prstGeom prst="rect">
            <a:avLst/>
          </a:prstGeom>
        </p:spPr>
        <p:txBody>
          <a:bodyPr wrap="square" lIns="91440" tIns="45720" rIns="91440" bIns="45720" anchor="t" anchorCtr="0"/>
          <a:lstStyle/>
          <a:p>
            <a:r>
              <a:rPr lang="en-US" sz="1400" b="1">
                <a:latin typeface="OPPOSans R" panose="00020600040101010101" charset="-122"/>
                <a:ea typeface="OPPOSans R" panose="00020600040101010101" charset="-122"/>
                <a:cs typeface="OPPOSans R" panose="00020600040101010101" charset="-122"/>
              </a:rPr>
              <a:t>C</a:t>
            </a:r>
            <a:r>
              <a:rPr lang="zh-CN" altLang="en-US" sz="1400" b="1">
                <a:latin typeface="OPPOSans R" panose="00020600040101010101" charset="-122"/>
                <a:ea typeface="OPPOSans R" panose="00020600040101010101" charset="-122"/>
                <a:cs typeface="OPPOSans R" panose="00020600040101010101" charset="-122"/>
              </a:rPr>
              <a:t>类城市</a:t>
            </a:r>
            <a:endParaRPr lang="zh-CN" altLang="en-US" sz="1400" b="1" dirty="0">
              <a:latin typeface="OPPOSans R" panose="00020600040101010101" charset="-122"/>
              <a:ea typeface="OPPOSans R" panose="00020600040101010101" charset="-122"/>
              <a:cs typeface="OPPOSans R" panose="00020600040101010101" charset="-122"/>
            </a:endParaRPr>
          </a:p>
        </p:txBody>
      </p:sp>
      <p:grpSp>
        <p:nvGrpSpPr>
          <p:cNvPr id="76" name="Group 79"/>
          <p:cNvGrpSpPr/>
          <p:nvPr/>
        </p:nvGrpSpPr>
        <p:grpSpPr>
          <a:xfrm>
            <a:off x="3579495" y="4953000"/>
            <a:ext cx="824400" cy="824400"/>
            <a:chOff x="1869151" y="1691264"/>
            <a:chExt cx="1194732" cy="1194731"/>
          </a:xfrm>
        </p:grpSpPr>
        <p:sp>
          <p:nvSpPr>
            <p:cNvPr id="77" name="Oval 4"/>
            <p:cNvSpPr/>
            <p:nvPr/>
          </p:nvSpPr>
          <p:spPr>
            <a:xfrm>
              <a:off x="1869151" y="1691264"/>
              <a:ext cx="1194732" cy="1194731"/>
            </a:xfrm>
            <a:prstGeom prst="ellipse">
              <a:avLst/>
            </a:prstGeom>
            <a:solidFill>
              <a:srgbClr val="046A3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800">
                <a:latin typeface="OPPOSans R" panose="00020600040101010101" charset="-122"/>
                <a:ea typeface="OPPOSans R" panose="00020600040101010101" charset="-122"/>
                <a:cs typeface="OPPOSans R" panose="00020600040101010101" charset="-122"/>
                <a:sym typeface="+mn-lt"/>
              </a:endParaRPr>
            </a:p>
          </p:txBody>
        </p:sp>
        <p:sp>
          <p:nvSpPr>
            <p:cNvPr id="78" name="Freeform: Shape 77"/>
            <p:cNvSpPr/>
            <p:nvPr/>
          </p:nvSpPr>
          <p:spPr bwMode="auto">
            <a:xfrm>
              <a:off x="2171564" y="1990350"/>
              <a:ext cx="600418" cy="600418"/>
            </a:xfrm>
            <a:custGeom>
              <a:avLst/>
              <a:gdLst>
                <a:gd name="T0" fmla="*/ 130 w 236"/>
                <a:gd name="T1" fmla="*/ 1 h 236"/>
                <a:gd name="T2" fmla="*/ 118 w 236"/>
                <a:gd name="T3" fmla="*/ 0 h 236"/>
                <a:gd name="T4" fmla="*/ 30 w 236"/>
                <a:gd name="T5" fmla="*/ 40 h 236"/>
                <a:gd name="T6" fmla="*/ 68 w 236"/>
                <a:gd name="T7" fmla="*/ 105 h 236"/>
                <a:gd name="T8" fmla="*/ 130 w 236"/>
                <a:gd name="T9" fmla="*/ 1 h 236"/>
                <a:gd name="T10" fmla="*/ 20 w 236"/>
                <a:gd name="T11" fmla="*/ 52 h 236"/>
                <a:gd name="T12" fmla="*/ 0 w 236"/>
                <a:gd name="T13" fmla="*/ 118 h 236"/>
                <a:gd name="T14" fmla="*/ 5 w 236"/>
                <a:gd name="T15" fmla="*/ 153 h 236"/>
                <a:gd name="T16" fmla="*/ 81 w 236"/>
                <a:gd name="T17" fmla="*/ 153 h 236"/>
                <a:gd name="T18" fmla="*/ 20 w 236"/>
                <a:gd name="T19" fmla="*/ 52 h 236"/>
                <a:gd name="T20" fmla="*/ 225 w 236"/>
                <a:gd name="T21" fmla="*/ 68 h 236"/>
                <a:gd name="T22" fmla="*/ 145 w 236"/>
                <a:gd name="T23" fmla="*/ 3 h 236"/>
                <a:gd name="T24" fmla="*/ 106 w 236"/>
                <a:gd name="T25" fmla="*/ 68 h 236"/>
                <a:gd name="T26" fmla="*/ 225 w 236"/>
                <a:gd name="T27" fmla="*/ 68 h 236"/>
                <a:gd name="T28" fmla="*/ 130 w 236"/>
                <a:gd name="T29" fmla="*/ 167 h 236"/>
                <a:gd name="T30" fmla="*/ 11 w 236"/>
                <a:gd name="T31" fmla="*/ 167 h 236"/>
                <a:gd name="T32" fmla="*/ 96 w 236"/>
                <a:gd name="T33" fmla="*/ 234 h 236"/>
                <a:gd name="T34" fmla="*/ 93 w 236"/>
                <a:gd name="T35" fmla="*/ 232 h 236"/>
                <a:gd name="T36" fmla="*/ 130 w 236"/>
                <a:gd name="T37" fmla="*/ 167 h 236"/>
                <a:gd name="T38" fmla="*/ 230 w 236"/>
                <a:gd name="T39" fmla="*/ 82 h 236"/>
                <a:gd name="T40" fmla="*/ 155 w 236"/>
                <a:gd name="T41" fmla="*/ 82 h 236"/>
                <a:gd name="T42" fmla="*/ 215 w 236"/>
                <a:gd name="T43" fmla="*/ 186 h 236"/>
                <a:gd name="T44" fmla="*/ 236 w 236"/>
                <a:gd name="T45" fmla="*/ 118 h 236"/>
                <a:gd name="T46" fmla="*/ 230 w 236"/>
                <a:gd name="T47" fmla="*/ 82 h 236"/>
                <a:gd name="T48" fmla="*/ 108 w 236"/>
                <a:gd name="T49" fmla="*/ 236 h 236"/>
                <a:gd name="T50" fmla="*/ 118 w 236"/>
                <a:gd name="T51" fmla="*/ 236 h 236"/>
                <a:gd name="T52" fmla="*/ 205 w 236"/>
                <a:gd name="T53" fmla="*/ 198 h 236"/>
                <a:gd name="T54" fmla="*/ 167 w 236"/>
                <a:gd name="T55" fmla="*/ 132 h 236"/>
                <a:gd name="T56" fmla="*/ 108 w 236"/>
                <a:gd name="T57"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36">
                  <a:moveTo>
                    <a:pt x="130" y="1"/>
                  </a:moveTo>
                  <a:cubicBezTo>
                    <a:pt x="126" y="0"/>
                    <a:pt x="122" y="0"/>
                    <a:pt x="118" y="0"/>
                  </a:cubicBezTo>
                  <a:cubicBezTo>
                    <a:pt x="83" y="0"/>
                    <a:pt x="51" y="16"/>
                    <a:pt x="30" y="40"/>
                  </a:cubicBezTo>
                  <a:cubicBezTo>
                    <a:pt x="68" y="105"/>
                    <a:pt x="68" y="105"/>
                    <a:pt x="68" y="105"/>
                  </a:cubicBezTo>
                  <a:lnTo>
                    <a:pt x="130" y="1"/>
                  </a:lnTo>
                  <a:close/>
                  <a:moveTo>
                    <a:pt x="20" y="52"/>
                  </a:moveTo>
                  <a:cubicBezTo>
                    <a:pt x="7" y="71"/>
                    <a:pt x="0" y="94"/>
                    <a:pt x="0" y="118"/>
                  </a:cubicBezTo>
                  <a:cubicBezTo>
                    <a:pt x="0" y="130"/>
                    <a:pt x="2" y="142"/>
                    <a:pt x="5" y="153"/>
                  </a:cubicBezTo>
                  <a:cubicBezTo>
                    <a:pt x="81" y="153"/>
                    <a:pt x="81" y="153"/>
                    <a:pt x="81" y="153"/>
                  </a:cubicBezTo>
                  <a:lnTo>
                    <a:pt x="20" y="52"/>
                  </a:lnTo>
                  <a:close/>
                  <a:moveTo>
                    <a:pt x="225" y="68"/>
                  </a:moveTo>
                  <a:cubicBezTo>
                    <a:pt x="210" y="36"/>
                    <a:pt x="180" y="11"/>
                    <a:pt x="145" y="3"/>
                  </a:cubicBezTo>
                  <a:cubicBezTo>
                    <a:pt x="106" y="68"/>
                    <a:pt x="106" y="68"/>
                    <a:pt x="106" y="68"/>
                  </a:cubicBezTo>
                  <a:lnTo>
                    <a:pt x="225" y="68"/>
                  </a:lnTo>
                  <a:close/>
                  <a:moveTo>
                    <a:pt x="130" y="167"/>
                  </a:moveTo>
                  <a:cubicBezTo>
                    <a:pt x="11" y="167"/>
                    <a:pt x="11" y="167"/>
                    <a:pt x="11" y="167"/>
                  </a:cubicBezTo>
                  <a:cubicBezTo>
                    <a:pt x="26" y="201"/>
                    <a:pt x="58" y="227"/>
                    <a:pt x="96" y="234"/>
                  </a:cubicBezTo>
                  <a:cubicBezTo>
                    <a:pt x="93" y="232"/>
                    <a:pt x="93" y="232"/>
                    <a:pt x="93" y="232"/>
                  </a:cubicBezTo>
                  <a:lnTo>
                    <a:pt x="130" y="167"/>
                  </a:lnTo>
                  <a:close/>
                  <a:moveTo>
                    <a:pt x="230" y="82"/>
                  </a:moveTo>
                  <a:cubicBezTo>
                    <a:pt x="155" y="82"/>
                    <a:pt x="155" y="82"/>
                    <a:pt x="155" y="82"/>
                  </a:cubicBezTo>
                  <a:cubicBezTo>
                    <a:pt x="215" y="186"/>
                    <a:pt x="215" y="186"/>
                    <a:pt x="215" y="186"/>
                  </a:cubicBezTo>
                  <a:cubicBezTo>
                    <a:pt x="228" y="167"/>
                    <a:pt x="236" y="143"/>
                    <a:pt x="236" y="118"/>
                  </a:cubicBezTo>
                  <a:cubicBezTo>
                    <a:pt x="236" y="106"/>
                    <a:pt x="234" y="94"/>
                    <a:pt x="230" y="82"/>
                  </a:cubicBezTo>
                  <a:close/>
                  <a:moveTo>
                    <a:pt x="108" y="236"/>
                  </a:moveTo>
                  <a:cubicBezTo>
                    <a:pt x="111" y="236"/>
                    <a:pt x="115" y="236"/>
                    <a:pt x="118" y="236"/>
                  </a:cubicBezTo>
                  <a:cubicBezTo>
                    <a:pt x="152" y="236"/>
                    <a:pt x="183" y="221"/>
                    <a:pt x="205" y="198"/>
                  </a:cubicBezTo>
                  <a:cubicBezTo>
                    <a:pt x="167" y="132"/>
                    <a:pt x="167" y="132"/>
                    <a:pt x="167" y="132"/>
                  </a:cubicBezTo>
                  <a:lnTo>
                    <a:pt x="108" y="236"/>
                  </a:lnTo>
                  <a:close/>
                </a:path>
              </a:pathLst>
            </a:custGeom>
            <a:solidFill>
              <a:schemeClr val="bg1"/>
            </a:solidFill>
            <a:ln>
              <a:noFill/>
            </a:ln>
          </p:spPr>
          <p:txBody>
            <a:bodyPr anchor="ctr"/>
            <a:lstStyle/>
            <a:p>
              <a:pPr algn="ctr"/>
              <a:endParaRPr sz="2800">
                <a:latin typeface="OPPOSans R" panose="00020600040101010101" charset="-122"/>
                <a:ea typeface="OPPOSans R" panose="00020600040101010101" charset="-122"/>
                <a:cs typeface="OPPOSans R" panose="00020600040101010101" charset="-122"/>
                <a:sym typeface="+mn-lt"/>
              </a:endParaRPr>
            </a:p>
          </p:txBody>
        </p:sp>
      </p:grpSp>
      <p:sp>
        <p:nvSpPr>
          <p:cNvPr id="79" name="iṥļiďé"/>
          <p:cNvSpPr/>
          <p:nvPr/>
        </p:nvSpPr>
        <p:spPr>
          <a:xfrm>
            <a:off x="4513580" y="5062855"/>
            <a:ext cx="2327910" cy="490220"/>
          </a:xfrm>
          <a:prstGeom prst="rect">
            <a:avLst/>
          </a:prstGeom>
        </p:spPr>
        <p:txBody>
          <a:bodyPr wrap="square" lIns="91440" tIns="45720" rIns="91440" bIns="45720" anchor="t" anchorCtr="0"/>
          <a:lstStyle/>
          <a:p>
            <a:r>
              <a:rPr lang="zh-CN" altLang="en-US" sz="1200" b="1" dirty="0">
                <a:latin typeface="OPPOSans R" panose="00020600040101010101" charset="-122"/>
                <a:ea typeface="OPPOSans R" panose="00020600040101010101" charset="-122"/>
                <a:cs typeface="OPPOSans R" panose="00020600040101010101" charset="-122"/>
              </a:rPr>
              <a:t>门店级别：</a:t>
            </a:r>
            <a:endParaRPr lang="zh-CN" altLang="en-US" sz="1200" b="1" dirty="0">
              <a:latin typeface="OPPOSans R" panose="00020600040101010101" charset="-122"/>
              <a:ea typeface="OPPOSans R" panose="00020600040101010101" charset="-122"/>
              <a:cs typeface="OPPOSans R" panose="00020600040101010101" charset="-122"/>
            </a:endParaRPr>
          </a:p>
          <a:p>
            <a:r>
              <a:rPr lang="zh-CN" altLang="en-US" sz="1200" b="1" dirty="0">
                <a:latin typeface="OPPOSans R" panose="00020600040101010101" charset="-122"/>
                <a:ea typeface="OPPOSans R" panose="00020600040101010101" charset="-122"/>
                <a:cs typeface="OPPOSans R" panose="00020600040101010101" charset="-122"/>
              </a:rPr>
              <a:t>客服单体店</a:t>
            </a:r>
            <a:r>
              <a:rPr lang="en-US" altLang="zh-CN" sz="1200" b="1" dirty="0">
                <a:latin typeface="OPPOSans R" panose="00020600040101010101" charset="-122"/>
                <a:ea typeface="OPPOSans R" panose="00020600040101010101" charset="-122"/>
                <a:cs typeface="OPPOSans R" panose="00020600040101010101" charset="-122"/>
              </a:rPr>
              <a:t>:40</a:t>
            </a:r>
            <a:r>
              <a:rPr lang="en-US" altLang="zh-CN" sz="1200" b="1" dirty="0">
                <a:latin typeface="OPPOSans R" panose="00020600040101010101" charset="-122"/>
                <a:ea typeface="OPPOSans R" panose="00020600040101010101" charset="-122"/>
                <a:cs typeface="OPPOSans R" panose="00020600040101010101" charset="-122"/>
                <a:sym typeface="+mn-ea"/>
              </a:rPr>
              <a:t>㎡</a:t>
            </a:r>
            <a:r>
              <a:rPr lang="en-US" altLang="zh-CN" sz="1200" b="1" dirty="0">
                <a:latin typeface="OPPOSans R" panose="00020600040101010101" charset="-122"/>
                <a:ea typeface="OPPOSans R" panose="00020600040101010101" charset="-122"/>
                <a:cs typeface="OPPOSans R" panose="00020600040101010101" charset="-122"/>
              </a:rPr>
              <a:t>-80</a:t>
            </a:r>
            <a:r>
              <a:rPr lang="en-US" altLang="zh-CN" sz="1200" b="1" dirty="0">
                <a:latin typeface="OPPOSans R" panose="00020600040101010101" charset="-122"/>
                <a:ea typeface="OPPOSans R" panose="00020600040101010101" charset="-122"/>
                <a:cs typeface="OPPOSans R" panose="00020600040101010101" charset="-122"/>
                <a:sym typeface="+mn-ea"/>
              </a:rPr>
              <a:t>㎡</a:t>
            </a:r>
            <a:endParaRPr lang="zh-CN" altLang="en-US" sz="1200" b="1" dirty="0">
              <a:latin typeface="OPPOSans R" panose="00020600040101010101" charset="-122"/>
              <a:ea typeface="OPPOSans R" panose="00020600040101010101" charset="-122"/>
              <a:cs typeface="OPPOSans R" panose="00020600040101010101" charset="-122"/>
            </a:endParaRPr>
          </a:p>
        </p:txBody>
      </p:sp>
      <p:grpSp>
        <p:nvGrpSpPr>
          <p:cNvPr id="80" name="Group 30"/>
          <p:cNvGrpSpPr/>
          <p:nvPr/>
        </p:nvGrpSpPr>
        <p:grpSpPr>
          <a:xfrm>
            <a:off x="7105725" y="3500682"/>
            <a:ext cx="672715" cy="360267"/>
            <a:chOff x="3246637" y="2558266"/>
            <a:chExt cx="883575" cy="616450"/>
          </a:xfrm>
        </p:grpSpPr>
        <p:sp>
          <p:nvSpPr>
            <p:cNvPr id="81" name="Arrow: Chevron 31"/>
            <p:cNvSpPr/>
            <p:nvPr/>
          </p:nvSpPr>
          <p:spPr>
            <a:xfrm>
              <a:off x="3246637" y="2558266"/>
              <a:ext cx="400692" cy="616450"/>
            </a:xfrm>
            <a:prstGeom prst="chevron">
              <a:avLst>
                <a:gd name="adj" fmla="val 60145"/>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800">
                <a:latin typeface="OPPOSans R" panose="00020600040101010101" charset="-122"/>
                <a:ea typeface="OPPOSans R" panose="00020600040101010101" charset="-122"/>
                <a:cs typeface="OPPOSans R" panose="00020600040101010101" charset="-122"/>
                <a:sym typeface="+mn-lt"/>
              </a:endParaRPr>
            </a:p>
          </p:txBody>
        </p:sp>
        <p:sp>
          <p:nvSpPr>
            <p:cNvPr id="82" name="Arrow: Chevron 32"/>
            <p:cNvSpPr/>
            <p:nvPr/>
          </p:nvSpPr>
          <p:spPr>
            <a:xfrm>
              <a:off x="3488077" y="2558266"/>
              <a:ext cx="400692" cy="616450"/>
            </a:xfrm>
            <a:prstGeom prst="chevron">
              <a:avLst>
                <a:gd name="adj" fmla="val 60145"/>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800">
                <a:latin typeface="OPPOSans R" panose="00020600040101010101" charset="-122"/>
                <a:ea typeface="OPPOSans R" panose="00020600040101010101" charset="-122"/>
                <a:cs typeface="OPPOSans R" panose="00020600040101010101" charset="-122"/>
                <a:sym typeface="+mn-lt"/>
              </a:endParaRPr>
            </a:p>
          </p:txBody>
        </p:sp>
        <p:sp>
          <p:nvSpPr>
            <p:cNvPr id="83" name="Arrow: Chevron 33"/>
            <p:cNvSpPr/>
            <p:nvPr/>
          </p:nvSpPr>
          <p:spPr>
            <a:xfrm>
              <a:off x="3729520" y="2558266"/>
              <a:ext cx="400692" cy="616450"/>
            </a:xfrm>
            <a:prstGeom prst="chevron">
              <a:avLst>
                <a:gd name="adj" fmla="val 60145"/>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800">
                <a:latin typeface="OPPOSans R" panose="00020600040101010101" charset="-122"/>
                <a:ea typeface="OPPOSans R" panose="00020600040101010101" charset="-122"/>
                <a:cs typeface="OPPOSans R" panose="00020600040101010101" charset="-122"/>
                <a:sym typeface="+mn-lt"/>
              </a:endParaRPr>
            </a:p>
          </p:txBody>
        </p:sp>
      </p:grpSp>
      <p:grpSp>
        <p:nvGrpSpPr>
          <p:cNvPr id="84" name="Group 30"/>
          <p:cNvGrpSpPr/>
          <p:nvPr/>
        </p:nvGrpSpPr>
        <p:grpSpPr>
          <a:xfrm>
            <a:off x="2767405" y="5127552"/>
            <a:ext cx="672715" cy="360267"/>
            <a:chOff x="3246637" y="2558266"/>
            <a:chExt cx="883575" cy="616450"/>
          </a:xfrm>
        </p:grpSpPr>
        <p:sp>
          <p:nvSpPr>
            <p:cNvPr id="85" name="Arrow: Chevron 31"/>
            <p:cNvSpPr/>
            <p:nvPr/>
          </p:nvSpPr>
          <p:spPr>
            <a:xfrm>
              <a:off x="3246637" y="2558266"/>
              <a:ext cx="400692" cy="616450"/>
            </a:xfrm>
            <a:prstGeom prst="chevron">
              <a:avLst>
                <a:gd name="adj" fmla="val 60145"/>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800">
                <a:latin typeface="OPPOSans R" panose="00020600040101010101" charset="-122"/>
                <a:ea typeface="OPPOSans R" panose="00020600040101010101" charset="-122"/>
                <a:cs typeface="OPPOSans R" panose="00020600040101010101" charset="-122"/>
                <a:sym typeface="+mn-lt"/>
              </a:endParaRPr>
            </a:p>
          </p:txBody>
        </p:sp>
        <p:sp>
          <p:nvSpPr>
            <p:cNvPr id="86" name="Arrow: Chevron 32"/>
            <p:cNvSpPr/>
            <p:nvPr/>
          </p:nvSpPr>
          <p:spPr>
            <a:xfrm>
              <a:off x="3488077" y="2558266"/>
              <a:ext cx="400692" cy="616450"/>
            </a:xfrm>
            <a:prstGeom prst="chevron">
              <a:avLst>
                <a:gd name="adj" fmla="val 60145"/>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800">
                <a:latin typeface="OPPOSans R" panose="00020600040101010101" charset="-122"/>
                <a:ea typeface="OPPOSans R" panose="00020600040101010101" charset="-122"/>
                <a:cs typeface="OPPOSans R" panose="00020600040101010101" charset="-122"/>
                <a:sym typeface="+mn-lt"/>
              </a:endParaRPr>
            </a:p>
          </p:txBody>
        </p:sp>
        <p:sp>
          <p:nvSpPr>
            <p:cNvPr id="87" name="Arrow: Chevron 33"/>
            <p:cNvSpPr/>
            <p:nvPr/>
          </p:nvSpPr>
          <p:spPr>
            <a:xfrm>
              <a:off x="3729520" y="2558266"/>
              <a:ext cx="400692" cy="616450"/>
            </a:xfrm>
            <a:prstGeom prst="chevron">
              <a:avLst>
                <a:gd name="adj" fmla="val 60145"/>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800">
                <a:latin typeface="OPPOSans R" panose="00020600040101010101" charset="-122"/>
                <a:ea typeface="OPPOSans R" panose="00020600040101010101" charset="-122"/>
                <a:cs typeface="OPPOSans R" panose="00020600040101010101" charset="-122"/>
                <a:sym typeface="+mn-lt"/>
              </a:endParaRPr>
            </a:p>
          </p:txBody>
        </p:sp>
      </p:grpSp>
      <p:grpSp>
        <p:nvGrpSpPr>
          <p:cNvPr id="88" name="Group 30"/>
          <p:cNvGrpSpPr/>
          <p:nvPr/>
        </p:nvGrpSpPr>
        <p:grpSpPr>
          <a:xfrm>
            <a:off x="7106360" y="5128822"/>
            <a:ext cx="672715" cy="360267"/>
            <a:chOff x="3246637" y="2558266"/>
            <a:chExt cx="883575" cy="616450"/>
          </a:xfrm>
        </p:grpSpPr>
        <p:sp>
          <p:nvSpPr>
            <p:cNvPr id="89" name="Arrow: Chevron 31"/>
            <p:cNvSpPr/>
            <p:nvPr/>
          </p:nvSpPr>
          <p:spPr>
            <a:xfrm>
              <a:off x="3246637" y="2558266"/>
              <a:ext cx="400692" cy="616450"/>
            </a:xfrm>
            <a:prstGeom prst="chevron">
              <a:avLst>
                <a:gd name="adj" fmla="val 60145"/>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800">
                <a:latin typeface="OPPOSans R" panose="00020600040101010101" charset="-122"/>
                <a:ea typeface="OPPOSans R" panose="00020600040101010101" charset="-122"/>
                <a:cs typeface="OPPOSans R" panose="00020600040101010101" charset="-122"/>
                <a:sym typeface="+mn-lt"/>
              </a:endParaRPr>
            </a:p>
          </p:txBody>
        </p:sp>
        <p:sp>
          <p:nvSpPr>
            <p:cNvPr id="90" name="Arrow: Chevron 32"/>
            <p:cNvSpPr/>
            <p:nvPr/>
          </p:nvSpPr>
          <p:spPr>
            <a:xfrm>
              <a:off x="3488077" y="2558266"/>
              <a:ext cx="400692" cy="616450"/>
            </a:xfrm>
            <a:prstGeom prst="chevron">
              <a:avLst>
                <a:gd name="adj" fmla="val 60145"/>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800">
                <a:latin typeface="OPPOSans R" panose="00020600040101010101" charset="-122"/>
                <a:ea typeface="OPPOSans R" panose="00020600040101010101" charset="-122"/>
                <a:cs typeface="OPPOSans R" panose="00020600040101010101" charset="-122"/>
                <a:sym typeface="+mn-lt"/>
              </a:endParaRPr>
            </a:p>
          </p:txBody>
        </p:sp>
        <p:sp>
          <p:nvSpPr>
            <p:cNvPr id="91" name="Arrow: Chevron 33"/>
            <p:cNvSpPr/>
            <p:nvPr/>
          </p:nvSpPr>
          <p:spPr>
            <a:xfrm>
              <a:off x="3729520" y="2558266"/>
              <a:ext cx="400692" cy="616450"/>
            </a:xfrm>
            <a:prstGeom prst="chevron">
              <a:avLst>
                <a:gd name="adj" fmla="val 60145"/>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800">
                <a:latin typeface="OPPOSans R" panose="00020600040101010101" charset="-122"/>
                <a:ea typeface="OPPOSans R" panose="00020600040101010101" charset="-122"/>
                <a:cs typeface="OPPOSans R" panose="00020600040101010101" charset="-122"/>
                <a:sym typeface="+mn-lt"/>
              </a:endParaRPr>
            </a:p>
          </p:txBody>
        </p:sp>
      </p:grpSp>
      <p:sp>
        <p:nvSpPr>
          <p:cNvPr id="92" name="标题 1"/>
          <p:cNvSpPr txBox="1"/>
          <p:nvPr/>
        </p:nvSpPr>
        <p:spPr>
          <a:xfrm>
            <a:off x="367554" y="364531"/>
            <a:ext cx="11253328" cy="536842"/>
          </a:xfrm>
          <a:prstGeom prst="rect">
            <a:avLst/>
          </a:prstGeom>
        </p:spPr>
        <p:txBody>
          <a:bodyPr vert="horz" lIns="91440" tIns="45720" rIns="91440" bIns="45720" rtlCol="0" anchor="ctr">
            <a:normAutofit/>
          </a:bodyPr>
          <a:lstStyle>
            <a:lvl1pPr marL="0" marR="0" indent="0" algn="l" defTabSz="412750" latinLnBrk="0">
              <a:spcBef>
                <a:spcPts val="0"/>
              </a:spcBef>
              <a:spcAft>
                <a:spcPts val="0"/>
              </a:spcAft>
              <a:buClrTx/>
              <a:buSzTx/>
              <a:buFontTx/>
              <a:buNone/>
              <a:defRPr sz="2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1pPr>
            <a:lvl2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2pPr>
            <a:lvl3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3pPr>
            <a:lvl4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4pPr>
            <a:lvl5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5pPr>
            <a:lvl6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6pPr>
            <a:lvl7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7pPr>
            <a:lvl8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8pPr>
            <a:lvl9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9pPr>
          </a:lstStyle>
          <a:p>
            <a:r>
              <a:rPr kumimoji="1" lang="zh-CN" altLang="en-US">
                <a:sym typeface="+mn-ea"/>
              </a:rPr>
              <a:t>网点规划</a:t>
            </a:r>
            <a:r>
              <a:rPr kumimoji="1" lang="en-US" altLang="zh-CN" kern="0">
                <a:sym typeface="+mn-ea"/>
              </a:rPr>
              <a:t>Ⅱ</a:t>
            </a:r>
            <a:r>
              <a:rPr lang="en-US" altLang="zh-CN">
                <a:sym typeface="+mn-ea"/>
              </a:rPr>
              <a:t> </a:t>
            </a:r>
            <a:r>
              <a:rPr kumimoji="1" lang="en-US" altLang="zh-CN">
                <a:sym typeface="+mn-ea"/>
              </a:rPr>
              <a:t>--</a:t>
            </a:r>
            <a:r>
              <a:rPr kumimoji="1" lang="zh-CN" altLang="en-US">
                <a:sym typeface="+mn-ea"/>
              </a:rPr>
              <a:t>建点标准</a:t>
            </a:r>
            <a:endParaRPr kumimoji="1" lang="en-US" altLang="zh-CN" kern="0" dirty="0">
              <a:latin typeface="OPPOSans R" panose="00020600040101010101" charset="-122"/>
              <a:ea typeface="OPPOSans R" panose="00020600040101010101" charset="-122"/>
            </a:endParaRPr>
          </a:p>
        </p:txBody>
      </p:sp>
      <p:cxnSp>
        <p:nvCxnSpPr>
          <p:cNvPr id="93" name="直接连接符 92"/>
          <p:cNvCxnSpPr/>
          <p:nvPr/>
        </p:nvCxnSpPr>
        <p:spPr>
          <a:xfrm>
            <a:off x="432610" y="840241"/>
            <a:ext cx="4160411" cy="0"/>
          </a:xfrm>
          <a:prstGeom prst="line">
            <a:avLst/>
          </a:prstGeom>
          <a:noFill/>
          <a:ln w="25400" cap="flat">
            <a:solidFill>
              <a:schemeClr val="accent1"/>
            </a:solidFill>
            <a:prstDash val="solid"/>
            <a:miter lim="400000"/>
            <a:tailEnd type="none"/>
          </a:ln>
        </p:spPr>
        <p:style>
          <a:lnRef idx="0">
            <a:scrgbClr r="0" g="0" b="0"/>
          </a:lnRef>
          <a:fillRef idx="0">
            <a:scrgbClr r="0" g="0" b="0"/>
          </a:fillRef>
          <a:effectRef idx="0">
            <a:scrgbClr r="0" g="0" b="0"/>
          </a:effectRef>
          <a:fontRef idx="none"/>
        </p:style>
      </p:cxnSp>
      <p:sp>
        <p:nvSpPr>
          <p:cNvPr id="94" name="矩形 93"/>
          <p:cNvSpPr/>
          <p:nvPr/>
        </p:nvSpPr>
        <p:spPr>
          <a:xfrm>
            <a:off x="367554" y="888053"/>
            <a:ext cx="1107996" cy="369332"/>
          </a:xfrm>
          <a:prstGeom prst="rect">
            <a:avLst/>
          </a:prstGeom>
        </p:spPr>
        <p:txBody>
          <a:bodyPr wrap="none">
            <a:spAutoFit/>
          </a:bodyPr>
          <a:lstStyle/>
          <a:p>
            <a:r>
              <a:rPr kumimoji="1" lang="zh-CN" altLang="en-US">
                <a:solidFill>
                  <a:srgbClr val="046A38"/>
                </a:solidFill>
                <a:latin typeface="OPPOSans B" panose="00020600040101010101" pitchFamily="18" charset="-122"/>
                <a:ea typeface="OPPOSans B" panose="00020600040101010101" pitchFamily="18" charset="-122"/>
                <a:cs typeface="OPPOSans R" panose="00020600040101010101" charset="-122"/>
                <a:sym typeface="OPPOSans B" panose="00020600040101010101" pitchFamily="18" charset="-122"/>
              </a:rPr>
              <a:t>建点标准</a:t>
            </a:r>
            <a:endParaRPr kumimoji="1" lang="zh-CN" altLang="en-US">
              <a:solidFill>
                <a:srgbClr val="046A38"/>
              </a:solidFill>
              <a:latin typeface="OPPOSans B" panose="00020600040101010101" pitchFamily="18" charset="-122"/>
              <a:ea typeface="OPPOSans B" panose="00020600040101010101" pitchFamily="18" charset="-122"/>
              <a:cs typeface="OPPOSans R" panose="00020600040101010101" charset="-122"/>
              <a:sym typeface="OPPOSans B" panose="00020600040101010101" pitchFamily="18" charset="-122"/>
            </a:endParaRPr>
          </a:p>
        </p:txBody>
      </p:sp>
      <p:grpSp>
        <p:nvGrpSpPr>
          <p:cNvPr id="95" name="组合 94"/>
          <p:cNvGrpSpPr/>
          <p:nvPr/>
        </p:nvGrpSpPr>
        <p:grpSpPr>
          <a:xfrm>
            <a:off x="8046720" y="3301594"/>
            <a:ext cx="824400" cy="824400"/>
            <a:chOff x="8046720" y="1687195"/>
            <a:chExt cx="824400" cy="824400"/>
          </a:xfrm>
        </p:grpSpPr>
        <p:sp>
          <p:nvSpPr>
            <p:cNvPr id="96" name="Oval 26"/>
            <p:cNvSpPr/>
            <p:nvPr/>
          </p:nvSpPr>
          <p:spPr>
            <a:xfrm>
              <a:off x="8046720" y="1687195"/>
              <a:ext cx="824400" cy="824400"/>
            </a:xfrm>
            <a:prstGeom prst="ellipse">
              <a:avLst/>
            </a:prstGeom>
            <a:solidFill>
              <a:srgbClr val="046A3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800">
                <a:latin typeface="OPPOSans R" panose="00020600040101010101" charset="-122"/>
                <a:ea typeface="OPPOSans R" panose="00020600040101010101" charset="-122"/>
                <a:cs typeface="OPPOSans R" panose="00020600040101010101" charset="-122"/>
                <a:sym typeface="+mn-lt"/>
              </a:endParaRPr>
            </a:p>
          </p:txBody>
        </p:sp>
        <p:sp>
          <p:nvSpPr>
            <p:cNvPr id="97" name="Freeform: Shape 76"/>
            <p:cNvSpPr/>
            <p:nvPr/>
          </p:nvSpPr>
          <p:spPr bwMode="auto">
            <a:xfrm>
              <a:off x="8258809" y="1899965"/>
              <a:ext cx="428625" cy="428400"/>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rgbClr val="FFFFFF"/>
            </a:solidFill>
            <a:ln>
              <a:noFill/>
            </a:ln>
          </p:spPr>
          <p:txBody>
            <a:bodyPr anchor="ctr"/>
            <a:lstStyle/>
            <a:p>
              <a:pPr algn="ctr"/>
              <a:endParaRPr sz="2800">
                <a:latin typeface="OPPOSans R" panose="00020600040101010101" charset="-122"/>
                <a:ea typeface="OPPOSans R" panose="00020600040101010101" charset="-122"/>
                <a:cs typeface="OPPOSans R" panose="00020600040101010101" charset="-122"/>
                <a:sym typeface="+mn-lt"/>
              </a:endParaRPr>
            </a:p>
          </p:txBody>
        </p:sp>
      </p:grpSp>
      <p:grpSp>
        <p:nvGrpSpPr>
          <p:cNvPr id="98" name="组合 97"/>
          <p:cNvGrpSpPr/>
          <p:nvPr/>
        </p:nvGrpSpPr>
        <p:grpSpPr>
          <a:xfrm>
            <a:off x="8046720" y="4977130"/>
            <a:ext cx="824400" cy="824400"/>
            <a:chOff x="8046720" y="1687195"/>
            <a:chExt cx="824400" cy="824400"/>
          </a:xfrm>
        </p:grpSpPr>
        <p:sp>
          <p:nvSpPr>
            <p:cNvPr id="99" name="Oval 26"/>
            <p:cNvSpPr/>
            <p:nvPr/>
          </p:nvSpPr>
          <p:spPr>
            <a:xfrm>
              <a:off x="8046720" y="1687195"/>
              <a:ext cx="824400" cy="824400"/>
            </a:xfrm>
            <a:prstGeom prst="ellipse">
              <a:avLst/>
            </a:prstGeom>
            <a:solidFill>
              <a:srgbClr val="046A3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800">
                <a:latin typeface="OPPOSans R" panose="00020600040101010101" charset="-122"/>
                <a:ea typeface="OPPOSans R" panose="00020600040101010101" charset="-122"/>
                <a:cs typeface="OPPOSans R" panose="00020600040101010101" charset="-122"/>
                <a:sym typeface="+mn-lt"/>
              </a:endParaRPr>
            </a:p>
          </p:txBody>
        </p:sp>
        <p:sp>
          <p:nvSpPr>
            <p:cNvPr id="100" name="Freeform: Shape 76"/>
            <p:cNvSpPr/>
            <p:nvPr/>
          </p:nvSpPr>
          <p:spPr bwMode="auto">
            <a:xfrm>
              <a:off x="8258809" y="1899965"/>
              <a:ext cx="428625" cy="428400"/>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rgbClr val="FFFFFF"/>
            </a:solidFill>
            <a:ln>
              <a:noFill/>
            </a:ln>
          </p:spPr>
          <p:txBody>
            <a:bodyPr anchor="ctr"/>
            <a:lstStyle/>
            <a:p>
              <a:pPr algn="ctr"/>
              <a:endParaRPr sz="2800">
                <a:latin typeface="OPPOSans R" panose="00020600040101010101" charset="-122"/>
                <a:ea typeface="OPPOSans R" panose="00020600040101010101" charset="-122"/>
                <a:cs typeface="OPPOSans R" panose="00020600040101010101" charset="-122"/>
                <a:sym typeface="+mn-lt"/>
              </a:endParaRPr>
            </a:p>
          </p:txBody>
        </p:sp>
      </p:grpSp>
      <p:grpSp>
        <p:nvGrpSpPr>
          <p:cNvPr id="101" name="Group 79"/>
          <p:cNvGrpSpPr/>
          <p:nvPr/>
        </p:nvGrpSpPr>
        <p:grpSpPr>
          <a:xfrm>
            <a:off x="3571790" y="3296508"/>
            <a:ext cx="824400" cy="824400"/>
            <a:chOff x="1869151" y="1691264"/>
            <a:chExt cx="1194732" cy="1194731"/>
          </a:xfrm>
        </p:grpSpPr>
        <p:sp>
          <p:nvSpPr>
            <p:cNvPr id="102" name="Oval 4"/>
            <p:cNvSpPr/>
            <p:nvPr/>
          </p:nvSpPr>
          <p:spPr>
            <a:xfrm>
              <a:off x="1869151" y="1691264"/>
              <a:ext cx="1194732" cy="1194731"/>
            </a:xfrm>
            <a:prstGeom prst="ellipse">
              <a:avLst/>
            </a:prstGeom>
            <a:solidFill>
              <a:srgbClr val="046A3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800">
                <a:latin typeface="OPPOSans R" panose="00020600040101010101" charset="-122"/>
                <a:ea typeface="OPPOSans R" panose="00020600040101010101" charset="-122"/>
                <a:cs typeface="OPPOSans R" panose="00020600040101010101" charset="-122"/>
                <a:sym typeface="+mn-lt"/>
              </a:endParaRPr>
            </a:p>
          </p:txBody>
        </p:sp>
        <p:sp>
          <p:nvSpPr>
            <p:cNvPr id="103" name="Freeform: Shape 77"/>
            <p:cNvSpPr/>
            <p:nvPr/>
          </p:nvSpPr>
          <p:spPr bwMode="auto">
            <a:xfrm>
              <a:off x="2171564" y="1990350"/>
              <a:ext cx="600418" cy="600418"/>
            </a:xfrm>
            <a:custGeom>
              <a:avLst/>
              <a:gdLst>
                <a:gd name="T0" fmla="*/ 130 w 236"/>
                <a:gd name="T1" fmla="*/ 1 h 236"/>
                <a:gd name="T2" fmla="*/ 118 w 236"/>
                <a:gd name="T3" fmla="*/ 0 h 236"/>
                <a:gd name="T4" fmla="*/ 30 w 236"/>
                <a:gd name="T5" fmla="*/ 40 h 236"/>
                <a:gd name="T6" fmla="*/ 68 w 236"/>
                <a:gd name="T7" fmla="*/ 105 h 236"/>
                <a:gd name="T8" fmla="*/ 130 w 236"/>
                <a:gd name="T9" fmla="*/ 1 h 236"/>
                <a:gd name="T10" fmla="*/ 20 w 236"/>
                <a:gd name="T11" fmla="*/ 52 h 236"/>
                <a:gd name="T12" fmla="*/ 0 w 236"/>
                <a:gd name="T13" fmla="*/ 118 h 236"/>
                <a:gd name="T14" fmla="*/ 5 w 236"/>
                <a:gd name="T15" fmla="*/ 153 h 236"/>
                <a:gd name="T16" fmla="*/ 81 w 236"/>
                <a:gd name="T17" fmla="*/ 153 h 236"/>
                <a:gd name="T18" fmla="*/ 20 w 236"/>
                <a:gd name="T19" fmla="*/ 52 h 236"/>
                <a:gd name="T20" fmla="*/ 225 w 236"/>
                <a:gd name="T21" fmla="*/ 68 h 236"/>
                <a:gd name="T22" fmla="*/ 145 w 236"/>
                <a:gd name="T23" fmla="*/ 3 h 236"/>
                <a:gd name="T24" fmla="*/ 106 w 236"/>
                <a:gd name="T25" fmla="*/ 68 h 236"/>
                <a:gd name="T26" fmla="*/ 225 w 236"/>
                <a:gd name="T27" fmla="*/ 68 h 236"/>
                <a:gd name="T28" fmla="*/ 130 w 236"/>
                <a:gd name="T29" fmla="*/ 167 h 236"/>
                <a:gd name="T30" fmla="*/ 11 w 236"/>
                <a:gd name="T31" fmla="*/ 167 h 236"/>
                <a:gd name="T32" fmla="*/ 96 w 236"/>
                <a:gd name="T33" fmla="*/ 234 h 236"/>
                <a:gd name="T34" fmla="*/ 93 w 236"/>
                <a:gd name="T35" fmla="*/ 232 h 236"/>
                <a:gd name="T36" fmla="*/ 130 w 236"/>
                <a:gd name="T37" fmla="*/ 167 h 236"/>
                <a:gd name="T38" fmla="*/ 230 w 236"/>
                <a:gd name="T39" fmla="*/ 82 h 236"/>
                <a:gd name="T40" fmla="*/ 155 w 236"/>
                <a:gd name="T41" fmla="*/ 82 h 236"/>
                <a:gd name="T42" fmla="*/ 215 w 236"/>
                <a:gd name="T43" fmla="*/ 186 h 236"/>
                <a:gd name="T44" fmla="*/ 236 w 236"/>
                <a:gd name="T45" fmla="*/ 118 h 236"/>
                <a:gd name="T46" fmla="*/ 230 w 236"/>
                <a:gd name="T47" fmla="*/ 82 h 236"/>
                <a:gd name="T48" fmla="*/ 108 w 236"/>
                <a:gd name="T49" fmla="*/ 236 h 236"/>
                <a:gd name="T50" fmla="*/ 118 w 236"/>
                <a:gd name="T51" fmla="*/ 236 h 236"/>
                <a:gd name="T52" fmla="*/ 205 w 236"/>
                <a:gd name="T53" fmla="*/ 198 h 236"/>
                <a:gd name="T54" fmla="*/ 167 w 236"/>
                <a:gd name="T55" fmla="*/ 132 h 236"/>
                <a:gd name="T56" fmla="*/ 108 w 236"/>
                <a:gd name="T57"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36">
                  <a:moveTo>
                    <a:pt x="130" y="1"/>
                  </a:moveTo>
                  <a:cubicBezTo>
                    <a:pt x="126" y="0"/>
                    <a:pt x="122" y="0"/>
                    <a:pt x="118" y="0"/>
                  </a:cubicBezTo>
                  <a:cubicBezTo>
                    <a:pt x="83" y="0"/>
                    <a:pt x="51" y="16"/>
                    <a:pt x="30" y="40"/>
                  </a:cubicBezTo>
                  <a:cubicBezTo>
                    <a:pt x="68" y="105"/>
                    <a:pt x="68" y="105"/>
                    <a:pt x="68" y="105"/>
                  </a:cubicBezTo>
                  <a:lnTo>
                    <a:pt x="130" y="1"/>
                  </a:lnTo>
                  <a:close/>
                  <a:moveTo>
                    <a:pt x="20" y="52"/>
                  </a:moveTo>
                  <a:cubicBezTo>
                    <a:pt x="7" y="71"/>
                    <a:pt x="0" y="94"/>
                    <a:pt x="0" y="118"/>
                  </a:cubicBezTo>
                  <a:cubicBezTo>
                    <a:pt x="0" y="130"/>
                    <a:pt x="2" y="142"/>
                    <a:pt x="5" y="153"/>
                  </a:cubicBezTo>
                  <a:cubicBezTo>
                    <a:pt x="81" y="153"/>
                    <a:pt x="81" y="153"/>
                    <a:pt x="81" y="153"/>
                  </a:cubicBezTo>
                  <a:lnTo>
                    <a:pt x="20" y="52"/>
                  </a:lnTo>
                  <a:close/>
                  <a:moveTo>
                    <a:pt x="225" y="68"/>
                  </a:moveTo>
                  <a:cubicBezTo>
                    <a:pt x="210" y="36"/>
                    <a:pt x="180" y="11"/>
                    <a:pt x="145" y="3"/>
                  </a:cubicBezTo>
                  <a:cubicBezTo>
                    <a:pt x="106" y="68"/>
                    <a:pt x="106" y="68"/>
                    <a:pt x="106" y="68"/>
                  </a:cubicBezTo>
                  <a:lnTo>
                    <a:pt x="225" y="68"/>
                  </a:lnTo>
                  <a:close/>
                  <a:moveTo>
                    <a:pt x="130" y="167"/>
                  </a:moveTo>
                  <a:cubicBezTo>
                    <a:pt x="11" y="167"/>
                    <a:pt x="11" y="167"/>
                    <a:pt x="11" y="167"/>
                  </a:cubicBezTo>
                  <a:cubicBezTo>
                    <a:pt x="26" y="201"/>
                    <a:pt x="58" y="227"/>
                    <a:pt x="96" y="234"/>
                  </a:cubicBezTo>
                  <a:cubicBezTo>
                    <a:pt x="93" y="232"/>
                    <a:pt x="93" y="232"/>
                    <a:pt x="93" y="232"/>
                  </a:cubicBezTo>
                  <a:lnTo>
                    <a:pt x="130" y="167"/>
                  </a:lnTo>
                  <a:close/>
                  <a:moveTo>
                    <a:pt x="230" y="82"/>
                  </a:moveTo>
                  <a:cubicBezTo>
                    <a:pt x="155" y="82"/>
                    <a:pt x="155" y="82"/>
                    <a:pt x="155" y="82"/>
                  </a:cubicBezTo>
                  <a:cubicBezTo>
                    <a:pt x="215" y="186"/>
                    <a:pt x="215" y="186"/>
                    <a:pt x="215" y="186"/>
                  </a:cubicBezTo>
                  <a:cubicBezTo>
                    <a:pt x="228" y="167"/>
                    <a:pt x="236" y="143"/>
                    <a:pt x="236" y="118"/>
                  </a:cubicBezTo>
                  <a:cubicBezTo>
                    <a:pt x="236" y="106"/>
                    <a:pt x="234" y="94"/>
                    <a:pt x="230" y="82"/>
                  </a:cubicBezTo>
                  <a:close/>
                  <a:moveTo>
                    <a:pt x="108" y="236"/>
                  </a:moveTo>
                  <a:cubicBezTo>
                    <a:pt x="111" y="236"/>
                    <a:pt x="115" y="236"/>
                    <a:pt x="118" y="236"/>
                  </a:cubicBezTo>
                  <a:cubicBezTo>
                    <a:pt x="152" y="236"/>
                    <a:pt x="183" y="221"/>
                    <a:pt x="205" y="198"/>
                  </a:cubicBezTo>
                  <a:cubicBezTo>
                    <a:pt x="167" y="132"/>
                    <a:pt x="167" y="132"/>
                    <a:pt x="167" y="132"/>
                  </a:cubicBezTo>
                  <a:lnTo>
                    <a:pt x="108" y="236"/>
                  </a:lnTo>
                  <a:close/>
                </a:path>
              </a:pathLst>
            </a:custGeom>
            <a:solidFill>
              <a:schemeClr val="bg1"/>
            </a:solidFill>
            <a:ln>
              <a:noFill/>
            </a:ln>
          </p:spPr>
          <p:txBody>
            <a:bodyPr anchor="ctr"/>
            <a:lstStyle/>
            <a:p>
              <a:pPr algn="ctr"/>
              <a:endParaRPr sz="2800">
                <a:latin typeface="OPPOSans R" panose="00020600040101010101" charset="-122"/>
                <a:ea typeface="OPPOSans R" panose="00020600040101010101" charset="-122"/>
                <a:cs typeface="OPPOSans R" panose="00020600040101010101" charset="-122"/>
                <a:sym typeface="+mn-lt"/>
              </a:endParaRPr>
            </a:p>
          </p:txBody>
        </p:sp>
      </p:grpSp>
      <p:grpSp>
        <p:nvGrpSpPr>
          <p:cNvPr id="104" name="Group 79"/>
          <p:cNvGrpSpPr/>
          <p:nvPr/>
        </p:nvGrpSpPr>
        <p:grpSpPr>
          <a:xfrm>
            <a:off x="3579495" y="1569752"/>
            <a:ext cx="824400" cy="824400"/>
            <a:chOff x="1869151" y="1691264"/>
            <a:chExt cx="1194732" cy="1194731"/>
          </a:xfrm>
        </p:grpSpPr>
        <p:sp>
          <p:nvSpPr>
            <p:cNvPr id="105" name="Oval 4"/>
            <p:cNvSpPr/>
            <p:nvPr/>
          </p:nvSpPr>
          <p:spPr>
            <a:xfrm>
              <a:off x="1869151" y="1691264"/>
              <a:ext cx="1194732" cy="1194731"/>
            </a:xfrm>
            <a:prstGeom prst="ellipse">
              <a:avLst/>
            </a:prstGeom>
            <a:solidFill>
              <a:srgbClr val="046A3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800">
                <a:latin typeface="OPPOSans R" panose="00020600040101010101" charset="-122"/>
                <a:ea typeface="OPPOSans R" panose="00020600040101010101" charset="-122"/>
                <a:cs typeface="OPPOSans R" panose="00020600040101010101" charset="-122"/>
                <a:sym typeface="+mn-lt"/>
              </a:endParaRPr>
            </a:p>
          </p:txBody>
        </p:sp>
        <p:sp>
          <p:nvSpPr>
            <p:cNvPr id="106" name="Freeform: Shape 77"/>
            <p:cNvSpPr/>
            <p:nvPr/>
          </p:nvSpPr>
          <p:spPr bwMode="auto">
            <a:xfrm>
              <a:off x="2171564" y="1990350"/>
              <a:ext cx="600418" cy="600418"/>
            </a:xfrm>
            <a:custGeom>
              <a:avLst/>
              <a:gdLst>
                <a:gd name="T0" fmla="*/ 130 w 236"/>
                <a:gd name="T1" fmla="*/ 1 h 236"/>
                <a:gd name="T2" fmla="*/ 118 w 236"/>
                <a:gd name="T3" fmla="*/ 0 h 236"/>
                <a:gd name="T4" fmla="*/ 30 w 236"/>
                <a:gd name="T5" fmla="*/ 40 h 236"/>
                <a:gd name="T6" fmla="*/ 68 w 236"/>
                <a:gd name="T7" fmla="*/ 105 h 236"/>
                <a:gd name="T8" fmla="*/ 130 w 236"/>
                <a:gd name="T9" fmla="*/ 1 h 236"/>
                <a:gd name="T10" fmla="*/ 20 w 236"/>
                <a:gd name="T11" fmla="*/ 52 h 236"/>
                <a:gd name="T12" fmla="*/ 0 w 236"/>
                <a:gd name="T13" fmla="*/ 118 h 236"/>
                <a:gd name="T14" fmla="*/ 5 w 236"/>
                <a:gd name="T15" fmla="*/ 153 h 236"/>
                <a:gd name="T16" fmla="*/ 81 w 236"/>
                <a:gd name="T17" fmla="*/ 153 h 236"/>
                <a:gd name="T18" fmla="*/ 20 w 236"/>
                <a:gd name="T19" fmla="*/ 52 h 236"/>
                <a:gd name="T20" fmla="*/ 225 w 236"/>
                <a:gd name="T21" fmla="*/ 68 h 236"/>
                <a:gd name="T22" fmla="*/ 145 w 236"/>
                <a:gd name="T23" fmla="*/ 3 h 236"/>
                <a:gd name="T24" fmla="*/ 106 w 236"/>
                <a:gd name="T25" fmla="*/ 68 h 236"/>
                <a:gd name="T26" fmla="*/ 225 w 236"/>
                <a:gd name="T27" fmla="*/ 68 h 236"/>
                <a:gd name="T28" fmla="*/ 130 w 236"/>
                <a:gd name="T29" fmla="*/ 167 h 236"/>
                <a:gd name="T30" fmla="*/ 11 w 236"/>
                <a:gd name="T31" fmla="*/ 167 h 236"/>
                <a:gd name="T32" fmla="*/ 96 w 236"/>
                <a:gd name="T33" fmla="*/ 234 h 236"/>
                <a:gd name="T34" fmla="*/ 93 w 236"/>
                <a:gd name="T35" fmla="*/ 232 h 236"/>
                <a:gd name="T36" fmla="*/ 130 w 236"/>
                <a:gd name="T37" fmla="*/ 167 h 236"/>
                <a:gd name="T38" fmla="*/ 230 w 236"/>
                <a:gd name="T39" fmla="*/ 82 h 236"/>
                <a:gd name="T40" fmla="*/ 155 w 236"/>
                <a:gd name="T41" fmla="*/ 82 h 236"/>
                <a:gd name="T42" fmla="*/ 215 w 236"/>
                <a:gd name="T43" fmla="*/ 186 h 236"/>
                <a:gd name="T44" fmla="*/ 236 w 236"/>
                <a:gd name="T45" fmla="*/ 118 h 236"/>
                <a:gd name="T46" fmla="*/ 230 w 236"/>
                <a:gd name="T47" fmla="*/ 82 h 236"/>
                <a:gd name="T48" fmla="*/ 108 w 236"/>
                <a:gd name="T49" fmla="*/ 236 h 236"/>
                <a:gd name="T50" fmla="*/ 118 w 236"/>
                <a:gd name="T51" fmla="*/ 236 h 236"/>
                <a:gd name="T52" fmla="*/ 205 w 236"/>
                <a:gd name="T53" fmla="*/ 198 h 236"/>
                <a:gd name="T54" fmla="*/ 167 w 236"/>
                <a:gd name="T55" fmla="*/ 132 h 236"/>
                <a:gd name="T56" fmla="*/ 108 w 236"/>
                <a:gd name="T57"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36">
                  <a:moveTo>
                    <a:pt x="130" y="1"/>
                  </a:moveTo>
                  <a:cubicBezTo>
                    <a:pt x="126" y="0"/>
                    <a:pt x="122" y="0"/>
                    <a:pt x="118" y="0"/>
                  </a:cubicBezTo>
                  <a:cubicBezTo>
                    <a:pt x="83" y="0"/>
                    <a:pt x="51" y="16"/>
                    <a:pt x="30" y="40"/>
                  </a:cubicBezTo>
                  <a:cubicBezTo>
                    <a:pt x="68" y="105"/>
                    <a:pt x="68" y="105"/>
                    <a:pt x="68" y="105"/>
                  </a:cubicBezTo>
                  <a:lnTo>
                    <a:pt x="130" y="1"/>
                  </a:lnTo>
                  <a:close/>
                  <a:moveTo>
                    <a:pt x="20" y="52"/>
                  </a:moveTo>
                  <a:cubicBezTo>
                    <a:pt x="7" y="71"/>
                    <a:pt x="0" y="94"/>
                    <a:pt x="0" y="118"/>
                  </a:cubicBezTo>
                  <a:cubicBezTo>
                    <a:pt x="0" y="130"/>
                    <a:pt x="2" y="142"/>
                    <a:pt x="5" y="153"/>
                  </a:cubicBezTo>
                  <a:cubicBezTo>
                    <a:pt x="81" y="153"/>
                    <a:pt x="81" y="153"/>
                    <a:pt x="81" y="153"/>
                  </a:cubicBezTo>
                  <a:lnTo>
                    <a:pt x="20" y="52"/>
                  </a:lnTo>
                  <a:close/>
                  <a:moveTo>
                    <a:pt x="225" y="68"/>
                  </a:moveTo>
                  <a:cubicBezTo>
                    <a:pt x="210" y="36"/>
                    <a:pt x="180" y="11"/>
                    <a:pt x="145" y="3"/>
                  </a:cubicBezTo>
                  <a:cubicBezTo>
                    <a:pt x="106" y="68"/>
                    <a:pt x="106" y="68"/>
                    <a:pt x="106" y="68"/>
                  </a:cubicBezTo>
                  <a:lnTo>
                    <a:pt x="225" y="68"/>
                  </a:lnTo>
                  <a:close/>
                  <a:moveTo>
                    <a:pt x="130" y="167"/>
                  </a:moveTo>
                  <a:cubicBezTo>
                    <a:pt x="11" y="167"/>
                    <a:pt x="11" y="167"/>
                    <a:pt x="11" y="167"/>
                  </a:cubicBezTo>
                  <a:cubicBezTo>
                    <a:pt x="26" y="201"/>
                    <a:pt x="58" y="227"/>
                    <a:pt x="96" y="234"/>
                  </a:cubicBezTo>
                  <a:cubicBezTo>
                    <a:pt x="93" y="232"/>
                    <a:pt x="93" y="232"/>
                    <a:pt x="93" y="232"/>
                  </a:cubicBezTo>
                  <a:lnTo>
                    <a:pt x="130" y="167"/>
                  </a:lnTo>
                  <a:close/>
                  <a:moveTo>
                    <a:pt x="230" y="82"/>
                  </a:moveTo>
                  <a:cubicBezTo>
                    <a:pt x="155" y="82"/>
                    <a:pt x="155" y="82"/>
                    <a:pt x="155" y="82"/>
                  </a:cubicBezTo>
                  <a:cubicBezTo>
                    <a:pt x="215" y="186"/>
                    <a:pt x="215" y="186"/>
                    <a:pt x="215" y="186"/>
                  </a:cubicBezTo>
                  <a:cubicBezTo>
                    <a:pt x="228" y="167"/>
                    <a:pt x="236" y="143"/>
                    <a:pt x="236" y="118"/>
                  </a:cubicBezTo>
                  <a:cubicBezTo>
                    <a:pt x="236" y="106"/>
                    <a:pt x="234" y="94"/>
                    <a:pt x="230" y="82"/>
                  </a:cubicBezTo>
                  <a:close/>
                  <a:moveTo>
                    <a:pt x="108" y="236"/>
                  </a:moveTo>
                  <a:cubicBezTo>
                    <a:pt x="111" y="236"/>
                    <a:pt x="115" y="236"/>
                    <a:pt x="118" y="236"/>
                  </a:cubicBezTo>
                  <a:cubicBezTo>
                    <a:pt x="152" y="236"/>
                    <a:pt x="183" y="221"/>
                    <a:pt x="205" y="198"/>
                  </a:cubicBezTo>
                  <a:cubicBezTo>
                    <a:pt x="167" y="132"/>
                    <a:pt x="167" y="132"/>
                    <a:pt x="167" y="132"/>
                  </a:cubicBezTo>
                  <a:lnTo>
                    <a:pt x="108" y="236"/>
                  </a:lnTo>
                  <a:close/>
                </a:path>
              </a:pathLst>
            </a:custGeom>
            <a:solidFill>
              <a:schemeClr val="bg1"/>
            </a:solidFill>
            <a:ln>
              <a:noFill/>
            </a:ln>
          </p:spPr>
          <p:txBody>
            <a:bodyPr anchor="ctr"/>
            <a:lstStyle/>
            <a:p>
              <a:pPr algn="ctr"/>
              <a:endParaRPr sz="2800">
                <a:latin typeface="OPPOSans R" panose="00020600040101010101" charset="-122"/>
                <a:ea typeface="OPPOSans R" panose="00020600040101010101" charset="-122"/>
                <a:cs typeface="OPPOSans R" panose="00020600040101010101" charset="-122"/>
                <a:sym typeface="+mn-lt"/>
              </a:endParaRPr>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对象 4" hidden="1"/>
          <p:cNvGraphicFramePr>
            <a:graphicFrameLocks noChangeAspect="1"/>
          </p:cNvGraphicFramePr>
          <p:nvPr>
            <p:custDataLst>
              <p:tags r:id="rId1"/>
            </p:custDataLst>
          </p:nvPr>
        </p:nvGraphicFramePr>
        <p:xfrm>
          <a:off x="794" y="794"/>
          <a:ext cx="794" cy="794"/>
        </p:xfrm>
        <a:graphic>
          <a:graphicData uri="http://schemas.openxmlformats.org/presentationml/2006/ole">
            <mc:AlternateContent xmlns:mc="http://schemas.openxmlformats.org/markup-compatibility/2006">
              <mc:Choice xmlns:v="urn:schemas-microsoft-com:vml" Requires="v">
                <p:oleObj spid="_x0000_s349196" name="think-cell 幻灯片" r:id="rId2" imgW="7772400" imgH="10058400" progId="TCLayout.ActiveDocument.1">
                  <p:embed/>
                </p:oleObj>
              </mc:Choice>
              <mc:Fallback>
                <p:oleObj name="think-cell 幻灯片" r:id="rId2" imgW="7772400" imgH="10058400" progId="TCLayout.ActiveDocument.1">
                  <p:embed/>
                  <p:pic>
                    <p:nvPicPr>
                      <p:cNvPr id="0" name="图片 2084"/>
                      <p:cNvPicPr/>
                      <p:nvPr/>
                    </p:nvPicPr>
                    <p:blipFill>
                      <a:blip r:embed="rId3"/>
                      <a:stretch>
                        <a:fillRect/>
                      </a:stretch>
                    </p:blipFill>
                    <p:spPr>
                      <a:xfrm>
                        <a:off x="794" y="794"/>
                        <a:ext cx="794" cy="794"/>
                      </a:xfrm>
                      <a:prstGeom prst="rect">
                        <a:avLst/>
                      </a:prstGeom>
                    </p:spPr>
                  </p:pic>
                </p:oleObj>
              </mc:Fallback>
            </mc:AlternateContent>
          </a:graphicData>
        </a:graphic>
      </p:graphicFrame>
      <p:sp>
        <p:nvSpPr>
          <p:cNvPr id="23" name="矩形 22" hidden="1"/>
          <p:cNvSpPr/>
          <p:nvPr>
            <p:custDataLst>
              <p:tags r:id="rId4"/>
            </p:custDataLst>
          </p:nvPr>
        </p:nvSpPr>
        <p:spPr>
          <a:xfrm>
            <a:off x="39671" y="-83423"/>
            <a:ext cx="33" cy="246222"/>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0" rtlCol="0" anchor="ctr" anchorCtr="0">
            <a:noAutofit/>
          </a:bodyPr>
          <a:lstStyle/>
          <a:p>
            <a:pPr algn="ctr" defTabSz="412750" hangingPunct="0"/>
            <a:endParaRPr lang="en-US" altLang="zh-CN" sz="2500" kern="0" dirty="0">
              <a:solidFill>
                <a:srgbClr val="FFFFFF"/>
              </a:solidFill>
              <a:latin typeface="OPPOSans B" panose="00020600040101010101" pitchFamily="18" charset="-122"/>
              <a:ea typeface="OPPOSans B" panose="00020600040101010101" pitchFamily="18" charset="-122"/>
              <a:cs typeface="OPPOSans R" panose="00020600040101010101" charset="-122"/>
              <a:sym typeface="OPPOSans B" panose="00020600040101010101" pitchFamily="18" charset="-122"/>
            </a:endParaRPr>
          </a:p>
        </p:txBody>
      </p:sp>
      <p:sp>
        <p:nvSpPr>
          <p:cNvPr id="7" name="标题 1"/>
          <p:cNvSpPr txBox="1"/>
          <p:nvPr/>
        </p:nvSpPr>
        <p:spPr>
          <a:xfrm>
            <a:off x="367554" y="364531"/>
            <a:ext cx="11253328" cy="536842"/>
          </a:xfrm>
          <a:prstGeom prst="rect">
            <a:avLst/>
          </a:prstGeom>
        </p:spPr>
        <p:txBody>
          <a:bodyPr vert="horz" lIns="91440" tIns="45720" rIns="91440" bIns="45720" rtlCol="0" anchor="ctr">
            <a:normAutofit/>
          </a:bodyPr>
          <a:lstStyle>
            <a:lvl1pPr marL="0" marR="0" indent="0" algn="l" defTabSz="412750" latinLnBrk="0">
              <a:spcBef>
                <a:spcPts val="0"/>
              </a:spcBef>
              <a:spcAft>
                <a:spcPts val="0"/>
              </a:spcAft>
              <a:buClrTx/>
              <a:buSzTx/>
              <a:buFontTx/>
              <a:buNone/>
              <a:defRPr sz="2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1pPr>
            <a:lvl2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2pPr>
            <a:lvl3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3pPr>
            <a:lvl4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4pPr>
            <a:lvl5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5pPr>
            <a:lvl6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6pPr>
            <a:lvl7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7pPr>
            <a:lvl8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8pPr>
            <a:lvl9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9pPr>
          </a:lstStyle>
          <a:p>
            <a:r>
              <a:rPr kumimoji="1" lang="zh-CN" altLang="en-US" kern="0"/>
              <a:t>网点规划</a:t>
            </a:r>
            <a:r>
              <a:rPr lang="en-US" altLang="zh-CN">
                <a:sym typeface="+mn-ea"/>
              </a:rPr>
              <a:t>Ⅲ</a:t>
            </a:r>
            <a:r>
              <a:rPr lang="en-US" altLang="zh-CN"/>
              <a:t> </a:t>
            </a:r>
            <a:r>
              <a:rPr kumimoji="1" lang="en-US" altLang="zh-CN" kern="0"/>
              <a:t>--</a:t>
            </a:r>
            <a:r>
              <a:rPr kumimoji="1" lang="zh-CN" altLang="en-US" kern="0"/>
              <a:t>店铺类型</a:t>
            </a:r>
            <a:endParaRPr kumimoji="1" lang="en-US" altLang="zh-CN" kern="0" dirty="0">
              <a:latin typeface="OPPOSans R" panose="00020600040101010101" charset="-122"/>
              <a:ea typeface="OPPOSans R" panose="00020600040101010101" charset="-122"/>
            </a:endParaRPr>
          </a:p>
        </p:txBody>
      </p:sp>
      <p:grpSp>
        <p:nvGrpSpPr>
          <p:cNvPr id="10" name="332095"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5"/>
            </p:custDataLst>
          </p:nvPr>
        </p:nvGrpSpPr>
        <p:grpSpPr>
          <a:xfrm>
            <a:off x="770320" y="-378372"/>
            <a:ext cx="10850562" cy="5657337"/>
            <a:chOff x="669926" y="-6774"/>
            <a:chExt cx="10850562" cy="5832277"/>
          </a:xfrm>
        </p:grpSpPr>
        <p:sp>
          <p:nvSpPr>
            <p:cNvPr id="11" name="îṧļíḓê"/>
            <p:cNvSpPr/>
            <p:nvPr/>
          </p:nvSpPr>
          <p:spPr>
            <a:xfrm>
              <a:off x="669926" y="1720887"/>
              <a:ext cx="3536039" cy="2343113"/>
            </a:xfrm>
            <a:prstGeom prst="rect">
              <a:avLst/>
            </a:prstGeom>
            <a:blipFill>
              <a:blip r:embed="rId6"/>
              <a:stretch>
                <a:fillRect t="-265" b="-264"/>
              </a:stretch>
            </a:blipFill>
            <a:ln w="381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lang="zh-CN" altLang="en-US" dirty="0">
                <a:latin typeface="OPPOSans R" panose="00020600040101010101" charset="-122"/>
                <a:ea typeface="OPPOSans R" panose="00020600040101010101" charset="-122"/>
                <a:cs typeface="OPPOSans R" panose="00020600040101010101" charset="-122"/>
              </a:endParaRPr>
            </a:p>
          </p:txBody>
        </p:sp>
        <p:sp>
          <p:nvSpPr>
            <p:cNvPr id="12" name="íṡľíḓé"/>
            <p:cNvSpPr/>
            <p:nvPr/>
          </p:nvSpPr>
          <p:spPr>
            <a:xfrm>
              <a:off x="4327187" y="1720886"/>
              <a:ext cx="3536039" cy="2343113"/>
            </a:xfrm>
            <a:prstGeom prst="rect">
              <a:avLst/>
            </a:prstGeom>
            <a:blipFill>
              <a:blip r:embed="rId7"/>
              <a:stretch>
                <a:fillRect t="-306" b="-302"/>
              </a:stretch>
            </a:blipFill>
            <a:ln w="381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lang="zh-CN" altLang="en-US" dirty="0">
                <a:latin typeface="OPPOSans R" panose="00020600040101010101" charset="-122"/>
                <a:ea typeface="OPPOSans R" panose="00020600040101010101" charset="-122"/>
                <a:cs typeface="OPPOSans R" panose="00020600040101010101" charset="-122"/>
              </a:endParaRPr>
            </a:p>
          </p:txBody>
        </p:sp>
        <p:sp>
          <p:nvSpPr>
            <p:cNvPr id="13" name="îṩlide"/>
            <p:cNvSpPr/>
            <p:nvPr/>
          </p:nvSpPr>
          <p:spPr>
            <a:xfrm>
              <a:off x="7984449" y="1720886"/>
              <a:ext cx="3536039" cy="2343113"/>
            </a:xfrm>
            <a:prstGeom prst="rect">
              <a:avLst/>
            </a:prstGeom>
            <a:blipFill>
              <a:blip r:embed="rId8"/>
              <a:stretch>
                <a:fillRect t="-63526" b="-62842"/>
              </a:stretch>
            </a:blipFill>
            <a:ln w="381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lang="zh-CN" altLang="en-US" dirty="0">
                <a:latin typeface="OPPOSans R" panose="00020600040101010101" charset="-122"/>
                <a:ea typeface="OPPOSans R" panose="00020600040101010101" charset="-122"/>
                <a:cs typeface="OPPOSans R" panose="00020600040101010101" charset="-122"/>
              </a:endParaRPr>
            </a:p>
          </p:txBody>
        </p:sp>
        <p:grpSp>
          <p:nvGrpSpPr>
            <p:cNvPr id="14" name="í$lïḓe"/>
            <p:cNvGrpSpPr/>
            <p:nvPr/>
          </p:nvGrpSpPr>
          <p:grpSpPr>
            <a:xfrm>
              <a:off x="959641" y="4145766"/>
              <a:ext cx="3246324" cy="1679737"/>
              <a:chOff x="942295" y="4145766"/>
              <a:chExt cx="3246324" cy="1679737"/>
            </a:xfrm>
          </p:grpSpPr>
          <p:sp>
            <p:nvSpPr>
              <p:cNvPr id="31" name="í$ḷîḑe"/>
              <p:cNvSpPr/>
              <p:nvPr/>
            </p:nvSpPr>
            <p:spPr>
              <a:xfrm>
                <a:off x="942295" y="4637729"/>
                <a:ext cx="2956606" cy="309245"/>
              </a:xfrm>
              <a:prstGeom prst="rect">
                <a:avLst/>
              </a:prstGeom>
              <a:noFill/>
              <a:ln w="762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r>
                  <a:rPr lang="zh-CN" altLang="en-US" sz="1600">
                    <a:solidFill>
                      <a:schemeClr val="tx1"/>
                    </a:solidFill>
                    <a:latin typeface="OPPOSans B" panose="00020600040101010101" pitchFamily="18" charset="-122"/>
                    <a:ea typeface="OPPOSans B" panose="00020600040101010101" pitchFamily="18" charset="-122"/>
                    <a:cs typeface="OPPOSans R" panose="00020600040101010101" charset="-122"/>
                  </a:rPr>
                  <a:t>商场</a:t>
                </a:r>
                <a:endParaRPr lang="en-US" altLang="zh-CN" sz="1600" dirty="0">
                  <a:solidFill>
                    <a:schemeClr val="tx1"/>
                  </a:solidFill>
                  <a:latin typeface="OPPOSans B" panose="00020600040101010101" pitchFamily="18" charset="-122"/>
                  <a:ea typeface="OPPOSans B" panose="00020600040101010101" pitchFamily="18" charset="-122"/>
                  <a:cs typeface="OPPOSans R" panose="00020600040101010101" charset="-122"/>
                </a:endParaRPr>
              </a:p>
            </p:txBody>
          </p:sp>
          <p:sp>
            <p:nvSpPr>
              <p:cNvPr id="32" name="ïŝḷiḋè"/>
              <p:cNvSpPr/>
              <p:nvPr/>
            </p:nvSpPr>
            <p:spPr bwMode="auto">
              <a:xfrm>
                <a:off x="942295" y="4946974"/>
                <a:ext cx="3246324" cy="878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defTabSz="914400">
                  <a:lnSpc>
                    <a:spcPct val="150000"/>
                  </a:lnSpc>
                  <a:spcBef>
                    <a:spcPct val="0"/>
                  </a:spcBef>
                </a:pPr>
                <a:r>
                  <a:rPr lang="en-US" altLang="zh-CN" sz="1200">
                    <a:latin typeface="OPPOSans R" panose="00020600040101010101" charset="-122"/>
                    <a:ea typeface="OPPOSans R" panose="00020600040101010101" charset="-122"/>
                    <a:cs typeface="OPPOSans R" panose="00020600040101010101" charset="-122"/>
                  </a:rPr>
                  <a:t>a. </a:t>
                </a:r>
                <a:r>
                  <a:rPr lang="zh-CN" altLang="en-US" sz="1200">
                    <a:latin typeface="OPPOSans R" panose="00020600040101010101" charset="-122"/>
                    <a:ea typeface="OPPOSans R" panose="00020600040101010101" charset="-122"/>
                    <a:cs typeface="OPPOSans R" panose="00020600040101010101" charset="-122"/>
                  </a:rPr>
                  <a:t>原则上，商场为客户服务中心选址第一选择，即优选方案。</a:t>
                </a:r>
                <a:endParaRPr lang="zh-CN" altLang="en-US" sz="1200">
                  <a:latin typeface="OPPOSans R" panose="00020600040101010101" charset="-122"/>
                  <a:ea typeface="OPPOSans R" panose="00020600040101010101" charset="-122"/>
                  <a:cs typeface="OPPOSans R" panose="00020600040101010101" charset="-122"/>
                </a:endParaRPr>
              </a:p>
              <a:p>
                <a:pPr defTabSz="914400">
                  <a:lnSpc>
                    <a:spcPct val="150000"/>
                  </a:lnSpc>
                  <a:spcBef>
                    <a:spcPct val="0"/>
                  </a:spcBef>
                </a:pPr>
                <a:r>
                  <a:rPr lang="en-US" altLang="zh-CN" sz="1200">
                    <a:latin typeface="OPPOSans R" panose="00020600040101010101" charset="-122"/>
                    <a:ea typeface="OPPOSans R" panose="00020600040101010101" charset="-122"/>
                    <a:cs typeface="OPPOSans R" panose="00020600040101010101" charset="-122"/>
                  </a:rPr>
                  <a:t>b. </a:t>
                </a:r>
                <a:r>
                  <a:rPr lang="zh-CN" altLang="en-US" sz="1200">
                    <a:latin typeface="OPPOSans R" panose="00020600040101010101" charset="-122"/>
                    <a:ea typeface="OPPOSans R" panose="00020600040101010101" charset="-122"/>
                    <a:cs typeface="OPPOSans R" panose="00020600040101010101" charset="-122"/>
                  </a:rPr>
                  <a:t>优选人流密集且易于寻找的门店，门店位置要考虑私营维修店的位置存在</a:t>
                </a:r>
                <a:endParaRPr lang="zh-CN" altLang="en-US" sz="1200">
                  <a:latin typeface="OPPOSans R" panose="00020600040101010101" charset="-122"/>
                  <a:ea typeface="OPPOSans R" panose="00020600040101010101" charset="-122"/>
                  <a:cs typeface="OPPOSans R" panose="00020600040101010101" charset="-122"/>
                </a:endParaRPr>
              </a:p>
              <a:p>
                <a:pPr defTabSz="914400">
                  <a:lnSpc>
                    <a:spcPct val="150000"/>
                  </a:lnSpc>
                  <a:spcBef>
                    <a:spcPct val="0"/>
                  </a:spcBef>
                </a:pPr>
                <a:r>
                  <a:rPr lang="en-US" altLang="zh-CN" sz="1200">
                    <a:latin typeface="OPPOSans R" panose="00020600040101010101" charset="-122"/>
                    <a:ea typeface="OPPOSans R" panose="00020600040101010101" charset="-122"/>
                    <a:cs typeface="OPPOSans R" panose="00020600040101010101" charset="-122"/>
                  </a:rPr>
                  <a:t>c. </a:t>
                </a:r>
                <a:r>
                  <a:rPr lang="zh-CN" altLang="en-US" sz="1200">
                    <a:latin typeface="OPPOSans R" panose="00020600040101010101" charset="-122"/>
                    <a:ea typeface="OPPOSans R" panose="00020600040101010101" charset="-122"/>
                    <a:cs typeface="OPPOSans R" panose="00020600040101010101" charset="-122"/>
                  </a:rPr>
                  <a:t>商场同楼层有友商存在为宜。</a:t>
                </a:r>
                <a:endParaRPr lang="zh-CN" altLang="en-US" sz="1200">
                  <a:latin typeface="OPPOSans R" panose="00020600040101010101" charset="-122"/>
                  <a:ea typeface="OPPOSans R" panose="00020600040101010101" charset="-122"/>
                  <a:cs typeface="OPPOSans R" panose="00020600040101010101" charset="-122"/>
                </a:endParaRPr>
              </a:p>
            </p:txBody>
          </p:sp>
          <p:sp>
            <p:nvSpPr>
              <p:cNvPr id="33" name="ïṡļîdé"/>
              <p:cNvSpPr/>
              <p:nvPr/>
            </p:nvSpPr>
            <p:spPr>
              <a:xfrm>
                <a:off x="2923496" y="4145766"/>
                <a:ext cx="975405" cy="983926"/>
              </a:xfrm>
              <a:prstGeom prst="rect">
                <a:avLst/>
              </a:prstGeom>
              <a:noFill/>
              <a:ln w="762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r>
                  <a:rPr lang="en-US" altLang="zh-CN" sz="5400" b="1" dirty="0">
                    <a:solidFill>
                      <a:schemeClr val="bg1">
                        <a:lumMod val="95000"/>
                      </a:schemeClr>
                    </a:solidFill>
                    <a:latin typeface="OPPOSans R" panose="00020600040101010101" charset="-122"/>
                    <a:ea typeface="OPPOSans R" panose="00020600040101010101" charset="-122"/>
                    <a:cs typeface="OPPOSans R" panose="00020600040101010101" charset="-122"/>
                  </a:rPr>
                  <a:t>01</a:t>
                </a:r>
                <a:endParaRPr lang="en-US" altLang="zh-CN" sz="5400" b="1" dirty="0">
                  <a:solidFill>
                    <a:schemeClr val="bg1">
                      <a:lumMod val="95000"/>
                    </a:schemeClr>
                  </a:solidFill>
                  <a:latin typeface="OPPOSans R" panose="00020600040101010101" charset="-122"/>
                  <a:ea typeface="OPPOSans R" panose="00020600040101010101" charset="-122"/>
                  <a:cs typeface="OPPOSans R" panose="00020600040101010101" charset="-122"/>
                </a:endParaRPr>
              </a:p>
            </p:txBody>
          </p:sp>
        </p:grpSp>
        <p:grpSp>
          <p:nvGrpSpPr>
            <p:cNvPr id="15" name="íSliḓè"/>
            <p:cNvGrpSpPr/>
            <p:nvPr/>
          </p:nvGrpSpPr>
          <p:grpSpPr>
            <a:xfrm>
              <a:off x="4616902" y="4145766"/>
              <a:ext cx="3246323" cy="1679737"/>
              <a:chOff x="4616902" y="4056865"/>
              <a:chExt cx="3246323" cy="1679737"/>
            </a:xfrm>
          </p:grpSpPr>
          <p:sp>
            <p:nvSpPr>
              <p:cNvPr id="28" name="iṡlïdè"/>
              <p:cNvSpPr/>
              <p:nvPr/>
            </p:nvSpPr>
            <p:spPr>
              <a:xfrm>
                <a:off x="4616903" y="4548828"/>
                <a:ext cx="2956606" cy="309245"/>
              </a:xfrm>
              <a:prstGeom prst="rect">
                <a:avLst/>
              </a:prstGeom>
              <a:noFill/>
              <a:ln w="762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r>
                  <a:rPr lang="zh-CN" altLang="en-US" sz="1600">
                    <a:solidFill>
                      <a:schemeClr val="tx1"/>
                    </a:solidFill>
                    <a:latin typeface="OPPOSans B" panose="00020600040101010101" pitchFamily="18" charset="-122"/>
                    <a:ea typeface="OPPOSans B" panose="00020600040101010101" pitchFamily="18" charset="-122"/>
                    <a:cs typeface="OPPOSans R" panose="00020600040101010101" charset="-122"/>
                  </a:rPr>
                  <a:t>门面房</a:t>
                </a:r>
                <a:endParaRPr lang="en-US" altLang="zh-CN" sz="1600" dirty="0">
                  <a:solidFill>
                    <a:schemeClr val="tx1"/>
                  </a:solidFill>
                  <a:latin typeface="OPPOSans B" panose="00020600040101010101" pitchFamily="18" charset="-122"/>
                  <a:ea typeface="OPPOSans B" panose="00020600040101010101" pitchFamily="18" charset="-122"/>
                  <a:cs typeface="OPPOSans R" panose="00020600040101010101" charset="-122"/>
                </a:endParaRPr>
              </a:p>
            </p:txBody>
          </p:sp>
          <p:sp>
            <p:nvSpPr>
              <p:cNvPr id="29" name="ïṡľíḋé"/>
              <p:cNvSpPr/>
              <p:nvPr/>
            </p:nvSpPr>
            <p:spPr bwMode="auto">
              <a:xfrm>
                <a:off x="4616902" y="4858073"/>
                <a:ext cx="3246323" cy="878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defTabSz="914400">
                  <a:lnSpc>
                    <a:spcPct val="150000"/>
                  </a:lnSpc>
                  <a:spcBef>
                    <a:spcPct val="0"/>
                  </a:spcBef>
                </a:pPr>
                <a:r>
                  <a:rPr lang="zh-CN" altLang="en-US" sz="1200">
                    <a:latin typeface="OPPOSans R" panose="00020600040101010101" charset="-122"/>
                    <a:ea typeface="OPPOSans R" panose="00020600040101010101" charset="-122"/>
                    <a:cs typeface="OPPOSans R" panose="00020600040101010101" charset="-122"/>
                  </a:rPr>
                  <a:t>a. 街边门面应选择人流密集，路面干净平整处，有利于客服中心后期形象维护。</a:t>
                </a:r>
                <a:endParaRPr lang="zh-CN" altLang="en-US" sz="1200">
                  <a:latin typeface="OPPOSans R" panose="00020600040101010101" charset="-122"/>
                  <a:ea typeface="OPPOSans R" panose="00020600040101010101" charset="-122"/>
                  <a:cs typeface="OPPOSans R" panose="00020600040101010101" charset="-122"/>
                </a:endParaRPr>
              </a:p>
              <a:p>
                <a:pPr defTabSz="914400">
                  <a:lnSpc>
                    <a:spcPct val="150000"/>
                  </a:lnSpc>
                  <a:spcBef>
                    <a:spcPct val="0"/>
                  </a:spcBef>
                </a:pPr>
                <a:r>
                  <a:rPr lang="zh-CN" altLang="en-US" sz="1200">
                    <a:latin typeface="OPPOSans R" panose="00020600040101010101" charset="-122"/>
                    <a:ea typeface="OPPOSans R" panose="00020600040101010101" charset="-122"/>
                    <a:cs typeface="OPPOSans R" panose="00020600040101010101" charset="-122"/>
                  </a:rPr>
                  <a:t>b. 避免选择低洼路段，门面房位于台阶之上为优选方案。</a:t>
                </a:r>
                <a:endParaRPr lang="zh-CN" altLang="en-US" sz="1200" dirty="0" err="1">
                  <a:latin typeface="OPPOSans R" panose="00020600040101010101" charset="-122"/>
                  <a:ea typeface="OPPOSans R" panose="00020600040101010101" charset="-122"/>
                  <a:cs typeface="OPPOSans R" panose="00020600040101010101" charset="-122"/>
                </a:endParaRPr>
              </a:p>
            </p:txBody>
          </p:sp>
          <p:sp>
            <p:nvSpPr>
              <p:cNvPr id="30" name="íṩlïḓé"/>
              <p:cNvSpPr/>
              <p:nvPr/>
            </p:nvSpPr>
            <p:spPr>
              <a:xfrm>
                <a:off x="6598104" y="4056865"/>
                <a:ext cx="975405" cy="983926"/>
              </a:xfrm>
              <a:prstGeom prst="rect">
                <a:avLst/>
              </a:prstGeom>
              <a:noFill/>
              <a:ln w="762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r>
                  <a:rPr lang="en-US" altLang="zh-CN" sz="5400" b="1" dirty="0">
                    <a:solidFill>
                      <a:schemeClr val="bg1">
                        <a:lumMod val="95000"/>
                      </a:schemeClr>
                    </a:solidFill>
                    <a:latin typeface="OPPOSans R" panose="00020600040101010101" charset="-122"/>
                    <a:ea typeface="OPPOSans R" panose="00020600040101010101" charset="-122"/>
                    <a:cs typeface="OPPOSans R" panose="00020600040101010101" charset="-122"/>
                  </a:rPr>
                  <a:t>02</a:t>
                </a:r>
                <a:endParaRPr lang="en-US" altLang="zh-CN" sz="5400" b="1" dirty="0">
                  <a:solidFill>
                    <a:schemeClr val="bg1">
                      <a:lumMod val="95000"/>
                    </a:schemeClr>
                  </a:solidFill>
                  <a:latin typeface="OPPOSans R" panose="00020600040101010101" charset="-122"/>
                  <a:ea typeface="OPPOSans R" panose="00020600040101010101" charset="-122"/>
                  <a:cs typeface="OPPOSans R" panose="00020600040101010101" charset="-122"/>
                </a:endParaRPr>
              </a:p>
            </p:txBody>
          </p:sp>
        </p:grpSp>
        <p:grpSp>
          <p:nvGrpSpPr>
            <p:cNvPr id="16" name="îSlíďè"/>
            <p:cNvGrpSpPr/>
            <p:nvPr/>
          </p:nvGrpSpPr>
          <p:grpSpPr>
            <a:xfrm>
              <a:off x="8274165" y="4145766"/>
              <a:ext cx="3246322" cy="1679737"/>
              <a:chOff x="8293099" y="4078927"/>
              <a:chExt cx="3246322" cy="1679737"/>
            </a:xfrm>
          </p:grpSpPr>
          <p:sp>
            <p:nvSpPr>
              <p:cNvPr id="25" name="îS1íḑe"/>
              <p:cNvSpPr/>
              <p:nvPr/>
            </p:nvSpPr>
            <p:spPr>
              <a:xfrm>
                <a:off x="8293099" y="4570890"/>
                <a:ext cx="2956606" cy="309245"/>
              </a:xfrm>
              <a:prstGeom prst="rect">
                <a:avLst/>
              </a:prstGeom>
              <a:noFill/>
              <a:ln w="762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r>
                  <a:rPr lang="zh-CN" altLang="en-US" sz="1600">
                    <a:solidFill>
                      <a:schemeClr val="tx1"/>
                    </a:solidFill>
                    <a:latin typeface="OPPOSans B" panose="00020600040101010101" pitchFamily="18" charset="-122"/>
                    <a:ea typeface="OPPOSans B" panose="00020600040101010101" pitchFamily="18" charset="-122"/>
                    <a:cs typeface="OPPOSans R" panose="00020600040101010101" charset="-122"/>
                  </a:rPr>
                  <a:t>写字楼</a:t>
                </a:r>
                <a:endParaRPr lang="en-US" altLang="zh-CN" sz="1600" dirty="0">
                  <a:solidFill>
                    <a:schemeClr val="tx1"/>
                  </a:solidFill>
                  <a:latin typeface="OPPOSans B" panose="00020600040101010101" pitchFamily="18" charset="-122"/>
                  <a:ea typeface="OPPOSans B" panose="00020600040101010101" pitchFamily="18" charset="-122"/>
                  <a:cs typeface="OPPOSans R" panose="00020600040101010101" charset="-122"/>
                </a:endParaRPr>
              </a:p>
            </p:txBody>
          </p:sp>
          <p:sp>
            <p:nvSpPr>
              <p:cNvPr id="26" name="is1ïḍè"/>
              <p:cNvSpPr/>
              <p:nvPr/>
            </p:nvSpPr>
            <p:spPr bwMode="auto">
              <a:xfrm>
                <a:off x="8293099" y="4880135"/>
                <a:ext cx="3246322" cy="878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defTabSz="825500" hangingPunct="0">
                  <a:lnSpc>
                    <a:spcPct val="150000"/>
                  </a:lnSpc>
                </a:pPr>
                <a:r>
                  <a:rPr lang="zh-CN" altLang="en-US" sz="1200">
                    <a:latin typeface="OPPOSans R" panose="00020600040101010101" charset="-122"/>
                    <a:ea typeface="OPPOSans R" panose="00020600040101010101" charset="-122"/>
                    <a:cs typeface="OPPOSans R" panose="00020600040101010101" charset="-122"/>
                  </a:rPr>
                  <a:t>a. 优选公共交通便利，易于寻找的写字楼。</a:t>
                </a:r>
                <a:endParaRPr lang="zh-CN" altLang="en-US" sz="1200">
                  <a:latin typeface="OPPOSans R" panose="00020600040101010101" charset="-122"/>
                  <a:ea typeface="OPPOSans R" panose="00020600040101010101" charset="-122"/>
                  <a:cs typeface="OPPOSans R" panose="00020600040101010101" charset="-122"/>
                </a:endParaRPr>
              </a:p>
              <a:p>
                <a:pPr defTabSz="825500" hangingPunct="0">
                  <a:lnSpc>
                    <a:spcPct val="150000"/>
                  </a:lnSpc>
                </a:pPr>
                <a:r>
                  <a:rPr lang="zh-CN" altLang="en-US" sz="1200">
                    <a:latin typeface="OPPOSans R" panose="00020600040101010101" charset="-122"/>
                    <a:ea typeface="OPPOSans R" panose="00020600040101010101" charset="-122"/>
                    <a:cs typeface="OPPOSans R" panose="00020600040101010101" charset="-122"/>
                  </a:rPr>
                  <a:t>b. 门店位置以处于电梯口可视范围内为宜</a:t>
                </a:r>
                <a:r>
                  <a:rPr kumimoji="1" lang="zh-CN" altLang="en-US" sz="1200">
                    <a:latin typeface="OPPOSans R" panose="00020600040101010101" charset="-122"/>
                    <a:ea typeface="OPPOSans R" panose="00020600040101010101" charset="-122"/>
                    <a:cs typeface="OPPOSans R" panose="00020600040101010101" charset="-122"/>
                  </a:rPr>
                  <a:t>。</a:t>
                </a:r>
                <a:endParaRPr kumimoji="1" lang="zh-CN" altLang="en-US" sz="1200" dirty="0" err="1">
                  <a:latin typeface="OPPOSans R" panose="00020600040101010101" charset="-122"/>
                  <a:ea typeface="OPPOSans R" panose="00020600040101010101" charset="-122"/>
                  <a:cs typeface="OPPOSans R" panose="00020600040101010101" charset="-122"/>
                </a:endParaRPr>
              </a:p>
            </p:txBody>
          </p:sp>
          <p:sp>
            <p:nvSpPr>
              <p:cNvPr id="27" name="isľíďé"/>
              <p:cNvSpPr/>
              <p:nvPr/>
            </p:nvSpPr>
            <p:spPr>
              <a:xfrm>
                <a:off x="10274300" y="4078927"/>
                <a:ext cx="975405" cy="983926"/>
              </a:xfrm>
              <a:prstGeom prst="rect">
                <a:avLst/>
              </a:prstGeom>
              <a:noFill/>
              <a:ln w="762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r>
                  <a:rPr lang="en-US" altLang="zh-CN" sz="5400" b="1" dirty="0">
                    <a:solidFill>
                      <a:schemeClr val="bg1">
                        <a:lumMod val="95000"/>
                      </a:schemeClr>
                    </a:solidFill>
                    <a:latin typeface="OPPOSans R" panose="00020600040101010101" charset="-122"/>
                    <a:ea typeface="OPPOSans R" panose="00020600040101010101" charset="-122"/>
                    <a:cs typeface="OPPOSans R" panose="00020600040101010101" charset="-122"/>
                  </a:rPr>
                  <a:t>03</a:t>
                </a:r>
                <a:endParaRPr lang="en-US" altLang="zh-CN" sz="5400" b="1" dirty="0">
                  <a:solidFill>
                    <a:schemeClr val="bg1">
                      <a:lumMod val="95000"/>
                    </a:schemeClr>
                  </a:solidFill>
                  <a:latin typeface="OPPOSans R" panose="00020600040101010101" charset="-122"/>
                  <a:ea typeface="OPPOSans R" panose="00020600040101010101" charset="-122"/>
                  <a:cs typeface="OPPOSans R" panose="00020600040101010101" charset="-122"/>
                </a:endParaRPr>
              </a:p>
            </p:txBody>
          </p:sp>
        </p:grpSp>
        <p:sp>
          <p:nvSpPr>
            <p:cNvPr id="17" name="ïṩlîḓè"/>
            <p:cNvSpPr/>
            <p:nvPr/>
          </p:nvSpPr>
          <p:spPr>
            <a:xfrm>
              <a:off x="669926" y="4042038"/>
              <a:ext cx="3536039" cy="45719"/>
            </a:xfrm>
            <a:prstGeom prst="rect">
              <a:avLst/>
            </a:prstGeom>
            <a:solidFill>
              <a:schemeClr val="bg1">
                <a:lumMod val="5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3765"/>
              <a:endParaRPr lang="zh-CN" altLang="en-US" sz="2000" b="1" dirty="0">
                <a:solidFill>
                  <a:schemeClr val="bg1"/>
                </a:solidFill>
                <a:latin typeface="OPPOSans R" panose="00020600040101010101" charset="-122"/>
                <a:ea typeface="OPPOSans R" panose="00020600040101010101" charset="-122"/>
                <a:cs typeface="OPPOSans R" panose="00020600040101010101" charset="-122"/>
              </a:endParaRPr>
            </a:p>
          </p:txBody>
        </p:sp>
        <p:sp>
          <p:nvSpPr>
            <p:cNvPr id="18" name="îṥļiďê"/>
            <p:cNvSpPr/>
            <p:nvPr/>
          </p:nvSpPr>
          <p:spPr>
            <a:xfrm>
              <a:off x="4327187" y="4042038"/>
              <a:ext cx="3536039" cy="45719"/>
            </a:xfrm>
            <a:prstGeom prst="rect">
              <a:avLst/>
            </a:prstGeom>
            <a:solidFill>
              <a:srgbClr val="00B0F0"/>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25000" lnSpcReduction="20000"/>
            </a:bodyPr>
            <a:lstStyle/>
            <a:p>
              <a:pPr algn="ctr" defTabSz="913765"/>
              <a:endParaRPr lang="zh-CN" altLang="en-US" sz="2000" b="1" dirty="0">
                <a:solidFill>
                  <a:schemeClr val="bg1"/>
                </a:solidFill>
                <a:latin typeface="OPPOSans R" panose="00020600040101010101" charset="-122"/>
                <a:ea typeface="OPPOSans R" panose="00020600040101010101" charset="-122"/>
                <a:cs typeface="OPPOSans R" panose="00020600040101010101" charset="-122"/>
              </a:endParaRPr>
            </a:p>
          </p:txBody>
        </p:sp>
        <p:sp>
          <p:nvSpPr>
            <p:cNvPr id="19" name="işļïďê"/>
            <p:cNvSpPr/>
            <p:nvPr/>
          </p:nvSpPr>
          <p:spPr>
            <a:xfrm>
              <a:off x="7984448" y="4036304"/>
              <a:ext cx="3536039" cy="45719"/>
            </a:xfrm>
            <a:prstGeom prst="rect">
              <a:avLst/>
            </a:prstGeom>
            <a:solidFill>
              <a:schemeClr val="accent6">
                <a:lumMod val="75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3765"/>
              <a:endParaRPr lang="zh-CN" altLang="en-US" sz="2000" b="1" dirty="0">
                <a:solidFill>
                  <a:schemeClr val="bg1"/>
                </a:solidFill>
                <a:latin typeface="OPPOSans R" panose="00020600040101010101" charset="-122"/>
                <a:ea typeface="OPPOSans R" panose="00020600040101010101" charset="-122"/>
                <a:cs typeface="OPPOSans R" panose="00020600040101010101" charset="-122"/>
              </a:endParaRPr>
            </a:p>
          </p:txBody>
        </p:sp>
        <p:sp>
          <p:nvSpPr>
            <p:cNvPr id="20" name="îṣḷiḓê"/>
            <p:cNvSpPr/>
            <p:nvPr/>
          </p:nvSpPr>
          <p:spPr>
            <a:xfrm>
              <a:off x="9634506" y="-6774"/>
              <a:ext cx="1885982" cy="2737034"/>
            </a:xfrm>
            <a:prstGeom prst="rect">
              <a:avLst/>
            </a:prstGeom>
            <a:solidFill>
              <a:schemeClr val="accent1"/>
            </a:solidFill>
            <a:ln w="38100" cap="rnd">
              <a:solidFill>
                <a:schemeClr val="accent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3765"/>
              <a:endParaRPr lang="en-US" altLang="zh-CN" sz="2000" b="1" dirty="0">
                <a:solidFill>
                  <a:schemeClr val="bg1"/>
                </a:solidFill>
                <a:latin typeface="OPPOSans R" panose="00020600040101010101" charset="-122"/>
                <a:ea typeface="OPPOSans R" panose="00020600040101010101" charset="-122"/>
                <a:cs typeface="OPPOSans R" panose="00020600040101010101" charset="-122"/>
              </a:endParaRPr>
            </a:p>
            <a:p>
              <a:pPr algn="ctr" defTabSz="913765"/>
              <a:endParaRPr lang="zh-CN" altLang="en-US" sz="2000" b="1" dirty="0">
                <a:solidFill>
                  <a:schemeClr val="bg1"/>
                </a:solidFill>
                <a:latin typeface="OPPOSans R" panose="00020600040101010101" charset="-122"/>
                <a:ea typeface="OPPOSans R" panose="00020600040101010101" charset="-122"/>
                <a:cs typeface="OPPOSans R" panose="00020600040101010101" charset="-122"/>
              </a:endParaRPr>
            </a:p>
          </p:txBody>
        </p:sp>
        <p:sp>
          <p:nvSpPr>
            <p:cNvPr id="21" name="iş1iḋe"/>
            <p:cNvSpPr/>
            <p:nvPr/>
          </p:nvSpPr>
          <p:spPr>
            <a:xfrm>
              <a:off x="9812096" y="488062"/>
              <a:ext cx="1633670" cy="954107"/>
            </a:xfrm>
            <a:prstGeom prst="rect">
              <a:avLst/>
            </a:prstGeom>
          </p:spPr>
          <p:txBody>
            <a:bodyPr wrap="square">
              <a:spAutoFit/>
            </a:bodyPr>
            <a:lstStyle/>
            <a:p>
              <a:r>
                <a:rPr lang="en-US" altLang="zh-CN" sz="2800">
                  <a:solidFill>
                    <a:schemeClr val="bg1"/>
                  </a:solidFill>
                  <a:latin typeface="Impact" panose="020B0806030902050204" pitchFamily="34" charset="0"/>
                  <a:ea typeface="OPPOSans R" panose="00020600040101010101" charset="-122"/>
                  <a:cs typeface="OPPOSans R" panose="00020600040101010101" charset="-122"/>
                </a:rPr>
                <a:t>SERVICE CENTER</a:t>
              </a:r>
              <a:endParaRPr lang="en-US" altLang="zh-CN" sz="2800" dirty="0">
                <a:solidFill>
                  <a:schemeClr val="bg1"/>
                </a:solidFill>
                <a:latin typeface="Impact" panose="020B0806030902050204" pitchFamily="34" charset="0"/>
                <a:ea typeface="OPPOSans R" panose="00020600040101010101" charset="-122"/>
                <a:cs typeface="OPPOSans R" panose="00020600040101010101" charset="-122"/>
              </a:endParaRPr>
            </a:p>
          </p:txBody>
        </p:sp>
        <p:cxnSp>
          <p:nvCxnSpPr>
            <p:cNvPr id="22" name="直接连接符 21"/>
            <p:cNvCxnSpPr/>
            <p:nvPr/>
          </p:nvCxnSpPr>
          <p:spPr>
            <a:xfrm flipH="1">
              <a:off x="10332777" y="1538168"/>
              <a:ext cx="489441" cy="48944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4" name="išľîdè"/>
            <p:cNvSpPr/>
            <p:nvPr/>
          </p:nvSpPr>
          <p:spPr>
            <a:xfrm>
              <a:off x="9812096" y="2045632"/>
              <a:ext cx="1383144" cy="523220"/>
            </a:xfrm>
            <a:prstGeom prst="rect">
              <a:avLst/>
            </a:prstGeom>
          </p:spPr>
          <p:txBody>
            <a:bodyPr wrap="square">
              <a:spAutoFit/>
            </a:bodyPr>
            <a:lstStyle/>
            <a:p>
              <a:r>
                <a:rPr lang="en-US" altLang="zh-CN" sz="2800">
                  <a:solidFill>
                    <a:schemeClr val="bg1"/>
                  </a:solidFill>
                  <a:latin typeface="Impact" panose="020B0806030902050204" pitchFamily="34" charset="0"/>
                  <a:ea typeface="OPPOSans R" panose="00020600040101010101" charset="-122"/>
                  <a:cs typeface="OPPOSans R" panose="00020600040101010101" charset="-122"/>
                </a:rPr>
                <a:t>3 TYPES</a:t>
              </a:r>
              <a:endParaRPr lang="zh-CN" altLang="en-US" sz="2800" dirty="0">
                <a:solidFill>
                  <a:schemeClr val="bg1"/>
                </a:solidFill>
                <a:latin typeface="Impact" panose="020B0806030902050204" pitchFamily="34" charset="0"/>
                <a:ea typeface="OPPOSans R" panose="00020600040101010101" charset="-122"/>
                <a:cs typeface="OPPOSans R" panose="00020600040101010101" charset="-122"/>
              </a:endParaRPr>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2800" y="1495345"/>
            <a:ext cx="10286400" cy="4387282"/>
            <a:chOff x="1180148" y="1821169"/>
            <a:chExt cx="10286400" cy="4387282"/>
          </a:xfrm>
        </p:grpSpPr>
        <p:sp>
          <p:nvSpPr>
            <p:cNvPr id="22" name="矩形 21"/>
            <p:cNvSpPr/>
            <p:nvPr/>
          </p:nvSpPr>
          <p:spPr>
            <a:xfrm>
              <a:off x="1180148" y="2084624"/>
              <a:ext cx="3279290" cy="4123827"/>
            </a:xfrm>
            <a:prstGeom prst="rect">
              <a:avLst/>
            </a:prstGeom>
            <a:noFill/>
            <a:ln>
              <a:solidFill>
                <a:srgbClr val="00925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00">
                <a:solidFill>
                  <a:srgbClr val="000000"/>
                </a:solidFill>
                <a:latin typeface="OPPOSans R" panose="00020600040101010101" charset="-122"/>
                <a:ea typeface="OPPOSans R" panose="00020600040101010101" charset="-122"/>
                <a:cs typeface="OPPOSans R" panose="00020600040101010101" charset="-122"/>
                <a:sym typeface="Helvetica Neue Medium"/>
              </a:endParaRPr>
            </a:p>
          </p:txBody>
        </p:sp>
        <p:sp>
          <p:nvSpPr>
            <p:cNvPr id="26" name="文本框 25"/>
            <p:cNvSpPr txBox="1"/>
            <p:nvPr/>
          </p:nvSpPr>
          <p:spPr>
            <a:xfrm>
              <a:off x="1589342" y="2473108"/>
              <a:ext cx="2523808" cy="359073"/>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25400" tIns="25400" rIns="25400" bIns="25400" numCol="1" spcCol="38100" rtlCol="0" anchor="ctr" forceAA="0">
              <a:spAutoFit/>
            </a:bodyPr>
            <a:lstStyle/>
            <a:p>
              <a:pPr marR="0" algn="ctr" defTabSz="825500" rtl="0" fontAlgn="auto" latinLnBrk="0" hangingPunct="0">
                <a:lnSpc>
                  <a:spcPct val="100000"/>
                </a:lnSpc>
                <a:spcBef>
                  <a:spcPts val="0"/>
                </a:spcBef>
                <a:spcAft>
                  <a:spcPts val="0"/>
                </a:spcAft>
                <a:buClrTx/>
                <a:buSzTx/>
              </a:pPr>
              <a:r>
                <a:rPr kumimoji="0" lang="zh-CN" altLang="en-US" sz="2000" i="0" u="none" strike="noStrike" cap="none" spc="600" normalizeH="0" baseline="0">
                  <a:ln>
                    <a:noFill/>
                  </a:ln>
                  <a:solidFill>
                    <a:srgbClr val="046A38"/>
                  </a:solidFill>
                  <a:effectLst/>
                  <a:uFillTx/>
                  <a:latin typeface="OPPOSans B" panose="00020600040101010101" pitchFamily="18" charset="-122"/>
                  <a:ea typeface="OPPOSans B" panose="00020600040101010101" pitchFamily="18" charset="-122"/>
                  <a:cs typeface="Helvetica Neue"/>
                  <a:sym typeface="Helvetica Neue"/>
                </a:rPr>
                <a:t>客服单体店</a:t>
              </a:r>
              <a:endParaRPr kumimoji="0" lang="zh-CN" altLang="en-US" sz="2000" i="0" u="none" strike="noStrike" cap="none" spc="600" normalizeH="0" baseline="0">
                <a:ln>
                  <a:noFill/>
                </a:ln>
                <a:solidFill>
                  <a:srgbClr val="046A38"/>
                </a:solidFill>
                <a:effectLst/>
                <a:uFillTx/>
                <a:latin typeface="OPPOSans B" panose="00020600040101010101" pitchFamily="18" charset="-122"/>
                <a:ea typeface="OPPOSans B" panose="00020600040101010101" pitchFamily="18" charset="-122"/>
                <a:cs typeface="Helvetica Neue"/>
                <a:sym typeface="Helvetica Neue"/>
              </a:endParaRPr>
            </a:p>
          </p:txBody>
        </p:sp>
        <p:sp>
          <p:nvSpPr>
            <p:cNvPr id="27" name="文本框 26"/>
            <p:cNvSpPr txBox="1"/>
            <p:nvPr/>
          </p:nvSpPr>
          <p:spPr>
            <a:xfrm>
              <a:off x="2090258" y="1821169"/>
              <a:ext cx="1482895" cy="400110"/>
            </a:xfrm>
            <a:prstGeom prst="rect">
              <a:avLst/>
            </a:prstGeom>
            <a:solidFill>
              <a:schemeClr val="bg1"/>
            </a:solidFill>
          </p:spPr>
          <p:txBody>
            <a:bodyPr wrap="square" rtlCol="0">
              <a:spAutoFit/>
            </a:bodyPr>
            <a:lstStyle/>
            <a:p>
              <a:pPr algn="ctr"/>
              <a:r>
                <a:rPr lang="en-US" altLang="zh-CN" sz="2000" dirty="0">
                  <a:latin typeface="OPPOSans B" panose="00020600040101010101" pitchFamily="18" charset="-122"/>
                  <a:ea typeface="OPPOSans B" panose="00020600040101010101" pitchFamily="18" charset="-122"/>
                  <a:cs typeface="OPPOSans R" panose="00020600040101010101" charset="-122"/>
                </a:rPr>
                <a:t>-   ONE   -</a:t>
              </a:r>
              <a:endParaRPr lang="en-US" altLang="zh-CN" sz="2000" dirty="0">
                <a:latin typeface="OPPOSans B" panose="00020600040101010101" pitchFamily="18" charset="-122"/>
                <a:ea typeface="OPPOSans B" panose="00020600040101010101" pitchFamily="18" charset="-122"/>
                <a:cs typeface="OPPOSans R" panose="00020600040101010101" charset="-122"/>
              </a:endParaRPr>
            </a:p>
          </p:txBody>
        </p:sp>
        <p:sp>
          <p:nvSpPr>
            <p:cNvPr id="28" name="矩形 27"/>
            <p:cNvSpPr/>
            <p:nvPr/>
          </p:nvSpPr>
          <p:spPr>
            <a:xfrm>
              <a:off x="4673298" y="2084624"/>
              <a:ext cx="3279290" cy="4123827"/>
            </a:xfrm>
            <a:prstGeom prst="rect">
              <a:avLst/>
            </a:prstGeom>
            <a:noFill/>
            <a:ln>
              <a:solidFill>
                <a:srgbClr val="00925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noAutofit/>
            </a:bodyPr>
            <a:lstStyle/>
            <a:p>
              <a:endParaRPr lang="en-US" altLang="zh-CN" sz="1400">
                <a:solidFill>
                  <a:srgbClr val="000000"/>
                </a:solidFill>
                <a:latin typeface="OPPOSans R" panose="00020600040101010101" charset="-122"/>
                <a:ea typeface="OPPOSans R" panose="00020600040101010101" charset="-122"/>
                <a:cs typeface="OPPOSans R" panose="00020600040101010101" charset="-122"/>
                <a:sym typeface="Helvetica Neue Medium"/>
              </a:endParaRPr>
            </a:p>
            <a:p>
              <a:endParaRPr lang="en-US" altLang="zh-CN" sz="1400">
                <a:solidFill>
                  <a:srgbClr val="000000"/>
                </a:solidFill>
                <a:latin typeface="OPPOSans R" panose="00020600040101010101" charset="-122"/>
                <a:ea typeface="OPPOSans R" panose="00020600040101010101" charset="-122"/>
                <a:cs typeface="OPPOSans R" panose="00020600040101010101" charset="-122"/>
                <a:sym typeface="Helvetica Neue Medium"/>
              </a:endParaRPr>
            </a:p>
            <a:p>
              <a:endParaRPr lang="en-US" altLang="zh-CN" sz="1400">
                <a:solidFill>
                  <a:srgbClr val="000000"/>
                </a:solidFill>
                <a:latin typeface="OPPOSans R" panose="00020600040101010101" charset="-122"/>
                <a:ea typeface="OPPOSans R" panose="00020600040101010101" charset="-122"/>
                <a:cs typeface="OPPOSans R" panose="00020600040101010101" charset="-122"/>
                <a:sym typeface="Helvetica Neue Medium"/>
              </a:endParaRPr>
            </a:p>
            <a:p>
              <a:endParaRPr lang="en-US" altLang="zh-CN" sz="1400">
                <a:solidFill>
                  <a:srgbClr val="000000"/>
                </a:solidFill>
                <a:latin typeface="OPPOSans R" panose="00020600040101010101" charset="-122"/>
                <a:ea typeface="OPPOSans R" panose="00020600040101010101" charset="-122"/>
                <a:cs typeface="OPPOSans R" panose="00020600040101010101" charset="-122"/>
                <a:sym typeface="Helvetica Neue Medium"/>
              </a:endParaRPr>
            </a:p>
          </p:txBody>
        </p:sp>
        <p:sp>
          <p:nvSpPr>
            <p:cNvPr id="29" name="文本框 28"/>
            <p:cNvSpPr txBox="1"/>
            <p:nvPr/>
          </p:nvSpPr>
          <p:spPr>
            <a:xfrm>
              <a:off x="5412728" y="2473080"/>
              <a:ext cx="1818389" cy="359073"/>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25400" tIns="25400" rIns="25400" bIns="25400" numCol="1" spcCol="38100" rtlCol="0" anchor="ctr" forceAA="0">
              <a:spAutoFit/>
            </a:bodyPr>
            <a:lstStyle/>
            <a:p>
              <a:pPr marR="0" algn="ctr" defTabSz="825500" rtl="0" fontAlgn="auto" latinLnBrk="0" hangingPunct="0">
                <a:lnSpc>
                  <a:spcPct val="100000"/>
                </a:lnSpc>
                <a:spcBef>
                  <a:spcPts val="0"/>
                </a:spcBef>
                <a:spcAft>
                  <a:spcPts val="0"/>
                </a:spcAft>
                <a:buClrTx/>
                <a:buSzTx/>
              </a:pPr>
              <a:r>
                <a:rPr kumimoji="0" lang="zh-CN" altLang="en-US" sz="2000" i="0" u="none" strike="noStrike" cap="none" spc="600" normalizeH="0" baseline="0">
                  <a:ln>
                    <a:noFill/>
                  </a:ln>
                  <a:solidFill>
                    <a:srgbClr val="046A38"/>
                  </a:solidFill>
                  <a:effectLst/>
                  <a:uFillTx/>
                  <a:latin typeface="OPPOSans B" panose="00020600040101010101" pitchFamily="18" charset="-122"/>
                  <a:ea typeface="OPPOSans B" panose="00020600040101010101" pitchFamily="18" charset="-122"/>
                  <a:cs typeface="Helvetica Neue"/>
                  <a:sym typeface="Helvetica Neue"/>
                </a:rPr>
                <a:t>销服</a:t>
              </a:r>
              <a:r>
                <a:rPr kumimoji="0" lang="zh-CN" altLang="en-US" sz="2000" i="0" u="none" strike="noStrike" cap="none" spc="600" normalizeH="0" baseline="0">
                  <a:ln>
                    <a:noFill/>
                  </a:ln>
                  <a:solidFill>
                    <a:schemeClr val="accent1"/>
                  </a:solidFill>
                  <a:effectLst/>
                  <a:uFillTx/>
                  <a:latin typeface="OPPOSans B" panose="00020600040101010101" pitchFamily="18" charset="-122"/>
                  <a:ea typeface="OPPOSans B" panose="00020600040101010101" pitchFamily="18" charset="-122"/>
                  <a:cs typeface="Helvetica Neue"/>
                  <a:sym typeface="Helvetica Neue"/>
                </a:rPr>
                <a:t>一体</a:t>
              </a:r>
              <a:r>
                <a:rPr kumimoji="0" lang="zh-CN" altLang="en-US" sz="2000" i="0" u="none" strike="noStrike" cap="none" spc="600" normalizeH="0" baseline="0">
                  <a:ln>
                    <a:noFill/>
                  </a:ln>
                  <a:solidFill>
                    <a:srgbClr val="046A38"/>
                  </a:solidFill>
                  <a:effectLst/>
                  <a:uFillTx/>
                  <a:latin typeface="OPPOSans B" panose="00020600040101010101" pitchFamily="18" charset="-122"/>
                  <a:ea typeface="OPPOSans B" panose="00020600040101010101" pitchFamily="18" charset="-122"/>
                  <a:cs typeface="Helvetica Neue"/>
                  <a:sym typeface="Helvetica Neue"/>
                </a:rPr>
                <a:t>店</a:t>
              </a:r>
              <a:endParaRPr kumimoji="0" lang="zh-CN" altLang="en-US" sz="2000" i="0" u="none" strike="noStrike" cap="none" spc="600" normalizeH="0" baseline="0">
                <a:ln>
                  <a:noFill/>
                </a:ln>
                <a:solidFill>
                  <a:srgbClr val="046A38"/>
                </a:solidFill>
                <a:effectLst/>
                <a:uFillTx/>
                <a:latin typeface="OPPOSans B" panose="00020600040101010101" pitchFamily="18" charset="-122"/>
                <a:ea typeface="OPPOSans B" panose="00020600040101010101" pitchFamily="18" charset="-122"/>
                <a:cs typeface="Helvetica Neue"/>
                <a:sym typeface="Helvetica Neue"/>
              </a:endParaRPr>
            </a:p>
          </p:txBody>
        </p:sp>
        <p:sp>
          <p:nvSpPr>
            <p:cNvPr id="30" name="文本框 29"/>
            <p:cNvSpPr txBox="1"/>
            <p:nvPr/>
          </p:nvSpPr>
          <p:spPr>
            <a:xfrm>
              <a:off x="5486914" y="1822149"/>
              <a:ext cx="1600200" cy="400110"/>
            </a:xfrm>
            <a:prstGeom prst="rect">
              <a:avLst/>
            </a:prstGeom>
            <a:solidFill>
              <a:schemeClr val="bg1"/>
            </a:solidFill>
          </p:spPr>
          <p:txBody>
            <a:bodyPr wrap="square" rtlCol="0">
              <a:spAutoFit/>
            </a:bodyPr>
            <a:lstStyle/>
            <a:p>
              <a:pPr algn="ctr"/>
              <a:r>
                <a:rPr lang="en-US" altLang="zh-CN" sz="2000">
                  <a:latin typeface="OPPOSans B" panose="00020600040101010101" pitchFamily="18" charset="-122"/>
                  <a:ea typeface="OPPOSans B" panose="00020600040101010101" pitchFamily="18" charset="-122"/>
                  <a:cs typeface="OPPOSans R" panose="00020600040101010101" charset="-122"/>
                </a:rPr>
                <a:t>-   TWO   </a:t>
              </a:r>
              <a:r>
                <a:rPr lang="en-US" altLang="zh-CN" sz="2000" dirty="0">
                  <a:latin typeface="OPPOSans B" panose="00020600040101010101" pitchFamily="18" charset="-122"/>
                  <a:ea typeface="OPPOSans B" panose="00020600040101010101" pitchFamily="18" charset="-122"/>
                  <a:cs typeface="OPPOSans R" panose="00020600040101010101" charset="-122"/>
                </a:rPr>
                <a:t>-</a:t>
              </a:r>
              <a:endParaRPr lang="en-US" altLang="zh-CN" sz="2000" dirty="0">
                <a:latin typeface="OPPOSans B" panose="00020600040101010101" pitchFamily="18" charset="-122"/>
                <a:ea typeface="OPPOSans B" panose="00020600040101010101" pitchFamily="18" charset="-122"/>
                <a:cs typeface="OPPOSans R" panose="00020600040101010101" charset="-122"/>
              </a:endParaRPr>
            </a:p>
          </p:txBody>
        </p:sp>
        <p:sp>
          <p:nvSpPr>
            <p:cNvPr id="31" name="矩形 30"/>
            <p:cNvSpPr/>
            <p:nvPr/>
          </p:nvSpPr>
          <p:spPr>
            <a:xfrm>
              <a:off x="4832253" y="2913242"/>
              <a:ext cx="3008464" cy="2325893"/>
            </a:xfrm>
            <a:prstGeom prst="rect">
              <a:avLst/>
            </a:prstGeom>
          </p:spPr>
          <p:txBody>
            <a:bodyPr wrap="square">
              <a:spAutoFit/>
            </a:bodyPr>
            <a:lstStyle/>
            <a:p>
              <a:pPr marL="457200" indent="-457200" algn="l">
                <a:lnSpc>
                  <a:spcPct val="150000"/>
                </a:lnSpc>
                <a:buFont typeface="Arial" panose="020B0604020202020204" pitchFamily="34" charset="0"/>
                <a:buChar char="•"/>
              </a:pPr>
              <a:r>
                <a:rPr lang="zh-CN" altLang="en-US" sz="1400">
                  <a:solidFill>
                    <a:srgbClr val="5E5E5E"/>
                  </a:solidFill>
                  <a:latin typeface="OPPOSans R" panose="00020600040101010101" charset="-122"/>
                  <a:ea typeface="OPPOSans R" panose="00020600040101010101" charset="-122"/>
                  <a:cs typeface="OPPOSans R" panose="00020600040101010101" charset="-122"/>
                  <a:sym typeface="Helvetica Neue Medium"/>
                </a:rPr>
                <a:t>参照</a:t>
              </a:r>
              <a:r>
                <a:rPr lang="en-US" altLang="zh-CN" sz="1400">
                  <a:solidFill>
                    <a:srgbClr val="5E5E5E"/>
                  </a:solidFill>
                  <a:latin typeface="OPPOSans R" panose="00020600040101010101" charset="-122"/>
                  <a:ea typeface="OPPOSans R" panose="00020600040101010101" charset="-122"/>
                  <a:cs typeface="OPPOSans R" panose="00020600040101010101" charset="-122"/>
                  <a:sym typeface="Helvetica Neue Medium"/>
                </a:rPr>
                <a:t>OPPO</a:t>
              </a:r>
              <a:r>
                <a:rPr lang="zh-CN" altLang="en-US" sz="1400">
                  <a:solidFill>
                    <a:srgbClr val="5E5E5E"/>
                  </a:solidFill>
                  <a:latin typeface="OPPOSans R" panose="00020600040101010101" charset="-122"/>
                  <a:ea typeface="OPPOSans R" panose="00020600040101010101" charset="-122"/>
                  <a:cs typeface="OPPOSans R" panose="00020600040101010101" charset="-122"/>
                  <a:sym typeface="Helvetica Neue Medium"/>
                </a:rPr>
                <a:t>总部销售</a:t>
              </a:r>
              <a:r>
                <a:rPr lang="en-US" altLang="zh-CN" sz="1400">
                  <a:solidFill>
                    <a:srgbClr val="5E5E5E"/>
                  </a:solidFill>
                  <a:latin typeface="OPPOSans R" panose="00020600040101010101" charset="-122"/>
                  <a:ea typeface="OPPOSans R" panose="00020600040101010101" charset="-122"/>
                  <a:cs typeface="OPPOSans R" panose="00020600040101010101" charset="-122"/>
                  <a:sym typeface="Helvetica Neue Medium"/>
                </a:rPr>
                <a:t>&amp;</a:t>
              </a:r>
              <a:r>
                <a:rPr lang="zh-CN" altLang="en-US" sz="1400">
                  <a:solidFill>
                    <a:srgbClr val="5E5E5E"/>
                  </a:solidFill>
                  <a:latin typeface="OPPOSans R" panose="00020600040101010101" charset="-122"/>
                  <a:ea typeface="OPPOSans R" panose="00020600040101010101" charset="-122"/>
                  <a:cs typeface="OPPOSans R" panose="00020600040101010101" charset="-122"/>
                  <a:sym typeface="Helvetica Neue Medium"/>
                </a:rPr>
                <a:t>服务一体店形象标准、装修建设的</a:t>
              </a:r>
              <a:r>
                <a:rPr lang="en-US" altLang="zh-CN" sz="1400">
                  <a:solidFill>
                    <a:srgbClr val="5E5E5E"/>
                  </a:solidFill>
                  <a:latin typeface="OPPOSans R" panose="00020600040101010101" charset="-122"/>
                  <a:ea typeface="OPPOSans R" panose="00020600040101010101" charset="-122"/>
                  <a:cs typeface="OPPOSans R" panose="00020600040101010101" charset="-122"/>
                  <a:sym typeface="Helvetica Neue Medium"/>
                </a:rPr>
                <a:t>OPPO</a:t>
              </a:r>
              <a:r>
                <a:rPr lang="zh-CN" altLang="en-US" sz="1400">
                  <a:solidFill>
                    <a:srgbClr val="5E5E5E"/>
                  </a:solidFill>
                  <a:latin typeface="OPPOSans R" panose="00020600040101010101" charset="-122"/>
                  <a:ea typeface="OPPOSans R" panose="00020600040101010101" charset="-122"/>
                  <a:cs typeface="OPPOSans R" panose="00020600040101010101" charset="-122"/>
                  <a:sym typeface="Helvetica Neue Medium"/>
                </a:rPr>
                <a:t>海外销服一体店</a:t>
              </a:r>
              <a:endParaRPr lang="zh-CN" altLang="en-US" sz="1400">
                <a:solidFill>
                  <a:srgbClr val="5E5E5E"/>
                </a:solidFill>
                <a:latin typeface="OPPOSans R" panose="00020600040101010101" charset="-122"/>
                <a:ea typeface="OPPOSans R" panose="00020600040101010101" charset="-122"/>
                <a:cs typeface="OPPOSans R" panose="00020600040101010101" charset="-122"/>
                <a:sym typeface="Helvetica Neue Medium"/>
              </a:endParaRPr>
            </a:p>
            <a:p>
              <a:pPr marL="457200" indent="-457200" algn="l">
                <a:lnSpc>
                  <a:spcPct val="150000"/>
                </a:lnSpc>
                <a:buFont typeface="Arial" panose="020B0604020202020204" pitchFamily="34" charset="0"/>
                <a:buChar char="•"/>
              </a:pPr>
              <a:r>
                <a:rPr lang="zh-CN" altLang="en-US" sz="1400">
                  <a:solidFill>
                    <a:srgbClr val="5E5E5E"/>
                  </a:solidFill>
                  <a:latin typeface="OPPOSans R" panose="00020600040101010101" charset="-122"/>
                  <a:ea typeface="OPPOSans R" panose="00020600040101010101" charset="-122"/>
                  <a:cs typeface="OPPOSans R" panose="00020600040101010101" charset="-122"/>
                  <a:sym typeface="Helvetica Neue Medium"/>
                </a:rPr>
                <a:t>店内陈列、标件道具以总部终端物料、客服标件为主</a:t>
              </a:r>
              <a:endParaRPr lang="zh-CN" altLang="en-US" sz="1400">
                <a:solidFill>
                  <a:srgbClr val="5E5E5E"/>
                </a:solidFill>
                <a:latin typeface="OPPOSans R" panose="00020600040101010101" charset="-122"/>
                <a:ea typeface="OPPOSans R" panose="00020600040101010101" charset="-122"/>
                <a:cs typeface="OPPOSans R" panose="00020600040101010101" charset="-122"/>
                <a:sym typeface="Helvetica Neue Medium"/>
              </a:endParaRPr>
            </a:p>
            <a:p>
              <a:pPr marL="457200" indent="-457200" algn="l">
                <a:lnSpc>
                  <a:spcPct val="150000"/>
                </a:lnSpc>
                <a:buFont typeface="Arial" panose="020B0604020202020204" pitchFamily="34" charset="0"/>
                <a:buChar char="•"/>
              </a:pPr>
              <a:r>
                <a:rPr lang="zh-CN" altLang="en-US" sz="1400">
                  <a:solidFill>
                    <a:srgbClr val="5E5E5E"/>
                  </a:solidFill>
                  <a:latin typeface="OPPOSans R" panose="00020600040101010101" charset="-122"/>
                  <a:ea typeface="OPPOSans R" panose="00020600040101010101" charset="-122"/>
                  <a:cs typeface="OPPOSans R" panose="00020600040101010101" charset="-122"/>
                  <a:sym typeface="Helvetica Neue Medium"/>
                </a:rPr>
                <a:t>店面面积大于</a:t>
              </a:r>
              <a:r>
                <a:rPr lang="en-US" altLang="zh-CN" sz="1400">
                  <a:solidFill>
                    <a:srgbClr val="5E5E5E"/>
                  </a:solidFill>
                  <a:latin typeface="OPPOSans R" panose="00020600040101010101" charset="-122"/>
                  <a:ea typeface="OPPOSans R" panose="00020600040101010101" charset="-122"/>
                  <a:cs typeface="OPPOSans R" panose="00020600040101010101" charset="-122"/>
                  <a:sym typeface="Helvetica Neue Medium"/>
                </a:rPr>
                <a:t>100</a:t>
              </a:r>
              <a:r>
                <a:rPr lang="zh-CN" altLang="en-US" sz="1400">
                  <a:solidFill>
                    <a:srgbClr val="5E5E5E"/>
                  </a:solidFill>
                  <a:latin typeface="OPPOSans R" panose="00020600040101010101" charset="-122"/>
                  <a:ea typeface="OPPOSans R" panose="00020600040101010101" charset="-122"/>
                  <a:cs typeface="OPPOSans R" panose="00020600040101010101" charset="-122"/>
                  <a:sym typeface="Helvetica Neue Medium"/>
                </a:rPr>
                <a:t>㎡，其中客服所占面积大于</a:t>
              </a:r>
              <a:r>
                <a:rPr lang="en-US" altLang="zh-CN" sz="1400">
                  <a:solidFill>
                    <a:srgbClr val="5E5E5E"/>
                  </a:solidFill>
                  <a:latin typeface="OPPOSans R" panose="00020600040101010101" charset="-122"/>
                  <a:ea typeface="OPPOSans R" panose="00020600040101010101" charset="-122"/>
                  <a:cs typeface="OPPOSans R" panose="00020600040101010101" charset="-122"/>
                  <a:sym typeface="Helvetica Neue Medium"/>
                </a:rPr>
                <a:t>40</a:t>
              </a:r>
              <a:r>
                <a:rPr lang="zh-CN" altLang="en-US" sz="1400">
                  <a:solidFill>
                    <a:srgbClr val="5E5E5E"/>
                  </a:solidFill>
                  <a:latin typeface="OPPOSans R" panose="00020600040101010101" charset="-122"/>
                  <a:ea typeface="OPPOSans R" panose="00020600040101010101" charset="-122"/>
                  <a:cs typeface="OPPOSans R" panose="00020600040101010101" charset="-122"/>
                  <a:sym typeface="Helvetica Neue Medium"/>
                </a:rPr>
                <a:t>㎡</a:t>
              </a:r>
              <a:endParaRPr lang="zh-CN" altLang="en-US" sz="1400">
                <a:solidFill>
                  <a:srgbClr val="5E5E5E"/>
                </a:solidFill>
                <a:latin typeface="OPPOSans R" panose="00020600040101010101" charset="-122"/>
                <a:ea typeface="OPPOSans R" panose="00020600040101010101" charset="-122"/>
                <a:cs typeface="OPPOSans R" panose="00020600040101010101" charset="-122"/>
                <a:sym typeface="Helvetica Neue Medium"/>
              </a:endParaRPr>
            </a:p>
          </p:txBody>
        </p:sp>
        <p:sp>
          <p:nvSpPr>
            <p:cNvPr id="32" name="矩形 31"/>
            <p:cNvSpPr/>
            <p:nvPr/>
          </p:nvSpPr>
          <p:spPr>
            <a:xfrm>
              <a:off x="1316751" y="2913063"/>
              <a:ext cx="2901834" cy="2011680"/>
            </a:xfrm>
            <a:prstGeom prst="rect">
              <a:avLst/>
            </a:prstGeom>
          </p:spPr>
          <p:txBody>
            <a:bodyPr wrap="square">
              <a:spAutoFit/>
            </a:bodyPr>
            <a:lstStyle/>
            <a:p>
              <a:pPr marL="171450" marR="0" indent="-171450" algn="l" defTabSz="825500" rtl="0" fontAlgn="auto" latinLnBrk="0" hangingPunct="0">
                <a:lnSpc>
                  <a:spcPct val="150000"/>
                </a:lnSpc>
                <a:spcBef>
                  <a:spcPts val="0"/>
                </a:spcBef>
                <a:spcAft>
                  <a:spcPts val="0"/>
                </a:spcAft>
                <a:buClrTx/>
                <a:buSzTx/>
                <a:buFont typeface="Arial" panose="020B0604020202020204" pitchFamily="34" charset="0"/>
                <a:buChar char="•"/>
              </a:pPr>
              <a:r>
                <a:rPr lang="zh-CN" altLang="en-US" sz="1400" b="0" dirty="0">
                  <a:solidFill>
                    <a:srgbClr val="5E5E5E"/>
                  </a:solidFill>
                  <a:latin typeface="OPPOSans R" panose="00020600040101010101" charset="-122"/>
                  <a:ea typeface="OPPOSans R" panose="00020600040101010101" charset="-122"/>
                  <a:cs typeface="OPPOSans R" panose="00020600040101010101" charset="-122"/>
                  <a:sym typeface="Helvetica Neue Light"/>
                </a:rPr>
                <a:t>严格按照</a:t>
              </a:r>
              <a:r>
                <a:rPr lang="en-US" altLang="zh-CN" sz="1400" b="0" dirty="0">
                  <a:solidFill>
                    <a:srgbClr val="5E5E5E"/>
                  </a:solidFill>
                  <a:latin typeface="OPPOSans R" panose="00020600040101010101" charset="-122"/>
                  <a:ea typeface="OPPOSans R" panose="00020600040101010101" charset="-122"/>
                  <a:cs typeface="OPPOSans R" panose="00020600040101010101" charset="-122"/>
                  <a:sym typeface="Helvetica Neue Light"/>
                </a:rPr>
                <a:t>OPPO</a:t>
              </a:r>
              <a:r>
                <a:rPr lang="zh-CN" altLang="en-US" sz="1400" b="0" dirty="0">
                  <a:solidFill>
                    <a:srgbClr val="5E5E5E"/>
                  </a:solidFill>
                  <a:latin typeface="OPPOSans R" panose="00020600040101010101" charset="-122"/>
                  <a:ea typeface="OPPOSans R" panose="00020600040101010101" charset="-122"/>
                  <a:cs typeface="OPPOSans R" panose="00020600040101010101" charset="-122"/>
                  <a:sym typeface="Helvetica Neue Light"/>
                </a:rPr>
                <a:t>总部客服形象标准、装修建设的</a:t>
              </a:r>
              <a:r>
                <a:rPr lang="en-US" altLang="zh-CN" sz="1400" b="0" dirty="0">
                  <a:solidFill>
                    <a:srgbClr val="5E5E5E"/>
                  </a:solidFill>
                  <a:latin typeface="OPPOSans R" panose="00020600040101010101" charset="-122"/>
                  <a:ea typeface="OPPOSans R" panose="00020600040101010101" charset="-122"/>
                  <a:cs typeface="OPPOSans R" panose="00020600040101010101" charset="-122"/>
                  <a:sym typeface="Helvetica Neue Light"/>
                </a:rPr>
                <a:t>OPPO</a:t>
              </a:r>
              <a:r>
                <a:rPr lang="zh-CN" altLang="en-US" sz="1400" b="0" dirty="0">
                  <a:solidFill>
                    <a:srgbClr val="5E5E5E"/>
                  </a:solidFill>
                  <a:latin typeface="OPPOSans R" panose="00020600040101010101" charset="-122"/>
                  <a:ea typeface="OPPOSans R" panose="00020600040101010101" charset="-122"/>
                  <a:cs typeface="OPPOSans R" panose="00020600040101010101" charset="-122"/>
                  <a:sym typeface="Helvetica Neue Light"/>
                </a:rPr>
                <a:t>海外客户服务中心</a:t>
              </a:r>
              <a:endParaRPr lang="zh-CN" altLang="en-US" sz="1400" b="0" dirty="0">
                <a:solidFill>
                  <a:srgbClr val="5E5E5E"/>
                </a:solidFill>
                <a:latin typeface="OPPOSans R" panose="00020600040101010101" charset="-122"/>
                <a:ea typeface="OPPOSans R" panose="00020600040101010101" charset="-122"/>
                <a:cs typeface="OPPOSans R" panose="00020600040101010101" charset="-122"/>
                <a:sym typeface="Helvetica Neue Light"/>
              </a:endParaRPr>
            </a:p>
            <a:p>
              <a:pPr marL="171450" marR="0" indent="-171450" algn="l" defTabSz="825500" rtl="0" fontAlgn="auto" latinLnBrk="0" hangingPunct="0">
                <a:lnSpc>
                  <a:spcPct val="150000"/>
                </a:lnSpc>
                <a:spcBef>
                  <a:spcPts val="0"/>
                </a:spcBef>
                <a:spcAft>
                  <a:spcPts val="0"/>
                </a:spcAft>
                <a:buClrTx/>
                <a:buSzTx/>
                <a:buFont typeface="Arial" panose="020B0604020202020204" pitchFamily="34" charset="0"/>
                <a:buChar char="•"/>
              </a:pPr>
              <a:r>
                <a:rPr lang="zh-CN" altLang="en-US" sz="1400" b="0" dirty="0">
                  <a:solidFill>
                    <a:srgbClr val="5E5E5E"/>
                  </a:solidFill>
                  <a:latin typeface="OPPOSans R" panose="00020600040101010101" charset="-122"/>
                  <a:ea typeface="OPPOSans R" panose="00020600040101010101" charset="-122"/>
                  <a:cs typeface="OPPOSans R" panose="00020600040101010101" charset="-122"/>
                  <a:sym typeface="Helvetica Neue Light"/>
                </a:rPr>
                <a:t>店内陈列、标件道具均为总部的标准件</a:t>
              </a:r>
              <a:endParaRPr lang="zh-CN" altLang="en-US" sz="1400" b="0" dirty="0">
                <a:solidFill>
                  <a:srgbClr val="5E5E5E"/>
                </a:solidFill>
                <a:latin typeface="OPPOSans R" panose="00020600040101010101" charset="-122"/>
                <a:ea typeface="OPPOSans R" panose="00020600040101010101" charset="-122"/>
                <a:cs typeface="OPPOSans R" panose="00020600040101010101" charset="-122"/>
                <a:sym typeface="Helvetica Neue Light"/>
              </a:endParaRPr>
            </a:p>
            <a:p>
              <a:pPr marL="171450" marR="0" indent="-171450" algn="l" defTabSz="825500" rtl="0" fontAlgn="auto" latinLnBrk="0" hangingPunct="0">
                <a:lnSpc>
                  <a:spcPct val="150000"/>
                </a:lnSpc>
                <a:spcBef>
                  <a:spcPts val="0"/>
                </a:spcBef>
                <a:spcAft>
                  <a:spcPts val="0"/>
                </a:spcAft>
                <a:buClrTx/>
                <a:buSzTx/>
                <a:buFont typeface="Arial" panose="020B0604020202020204" pitchFamily="34" charset="0"/>
                <a:buChar char="•"/>
              </a:pPr>
              <a:r>
                <a:rPr lang="zh-CN" altLang="en-US" sz="1400" b="0" dirty="0">
                  <a:solidFill>
                    <a:srgbClr val="5E5E5E"/>
                  </a:solidFill>
                  <a:latin typeface="OPPOSans R" panose="00020600040101010101" charset="-122"/>
                  <a:ea typeface="OPPOSans R" panose="00020600040101010101" charset="-122"/>
                  <a:cs typeface="OPPOSans R" panose="00020600040101010101" charset="-122"/>
                  <a:sym typeface="Helvetica Neue Light"/>
                </a:rPr>
                <a:t>店面面积</a:t>
              </a:r>
              <a:r>
                <a:rPr lang="zh-CN" altLang="en-US" sz="1400" b="0">
                  <a:solidFill>
                    <a:srgbClr val="5E5E5E"/>
                  </a:solidFill>
                  <a:latin typeface="OPPOSans R" panose="00020600040101010101" charset="-122"/>
                  <a:ea typeface="OPPOSans R" panose="00020600040101010101" charset="-122"/>
                  <a:cs typeface="OPPOSans R" panose="00020600040101010101" charset="-122"/>
                  <a:sym typeface="Helvetica Neue Light"/>
                </a:rPr>
                <a:t>大于</a:t>
              </a:r>
              <a:r>
                <a:rPr lang="en-US" altLang="zh-CN" sz="1400" b="0">
                  <a:solidFill>
                    <a:srgbClr val="5E5E5E"/>
                  </a:solidFill>
                  <a:latin typeface="OPPOSans R" panose="00020600040101010101" charset="-122"/>
                  <a:ea typeface="OPPOSans R" panose="00020600040101010101" charset="-122"/>
                  <a:cs typeface="OPPOSans R" panose="00020600040101010101" charset="-122"/>
                  <a:sym typeface="Helvetica Neue Light"/>
                </a:rPr>
                <a:t>40</a:t>
              </a:r>
              <a:r>
                <a:rPr lang="zh-CN" altLang="en-US" sz="1400" b="0">
                  <a:solidFill>
                    <a:srgbClr val="5E5E5E"/>
                  </a:solidFill>
                  <a:latin typeface="OPPOSans R" panose="00020600040101010101" charset="-122"/>
                  <a:ea typeface="OPPOSans R" panose="00020600040101010101" charset="-122"/>
                  <a:cs typeface="OPPOSans R" panose="00020600040101010101" charset="-122"/>
                  <a:sym typeface="Helvetica Neue Light"/>
                </a:rPr>
                <a:t>㎡</a:t>
              </a:r>
              <a:endParaRPr lang="zh-CN" altLang="en-US" sz="1400" b="0" dirty="0">
                <a:solidFill>
                  <a:srgbClr val="5E5E5E"/>
                </a:solidFill>
                <a:latin typeface="OPPOSans R" panose="00020600040101010101" charset="-122"/>
                <a:ea typeface="OPPOSans R" panose="00020600040101010101" charset="-122"/>
                <a:cs typeface="OPPOSans R" panose="00020600040101010101" charset="-122"/>
                <a:sym typeface="Helvetica Neue Light"/>
              </a:endParaRPr>
            </a:p>
          </p:txBody>
        </p:sp>
        <p:sp>
          <p:nvSpPr>
            <p:cNvPr id="3" name="矩形 2"/>
            <p:cNvSpPr/>
            <p:nvPr/>
          </p:nvSpPr>
          <p:spPr>
            <a:xfrm>
              <a:off x="8187258" y="2039856"/>
              <a:ext cx="3279290" cy="4168595"/>
            </a:xfrm>
            <a:prstGeom prst="rect">
              <a:avLst/>
            </a:prstGeom>
            <a:noFill/>
            <a:ln>
              <a:solidFill>
                <a:srgbClr val="00925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noAutofit/>
            </a:bodyPr>
            <a:lstStyle/>
            <a:p>
              <a:endParaRPr lang="en-US" altLang="zh-CN" sz="1400">
                <a:solidFill>
                  <a:srgbClr val="000000"/>
                </a:solidFill>
                <a:latin typeface="OPPOSans R" panose="00020600040101010101" charset="-122"/>
                <a:ea typeface="OPPOSans R" panose="00020600040101010101" charset="-122"/>
                <a:cs typeface="OPPOSans R" panose="00020600040101010101" charset="-122"/>
                <a:sym typeface="Helvetica Neue Medium"/>
              </a:endParaRPr>
            </a:p>
            <a:p>
              <a:endParaRPr lang="en-US" altLang="zh-CN" sz="1400">
                <a:solidFill>
                  <a:srgbClr val="000000"/>
                </a:solidFill>
                <a:latin typeface="OPPOSans R" panose="00020600040101010101" charset="-122"/>
                <a:ea typeface="OPPOSans R" panose="00020600040101010101" charset="-122"/>
                <a:cs typeface="OPPOSans R" panose="00020600040101010101" charset="-122"/>
                <a:sym typeface="Helvetica Neue Medium"/>
              </a:endParaRPr>
            </a:p>
            <a:p>
              <a:endParaRPr lang="en-US" altLang="zh-CN" sz="1400">
                <a:solidFill>
                  <a:srgbClr val="000000"/>
                </a:solidFill>
                <a:latin typeface="OPPOSans R" panose="00020600040101010101" charset="-122"/>
                <a:ea typeface="OPPOSans R" panose="00020600040101010101" charset="-122"/>
                <a:cs typeface="OPPOSans R" panose="00020600040101010101" charset="-122"/>
                <a:sym typeface="Helvetica Neue Medium"/>
              </a:endParaRPr>
            </a:p>
            <a:p>
              <a:endParaRPr lang="en-US" altLang="zh-CN" sz="1400">
                <a:solidFill>
                  <a:srgbClr val="000000"/>
                </a:solidFill>
                <a:latin typeface="OPPOSans R" panose="00020600040101010101" charset="-122"/>
                <a:ea typeface="OPPOSans R" panose="00020600040101010101" charset="-122"/>
                <a:cs typeface="OPPOSans R" panose="00020600040101010101" charset="-122"/>
                <a:sym typeface="Helvetica Neue Medium"/>
              </a:endParaRPr>
            </a:p>
          </p:txBody>
        </p:sp>
        <p:sp>
          <p:nvSpPr>
            <p:cNvPr id="4" name="文本框 3"/>
            <p:cNvSpPr txBox="1"/>
            <p:nvPr/>
          </p:nvSpPr>
          <p:spPr>
            <a:xfrm>
              <a:off x="8960343" y="1884569"/>
              <a:ext cx="1751929" cy="400110"/>
            </a:xfrm>
            <a:prstGeom prst="rect">
              <a:avLst/>
            </a:prstGeom>
            <a:solidFill>
              <a:schemeClr val="bg1"/>
            </a:solidFill>
          </p:spPr>
          <p:txBody>
            <a:bodyPr wrap="square" rtlCol="0">
              <a:spAutoFit/>
            </a:bodyPr>
            <a:lstStyle/>
            <a:p>
              <a:pPr algn="ctr"/>
              <a:r>
                <a:rPr lang="en-US" altLang="zh-CN" sz="2000">
                  <a:latin typeface="OPPOSans B" panose="00020600040101010101" pitchFamily="18" charset="-122"/>
                  <a:ea typeface="OPPOSans B" panose="00020600040101010101" pitchFamily="18" charset="-122"/>
                  <a:cs typeface="OPPOSans R" panose="00020600040101010101" charset="-122"/>
                </a:rPr>
                <a:t> -  THREE  -</a:t>
              </a:r>
              <a:endParaRPr lang="en-US" altLang="zh-CN" sz="2000" dirty="0">
                <a:latin typeface="OPPOSans B" panose="00020600040101010101" pitchFamily="18" charset="-122"/>
                <a:ea typeface="OPPOSans B" panose="00020600040101010101" pitchFamily="18" charset="-122"/>
                <a:cs typeface="OPPOSans R" panose="00020600040101010101" charset="-122"/>
              </a:endParaRPr>
            </a:p>
          </p:txBody>
        </p:sp>
        <p:sp>
          <p:nvSpPr>
            <p:cNvPr id="11" name="矩形 10"/>
            <p:cNvSpPr/>
            <p:nvPr/>
          </p:nvSpPr>
          <p:spPr>
            <a:xfrm>
              <a:off x="8323658" y="2913063"/>
              <a:ext cx="3069320" cy="3291840"/>
            </a:xfrm>
            <a:prstGeom prst="rect">
              <a:avLst/>
            </a:prstGeom>
          </p:spPr>
          <p:txBody>
            <a:bodyPr wrap="square">
              <a:spAutoFit/>
            </a:bodyPr>
            <a:lstStyle/>
            <a:p>
              <a:pPr marL="457200" marR="0" indent="-457200" algn="l" defTabSz="825500" rtl="0" fontAlgn="auto" latinLnBrk="0" hangingPunct="0">
                <a:lnSpc>
                  <a:spcPct val="150000"/>
                </a:lnSpc>
                <a:spcBef>
                  <a:spcPts val="0"/>
                </a:spcBef>
                <a:spcAft>
                  <a:spcPts val="0"/>
                </a:spcAft>
                <a:buClrTx/>
                <a:buSzTx/>
                <a:buFont typeface="Arial" panose="020B0604020202020204" pitchFamily="34" charset="0"/>
                <a:buChar char="•"/>
              </a:pPr>
              <a:r>
                <a:rPr lang="zh-CN" altLang="en-US" sz="1400" dirty="0">
                  <a:solidFill>
                    <a:srgbClr val="5E5E5E"/>
                  </a:solidFill>
                  <a:latin typeface="OPPOSans R" panose="00020600040101010101" charset="-122"/>
                  <a:ea typeface="OPPOSans R" panose="00020600040101010101" charset="-122"/>
                  <a:cs typeface="OPPOSans R" panose="00020600040101010101" charset="-122"/>
                  <a:sym typeface="Helvetica Neue Light"/>
                </a:rPr>
                <a:t>根据区域社会人文特色、经济发展情况，量身定制、精准</a:t>
              </a:r>
              <a:r>
                <a:rPr lang="zh-CN" altLang="en-US" sz="1400">
                  <a:solidFill>
                    <a:srgbClr val="5E5E5E"/>
                  </a:solidFill>
                  <a:latin typeface="OPPOSans R" panose="00020600040101010101" charset="-122"/>
                  <a:ea typeface="OPPOSans R" panose="00020600040101010101" charset="-122"/>
                  <a:cs typeface="OPPOSans R" panose="00020600040101010101" charset="-122"/>
                  <a:sym typeface="Helvetica Neue Light"/>
                </a:rPr>
                <a:t>设计的</a:t>
              </a:r>
              <a:r>
                <a:rPr lang="en-US" altLang="zh-CN" sz="1400" dirty="0">
                  <a:solidFill>
                    <a:srgbClr val="5E5E5E"/>
                  </a:solidFill>
                  <a:latin typeface="OPPOSans R" panose="00020600040101010101" charset="-122"/>
                  <a:ea typeface="OPPOSans R" panose="00020600040101010101" charset="-122"/>
                  <a:cs typeface="OPPOSans R" panose="00020600040101010101" charset="-122"/>
                  <a:sym typeface="Helvetica Neue Light"/>
                </a:rPr>
                <a:t>OPPO</a:t>
              </a:r>
              <a:r>
                <a:rPr lang="zh-CN" altLang="en-US" sz="1400" dirty="0">
                  <a:solidFill>
                    <a:srgbClr val="5E5E5E"/>
                  </a:solidFill>
                  <a:latin typeface="OPPOSans R" panose="00020600040101010101" charset="-122"/>
                  <a:ea typeface="OPPOSans R" panose="00020600040101010101" charset="-122"/>
                  <a:cs typeface="OPPOSans R" panose="00020600040101010101" charset="-122"/>
                  <a:sym typeface="Helvetica Neue Light"/>
                </a:rPr>
                <a:t>海外销服旗舰店</a:t>
              </a:r>
              <a:endParaRPr lang="zh-CN" altLang="en-US" sz="1400" dirty="0">
                <a:solidFill>
                  <a:srgbClr val="5E5E5E"/>
                </a:solidFill>
                <a:latin typeface="OPPOSans R" panose="00020600040101010101" charset="-122"/>
                <a:ea typeface="OPPOSans R" panose="00020600040101010101" charset="-122"/>
                <a:cs typeface="OPPOSans R" panose="00020600040101010101" charset="-122"/>
                <a:sym typeface="Helvetica Neue Light"/>
              </a:endParaRPr>
            </a:p>
            <a:p>
              <a:pPr marL="457200" marR="0" indent="-457200" algn="l" defTabSz="825500" rtl="0" fontAlgn="auto" latinLnBrk="0" hangingPunct="0">
                <a:lnSpc>
                  <a:spcPct val="150000"/>
                </a:lnSpc>
                <a:spcBef>
                  <a:spcPts val="0"/>
                </a:spcBef>
                <a:spcAft>
                  <a:spcPts val="0"/>
                </a:spcAft>
                <a:buClrTx/>
                <a:buSzTx/>
                <a:buFont typeface="Arial" panose="020B0604020202020204" pitchFamily="34" charset="0"/>
                <a:buChar char="•"/>
              </a:pPr>
              <a:r>
                <a:rPr lang="zh-CN" altLang="en-US" sz="1400" dirty="0">
                  <a:solidFill>
                    <a:srgbClr val="5E5E5E"/>
                  </a:solidFill>
                  <a:latin typeface="OPPOSans R" panose="00020600040101010101" charset="-122"/>
                  <a:ea typeface="OPPOSans R" panose="00020600040101010101" charset="-122"/>
                  <a:cs typeface="OPPOSans R" panose="00020600040101010101" charset="-122"/>
                  <a:sym typeface="Helvetica Neue Light"/>
                </a:rPr>
                <a:t>店内陈列、标件道具均为高端定制、并专属配备多样化、科技化多媒体设备</a:t>
              </a:r>
              <a:endParaRPr lang="zh-CN" altLang="en-US" sz="1400" dirty="0">
                <a:solidFill>
                  <a:srgbClr val="5E5E5E"/>
                </a:solidFill>
                <a:latin typeface="OPPOSans R" panose="00020600040101010101" charset="-122"/>
                <a:ea typeface="OPPOSans R" panose="00020600040101010101" charset="-122"/>
                <a:cs typeface="OPPOSans R" panose="00020600040101010101" charset="-122"/>
                <a:sym typeface="Helvetica Neue Light"/>
              </a:endParaRPr>
            </a:p>
            <a:p>
              <a:pPr marL="457200" marR="0" indent="-457200" algn="l" defTabSz="825500" rtl="0" fontAlgn="auto" latinLnBrk="0" hangingPunct="0">
                <a:lnSpc>
                  <a:spcPct val="150000"/>
                </a:lnSpc>
                <a:spcBef>
                  <a:spcPts val="0"/>
                </a:spcBef>
                <a:spcAft>
                  <a:spcPts val="0"/>
                </a:spcAft>
                <a:buClrTx/>
                <a:buSzTx/>
                <a:buFont typeface="Arial" panose="020B0604020202020204" pitchFamily="34" charset="0"/>
                <a:buChar char="•"/>
              </a:pPr>
              <a:r>
                <a:rPr lang="zh-CN" altLang="en-US" sz="1400" dirty="0">
                  <a:solidFill>
                    <a:srgbClr val="5E5E5E"/>
                  </a:solidFill>
                  <a:latin typeface="OPPOSans R" panose="00020600040101010101" charset="-122"/>
                  <a:ea typeface="OPPOSans R" panose="00020600040101010101" charset="-122"/>
                  <a:cs typeface="OPPOSans R" panose="00020600040101010101" charset="-122"/>
                  <a:sym typeface="Helvetica Neue Light"/>
                </a:rPr>
                <a:t>店面客服形象、终端形象不拘泥于总部</a:t>
              </a:r>
              <a:r>
                <a:rPr lang="zh-CN" altLang="en-US" sz="1400">
                  <a:solidFill>
                    <a:srgbClr val="5E5E5E"/>
                  </a:solidFill>
                  <a:latin typeface="OPPOSans R" panose="00020600040101010101" charset="-122"/>
                  <a:ea typeface="OPPOSans R" panose="00020600040101010101" charset="-122"/>
                  <a:cs typeface="OPPOSans R" panose="00020600040101010101" charset="-122"/>
                  <a:sym typeface="Helvetica Neue Light"/>
                </a:rPr>
                <a:t>形象标准</a:t>
              </a:r>
              <a:endParaRPr lang="en-US" altLang="zh-CN" sz="1400">
                <a:solidFill>
                  <a:srgbClr val="5E5E5E"/>
                </a:solidFill>
                <a:latin typeface="OPPOSans R" panose="00020600040101010101" charset="-122"/>
                <a:ea typeface="OPPOSans R" panose="00020600040101010101" charset="-122"/>
                <a:cs typeface="OPPOSans R" panose="00020600040101010101" charset="-122"/>
                <a:sym typeface="Helvetica Neue Light"/>
              </a:endParaRPr>
            </a:p>
            <a:p>
              <a:pPr marL="457200" indent="-457200" defTabSz="825500" hangingPunct="0">
                <a:lnSpc>
                  <a:spcPct val="150000"/>
                </a:lnSpc>
                <a:buFont typeface="Arial" panose="020B0604020202020204" pitchFamily="34" charset="0"/>
                <a:buChar char="•"/>
              </a:pPr>
              <a:r>
                <a:rPr lang="zh-CN" altLang="en-US" sz="1400">
                  <a:solidFill>
                    <a:srgbClr val="5E5E5E"/>
                  </a:solidFill>
                  <a:latin typeface="OPPOSans R" panose="00020600040101010101" charset="-122"/>
                  <a:ea typeface="OPPOSans R" panose="00020600040101010101" charset="-122"/>
                  <a:cs typeface="OPPOSans R" panose="00020600040101010101" charset="-122"/>
                  <a:sym typeface="Helvetica Neue Light"/>
                </a:rPr>
                <a:t>店面面积大于</a:t>
              </a:r>
              <a:r>
                <a:rPr lang="en-US" altLang="zh-CN" sz="1400">
                  <a:solidFill>
                    <a:srgbClr val="5E5E5E"/>
                  </a:solidFill>
                  <a:latin typeface="OPPOSans R" panose="00020600040101010101" charset="-122"/>
                  <a:ea typeface="OPPOSans R" panose="00020600040101010101" charset="-122"/>
                  <a:cs typeface="OPPOSans R" panose="00020600040101010101" charset="-122"/>
                  <a:sym typeface="Helvetica Neue Light"/>
                </a:rPr>
                <a:t>20</a:t>
              </a:r>
              <a:r>
                <a:rPr lang="en-US" altLang="zh-CN" sz="1400">
                  <a:solidFill>
                    <a:srgbClr val="5E5E5E"/>
                  </a:solidFill>
                  <a:latin typeface="OPPOSans R" panose="00020600040101010101" charset="-122"/>
                  <a:ea typeface="OPPOSans R" panose="00020600040101010101" charset="-122"/>
                  <a:cs typeface="OPPOSans R" panose="00020600040101010101" charset="-122"/>
                  <a:sym typeface="Helvetica Neue Light"/>
                </a:rPr>
                <a:t>0</a:t>
              </a:r>
              <a:r>
                <a:rPr lang="zh-CN" altLang="en-US" sz="1400">
                  <a:solidFill>
                    <a:srgbClr val="5E5E5E"/>
                  </a:solidFill>
                  <a:latin typeface="OPPOSans R" panose="00020600040101010101" charset="-122"/>
                  <a:ea typeface="OPPOSans R" panose="00020600040101010101" charset="-122"/>
                  <a:cs typeface="OPPOSans R" panose="00020600040101010101" charset="-122"/>
                  <a:sym typeface="Helvetica Neue Medium"/>
                </a:rPr>
                <a:t> ㎡，其中客服所占面积大于</a:t>
              </a:r>
              <a:r>
                <a:rPr lang="en-US" altLang="zh-CN" sz="1400">
                  <a:solidFill>
                    <a:srgbClr val="5E5E5E"/>
                  </a:solidFill>
                  <a:latin typeface="OPPOSans R" panose="00020600040101010101" charset="-122"/>
                  <a:ea typeface="OPPOSans R" panose="00020600040101010101" charset="-122"/>
                  <a:cs typeface="OPPOSans R" panose="00020600040101010101" charset="-122"/>
                  <a:sym typeface="Helvetica Neue Medium"/>
                </a:rPr>
                <a:t>40</a:t>
              </a:r>
              <a:r>
                <a:rPr lang="zh-CN" altLang="en-US" sz="1400">
                  <a:solidFill>
                    <a:srgbClr val="5E5E5E"/>
                  </a:solidFill>
                  <a:latin typeface="OPPOSans R" panose="00020600040101010101" charset="-122"/>
                  <a:ea typeface="OPPOSans R" panose="00020600040101010101" charset="-122"/>
                  <a:cs typeface="OPPOSans R" panose="00020600040101010101" charset="-122"/>
                  <a:sym typeface="Helvetica Neue Medium"/>
                </a:rPr>
                <a:t>㎡</a:t>
              </a:r>
              <a:endParaRPr lang="zh-CN" altLang="en-US" sz="1400" dirty="0">
                <a:solidFill>
                  <a:srgbClr val="5E5E5E"/>
                </a:solidFill>
                <a:latin typeface="OPPOSans R" panose="00020600040101010101" charset="-122"/>
                <a:ea typeface="OPPOSans R" panose="00020600040101010101" charset="-122"/>
                <a:cs typeface="OPPOSans R" panose="00020600040101010101" charset="-122"/>
                <a:sym typeface="Helvetica Neue Light"/>
              </a:endParaRPr>
            </a:p>
          </p:txBody>
        </p:sp>
        <p:sp>
          <p:nvSpPr>
            <p:cNvPr id="6" name="文本框 5"/>
            <p:cNvSpPr txBox="1"/>
            <p:nvPr/>
          </p:nvSpPr>
          <p:spPr>
            <a:xfrm>
              <a:off x="8960343" y="2473080"/>
              <a:ext cx="1818389" cy="359073"/>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25400" tIns="25400" rIns="25400" bIns="25400" numCol="1" spcCol="38100" rtlCol="0" anchor="ctr" forceAA="0">
              <a:spAutoFit/>
            </a:bodyPr>
            <a:lstStyle/>
            <a:p>
              <a:pPr marR="0" algn="ctr" defTabSz="825500" rtl="0" fontAlgn="auto" latinLnBrk="0" hangingPunct="0">
                <a:lnSpc>
                  <a:spcPct val="100000"/>
                </a:lnSpc>
                <a:spcBef>
                  <a:spcPts val="0"/>
                </a:spcBef>
                <a:spcAft>
                  <a:spcPts val="0"/>
                </a:spcAft>
                <a:buClrTx/>
                <a:buSzTx/>
              </a:pPr>
              <a:r>
                <a:rPr kumimoji="0" lang="zh-CN" altLang="en-US" sz="2000" i="0" u="none" strike="noStrike" cap="none" spc="600" normalizeH="0" baseline="0">
                  <a:ln>
                    <a:noFill/>
                  </a:ln>
                  <a:solidFill>
                    <a:srgbClr val="046A38"/>
                  </a:solidFill>
                  <a:effectLst/>
                  <a:uFillTx/>
                  <a:latin typeface="OPPOSans B" panose="00020600040101010101" pitchFamily="18" charset="-122"/>
                  <a:ea typeface="OPPOSans B" panose="00020600040101010101" pitchFamily="18" charset="-122"/>
                  <a:cs typeface="Helvetica Neue"/>
                  <a:sym typeface="Helvetica Neue"/>
                </a:rPr>
                <a:t>销服旗舰店</a:t>
              </a:r>
              <a:endParaRPr kumimoji="0" lang="zh-CN" altLang="en-US" sz="2000" i="0" u="none" strike="noStrike" cap="none" spc="600" normalizeH="0" baseline="0">
                <a:ln>
                  <a:noFill/>
                </a:ln>
                <a:solidFill>
                  <a:srgbClr val="046A38"/>
                </a:solidFill>
                <a:effectLst/>
                <a:uFillTx/>
                <a:latin typeface="OPPOSans B" panose="00020600040101010101" pitchFamily="18" charset="-122"/>
                <a:ea typeface="OPPOSans B" panose="00020600040101010101" pitchFamily="18" charset="-122"/>
                <a:cs typeface="Helvetica Neue"/>
                <a:sym typeface="Helvetica Neue"/>
              </a:endParaRPr>
            </a:p>
          </p:txBody>
        </p:sp>
      </p:grpSp>
      <p:sp>
        <p:nvSpPr>
          <p:cNvPr id="18" name="标题 1"/>
          <p:cNvSpPr txBox="1"/>
          <p:nvPr/>
        </p:nvSpPr>
        <p:spPr>
          <a:xfrm>
            <a:off x="367554" y="364531"/>
            <a:ext cx="11253328" cy="536842"/>
          </a:xfrm>
          <a:prstGeom prst="rect">
            <a:avLst/>
          </a:prstGeom>
        </p:spPr>
        <p:txBody>
          <a:bodyPr vert="horz" lIns="91440" tIns="45720" rIns="91440" bIns="45720" rtlCol="0" anchor="ctr">
            <a:normAutofit/>
          </a:bodyPr>
          <a:lstStyle>
            <a:lvl1pPr marL="0" marR="0" indent="0" algn="l" defTabSz="412750" latinLnBrk="0">
              <a:spcBef>
                <a:spcPts val="0"/>
              </a:spcBef>
              <a:spcAft>
                <a:spcPts val="0"/>
              </a:spcAft>
              <a:buClrTx/>
              <a:buSzTx/>
              <a:buFontTx/>
              <a:buNone/>
              <a:defRPr sz="2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1pPr>
            <a:lvl2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2pPr>
            <a:lvl3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3pPr>
            <a:lvl4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4pPr>
            <a:lvl5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5pPr>
            <a:lvl6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6pPr>
            <a:lvl7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7pPr>
            <a:lvl8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8pPr>
            <a:lvl9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9pPr>
          </a:lstStyle>
          <a:p>
            <a:r>
              <a:rPr kumimoji="1" lang="zh-CN" altLang="en-US" kern="0"/>
              <a:t>网点规划</a:t>
            </a:r>
            <a:r>
              <a:rPr lang="en-US" altLang="zh-CN">
                <a:cs typeface="微软雅黑" panose="020B0503020204020204" charset="-122"/>
              </a:rPr>
              <a:t>Ⅳ</a:t>
            </a:r>
            <a:r>
              <a:rPr lang="en-US" altLang="zh-CN"/>
              <a:t> </a:t>
            </a:r>
            <a:r>
              <a:rPr kumimoji="1" lang="en-US" altLang="zh-CN" kern="0"/>
              <a:t>--</a:t>
            </a:r>
            <a:r>
              <a:rPr kumimoji="1" lang="zh-CN" altLang="en-US" kern="0"/>
              <a:t>门店级别</a:t>
            </a:r>
            <a:endParaRPr kumimoji="1" lang="en-US" altLang="zh-CN" kern="0" dirty="0">
              <a:latin typeface="OPPOSans R" panose="00020600040101010101" charset="-122"/>
              <a:ea typeface="OPPOSans R" panose="00020600040101010101"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目录 </a:t>
            </a:r>
            <a:r>
              <a:rPr lang="en-US" altLang="zh-CN"/>
              <a:t>CONTENT</a:t>
            </a:r>
            <a:endParaRPr lang="zh-CN" altLang="en-US"/>
          </a:p>
        </p:txBody>
      </p:sp>
      <p:sp>
        <p:nvSpPr>
          <p:cNvPr id="3" name="文本占位符 2"/>
          <p:cNvSpPr>
            <a:spLocks noGrp="1"/>
          </p:cNvSpPr>
          <p:nvPr>
            <p:ph type="body" sz="quarter" idx="10"/>
          </p:nvPr>
        </p:nvSpPr>
        <p:spPr/>
        <p:txBody>
          <a:bodyPr/>
          <a:lstStyle/>
          <a:p>
            <a:r>
              <a:rPr lang="en-US" altLang="zh-CN">
                <a:solidFill>
                  <a:schemeClr val="bg1">
                    <a:lumMod val="50000"/>
                  </a:schemeClr>
                </a:solidFill>
              </a:rPr>
              <a:t>Part 1</a:t>
            </a:r>
            <a:r>
              <a:rPr lang="zh-CN" altLang="en-US">
                <a:solidFill>
                  <a:schemeClr val="bg1">
                    <a:lumMod val="50000"/>
                  </a:schemeClr>
                </a:solidFill>
              </a:rPr>
              <a:t>：导入</a:t>
            </a:r>
            <a:endParaRPr lang="en-US" altLang="zh-CN">
              <a:solidFill>
                <a:schemeClr val="bg1">
                  <a:lumMod val="50000"/>
                </a:schemeClr>
              </a:solidFill>
            </a:endParaRPr>
          </a:p>
          <a:p>
            <a:r>
              <a:rPr lang="en-US" altLang="zh-CN">
                <a:solidFill>
                  <a:schemeClr val="bg1">
                    <a:lumMod val="50000"/>
                  </a:schemeClr>
                </a:solidFill>
              </a:rPr>
              <a:t>Part 2</a:t>
            </a:r>
            <a:r>
              <a:rPr lang="zh-CN" altLang="en-US">
                <a:solidFill>
                  <a:schemeClr val="bg1">
                    <a:lumMod val="50000"/>
                  </a:schemeClr>
                </a:solidFill>
              </a:rPr>
              <a:t>：网点规划</a:t>
            </a:r>
            <a:endParaRPr lang="en-US" altLang="zh-CN">
              <a:solidFill>
                <a:schemeClr val="bg1">
                  <a:lumMod val="50000"/>
                </a:schemeClr>
              </a:solidFill>
            </a:endParaRPr>
          </a:p>
          <a:p>
            <a:r>
              <a:rPr lang="en-US" altLang="zh-CN"/>
              <a:t>Part 3</a:t>
            </a:r>
            <a:r>
              <a:rPr lang="zh-CN" altLang="en-US"/>
              <a:t>：网点选址</a:t>
            </a:r>
            <a:endParaRPr lang="en-US" altLang="zh-CN">
              <a:solidFill>
                <a:schemeClr val="bg1">
                  <a:lumMod val="50000"/>
                </a:schemeClr>
              </a:solidFill>
            </a:endParaRPr>
          </a:p>
          <a:p>
            <a:r>
              <a:rPr lang="en-US" altLang="zh-CN">
                <a:solidFill>
                  <a:schemeClr val="bg1">
                    <a:lumMod val="50000"/>
                  </a:schemeClr>
                </a:solidFill>
              </a:rPr>
              <a:t>Part 4</a:t>
            </a:r>
            <a:r>
              <a:rPr lang="zh-CN" altLang="en-US">
                <a:solidFill>
                  <a:schemeClr val="bg1">
                    <a:lumMod val="50000"/>
                  </a:schemeClr>
                </a:solidFill>
              </a:rPr>
              <a:t>：网点建设</a:t>
            </a:r>
            <a:endParaRPr lang="en-US" altLang="zh-CN">
              <a:solidFill>
                <a:schemeClr val="bg1">
                  <a:lumMod val="50000"/>
                </a:schemeClr>
              </a:solidFill>
            </a:endParaRPr>
          </a:p>
          <a:p>
            <a:r>
              <a:rPr lang="en-US" altLang="zh-CN">
                <a:solidFill>
                  <a:schemeClr val="bg1">
                    <a:lumMod val="50000"/>
                  </a:schemeClr>
                </a:solidFill>
              </a:rPr>
              <a:t>Part 5</a:t>
            </a:r>
            <a:r>
              <a:rPr lang="zh-CN" altLang="en-US">
                <a:solidFill>
                  <a:schemeClr val="bg1">
                    <a:lumMod val="50000"/>
                  </a:schemeClr>
                </a:solidFill>
              </a:rPr>
              <a:t>：形象管理</a:t>
            </a:r>
            <a:endParaRPr lang="en-US" altLang="zh-CN">
              <a:solidFill>
                <a:schemeClr val="bg1">
                  <a:lumMod val="50000"/>
                </a:schemeClr>
              </a:solidFill>
            </a:endParaRPr>
          </a:p>
          <a:p>
            <a:r>
              <a:rPr lang="en-US" altLang="zh-CN">
                <a:solidFill>
                  <a:schemeClr val="bg1">
                    <a:lumMod val="50000"/>
                  </a:schemeClr>
                </a:solidFill>
              </a:rPr>
              <a:t>Part 6</a:t>
            </a:r>
            <a:r>
              <a:rPr lang="zh-CN" altLang="en-US">
                <a:solidFill>
                  <a:schemeClr val="bg1">
                    <a:lumMod val="50000"/>
                  </a:schemeClr>
                </a:solidFill>
              </a:rPr>
              <a:t>：网点运营</a:t>
            </a:r>
            <a:endParaRPr lang="zh-CN" altLang="en-US">
              <a:solidFill>
                <a:schemeClr val="bg1">
                  <a:lumMod val="50000"/>
                </a:schemeClr>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网点选址</a:t>
            </a:r>
            <a:r>
              <a:rPr lang="en-US" altLang="zh-CN"/>
              <a:t>--</a:t>
            </a:r>
            <a:r>
              <a:rPr lang="zh-CN" altLang="en-US"/>
              <a:t>内容框架</a:t>
            </a:r>
            <a:endParaRPr lang="zh-CN" altLang="en-US"/>
          </a:p>
        </p:txBody>
      </p:sp>
      <p:grpSp>
        <p:nvGrpSpPr>
          <p:cNvPr id="5" name="iSļîḍè"/>
          <p:cNvGrpSpPr/>
          <p:nvPr/>
        </p:nvGrpSpPr>
        <p:grpSpPr>
          <a:xfrm>
            <a:off x="4249975" y="1004178"/>
            <a:ext cx="3679350" cy="811614"/>
            <a:chOff x="4249975" y="1130300"/>
            <a:chExt cx="3679350" cy="811614"/>
          </a:xfrm>
        </p:grpSpPr>
        <p:sp>
          <p:nvSpPr>
            <p:cNvPr id="25" name="íSľíḓe"/>
            <p:cNvSpPr/>
            <p:nvPr/>
          </p:nvSpPr>
          <p:spPr bwMode="auto">
            <a:xfrm>
              <a:off x="4249975" y="1130300"/>
              <a:ext cx="3679350" cy="575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10000"/>
                </a:lnSpc>
              </a:pPr>
              <a:r>
                <a:rPr lang="zh-CN" altLang="en-US" sz="2400">
                  <a:latin typeface="OPPOSans B" panose="00020600040101010101" pitchFamily="18" charset="-122"/>
                  <a:ea typeface="OPPOSans B" panose="00020600040101010101" pitchFamily="18" charset="-122"/>
                  <a:cs typeface="OPPOSans R" panose="00020600040101010101" charset="-122"/>
                </a:rPr>
                <a:t>海外客服中心选址指南</a:t>
              </a:r>
              <a:endParaRPr lang="en-US" altLang="zh-CN" sz="2400" dirty="0">
                <a:latin typeface="OPPOSans B" panose="00020600040101010101" pitchFamily="18" charset="-122"/>
                <a:ea typeface="OPPOSans B" panose="00020600040101010101" pitchFamily="18" charset="-122"/>
                <a:cs typeface="OPPOSans R" panose="00020600040101010101" charset="-122"/>
              </a:endParaRPr>
            </a:p>
          </p:txBody>
        </p:sp>
        <p:sp>
          <p:nvSpPr>
            <p:cNvPr id="26" name="ïṡļiḍe"/>
            <p:cNvSpPr/>
            <p:nvPr/>
          </p:nvSpPr>
          <p:spPr bwMode="auto">
            <a:xfrm>
              <a:off x="5238185" y="1637711"/>
              <a:ext cx="1702927" cy="304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fontScale="925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10000"/>
                </a:lnSpc>
              </a:pPr>
              <a:r>
                <a:rPr lang="zh-CN" altLang="en-US" sz="1400">
                  <a:latin typeface="OPPOSans R" panose="00020600040101010101" charset="-122"/>
                  <a:ea typeface="OPPOSans R" panose="00020600040101010101" charset="-122"/>
                  <a:cs typeface="OPPOSans R" panose="00020600040101010101" charset="-122"/>
                </a:rPr>
                <a:t>选址手册框架</a:t>
              </a:r>
              <a:endParaRPr lang="en-US" altLang="zh-CN" sz="1400" dirty="0">
                <a:latin typeface="OPPOSans R" panose="00020600040101010101" charset="-122"/>
                <a:ea typeface="OPPOSans R" panose="00020600040101010101" charset="-122"/>
                <a:cs typeface="OPPOSans R" panose="00020600040101010101" charset="-122"/>
              </a:endParaRPr>
            </a:p>
          </p:txBody>
        </p:sp>
      </p:grpSp>
      <p:cxnSp>
        <p:nvCxnSpPr>
          <p:cNvPr id="6" name="直接连接符 5"/>
          <p:cNvCxnSpPr/>
          <p:nvPr/>
        </p:nvCxnSpPr>
        <p:spPr>
          <a:xfrm>
            <a:off x="4976361" y="1968584"/>
            <a:ext cx="0" cy="3587453"/>
          </a:xfrm>
          <a:prstGeom prst="line">
            <a:avLst/>
          </a:prstGeom>
          <a:ln w="3175" cap="rnd">
            <a:solidFill>
              <a:schemeClr val="bg1">
                <a:lumMod val="75000"/>
              </a:schemeClr>
            </a:solidFill>
            <a:prstDash val="dash"/>
            <a:round/>
          </a:ln>
        </p:spPr>
        <p:style>
          <a:lnRef idx="1">
            <a:schemeClr val="accent1"/>
          </a:lnRef>
          <a:fillRef idx="0">
            <a:schemeClr val="accent1"/>
          </a:fillRef>
          <a:effectRef idx="0">
            <a:schemeClr val="accent1"/>
          </a:effectRef>
          <a:fontRef idx="minor">
            <a:schemeClr val="tx1"/>
          </a:fontRef>
        </p:style>
      </p:cxnSp>
      <p:grpSp>
        <p:nvGrpSpPr>
          <p:cNvPr id="7" name="ïşḻíḋé"/>
          <p:cNvGrpSpPr/>
          <p:nvPr/>
        </p:nvGrpSpPr>
        <p:grpSpPr>
          <a:xfrm>
            <a:off x="5113556" y="1968584"/>
            <a:ext cx="1952187" cy="4243031"/>
            <a:chOff x="987515" y="2546647"/>
            <a:chExt cx="3191378" cy="4243031"/>
          </a:xfrm>
        </p:grpSpPr>
        <p:sp>
          <p:nvSpPr>
            <p:cNvPr id="23" name="isḻîďè"/>
            <p:cNvSpPr txBox="1"/>
            <p:nvPr/>
          </p:nvSpPr>
          <p:spPr>
            <a:xfrm>
              <a:off x="987515" y="2546647"/>
              <a:ext cx="3191378" cy="463491"/>
            </a:xfrm>
            <a:prstGeom prst="rect">
              <a:avLst/>
            </a:prstGeom>
            <a:solidFill>
              <a:srgbClr val="7F7F7F"/>
            </a:solidFill>
          </p:spPr>
          <p:txBody>
            <a:bodyPr wrap="square" lIns="91440" tIns="45720" rIns="91440" bIns="45720" rtlCol="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zh-CN" altLang="en-US" sz="1600" b="1">
                  <a:solidFill>
                    <a:schemeClr val="bg1"/>
                  </a:solidFill>
                  <a:latin typeface="OPPOSans R" panose="00020600040101010101" charset="-122"/>
                  <a:ea typeface="OPPOSans R" panose="00020600040101010101" charset="-122"/>
                  <a:cs typeface="OPPOSans R" panose="00020600040101010101" charset="-122"/>
                </a:rPr>
                <a:t>选址理论</a:t>
              </a:r>
              <a:endParaRPr lang="id-ID" altLang="zh-CN" sz="1600" b="1" dirty="0">
                <a:solidFill>
                  <a:schemeClr val="bg1"/>
                </a:solidFill>
                <a:latin typeface="OPPOSans R" panose="00020600040101010101" charset="-122"/>
                <a:ea typeface="OPPOSans R" panose="00020600040101010101" charset="-122"/>
                <a:cs typeface="OPPOSans R" panose="00020600040101010101" charset="-122"/>
              </a:endParaRPr>
            </a:p>
          </p:txBody>
        </p:sp>
        <p:sp>
          <p:nvSpPr>
            <p:cNvPr id="24" name="ísľiḓe"/>
            <p:cNvSpPr/>
            <p:nvPr/>
          </p:nvSpPr>
          <p:spPr bwMode="auto">
            <a:xfrm>
              <a:off x="987515" y="3095600"/>
              <a:ext cx="3191378" cy="3694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171450" indent="-171450">
                <a:lnSpc>
                  <a:spcPct val="150000"/>
                </a:lnSpc>
                <a:buSzPct val="80000"/>
                <a:buFont typeface="Arial" panose="020B0604020202020204" pitchFamily="34" charset="0"/>
                <a:buChar char="•"/>
              </a:pPr>
              <a:r>
                <a:rPr lang="zh-CN" altLang="en-US" sz="1200" b="1">
                  <a:latin typeface="OPPOSans R" panose="00020600040101010101" charset="-122"/>
                  <a:ea typeface="OPPOSans R" panose="00020600040101010101" charset="-122"/>
                  <a:cs typeface="OPPOSans R" panose="00020600040101010101" charset="-122"/>
                </a:rPr>
                <a:t>市场细分</a:t>
              </a:r>
              <a:endParaRPr lang="en-US" altLang="zh-CN" sz="1200" b="1">
                <a:latin typeface="OPPOSans R" panose="00020600040101010101" charset="-122"/>
                <a:ea typeface="OPPOSans R" panose="00020600040101010101" charset="-122"/>
                <a:cs typeface="OPPOSans R" panose="00020600040101010101" charset="-122"/>
              </a:endParaRPr>
            </a:p>
            <a:p>
              <a:pPr marL="228600" indent="-228600">
                <a:lnSpc>
                  <a:spcPct val="150000"/>
                </a:lnSpc>
                <a:buSzPct val="80000"/>
                <a:buFont typeface="+mj-lt"/>
                <a:buAutoNum type="arabicPeriod"/>
              </a:pPr>
              <a:r>
                <a:rPr lang="zh-CN" altLang="en-US" sz="1000">
                  <a:latin typeface="OPPOSans R" panose="00020600040101010101" charset="-122"/>
                  <a:ea typeface="OPPOSans R" panose="00020600040101010101" charset="-122"/>
                  <a:cs typeface="OPPOSans R" panose="00020600040101010101" charset="-122"/>
                </a:rPr>
                <a:t>地理因素细分法</a:t>
              </a:r>
              <a:endParaRPr lang="en-US" altLang="zh-CN" sz="1000">
                <a:latin typeface="OPPOSans R" panose="00020600040101010101" charset="-122"/>
                <a:ea typeface="OPPOSans R" panose="00020600040101010101" charset="-122"/>
                <a:cs typeface="OPPOSans R" panose="00020600040101010101" charset="-122"/>
              </a:endParaRPr>
            </a:p>
            <a:p>
              <a:pPr marL="228600" indent="-228600">
                <a:lnSpc>
                  <a:spcPct val="150000"/>
                </a:lnSpc>
                <a:buSzPct val="80000"/>
                <a:buFont typeface="+mj-lt"/>
                <a:buAutoNum type="arabicPeriod"/>
              </a:pPr>
              <a:r>
                <a:rPr lang="zh-CN" altLang="en-US" sz="1000">
                  <a:latin typeface="OPPOSans R" panose="00020600040101010101" charset="-122"/>
                  <a:ea typeface="OPPOSans R" panose="00020600040101010101" charset="-122"/>
                  <a:cs typeface="OPPOSans R" panose="00020600040101010101" charset="-122"/>
                </a:rPr>
                <a:t>人文因素细分法</a:t>
              </a:r>
              <a:endParaRPr lang="en-US" altLang="zh-CN" sz="1000">
                <a:latin typeface="OPPOSans R" panose="00020600040101010101" charset="-122"/>
                <a:ea typeface="OPPOSans R" panose="00020600040101010101" charset="-122"/>
                <a:cs typeface="OPPOSans R" panose="00020600040101010101" charset="-122"/>
              </a:endParaRPr>
            </a:p>
            <a:p>
              <a:pPr marL="228600" indent="-228600">
                <a:lnSpc>
                  <a:spcPct val="150000"/>
                </a:lnSpc>
                <a:buSzPct val="80000"/>
                <a:buFont typeface="+mj-lt"/>
                <a:buAutoNum type="arabicPeriod"/>
              </a:pPr>
              <a:r>
                <a:rPr lang="zh-CN" altLang="en-US" sz="1000">
                  <a:latin typeface="OPPOSans R" panose="00020600040101010101" charset="-122"/>
                  <a:ea typeface="OPPOSans R" panose="00020600040101010101" charset="-122"/>
                  <a:cs typeface="OPPOSans R" panose="00020600040101010101" charset="-122"/>
                </a:rPr>
                <a:t>消费行为细分法</a:t>
              </a:r>
              <a:endParaRPr lang="en-US" altLang="zh-CN" sz="1000">
                <a:latin typeface="OPPOSans R" panose="00020600040101010101" charset="-122"/>
                <a:ea typeface="OPPOSans R" panose="00020600040101010101" charset="-122"/>
                <a:cs typeface="OPPOSans R" panose="00020600040101010101" charset="-122"/>
              </a:endParaRPr>
            </a:p>
            <a:p>
              <a:pPr marL="171450" indent="-171450">
                <a:lnSpc>
                  <a:spcPct val="150000"/>
                </a:lnSpc>
                <a:buSzPct val="80000"/>
                <a:buFont typeface="Arial" panose="020B0604020202020204" pitchFamily="34" charset="0"/>
                <a:buChar char="•"/>
              </a:pPr>
              <a:r>
                <a:rPr lang="zh-CN" altLang="en-US" sz="1200" b="1">
                  <a:latin typeface="OPPOSans R" panose="00020600040101010101" charset="-122"/>
                  <a:ea typeface="OPPOSans R" panose="00020600040101010101" charset="-122"/>
                  <a:cs typeface="OPPOSans R" panose="00020600040101010101" charset="-122"/>
                </a:rPr>
                <a:t>目标市场</a:t>
              </a:r>
              <a:endParaRPr lang="en-US" altLang="zh-CN" sz="1200" b="1">
                <a:latin typeface="OPPOSans R" panose="00020600040101010101" charset="-122"/>
                <a:ea typeface="OPPOSans R" panose="00020600040101010101" charset="-122"/>
                <a:cs typeface="OPPOSans R" panose="00020600040101010101" charset="-122"/>
              </a:endParaRPr>
            </a:p>
            <a:p>
              <a:pPr marL="228600" indent="-228600">
                <a:lnSpc>
                  <a:spcPct val="150000"/>
                </a:lnSpc>
                <a:buSzPct val="80000"/>
                <a:buFont typeface="+mj-lt"/>
                <a:buAutoNum type="arabicPeriod"/>
              </a:pPr>
              <a:r>
                <a:rPr lang="zh-CN" altLang="en-US" sz="1000">
                  <a:latin typeface="OPPOSans R" panose="00020600040101010101" charset="-122"/>
                  <a:ea typeface="OPPOSans R" panose="00020600040101010101" charset="-122"/>
                  <a:cs typeface="OPPOSans R" panose="00020600040101010101" charset="-122"/>
                </a:rPr>
                <a:t>目标用户需求</a:t>
              </a:r>
              <a:endParaRPr lang="en-US" altLang="zh-CN" sz="1000">
                <a:latin typeface="OPPOSans R" panose="00020600040101010101" charset="-122"/>
                <a:ea typeface="OPPOSans R" panose="00020600040101010101" charset="-122"/>
                <a:cs typeface="OPPOSans R" panose="00020600040101010101" charset="-122"/>
              </a:endParaRPr>
            </a:p>
            <a:p>
              <a:pPr marL="228600" indent="-228600">
                <a:lnSpc>
                  <a:spcPct val="150000"/>
                </a:lnSpc>
                <a:buSzPct val="80000"/>
                <a:buFont typeface="+mj-lt"/>
                <a:buAutoNum type="arabicPeriod"/>
              </a:pPr>
              <a:r>
                <a:rPr lang="zh-CN" altLang="en-US" sz="1000">
                  <a:latin typeface="OPPOSans R" panose="00020600040101010101" charset="-122"/>
                  <a:ea typeface="OPPOSans R" panose="00020600040101010101" charset="-122"/>
                  <a:cs typeface="OPPOSans R" panose="00020600040101010101" charset="-122"/>
                </a:rPr>
                <a:t>目标用户类型</a:t>
              </a:r>
              <a:endParaRPr lang="en-US" altLang="zh-CN" sz="1000">
                <a:latin typeface="OPPOSans R" panose="00020600040101010101" charset="-122"/>
                <a:ea typeface="OPPOSans R" panose="00020600040101010101" charset="-122"/>
                <a:cs typeface="OPPOSans R" panose="00020600040101010101" charset="-122"/>
              </a:endParaRPr>
            </a:p>
            <a:p>
              <a:pPr marL="228600" indent="-228600">
                <a:lnSpc>
                  <a:spcPct val="150000"/>
                </a:lnSpc>
                <a:buSzPct val="80000"/>
                <a:buFont typeface="+mj-lt"/>
                <a:buAutoNum type="arabicPeriod"/>
              </a:pPr>
              <a:r>
                <a:rPr lang="zh-CN" altLang="en-US" sz="1000">
                  <a:latin typeface="OPPOSans R" panose="00020600040101010101" charset="-122"/>
                  <a:ea typeface="OPPOSans R" panose="00020600040101010101" charset="-122"/>
                  <a:cs typeface="OPPOSans R" panose="00020600040101010101" charset="-122"/>
                </a:rPr>
                <a:t>目标用户消费水平</a:t>
              </a:r>
              <a:endParaRPr lang="en-US" altLang="zh-CN" sz="1000">
                <a:latin typeface="OPPOSans R" panose="00020600040101010101" charset="-122"/>
                <a:ea typeface="OPPOSans R" panose="00020600040101010101" charset="-122"/>
                <a:cs typeface="OPPOSans R" panose="00020600040101010101" charset="-122"/>
              </a:endParaRPr>
            </a:p>
            <a:p>
              <a:pPr marL="228600" indent="-228600">
                <a:lnSpc>
                  <a:spcPct val="150000"/>
                </a:lnSpc>
                <a:buSzPct val="80000"/>
                <a:buFont typeface="+mj-lt"/>
                <a:buAutoNum type="arabicPeriod"/>
              </a:pPr>
              <a:r>
                <a:rPr lang="zh-CN" altLang="en-US" sz="1000">
                  <a:latin typeface="OPPOSans R" panose="00020600040101010101" charset="-122"/>
                  <a:ea typeface="OPPOSans R" panose="00020600040101010101" charset="-122"/>
                  <a:cs typeface="OPPOSans R" panose="00020600040101010101" charset="-122"/>
                </a:rPr>
                <a:t>成本预算</a:t>
              </a:r>
              <a:endParaRPr lang="en-US" altLang="zh-CN" sz="1000">
                <a:latin typeface="OPPOSans R" panose="00020600040101010101" charset="-122"/>
                <a:ea typeface="OPPOSans R" panose="00020600040101010101" charset="-122"/>
                <a:cs typeface="OPPOSans R" panose="00020600040101010101" charset="-122"/>
              </a:endParaRPr>
            </a:p>
            <a:p>
              <a:pPr marL="228600" indent="-228600">
                <a:lnSpc>
                  <a:spcPct val="150000"/>
                </a:lnSpc>
                <a:buSzPct val="80000"/>
                <a:buFont typeface="+mj-lt"/>
                <a:buAutoNum type="arabicPeriod"/>
              </a:pPr>
              <a:r>
                <a:rPr lang="en-US" altLang="zh-CN" sz="1000">
                  <a:latin typeface="OPPOSans R" panose="00020600040101010101" charset="-122"/>
                  <a:ea typeface="OPPOSans R" panose="00020600040101010101" charset="-122"/>
                  <a:cs typeface="OPPOSans R" panose="00020600040101010101" charset="-122"/>
                </a:rPr>
                <a:t>……</a:t>
              </a:r>
              <a:endParaRPr lang="en-US" altLang="zh-CN" sz="1000">
                <a:latin typeface="OPPOSans R" panose="00020600040101010101" charset="-122"/>
                <a:ea typeface="OPPOSans R" panose="00020600040101010101" charset="-122"/>
                <a:cs typeface="OPPOSans R" panose="00020600040101010101" charset="-122"/>
              </a:endParaRPr>
            </a:p>
            <a:p>
              <a:pPr marL="171450" indent="-171450">
                <a:lnSpc>
                  <a:spcPct val="150000"/>
                </a:lnSpc>
                <a:buSzPct val="80000"/>
                <a:buFont typeface="Arial" panose="020B0604020202020204" pitchFamily="34" charset="0"/>
                <a:buChar char="•"/>
              </a:pPr>
              <a:r>
                <a:rPr lang="zh-CN" altLang="en-US" sz="1200" b="1">
                  <a:latin typeface="OPPOSans R" panose="00020600040101010101" charset="-122"/>
                  <a:ea typeface="OPPOSans R" panose="00020600040101010101" charset="-122"/>
                  <a:cs typeface="OPPOSans R" panose="00020600040101010101" charset="-122"/>
                </a:rPr>
                <a:t>市场定位</a:t>
              </a:r>
              <a:endParaRPr lang="en-US" altLang="zh-CN" sz="1200" b="1">
                <a:latin typeface="OPPOSans R" panose="00020600040101010101" charset="-122"/>
                <a:ea typeface="OPPOSans R" panose="00020600040101010101" charset="-122"/>
                <a:cs typeface="OPPOSans R" panose="00020600040101010101" charset="-122"/>
              </a:endParaRPr>
            </a:p>
            <a:p>
              <a:pPr marL="228600" indent="-228600">
                <a:lnSpc>
                  <a:spcPct val="150000"/>
                </a:lnSpc>
                <a:buSzPct val="80000"/>
                <a:buFont typeface="+mj-lt"/>
                <a:buAutoNum type="arabicPeriod"/>
              </a:pPr>
              <a:r>
                <a:rPr lang="zh-CN" altLang="zh-CN" sz="1000">
                  <a:latin typeface="OPPOSans R" panose="00020600040101010101" charset="-122"/>
                  <a:ea typeface="OPPOSans R" panose="00020600040101010101" charset="-122"/>
                  <a:cs typeface="OPPOSans R" panose="00020600040101010101" charset="-122"/>
                </a:rPr>
                <a:t>门店户型要求</a:t>
              </a:r>
              <a:endParaRPr lang="en-US" altLang="zh-CN" sz="1000">
                <a:latin typeface="OPPOSans R" panose="00020600040101010101" charset="-122"/>
                <a:ea typeface="OPPOSans R" panose="00020600040101010101" charset="-122"/>
                <a:cs typeface="OPPOSans R" panose="00020600040101010101" charset="-122"/>
              </a:endParaRPr>
            </a:p>
            <a:p>
              <a:pPr marL="228600" indent="-228600">
                <a:lnSpc>
                  <a:spcPct val="150000"/>
                </a:lnSpc>
                <a:buSzPct val="80000"/>
                <a:buFont typeface="+mj-lt"/>
                <a:buAutoNum type="arabicPeriod"/>
              </a:pPr>
              <a:r>
                <a:rPr lang="zh-CN" altLang="zh-CN" sz="1000">
                  <a:latin typeface="OPPOSans R" panose="00020600040101010101" charset="-122"/>
                  <a:ea typeface="OPPOSans R" panose="00020600040101010101" charset="-122"/>
                  <a:cs typeface="OPPOSans R" panose="00020600040101010101" charset="-122"/>
                </a:rPr>
                <a:t>门店类型要求</a:t>
              </a:r>
              <a:endParaRPr lang="en-US" altLang="zh-CN" sz="1000">
                <a:latin typeface="OPPOSans R" panose="00020600040101010101" charset="-122"/>
                <a:ea typeface="OPPOSans R" panose="00020600040101010101" charset="-122"/>
                <a:cs typeface="OPPOSans R" panose="00020600040101010101" charset="-122"/>
              </a:endParaRPr>
            </a:p>
            <a:p>
              <a:pPr marL="228600" indent="-228600">
                <a:lnSpc>
                  <a:spcPct val="150000"/>
                </a:lnSpc>
                <a:buSzPct val="80000"/>
                <a:buFont typeface="+mj-lt"/>
                <a:buAutoNum type="arabicPeriod"/>
              </a:pPr>
              <a:r>
                <a:rPr lang="zh-CN" altLang="zh-CN" sz="1000">
                  <a:latin typeface="OPPOSans R" panose="00020600040101010101" charset="-122"/>
                  <a:ea typeface="OPPOSans R" panose="00020600040101010101" charset="-122"/>
                  <a:cs typeface="OPPOSans R" panose="00020600040101010101" charset="-122"/>
                </a:rPr>
                <a:t>门店级别要求</a:t>
              </a:r>
              <a:endParaRPr lang="en-US" altLang="zh-CN" sz="1000">
                <a:latin typeface="OPPOSans R" panose="00020600040101010101" charset="-122"/>
                <a:ea typeface="OPPOSans R" panose="00020600040101010101" charset="-122"/>
                <a:cs typeface="OPPOSans R" panose="00020600040101010101" charset="-122"/>
              </a:endParaRPr>
            </a:p>
            <a:p>
              <a:pPr marL="228600" indent="-228600">
                <a:lnSpc>
                  <a:spcPct val="150000"/>
                </a:lnSpc>
                <a:buSzPct val="80000"/>
                <a:buFont typeface="+mj-lt"/>
                <a:buAutoNum type="arabicPeriod"/>
              </a:pPr>
              <a:r>
                <a:rPr lang="zh-CN" altLang="zh-CN" sz="1000">
                  <a:latin typeface="OPPOSans R" panose="00020600040101010101" charset="-122"/>
                  <a:ea typeface="OPPOSans R" panose="00020600040101010101" charset="-122"/>
                  <a:cs typeface="OPPOSans R" panose="00020600040101010101" charset="-122"/>
                </a:rPr>
                <a:t>运营成本要求</a:t>
              </a:r>
              <a:endParaRPr lang="en-US" altLang="zh-CN" sz="1000">
                <a:latin typeface="OPPOSans R" panose="00020600040101010101" charset="-122"/>
                <a:ea typeface="OPPOSans R" panose="00020600040101010101" charset="-122"/>
                <a:cs typeface="OPPOSans R" panose="00020600040101010101" charset="-122"/>
              </a:endParaRPr>
            </a:p>
            <a:p>
              <a:pPr marL="228600" indent="-228600">
                <a:lnSpc>
                  <a:spcPct val="150000"/>
                </a:lnSpc>
                <a:buSzPct val="80000"/>
                <a:buFont typeface="+mj-lt"/>
                <a:buAutoNum type="arabicPeriod"/>
              </a:pPr>
              <a:r>
                <a:rPr lang="en-US" altLang="zh-CN" sz="1000">
                  <a:latin typeface="OPPOSans R" panose="00020600040101010101" charset="-122"/>
                  <a:ea typeface="OPPOSans R" panose="00020600040101010101" charset="-122"/>
                  <a:cs typeface="OPPOSans R" panose="00020600040101010101" charset="-122"/>
                </a:rPr>
                <a:t>……</a:t>
              </a:r>
              <a:endParaRPr lang="en-US" altLang="zh-CN" sz="1000">
                <a:latin typeface="OPPOSans R" panose="00020600040101010101" charset="-122"/>
                <a:ea typeface="OPPOSans R" panose="00020600040101010101" charset="-122"/>
                <a:cs typeface="OPPOSans R" panose="00020600040101010101" charset="-122"/>
              </a:endParaRPr>
            </a:p>
            <a:p>
              <a:pPr marL="171450" indent="-171450">
                <a:lnSpc>
                  <a:spcPct val="150000"/>
                </a:lnSpc>
                <a:buSzPct val="80000"/>
                <a:buFont typeface="Arial" panose="020B0604020202020204" pitchFamily="34" charset="0"/>
                <a:buChar char="•"/>
              </a:pPr>
              <a:endParaRPr lang="en-US" altLang="zh-CN" sz="1000">
                <a:latin typeface="OPPOSans R" panose="00020600040101010101" charset="-122"/>
                <a:ea typeface="OPPOSans R" panose="00020600040101010101" charset="-122"/>
                <a:cs typeface="OPPOSans R" panose="00020600040101010101" charset="-122"/>
              </a:endParaRPr>
            </a:p>
          </p:txBody>
        </p:sp>
      </p:grpSp>
      <p:grpSp>
        <p:nvGrpSpPr>
          <p:cNvPr id="8" name="i$1îḍê"/>
          <p:cNvGrpSpPr/>
          <p:nvPr/>
        </p:nvGrpSpPr>
        <p:grpSpPr>
          <a:xfrm>
            <a:off x="660400" y="1968584"/>
            <a:ext cx="1952187" cy="4243031"/>
            <a:chOff x="987515" y="2546647"/>
            <a:chExt cx="3191378" cy="4243031"/>
          </a:xfrm>
        </p:grpSpPr>
        <p:sp>
          <p:nvSpPr>
            <p:cNvPr id="21" name="ís1iḋé"/>
            <p:cNvSpPr txBox="1"/>
            <p:nvPr/>
          </p:nvSpPr>
          <p:spPr>
            <a:xfrm>
              <a:off x="987515" y="2546647"/>
              <a:ext cx="3191378" cy="463491"/>
            </a:xfrm>
            <a:prstGeom prst="rect">
              <a:avLst/>
            </a:prstGeom>
            <a:solidFill>
              <a:schemeClr val="tx1">
                <a:lumMod val="50000"/>
                <a:lumOff val="50000"/>
              </a:schemeClr>
            </a:solidFill>
          </p:spPr>
          <p:txBody>
            <a:bodyPr wrap="square" lIns="91440" tIns="45720" rIns="91440" bIns="45720" rtlCol="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zh-CN" altLang="en-US" sz="1600" b="1">
                  <a:solidFill>
                    <a:schemeClr val="bg1"/>
                  </a:solidFill>
                  <a:latin typeface="OPPOSans R" panose="00020600040101010101" charset="-122"/>
                  <a:ea typeface="OPPOSans R" panose="00020600040101010101" charset="-122"/>
                  <a:cs typeface="OPPOSans R" panose="00020600040101010101" charset="-122"/>
                </a:rPr>
                <a:t>选址标准</a:t>
              </a:r>
              <a:endParaRPr lang="id-ID" sz="1600" b="1" dirty="0">
                <a:solidFill>
                  <a:schemeClr val="bg1"/>
                </a:solidFill>
                <a:latin typeface="OPPOSans R" panose="00020600040101010101" charset="-122"/>
                <a:ea typeface="OPPOSans R" panose="00020600040101010101" charset="-122"/>
                <a:cs typeface="OPPOSans R" panose="00020600040101010101" charset="-122"/>
              </a:endParaRPr>
            </a:p>
          </p:txBody>
        </p:sp>
        <p:sp>
          <p:nvSpPr>
            <p:cNvPr id="22" name="iṡḻidè"/>
            <p:cNvSpPr/>
            <p:nvPr/>
          </p:nvSpPr>
          <p:spPr bwMode="auto">
            <a:xfrm>
              <a:off x="987515" y="3095600"/>
              <a:ext cx="3191378" cy="3694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fontScale="92500"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171450" indent="-171450">
                <a:lnSpc>
                  <a:spcPct val="160000"/>
                </a:lnSpc>
                <a:buSzPct val="80000"/>
                <a:buFont typeface="Arial" panose="020B0604020202020204" pitchFamily="34" charset="0"/>
                <a:buChar char="•"/>
              </a:pPr>
              <a:r>
                <a:rPr lang="zh-CN" altLang="en-US" sz="1300" b="1">
                  <a:latin typeface="OPPOSans R" panose="00020600040101010101" charset="-122"/>
                  <a:ea typeface="OPPOSans R" panose="00020600040101010101" charset="-122"/>
                  <a:cs typeface="OPPOSans R" panose="00020600040101010101" charset="-122"/>
                </a:rPr>
                <a:t>客服中心户型标准</a:t>
              </a:r>
              <a:endParaRPr lang="en-US" altLang="zh-CN" sz="1300" b="1">
                <a:latin typeface="OPPOSans R" panose="00020600040101010101" charset="-122"/>
                <a:ea typeface="OPPOSans R" panose="00020600040101010101" charset="-122"/>
                <a:cs typeface="OPPOSans R" panose="00020600040101010101" charset="-122"/>
              </a:endParaRPr>
            </a:p>
            <a:p>
              <a:pPr marL="228600" indent="-228600">
                <a:lnSpc>
                  <a:spcPct val="150000"/>
                </a:lnSpc>
                <a:buSzPct val="80000"/>
                <a:buFont typeface="+mj-lt"/>
                <a:buAutoNum type="arabicPeriod"/>
              </a:pPr>
              <a:r>
                <a:rPr lang="zh-CN" altLang="en-US" sz="1100">
                  <a:latin typeface="OPPOSans R" panose="00020600040101010101" charset="-122"/>
                  <a:ea typeface="OPPOSans R" panose="00020600040101010101" charset="-122"/>
                  <a:cs typeface="OPPOSans R" panose="00020600040101010101" charset="-122"/>
                </a:rPr>
                <a:t>有效面积必须≥</a:t>
              </a:r>
              <a:r>
                <a:rPr lang="en-US" altLang="zh-CN" sz="1100">
                  <a:latin typeface="OPPOSans R" panose="00020600040101010101" charset="-122"/>
                  <a:ea typeface="OPPOSans R" panose="00020600040101010101" charset="-122"/>
                  <a:cs typeface="OPPOSans R" panose="00020600040101010101" charset="-122"/>
                </a:rPr>
                <a:t>40㎡</a:t>
              </a:r>
              <a:endParaRPr lang="en-US" altLang="zh-CN" sz="1100">
                <a:latin typeface="OPPOSans R" panose="00020600040101010101" charset="-122"/>
                <a:ea typeface="OPPOSans R" panose="00020600040101010101" charset="-122"/>
                <a:cs typeface="OPPOSans R" panose="00020600040101010101" charset="-122"/>
              </a:endParaRPr>
            </a:p>
            <a:p>
              <a:pPr marL="228600" indent="-228600">
                <a:lnSpc>
                  <a:spcPct val="150000"/>
                </a:lnSpc>
                <a:buSzPct val="80000"/>
                <a:buFont typeface="+mj-lt"/>
                <a:buAutoNum type="arabicPeriod"/>
              </a:pPr>
              <a:r>
                <a:rPr lang="zh-CN" altLang="en-US" sz="1100">
                  <a:latin typeface="OPPOSans R" panose="00020600040101010101" charset="-122"/>
                  <a:ea typeface="OPPOSans R" panose="00020600040101010101" charset="-122"/>
                  <a:cs typeface="OPPOSans R" panose="00020600040101010101" charset="-122"/>
                </a:rPr>
                <a:t>天花横梁距离地面高度必须≥</a:t>
              </a:r>
              <a:r>
                <a:rPr lang="en-US" altLang="zh-CN" sz="1100">
                  <a:latin typeface="OPPOSans R" panose="00020600040101010101" charset="-122"/>
                  <a:ea typeface="OPPOSans R" panose="00020600040101010101" charset="-122"/>
                  <a:cs typeface="OPPOSans R" panose="00020600040101010101" charset="-122"/>
                </a:rPr>
                <a:t>2.8m</a:t>
              </a:r>
              <a:endParaRPr lang="en-US" altLang="zh-CN" sz="1100">
                <a:latin typeface="OPPOSans R" panose="00020600040101010101" charset="-122"/>
                <a:ea typeface="OPPOSans R" panose="00020600040101010101" charset="-122"/>
                <a:cs typeface="OPPOSans R" panose="00020600040101010101" charset="-122"/>
              </a:endParaRPr>
            </a:p>
            <a:p>
              <a:pPr marL="228600" indent="-228600">
                <a:lnSpc>
                  <a:spcPct val="150000"/>
                </a:lnSpc>
                <a:buSzPct val="80000"/>
                <a:buFont typeface="+mj-lt"/>
                <a:buAutoNum type="arabicPeriod"/>
              </a:pPr>
              <a:r>
                <a:rPr lang="en-US" altLang="zh-CN" sz="1100">
                  <a:latin typeface="OPPOSans R" panose="00020600040101010101" charset="-122"/>
                  <a:ea typeface="OPPOSans R" panose="00020600040101010101" charset="-122"/>
                  <a:cs typeface="OPPOSans R" panose="00020600040101010101" charset="-122"/>
                </a:rPr>
                <a:t>……</a:t>
              </a:r>
              <a:endParaRPr lang="en-US" altLang="zh-CN" sz="1100">
                <a:latin typeface="OPPOSans R" panose="00020600040101010101" charset="-122"/>
                <a:ea typeface="OPPOSans R" panose="00020600040101010101" charset="-122"/>
                <a:cs typeface="OPPOSans R" panose="00020600040101010101" charset="-122"/>
              </a:endParaRPr>
            </a:p>
            <a:p>
              <a:pPr marL="171450" indent="-171450">
                <a:lnSpc>
                  <a:spcPct val="160000"/>
                </a:lnSpc>
                <a:buSzPct val="80000"/>
                <a:buFont typeface="Arial" panose="020B0604020202020204" pitchFamily="34" charset="0"/>
                <a:buChar char="•"/>
              </a:pPr>
              <a:r>
                <a:rPr lang="zh-CN" altLang="en-US" sz="1300" b="1">
                  <a:latin typeface="OPPOSans R" panose="00020600040101010101" charset="-122"/>
                  <a:ea typeface="OPPOSans R" panose="00020600040101010101" charset="-122"/>
                  <a:cs typeface="OPPOSans R" panose="00020600040101010101" charset="-122"/>
                </a:rPr>
                <a:t>客服中心门店类型</a:t>
              </a:r>
              <a:endParaRPr lang="en-US" altLang="zh-CN" sz="1300" b="1">
                <a:latin typeface="OPPOSans R" panose="00020600040101010101" charset="-122"/>
                <a:ea typeface="OPPOSans R" panose="00020600040101010101" charset="-122"/>
                <a:cs typeface="OPPOSans R" panose="00020600040101010101" charset="-122"/>
              </a:endParaRPr>
            </a:p>
            <a:p>
              <a:pPr marL="228600" indent="-228600">
                <a:lnSpc>
                  <a:spcPct val="150000"/>
                </a:lnSpc>
                <a:buSzPct val="80000"/>
                <a:buFont typeface="+mj-lt"/>
                <a:buAutoNum type="arabicPeriod"/>
              </a:pPr>
              <a:r>
                <a:rPr lang="zh-CN" altLang="en-US" sz="1100">
                  <a:latin typeface="OPPOSans R" panose="00020600040101010101" charset="-122"/>
                  <a:ea typeface="OPPOSans R" panose="00020600040101010101" charset="-122"/>
                  <a:cs typeface="OPPOSans R" panose="00020600040101010101" charset="-122"/>
                </a:rPr>
                <a:t>商场</a:t>
              </a:r>
              <a:endParaRPr lang="en-US" altLang="zh-CN" sz="1100">
                <a:latin typeface="OPPOSans R" panose="00020600040101010101" charset="-122"/>
                <a:ea typeface="OPPOSans R" panose="00020600040101010101" charset="-122"/>
                <a:cs typeface="OPPOSans R" panose="00020600040101010101" charset="-122"/>
              </a:endParaRPr>
            </a:p>
            <a:p>
              <a:pPr marL="228600" indent="-228600">
                <a:lnSpc>
                  <a:spcPct val="150000"/>
                </a:lnSpc>
                <a:buSzPct val="80000"/>
                <a:buFont typeface="+mj-lt"/>
                <a:buAutoNum type="arabicPeriod"/>
              </a:pPr>
              <a:r>
                <a:rPr lang="zh-CN" altLang="en-US" sz="1100">
                  <a:latin typeface="OPPOSans R" panose="00020600040101010101" charset="-122"/>
                  <a:ea typeface="OPPOSans R" panose="00020600040101010101" charset="-122"/>
                  <a:cs typeface="OPPOSans R" panose="00020600040101010101" charset="-122"/>
                </a:rPr>
                <a:t>门面房</a:t>
              </a:r>
              <a:endParaRPr lang="en-US" altLang="zh-CN" sz="1100">
                <a:latin typeface="OPPOSans R" panose="00020600040101010101" charset="-122"/>
                <a:ea typeface="OPPOSans R" panose="00020600040101010101" charset="-122"/>
                <a:cs typeface="OPPOSans R" panose="00020600040101010101" charset="-122"/>
              </a:endParaRPr>
            </a:p>
            <a:p>
              <a:pPr marL="228600" indent="-228600">
                <a:lnSpc>
                  <a:spcPct val="150000"/>
                </a:lnSpc>
                <a:buSzPct val="80000"/>
                <a:buFont typeface="+mj-lt"/>
                <a:buAutoNum type="arabicPeriod"/>
              </a:pPr>
              <a:r>
                <a:rPr lang="zh-CN" altLang="en-US" sz="1100">
                  <a:latin typeface="OPPOSans R" panose="00020600040101010101" charset="-122"/>
                  <a:ea typeface="OPPOSans R" panose="00020600040101010101" charset="-122"/>
                  <a:cs typeface="OPPOSans R" panose="00020600040101010101" charset="-122"/>
                </a:rPr>
                <a:t>写字楼</a:t>
              </a:r>
              <a:endParaRPr lang="en-US" altLang="zh-CN" sz="1100">
                <a:latin typeface="OPPOSans R" panose="00020600040101010101" charset="-122"/>
                <a:ea typeface="OPPOSans R" panose="00020600040101010101" charset="-122"/>
                <a:cs typeface="OPPOSans R" panose="00020600040101010101" charset="-122"/>
              </a:endParaRPr>
            </a:p>
            <a:p>
              <a:pPr marL="171450" indent="-171450">
                <a:lnSpc>
                  <a:spcPct val="160000"/>
                </a:lnSpc>
                <a:buSzPct val="80000"/>
                <a:buFont typeface="Arial" panose="020B0604020202020204" pitchFamily="34" charset="0"/>
                <a:buChar char="•"/>
              </a:pPr>
              <a:r>
                <a:rPr lang="zh-CN" altLang="en-US" sz="1300" b="1">
                  <a:latin typeface="OPPOSans R" panose="00020600040101010101" charset="-122"/>
                  <a:ea typeface="OPPOSans R" panose="00020600040101010101" charset="-122"/>
                  <a:cs typeface="OPPOSans R" panose="00020600040101010101" charset="-122"/>
                </a:rPr>
                <a:t>客服中心门店级别</a:t>
              </a:r>
              <a:endParaRPr lang="en-US" altLang="zh-CN" sz="1300" b="1">
                <a:latin typeface="OPPOSans R" panose="00020600040101010101" charset="-122"/>
                <a:ea typeface="OPPOSans R" panose="00020600040101010101" charset="-122"/>
                <a:cs typeface="OPPOSans R" panose="00020600040101010101" charset="-122"/>
              </a:endParaRPr>
            </a:p>
            <a:p>
              <a:pPr marL="228600" indent="-228600">
                <a:lnSpc>
                  <a:spcPct val="150000"/>
                </a:lnSpc>
                <a:buSzPct val="80000"/>
                <a:buFont typeface="+mj-lt"/>
                <a:buAutoNum type="arabicPeriod"/>
              </a:pPr>
              <a:r>
                <a:rPr lang="zh-CN" altLang="zh-CN" sz="1100">
                  <a:latin typeface="OPPOSans R" panose="00020600040101010101" charset="-122"/>
                  <a:ea typeface="OPPOSans R" panose="00020600040101010101" charset="-122"/>
                  <a:cs typeface="OPPOSans R" panose="00020600040101010101" charset="-122"/>
                </a:rPr>
                <a:t>服务量</a:t>
              </a:r>
              <a:r>
                <a:rPr lang="en-US" altLang="zh-CN" sz="1100">
                  <a:latin typeface="OPPOSans R" panose="00020600040101010101" charset="-122"/>
                  <a:ea typeface="OPPOSans R" panose="00020600040101010101" charset="-122"/>
                  <a:cs typeface="OPPOSans R" panose="00020600040101010101" charset="-122"/>
                </a:rPr>
                <a:t>&lt;200</a:t>
              </a:r>
              <a:r>
                <a:rPr lang="zh-CN" altLang="zh-CN" sz="1100">
                  <a:latin typeface="OPPOSans R" panose="00020600040101010101" charset="-122"/>
                  <a:ea typeface="OPPOSans R" panose="00020600040101010101" charset="-122"/>
                  <a:cs typeface="OPPOSans R" panose="00020600040101010101" charset="-122"/>
                </a:rPr>
                <a:t>台</a:t>
              </a:r>
              <a:r>
                <a:rPr lang="en-US" altLang="zh-CN" sz="1100">
                  <a:latin typeface="OPPOSans R" panose="00020600040101010101" charset="-122"/>
                  <a:ea typeface="OPPOSans R" panose="00020600040101010101" charset="-122"/>
                  <a:cs typeface="OPPOSans R" panose="00020600040101010101" charset="-122"/>
                </a:rPr>
                <a:t>/</a:t>
              </a:r>
              <a:r>
                <a:rPr lang="zh-CN" altLang="zh-CN" sz="1100">
                  <a:latin typeface="OPPOSans R" panose="00020600040101010101" charset="-122"/>
                  <a:ea typeface="OPPOSans R" panose="00020600040101010101" charset="-122"/>
                  <a:cs typeface="OPPOSans R" panose="00020600040101010101" charset="-122"/>
                </a:rPr>
                <a:t>月，选择</a:t>
              </a:r>
              <a:r>
                <a:rPr lang="en-US" altLang="zh-CN" sz="1100">
                  <a:latin typeface="OPPOSans R" panose="00020600040101010101" charset="-122"/>
                  <a:ea typeface="OPPOSans R" panose="00020600040101010101" charset="-122"/>
                  <a:cs typeface="OPPOSans R" panose="00020600040101010101" charset="-122"/>
                </a:rPr>
                <a:t>50~80</a:t>
              </a:r>
              <a:r>
                <a:rPr lang="zh-CN" altLang="zh-CN" sz="1100">
                  <a:latin typeface="OPPOSans R" panose="00020600040101010101" charset="-122"/>
                  <a:ea typeface="OPPOSans R" panose="00020600040101010101" charset="-122"/>
                  <a:cs typeface="OPPOSans R" panose="00020600040101010101" charset="-122"/>
                </a:rPr>
                <a:t>㎡</a:t>
              </a:r>
              <a:endParaRPr lang="zh-CN" altLang="zh-CN" sz="1100">
                <a:latin typeface="OPPOSans R" panose="00020600040101010101" charset="-122"/>
                <a:ea typeface="OPPOSans R" panose="00020600040101010101" charset="-122"/>
                <a:cs typeface="OPPOSans R" panose="00020600040101010101" charset="-122"/>
              </a:endParaRPr>
            </a:p>
            <a:p>
              <a:pPr marL="228600" indent="-228600">
                <a:lnSpc>
                  <a:spcPct val="150000"/>
                </a:lnSpc>
                <a:buSzPct val="80000"/>
                <a:buFont typeface="+mj-lt"/>
                <a:buAutoNum type="arabicPeriod"/>
              </a:pPr>
              <a:r>
                <a:rPr lang="zh-CN" altLang="zh-CN" sz="1100">
                  <a:latin typeface="OPPOSans R" panose="00020600040101010101" charset="-122"/>
                  <a:ea typeface="OPPOSans R" panose="00020600040101010101" charset="-122"/>
                  <a:cs typeface="OPPOSans R" panose="00020600040101010101" charset="-122"/>
                </a:rPr>
                <a:t>服务量</a:t>
              </a:r>
              <a:r>
                <a:rPr lang="en-US" altLang="zh-CN" sz="1100">
                  <a:latin typeface="OPPOSans R" panose="00020600040101010101" charset="-122"/>
                  <a:ea typeface="OPPOSans R" panose="00020600040101010101" charset="-122"/>
                  <a:cs typeface="OPPOSans R" panose="00020600040101010101" charset="-122"/>
                </a:rPr>
                <a:t>200-400</a:t>
              </a:r>
              <a:r>
                <a:rPr lang="zh-CN" altLang="zh-CN" sz="1100">
                  <a:latin typeface="OPPOSans R" panose="00020600040101010101" charset="-122"/>
                  <a:ea typeface="OPPOSans R" panose="00020600040101010101" charset="-122"/>
                  <a:cs typeface="OPPOSans R" panose="00020600040101010101" charset="-122"/>
                </a:rPr>
                <a:t>台</a:t>
              </a:r>
              <a:r>
                <a:rPr lang="en-US" altLang="zh-CN" sz="1100">
                  <a:latin typeface="OPPOSans R" panose="00020600040101010101" charset="-122"/>
                  <a:ea typeface="OPPOSans R" panose="00020600040101010101" charset="-122"/>
                  <a:cs typeface="OPPOSans R" panose="00020600040101010101" charset="-122"/>
                </a:rPr>
                <a:t>/</a:t>
              </a:r>
              <a:r>
                <a:rPr lang="zh-CN" altLang="zh-CN" sz="1100">
                  <a:latin typeface="OPPOSans R" panose="00020600040101010101" charset="-122"/>
                  <a:ea typeface="OPPOSans R" panose="00020600040101010101" charset="-122"/>
                  <a:cs typeface="OPPOSans R" panose="00020600040101010101" charset="-122"/>
                </a:rPr>
                <a:t>月，选择</a:t>
              </a:r>
              <a:r>
                <a:rPr lang="en-US" altLang="zh-CN" sz="1100">
                  <a:latin typeface="OPPOSans R" panose="00020600040101010101" charset="-122"/>
                  <a:ea typeface="OPPOSans R" panose="00020600040101010101" charset="-122"/>
                  <a:cs typeface="OPPOSans R" panose="00020600040101010101" charset="-122"/>
                </a:rPr>
                <a:t>80~120</a:t>
              </a:r>
              <a:r>
                <a:rPr lang="zh-CN" altLang="zh-CN" sz="1100">
                  <a:latin typeface="OPPOSans R" panose="00020600040101010101" charset="-122"/>
                  <a:ea typeface="OPPOSans R" panose="00020600040101010101" charset="-122"/>
                  <a:cs typeface="OPPOSans R" panose="00020600040101010101" charset="-122"/>
                </a:rPr>
                <a:t>㎡</a:t>
              </a:r>
              <a:endParaRPr lang="zh-CN" altLang="zh-CN" sz="1100">
                <a:latin typeface="OPPOSans R" panose="00020600040101010101" charset="-122"/>
                <a:ea typeface="OPPOSans R" panose="00020600040101010101" charset="-122"/>
                <a:cs typeface="OPPOSans R" panose="00020600040101010101" charset="-122"/>
              </a:endParaRPr>
            </a:p>
            <a:p>
              <a:pPr marL="228600" indent="-228600">
                <a:lnSpc>
                  <a:spcPct val="150000"/>
                </a:lnSpc>
                <a:buSzPct val="80000"/>
                <a:buFont typeface="+mj-lt"/>
                <a:buAutoNum type="arabicPeriod"/>
              </a:pPr>
              <a:r>
                <a:rPr lang="zh-CN" altLang="zh-CN" sz="1100">
                  <a:latin typeface="OPPOSans R" panose="00020600040101010101" charset="-122"/>
                  <a:ea typeface="OPPOSans R" panose="00020600040101010101" charset="-122"/>
                  <a:cs typeface="OPPOSans R" panose="00020600040101010101" charset="-122"/>
                </a:rPr>
                <a:t>服务量</a:t>
              </a:r>
              <a:r>
                <a:rPr lang="en-US" altLang="zh-CN" sz="1100">
                  <a:latin typeface="OPPOSans R" panose="00020600040101010101" charset="-122"/>
                  <a:ea typeface="OPPOSans R" panose="00020600040101010101" charset="-122"/>
                  <a:cs typeface="OPPOSans R" panose="00020600040101010101" charset="-122"/>
                </a:rPr>
                <a:t>&gt;400</a:t>
              </a:r>
              <a:r>
                <a:rPr lang="zh-CN" altLang="zh-CN" sz="1100">
                  <a:latin typeface="OPPOSans R" panose="00020600040101010101" charset="-122"/>
                  <a:ea typeface="OPPOSans R" panose="00020600040101010101" charset="-122"/>
                  <a:cs typeface="OPPOSans R" panose="00020600040101010101" charset="-122"/>
                </a:rPr>
                <a:t>台</a:t>
              </a:r>
              <a:r>
                <a:rPr lang="en-US" altLang="zh-CN" sz="1100">
                  <a:latin typeface="OPPOSans R" panose="00020600040101010101" charset="-122"/>
                  <a:ea typeface="OPPOSans R" panose="00020600040101010101" charset="-122"/>
                  <a:cs typeface="OPPOSans R" panose="00020600040101010101" charset="-122"/>
                </a:rPr>
                <a:t>/</a:t>
              </a:r>
              <a:r>
                <a:rPr lang="zh-CN" altLang="zh-CN" sz="1100">
                  <a:latin typeface="OPPOSans R" panose="00020600040101010101" charset="-122"/>
                  <a:ea typeface="OPPOSans R" panose="00020600040101010101" charset="-122"/>
                  <a:cs typeface="OPPOSans R" panose="00020600040101010101" charset="-122"/>
                </a:rPr>
                <a:t>月，选择</a:t>
              </a:r>
              <a:r>
                <a:rPr lang="en-US" altLang="zh-CN" sz="1100">
                  <a:latin typeface="OPPOSans R" panose="00020600040101010101" charset="-122"/>
                  <a:ea typeface="OPPOSans R" panose="00020600040101010101" charset="-122"/>
                  <a:cs typeface="OPPOSans R" panose="00020600040101010101" charset="-122"/>
                </a:rPr>
                <a:t>120</a:t>
              </a:r>
              <a:r>
                <a:rPr lang="zh-CN" altLang="zh-CN" sz="1100">
                  <a:latin typeface="OPPOSans R" panose="00020600040101010101" charset="-122"/>
                  <a:ea typeface="OPPOSans R" panose="00020600040101010101" charset="-122"/>
                  <a:cs typeface="OPPOSans R" panose="00020600040101010101" charset="-122"/>
                </a:rPr>
                <a:t>㎡以上</a:t>
              </a:r>
              <a:endParaRPr lang="zh-CN" altLang="zh-CN" sz="1100">
                <a:latin typeface="OPPOSans R" panose="00020600040101010101" charset="-122"/>
                <a:ea typeface="OPPOSans R" panose="00020600040101010101" charset="-122"/>
                <a:cs typeface="OPPOSans R" panose="00020600040101010101" charset="-122"/>
              </a:endParaRPr>
            </a:p>
            <a:p>
              <a:pPr marL="171450" indent="-171450">
                <a:lnSpc>
                  <a:spcPct val="150000"/>
                </a:lnSpc>
                <a:buSzPct val="80000"/>
                <a:buFont typeface="Arial" panose="020B0604020202020204" pitchFamily="34" charset="0"/>
                <a:buChar char="•"/>
              </a:pPr>
              <a:endParaRPr lang="en-US" altLang="zh-CN" sz="1100" dirty="0">
                <a:latin typeface="OPPOSans R" panose="00020600040101010101" charset="-122"/>
                <a:ea typeface="OPPOSans R" panose="00020600040101010101" charset="-122"/>
                <a:cs typeface="OPPOSans R" panose="00020600040101010101" charset="-122"/>
              </a:endParaRPr>
            </a:p>
          </p:txBody>
        </p:sp>
      </p:grpSp>
      <p:grpSp>
        <p:nvGrpSpPr>
          <p:cNvPr id="9" name="iṥḷîḋé"/>
          <p:cNvGrpSpPr/>
          <p:nvPr/>
        </p:nvGrpSpPr>
        <p:grpSpPr>
          <a:xfrm>
            <a:off x="2886978" y="1968584"/>
            <a:ext cx="1952187" cy="4243031"/>
            <a:chOff x="987515" y="2546647"/>
            <a:chExt cx="3191378" cy="4243031"/>
          </a:xfrm>
        </p:grpSpPr>
        <p:sp>
          <p:nvSpPr>
            <p:cNvPr id="19" name="ïŝlíḍê"/>
            <p:cNvSpPr txBox="1"/>
            <p:nvPr/>
          </p:nvSpPr>
          <p:spPr>
            <a:xfrm>
              <a:off x="987515" y="2546647"/>
              <a:ext cx="3191378" cy="463491"/>
            </a:xfrm>
            <a:prstGeom prst="rect">
              <a:avLst/>
            </a:prstGeom>
            <a:solidFill>
              <a:schemeClr val="tx1">
                <a:lumMod val="50000"/>
                <a:lumOff val="50000"/>
              </a:schemeClr>
            </a:solidFill>
          </p:spPr>
          <p:txBody>
            <a:bodyPr wrap="square" lIns="91440" tIns="45720" rIns="91440" bIns="45720" rtlCol="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zh-CN" altLang="en-US" sz="1600" b="1">
                  <a:solidFill>
                    <a:schemeClr val="bg1"/>
                  </a:solidFill>
                  <a:latin typeface="OPPOSans R" panose="00020600040101010101" charset="-122"/>
                  <a:ea typeface="OPPOSans R" panose="00020600040101010101" charset="-122"/>
                  <a:cs typeface="OPPOSans R" panose="00020600040101010101" charset="-122"/>
                </a:rPr>
                <a:t>选址原则</a:t>
              </a:r>
              <a:endParaRPr lang="id-ID" sz="1600" b="1" dirty="0">
                <a:solidFill>
                  <a:schemeClr val="bg1"/>
                </a:solidFill>
                <a:latin typeface="OPPOSans R" panose="00020600040101010101" charset="-122"/>
                <a:ea typeface="OPPOSans R" panose="00020600040101010101" charset="-122"/>
                <a:cs typeface="OPPOSans R" panose="00020600040101010101" charset="-122"/>
              </a:endParaRPr>
            </a:p>
          </p:txBody>
        </p:sp>
        <p:sp>
          <p:nvSpPr>
            <p:cNvPr id="20" name="îṥlíḋê"/>
            <p:cNvSpPr/>
            <p:nvPr/>
          </p:nvSpPr>
          <p:spPr bwMode="auto">
            <a:xfrm>
              <a:off x="987515" y="3095600"/>
              <a:ext cx="3191378" cy="3694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171450" indent="-171450">
                <a:lnSpc>
                  <a:spcPct val="150000"/>
                </a:lnSpc>
                <a:buSzPct val="80000"/>
                <a:buFont typeface="Arial" panose="020B0604020202020204" pitchFamily="34" charset="0"/>
                <a:buChar char="•"/>
              </a:pPr>
              <a:r>
                <a:rPr lang="zh-CN" altLang="en-US" sz="1200" b="1">
                  <a:latin typeface="OPPOSans R" panose="00020600040101010101" charset="-122"/>
                  <a:ea typeface="OPPOSans R" panose="00020600040101010101" charset="-122"/>
                  <a:cs typeface="OPPOSans R" panose="00020600040101010101" charset="-122"/>
                </a:rPr>
                <a:t>用户导向原则</a:t>
              </a:r>
              <a:endParaRPr lang="en-US" altLang="zh-CN" sz="1200" b="1">
                <a:latin typeface="OPPOSans R" panose="00020600040101010101" charset="-122"/>
                <a:ea typeface="OPPOSans R" panose="00020600040101010101" charset="-122"/>
                <a:cs typeface="OPPOSans R" panose="00020600040101010101" charset="-122"/>
              </a:endParaRPr>
            </a:p>
            <a:p>
              <a:pPr marL="179705">
                <a:lnSpc>
                  <a:spcPct val="150000"/>
                </a:lnSpc>
                <a:buSzPct val="80000"/>
              </a:pPr>
              <a:r>
                <a:rPr lang="zh-CN" altLang="en-US" sz="1000">
                  <a:latin typeface="OPPOSans R" panose="00020600040101010101" charset="-122"/>
                  <a:ea typeface="OPPOSans R" panose="00020600040101010101" charset="-122"/>
                  <a:cs typeface="OPPOSans R" panose="00020600040101010101" charset="-122"/>
                </a:rPr>
                <a:t>以目标用户需求作为服务中心选址出发点</a:t>
              </a:r>
              <a:endParaRPr lang="en-US" altLang="zh-CN" sz="1000">
                <a:latin typeface="OPPOSans R" panose="00020600040101010101" charset="-122"/>
                <a:ea typeface="OPPOSans R" panose="00020600040101010101" charset="-122"/>
                <a:cs typeface="OPPOSans R" panose="00020600040101010101" charset="-122"/>
              </a:endParaRPr>
            </a:p>
            <a:p>
              <a:pPr marL="171450" indent="-171450">
                <a:lnSpc>
                  <a:spcPct val="160000"/>
                </a:lnSpc>
                <a:buSzPct val="80000"/>
                <a:buFont typeface="Arial" panose="020B0604020202020204" pitchFamily="34" charset="0"/>
                <a:buChar char="•"/>
              </a:pPr>
              <a:r>
                <a:rPr lang="zh-CN" altLang="en-US" sz="1200" b="1">
                  <a:latin typeface="OPPOSans R" panose="00020600040101010101" charset="-122"/>
                  <a:ea typeface="OPPOSans R" panose="00020600040101010101" charset="-122"/>
                  <a:cs typeface="OPPOSans R" panose="00020600040101010101" charset="-122"/>
                </a:rPr>
                <a:t>可视化原则</a:t>
              </a:r>
              <a:endParaRPr lang="en-US" altLang="zh-CN" sz="1200" b="1">
                <a:latin typeface="OPPOSans R" panose="00020600040101010101" charset="-122"/>
                <a:ea typeface="OPPOSans R" panose="00020600040101010101" charset="-122"/>
                <a:cs typeface="OPPOSans R" panose="00020600040101010101" charset="-122"/>
              </a:endParaRPr>
            </a:p>
            <a:p>
              <a:pPr marL="179705">
                <a:lnSpc>
                  <a:spcPct val="150000"/>
                </a:lnSpc>
                <a:buSzPct val="80000"/>
              </a:pPr>
              <a:r>
                <a:rPr lang="zh-CN" altLang="en-US" sz="1000">
                  <a:latin typeface="OPPOSans R" panose="00020600040101010101" charset="-122"/>
                  <a:ea typeface="OPPOSans R" panose="00020600040101010101" charset="-122"/>
                  <a:cs typeface="OPPOSans R" panose="00020600040101010101" charset="-122"/>
                </a:rPr>
                <a:t>能够让用户迅速感知客服中心所处位置，能够便于用户获取客服中心外部信息</a:t>
              </a:r>
              <a:endParaRPr lang="en-US" altLang="zh-CN" sz="1000">
                <a:latin typeface="OPPOSans R" panose="00020600040101010101" charset="-122"/>
                <a:ea typeface="OPPOSans R" panose="00020600040101010101" charset="-122"/>
                <a:cs typeface="OPPOSans R" panose="00020600040101010101" charset="-122"/>
              </a:endParaRPr>
            </a:p>
            <a:p>
              <a:pPr marL="171450" indent="-171450">
                <a:lnSpc>
                  <a:spcPct val="160000"/>
                </a:lnSpc>
                <a:buSzPct val="80000"/>
                <a:buFont typeface="Arial" panose="020B0604020202020204" pitchFamily="34" charset="0"/>
                <a:buChar char="•"/>
              </a:pPr>
              <a:r>
                <a:rPr lang="zh-CN" altLang="en-US" sz="1200" b="1">
                  <a:latin typeface="OPPOSans R" panose="00020600040101010101" charset="-122"/>
                  <a:ea typeface="OPPOSans R" panose="00020600040101010101" charset="-122"/>
                  <a:cs typeface="OPPOSans R" panose="00020600040101010101" charset="-122"/>
                </a:rPr>
                <a:t>便利性原则</a:t>
              </a:r>
              <a:endParaRPr lang="en-US" altLang="zh-CN" sz="1200" b="1">
                <a:latin typeface="OPPOSans R" panose="00020600040101010101" charset="-122"/>
                <a:ea typeface="OPPOSans R" panose="00020600040101010101" charset="-122"/>
                <a:cs typeface="OPPOSans R" panose="00020600040101010101" charset="-122"/>
              </a:endParaRPr>
            </a:p>
            <a:p>
              <a:pPr marL="179705">
                <a:lnSpc>
                  <a:spcPct val="150000"/>
                </a:lnSpc>
                <a:buSzPct val="80000"/>
              </a:pPr>
              <a:r>
                <a:rPr lang="zh-CN" altLang="en-US" sz="1000">
                  <a:latin typeface="OPPOSans R" panose="00020600040101010101" charset="-122"/>
                  <a:ea typeface="OPPOSans R" panose="00020600040101010101" charset="-122"/>
                  <a:cs typeface="OPPOSans R" panose="00020600040101010101" charset="-122"/>
                </a:rPr>
                <a:t>便于用户上门，如附近有交通便利的交通站点（地铁站、公交车站等）</a:t>
              </a:r>
              <a:endParaRPr lang="en-US" altLang="zh-CN" sz="1000">
                <a:latin typeface="OPPOSans R" panose="00020600040101010101" charset="-122"/>
                <a:ea typeface="OPPOSans R" panose="00020600040101010101" charset="-122"/>
                <a:cs typeface="OPPOSans R" panose="00020600040101010101" charset="-122"/>
              </a:endParaRPr>
            </a:p>
            <a:p>
              <a:pPr marL="171450" indent="-171450">
                <a:lnSpc>
                  <a:spcPct val="150000"/>
                </a:lnSpc>
                <a:buSzPct val="80000"/>
                <a:buFont typeface="Arial" panose="020B0604020202020204" pitchFamily="34" charset="0"/>
                <a:buChar char="•"/>
              </a:pPr>
              <a:r>
                <a:rPr lang="zh-CN" altLang="en-US" sz="1200" b="1">
                  <a:latin typeface="OPPOSans R" panose="00020600040101010101" charset="-122"/>
                  <a:ea typeface="OPPOSans R" panose="00020600040101010101" charset="-122"/>
                  <a:cs typeface="OPPOSans R" panose="00020600040101010101" charset="-122"/>
                </a:rPr>
                <a:t>稳定性原则</a:t>
              </a:r>
              <a:endParaRPr lang="en-US" altLang="zh-CN" sz="1200" b="1">
                <a:latin typeface="OPPOSans R" panose="00020600040101010101" charset="-122"/>
                <a:ea typeface="OPPOSans R" panose="00020600040101010101" charset="-122"/>
                <a:cs typeface="OPPOSans R" panose="00020600040101010101" charset="-122"/>
              </a:endParaRPr>
            </a:p>
            <a:p>
              <a:pPr marL="179705">
                <a:lnSpc>
                  <a:spcPct val="150000"/>
                </a:lnSpc>
                <a:buSzPct val="80000"/>
              </a:pPr>
              <a:r>
                <a:rPr lang="zh-CN" altLang="en-US" sz="1000">
                  <a:latin typeface="OPPOSans R" panose="00020600040101010101" charset="-122"/>
                  <a:ea typeface="OPPOSans R" panose="00020600040101010101" charset="-122"/>
                  <a:cs typeface="OPPOSans R" panose="00020600040101010101" charset="-122"/>
                </a:rPr>
                <a:t>能够提供完善客户服务且长期稳定运营的客服中心</a:t>
              </a:r>
              <a:endParaRPr lang="en-US" altLang="zh-CN" sz="1000" dirty="0">
                <a:latin typeface="OPPOSans R" panose="00020600040101010101" charset="-122"/>
                <a:ea typeface="OPPOSans R" panose="00020600040101010101" charset="-122"/>
                <a:cs typeface="OPPOSans R" panose="00020600040101010101" charset="-122"/>
              </a:endParaRPr>
            </a:p>
          </p:txBody>
        </p:sp>
      </p:grpSp>
      <p:grpSp>
        <p:nvGrpSpPr>
          <p:cNvPr id="10" name="îṣľiḋe"/>
          <p:cNvGrpSpPr/>
          <p:nvPr/>
        </p:nvGrpSpPr>
        <p:grpSpPr>
          <a:xfrm>
            <a:off x="7340134" y="1968584"/>
            <a:ext cx="1952187" cy="4243029"/>
            <a:chOff x="987515" y="2546647"/>
            <a:chExt cx="3191378" cy="4243029"/>
          </a:xfrm>
        </p:grpSpPr>
        <p:sp>
          <p:nvSpPr>
            <p:cNvPr id="17" name="ïṥlïḋè"/>
            <p:cNvSpPr txBox="1"/>
            <p:nvPr/>
          </p:nvSpPr>
          <p:spPr>
            <a:xfrm>
              <a:off x="987515" y="2546647"/>
              <a:ext cx="3191378" cy="463491"/>
            </a:xfrm>
            <a:prstGeom prst="rect">
              <a:avLst/>
            </a:prstGeom>
            <a:solidFill>
              <a:schemeClr val="tx1">
                <a:lumMod val="50000"/>
                <a:lumOff val="50000"/>
              </a:schemeClr>
            </a:solidFill>
          </p:spPr>
          <p:txBody>
            <a:bodyPr wrap="square" lIns="91440" tIns="45720" rIns="91440" bIns="45720" rtlCol="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zh-CN" altLang="en-US" sz="1600" b="1">
                  <a:solidFill>
                    <a:schemeClr val="bg1"/>
                  </a:solidFill>
                  <a:latin typeface="OPPOSans R" panose="00020600040101010101" charset="-122"/>
                  <a:ea typeface="OPPOSans R" panose="00020600040101010101" charset="-122"/>
                  <a:cs typeface="OPPOSans R" panose="00020600040101010101" charset="-122"/>
                </a:rPr>
                <a:t>影响因素</a:t>
              </a:r>
              <a:endParaRPr lang="id-ID" sz="1600" b="1" dirty="0">
                <a:solidFill>
                  <a:schemeClr val="bg1"/>
                </a:solidFill>
                <a:latin typeface="OPPOSans R" panose="00020600040101010101" charset="-122"/>
                <a:ea typeface="OPPOSans R" panose="00020600040101010101" charset="-122"/>
                <a:cs typeface="OPPOSans R" panose="00020600040101010101" charset="-122"/>
              </a:endParaRPr>
            </a:p>
          </p:txBody>
        </p:sp>
        <p:sp>
          <p:nvSpPr>
            <p:cNvPr id="18" name="îSlídé"/>
            <p:cNvSpPr/>
            <p:nvPr/>
          </p:nvSpPr>
          <p:spPr bwMode="auto">
            <a:xfrm>
              <a:off x="987515" y="3095599"/>
              <a:ext cx="3191378" cy="36940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171450" indent="-171450">
                <a:lnSpc>
                  <a:spcPct val="150000"/>
                </a:lnSpc>
                <a:buSzPct val="80000"/>
                <a:buFont typeface="Arial" panose="020B0604020202020204" pitchFamily="34" charset="0"/>
                <a:buChar char="•"/>
              </a:pPr>
              <a:r>
                <a:rPr lang="zh-CN" altLang="en-US" sz="1200" b="1">
                  <a:latin typeface="OPPOSans R" panose="00020600040101010101" charset="-122"/>
                  <a:ea typeface="OPPOSans R" panose="00020600040101010101" charset="-122"/>
                  <a:cs typeface="OPPOSans R" panose="00020600040101010101" charset="-122"/>
                </a:rPr>
                <a:t>环境因素</a:t>
              </a:r>
              <a:endParaRPr lang="en-US" altLang="zh-CN" sz="1200" b="1">
                <a:latin typeface="OPPOSans R" panose="00020600040101010101" charset="-122"/>
                <a:ea typeface="OPPOSans R" panose="00020600040101010101" charset="-122"/>
                <a:cs typeface="OPPOSans R" panose="00020600040101010101" charset="-122"/>
              </a:endParaRPr>
            </a:p>
            <a:p>
              <a:pPr marL="179705">
                <a:lnSpc>
                  <a:spcPct val="150000"/>
                </a:lnSpc>
                <a:buSzPct val="80000"/>
              </a:pPr>
              <a:r>
                <a:rPr lang="zh-CN" altLang="en-US" sz="1000">
                  <a:latin typeface="OPPOSans R" panose="00020600040101010101" charset="-122"/>
                  <a:ea typeface="OPPOSans R" panose="00020600040101010101" charset="-122"/>
                  <a:cs typeface="OPPOSans R" panose="00020600040101010101" charset="-122"/>
                </a:rPr>
                <a:t>常驻居民总量</a:t>
              </a:r>
              <a:r>
                <a:rPr lang="en-US" altLang="zh-CN" sz="1000">
                  <a:latin typeface="OPPOSans R" panose="00020600040101010101" charset="-122"/>
                  <a:ea typeface="OPPOSans R" panose="00020600040101010101" charset="-122"/>
                  <a:cs typeface="OPPOSans R" panose="00020600040101010101" charset="-122"/>
                </a:rPr>
                <a:t>, </a:t>
              </a:r>
              <a:r>
                <a:rPr lang="zh-CN" altLang="en-US" sz="1000">
                  <a:latin typeface="OPPOSans R" panose="00020600040101010101" charset="-122"/>
                  <a:ea typeface="OPPOSans R" panose="00020600040101010101" charset="-122"/>
                  <a:cs typeface="OPPOSans R" panose="00020600040101010101" charset="-122"/>
                </a:rPr>
                <a:t>流动人口数量</a:t>
              </a:r>
              <a:r>
                <a:rPr lang="en-US" altLang="zh-CN" sz="1000">
                  <a:latin typeface="OPPOSans R" panose="00020600040101010101" charset="-122"/>
                  <a:ea typeface="OPPOSans R" panose="00020600040101010101" charset="-122"/>
                  <a:cs typeface="OPPOSans R" panose="00020600040101010101" charset="-122"/>
                </a:rPr>
                <a:t>, </a:t>
              </a:r>
              <a:r>
                <a:rPr lang="zh-CN" altLang="en-US" sz="1000">
                  <a:latin typeface="OPPOSans R" panose="00020600040101010101" charset="-122"/>
                  <a:ea typeface="OPPOSans R" panose="00020600040101010101" charset="-122"/>
                  <a:cs typeface="OPPOSans R" panose="00020600040101010101" charset="-122"/>
                </a:rPr>
                <a:t>分布密度、不同时段经过店址附近的人流量等</a:t>
              </a:r>
              <a:endParaRPr lang="en-US" altLang="zh-CN" sz="1000">
                <a:latin typeface="OPPOSans R" panose="00020600040101010101" charset="-122"/>
                <a:ea typeface="OPPOSans R" panose="00020600040101010101" charset="-122"/>
                <a:cs typeface="OPPOSans R" panose="00020600040101010101" charset="-122"/>
              </a:endParaRPr>
            </a:p>
            <a:p>
              <a:pPr marL="171450" indent="-171450">
                <a:lnSpc>
                  <a:spcPct val="150000"/>
                </a:lnSpc>
                <a:buSzPct val="80000"/>
                <a:buFont typeface="Arial" panose="020B0604020202020204" pitchFamily="34" charset="0"/>
                <a:buChar char="•"/>
              </a:pPr>
              <a:r>
                <a:rPr lang="zh-CN" altLang="en-US" sz="1200" b="1">
                  <a:latin typeface="OPPOSans R" panose="00020600040101010101" charset="-122"/>
                  <a:ea typeface="OPPOSans R" panose="00020600040101010101" charset="-122"/>
                  <a:cs typeface="OPPOSans R" panose="00020600040101010101" charset="-122"/>
                </a:rPr>
                <a:t>地理位置</a:t>
              </a:r>
              <a:endParaRPr lang="en-US" altLang="zh-CN" sz="1200" b="1">
                <a:latin typeface="OPPOSans R" panose="00020600040101010101" charset="-122"/>
                <a:ea typeface="OPPOSans R" panose="00020600040101010101" charset="-122"/>
                <a:cs typeface="OPPOSans R" panose="00020600040101010101" charset="-122"/>
              </a:endParaRPr>
            </a:p>
            <a:p>
              <a:pPr marL="179705">
                <a:lnSpc>
                  <a:spcPct val="150000"/>
                </a:lnSpc>
                <a:buSzPct val="80000"/>
              </a:pPr>
              <a:r>
                <a:rPr lang="zh-CN" altLang="en-US" sz="1000">
                  <a:latin typeface="OPPOSans R" panose="00020600040101010101" charset="-122"/>
                  <a:ea typeface="OPPOSans R" panose="00020600040101010101" charset="-122"/>
                  <a:cs typeface="OPPOSans R" panose="00020600040101010101" charset="-122"/>
                </a:rPr>
                <a:t>需参考城市规划，地点特征与区域经营形象是否符合客服中心定位</a:t>
              </a:r>
              <a:endParaRPr lang="en-US" altLang="zh-CN" sz="1000">
                <a:latin typeface="OPPOSans R" panose="00020600040101010101" charset="-122"/>
                <a:ea typeface="OPPOSans R" panose="00020600040101010101" charset="-122"/>
                <a:cs typeface="OPPOSans R" panose="00020600040101010101" charset="-122"/>
              </a:endParaRPr>
            </a:p>
            <a:p>
              <a:pPr marL="171450" indent="-171450">
                <a:lnSpc>
                  <a:spcPct val="150000"/>
                </a:lnSpc>
                <a:buSzPct val="80000"/>
                <a:buFont typeface="Arial" panose="020B0604020202020204" pitchFamily="34" charset="0"/>
                <a:buChar char="•"/>
              </a:pPr>
              <a:r>
                <a:rPr lang="zh-CN" altLang="en-US" sz="1200" b="1">
                  <a:latin typeface="OPPOSans R" panose="00020600040101010101" charset="-122"/>
                  <a:ea typeface="OPPOSans R" panose="00020600040101010101" charset="-122"/>
                  <a:cs typeface="OPPOSans R" panose="00020600040101010101" charset="-122"/>
                </a:rPr>
                <a:t>市场因素</a:t>
              </a:r>
              <a:endParaRPr lang="en-US" altLang="zh-CN" sz="1200" b="1">
                <a:latin typeface="OPPOSans R" panose="00020600040101010101" charset="-122"/>
                <a:ea typeface="OPPOSans R" panose="00020600040101010101" charset="-122"/>
                <a:cs typeface="OPPOSans R" panose="00020600040101010101" charset="-122"/>
              </a:endParaRPr>
            </a:p>
            <a:p>
              <a:pPr marL="228600" indent="-228600">
                <a:lnSpc>
                  <a:spcPct val="150000"/>
                </a:lnSpc>
                <a:buSzPct val="80000"/>
                <a:buFont typeface="+mj-lt"/>
                <a:buAutoNum type="arabicPeriod"/>
              </a:pPr>
              <a:r>
                <a:rPr lang="zh-CN" altLang="en-US" sz="1000">
                  <a:latin typeface="OPPOSans R" panose="00020600040101010101" charset="-122"/>
                  <a:ea typeface="OPPOSans R" panose="00020600040101010101" charset="-122"/>
                  <a:cs typeface="OPPOSans R" panose="00020600040101010101" charset="-122"/>
                </a:rPr>
                <a:t>竞争因素</a:t>
              </a:r>
              <a:endParaRPr lang="en-US" altLang="zh-CN" sz="1000">
                <a:latin typeface="OPPOSans R" panose="00020600040101010101" charset="-122"/>
                <a:ea typeface="OPPOSans R" panose="00020600040101010101" charset="-122"/>
                <a:cs typeface="OPPOSans R" panose="00020600040101010101" charset="-122"/>
              </a:endParaRPr>
            </a:p>
            <a:p>
              <a:pPr marL="228600" indent="-228600">
                <a:lnSpc>
                  <a:spcPct val="150000"/>
                </a:lnSpc>
                <a:buSzPct val="80000"/>
                <a:buFont typeface="+mj-lt"/>
                <a:buAutoNum type="arabicPeriod"/>
              </a:pPr>
              <a:r>
                <a:rPr lang="zh-CN" altLang="en-US" sz="1000">
                  <a:latin typeface="OPPOSans R" panose="00020600040101010101" charset="-122"/>
                  <a:ea typeface="OPPOSans R" panose="00020600040101010101" charset="-122"/>
                  <a:cs typeface="OPPOSans R" panose="00020600040101010101" charset="-122"/>
                </a:rPr>
                <a:t>互补因素</a:t>
              </a:r>
              <a:endParaRPr lang="en-US" altLang="zh-CN" sz="1000">
                <a:latin typeface="OPPOSans R" panose="00020600040101010101" charset="-122"/>
                <a:ea typeface="OPPOSans R" panose="00020600040101010101" charset="-122"/>
                <a:cs typeface="OPPOSans R" panose="00020600040101010101" charset="-122"/>
              </a:endParaRPr>
            </a:p>
            <a:p>
              <a:pPr marL="228600" indent="-228600">
                <a:lnSpc>
                  <a:spcPct val="150000"/>
                </a:lnSpc>
                <a:buSzPct val="80000"/>
                <a:buFont typeface="+mj-lt"/>
                <a:buAutoNum type="arabicPeriod"/>
              </a:pPr>
              <a:r>
                <a:rPr lang="zh-CN" altLang="en-US" sz="1000">
                  <a:latin typeface="OPPOSans R" panose="00020600040101010101" charset="-122"/>
                  <a:ea typeface="OPPOSans R" panose="00020600040101010101" charset="-122"/>
                  <a:cs typeface="OPPOSans R" panose="00020600040101010101" charset="-122"/>
                </a:rPr>
                <a:t>规模因素</a:t>
              </a:r>
              <a:endParaRPr lang="en-US" altLang="zh-CN" sz="1000">
                <a:latin typeface="OPPOSans R" panose="00020600040101010101" charset="-122"/>
                <a:ea typeface="OPPOSans R" panose="00020600040101010101" charset="-122"/>
                <a:cs typeface="OPPOSans R" panose="00020600040101010101" charset="-122"/>
              </a:endParaRPr>
            </a:p>
            <a:p>
              <a:pPr marL="228600" indent="-228600">
                <a:lnSpc>
                  <a:spcPct val="150000"/>
                </a:lnSpc>
                <a:buSzPct val="80000"/>
                <a:buFont typeface="+mj-lt"/>
                <a:buAutoNum type="arabicPeriod"/>
              </a:pPr>
              <a:r>
                <a:rPr lang="zh-CN" altLang="en-US" sz="1000">
                  <a:latin typeface="OPPOSans R" panose="00020600040101010101" charset="-122"/>
                  <a:ea typeface="OPPOSans R" panose="00020600040101010101" charset="-122"/>
                  <a:cs typeface="OPPOSans R" panose="00020600040101010101" charset="-122"/>
                </a:rPr>
                <a:t>运营因素</a:t>
              </a:r>
              <a:endParaRPr lang="en-US" altLang="zh-CN" sz="1000" dirty="0">
                <a:latin typeface="OPPOSans R" panose="00020600040101010101" charset="-122"/>
                <a:ea typeface="OPPOSans R" panose="00020600040101010101" charset="-122"/>
                <a:cs typeface="OPPOSans R" panose="00020600040101010101" charset="-122"/>
              </a:endParaRPr>
            </a:p>
          </p:txBody>
        </p:sp>
      </p:grpSp>
      <p:grpSp>
        <p:nvGrpSpPr>
          <p:cNvPr id="11" name="îśḷiḓe"/>
          <p:cNvGrpSpPr/>
          <p:nvPr/>
        </p:nvGrpSpPr>
        <p:grpSpPr>
          <a:xfrm>
            <a:off x="9566713" y="1968584"/>
            <a:ext cx="1952187" cy="4243029"/>
            <a:chOff x="987515" y="2546647"/>
            <a:chExt cx="3191378" cy="4243029"/>
          </a:xfrm>
        </p:grpSpPr>
        <p:sp>
          <p:nvSpPr>
            <p:cNvPr id="15" name="išliḋe"/>
            <p:cNvSpPr txBox="1"/>
            <p:nvPr/>
          </p:nvSpPr>
          <p:spPr>
            <a:xfrm>
              <a:off x="987515" y="2546647"/>
              <a:ext cx="3191378" cy="463491"/>
            </a:xfrm>
            <a:prstGeom prst="rect">
              <a:avLst/>
            </a:prstGeom>
            <a:solidFill>
              <a:schemeClr val="tx1">
                <a:lumMod val="50000"/>
                <a:lumOff val="50000"/>
              </a:schemeClr>
            </a:solidFill>
          </p:spPr>
          <p:txBody>
            <a:bodyPr wrap="square" lIns="91440" tIns="45720" rIns="91440" bIns="45720" rtlCol="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zh-CN" altLang="en-US" sz="1600" b="1">
                  <a:solidFill>
                    <a:schemeClr val="bg1"/>
                  </a:solidFill>
                  <a:latin typeface="OPPOSans R" panose="00020600040101010101" charset="-122"/>
                  <a:ea typeface="OPPOSans R" panose="00020600040101010101" charset="-122"/>
                  <a:cs typeface="OPPOSans R" panose="00020600040101010101" charset="-122"/>
                </a:rPr>
                <a:t>评价指标</a:t>
              </a:r>
              <a:endParaRPr lang="id-ID" altLang="zh-CN" sz="1600" b="1" dirty="0">
                <a:solidFill>
                  <a:schemeClr val="bg1"/>
                </a:solidFill>
                <a:latin typeface="OPPOSans R" panose="00020600040101010101" charset="-122"/>
                <a:ea typeface="OPPOSans R" panose="00020600040101010101" charset="-122"/>
                <a:cs typeface="OPPOSans R" panose="00020600040101010101" charset="-122"/>
              </a:endParaRPr>
            </a:p>
          </p:txBody>
        </p:sp>
        <p:sp>
          <p:nvSpPr>
            <p:cNvPr id="16" name="iS1îḓe"/>
            <p:cNvSpPr/>
            <p:nvPr/>
          </p:nvSpPr>
          <p:spPr bwMode="auto">
            <a:xfrm>
              <a:off x="987515" y="3095600"/>
              <a:ext cx="3191378" cy="3694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171450" indent="-171450">
                <a:lnSpc>
                  <a:spcPct val="150000"/>
                </a:lnSpc>
                <a:buSzPct val="80000"/>
                <a:buFont typeface="Arial" panose="020B0604020202020204" pitchFamily="34" charset="0"/>
                <a:buChar char="•"/>
              </a:pPr>
              <a:r>
                <a:rPr lang="zh-CN" altLang="en-US" sz="1200" b="1">
                  <a:latin typeface="OPPOSans R" panose="00020600040101010101" charset="-122"/>
                  <a:ea typeface="OPPOSans R" panose="00020600040101010101" charset="-122"/>
                  <a:cs typeface="OPPOSans R" panose="00020600040101010101" charset="-122"/>
                </a:rPr>
                <a:t>商圈评价</a:t>
              </a:r>
              <a:endParaRPr lang="en-US" altLang="zh-CN" sz="1200" b="1">
                <a:latin typeface="OPPOSans R" panose="00020600040101010101" charset="-122"/>
                <a:ea typeface="OPPOSans R" panose="00020600040101010101" charset="-122"/>
                <a:cs typeface="OPPOSans R" panose="00020600040101010101" charset="-122"/>
              </a:endParaRPr>
            </a:p>
            <a:p>
              <a:pPr marL="171450" indent="-171450">
                <a:lnSpc>
                  <a:spcPct val="150000"/>
                </a:lnSpc>
                <a:buSzPct val="80000"/>
                <a:buFont typeface="Arial" panose="020B0604020202020204" pitchFamily="34" charset="0"/>
                <a:buChar char="•"/>
              </a:pPr>
              <a:r>
                <a:rPr lang="zh-CN" altLang="en-US" sz="1200" b="1">
                  <a:latin typeface="OPPOSans R" panose="00020600040101010101" charset="-122"/>
                  <a:ea typeface="OPPOSans R" panose="00020600040101010101" charset="-122"/>
                  <a:cs typeface="OPPOSans R" panose="00020600040101010101" charset="-122"/>
                </a:rPr>
                <a:t>门店位置评价</a:t>
              </a:r>
              <a:endParaRPr lang="en-US" altLang="zh-CN" sz="1200" b="1">
                <a:latin typeface="OPPOSans R" panose="00020600040101010101" charset="-122"/>
                <a:ea typeface="OPPOSans R" panose="00020600040101010101" charset="-122"/>
                <a:cs typeface="OPPOSans R" panose="00020600040101010101" charset="-122"/>
              </a:endParaRPr>
            </a:p>
            <a:p>
              <a:pPr marL="171450" indent="-171450">
                <a:lnSpc>
                  <a:spcPct val="150000"/>
                </a:lnSpc>
                <a:buSzPct val="80000"/>
                <a:buFont typeface="Arial" panose="020B0604020202020204" pitchFamily="34" charset="0"/>
                <a:buChar char="•"/>
              </a:pPr>
              <a:r>
                <a:rPr lang="zh-CN" altLang="en-US" sz="1200" b="1">
                  <a:latin typeface="OPPOSans R" panose="00020600040101010101" charset="-122"/>
                  <a:ea typeface="OPPOSans R" panose="00020600040101010101" charset="-122"/>
                  <a:cs typeface="OPPOSans R" panose="00020600040101010101" charset="-122"/>
                </a:rPr>
                <a:t>门店户型评价</a:t>
              </a:r>
              <a:endParaRPr lang="en-US" altLang="zh-CN" sz="1200" b="1">
                <a:latin typeface="OPPOSans R" panose="00020600040101010101" charset="-122"/>
                <a:ea typeface="OPPOSans R" panose="00020600040101010101" charset="-122"/>
                <a:cs typeface="OPPOSans R" panose="00020600040101010101" charset="-122"/>
              </a:endParaRPr>
            </a:p>
            <a:p>
              <a:pPr marL="171450" indent="-171450">
                <a:lnSpc>
                  <a:spcPct val="150000"/>
                </a:lnSpc>
                <a:buSzPct val="80000"/>
                <a:buFont typeface="Arial" panose="020B0604020202020204" pitchFamily="34" charset="0"/>
                <a:buChar char="•"/>
              </a:pPr>
              <a:r>
                <a:rPr lang="zh-CN" altLang="en-US" sz="1200" b="1">
                  <a:latin typeface="OPPOSans R" panose="00020600040101010101" charset="-122"/>
                  <a:ea typeface="OPPOSans R" panose="00020600040101010101" charset="-122"/>
                  <a:cs typeface="OPPOSans R" panose="00020600040101010101" charset="-122"/>
                </a:rPr>
                <a:t>门店成本评价</a:t>
              </a:r>
              <a:endParaRPr lang="en-US" altLang="zh-CN" sz="1200" b="1">
                <a:latin typeface="OPPOSans R" panose="00020600040101010101" charset="-122"/>
                <a:ea typeface="OPPOSans R" panose="00020600040101010101" charset="-122"/>
                <a:cs typeface="OPPOSans R" panose="00020600040101010101" charset="-122"/>
              </a:endParaRPr>
            </a:p>
            <a:p>
              <a:pPr marL="228600" indent="-228600">
                <a:lnSpc>
                  <a:spcPct val="150000"/>
                </a:lnSpc>
                <a:buSzPct val="80000"/>
                <a:buFont typeface="+mj-lt"/>
                <a:buAutoNum type="arabicPeriod"/>
              </a:pPr>
              <a:r>
                <a:rPr lang="zh-CN" altLang="zh-CN" sz="1000">
                  <a:latin typeface="OPPOSans R" panose="00020600040101010101" charset="-122"/>
                  <a:ea typeface="OPPOSans R" panose="00020600040101010101" charset="-122"/>
                  <a:cs typeface="OPPOSans R" panose="00020600040101010101" charset="-122"/>
                </a:rPr>
                <a:t>房租成本</a:t>
              </a:r>
              <a:endParaRPr lang="en-US" altLang="zh-CN" sz="1000">
                <a:latin typeface="OPPOSans R" panose="00020600040101010101" charset="-122"/>
                <a:ea typeface="OPPOSans R" panose="00020600040101010101" charset="-122"/>
                <a:cs typeface="OPPOSans R" panose="00020600040101010101" charset="-122"/>
              </a:endParaRPr>
            </a:p>
            <a:p>
              <a:pPr marL="228600" indent="-228600">
                <a:lnSpc>
                  <a:spcPct val="150000"/>
                </a:lnSpc>
                <a:buSzPct val="80000"/>
                <a:buFont typeface="+mj-lt"/>
                <a:buAutoNum type="arabicPeriod"/>
              </a:pPr>
              <a:r>
                <a:rPr lang="zh-CN" altLang="zh-CN" sz="1000">
                  <a:latin typeface="OPPOSans R" panose="00020600040101010101" charset="-122"/>
                  <a:ea typeface="OPPOSans R" panose="00020600040101010101" charset="-122"/>
                  <a:cs typeface="OPPOSans R" panose="00020600040101010101" charset="-122"/>
                </a:rPr>
                <a:t>日常运营成本</a:t>
              </a:r>
              <a:endParaRPr lang="en-US" altLang="zh-CN" sz="1000">
                <a:latin typeface="OPPOSans R" panose="00020600040101010101" charset="-122"/>
                <a:ea typeface="OPPOSans R" panose="00020600040101010101" charset="-122"/>
                <a:cs typeface="OPPOSans R" panose="00020600040101010101" charset="-122"/>
              </a:endParaRPr>
            </a:p>
            <a:p>
              <a:pPr marL="228600" indent="-228600">
                <a:lnSpc>
                  <a:spcPct val="150000"/>
                </a:lnSpc>
                <a:buSzPct val="80000"/>
                <a:buFont typeface="+mj-lt"/>
                <a:buAutoNum type="arabicPeriod"/>
              </a:pPr>
              <a:r>
                <a:rPr lang="zh-CN" altLang="zh-CN" sz="1000">
                  <a:latin typeface="OPPOSans R" panose="00020600040101010101" charset="-122"/>
                  <a:ea typeface="OPPOSans R" panose="00020600040101010101" charset="-122"/>
                  <a:cs typeface="OPPOSans R" panose="00020600040101010101" charset="-122"/>
                </a:rPr>
                <a:t>工资成本</a:t>
              </a:r>
              <a:endParaRPr lang="en-US" altLang="zh-CN" sz="1000">
                <a:latin typeface="OPPOSans R" panose="00020600040101010101" charset="-122"/>
                <a:ea typeface="OPPOSans R" panose="00020600040101010101" charset="-122"/>
                <a:cs typeface="OPPOSans R" panose="00020600040101010101" charset="-122"/>
              </a:endParaRPr>
            </a:p>
            <a:p>
              <a:pPr marL="171450" indent="-171450">
                <a:lnSpc>
                  <a:spcPct val="160000"/>
                </a:lnSpc>
                <a:buSzPct val="80000"/>
                <a:buFont typeface="Arial" panose="020B0604020202020204" pitchFamily="34" charset="0"/>
                <a:buChar char="•"/>
              </a:pPr>
              <a:r>
                <a:rPr lang="zh-CN" altLang="en-US" sz="1200" b="1">
                  <a:latin typeface="OPPOSans R" panose="00020600040101010101" charset="-122"/>
                  <a:ea typeface="OPPOSans R" panose="00020600040101010101" charset="-122"/>
                  <a:cs typeface="OPPOSans R" panose="00020600040101010101" charset="-122"/>
                </a:rPr>
                <a:t>门店可行性评价</a:t>
              </a:r>
              <a:endParaRPr lang="en-US" altLang="zh-CN" sz="1200" b="1">
                <a:latin typeface="OPPOSans R" panose="00020600040101010101" charset="-122"/>
                <a:ea typeface="OPPOSans R" panose="00020600040101010101" charset="-122"/>
                <a:cs typeface="OPPOSans R" panose="00020600040101010101" charset="-122"/>
              </a:endParaRPr>
            </a:p>
            <a:p>
              <a:pPr marL="228600" indent="-228600">
                <a:lnSpc>
                  <a:spcPct val="170000"/>
                </a:lnSpc>
                <a:buSzPct val="80000"/>
                <a:buFont typeface="+mj-lt"/>
                <a:buAutoNum type="arabicPeriod"/>
              </a:pPr>
              <a:r>
                <a:rPr lang="zh-CN" altLang="zh-CN" sz="1000">
                  <a:latin typeface="OPPOSans R" panose="00020600040101010101" charset="-122"/>
                  <a:ea typeface="OPPOSans R" panose="00020600040101010101" charset="-122"/>
                  <a:cs typeface="OPPOSans R" panose="00020600040101010101" charset="-122"/>
                </a:rPr>
                <a:t>门店资质可行性房屋合规性</a:t>
              </a:r>
              <a:r>
                <a:rPr lang="en-US" altLang="zh-CN" sz="1000">
                  <a:latin typeface="OPPOSans R" panose="00020600040101010101" charset="-122"/>
                  <a:ea typeface="OPPOSans R" panose="00020600040101010101" charset="-122"/>
                  <a:cs typeface="OPPOSans R" panose="00020600040101010101" charset="-122"/>
                </a:rPr>
                <a:t>/</a:t>
              </a:r>
              <a:r>
                <a:rPr lang="zh-CN" altLang="zh-CN" sz="1000">
                  <a:latin typeface="OPPOSans R" panose="00020600040101010101" charset="-122"/>
                  <a:ea typeface="OPPOSans R" panose="00020600040101010101" charset="-122"/>
                  <a:cs typeface="OPPOSans R" panose="00020600040101010101" charset="-122"/>
                </a:rPr>
                <a:t>结构状况</a:t>
              </a:r>
              <a:r>
                <a:rPr lang="zh-CN" altLang="en-US" sz="1000">
                  <a:latin typeface="OPPOSans R" panose="00020600040101010101" charset="-122"/>
                  <a:ea typeface="OPPOSans R" panose="00020600040101010101" charset="-122"/>
                  <a:cs typeface="OPPOSans R" panose="00020600040101010101" charset="-122"/>
                </a:rPr>
                <a:t>等</a:t>
              </a:r>
              <a:endParaRPr lang="en-US" altLang="zh-CN" sz="1000">
                <a:latin typeface="OPPOSans R" panose="00020600040101010101" charset="-122"/>
                <a:ea typeface="OPPOSans R" panose="00020600040101010101" charset="-122"/>
                <a:cs typeface="OPPOSans R" panose="00020600040101010101" charset="-122"/>
              </a:endParaRPr>
            </a:p>
            <a:p>
              <a:pPr marL="228600" indent="-228600">
                <a:lnSpc>
                  <a:spcPct val="170000"/>
                </a:lnSpc>
                <a:buSzPct val="80000"/>
                <a:buFont typeface="+mj-lt"/>
                <a:buAutoNum type="arabicPeriod"/>
              </a:pPr>
              <a:r>
                <a:rPr lang="zh-CN" altLang="zh-CN" sz="1000">
                  <a:latin typeface="OPPOSans R" panose="00020600040101010101" charset="-122"/>
                  <a:ea typeface="OPPOSans R" panose="00020600040101010101" charset="-122"/>
                  <a:cs typeface="OPPOSans R" panose="00020600040101010101" charset="-122"/>
                </a:rPr>
                <a:t>门店安全性</a:t>
              </a:r>
              <a:endParaRPr lang="en-US" altLang="zh-CN" sz="1000">
                <a:latin typeface="OPPOSans R" panose="00020600040101010101" charset="-122"/>
                <a:ea typeface="OPPOSans R" panose="00020600040101010101" charset="-122"/>
                <a:cs typeface="OPPOSans R" panose="00020600040101010101" charset="-122"/>
              </a:endParaRPr>
            </a:p>
            <a:p>
              <a:pPr marL="171450" indent="-171450">
                <a:lnSpc>
                  <a:spcPct val="160000"/>
                </a:lnSpc>
                <a:buSzPct val="80000"/>
                <a:buFont typeface="Arial" panose="020B0604020202020204" pitchFamily="34" charset="0"/>
                <a:buChar char="•"/>
              </a:pPr>
              <a:r>
                <a:rPr lang="zh-CN" altLang="en-US" sz="1200" b="1">
                  <a:latin typeface="OPPOSans R" panose="00020600040101010101" charset="-122"/>
                  <a:ea typeface="OPPOSans R" panose="00020600040101010101" charset="-122"/>
                  <a:cs typeface="OPPOSans R" panose="00020600040101010101" charset="-122"/>
                </a:rPr>
                <a:t>门店综合评价</a:t>
              </a:r>
              <a:endParaRPr lang="en-US" altLang="zh-CN" sz="1200" b="1" dirty="0">
                <a:latin typeface="OPPOSans R" panose="00020600040101010101" charset="-122"/>
                <a:ea typeface="OPPOSans R" panose="00020600040101010101" charset="-122"/>
                <a:cs typeface="OPPOSans R" panose="00020600040101010101" charset="-122"/>
              </a:endParaRPr>
            </a:p>
          </p:txBody>
        </p:sp>
      </p:grpSp>
      <p:cxnSp>
        <p:nvCxnSpPr>
          <p:cNvPr id="12" name="直接连接符 11"/>
          <p:cNvCxnSpPr/>
          <p:nvPr/>
        </p:nvCxnSpPr>
        <p:spPr>
          <a:xfrm>
            <a:off x="2749783" y="1968584"/>
            <a:ext cx="0" cy="3587453"/>
          </a:xfrm>
          <a:prstGeom prst="line">
            <a:avLst/>
          </a:prstGeom>
          <a:ln w="3175" cap="rnd">
            <a:solidFill>
              <a:schemeClr val="bg1">
                <a:lumMod val="75000"/>
              </a:schemeClr>
            </a:solidFill>
            <a:prstDash val="dash"/>
            <a:round/>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7202939" y="1968584"/>
            <a:ext cx="0" cy="3587453"/>
          </a:xfrm>
          <a:prstGeom prst="line">
            <a:avLst/>
          </a:prstGeom>
          <a:ln w="3175" cap="rnd">
            <a:solidFill>
              <a:schemeClr val="bg1">
                <a:lumMod val="75000"/>
              </a:schemeClr>
            </a:solidFill>
            <a:prstDash val="dash"/>
            <a:round/>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9429517" y="1968584"/>
            <a:ext cx="0" cy="3587453"/>
          </a:xfrm>
          <a:prstGeom prst="line">
            <a:avLst/>
          </a:prstGeom>
          <a:ln w="3175" cap="rnd">
            <a:solidFill>
              <a:schemeClr val="bg1">
                <a:lumMod val="75000"/>
              </a:schemeClr>
            </a:solidFill>
            <a:prstDash val="dash"/>
            <a:round/>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目录 </a:t>
            </a:r>
            <a:r>
              <a:rPr lang="en-US" altLang="zh-CN"/>
              <a:t>CONTENT</a:t>
            </a:r>
            <a:endParaRPr lang="zh-CN" altLang="en-US"/>
          </a:p>
        </p:txBody>
      </p:sp>
      <p:sp>
        <p:nvSpPr>
          <p:cNvPr id="3" name="文本占位符 2"/>
          <p:cNvSpPr>
            <a:spLocks noGrp="1"/>
          </p:cNvSpPr>
          <p:nvPr>
            <p:ph type="body" sz="quarter" idx="10"/>
          </p:nvPr>
        </p:nvSpPr>
        <p:spPr/>
        <p:txBody>
          <a:bodyPr/>
          <a:lstStyle/>
          <a:p>
            <a:r>
              <a:rPr lang="en-US" altLang="zh-CN"/>
              <a:t>Part 1</a:t>
            </a:r>
            <a:r>
              <a:rPr lang="zh-CN" altLang="en-US"/>
              <a:t>：导入</a:t>
            </a:r>
            <a:endParaRPr lang="en-US" altLang="zh-CN"/>
          </a:p>
          <a:p>
            <a:r>
              <a:rPr lang="en-US" altLang="zh-CN"/>
              <a:t>Part 2</a:t>
            </a:r>
            <a:r>
              <a:rPr lang="zh-CN" altLang="en-US"/>
              <a:t>：网点规划</a:t>
            </a:r>
            <a:endParaRPr lang="en-US" altLang="zh-CN"/>
          </a:p>
          <a:p>
            <a:r>
              <a:rPr lang="en-US" altLang="zh-CN"/>
              <a:t>Part 3</a:t>
            </a:r>
            <a:r>
              <a:rPr lang="zh-CN" altLang="en-US"/>
              <a:t>：网点选址</a:t>
            </a:r>
            <a:endParaRPr lang="en-US" altLang="zh-CN"/>
          </a:p>
          <a:p>
            <a:r>
              <a:rPr lang="en-US" altLang="zh-CN"/>
              <a:t>Part 4</a:t>
            </a:r>
            <a:r>
              <a:rPr lang="zh-CN" altLang="en-US"/>
              <a:t>：网点建设</a:t>
            </a:r>
            <a:endParaRPr lang="en-US" altLang="zh-CN"/>
          </a:p>
          <a:p>
            <a:r>
              <a:rPr lang="en-US" altLang="zh-CN"/>
              <a:t>Part 5</a:t>
            </a:r>
            <a:r>
              <a:rPr lang="zh-CN" altLang="en-US"/>
              <a:t>：形象管理</a:t>
            </a:r>
            <a:endParaRPr lang="en-US" altLang="zh-CN"/>
          </a:p>
          <a:p>
            <a:r>
              <a:rPr lang="en-US" altLang="zh-CN"/>
              <a:t>Part 6</a:t>
            </a:r>
            <a:r>
              <a:rPr lang="zh-CN" altLang="en-US"/>
              <a:t>：网点运营</a:t>
            </a:r>
            <a:endParaRPr lang="zh-CN" alt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标题 1"/>
          <p:cNvSpPr>
            <a:spLocks noGrp="1"/>
          </p:cNvSpPr>
          <p:nvPr>
            <p:ph type="title"/>
          </p:nvPr>
        </p:nvSpPr>
        <p:spPr>
          <a:xfrm>
            <a:off x="388253" y="313763"/>
            <a:ext cx="11420888" cy="536842"/>
          </a:xfrm>
        </p:spPr>
        <p:txBody>
          <a:bodyPr/>
          <a:lstStyle/>
          <a:p>
            <a:r>
              <a:rPr lang="zh-CN" altLang="en-US"/>
              <a:t>网点选址</a:t>
            </a:r>
            <a:r>
              <a:rPr lang="en-US" altLang="zh-CN"/>
              <a:t>--</a:t>
            </a:r>
            <a:r>
              <a:rPr lang="zh-CN" altLang="en-US"/>
              <a:t>附件</a:t>
            </a:r>
            <a:endParaRPr lang="zh-CN" altLang="en-US"/>
          </a:p>
        </p:txBody>
      </p:sp>
      <p:sp>
        <p:nvSpPr>
          <p:cNvPr id="28" name="文本框 27"/>
          <p:cNvSpPr txBox="1"/>
          <p:nvPr/>
        </p:nvSpPr>
        <p:spPr>
          <a:xfrm>
            <a:off x="515007" y="2098621"/>
            <a:ext cx="3352800" cy="706311"/>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144000" tIns="144000" rIns="144000" bIns="144000" numCol="1" spcCol="38100" rtlCol="0" anchor="ctr">
            <a:spAutoFit/>
          </a:bodyPr>
          <a:lstStyle/>
          <a:p>
            <a:pPr marL="0" marR="0" indent="0" defTabSz="825500" rtl="0" latinLnBrk="0" hangingPunct="0">
              <a:lnSpc>
                <a:spcPct val="150000"/>
              </a:lnSpc>
              <a:spcBef>
                <a:spcPts val="0"/>
              </a:spcBef>
              <a:spcAft>
                <a:spcPts val="0"/>
              </a:spcAft>
              <a:buClrTx/>
              <a:buSzTx/>
              <a:buFontTx/>
              <a:buNone/>
            </a:pPr>
            <a:r>
              <a:rPr kumimoji="1" lang="en-US" altLang="zh-CN" b="0">
                <a:latin typeface="OPPOSans M" panose="00020600040101010101" pitchFamily="18" charset="-122"/>
                <a:ea typeface="OPPOSans M" panose="00020600040101010101" pitchFamily="18" charset="-122"/>
                <a:cs typeface="OPPOSans R" panose="00020600040101010101" charset="-122"/>
              </a:rPr>
              <a:t>1.</a:t>
            </a:r>
            <a:r>
              <a:rPr kumimoji="1" lang="zh-CN" altLang="en-US" b="0">
                <a:latin typeface="OPPOSans M" panose="00020600040101010101" pitchFamily="18" charset="-122"/>
                <a:ea typeface="OPPOSans M" panose="00020600040101010101" pitchFamily="18" charset="-122"/>
                <a:cs typeface="OPPOSans R" panose="00020600040101010101" charset="-122"/>
              </a:rPr>
              <a:t>海外客服中心选址手册</a:t>
            </a:r>
            <a:r>
              <a:rPr kumimoji="1" lang="en-US" altLang="zh-CN" b="0">
                <a:latin typeface="OPPOSans M" panose="00020600040101010101" pitchFamily="18" charset="-122"/>
                <a:ea typeface="OPPOSans M" panose="00020600040101010101" pitchFamily="18" charset="-122"/>
                <a:cs typeface="OPPOSans R" panose="00020600040101010101" charset="-122"/>
              </a:rPr>
              <a:t>V1.0</a:t>
            </a:r>
            <a:endParaRPr kumimoji="1" lang="en-US" altLang="zh-CN" b="0">
              <a:latin typeface="OPPOSans M" panose="00020600040101010101" pitchFamily="18" charset="-122"/>
              <a:ea typeface="OPPOSans M" panose="00020600040101010101" pitchFamily="18" charset="-122"/>
              <a:cs typeface="OPPOSans R" panose="00020600040101010101" charset="-122"/>
            </a:endParaRPr>
          </a:p>
        </p:txBody>
      </p:sp>
      <p:sp>
        <p:nvSpPr>
          <p:cNvPr id="29" name="文本框 28"/>
          <p:cNvSpPr txBox="1"/>
          <p:nvPr/>
        </p:nvSpPr>
        <p:spPr>
          <a:xfrm>
            <a:off x="6321973" y="2098621"/>
            <a:ext cx="3352800" cy="706311"/>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144000" tIns="144000" rIns="144000" bIns="144000" numCol="1" spcCol="38100" rtlCol="0" anchor="ctr">
            <a:spAutoFit/>
          </a:bodyPr>
          <a:lstStyle/>
          <a:p>
            <a:pPr defTabSz="825500" hangingPunct="0">
              <a:lnSpc>
                <a:spcPct val="150000"/>
              </a:lnSpc>
            </a:pPr>
            <a:r>
              <a:rPr kumimoji="1" lang="en-US" altLang="zh-CN" b="0">
                <a:latin typeface="OPPOSans M" panose="00020600040101010101" pitchFamily="18" charset="-122"/>
                <a:ea typeface="OPPOSans M" panose="00020600040101010101" pitchFamily="18" charset="-122"/>
                <a:cs typeface="OPPOSans R" panose="00020600040101010101" charset="-122"/>
              </a:rPr>
              <a:t>2.</a:t>
            </a:r>
            <a:r>
              <a:rPr kumimoji="1" lang="zh-CN" altLang="en-US">
                <a:latin typeface="OPPOSans M" panose="00020600040101010101" pitchFamily="18" charset="-122"/>
                <a:ea typeface="OPPOSans M" panose="00020600040101010101" pitchFamily="18" charset="-122"/>
                <a:cs typeface="OPPOSans R" panose="00020600040101010101" charset="-122"/>
              </a:rPr>
              <a:t>网点选址评测表</a:t>
            </a:r>
            <a:r>
              <a:rPr kumimoji="1" lang="en-US" altLang="zh-CN">
                <a:latin typeface="OPPOSans M" panose="00020600040101010101" pitchFamily="18" charset="-122"/>
                <a:ea typeface="OPPOSans M" panose="00020600040101010101" pitchFamily="18" charset="-122"/>
                <a:cs typeface="OPPOSans R" panose="00020600040101010101" charset="-122"/>
              </a:rPr>
              <a:t>V1.0</a:t>
            </a:r>
            <a:endParaRPr kumimoji="1" lang="zh-CN" altLang="en-US" b="0" dirty="0" err="1">
              <a:latin typeface="OPPOSans M" panose="00020600040101010101" pitchFamily="18" charset="-122"/>
              <a:ea typeface="OPPOSans M" panose="00020600040101010101" pitchFamily="18" charset="-122"/>
              <a:cs typeface="OPPOSans R" panose="00020600040101010101" charset="-122"/>
            </a:endParaRPr>
          </a:p>
        </p:txBody>
      </p:sp>
      <p:graphicFrame>
        <p:nvGraphicFramePr>
          <p:cNvPr id="2" name="对象 1"/>
          <p:cNvGraphicFramePr>
            <a:graphicFrameLocks noChangeAspect="1"/>
          </p:cNvGraphicFramePr>
          <p:nvPr/>
        </p:nvGraphicFramePr>
        <p:xfrm>
          <a:off x="1542662" y="2873116"/>
          <a:ext cx="914400" cy="828675"/>
        </p:xfrm>
        <a:graphic>
          <a:graphicData uri="http://schemas.openxmlformats.org/presentationml/2006/ole">
            <mc:AlternateContent xmlns:mc="http://schemas.openxmlformats.org/markup-compatibility/2006">
              <mc:Choice xmlns:v="urn:schemas-microsoft-com:vml" Requires="v">
                <p:oleObj spid="_x0000_s358408" name="Document" showAsIcon="1" r:id="rId1" imgW="1231900" imgH="1117600" progId="Word.Document.8">
                  <p:embed/>
                </p:oleObj>
              </mc:Choice>
              <mc:Fallback>
                <p:oleObj name="Document" showAsIcon="1" r:id="rId1" imgW="1231900" imgH="1117600" progId="Word.Document.8">
                  <p:embed/>
                  <p:pic>
                    <p:nvPicPr>
                      <p:cNvPr id="0" name="图片 358407"/>
                      <p:cNvPicPr/>
                      <p:nvPr/>
                    </p:nvPicPr>
                    <p:blipFill>
                      <a:blip r:embed="rId2"/>
                      <a:stretch>
                        <a:fillRect/>
                      </a:stretch>
                    </p:blipFill>
                    <p:spPr>
                      <a:xfrm>
                        <a:off x="1542662" y="2873116"/>
                        <a:ext cx="914400" cy="828675"/>
                      </a:xfrm>
                      <a:prstGeom prst="rect">
                        <a:avLst/>
                      </a:prstGeom>
                    </p:spPr>
                  </p:pic>
                </p:oleObj>
              </mc:Fallback>
            </mc:AlternateContent>
          </a:graphicData>
        </a:graphic>
      </p:graphicFrame>
      <p:graphicFrame>
        <p:nvGraphicFramePr>
          <p:cNvPr id="3" name="对象 2"/>
          <p:cNvGraphicFramePr>
            <a:graphicFrameLocks noChangeAspect="1"/>
          </p:cNvGraphicFramePr>
          <p:nvPr/>
        </p:nvGraphicFramePr>
        <p:xfrm>
          <a:off x="7083973" y="2873116"/>
          <a:ext cx="914400" cy="828675"/>
        </p:xfrm>
        <a:graphic>
          <a:graphicData uri="http://schemas.openxmlformats.org/presentationml/2006/ole">
            <mc:AlternateContent xmlns:mc="http://schemas.openxmlformats.org/markup-compatibility/2006">
              <mc:Choice xmlns:v="urn:schemas-microsoft-com:vml" Requires="v">
                <p:oleObj spid="_x0000_s358409" name="Worksheet" showAsIcon="1" r:id="rId3" imgW="1231900" imgH="1117600" progId="Excel.Sheet.12">
                  <p:embed/>
                </p:oleObj>
              </mc:Choice>
              <mc:Fallback>
                <p:oleObj name="Worksheet" showAsIcon="1" r:id="rId3" imgW="1231900" imgH="1117600" progId="Excel.Sheet.12">
                  <p:embed/>
                  <p:pic>
                    <p:nvPicPr>
                      <p:cNvPr id="0" name="图片 358408"/>
                      <p:cNvPicPr/>
                      <p:nvPr/>
                    </p:nvPicPr>
                    <p:blipFill>
                      <a:blip r:embed="rId4"/>
                      <a:stretch>
                        <a:fillRect/>
                      </a:stretch>
                    </p:blipFill>
                    <p:spPr>
                      <a:xfrm>
                        <a:off x="7083973" y="2873116"/>
                        <a:ext cx="914400" cy="828675"/>
                      </a:xfrm>
                      <a:prstGeom prst="rect">
                        <a:avLst/>
                      </a:prstGeom>
                    </p:spPr>
                  </p:pic>
                </p:oleObj>
              </mc:Fallback>
            </mc:AlternateContent>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目录 </a:t>
            </a:r>
            <a:r>
              <a:rPr lang="en-US" altLang="zh-CN"/>
              <a:t>CONTENT</a:t>
            </a:r>
            <a:endParaRPr lang="zh-CN" altLang="en-US"/>
          </a:p>
        </p:txBody>
      </p:sp>
      <p:sp>
        <p:nvSpPr>
          <p:cNvPr id="3" name="文本占位符 2"/>
          <p:cNvSpPr>
            <a:spLocks noGrp="1"/>
          </p:cNvSpPr>
          <p:nvPr>
            <p:ph type="body" sz="quarter" idx="10"/>
          </p:nvPr>
        </p:nvSpPr>
        <p:spPr/>
        <p:txBody>
          <a:bodyPr/>
          <a:lstStyle/>
          <a:p>
            <a:r>
              <a:rPr lang="en-US" altLang="zh-CN">
                <a:solidFill>
                  <a:schemeClr val="bg1">
                    <a:lumMod val="50000"/>
                  </a:schemeClr>
                </a:solidFill>
              </a:rPr>
              <a:t>Part 1</a:t>
            </a:r>
            <a:r>
              <a:rPr lang="zh-CN" altLang="en-US">
                <a:solidFill>
                  <a:schemeClr val="bg1">
                    <a:lumMod val="50000"/>
                  </a:schemeClr>
                </a:solidFill>
              </a:rPr>
              <a:t>：导入</a:t>
            </a:r>
            <a:endParaRPr lang="en-US" altLang="zh-CN">
              <a:solidFill>
                <a:schemeClr val="bg1">
                  <a:lumMod val="50000"/>
                </a:schemeClr>
              </a:solidFill>
            </a:endParaRPr>
          </a:p>
          <a:p>
            <a:r>
              <a:rPr lang="en-US" altLang="zh-CN">
                <a:solidFill>
                  <a:schemeClr val="bg1">
                    <a:lumMod val="50000"/>
                  </a:schemeClr>
                </a:solidFill>
              </a:rPr>
              <a:t>Part 2</a:t>
            </a:r>
            <a:r>
              <a:rPr lang="zh-CN" altLang="en-US">
                <a:solidFill>
                  <a:schemeClr val="bg1">
                    <a:lumMod val="50000"/>
                  </a:schemeClr>
                </a:solidFill>
              </a:rPr>
              <a:t>：网点规划</a:t>
            </a:r>
            <a:endParaRPr lang="en-US" altLang="zh-CN">
              <a:solidFill>
                <a:schemeClr val="bg1">
                  <a:lumMod val="50000"/>
                </a:schemeClr>
              </a:solidFill>
            </a:endParaRPr>
          </a:p>
          <a:p>
            <a:r>
              <a:rPr lang="en-US" altLang="zh-CN">
                <a:solidFill>
                  <a:schemeClr val="bg1">
                    <a:lumMod val="50000"/>
                  </a:schemeClr>
                </a:solidFill>
              </a:rPr>
              <a:t>Part 3</a:t>
            </a:r>
            <a:r>
              <a:rPr lang="zh-CN" altLang="en-US">
                <a:solidFill>
                  <a:schemeClr val="bg1">
                    <a:lumMod val="50000"/>
                  </a:schemeClr>
                </a:solidFill>
              </a:rPr>
              <a:t>：网点选址</a:t>
            </a:r>
            <a:endParaRPr lang="en-US" altLang="zh-CN">
              <a:solidFill>
                <a:schemeClr val="bg1">
                  <a:lumMod val="50000"/>
                </a:schemeClr>
              </a:solidFill>
            </a:endParaRPr>
          </a:p>
          <a:p>
            <a:r>
              <a:rPr lang="en-US" altLang="zh-CN"/>
              <a:t>Part 4</a:t>
            </a:r>
            <a:r>
              <a:rPr lang="zh-CN" altLang="en-US"/>
              <a:t>：网点建设</a:t>
            </a:r>
            <a:endParaRPr lang="en-US" altLang="zh-CN"/>
          </a:p>
          <a:p>
            <a:r>
              <a:rPr lang="en-US" altLang="zh-CN">
                <a:solidFill>
                  <a:schemeClr val="bg1">
                    <a:lumMod val="50000"/>
                  </a:schemeClr>
                </a:solidFill>
              </a:rPr>
              <a:t>Part 5</a:t>
            </a:r>
            <a:r>
              <a:rPr lang="zh-CN" altLang="en-US">
                <a:solidFill>
                  <a:schemeClr val="bg1">
                    <a:lumMod val="50000"/>
                  </a:schemeClr>
                </a:solidFill>
              </a:rPr>
              <a:t>：形象管理</a:t>
            </a:r>
            <a:endParaRPr lang="en-US" altLang="zh-CN">
              <a:solidFill>
                <a:schemeClr val="bg1">
                  <a:lumMod val="50000"/>
                </a:schemeClr>
              </a:solidFill>
            </a:endParaRPr>
          </a:p>
          <a:p>
            <a:r>
              <a:rPr lang="en-US" altLang="zh-CN">
                <a:solidFill>
                  <a:schemeClr val="bg1">
                    <a:lumMod val="50000"/>
                  </a:schemeClr>
                </a:solidFill>
              </a:rPr>
              <a:t>Part 6</a:t>
            </a:r>
            <a:r>
              <a:rPr lang="zh-CN" altLang="en-US">
                <a:solidFill>
                  <a:schemeClr val="bg1">
                    <a:lumMod val="50000"/>
                  </a:schemeClr>
                </a:solidFill>
              </a:rPr>
              <a:t>：网点运营</a:t>
            </a:r>
            <a:endParaRPr lang="zh-CN" altLang="en-US">
              <a:solidFill>
                <a:schemeClr val="bg1">
                  <a:lumMod val="50000"/>
                </a:schemeClr>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网点建设</a:t>
            </a:r>
            <a:r>
              <a:rPr lang="en-US" altLang="zh-CN"/>
              <a:t>--</a:t>
            </a:r>
            <a:r>
              <a:rPr lang="zh-CN" altLang="en-US"/>
              <a:t>内容框架</a:t>
            </a:r>
            <a:endParaRPr lang="zh-CN" altLang="en-US"/>
          </a:p>
        </p:txBody>
      </p:sp>
      <p:grpSp>
        <p:nvGrpSpPr>
          <p:cNvPr id="5" name="iSļîḍè"/>
          <p:cNvGrpSpPr/>
          <p:nvPr/>
        </p:nvGrpSpPr>
        <p:grpSpPr>
          <a:xfrm>
            <a:off x="4249975" y="1004178"/>
            <a:ext cx="3679350" cy="811614"/>
            <a:chOff x="4249975" y="1130300"/>
            <a:chExt cx="3679350" cy="811614"/>
          </a:xfrm>
        </p:grpSpPr>
        <p:sp>
          <p:nvSpPr>
            <p:cNvPr id="25" name="íSľíḓe"/>
            <p:cNvSpPr/>
            <p:nvPr/>
          </p:nvSpPr>
          <p:spPr bwMode="auto">
            <a:xfrm>
              <a:off x="4249975" y="1130300"/>
              <a:ext cx="3679350" cy="575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10000"/>
                </a:lnSpc>
              </a:pPr>
              <a:r>
                <a:rPr lang="zh-CN" altLang="en-US" sz="2400">
                  <a:latin typeface="OPPOSans B" panose="00020600040101010101" pitchFamily="18" charset="-122"/>
                  <a:ea typeface="OPPOSans B" panose="00020600040101010101" pitchFamily="18" charset="-122"/>
                  <a:cs typeface="OPPOSans R" panose="00020600040101010101" charset="-122"/>
                </a:rPr>
                <a:t>海外客服中心建设规范</a:t>
              </a:r>
              <a:endParaRPr lang="en-US" altLang="zh-CN" sz="2400" dirty="0">
                <a:latin typeface="OPPOSans B" panose="00020600040101010101" pitchFamily="18" charset="-122"/>
                <a:ea typeface="OPPOSans B" panose="00020600040101010101" pitchFamily="18" charset="-122"/>
                <a:cs typeface="OPPOSans R" panose="00020600040101010101" charset="-122"/>
              </a:endParaRPr>
            </a:p>
          </p:txBody>
        </p:sp>
        <p:sp>
          <p:nvSpPr>
            <p:cNvPr id="26" name="ïṡļiḍe"/>
            <p:cNvSpPr/>
            <p:nvPr/>
          </p:nvSpPr>
          <p:spPr bwMode="auto">
            <a:xfrm>
              <a:off x="5238185" y="1637711"/>
              <a:ext cx="1702927" cy="304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fontScale="9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10000"/>
                </a:lnSpc>
              </a:pPr>
              <a:r>
                <a:rPr lang="zh-CN" altLang="en-US" sz="1400" dirty="0">
                  <a:latin typeface="OPPOSans R" panose="00020600040101010101" charset="-122"/>
                  <a:ea typeface="OPPOSans R" panose="00020600040101010101" charset="-122"/>
                  <a:cs typeface="OPPOSans R" panose="00020600040101010101" charset="-122"/>
                </a:rPr>
                <a:t>网点建设流程</a:t>
              </a:r>
              <a:endParaRPr lang="zh-CN" altLang="en-US" sz="1400" dirty="0">
                <a:latin typeface="OPPOSans R" panose="00020600040101010101" charset="-122"/>
                <a:ea typeface="OPPOSans R" panose="00020600040101010101" charset="-122"/>
                <a:cs typeface="OPPOSans R" panose="00020600040101010101" charset="-122"/>
              </a:endParaRPr>
            </a:p>
          </p:txBody>
        </p:sp>
      </p:grpSp>
      <p:cxnSp>
        <p:nvCxnSpPr>
          <p:cNvPr id="6" name="直接连接符 5"/>
          <p:cNvCxnSpPr/>
          <p:nvPr/>
        </p:nvCxnSpPr>
        <p:spPr>
          <a:xfrm>
            <a:off x="4976361" y="1968584"/>
            <a:ext cx="0" cy="3587453"/>
          </a:xfrm>
          <a:prstGeom prst="line">
            <a:avLst/>
          </a:prstGeom>
          <a:ln w="3175" cap="rnd">
            <a:solidFill>
              <a:schemeClr val="bg1">
                <a:lumMod val="75000"/>
              </a:schemeClr>
            </a:solidFill>
            <a:prstDash val="dash"/>
            <a:round/>
          </a:ln>
        </p:spPr>
        <p:style>
          <a:lnRef idx="1">
            <a:schemeClr val="accent1"/>
          </a:lnRef>
          <a:fillRef idx="0">
            <a:schemeClr val="accent1"/>
          </a:fillRef>
          <a:effectRef idx="0">
            <a:schemeClr val="accent1"/>
          </a:effectRef>
          <a:fontRef idx="minor">
            <a:schemeClr val="tx1"/>
          </a:fontRef>
        </p:style>
      </p:cxnSp>
      <p:grpSp>
        <p:nvGrpSpPr>
          <p:cNvPr id="7" name="ïşḻíḋé"/>
          <p:cNvGrpSpPr/>
          <p:nvPr/>
        </p:nvGrpSpPr>
        <p:grpSpPr>
          <a:xfrm>
            <a:off x="5113556" y="2004144"/>
            <a:ext cx="1952187" cy="4243031"/>
            <a:chOff x="987515" y="2546647"/>
            <a:chExt cx="3191378" cy="4243031"/>
          </a:xfrm>
        </p:grpSpPr>
        <p:sp>
          <p:nvSpPr>
            <p:cNvPr id="23" name="isḻîďè"/>
            <p:cNvSpPr txBox="1"/>
            <p:nvPr/>
          </p:nvSpPr>
          <p:spPr>
            <a:xfrm>
              <a:off x="987515" y="2546647"/>
              <a:ext cx="3191378" cy="463491"/>
            </a:xfrm>
            <a:prstGeom prst="rect">
              <a:avLst/>
            </a:prstGeom>
            <a:solidFill>
              <a:schemeClr val="accent1"/>
            </a:solidFill>
          </p:spPr>
          <p:txBody>
            <a:bodyPr wrap="square" lIns="91440" tIns="45720" rIns="91440" bIns="45720" rtlCol="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zh-CN" altLang="id-ID" sz="1600" b="1" dirty="0">
                  <a:solidFill>
                    <a:schemeClr val="bg1"/>
                  </a:solidFill>
                  <a:latin typeface="OPPOSans R" panose="00020600040101010101" charset="-122"/>
                  <a:ea typeface="OPPOSans R" panose="00020600040101010101" charset="-122"/>
                  <a:cs typeface="OPPOSans R" panose="00020600040101010101" charset="-122"/>
                </a:rPr>
                <a:t>核心设计图纸</a:t>
              </a:r>
              <a:endParaRPr lang="zh-CN" altLang="id-ID" sz="1600" b="1" dirty="0">
                <a:solidFill>
                  <a:schemeClr val="bg1"/>
                </a:solidFill>
                <a:latin typeface="OPPOSans R" panose="00020600040101010101" charset="-122"/>
                <a:ea typeface="OPPOSans R" panose="00020600040101010101" charset="-122"/>
                <a:cs typeface="OPPOSans R" panose="00020600040101010101" charset="-122"/>
              </a:endParaRPr>
            </a:p>
          </p:txBody>
        </p:sp>
        <p:sp>
          <p:nvSpPr>
            <p:cNvPr id="24" name="ísľiḓe"/>
            <p:cNvSpPr/>
            <p:nvPr/>
          </p:nvSpPr>
          <p:spPr bwMode="auto">
            <a:xfrm>
              <a:off x="987515" y="3095600"/>
              <a:ext cx="3191378" cy="3694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171450" indent="-171450">
                <a:lnSpc>
                  <a:spcPct val="150000"/>
                </a:lnSpc>
                <a:buSzPct val="80000"/>
                <a:buFont typeface="Arial" panose="020B0604020202020204" pitchFamily="34" charset="0"/>
                <a:buChar char="•"/>
              </a:pPr>
              <a:r>
                <a:rPr lang="zh-CN" altLang="en-US" sz="1200" b="1">
                  <a:latin typeface="OPPOSans R" panose="00020600040101010101" charset="-122"/>
                  <a:ea typeface="OPPOSans R" panose="00020600040101010101" charset="-122"/>
                  <a:cs typeface="OPPOSans R" panose="00020600040101010101" charset="-122"/>
                </a:rPr>
                <a:t>平面图</a:t>
              </a:r>
              <a:endParaRPr lang="zh-CN" altLang="en-US" sz="1200" b="1">
                <a:latin typeface="OPPOSans R" panose="00020600040101010101" charset="-122"/>
                <a:ea typeface="OPPOSans R" panose="00020600040101010101" charset="-122"/>
                <a:cs typeface="OPPOSans R" panose="00020600040101010101" charset="-122"/>
              </a:endParaRPr>
            </a:p>
            <a:p>
              <a:pPr marL="228600" indent="-228600">
                <a:lnSpc>
                  <a:spcPct val="150000"/>
                </a:lnSpc>
                <a:buSzPct val="80000"/>
                <a:buFont typeface="+mj-lt"/>
                <a:buAutoNum type="arabicPeriod"/>
              </a:pPr>
              <a:r>
                <a:rPr lang="zh-CN" altLang="en-US" sz="1000">
                  <a:latin typeface="OPPOSans R" panose="00020600040101010101" charset="-122"/>
                  <a:ea typeface="OPPOSans R" panose="00020600040101010101" charset="-122"/>
                  <a:cs typeface="OPPOSans R" panose="00020600040101010101" charset="-122"/>
                </a:rPr>
                <a:t>功能区分布</a:t>
              </a:r>
              <a:endParaRPr lang="zh-CN" altLang="en-US" sz="1000">
                <a:latin typeface="OPPOSans R" panose="00020600040101010101" charset="-122"/>
                <a:ea typeface="OPPOSans R" panose="00020600040101010101" charset="-122"/>
                <a:cs typeface="OPPOSans R" panose="00020600040101010101" charset="-122"/>
              </a:endParaRPr>
            </a:p>
            <a:p>
              <a:pPr marL="228600" indent="-228600">
                <a:lnSpc>
                  <a:spcPct val="150000"/>
                </a:lnSpc>
                <a:buSzPct val="80000"/>
                <a:buFont typeface="+mj-lt"/>
                <a:buAutoNum type="arabicPeriod"/>
              </a:pPr>
              <a:r>
                <a:rPr lang="zh-CN" altLang="en-US" sz="1000">
                  <a:latin typeface="OPPOSans R" panose="00020600040101010101" charset="-122"/>
                  <a:ea typeface="OPPOSans R" panose="00020600040101010101" charset="-122"/>
                  <a:cs typeface="OPPOSans R" panose="00020600040101010101" charset="-122"/>
                </a:rPr>
                <a:t>标件布局</a:t>
              </a:r>
              <a:endParaRPr lang="zh-CN" altLang="en-US" sz="1000">
                <a:latin typeface="OPPOSans R" panose="00020600040101010101" charset="-122"/>
                <a:ea typeface="OPPOSans R" panose="00020600040101010101" charset="-122"/>
                <a:cs typeface="OPPOSans R" panose="00020600040101010101" charset="-122"/>
              </a:endParaRPr>
            </a:p>
            <a:p>
              <a:pPr marL="171450" indent="-171450">
                <a:lnSpc>
                  <a:spcPct val="150000"/>
                </a:lnSpc>
                <a:buSzPct val="80000"/>
                <a:buFont typeface="Arial" panose="020B0604020202020204" pitchFamily="34" charset="0"/>
                <a:buChar char="•"/>
              </a:pPr>
              <a:r>
                <a:rPr lang="zh-CN" altLang="en-US" sz="1200" b="1">
                  <a:latin typeface="OPPOSans R" panose="00020600040101010101" charset="-122"/>
                  <a:ea typeface="OPPOSans R" panose="00020600040101010101" charset="-122"/>
                  <a:cs typeface="OPPOSans R" panose="00020600040101010101" charset="-122"/>
                </a:rPr>
                <a:t>效果图</a:t>
              </a:r>
              <a:endParaRPr lang="zh-CN" altLang="en-US" sz="1200" b="1">
                <a:latin typeface="OPPOSans R" panose="00020600040101010101" charset="-122"/>
                <a:ea typeface="OPPOSans R" panose="00020600040101010101" charset="-122"/>
                <a:cs typeface="OPPOSans R" panose="00020600040101010101" charset="-122"/>
              </a:endParaRPr>
            </a:p>
            <a:p>
              <a:pPr marL="228600" indent="-228600">
                <a:lnSpc>
                  <a:spcPct val="150000"/>
                </a:lnSpc>
                <a:buSzPct val="80000"/>
                <a:buFont typeface="+mj-lt"/>
                <a:buAutoNum type="arabicPeriod"/>
              </a:pPr>
              <a:r>
                <a:rPr lang="zh-CN" altLang="en-US" sz="1000">
                  <a:latin typeface="OPPOSans R" panose="00020600040101010101" charset="-122"/>
                  <a:ea typeface="OPPOSans R" panose="00020600040101010101" charset="-122"/>
                  <a:cs typeface="OPPOSans R" panose="00020600040101010101" charset="-122"/>
                </a:rPr>
                <a:t>门头效果图</a:t>
              </a:r>
              <a:endParaRPr lang="zh-CN" altLang="en-US" sz="1000">
                <a:latin typeface="OPPOSans R" panose="00020600040101010101" charset="-122"/>
                <a:ea typeface="OPPOSans R" panose="00020600040101010101" charset="-122"/>
                <a:cs typeface="OPPOSans R" panose="00020600040101010101" charset="-122"/>
              </a:endParaRPr>
            </a:p>
            <a:p>
              <a:pPr marL="228600" indent="-228600">
                <a:lnSpc>
                  <a:spcPct val="150000"/>
                </a:lnSpc>
                <a:buSzPct val="80000"/>
                <a:buFont typeface="+mj-lt"/>
                <a:buAutoNum type="arabicPeriod"/>
              </a:pPr>
              <a:r>
                <a:rPr lang="zh-CN" altLang="en-US" sz="1000">
                  <a:latin typeface="OPPOSans R" panose="00020600040101010101" charset="-122"/>
                  <a:ea typeface="OPPOSans R" panose="00020600040101010101" charset="-122"/>
                  <a:cs typeface="OPPOSans R" panose="00020600040101010101" charset="-122"/>
                </a:rPr>
                <a:t>功能区效果图</a:t>
              </a:r>
              <a:endParaRPr lang="zh-CN" altLang="en-US" sz="1000">
                <a:latin typeface="OPPOSans R" panose="00020600040101010101" charset="-122"/>
                <a:ea typeface="OPPOSans R" panose="00020600040101010101" charset="-122"/>
                <a:cs typeface="OPPOSans R" panose="00020600040101010101" charset="-122"/>
              </a:endParaRPr>
            </a:p>
            <a:p>
              <a:pPr marL="228600" indent="-228600">
                <a:lnSpc>
                  <a:spcPct val="150000"/>
                </a:lnSpc>
                <a:buSzPct val="80000"/>
                <a:buFont typeface="+mj-lt"/>
                <a:buAutoNum type="arabicPeriod"/>
              </a:pPr>
              <a:r>
                <a:rPr lang="zh-CN" altLang="en-US" sz="1000">
                  <a:latin typeface="OPPOSans R" panose="00020600040101010101" charset="-122"/>
                  <a:ea typeface="OPPOSans R" panose="00020600040101010101" charset="-122"/>
                  <a:cs typeface="OPPOSans R" panose="00020600040101010101" charset="-122"/>
                </a:rPr>
                <a:t>俯视效果图</a:t>
              </a:r>
              <a:endParaRPr lang="en-US" altLang="zh-CN" sz="1000">
                <a:latin typeface="OPPOSans R" panose="00020600040101010101" charset="-122"/>
                <a:ea typeface="OPPOSans R" panose="00020600040101010101" charset="-122"/>
                <a:cs typeface="OPPOSans R" panose="00020600040101010101" charset="-122"/>
              </a:endParaRPr>
            </a:p>
            <a:p>
              <a:pPr marL="171450" indent="-171450">
                <a:lnSpc>
                  <a:spcPct val="150000"/>
                </a:lnSpc>
                <a:buSzPct val="80000"/>
                <a:buFont typeface="Arial" panose="020B0604020202020204" pitchFamily="34" charset="0"/>
                <a:buChar char="•"/>
              </a:pPr>
              <a:r>
                <a:rPr lang="zh-CN" altLang="en-US" sz="1200" b="1">
                  <a:latin typeface="OPPOSans R" panose="00020600040101010101" charset="-122"/>
                  <a:ea typeface="OPPOSans R" panose="00020600040101010101" charset="-122"/>
                  <a:cs typeface="OPPOSans R" panose="00020600040101010101" charset="-122"/>
                </a:rPr>
                <a:t>施工图</a:t>
              </a:r>
              <a:endParaRPr lang="zh-CN" altLang="en-US" sz="1200" b="1">
                <a:latin typeface="OPPOSans R" panose="00020600040101010101" charset="-122"/>
                <a:ea typeface="OPPOSans R" panose="00020600040101010101" charset="-122"/>
                <a:cs typeface="OPPOSans R" panose="00020600040101010101" charset="-122"/>
              </a:endParaRPr>
            </a:p>
            <a:p>
              <a:pPr marL="228600" indent="-228600">
                <a:lnSpc>
                  <a:spcPct val="150000"/>
                </a:lnSpc>
                <a:buSzPct val="80000"/>
                <a:buFont typeface="+mj-lt"/>
                <a:buAutoNum type="arabicPeriod"/>
              </a:pPr>
              <a:r>
                <a:rPr lang="zh-CN" altLang="en-US" sz="1000">
                  <a:latin typeface="OPPOSans R" panose="00020600040101010101" charset="-122"/>
                  <a:ea typeface="OPPOSans R" panose="00020600040101010101" charset="-122"/>
                  <a:cs typeface="OPPOSans R" panose="00020600040101010101" charset="-122"/>
                </a:rPr>
                <a:t>平面立面施工图</a:t>
              </a:r>
              <a:endParaRPr lang="zh-CN" altLang="en-US" sz="1000">
                <a:latin typeface="OPPOSans R" panose="00020600040101010101" charset="-122"/>
                <a:ea typeface="OPPOSans R" panose="00020600040101010101" charset="-122"/>
                <a:cs typeface="OPPOSans R" panose="00020600040101010101" charset="-122"/>
              </a:endParaRPr>
            </a:p>
            <a:p>
              <a:pPr marL="228600" indent="-228600">
                <a:lnSpc>
                  <a:spcPct val="150000"/>
                </a:lnSpc>
                <a:buSzPct val="80000"/>
                <a:buFont typeface="+mj-lt"/>
                <a:buAutoNum type="arabicPeriod"/>
              </a:pPr>
              <a:r>
                <a:rPr lang="zh-CN" altLang="en-US" sz="1000">
                  <a:latin typeface="OPPOSans R" panose="00020600040101010101" charset="-122"/>
                  <a:ea typeface="OPPOSans R" panose="00020600040101010101" charset="-122"/>
                  <a:cs typeface="OPPOSans R" panose="00020600040101010101" charset="-122"/>
                </a:rPr>
                <a:t>施工大样图</a:t>
              </a:r>
              <a:endParaRPr lang="zh-CN" altLang="en-US" sz="1000">
                <a:latin typeface="OPPOSans R" panose="00020600040101010101" charset="-122"/>
                <a:ea typeface="OPPOSans R" panose="00020600040101010101" charset="-122"/>
                <a:cs typeface="OPPOSans R" panose="00020600040101010101" charset="-122"/>
              </a:endParaRPr>
            </a:p>
            <a:p>
              <a:pPr marL="228600" indent="-228600">
                <a:lnSpc>
                  <a:spcPct val="150000"/>
                </a:lnSpc>
                <a:buSzPct val="80000"/>
                <a:buFont typeface="+mj-lt"/>
                <a:buAutoNum type="arabicPeriod"/>
              </a:pPr>
              <a:r>
                <a:rPr lang="zh-CN" altLang="en-US" sz="1000">
                  <a:latin typeface="OPPOSans R" panose="00020600040101010101" charset="-122"/>
                  <a:ea typeface="OPPOSans R" panose="00020600040101010101" charset="-122"/>
                  <a:cs typeface="OPPOSans R" panose="00020600040101010101" charset="-122"/>
                </a:rPr>
                <a:t>施工节点图</a:t>
              </a:r>
              <a:endParaRPr lang="zh-CN" altLang="en-US" sz="1000">
                <a:latin typeface="OPPOSans R" panose="00020600040101010101" charset="-122"/>
                <a:ea typeface="OPPOSans R" panose="00020600040101010101" charset="-122"/>
                <a:cs typeface="OPPOSans R" panose="00020600040101010101" charset="-122"/>
              </a:endParaRPr>
            </a:p>
            <a:p>
              <a:pPr marL="171450" indent="-171450">
                <a:lnSpc>
                  <a:spcPct val="150000"/>
                </a:lnSpc>
                <a:buSzPct val="80000"/>
                <a:buFont typeface="Arial" panose="020B0604020202020204" pitchFamily="34" charset="0"/>
                <a:buChar char="•"/>
              </a:pPr>
              <a:endParaRPr lang="en-US" altLang="zh-CN" sz="1000">
                <a:latin typeface="OPPOSans R" panose="00020600040101010101" charset="-122"/>
                <a:ea typeface="OPPOSans R" panose="00020600040101010101" charset="-122"/>
                <a:cs typeface="OPPOSans R" panose="00020600040101010101" charset="-122"/>
              </a:endParaRPr>
            </a:p>
          </p:txBody>
        </p:sp>
      </p:grpSp>
      <p:grpSp>
        <p:nvGrpSpPr>
          <p:cNvPr id="8" name="i$1îḍê"/>
          <p:cNvGrpSpPr/>
          <p:nvPr/>
        </p:nvGrpSpPr>
        <p:grpSpPr>
          <a:xfrm>
            <a:off x="660400" y="2004144"/>
            <a:ext cx="1952187" cy="4243031"/>
            <a:chOff x="987515" y="2546647"/>
            <a:chExt cx="3191378" cy="4243031"/>
          </a:xfrm>
        </p:grpSpPr>
        <p:sp>
          <p:nvSpPr>
            <p:cNvPr id="21" name="ís1iḋé"/>
            <p:cNvSpPr txBox="1"/>
            <p:nvPr/>
          </p:nvSpPr>
          <p:spPr>
            <a:xfrm>
              <a:off x="987515" y="2546647"/>
              <a:ext cx="3191378" cy="463491"/>
            </a:xfrm>
            <a:prstGeom prst="rect">
              <a:avLst/>
            </a:prstGeom>
            <a:solidFill>
              <a:schemeClr val="tx1">
                <a:lumMod val="50000"/>
                <a:lumOff val="50000"/>
              </a:schemeClr>
            </a:solidFill>
          </p:spPr>
          <p:txBody>
            <a:bodyPr wrap="square" lIns="91440" tIns="45720" rIns="91440" bIns="45720" rtlCol="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zh-CN" altLang="zh-CN" sz="1600" b="1" dirty="0">
                  <a:solidFill>
                    <a:schemeClr val="bg1"/>
                  </a:solidFill>
                  <a:latin typeface="OPPOSans R" panose="00020600040101010101" charset="-122"/>
                  <a:ea typeface="OPPOSans R" panose="00020600040101010101" charset="-122"/>
                  <a:cs typeface="OPPOSans R" panose="00020600040101010101" charset="-122"/>
                  <a:sym typeface="+mn-ea"/>
                </a:rPr>
                <a:t>建点前期准备</a:t>
              </a:r>
              <a:endParaRPr lang="zh-CN" altLang="zh-CN" sz="1600" b="1" dirty="0">
                <a:solidFill>
                  <a:schemeClr val="bg1"/>
                </a:solidFill>
                <a:latin typeface="OPPOSans R" panose="00020600040101010101" charset="-122"/>
                <a:ea typeface="OPPOSans R" panose="00020600040101010101" charset="-122"/>
                <a:cs typeface="OPPOSans R" panose="00020600040101010101" charset="-122"/>
                <a:sym typeface="+mn-ea"/>
              </a:endParaRPr>
            </a:p>
          </p:txBody>
        </p:sp>
        <p:sp>
          <p:nvSpPr>
            <p:cNvPr id="22" name="iṡḻidè"/>
            <p:cNvSpPr/>
            <p:nvPr/>
          </p:nvSpPr>
          <p:spPr bwMode="auto">
            <a:xfrm>
              <a:off x="987515" y="3095600"/>
              <a:ext cx="3191378" cy="3694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171450" indent="-171450">
                <a:lnSpc>
                  <a:spcPct val="160000"/>
                </a:lnSpc>
                <a:buSzPct val="80000"/>
                <a:buFont typeface="Arial" panose="020B0604020202020204" pitchFamily="34" charset="0"/>
                <a:buChar char="•"/>
              </a:pPr>
              <a:r>
                <a:rPr lang="zh-CN" altLang="en-US" sz="1300" b="1">
                  <a:latin typeface="OPPOSans R" panose="00020600040101010101" charset="-122"/>
                  <a:ea typeface="OPPOSans R" panose="00020600040101010101" charset="-122"/>
                  <a:cs typeface="OPPOSans R" panose="00020600040101010101" charset="-122"/>
                </a:rPr>
                <a:t>标件体系</a:t>
              </a:r>
              <a:endParaRPr lang="zh-CN" altLang="en-US" sz="1300" b="1">
                <a:latin typeface="OPPOSans R" panose="00020600040101010101" charset="-122"/>
                <a:ea typeface="OPPOSans R" panose="00020600040101010101" charset="-122"/>
                <a:cs typeface="OPPOSans R" panose="00020600040101010101" charset="-122"/>
              </a:endParaRPr>
            </a:p>
            <a:p>
              <a:pPr marL="228600" indent="-228600">
                <a:lnSpc>
                  <a:spcPct val="150000"/>
                </a:lnSpc>
                <a:buSzPct val="80000"/>
                <a:buFont typeface="+mj-lt"/>
                <a:buAutoNum type="arabicPeriod"/>
              </a:pPr>
              <a:r>
                <a:rPr lang="zh-CN" altLang="en-US" sz="1000">
                  <a:latin typeface="OPPOSans R" panose="00020600040101010101" charset="-122"/>
                  <a:ea typeface="OPPOSans R" panose="00020600040101010101" charset="-122"/>
                  <a:cs typeface="OPPOSans R" panose="00020600040101010101" charset="-122"/>
                </a:rPr>
                <a:t>标件申请流程</a:t>
              </a:r>
              <a:endParaRPr lang="zh-CN" altLang="en-US" sz="1000">
                <a:latin typeface="OPPOSans R" panose="00020600040101010101" charset="-122"/>
                <a:ea typeface="OPPOSans R" panose="00020600040101010101" charset="-122"/>
                <a:cs typeface="OPPOSans R" panose="00020600040101010101" charset="-122"/>
              </a:endParaRPr>
            </a:p>
            <a:p>
              <a:pPr marL="228600" indent="-228600">
                <a:lnSpc>
                  <a:spcPct val="150000"/>
                </a:lnSpc>
                <a:buSzPct val="80000"/>
                <a:buFont typeface="+mj-lt"/>
                <a:buAutoNum type="arabicPeriod"/>
              </a:pPr>
              <a:r>
                <a:rPr lang="zh-CN" altLang="en-US" sz="1000">
                  <a:latin typeface="OPPOSans R" panose="00020600040101010101" charset="-122"/>
                  <a:ea typeface="OPPOSans R" panose="00020600040101010101" charset="-122"/>
                  <a:cs typeface="OPPOSans R" panose="00020600040101010101" charset="-122"/>
                </a:rPr>
                <a:t>标件发货流程</a:t>
              </a:r>
              <a:endParaRPr lang="zh-CN" altLang="en-US" sz="1000">
                <a:latin typeface="OPPOSans R" panose="00020600040101010101" charset="-122"/>
                <a:ea typeface="OPPOSans R" panose="00020600040101010101" charset="-122"/>
                <a:cs typeface="OPPOSans R" panose="00020600040101010101" charset="-122"/>
              </a:endParaRPr>
            </a:p>
            <a:p>
              <a:pPr marL="228600" indent="-228600">
                <a:lnSpc>
                  <a:spcPct val="150000"/>
                </a:lnSpc>
                <a:buSzPct val="80000"/>
                <a:buFont typeface="+mj-lt"/>
                <a:buAutoNum type="arabicPeriod"/>
              </a:pPr>
              <a:r>
                <a:rPr lang="zh-CN" altLang="en-US" sz="1000">
                  <a:latin typeface="OPPOSans R" panose="00020600040101010101" charset="-122"/>
                  <a:ea typeface="OPPOSans R" panose="00020600040101010101" charset="-122"/>
                  <a:cs typeface="OPPOSans R" panose="00020600040101010101" charset="-122"/>
                </a:rPr>
                <a:t>标件物流周期</a:t>
              </a:r>
              <a:endParaRPr lang="zh-CN" altLang="en-US" sz="1000">
                <a:latin typeface="OPPOSans R" panose="00020600040101010101" charset="-122"/>
                <a:ea typeface="OPPOSans R" panose="00020600040101010101" charset="-122"/>
                <a:cs typeface="OPPOSans R" panose="00020600040101010101" charset="-122"/>
              </a:endParaRPr>
            </a:p>
            <a:p>
              <a:pPr marL="171450" indent="-171450">
                <a:lnSpc>
                  <a:spcPct val="160000"/>
                </a:lnSpc>
                <a:buSzPct val="80000"/>
                <a:buFont typeface="Arial" panose="020B0604020202020204" pitchFamily="34" charset="0"/>
                <a:buChar char="•"/>
              </a:pPr>
              <a:r>
                <a:rPr lang="zh-CN" altLang="en-US" sz="1300" b="1">
                  <a:latin typeface="OPPOSans R" panose="00020600040101010101" charset="-122"/>
                  <a:ea typeface="OPPOSans R" panose="00020600040101010101" charset="-122"/>
                  <a:cs typeface="OPPOSans R" panose="00020600040101010101" charset="-122"/>
                </a:rPr>
                <a:t>装修资质</a:t>
              </a:r>
              <a:endParaRPr lang="zh-CN" altLang="en-US" sz="1300" b="1">
                <a:latin typeface="OPPOSans R" panose="00020600040101010101" charset="-122"/>
                <a:ea typeface="OPPOSans R" panose="00020600040101010101" charset="-122"/>
                <a:cs typeface="OPPOSans R" panose="00020600040101010101" charset="-122"/>
              </a:endParaRPr>
            </a:p>
            <a:p>
              <a:pPr marL="228600" indent="-228600">
                <a:lnSpc>
                  <a:spcPct val="150000"/>
                </a:lnSpc>
                <a:buSzPct val="80000"/>
                <a:buFont typeface="+mj-lt"/>
                <a:buAutoNum type="arabicPeriod"/>
              </a:pPr>
              <a:r>
                <a:rPr lang="zh-CN" altLang="en-US" sz="1000">
                  <a:latin typeface="OPPOSans R" panose="00020600040101010101" charset="-122"/>
                  <a:ea typeface="OPPOSans R" panose="00020600040101010101" charset="-122"/>
                  <a:cs typeface="OPPOSans R" panose="00020600040101010101" charset="-122"/>
                </a:rPr>
                <a:t>装修工艺</a:t>
              </a:r>
              <a:endParaRPr lang="zh-CN" altLang="en-US" sz="1000">
                <a:latin typeface="OPPOSans R" panose="00020600040101010101" charset="-122"/>
                <a:ea typeface="OPPOSans R" panose="00020600040101010101" charset="-122"/>
                <a:cs typeface="OPPOSans R" panose="00020600040101010101" charset="-122"/>
              </a:endParaRPr>
            </a:p>
            <a:p>
              <a:pPr marL="228600" indent="-228600">
                <a:lnSpc>
                  <a:spcPct val="150000"/>
                </a:lnSpc>
                <a:buSzPct val="80000"/>
                <a:buFont typeface="+mj-lt"/>
                <a:buAutoNum type="arabicPeriod"/>
              </a:pPr>
              <a:r>
                <a:rPr lang="zh-CN" altLang="en-US" sz="1000">
                  <a:latin typeface="OPPOSans R" panose="00020600040101010101" charset="-122"/>
                  <a:ea typeface="OPPOSans R" panose="00020600040101010101" charset="-122"/>
                  <a:cs typeface="OPPOSans R" panose="00020600040101010101" charset="-122"/>
                </a:rPr>
                <a:t>装修经验</a:t>
              </a:r>
              <a:endParaRPr lang="zh-CN" altLang="en-US" sz="1000">
                <a:latin typeface="OPPOSans R" panose="00020600040101010101" charset="-122"/>
                <a:ea typeface="OPPOSans R" panose="00020600040101010101" charset="-122"/>
                <a:cs typeface="OPPOSans R" panose="00020600040101010101" charset="-122"/>
              </a:endParaRPr>
            </a:p>
            <a:p>
              <a:pPr marL="171450" indent="-171450">
                <a:lnSpc>
                  <a:spcPct val="160000"/>
                </a:lnSpc>
                <a:buSzPct val="80000"/>
                <a:buFont typeface="Arial" panose="020B0604020202020204" pitchFamily="34" charset="0"/>
                <a:buChar char="•"/>
              </a:pPr>
              <a:r>
                <a:rPr lang="zh-CN" altLang="en-US" sz="1300" b="1">
                  <a:latin typeface="OPPOSans R" panose="00020600040101010101" charset="-122"/>
                  <a:ea typeface="OPPOSans R" panose="00020600040101010101" charset="-122"/>
                  <a:cs typeface="OPPOSans R" panose="00020600040101010101" charset="-122"/>
                </a:rPr>
                <a:t>供应商配备</a:t>
              </a:r>
              <a:endParaRPr lang="zh-CN" altLang="en-US" sz="1300" b="1">
                <a:latin typeface="OPPOSans R" panose="00020600040101010101" charset="-122"/>
                <a:ea typeface="OPPOSans R" panose="00020600040101010101" charset="-122"/>
                <a:cs typeface="OPPOSans R" panose="00020600040101010101" charset="-122"/>
              </a:endParaRPr>
            </a:p>
            <a:p>
              <a:pPr marL="228600" indent="-228600">
                <a:lnSpc>
                  <a:spcPct val="150000"/>
                </a:lnSpc>
                <a:buSzPct val="80000"/>
                <a:buFont typeface="+mj-lt"/>
                <a:buAutoNum type="arabicPeriod"/>
              </a:pPr>
              <a:r>
                <a:rPr lang="zh-CN" altLang="zh-CN" sz="1000">
                  <a:latin typeface="OPPOSans R" panose="00020600040101010101" charset="-122"/>
                  <a:ea typeface="OPPOSans R" panose="00020600040101010101" charset="-122"/>
                  <a:cs typeface="OPPOSans R" panose="00020600040101010101" charset="-122"/>
                </a:rPr>
                <a:t>材料供应商</a:t>
              </a:r>
              <a:endParaRPr lang="zh-CN" altLang="zh-CN" sz="1000">
                <a:latin typeface="OPPOSans R" panose="00020600040101010101" charset="-122"/>
                <a:ea typeface="OPPOSans R" panose="00020600040101010101" charset="-122"/>
                <a:cs typeface="OPPOSans R" panose="00020600040101010101" charset="-122"/>
              </a:endParaRPr>
            </a:p>
            <a:p>
              <a:pPr marL="228600" indent="-228600">
                <a:lnSpc>
                  <a:spcPct val="150000"/>
                </a:lnSpc>
                <a:buSzPct val="80000"/>
                <a:buFont typeface="+mj-lt"/>
                <a:buAutoNum type="arabicPeriod"/>
              </a:pPr>
              <a:r>
                <a:rPr lang="zh-CN" altLang="zh-CN" sz="1000">
                  <a:latin typeface="OPPOSans R" panose="00020600040101010101" charset="-122"/>
                  <a:ea typeface="OPPOSans R" panose="00020600040101010101" charset="-122"/>
                  <a:cs typeface="OPPOSans R" panose="00020600040101010101" charset="-122"/>
                </a:rPr>
                <a:t>物流供应商</a:t>
              </a:r>
              <a:endParaRPr lang="zh-CN" altLang="zh-CN" sz="1000">
                <a:latin typeface="OPPOSans R" panose="00020600040101010101" charset="-122"/>
                <a:ea typeface="OPPOSans R" panose="00020600040101010101" charset="-122"/>
                <a:cs typeface="OPPOSans R" panose="00020600040101010101" charset="-122"/>
              </a:endParaRPr>
            </a:p>
            <a:p>
              <a:pPr marL="228600" indent="-228600">
                <a:lnSpc>
                  <a:spcPct val="150000"/>
                </a:lnSpc>
                <a:buSzPct val="80000"/>
                <a:buFont typeface="+mj-lt"/>
                <a:buAutoNum type="arabicPeriod"/>
              </a:pPr>
              <a:r>
                <a:rPr lang="zh-CN" altLang="zh-CN" sz="1000">
                  <a:latin typeface="OPPOSans R" panose="00020600040101010101" charset="-122"/>
                  <a:ea typeface="OPPOSans R" panose="00020600040101010101" charset="-122"/>
                  <a:cs typeface="OPPOSans R" panose="00020600040101010101" charset="-122"/>
                </a:rPr>
                <a:t>装修供应商</a:t>
              </a:r>
              <a:endParaRPr lang="zh-CN" altLang="zh-CN" sz="1000">
                <a:latin typeface="OPPOSans R" panose="00020600040101010101" charset="-122"/>
                <a:ea typeface="OPPOSans R" panose="00020600040101010101" charset="-122"/>
                <a:cs typeface="OPPOSans R" panose="00020600040101010101" charset="-122"/>
              </a:endParaRPr>
            </a:p>
            <a:p>
              <a:pPr marL="228600" indent="-228600">
                <a:lnSpc>
                  <a:spcPct val="150000"/>
                </a:lnSpc>
                <a:buSzPct val="80000"/>
                <a:buFont typeface="+mj-lt"/>
                <a:buAutoNum type="arabicPeriod"/>
              </a:pPr>
              <a:r>
                <a:rPr lang="zh-CN" altLang="zh-CN" sz="1000">
                  <a:latin typeface="OPPOSans R" panose="00020600040101010101" charset="-122"/>
                  <a:ea typeface="OPPOSans R" panose="00020600040101010101" charset="-122"/>
                  <a:cs typeface="OPPOSans R" panose="00020600040101010101" charset="-122"/>
                </a:rPr>
                <a:t>设备供应商</a:t>
              </a:r>
              <a:endParaRPr lang="zh-CN" altLang="zh-CN" sz="1000">
                <a:latin typeface="OPPOSans R" panose="00020600040101010101" charset="-122"/>
                <a:ea typeface="OPPOSans R" panose="00020600040101010101" charset="-122"/>
                <a:cs typeface="OPPOSans R" panose="00020600040101010101" charset="-122"/>
              </a:endParaRPr>
            </a:p>
            <a:p>
              <a:pPr marL="171450" indent="-171450">
                <a:lnSpc>
                  <a:spcPct val="150000"/>
                </a:lnSpc>
                <a:buSzPct val="80000"/>
                <a:buFont typeface="Arial" panose="020B0604020202020204" pitchFamily="34" charset="0"/>
                <a:buChar char="•"/>
              </a:pPr>
              <a:endParaRPr lang="en-US" altLang="zh-CN" sz="1100" dirty="0">
                <a:latin typeface="OPPOSans R" panose="00020600040101010101" charset="-122"/>
                <a:ea typeface="OPPOSans R" panose="00020600040101010101" charset="-122"/>
                <a:cs typeface="OPPOSans R" panose="00020600040101010101" charset="-122"/>
              </a:endParaRPr>
            </a:p>
          </p:txBody>
        </p:sp>
      </p:grpSp>
      <p:grpSp>
        <p:nvGrpSpPr>
          <p:cNvPr id="9" name="iṥḷîḋé"/>
          <p:cNvGrpSpPr/>
          <p:nvPr/>
        </p:nvGrpSpPr>
        <p:grpSpPr>
          <a:xfrm>
            <a:off x="2886978" y="2004144"/>
            <a:ext cx="1952187" cy="4243031"/>
            <a:chOff x="987515" y="2546647"/>
            <a:chExt cx="3191378" cy="4243031"/>
          </a:xfrm>
        </p:grpSpPr>
        <p:sp>
          <p:nvSpPr>
            <p:cNvPr id="19" name="ïŝlíḍê"/>
            <p:cNvSpPr txBox="1"/>
            <p:nvPr/>
          </p:nvSpPr>
          <p:spPr>
            <a:xfrm>
              <a:off x="987515" y="2546647"/>
              <a:ext cx="3191378" cy="463491"/>
            </a:xfrm>
            <a:prstGeom prst="rect">
              <a:avLst/>
            </a:prstGeom>
            <a:solidFill>
              <a:schemeClr val="tx1">
                <a:lumMod val="50000"/>
                <a:lumOff val="50000"/>
              </a:schemeClr>
            </a:solidFill>
          </p:spPr>
          <p:txBody>
            <a:bodyPr wrap="square" lIns="91440" tIns="45720" rIns="91440" bIns="45720" rtlCol="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zh-CN" altLang="id-ID" sz="1600" b="1" dirty="0">
                  <a:solidFill>
                    <a:schemeClr val="bg1"/>
                  </a:solidFill>
                  <a:latin typeface="OPPOSans R" panose="00020600040101010101" charset="-122"/>
                  <a:ea typeface="OPPOSans R" panose="00020600040101010101" charset="-122"/>
                  <a:cs typeface="OPPOSans R" panose="00020600040101010101" charset="-122"/>
                </a:rPr>
                <a:t>建点需求申请</a:t>
              </a:r>
              <a:endParaRPr lang="zh-CN" altLang="id-ID" sz="1600" b="1" dirty="0">
                <a:solidFill>
                  <a:schemeClr val="bg1"/>
                </a:solidFill>
                <a:latin typeface="OPPOSans R" panose="00020600040101010101" charset="-122"/>
                <a:ea typeface="OPPOSans R" panose="00020600040101010101" charset="-122"/>
                <a:cs typeface="OPPOSans R" panose="00020600040101010101" charset="-122"/>
              </a:endParaRPr>
            </a:p>
          </p:txBody>
        </p:sp>
        <p:sp>
          <p:nvSpPr>
            <p:cNvPr id="20" name="îṥlíḋê"/>
            <p:cNvSpPr/>
            <p:nvPr/>
          </p:nvSpPr>
          <p:spPr bwMode="auto">
            <a:xfrm>
              <a:off x="987515" y="3095600"/>
              <a:ext cx="3191378" cy="3694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171450" indent="-171450">
                <a:lnSpc>
                  <a:spcPct val="150000"/>
                </a:lnSpc>
                <a:buSzPct val="80000"/>
                <a:buFont typeface="Arial" panose="020B0604020202020204" pitchFamily="34" charset="0"/>
                <a:buChar char="•"/>
              </a:pPr>
              <a:r>
                <a:rPr lang="zh-CN" altLang="en-US" sz="1200" b="1">
                  <a:latin typeface="OPPOSans R" panose="00020600040101010101" charset="-122"/>
                  <a:ea typeface="OPPOSans R" panose="00020600040101010101" charset="-122"/>
                  <a:cs typeface="OPPOSans R" panose="00020600040101010101" charset="-122"/>
                </a:rPr>
                <a:t>店面类型</a:t>
              </a:r>
              <a:endParaRPr lang="zh-CN" altLang="en-US" sz="1200" b="1">
                <a:latin typeface="OPPOSans R" panose="00020600040101010101" charset="-122"/>
                <a:ea typeface="OPPOSans R" panose="00020600040101010101" charset="-122"/>
                <a:cs typeface="OPPOSans R" panose="00020600040101010101" charset="-122"/>
              </a:endParaRPr>
            </a:p>
            <a:p>
              <a:pPr marL="228600" indent="-228600">
                <a:lnSpc>
                  <a:spcPct val="150000"/>
                </a:lnSpc>
                <a:buSzPct val="80000"/>
                <a:buFont typeface="+mj-lt"/>
                <a:buAutoNum type="arabicPeriod"/>
              </a:pPr>
              <a:r>
                <a:rPr lang="zh-CN" altLang="en-US" sz="1000">
                  <a:latin typeface="OPPOSans R" panose="00020600040101010101" charset="-122"/>
                  <a:ea typeface="OPPOSans R" panose="00020600040101010101" charset="-122"/>
                  <a:cs typeface="OPPOSans R" panose="00020600040101010101" charset="-122"/>
                </a:rPr>
                <a:t>商场</a:t>
              </a:r>
              <a:endParaRPr lang="zh-CN" altLang="en-US" sz="1000">
                <a:latin typeface="OPPOSans R" panose="00020600040101010101" charset="-122"/>
                <a:ea typeface="OPPOSans R" panose="00020600040101010101" charset="-122"/>
                <a:cs typeface="OPPOSans R" panose="00020600040101010101" charset="-122"/>
              </a:endParaRPr>
            </a:p>
            <a:p>
              <a:pPr marL="228600" indent="-228600">
                <a:lnSpc>
                  <a:spcPct val="150000"/>
                </a:lnSpc>
                <a:buSzPct val="80000"/>
                <a:buFont typeface="+mj-lt"/>
                <a:buAutoNum type="arabicPeriod"/>
              </a:pPr>
              <a:r>
                <a:rPr lang="zh-CN" altLang="en-US" sz="1000">
                  <a:latin typeface="OPPOSans R" panose="00020600040101010101" charset="-122"/>
                  <a:ea typeface="OPPOSans R" panose="00020600040101010101" charset="-122"/>
                  <a:cs typeface="OPPOSans R" panose="00020600040101010101" charset="-122"/>
                </a:rPr>
                <a:t>门面房</a:t>
              </a:r>
              <a:endParaRPr lang="zh-CN" altLang="en-US" sz="1000">
                <a:latin typeface="OPPOSans R" panose="00020600040101010101" charset="-122"/>
                <a:ea typeface="OPPOSans R" panose="00020600040101010101" charset="-122"/>
                <a:cs typeface="OPPOSans R" panose="00020600040101010101" charset="-122"/>
              </a:endParaRPr>
            </a:p>
            <a:p>
              <a:pPr marL="228600" indent="-228600">
                <a:lnSpc>
                  <a:spcPct val="150000"/>
                </a:lnSpc>
                <a:buSzPct val="80000"/>
                <a:buFont typeface="+mj-lt"/>
                <a:buAutoNum type="arabicPeriod"/>
              </a:pPr>
              <a:r>
                <a:rPr lang="zh-CN" altLang="en-US" sz="1000">
                  <a:latin typeface="OPPOSans R" panose="00020600040101010101" charset="-122"/>
                  <a:ea typeface="OPPOSans R" panose="00020600040101010101" charset="-122"/>
                  <a:cs typeface="OPPOSans R" panose="00020600040101010101" charset="-122"/>
                </a:rPr>
                <a:t>写字楼</a:t>
              </a:r>
              <a:endParaRPr lang="zh-CN" altLang="en-US" sz="1000">
                <a:latin typeface="OPPOSans R" panose="00020600040101010101" charset="-122"/>
                <a:ea typeface="OPPOSans R" panose="00020600040101010101" charset="-122"/>
                <a:cs typeface="OPPOSans R" panose="00020600040101010101" charset="-122"/>
              </a:endParaRPr>
            </a:p>
            <a:p>
              <a:pPr marL="171450" indent="-171450">
                <a:lnSpc>
                  <a:spcPct val="160000"/>
                </a:lnSpc>
                <a:buSzPct val="80000"/>
                <a:buFont typeface="Arial" panose="020B0604020202020204" pitchFamily="34" charset="0"/>
                <a:buChar char="•"/>
              </a:pPr>
              <a:r>
                <a:rPr lang="zh-CN" altLang="en-US" sz="1200" b="1">
                  <a:latin typeface="OPPOSans R" panose="00020600040101010101" charset="-122"/>
                  <a:ea typeface="OPPOSans R" panose="00020600040101010101" charset="-122"/>
                  <a:cs typeface="OPPOSans R" panose="00020600040101010101" charset="-122"/>
                </a:rPr>
                <a:t>门店级别</a:t>
              </a:r>
              <a:endParaRPr lang="zh-CN" altLang="en-US" sz="1200" b="1">
                <a:latin typeface="OPPOSans R" panose="00020600040101010101" charset="-122"/>
                <a:ea typeface="OPPOSans R" panose="00020600040101010101" charset="-122"/>
                <a:cs typeface="OPPOSans R" panose="00020600040101010101" charset="-122"/>
              </a:endParaRPr>
            </a:p>
            <a:p>
              <a:pPr marL="228600" indent="-228600">
                <a:lnSpc>
                  <a:spcPct val="160000"/>
                </a:lnSpc>
                <a:buSzPct val="80000"/>
                <a:buFont typeface="+mj-lt"/>
                <a:buAutoNum type="arabicPeriod"/>
              </a:pPr>
              <a:r>
                <a:rPr lang="en-US" altLang="zh-CN" sz="1000">
                  <a:latin typeface="OPPOSans R" panose="00020600040101010101" charset="-122"/>
                  <a:ea typeface="OPPOSans R" panose="00020600040101010101" charset="-122"/>
                  <a:cs typeface="OPPOSans R" panose="00020600040101010101" charset="-122"/>
                </a:rPr>
                <a:t>A</a:t>
              </a:r>
              <a:r>
                <a:rPr lang="zh-CN" altLang="en-US" sz="1000">
                  <a:latin typeface="OPPOSans R" panose="00020600040101010101" charset="-122"/>
                  <a:ea typeface="OPPOSans R" panose="00020600040101010101" charset="-122"/>
                  <a:cs typeface="OPPOSans R" panose="00020600040101010101" charset="-122"/>
                </a:rPr>
                <a:t>级</a:t>
              </a:r>
              <a:endParaRPr lang="zh-CN" altLang="en-US" sz="1000">
                <a:latin typeface="OPPOSans R" panose="00020600040101010101" charset="-122"/>
                <a:ea typeface="OPPOSans R" panose="00020600040101010101" charset="-122"/>
                <a:cs typeface="OPPOSans R" panose="00020600040101010101" charset="-122"/>
              </a:endParaRPr>
            </a:p>
            <a:p>
              <a:pPr marL="228600" indent="-228600">
                <a:lnSpc>
                  <a:spcPct val="160000"/>
                </a:lnSpc>
                <a:buSzPct val="80000"/>
                <a:buFont typeface="+mj-lt"/>
                <a:buAutoNum type="arabicPeriod"/>
              </a:pPr>
              <a:r>
                <a:rPr lang="en-US" altLang="zh-CN" sz="1000">
                  <a:latin typeface="OPPOSans R" panose="00020600040101010101" charset="-122"/>
                  <a:ea typeface="OPPOSans R" panose="00020600040101010101" charset="-122"/>
                  <a:cs typeface="OPPOSans R" panose="00020600040101010101" charset="-122"/>
                </a:rPr>
                <a:t>B</a:t>
              </a:r>
              <a:r>
                <a:rPr lang="zh-CN" altLang="en-US" sz="1000">
                  <a:latin typeface="OPPOSans R" panose="00020600040101010101" charset="-122"/>
                  <a:ea typeface="OPPOSans R" panose="00020600040101010101" charset="-122"/>
                  <a:cs typeface="OPPOSans R" panose="00020600040101010101" charset="-122"/>
                </a:rPr>
                <a:t>级</a:t>
              </a:r>
              <a:endParaRPr lang="zh-CN" altLang="en-US" sz="1000">
                <a:latin typeface="OPPOSans R" panose="00020600040101010101" charset="-122"/>
                <a:ea typeface="OPPOSans R" panose="00020600040101010101" charset="-122"/>
                <a:cs typeface="OPPOSans R" panose="00020600040101010101" charset="-122"/>
              </a:endParaRPr>
            </a:p>
            <a:p>
              <a:pPr marL="228600" indent="-228600">
                <a:lnSpc>
                  <a:spcPct val="160000"/>
                </a:lnSpc>
                <a:buSzPct val="80000"/>
                <a:buFont typeface="+mj-lt"/>
                <a:buAutoNum type="arabicPeriod"/>
              </a:pPr>
              <a:r>
                <a:rPr lang="en-US" altLang="zh-CN" sz="1000">
                  <a:latin typeface="OPPOSans R" panose="00020600040101010101" charset="-122"/>
                  <a:ea typeface="OPPOSans R" panose="00020600040101010101" charset="-122"/>
                  <a:cs typeface="OPPOSans R" panose="00020600040101010101" charset="-122"/>
                </a:rPr>
                <a:t>C</a:t>
              </a:r>
              <a:r>
                <a:rPr lang="zh-CN" altLang="en-US" sz="1000">
                  <a:latin typeface="OPPOSans R" panose="00020600040101010101" charset="-122"/>
                  <a:ea typeface="OPPOSans R" panose="00020600040101010101" charset="-122"/>
                  <a:cs typeface="OPPOSans R" panose="00020600040101010101" charset="-122"/>
                </a:rPr>
                <a:t>级</a:t>
              </a:r>
              <a:endParaRPr lang="zh-CN" altLang="en-US" sz="1000">
                <a:latin typeface="OPPOSans R" panose="00020600040101010101" charset="-122"/>
                <a:ea typeface="OPPOSans R" panose="00020600040101010101" charset="-122"/>
                <a:cs typeface="OPPOSans R" panose="00020600040101010101" charset="-122"/>
              </a:endParaRPr>
            </a:p>
            <a:p>
              <a:pPr marL="171450" indent="-171450">
                <a:lnSpc>
                  <a:spcPct val="160000"/>
                </a:lnSpc>
                <a:buSzPct val="80000"/>
                <a:buFont typeface="Arial" panose="020B0604020202020204" pitchFamily="34" charset="0"/>
                <a:buChar char="•"/>
              </a:pPr>
              <a:r>
                <a:rPr lang="zh-CN" altLang="en-US" sz="1200" b="1">
                  <a:latin typeface="OPPOSans R" panose="00020600040101010101" charset="-122"/>
                  <a:ea typeface="OPPOSans R" panose="00020600040101010101" charset="-122"/>
                  <a:cs typeface="OPPOSans R" panose="00020600040101010101" charset="-122"/>
                </a:rPr>
                <a:t>装修预算</a:t>
              </a:r>
              <a:endParaRPr lang="zh-CN" altLang="en-US" sz="1200" b="1">
                <a:latin typeface="OPPOSans R" panose="00020600040101010101" charset="-122"/>
                <a:ea typeface="OPPOSans R" panose="00020600040101010101" charset="-122"/>
                <a:cs typeface="OPPOSans R" panose="00020600040101010101" charset="-122"/>
              </a:endParaRPr>
            </a:p>
            <a:p>
              <a:pPr marL="171450" indent="-171450">
                <a:lnSpc>
                  <a:spcPct val="160000"/>
                </a:lnSpc>
                <a:buSzPct val="80000"/>
                <a:buFont typeface="Arial" panose="020B0604020202020204" pitchFamily="34" charset="0"/>
                <a:buChar char="•"/>
              </a:pPr>
              <a:r>
                <a:rPr lang="zh-CN" altLang="en-US" sz="1200" b="1">
                  <a:latin typeface="OPPOSans R" panose="00020600040101010101" charset="-122"/>
                  <a:ea typeface="OPPOSans R" panose="00020600040101010101" charset="-122"/>
                  <a:cs typeface="OPPOSans R" panose="00020600040101010101" charset="-122"/>
                </a:rPr>
                <a:t>设计需求</a:t>
              </a:r>
              <a:endParaRPr lang="zh-CN" altLang="en-US" sz="1200" b="1">
                <a:latin typeface="OPPOSans R" panose="00020600040101010101" charset="-122"/>
                <a:ea typeface="OPPOSans R" panose="00020600040101010101" charset="-122"/>
                <a:cs typeface="OPPOSans R" panose="00020600040101010101" charset="-122"/>
              </a:endParaRPr>
            </a:p>
            <a:p>
              <a:pPr marL="171450" indent="-171450">
                <a:lnSpc>
                  <a:spcPct val="160000"/>
                </a:lnSpc>
                <a:buSzPct val="80000"/>
                <a:buFont typeface="Arial" panose="020B0604020202020204" pitchFamily="34" charset="0"/>
                <a:buChar char="•"/>
              </a:pPr>
              <a:r>
                <a:rPr lang="zh-CN" altLang="en-US" sz="1200" b="1">
                  <a:latin typeface="OPPOSans R" panose="00020600040101010101" charset="-122"/>
                  <a:ea typeface="OPPOSans R" panose="00020600040101010101" charset="-122"/>
                  <a:cs typeface="OPPOSans R" panose="00020600040101010101" charset="-122"/>
                </a:rPr>
                <a:t>开工开业时间</a:t>
              </a:r>
              <a:endParaRPr lang="zh-CN" altLang="en-US" sz="1200" b="1">
                <a:latin typeface="OPPOSans R" panose="00020600040101010101" charset="-122"/>
                <a:ea typeface="OPPOSans R" panose="00020600040101010101" charset="-122"/>
                <a:cs typeface="OPPOSans R" panose="00020600040101010101" charset="-122"/>
              </a:endParaRPr>
            </a:p>
            <a:p>
              <a:pPr marL="171450" indent="-171450">
                <a:lnSpc>
                  <a:spcPct val="160000"/>
                </a:lnSpc>
                <a:buSzPct val="80000"/>
                <a:buFont typeface="Arial" panose="020B0604020202020204" pitchFamily="34" charset="0"/>
                <a:buChar char="•"/>
              </a:pPr>
              <a:r>
                <a:rPr lang="zh-CN" altLang="en-US" sz="1200" b="1">
                  <a:latin typeface="OPPOSans R" panose="00020600040101010101" charset="-122"/>
                  <a:ea typeface="OPPOSans R" panose="00020600040101010101" charset="-122"/>
                  <a:cs typeface="OPPOSans R" panose="00020600040101010101" charset="-122"/>
                </a:rPr>
                <a:t>门店尺寸</a:t>
              </a:r>
              <a:endParaRPr lang="zh-CN" altLang="en-US" sz="1200" b="1">
                <a:latin typeface="OPPOSans R" panose="00020600040101010101" charset="-122"/>
                <a:ea typeface="OPPOSans R" panose="00020600040101010101" charset="-122"/>
                <a:cs typeface="OPPOSans R" panose="00020600040101010101" charset="-122"/>
              </a:endParaRPr>
            </a:p>
            <a:p>
              <a:pPr marL="171450" indent="-171450">
                <a:lnSpc>
                  <a:spcPct val="160000"/>
                </a:lnSpc>
                <a:buSzPct val="80000"/>
                <a:buFont typeface="Arial" panose="020B0604020202020204" pitchFamily="34" charset="0"/>
                <a:buChar char="•"/>
              </a:pPr>
              <a:r>
                <a:rPr lang="zh-CN" altLang="en-US" sz="1200" b="1">
                  <a:latin typeface="OPPOSans R" panose="00020600040101010101" charset="-122"/>
                  <a:ea typeface="OPPOSans R" panose="00020600040101010101" charset="-122"/>
                  <a:cs typeface="OPPOSans R" panose="00020600040101010101" charset="-122"/>
                </a:rPr>
                <a:t>门店图片</a:t>
              </a:r>
              <a:endParaRPr lang="en-US" altLang="zh-CN" sz="1000" dirty="0">
                <a:latin typeface="OPPOSans R" panose="00020600040101010101" charset="-122"/>
                <a:ea typeface="OPPOSans R" panose="00020600040101010101" charset="-122"/>
                <a:cs typeface="OPPOSans R" panose="00020600040101010101" charset="-122"/>
              </a:endParaRPr>
            </a:p>
          </p:txBody>
        </p:sp>
      </p:grpSp>
      <p:grpSp>
        <p:nvGrpSpPr>
          <p:cNvPr id="10" name="îṣľiḋe"/>
          <p:cNvGrpSpPr/>
          <p:nvPr/>
        </p:nvGrpSpPr>
        <p:grpSpPr>
          <a:xfrm>
            <a:off x="7340134" y="2004144"/>
            <a:ext cx="1952187" cy="4243029"/>
            <a:chOff x="987515" y="2546647"/>
            <a:chExt cx="3191378" cy="4243029"/>
          </a:xfrm>
        </p:grpSpPr>
        <p:sp>
          <p:nvSpPr>
            <p:cNvPr id="17" name="ïṥlïḋè"/>
            <p:cNvSpPr txBox="1"/>
            <p:nvPr/>
          </p:nvSpPr>
          <p:spPr>
            <a:xfrm>
              <a:off x="987515" y="2546647"/>
              <a:ext cx="3191378" cy="463491"/>
            </a:xfrm>
            <a:prstGeom prst="rect">
              <a:avLst/>
            </a:prstGeom>
            <a:solidFill>
              <a:schemeClr val="tx1">
                <a:lumMod val="50000"/>
                <a:lumOff val="50000"/>
              </a:schemeClr>
            </a:solidFill>
          </p:spPr>
          <p:txBody>
            <a:bodyPr wrap="square" lIns="91440" tIns="45720" rIns="91440" bIns="45720" rtlCol="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zh-CN" altLang="id-ID" sz="1600" b="1" dirty="0">
                  <a:solidFill>
                    <a:schemeClr val="bg1"/>
                  </a:solidFill>
                  <a:latin typeface="OPPOSans R" panose="00020600040101010101" charset="-122"/>
                  <a:ea typeface="OPPOSans R" panose="00020600040101010101" charset="-122"/>
                  <a:cs typeface="OPPOSans R" panose="00020600040101010101" charset="-122"/>
                </a:rPr>
                <a:t>建点物料配备</a:t>
              </a:r>
              <a:endParaRPr lang="zh-CN" altLang="id-ID" sz="1600" b="1" dirty="0">
                <a:solidFill>
                  <a:schemeClr val="bg1"/>
                </a:solidFill>
                <a:latin typeface="OPPOSans R" panose="00020600040101010101" charset="-122"/>
                <a:ea typeface="OPPOSans R" panose="00020600040101010101" charset="-122"/>
                <a:cs typeface="OPPOSans R" panose="00020600040101010101" charset="-122"/>
              </a:endParaRPr>
            </a:p>
          </p:txBody>
        </p:sp>
        <p:sp>
          <p:nvSpPr>
            <p:cNvPr id="18" name="îSlídé"/>
            <p:cNvSpPr/>
            <p:nvPr/>
          </p:nvSpPr>
          <p:spPr bwMode="auto">
            <a:xfrm>
              <a:off x="987515" y="3095599"/>
              <a:ext cx="3191378" cy="36940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171450" indent="-171450">
                <a:lnSpc>
                  <a:spcPct val="150000"/>
                </a:lnSpc>
                <a:buSzPct val="80000"/>
                <a:buFont typeface="Arial" panose="020B0604020202020204" pitchFamily="34" charset="0"/>
                <a:buChar char="•"/>
              </a:pPr>
              <a:r>
                <a:rPr lang="zh-CN" altLang="en-US" sz="1200" b="1">
                  <a:latin typeface="OPPOSans R" panose="00020600040101010101" charset="-122"/>
                  <a:ea typeface="OPPOSans R" panose="00020600040101010101" charset="-122"/>
                  <a:cs typeface="OPPOSans R" panose="00020600040101010101" charset="-122"/>
                </a:rPr>
                <a:t>客服标件</a:t>
              </a:r>
              <a:endParaRPr lang="zh-CN" altLang="en-US" sz="1200" b="1">
                <a:latin typeface="OPPOSans R" panose="00020600040101010101" charset="-122"/>
                <a:ea typeface="OPPOSans R" panose="00020600040101010101" charset="-122"/>
                <a:cs typeface="OPPOSans R" panose="00020600040101010101" charset="-122"/>
              </a:endParaRPr>
            </a:p>
            <a:p>
              <a:pPr marL="228600" indent="-228600">
                <a:lnSpc>
                  <a:spcPct val="150000"/>
                </a:lnSpc>
                <a:buSzPct val="80000"/>
                <a:buFont typeface="Arial" panose="020B0604020202020204" pitchFamily="34" charset="0"/>
                <a:buAutoNum type="arabicPeriod"/>
              </a:pPr>
              <a:r>
                <a:rPr lang="zh-CN" altLang="en-US" sz="1000">
                  <a:latin typeface="OPPOSans R" panose="00020600040101010101" charset="-122"/>
                  <a:ea typeface="OPPOSans R" panose="00020600040101010101" charset="-122"/>
                  <a:cs typeface="OPPOSans R" panose="00020600040101010101" charset="-122"/>
                </a:rPr>
                <a:t>接待台、维修台</a:t>
              </a:r>
              <a:endParaRPr lang="zh-CN" altLang="en-US" sz="1000">
                <a:latin typeface="OPPOSans R" panose="00020600040101010101" charset="-122"/>
                <a:ea typeface="OPPOSans R" panose="00020600040101010101" charset="-122"/>
                <a:cs typeface="OPPOSans R" panose="00020600040101010101" charset="-122"/>
              </a:endParaRPr>
            </a:p>
            <a:p>
              <a:pPr marL="228600" indent="-228600">
                <a:lnSpc>
                  <a:spcPct val="150000"/>
                </a:lnSpc>
                <a:buSzPct val="80000"/>
                <a:buFont typeface="Arial" panose="020B0604020202020204" pitchFamily="34" charset="0"/>
                <a:buAutoNum type="arabicPeriod"/>
              </a:pPr>
              <a:r>
                <a:rPr lang="zh-CN" altLang="en-US" sz="1000">
                  <a:latin typeface="OPPOSans R" panose="00020600040101010101" charset="-122"/>
                  <a:ea typeface="OPPOSans R" panose="00020600040101010101" charset="-122"/>
                  <a:cs typeface="OPPOSans R" panose="00020600040101010101" charset="-122"/>
                </a:rPr>
                <a:t>沙发、三角圆凳</a:t>
              </a:r>
              <a:endParaRPr lang="zh-CN" altLang="en-US" sz="1000">
                <a:latin typeface="OPPOSans R" panose="00020600040101010101" charset="-122"/>
                <a:ea typeface="OPPOSans R" panose="00020600040101010101" charset="-122"/>
                <a:cs typeface="OPPOSans R" panose="00020600040101010101" charset="-122"/>
              </a:endParaRPr>
            </a:p>
            <a:p>
              <a:pPr marL="228600" indent="-228600">
                <a:lnSpc>
                  <a:spcPct val="150000"/>
                </a:lnSpc>
                <a:buSzPct val="80000"/>
                <a:buFont typeface="Arial" panose="020B0604020202020204" pitchFamily="34" charset="0"/>
                <a:buAutoNum type="arabicPeriod"/>
              </a:pPr>
              <a:r>
                <a:rPr lang="zh-CN" altLang="en-US" sz="1000">
                  <a:latin typeface="OPPOSans R" panose="00020600040101010101" charset="-122"/>
                  <a:ea typeface="OPPOSans R" panose="00020600040101010101" charset="-122"/>
                  <a:cs typeface="OPPOSans R" panose="00020600040101010101" charset="-122"/>
                </a:rPr>
                <a:t>营业时间牌、号码牌</a:t>
              </a:r>
              <a:endParaRPr lang="zh-CN" altLang="en-US" sz="1000">
                <a:latin typeface="OPPOSans R" panose="00020600040101010101" charset="-122"/>
                <a:ea typeface="OPPOSans R" panose="00020600040101010101" charset="-122"/>
                <a:cs typeface="OPPOSans R" panose="00020600040101010101" charset="-122"/>
              </a:endParaRPr>
            </a:p>
            <a:p>
              <a:pPr marL="228600" indent="-228600">
                <a:lnSpc>
                  <a:spcPct val="150000"/>
                </a:lnSpc>
                <a:buSzPct val="80000"/>
                <a:buFont typeface="Arial" panose="020B0604020202020204" pitchFamily="34" charset="0"/>
                <a:buAutoNum type="arabicPeriod"/>
              </a:pPr>
              <a:r>
                <a:rPr lang="en-US" altLang="zh-CN" sz="1000">
                  <a:latin typeface="OPPOSans R" panose="00020600040101010101" charset="-122"/>
                  <a:ea typeface="OPPOSans R" panose="00020600040101010101" charset="-122"/>
                  <a:cs typeface="OPPOSans R" panose="00020600040101010101" charset="-122"/>
                </a:rPr>
                <a:t>SERVICE</a:t>
              </a:r>
              <a:r>
                <a:rPr lang="zh-CN" altLang="en-US" sz="1000">
                  <a:latin typeface="OPPOSans R" panose="00020600040101010101" charset="-122"/>
                  <a:ea typeface="OPPOSans R" panose="00020600040101010101" charset="-122"/>
                  <a:cs typeface="OPPOSans R" panose="00020600040101010101" charset="-122"/>
                </a:rPr>
                <a:t>吊灯</a:t>
              </a:r>
              <a:endParaRPr lang="zh-CN" altLang="en-US" sz="1000">
                <a:latin typeface="OPPOSans R" panose="00020600040101010101" charset="-122"/>
                <a:ea typeface="OPPOSans R" panose="00020600040101010101" charset="-122"/>
                <a:cs typeface="OPPOSans R" panose="00020600040101010101" charset="-122"/>
              </a:endParaRPr>
            </a:p>
            <a:p>
              <a:pPr marL="228600" indent="-228600">
                <a:lnSpc>
                  <a:spcPct val="150000"/>
                </a:lnSpc>
                <a:buSzPct val="80000"/>
                <a:buFont typeface="Arial" panose="020B0604020202020204" pitchFamily="34" charset="0"/>
                <a:buAutoNum type="arabicPeriod"/>
              </a:pPr>
              <a:r>
                <a:rPr lang="en-US" altLang="zh-CN" sz="1000">
                  <a:latin typeface="OPPOSans R" panose="00020600040101010101" charset="-122"/>
                  <a:ea typeface="OPPOSans R" panose="00020600040101010101" charset="-122"/>
                  <a:cs typeface="OPPOSans R" panose="00020600040101010101" charset="-122"/>
                </a:rPr>
                <a:t>......</a:t>
              </a:r>
              <a:endParaRPr lang="en-US" altLang="zh-CN" sz="1000">
                <a:latin typeface="OPPOSans R" panose="00020600040101010101" charset="-122"/>
                <a:ea typeface="OPPOSans R" panose="00020600040101010101" charset="-122"/>
                <a:cs typeface="OPPOSans R" panose="00020600040101010101" charset="-122"/>
              </a:endParaRPr>
            </a:p>
            <a:p>
              <a:pPr marL="171450" indent="-171450">
                <a:lnSpc>
                  <a:spcPct val="150000"/>
                </a:lnSpc>
                <a:buSzPct val="80000"/>
                <a:buFont typeface="Arial" panose="020B0604020202020204" pitchFamily="34" charset="0"/>
                <a:buChar char="•"/>
              </a:pPr>
              <a:r>
                <a:rPr lang="zh-CN" altLang="en-US" sz="1200" b="1">
                  <a:latin typeface="OPPOSans R" panose="00020600040101010101" charset="-122"/>
                  <a:ea typeface="OPPOSans R" panose="00020600040101010101" charset="-122"/>
                  <a:cs typeface="OPPOSans R" panose="00020600040101010101" charset="-122"/>
                </a:rPr>
                <a:t>终端物料</a:t>
              </a:r>
              <a:endParaRPr lang="zh-CN" altLang="en-US" sz="1200" b="1">
                <a:latin typeface="OPPOSans R" panose="00020600040101010101" charset="-122"/>
                <a:ea typeface="OPPOSans R" panose="00020600040101010101" charset="-122"/>
                <a:cs typeface="OPPOSans R" panose="00020600040101010101" charset="-122"/>
              </a:endParaRPr>
            </a:p>
            <a:p>
              <a:pPr marL="228600" indent="-228600">
                <a:lnSpc>
                  <a:spcPct val="150000"/>
                </a:lnSpc>
                <a:buSzPct val="80000"/>
                <a:buFont typeface="+mj-lt"/>
                <a:buAutoNum type="arabicPeriod"/>
              </a:pPr>
              <a:r>
                <a:rPr lang="zh-CN" altLang="en-US" sz="1000" dirty="0">
                  <a:latin typeface="OPPOSans R" panose="00020600040101010101" charset="-122"/>
                  <a:ea typeface="OPPOSans R" panose="00020600040101010101" charset="-122"/>
                  <a:cs typeface="OPPOSans R" panose="00020600040101010101" charset="-122"/>
                </a:rPr>
                <a:t>体验台</a:t>
              </a:r>
              <a:endParaRPr lang="zh-CN" altLang="en-US" sz="1000" dirty="0">
                <a:latin typeface="OPPOSans R" panose="00020600040101010101" charset="-122"/>
                <a:ea typeface="OPPOSans R" panose="00020600040101010101" charset="-122"/>
                <a:cs typeface="OPPOSans R" panose="00020600040101010101" charset="-122"/>
              </a:endParaRPr>
            </a:p>
            <a:p>
              <a:pPr marL="228600" indent="-228600">
                <a:lnSpc>
                  <a:spcPct val="150000"/>
                </a:lnSpc>
                <a:buSzPct val="80000"/>
                <a:buFont typeface="+mj-lt"/>
                <a:buAutoNum type="arabicPeriod"/>
              </a:pPr>
              <a:r>
                <a:rPr lang="zh-CN" altLang="en-US" sz="1000" dirty="0">
                  <a:latin typeface="OPPOSans R" panose="00020600040101010101" charset="-122"/>
                  <a:ea typeface="OPPOSans R" panose="00020600040101010101" charset="-122"/>
                  <a:cs typeface="OPPOSans R" panose="00020600040101010101" charset="-122"/>
                </a:rPr>
                <a:t>配件体验柜</a:t>
              </a:r>
              <a:endParaRPr lang="zh-CN" altLang="en-US" sz="1000" dirty="0">
                <a:latin typeface="OPPOSans R" panose="00020600040101010101" charset="-122"/>
                <a:ea typeface="OPPOSans R" panose="00020600040101010101" charset="-122"/>
                <a:cs typeface="OPPOSans R" panose="00020600040101010101" charset="-122"/>
              </a:endParaRPr>
            </a:p>
            <a:p>
              <a:pPr marL="228600" indent="-228600">
                <a:lnSpc>
                  <a:spcPct val="150000"/>
                </a:lnSpc>
                <a:buSzPct val="80000"/>
                <a:buFont typeface="+mj-lt"/>
                <a:buAutoNum type="arabicPeriod"/>
              </a:pPr>
              <a:r>
                <a:rPr lang="zh-CN" altLang="en-US" sz="1000" dirty="0">
                  <a:latin typeface="OPPOSans R" panose="00020600040101010101" charset="-122"/>
                  <a:ea typeface="OPPOSans R" panose="00020600040101010101" charset="-122"/>
                  <a:cs typeface="OPPOSans R" panose="00020600040101010101" charset="-122"/>
                </a:rPr>
                <a:t>灯箱</a:t>
              </a:r>
              <a:endParaRPr lang="zh-CN" altLang="en-US" sz="1000" dirty="0">
                <a:latin typeface="OPPOSans R" panose="00020600040101010101" charset="-122"/>
                <a:ea typeface="OPPOSans R" panose="00020600040101010101" charset="-122"/>
                <a:cs typeface="OPPOSans R" panose="00020600040101010101" charset="-122"/>
              </a:endParaRPr>
            </a:p>
            <a:p>
              <a:pPr marL="228600" indent="-228600">
                <a:lnSpc>
                  <a:spcPct val="150000"/>
                </a:lnSpc>
                <a:buSzPct val="80000"/>
                <a:buFont typeface="+mj-lt"/>
                <a:buAutoNum type="arabicPeriod"/>
              </a:pPr>
              <a:r>
                <a:rPr lang="zh-CN" altLang="en-US" sz="1000" dirty="0">
                  <a:latin typeface="OPPOSans R" panose="00020600040101010101" charset="-122"/>
                  <a:ea typeface="OPPOSans R" panose="00020600040101010101" charset="-122"/>
                  <a:cs typeface="OPPOSans R" panose="00020600040101010101" charset="-122"/>
                </a:rPr>
                <a:t>配件墙</a:t>
              </a:r>
              <a:endParaRPr lang="zh-CN" altLang="en-US" sz="1000" dirty="0">
                <a:latin typeface="OPPOSans R" panose="00020600040101010101" charset="-122"/>
                <a:ea typeface="OPPOSans R" panose="00020600040101010101" charset="-122"/>
                <a:cs typeface="OPPOSans R" panose="00020600040101010101" charset="-122"/>
              </a:endParaRPr>
            </a:p>
            <a:p>
              <a:pPr marL="228600" indent="-228600">
                <a:lnSpc>
                  <a:spcPct val="150000"/>
                </a:lnSpc>
                <a:buSzPct val="80000"/>
                <a:buFont typeface="+mj-lt"/>
                <a:buAutoNum type="arabicPeriod"/>
              </a:pPr>
              <a:r>
                <a:rPr lang="en-US" altLang="zh-CN" sz="1000" dirty="0">
                  <a:latin typeface="OPPOSans R" panose="00020600040101010101" charset="-122"/>
                  <a:ea typeface="OPPOSans R" panose="00020600040101010101" charset="-122"/>
                  <a:cs typeface="OPPOSans R" panose="00020600040101010101" charset="-122"/>
                </a:rPr>
                <a:t>......</a:t>
              </a:r>
              <a:endParaRPr lang="en-US" altLang="zh-CN" sz="1000" dirty="0">
                <a:latin typeface="OPPOSans R" panose="00020600040101010101" charset="-122"/>
                <a:ea typeface="OPPOSans R" panose="00020600040101010101" charset="-122"/>
                <a:cs typeface="OPPOSans R" panose="00020600040101010101" charset="-122"/>
              </a:endParaRPr>
            </a:p>
            <a:p>
              <a:pPr marL="228600" indent="-228600">
                <a:lnSpc>
                  <a:spcPct val="150000"/>
                </a:lnSpc>
                <a:buSzPct val="80000"/>
                <a:buFont typeface="+mj-lt"/>
                <a:buAutoNum type="arabicPeriod"/>
              </a:pPr>
              <a:endParaRPr lang="zh-CN" altLang="en-US" sz="1000" dirty="0">
                <a:latin typeface="OPPOSans R" panose="00020600040101010101" charset="-122"/>
                <a:ea typeface="OPPOSans R" panose="00020600040101010101" charset="-122"/>
                <a:cs typeface="OPPOSans R" panose="00020600040101010101" charset="-122"/>
              </a:endParaRPr>
            </a:p>
            <a:p>
              <a:pPr marL="228600" indent="-228600">
                <a:lnSpc>
                  <a:spcPct val="150000"/>
                </a:lnSpc>
                <a:buSzPct val="80000"/>
                <a:buFont typeface="+mj-lt"/>
                <a:buAutoNum type="arabicPeriod"/>
              </a:pPr>
              <a:endParaRPr lang="zh-CN" altLang="en-US" sz="1000" dirty="0">
                <a:latin typeface="OPPOSans R" panose="00020600040101010101" charset="-122"/>
                <a:ea typeface="OPPOSans R" panose="00020600040101010101" charset="-122"/>
                <a:cs typeface="OPPOSans R" panose="00020600040101010101" charset="-122"/>
              </a:endParaRPr>
            </a:p>
            <a:p>
              <a:pPr marL="228600" indent="-228600">
                <a:lnSpc>
                  <a:spcPct val="150000"/>
                </a:lnSpc>
                <a:buSzPct val="80000"/>
                <a:buFont typeface="+mj-lt"/>
                <a:buAutoNum type="arabicPeriod"/>
              </a:pPr>
              <a:endParaRPr lang="zh-CN" altLang="en-US" sz="1000" dirty="0">
                <a:latin typeface="OPPOSans R" panose="00020600040101010101" charset="-122"/>
                <a:ea typeface="OPPOSans R" panose="00020600040101010101" charset="-122"/>
                <a:cs typeface="OPPOSans R" panose="00020600040101010101" charset="-122"/>
              </a:endParaRPr>
            </a:p>
          </p:txBody>
        </p:sp>
      </p:grpSp>
      <p:grpSp>
        <p:nvGrpSpPr>
          <p:cNvPr id="11" name="îśḷiḓe"/>
          <p:cNvGrpSpPr/>
          <p:nvPr/>
        </p:nvGrpSpPr>
        <p:grpSpPr>
          <a:xfrm>
            <a:off x="9566713" y="2004144"/>
            <a:ext cx="1952187" cy="4243029"/>
            <a:chOff x="987515" y="2546647"/>
            <a:chExt cx="3191378" cy="4243029"/>
          </a:xfrm>
        </p:grpSpPr>
        <p:sp>
          <p:nvSpPr>
            <p:cNvPr id="15" name="išliḋe"/>
            <p:cNvSpPr txBox="1"/>
            <p:nvPr/>
          </p:nvSpPr>
          <p:spPr>
            <a:xfrm>
              <a:off x="987515" y="2546647"/>
              <a:ext cx="3191378" cy="463491"/>
            </a:xfrm>
            <a:prstGeom prst="rect">
              <a:avLst/>
            </a:prstGeom>
            <a:solidFill>
              <a:schemeClr val="tx1">
                <a:lumMod val="50000"/>
                <a:lumOff val="50000"/>
              </a:schemeClr>
            </a:solidFill>
          </p:spPr>
          <p:txBody>
            <a:bodyPr wrap="square" lIns="91440" tIns="45720" rIns="91440" bIns="45720" rtlCol="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zh-CN" altLang="id-ID" sz="1600" b="1" dirty="0">
                  <a:solidFill>
                    <a:schemeClr val="bg1"/>
                  </a:solidFill>
                  <a:latin typeface="OPPOSans R" panose="00020600040101010101" charset="-122"/>
                  <a:ea typeface="OPPOSans R" panose="00020600040101010101" charset="-122"/>
                  <a:cs typeface="OPPOSans R" panose="00020600040101010101" charset="-122"/>
                </a:rPr>
                <a:t>装修验收审核</a:t>
              </a:r>
              <a:endParaRPr lang="zh-CN" altLang="id-ID" sz="1600" b="1" dirty="0">
                <a:solidFill>
                  <a:schemeClr val="bg1"/>
                </a:solidFill>
                <a:latin typeface="OPPOSans R" panose="00020600040101010101" charset="-122"/>
                <a:ea typeface="OPPOSans R" panose="00020600040101010101" charset="-122"/>
                <a:cs typeface="OPPOSans R" panose="00020600040101010101" charset="-122"/>
              </a:endParaRPr>
            </a:p>
          </p:txBody>
        </p:sp>
        <p:sp>
          <p:nvSpPr>
            <p:cNvPr id="16" name="iS1îḓe"/>
            <p:cNvSpPr/>
            <p:nvPr/>
          </p:nvSpPr>
          <p:spPr bwMode="auto">
            <a:xfrm>
              <a:off x="987515" y="3095600"/>
              <a:ext cx="3191378" cy="3694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228600" indent="-228600">
                <a:lnSpc>
                  <a:spcPct val="150000"/>
                </a:lnSpc>
                <a:buSzPct val="80000"/>
                <a:buFont typeface="Arial" panose="020B0604020202020204" pitchFamily="34" charset="0"/>
                <a:buChar char="•"/>
              </a:pPr>
              <a:r>
                <a:rPr lang="zh-CN" altLang="en-US" sz="1200" b="1">
                  <a:latin typeface="OPPOSans R" panose="00020600040101010101" charset="-122"/>
                  <a:ea typeface="OPPOSans R" panose="00020600040101010101" charset="-122"/>
                  <a:cs typeface="OPPOSans R" panose="00020600040101010101" charset="-122"/>
                </a:rPr>
                <a:t>核心功能区</a:t>
              </a:r>
              <a:endParaRPr lang="zh-CN" altLang="en-US" sz="1200" b="1">
                <a:latin typeface="OPPOSans R" panose="00020600040101010101" charset="-122"/>
                <a:ea typeface="OPPOSans R" panose="00020600040101010101" charset="-122"/>
                <a:cs typeface="OPPOSans R" panose="00020600040101010101" charset="-122"/>
              </a:endParaRPr>
            </a:p>
            <a:p>
              <a:pPr marL="228600" indent="-228600">
                <a:lnSpc>
                  <a:spcPct val="150000"/>
                </a:lnSpc>
                <a:buSzPct val="80000"/>
                <a:buFont typeface="+mj-lt"/>
                <a:buAutoNum type="arabicPeriod"/>
              </a:pPr>
              <a:r>
                <a:rPr lang="zh-CN" altLang="en-US" sz="1000">
                  <a:latin typeface="OPPOSans R" panose="00020600040101010101" charset="-122"/>
                  <a:ea typeface="OPPOSans R" panose="00020600040101010101" charset="-122"/>
                  <a:cs typeface="OPPOSans R" panose="00020600040101010101" charset="-122"/>
                </a:rPr>
                <a:t>店面招牌区</a:t>
              </a:r>
              <a:endParaRPr lang="zh-CN" altLang="en-US" sz="1000">
                <a:latin typeface="OPPOSans R" panose="00020600040101010101" charset="-122"/>
                <a:ea typeface="OPPOSans R" panose="00020600040101010101" charset="-122"/>
                <a:cs typeface="OPPOSans R" panose="00020600040101010101" charset="-122"/>
              </a:endParaRPr>
            </a:p>
            <a:p>
              <a:pPr marL="228600" indent="-228600">
                <a:lnSpc>
                  <a:spcPct val="150000"/>
                </a:lnSpc>
                <a:buSzPct val="80000"/>
                <a:buFont typeface="+mj-lt"/>
                <a:buAutoNum type="arabicPeriod"/>
              </a:pPr>
              <a:r>
                <a:rPr lang="zh-CN" altLang="en-US" sz="1000">
                  <a:latin typeface="OPPOSans R" panose="00020600040101010101" charset="-122"/>
                  <a:ea typeface="OPPOSans R" panose="00020600040101010101" charset="-122"/>
                  <a:cs typeface="OPPOSans R" panose="00020600040101010101" charset="-122"/>
                </a:rPr>
                <a:t>休息区</a:t>
              </a:r>
              <a:endParaRPr lang="zh-CN" altLang="en-US" sz="1000">
                <a:latin typeface="OPPOSans R" panose="00020600040101010101" charset="-122"/>
                <a:ea typeface="OPPOSans R" panose="00020600040101010101" charset="-122"/>
                <a:cs typeface="OPPOSans R" panose="00020600040101010101" charset="-122"/>
              </a:endParaRPr>
            </a:p>
            <a:p>
              <a:pPr marL="228600" indent="-228600">
                <a:lnSpc>
                  <a:spcPct val="150000"/>
                </a:lnSpc>
                <a:buSzPct val="80000"/>
                <a:buFont typeface="+mj-lt"/>
                <a:buAutoNum type="arabicPeriod"/>
              </a:pPr>
              <a:r>
                <a:rPr lang="zh-CN" altLang="en-US" sz="1000">
                  <a:latin typeface="OPPOSans R" panose="00020600040101010101" charset="-122"/>
                  <a:ea typeface="OPPOSans R" panose="00020600040101010101" charset="-122"/>
                  <a:cs typeface="OPPOSans R" panose="00020600040101010101" charset="-122"/>
                </a:rPr>
                <a:t>接待区</a:t>
              </a:r>
              <a:endParaRPr lang="zh-CN" altLang="en-US" sz="1000">
                <a:latin typeface="OPPOSans R" panose="00020600040101010101" charset="-122"/>
                <a:ea typeface="OPPOSans R" panose="00020600040101010101" charset="-122"/>
                <a:cs typeface="OPPOSans R" panose="00020600040101010101" charset="-122"/>
              </a:endParaRPr>
            </a:p>
            <a:p>
              <a:pPr marL="228600" indent="-228600">
                <a:lnSpc>
                  <a:spcPct val="150000"/>
                </a:lnSpc>
                <a:buSzPct val="80000"/>
                <a:buFont typeface="+mj-lt"/>
                <a:buAutoNum type="arabicPeriod"/>
              </a:pPr>
              <a:r>
                <a:rPr lang="en-US" altLang="zh-CN" sz="1000">
                  <a:latin typeface="OPPOSans R" panose="00020600040101010101" charset="-122"/>
                  <a:ea typeface="OPPOSans R" panose="00020600040101010101" charset="-122"/>
                  <a:cs typeface="OPPOSans R" panose="00020600040101010101" charset="-122"/>
                </a:rPr>
                <a:t>......</a:t>
              </a:r>
              <a:endParaRPr lang="en-US" altLang="zh-CN" sz="1000">
                <a:latin typeface="OPPOSans R" panose="00020600040101010101" charset="-122"/>
                <a:ea typeface="OPPOSans R" panose="00020600040101010101" charset="-122"/>
                <a:cs typeface="OPPOSans R" panose="00020600040101010101" charset="-122"/>
              </a:endParaRPr>
            </a:p>
            <a:p>
              <a:pPr marL="171450" indent="-171450">
                <a:lnSpc>
                  <a:spcPct val="150000"/>
                </a:lnSpc>
                <a:buSzPct val="80000"/>
                <a:buFont typeface="Arial" panose="020B0604020202020204" pitchFamily="34" charset="0"/>
                <a:buChar char="•"/>
              </a:pPr>
              <a:r>
                <a:rPr lang="zh-CN" altLang="en-US" sz="1200" b="1" dirty="0">
                  <a:latin typeface="OPPOSans R" panose="00020600040101010101" charset="-122"/>
                  <a:ea typeface="OPPOSans R" panose="00020600040101010101" charset="-122"/>
                  <a:cs typeface="OPPOSans R" panose="00020600040101010101" charset="-122"/>
                </a:rPr>
                <a:t>标件配备</a:t>
              </a:r>
              <a:endParaRPr lang="zh-CN" altLang="en-US" sz="1200" b="1" dirty="0">
                <a:latin typeface="OPPOSans R" panose="00020600040101010101" charset="-122"/>
                <a:ea typeface="OPPOSans R" panose="00020600040101010101" charset="-122"/>
                <a:cs typeface="OPPOSans R" panose="00020600040101010101" charset="-122"/>
              </a:endParaRPr>
            </a:p>
            <a:p>
              <a:pPr marL="228600" indent="-228600">
                <a:lnSpc>
                  <a:spcPct val="150000"/>
                </a:lnSpc>
                <a:buSzPct val="80000"/>
                <a:buFont typeface="+mj-lt"/>
                <a:buAutoNum type="arabicPeriod"/>
              </a:pPr>
              <a:r>
                <a:rPr lang="zh-CN" altLang="en-US" sz="1000" dirty="0">
                  <a:latin typeface="OPPOSans R" panose="00020600040101010101" charset="-122"/>
                  <a:ea typeface="OPPOSans R" panose="00020600040101010101" charset="-122"/>
                  <a:cs typeface="OPPOSans R" panose="00020600040101010101" charset="-122"/>
                </a:rPr>
                <a:t>接待台、维修台</a:t>
              </a:r>
              <a:endParaRPr lang="zh-CN" altLang="en-US" sz="1000" dirty="0">
                <a:latin typeface="OPPOSans R" panose="00020600040101010101" charset="-122"/>
                <a:ea typeface="OPPOSans R" panose="00020600040101010101" charset="-122"/>
                <a:cs typeface="OPPOSans R" panose="00020600040101010101" charset="-122"/>
              </a:endParaRPr>
            </a:p>
            <a:p>
              <a:pPr marL="228600" indent="-228600">
                <a:lnSpc>
                  <a:spcPct val="150000"/>
                </a:lnSpc>
                <a:buSzPct val="80000"/>
                <a:buFont typeface="Arial" panose="020B0604020202020204" pitchFamily="34" charset="0"/>
                <a:buAutoNum type="arabicPeriod"/>
              </a:pPr>
              <a:r>
                <a:rPr lang="zh-CN" altLang="en-US" sz="1000">
                  <a:latin typeface="OPPOSans R" panose="00020600040101010101" charset="-122"/>
                  <a:ea typeface="OPPOSans R" panose="00020600040101010101" charset="-122"/>
                  <a:cs typeface="OPPOSans R" panose="00020600040101010101" charset="-122"/>
                  <a:sym typeface="+mn-ea"/>
                </a:rPr>
                <a:t>沙发、三角圆凳</a:t>
              </a:r>
              <a:endParaRPr lang="zh-CN" altLang="en-US" sz="1000">
                <a:latin typeface="OPPOSans R" panose="00020600040101010101" charset="-122"/>
                <a:ea typeface="OPPOSans R" panose="00020600040101010101" charset="-122"/>
                <a:cs typeface="OPPOSans R" panose="00020600040101010101" charset="-122"/>
              </a:endParaRPr>
            </a:p>
            <a:p>
              <a:pPr marL="228600" indent="-228600">
                <a:lnSpc>
                  <a:spcPct val="150000"/>
                </a:lnSpc>
                <a:buSzPct val="80000"/>
                <a:buFont typeface="Arial" panose="020B0604020202020204" pitchFamily="34" charset="0"/>
                <a:buAutoNum type="arabicPeriod"/>
              </a:pPr>
              <a:r>
                <a:rPr lang="en-US" altLang="zh-CN" sz="1000" dirty="0">
                  <a:latin typeface="OPPOSans R" panose="00020600040101010101" charset="-122"/>
                  <a:ea typeface="OPPOSans R" panose="00020600040101010101" charset="-122"/>
                  <a:cs typeface="OPPOSans R" panose="00020600040101010101" charset="-122"/>
                </a:rPr>
                <a:t>......</a:t>
              </a:r>
              <a:endParaRPr lang="en-US" altLang="zh-CN" sz="1000" dirty="0">
                <a:latin typeface="OPPOSans R" panose="00020600040101010101" charset="-122"/>
                <a:ea typeface="OPPOSans R" panose="00020600040101010101" charset="-122"/>
                <a:cs typeface="OPPOSans R" panose="00020600040101010101" charset="-122"/>
              </a:endParaRPr>
            </a:p>
            <a:p>
              <a:pPr marL="171450" indent="-171450">
                <a:lnSpc>
                  <a:spcPct val="150000"/>
                </a:lnSpc>
                <a:buSzPct val="80000"/>
                <a:buFont typeface="Arial" panose="020B0604020202020204" pitchFamily="34" charset="0"/>
                <a:buChar char="•"/>
              </a:pPr>
              <a:r>
                <a:rPr lang="zh-CN" altLang="en-US" sz="1200" b="1" dirty="0">
                  <a:latin typeface="OPPOSans R" panose="00020600040101010101" charset="-122"/>
                  <a:ea typeface="OPPOSans R" panose="00020600040101010101" charset="-122"/>
                  <a:cs typeface="OPPOSans R" panose="00020600040101010101" charset="-122"/>
                </a:rPr>
                <a:t>装修工艺</a:t>
              </a:r>
              <a:endParaRPr lang="zh-CN" altLang="en-US" sz="1200" b="1" dirty="0">
                <a:latin typeface="OPPOSans R" panose="00020600040101010101" charset="-122"/>
                <a:ea typeface="OPPOSans R" panose="00020600040101010101" charset="-122"/>
                <a:cs typeface="OPPOSans R" panose="00020600040101010101" charset="-122"/>
              </a:endParaRPr>
            </a:p>
            <a:p>
              <a:pPr marL="228600" indent="-228600">
                <a:lnSpc>
                  <a:spcPct val="150000"/>
                </a:lnSpc>
                <a:buSzPct val="80000"/>
                <a:buFont typeface="Arial" panose="020B0604020202020204" pitchFamily="34" charset="0"/>
                <a:buAutoNum type="arabicPeriod"/>
              </a:pPr>
              <a:r>
                <a:rPr lang="zh-CN" altLang="en-US" sz="1000" dirty="0">
                  <a:latin typeface="OPPOSans R" panose="00020600040101010101" charset="-122"/>
                  <a:ea typeface="OPPOSans R" panose="00020600040101010101" charset="-122"/>
                  <a:cs typeface="OPPOSans R" panose="00020600040101010101" charset="-122"/>
                </a:rPr>
                <a:t>铝塑板拼接</a:t>
              </a:r>
              <a:endParaRPr lang="zh-CN" altLang="en-US" sz="1000" dirty="0">
                <a:latin typeface="OPPOSans R" panose="00020600040101010101" charset="-122"/>
                <a:ea typeface="OPPOSans R" panose="00020600040101010101" charset="-122"/>
                <a:cs typeface="OPPOSans R" panose="00020600040101010101" charset="-122"/>
              </a:endParaRPr>
            </a:p>
            <a:p>
              <a:pPr marL="228600" indent="-228600">
                <a:lnSpc>
                  <a:spcPct val="150000"/>
                </a:lnSpc>
                <a:buSzPct val="80000"/>
                <a:buFont typeface="Arial" panose="020B0604020202020204" pitchFamily="34" charset="0"/>
                <a:buAutoNum type="arabicPeriod"/>
              </a:pPr>
              <a:r>
                <a:rPr lang="zh-CN" altLang="en-US" sz="1000" dirty="0">
                  <a:latin typeface="OPPOSans R" panose="00020600040101010101" charset="-122"/>
                  <a:ea typeface="OPPOSans R" panose="00020600040101010101" charset="-122"/>
                  <a:cs typeface="OPPOSans R" panose="00020600040101010101" charset="-122"/>
                </a:rPr>
                <a:t>木纹家私宝拼接</a:t>
              </a:r>
              <a:endParaRPr lang="zh-CN" altLang="en-US" sz="1000" dirty="0">
                <a:latin typeface="OPPOSans R" panose="00020600040101010101" charset="-122"/>
                <a:ea typeface="OPPOSans R" panose="00020600040101010101" charset="-122"/>
                <a:cs typeface="OPPOSans R" panose="00020600040101010101" charset="-122"/>
              </a:endParaRPr>
            </a:p>
            <a:p>
              <a:pPr marL="228600" indent="-228600">
                <a:lnSpc>
                  <a:spcPct val="150000"/>
                </a:lnSpc>
                <a:buSzPct val="80000"/>
                <a:buFont typeface="Arial" panose="020B0604020202020204" pitchFamily="34" charset="0"/>
                <a:buAutoNum type="arabicPeriod"/>
              </a:pPr>
              <a:r>
                <a:rPr lang="zh-CN" altLang="en-US" sz="1000" dirty="0">
                  <a:latin typeface="OPPOSans R" panose="00020600040101010101" charset="-122"/>
                  <a:ea typeface="OPPOSans R" panose="00020600040101010101" charset="-122"/>
                  <a:cs typeface="OPPOSans R" panose="00020600040101010101" charset="-122"/>
                </a:rPr>
                <a:t>天花灯槽</a:t>
              </a:r>
              <a:endParaRPr lang="zh-CN" altLang="en-US" sz="1000" dirty="0">
                <a:latin typeface="OPPOSans R" panose="00020600040101010101" charset="-122"/>
                <a:ea typeface="OPPOSans R" panose="00020600040101010101" charset="-122"/>
                <a:cs typeface="OPPOSans R" panose="00020600040101010101" charset="-122"/>
              </a:endParaRPr>
            </a:p>
            <a:p>
              <a:pPr marL="228600" indent="-228600">
                <a:lnSpc>
                  <a:spcPct val="150000"/>
                </a:lnSpc>
                <a:buSzPct val="80000"/>
                <a:buFont typeface="Arial" panose="020B0604020202020204" pitchFamily="34" charset="0"/>
                <a:buAutoNum type="arabicPeriod"/>
              </a:pPr>
              <a:r>
                <a:rPr lang="en-US" altLang="zh-CN" sz="1000" dirty="0">
                  <a:latin typeface="OPPOSans R" panose="00020600040101010101" charset="-122"/>
                  <a:ea typeface="OPPOSans R" panose="00020600040101010101" charset="-122"/>
                  <a:cs typeface="OPPOSans R" panose="00020600040101010101" charset="-122"/>
                </a:rPr>
                <a:t>...... </a:t>
              </a:r>
              <a:endParaRPr lang="en-US" altLang="zh-CN" sz="1000" dirty="0">
                <a:latin typeface="OPPOSans R" panose="00020600040101010101" charset="-122"/>
                <a:ea typeface="OPPOSans R" panose="00020600040101010101" charset="-122"/>
                <a:cs typeface="OPPOSans R" panose="00020600040101010101" charset="-122"/>
              </a:endParaRPr>
            </a:p>
            <a:p>
              <a:pPr marL="228600" indent="-228600">
                <a:lnSpc>
                  <a:spcPct val="150000"/>
                </a:lnSpc>
                <a:buSzPct val="80000"/>
                <a:buFont typeface="+mj-lt"/>
                <a:buAutoNum type="arabicPeriod"/>
              </a:pPr>
              <a:endParaRPr lang="zh-CN" altLang="en-US" sz="1200" b="1" dirty="0">
                <a:latin typeface="OPPOSans R" panose="00020600040101010101" charset="-122"/>
                <a:ea typeface="OPPOSans R" panose="00020600040101010101" charset="-122"/>
                <a:cs typeface="OPPOSans R" panose="00020600040101010101" charset="-122"/>
              </a:endParaRPr>
            </a:p>
          </p:txBody>
        </p:sp>
      </p:grpSp>
      <p:cxnSp>
        <p:nvCxnSpPr>
          <p:cNvPr id="12" name="直接连接符 11"/>
          <p:cNvCxnSpPr/>
          <p:nvPr/>
        </p:nvCxnSpPr>
        <p:spPr>
          <a:xfrm>
            <a:off x="2749783" y="1968584"/>
            <a:ext cx="0" cy="3587453"/>
          </a:xfrm>
          <a:prstGeom prst="line">
            <a:avLst/>
          </a:prstGeom>
          <a:ln w="3175" cap="rnd">
            <a:solidFill>
              <a:schemeClr val="bg1">
                <a:lumMod val="75000"/>
              </a:schemeClr>
            </a:solidFill>
            <a:prstDash val="dash"/>
            <a:round/>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7202939" y="1968584"/>
            <a:ext cx="0" cy="3587453"/>
          </a:xfrm>
          <a:prstGeom prst="line">
            <a:avLst/>
          </a:prstGeom>
          <a:ln w="3175" cap="rnd">
            <a:solidFill>
              <a:schemeClr val="bg1">
                <a:lumMod val="75000"/>
              </a:schemeClr>
            </a:solidFill>
            <a:prstDash val="dash"/>
            <a:round/>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9429517" y="1968584"/>
            <a:ext cx="0" cy="3587453"/>
          </a:xfrm>
          <a:prstGeom prst="line">
            <a:avLst/>
          </a:prstGeom>
          <a:ln w="3175" cap="rnd">
            <a:solidFill>
              <a:schemeClr val="bg1">
                <a:lumMod val="75000"/>
              </a:schemeClr>
            </a:solidFill>
            <a:prstDash val="dash"/>
            <a:round/>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388253" y="313763"/>
            <a:ext cx="11420888" cy="536842"/>
          </a:xfrm>
        </p:spPr>
        <p:txBody>
          <a:bodyPr/>
          <a:lstStyle/>
          <a:p>
            <a:r>
              <a:rPr lang="zh-CN" altLang="en-US"/>
              <a:t>网点建设</a:t>
            </a:r>
            <a:r>
              <a:rPr lang="en-US" altLang="zh-CN"/>
              <a:t>--</a:t>
            </a:r>
            <a:r>
              <a:rPr lang="zh-CN" altLang="en-US"/>
              <a:t>建店时间点</a:t>
            </a:r>
            <a:endParaRPr lang="zh-CN" altLang="en-US"/>
          </a:p>
        </p:txBody>
      </p:sp>
      <p:grpSp>
        <p:nvGrpSpPr>
          <p:cNvPr id="5" name="组合 4"/>
          <p:cNvGrpSpPr/>
          <p:nvPr/>
        </p:nvGrpSpPr>
        <p:grpSpPr>
          <a:xfrm>
            <a:off x="0" y="1148286"/>
            <a:ext cx="12149237" cy="5306567"/>
            <a:chOff x="154634" y="922338"/>
            <a:chExt cx="8754908" cy="3823985"/>
          </a:xfrm>
        </p:grpSpPr>
        <p:sp>
          <p:nvSpPr>
            <p:cNvPr id="6" name="圆角矩形 83"/>
            <p:cNvSpPr/>
            <p:nvPr/>
          </p:nvSpPr>
          <p:spPr>
            <a:xfrm>
              <a:off x="1730375" y="2446338"/>
              <a:ext cx="1317625" cy="1700212"/>
            </a:xfrm>
            <a:prstGeom prst="roundRect">
              <a:avLst>
                <a:gd name="adj" fmla="val 5288"/>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buFontTx/>
                <a:buNone/>
                <a:defRPr/>
              </a:pPr>
              <a:endParaRPr lang="zh-CN" altLang="en-US" sz="3600">
                <a:latin typeface="OPPOSans R" panose="00020600040101010101" charset="-122"/>
                <a:ea typeface="OPPOSans R" panose="00020600040101010101" charset="-122"/>
                <a:cs typeface="OPPOSans R" panose="00020600040101010101" charset="-122"/>
              </a:endParaRPr>
            </a:p>
          </p:txBody>
        </p:sp>
        <p:sp>
          <p:nvSpPr>
            <p:cNvPr id="7" name="圆角矩形 102"/>
            <p:cNvSpPr/>
            <p:nvPr/>
          </p:nvSpPr>
          <p:spPr>
            <a:xfrm>
              <a:off x="1730375" y="1963738"/>
              <a:ext cx="1317625" cy="404812"/>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buFontTx/>
                <a:buNone/>
                <a:defRPr/>
              </a:pPr>
              <a:endParaRPr lang="zh-CN" altLang="en-US" sz="3600">
                <a:latin typeface="OPPOSans R" panose="00020600040101010101" charset="-122"/>
                <a:ea typeface="OPPOSans R" panose="00020600040101010101" charset="-122"/>
                <a:cs typeface="OPPOSans R" panose="00020600040101010101" charset="-122"/>
              </a:endParaRPr>
            </a:p>
          </p:txBody>
        </p:sp>
        <p:sp>
          <p:nvSpPr>
            <p:cNvPr id="8" name="圆角矩形 103"/>
            <p:cNvSpPr/>
            <p:nvPr/>
          </p:nvSpPr>
          <p:spPr>
            <a:xfrm>
              <a:off x="3144838" y="2446338"/>
              <a:ext cx="1436687" cy="1700212"/>
            </a:xfrm>
            <a:prstGeom prst="roundRect">
              <a:avLst>
                <a:gd name="adj" fmla="val 5288"/>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buFontTx/>
                <a:buNone/>
                <a:defRPr/>
              </a:pPr>
              <a:endParaRPr lang="zh-CN" altLang="en-US" sz="3600">
                <a:latin typeface="OPPOSans R" panose="00020600040101010101" charset="-122"/>
                <a:ea typeface="OPPOSans R" panose="00020600040101010101" charset="-122"/>
                <a:cs typeface="OPPOSans R" panose="00020600040101010101" charset="-122"/>
              </a:endParaRPr>
            </a:p>
          </p:txBody>
        </p:sp>
        <p:sp>
          <p:nvSpPr>
            <p:cNvPr id="9" name="圆角矩形 104"/>
            <p:cNvSpPr/>
            <p:nvPr/>
          </p:nvSpPr>
          <p:spPr>
            <a:xfrm>
              <a:off x="3144838" y="1963738"/>
              <a:ext cx="1436687" cy="404812"/>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buFontTx/>
                <a:buNone/>
                <a:defRPr/>
              </a:pPr>
              <a:endParaRPr lang="zh-CN" altLang="en-US" sz="3600">
                <a:latin typeface="OPPOSans R" panose="00020600040101010101" charset="-122"/>
                <a:ea typeface="OPPOSans R" panose="00020600040101010101" charset="-122"/>
                <a:cs typeface="OPPOSans R" panose="00020600040101010101" charset="-122"/>
              </a:endParaRPr>
            </a:p>
          </p:txBody>
        </p:sp>
        <p:sp>
          <p:nvSpPr>
            <p:cNvPr id="10" name="圆角矩形 105"/>
            <p:cNvSpPr/>
            <p:nvPr/>
          </p:nvSpPr>
          <p:spPr>
            <a:xfrm>
              <a:off x="4673600" y="2446338"/>
              <a:ext cx="1349375" cy="1700212"/>
            </a:xfrm>
            <a:prstGeom prst="roundRect">
              <a:avLst>
                <a:gd name="adj" fmla="val 5288"/>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buFontTx/>
                <a:buNone/>
                <a:defRPr/>
              </a:pPr>
              <a:endParaRPr lang="zh-CN" altLang="en-US" sz="3600">
                <a:latin typeface="OPPOSans R" panose="00020600040101010101" charset="-122"/>
                <a:ea typeface="OPPOSans R" panose="00020600040101010101" charset="-122"/>
                <a:cs typeface="OPPOSans R" panose="00020600040101010101" charset="-122"/>
              </a:endParaRPr>
            </a:p>
          </p:txBody>
        </p:sp>
        <p:sp>
          <p:nvSpPr>
            <p:cNvPr id="11" name="圆角矩形 106"/>
            <p:cNvSpPr/>
            <p:nvPr/>
          </p:nvSpPr>
          <p:spPr>
            <a:xfrm>
              <a:off x="4673600" y="1963738"/>
              <a:ext cx="1349375" cy="404812"/>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buFontTx/>
                <a:buNone/>
                <a:defRPr/>
              </a:pPr>
              <a:endParaRPr lang="zh-CN" altLang="en-US" sz="3600">
                <a:latin typeface="OPPOSans R" panose="00020600040101010101" charset="-122"/>
                <a:ea typeface="OPPOSans R" panose="00020600040101010101" charset="-122"/>
                <a:cs typeface="OPPOSans R" panose="00020600040101010101" charset="-122"/>
              </a:endParaRPr>
            </a:p>
          </p:txBody>
        </p:sp>
        <p:sp>
          <p:nvSpPr>
            <p:cNvPr id="12" name="圆角矩形 107"/>
            <p:cNvSpPr/>
            <p:nvPr/>
          </p:nvSpPr>
          <p:spPr>
            <a:xfrm>
              <a:off x="6094413" y="2446338"/>
              <a:ext cx="1350962" cy="1700212"/>
            </a:xfrm>
            <a:prstGeom prst="roundRect">
              <a:avLst>
                <a:gd name="adj" fmla="val 5288"/>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buFontTx/>
                <a:buNone/>
                <a:defRPr/>
              </a:pPr>
              <a:endParaRPr lang="zh-CN" altLang="en-US" sz="3600">
                <a:latin typeface="OPPOSans R" panose="00020600040101010101" charset="-122"/>
                <a:ea typeface="OPPOSans R" panose="00020600040101010101" charset="-122"/>
                <a:cs typeface="OPPOSans R" panose="00020600040101010101" charset="-122"/>
              </a:endParaRPr>
            </a:p>
          </p:txBody>
        </p:sp>
        <p:sp>
          <p:nvSpPr>
            <p:cNvPr id="13" name="圆角矩形 108"/>
            <p:cNvSpPr/>
            <p:nvPr/>
          </p:nvSpPr>
          <p:spPr>
            <a:xfrm>
              <a:off x="6094413" y="1963738"/>
              <a:ext cx="1350962" cy="404812"/>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buFontTx/>
                <a:buNone/>
                <a:defRPr/>
              </a:pPr>
              <a:endParaRPr lang="zh-CN" altLang="en-US" sz="3600">
                <a:latin typeface="OPPOSans R" panose="00020600040101010101" charset="-122"/>
                <a:ea typeface="OPPOSans R" panose="00020600040101010101" charset="-122"/>
                <a:cs typeface="OPPOSans R" panose="00020600040101010101" charset="-122"/>
              </a:endParaRPr>
            </a:p>
          </p:txBody>
        </p:sp>
        <p:sp>
          <p:nvSpPr>
            <p:cNvPr id="14" name="圆角矩形 109"/>
            <p:cNvSpPr/>
            <p:nvPr/>
          </p:nvSpPr>
          <p:spPr>
            <a:xfrm>
              <a:off x="7537450" y="2446338"/>
              <a:ext cx="1350963" cy="1700212"/>
            </a:xfrm>
            <a:prstGeom prst="roundRect">
              <a:avLst>
                <a:gd name="adj" fmla="val 5288"/>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buFontTx/>
                <a:buNone/>
                <a:defRPr/>
              </a:pPr>
              <a:endParaRPr lang="zh-CN" altLang="en-US" sz="3600">
                <a:latin typeface="OPPOSans R" panose="00020600040101010101" charset="-122"/>
                <a:ea typeface="OPPOSans R" panose="00020600040101010101" charset="-122"/>
                <a:cs typeface="OPPOSans R" panose="00020600040101010101" charset="-122"/>
              </a:endParaRPr>
            </a:p>
          </p:txBody>
        </p:sp>
        <p:sp>
          <p:nvSpPr>
            <p:cNvPr id="15" name="圆角矩形 110"/>
            <p:cNvSpPr/>
            <p:nvPr/>
          </p:nvSpPr>
          <p:spPr>
            <a:xfrm>
              <a:off x="7537450" y="1963738"/>
              <a:ext cx="1350963" cy="404812"/>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buFontTx/>
                <a:buNone/>
                <a:defRPr/>
              </a:pPr>
              <a:endParaRPr lang="zh-CN" altLang="en-US" sz="3600">
                <a:latin typeface="OPPOSans R" panose="00020600040101010101" charset="-122"/>
                <a:ea typeface="OPPOSans R" panose="00020600040101010101" charset="-122"/>
                <a:cs typeface="OPPOSans R" panose="00020600040101010101" charset="-122"/>
              </a:endParaRPr>
            </a:p>
          </p:txBody>
        </p:sp>
        <p:sp>
          <p:nvSpPr>
            <p:cNvPr id="16" name="圆角矩形 73"/>
            <p:cNvSpPr/>
            <p:nvPr/>
          </p:nvSpPr>
          <p:spPr>
            <a:xfrm>
              <a:off x="307975" y="4262438"/>
              <a:ext cx="8548688" cy="241300"/>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buFontTx/>
                <a:buNone/>
                <a:defRPr/>
              </a:pPr>
              <a:endParaRPr lang="zh-CN" altLang="en-US" sz="3600">
                <a:latin typeface="OPPOSans R" panose="00020600040101010101" charset="-122"/>
                <a:ea typeface="OPPOSans R" panose="00020600040101010101" charset="-122"/>
                <a:cs typeface="OPPOSans R" panose="00020600040101010101" charset="-122"/>
              </a:endParaRPr>
            </a:p>
          </p:txBody>
        </p:sp>
        <p:sp>
          <p:nvSpPr>
            <p:cNvPr id="17" name="圆角矩形 68"/>
            <p:cNvSpPr/>
            <p:nvPr/>
          </p:nvSpPr>
          <p:spPr>
            <a:xfrm>
              <a:off x="293688" y="2446338"/>
              <a:ext cx="1350962" cy="1700212"/>
            </a:xfrm>
            <a:prstGeom prst="roundRect">
              <a:avLst>
                <a:gd name="adj" fmla="val 5288"/>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buFontTx/>
                <a:buNone/>
                <a:defRPr/>
              </a:pPr>
              <a:endParaRPr lang="zh-CN" altLang="en-US" sz="3600">
                <a:latin typeface="OPPOSans R" panose="00020600040101010101" charset="-122"/>
                <a:ea typeface="OPPOSans R" panose="00020600040101010101" charset="-122"/>
                <a:cs typeface="OPPOSans R" panose="00020600040101010101" charset="-122"/>
              </a:endParaRPr>
            </a:p>
          </p:txBody>
        </p:sp>
        <p:sp>
          <p:nvSpPr>
            <p:cNvPr id="18" name="圆角矩形 4"/>
            <p:cNvSpPr/>
            <p:nvPr/>
          </p:nvSpPr>
          <p:spPr>
            <a:xfrm>
              <a:off x="293688" y="1963738"/>
              <a:ext cx="1350962" cy="404812"/>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buFontTx/>
                <a:buNone/>
                <a:defRPr/>
              </a:pPr>
              <a:endParaRPr lang="zh-CN" altLang="en-US" sz="3600">
                <a:latin typeface="OPPOSans R" panose="00020600040101010101" charset="-122"/>
                <a:ea typeface="OPPOSans R" panose="00020600040101010101" charset="-122"/>
                <a:cs typeface="OPPOSans R" panose="00020600040101010101" charset="-122"/>
              </a:endParaRPr>
            </a:p>
          </p:txBody>
        </p:sp>
        <p:sp>
          <p:nvSpPr>
            <p:cNvPr id="19" name="圆角矩形 3"/>
            <p:cNvSpPr/>
            <p:nvPr/>
          </p:nvSpPr>
          <p:spPr>
            <a:xfrm>
              <a:off x="3387725" y="922338"/>
              <a:ext cx="1839913" cy="268287"/>
            </a:xfrm>
            <a:prstGeom prst="roundRect">
              <a:avLst/>
            </a:prstGeom>
            <a:solidFill>
              <a:schemeClr val="bg1">
                <a:lumMod val="85000"/>
              </a:schemeClr>
            </a:solidFill>
          </p:spPr>
          <p:txBody>
            <a:bodyPr lIns="68580" tIns="34290" rIns="68580" bIns="34290"/>
            <a:lstStyle/>
            <a:p>
              <a:pPr algn="ctr" fontAlgn="auto">
                <a:spcBef>
                  <a:spcPts val="0"/>
                </a:spcBef>
                <a:spcAft>
                  <a:spcPts val="0"/>
                </a:spcAft>
                <a:buFontTx/>
                <a:buNone/>
                <a:defRPr/>
              </a:pPr>
              <a:r>
                <a:rPr lang="zh-CN" altLang="en-US">
                  <a:latin typeface="OPPOSans B" panose="00020600040101010101" pitchFamily="18" charset="-122"/>
                  <a:ea typeface="OPPOSans B" panose="00020600040101010101" pitchFamily="18" charset="-122"/>
                  <a:cs typeface="OPPOSans R" panose="00020600040101010101" charset="-122"/>
                  <a:sym typeface="微软雅黑" panose="020B0503020204020204" charset="-122"/>
                </a:rPr>
                <a:t>客</a:t>
              </a:r>
              <a:r>
                <a:rPr lang="zh-CN" altLang="en-US" dirty="0">
                  <a:latin typeface="OPPOSans B" panose="00020600040101010101" pitchFamily="18" charset="-122"/>
                  <a:ea typeface="OPPOSans B" panose="00020600040101010101" pitchFamily="18" charset="-122"/>
                  <a:cs typeface="OPPOSans R" panose="00020600040101010101" charset="-122"/>
                  <a:sym typeface="微软雅黑" panose="020B0503020204020204" charset="-122"/>
                </a:rPr>
                <a:t>服中心建店流程表</a:t>
              </a:r>
              <a:endParaRPr lang="zh-CN" altLang="en-US" dirty="0">
                <a:latin typeface="OPPOSans B" panose="00020600040101010101" pitchFamily="18" charset="-122"/>
                <a:ea typeface="OPPOSans B" panose="00020600040101010101" pitchFamily="18" charset="-122"/>
                <a:cs typeface="OPPOSans R" panose="00020600040101010101" charset="-122"/>
                <a:sym typeface="微软雅黑" panose="020B0503020204020204" charset="-122"/>
              </a:endParaRPr>
            </a:p>
          </p:txBody>
        </p:sp>
        <p:cxnSp>
          <p:nvCxnSpPr>
            <p:cNvPr id="20" name="直接箭头连接符 19"/>
            <p:cNvCxnSpPr/>
            <p:nvPr/>
          </p:nvCxnSpPr>
          <p:spPr>
            <a:xfrm>
              <a:off x="269875" y="1654175"/>
              <a:ext cx="8604250" cy="0"/>
            </a:xfrm>
            <a:prstGeom prst="straightConnector1">
              <a:avLst/>
            </a:prstGeom>
            <a:ln w="19050">
              <a:solidFill>
                <a:schemeClr val="bg1">
                  <a:lumMod val="75000"/>
                </a:schemeClr>
              </a:solidFill>
              <a:prstDash val="sysDash"/>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21" name="文本框 40"/>
            <p:cNvSpPr txBox="1">
              <a:spLocks noChangeArrowheads="1"/>
            </p:cNvSpPr>
            <p:nvPr/>
          </p:nvSpPr>
          <p:spPr bwMode="auto">
            <a:xfrm>
              <a:off x="627063" y="2079625"/>
              <a:ext cx="836612" cy="2005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203" tIns="31102" rIns="62203" bIns="31102">
              <a:spAutoFit/>
            </a:bodyPr>
            <a:lstStyle>
              <a:lvl1pPr>
                <a:defRPr sz="1400">
                  <a:solidFill>
                    <a:schemeClr val="tx1"/>
                  </a:solidFill>
                  <a:latin typeface="Arial" panose="020B0604020202020204" pitchFamily="34" charset="0"/>
                  <a:ea typeface="宋体" panose="02010600030101010101" pitchFamily="2" charset="-122"/>
                </a:defRPr>
              </a:lvl1pPr>
              <a:lvl2pPr>
                <a:defRPr sz="1400">
                  <a:solidFill>
                    <a:schemeClr val="tx1"/>
                  </a:solidFill>
                  <a:latin typeface="Arial" panose="020B0604020202020204" pitchFamily="34" charset="0"/>
                  <a:ea typeface="宋体" panose="02010600030101010101" pitchFamily="2" charset="-122"/>
                </a:defRPr>
              </a:lvl2pPr>
              <a:lvl3pPr>
                <a:defRPr sz="1400">
                  <a:solidFill>
                    <a:schemeClr val="tx1"/>
                  </a:solidFill>
                  <a:latin typeface="Arial" panose="020B0604020202020204" pitchFamily="34" charset="0"/>
                  <a:ea typeface="宋体" panose="02010600030101010101" pitchFamily="2" charset="-122"/>
                </a:defRPr>
              </a:lvl3pPr>
              <a:lvl4pPr>
                <a:defRPr sz="1400">
                  <a:solidFill>
                    <a:schemeClr val="tx1"/>
                  </a:solidFill>
                  <a:latin typeface="Arial" panose="020B0604020202020204" pitchFamily="34" charset="0"/>
                  <a:ea typeface="宋体" panose="02010600030101010101" pitchFamily="2" charset="-122"/>
                </a:defRPr>
              </a:lvl4pPr>
              <a:lvl5pPr>
                <a:defRPr sz="1400">
                  <a:solidFill>
                    <a:schemeClr val="tx1"/>
                  </a:solidFill>
                  <a:latin typeface="Arial" panose="020B0604020202020204" pitchFamily="34" charset="0"/>
                  <a:ea typeface="宋体" panose="02010600030101010101" pitchFamily="2" charset="-122"/>
                </a:defRPr>
              </a:lvl5pPr>
              <a:lvl6pPr marL="1828800" indent="457200" defTabSz="685800" fontAlgn="base">
                <a:spcBef>
                  <a:spcPct val="0"/>
                </a:spcBef>
                <a:spcAft>
                  <a:spcPct val="0"/>
                </a:spcAft>
                <a:buFont typeface="Arial" panose="020B0604020202020204" pitchFamily="34" charset="0"/>
                <a:defRPr sz="1400">
                  <a:solidFill>
                    <a:schemeClr val="tx1"/>
                  </a:solidFill>
                  <a:latin typeface="Arial" panose="020B0604020202020204" pitchFamily="34" charset="0"/>
                  <a:ea typeface="宋体" panose="02010600030101010101" pitchFamily="2" charset="-122"/>
                </a:defRPr>
              </a:lvl6pPr>
              <a:lvl7pPr marL="2286000" indent="457200" defTabSz="685800" fontAlgn="base">
                <a:spcBef>
                  <a:spcPct val="0"/>
                </a:spcBef>
                <a:spcAft>
                  <a:spcPct val="0"/>
                </a:spcAft>
                <a:buFont typeface="Arial" panose="020B0604020202020204" pitchFamily="34" charset="0"/>
                <a:defRPr sz="1400">
                  <a:solidFill>
                    <a:schemeClr val="tx1"/>
                  </a:solidFill>
                  <a:latin typeface="Arial" panose="020B0604020202020204" pitchFamily="34" charset="0"/>
                  <a:ea typeface="宋体" panose="02010600030101010101" pitchFamily="2" charset="-122"/>
                </a:defRPr>
              </a:lvl7pPr>
              <a:lvl8pPr marL="2743200" indent="457200" defTabSz="685800" fontAlgn="base">
                <a:spcBef>
                  <a:spcPct val="0"/>
                </a:spcBef>
                <a:spcAft>
                  <a:spcPct val="0"/>
                </a:spcAft>
                <a:buFont typeface="Arial" panose="020B0604020202020204" pitchFamily="34" charset="0"/>
                <a:defRPr sz="1400">
                  <a:solidFill>
                    <a:schemeClr val="tx1"/>
                  </a:solidFill>
                  <a:latin typeface="Arial" panose="020B0604020202020204" pitchFamily="34" charset="0"/>
                  <a:ea typeface="宋体" panose="02010600030101010101" pitchFamily="2" charset="-122"/>
                </a:defRPr>
              </a:lvl8pPr>
              <a:lvl9pPr marL="3200400" indent="457200" defTabSz="685800" fontAlgn="base">
                <a:spcBef>
                  <a:spcPct val="0"/>
                </a:spcBef>
                <a:spcAft>
                  <a:spcPct val="0"/>
                </a:spcAft>
                <a:buFont typeface="Arial" panose="020B0604020202020204" pitchFamily="34" charset="0"/>
                <a:defRPr sz="1400">
                  <a:solidFill>
                    <a:schemeClr val="tx1"/>
                  </a:solidFill>
                  <a:latin typeface="Arial" panose="020B0604020202020204" pitchFamily="34" charset="0"/>
                  <a:ea typeface="宋体" panose="02010600030101010101" pitchFamily="2" charset="-122"/>
                </a:defRPr>
              </a:lvl9pPr>
            </a:lstStyle>
            <a:p>
              <a:pPr algn="ctr"/>
              <a:r>
                <a:rPr lang="zh-CN" altLang="en-US" b="1">
                  <a:latin typeface="OPPOSans R" panose="00020600040101010101" charset="-122"/>
                  <a:ea typeface="OPPOSans R" panose="00020600040101010101" charset="-122"/>
                  <a:cs typeface="OPPOSans R" panose="00020600040101010101" charset="-122"/>
                </a:rPr>
                <a:t>提交资料</a:t>
              </a:r>
              <a:endParaRPr lang="zh-CN" altLang="en-US" b="1">
                <a:latin typeface="OPPOSans R" panose="00020600040101010101" charset="-122"/>
                <a:ea typeface="OPPOSans R" panose="00020600040101010101" charset="-122"/>
                <a:cs typeface="OPPOSans R" panose="00020600040101010101" charset="-122"/>
              </a:endParaRPr>
            </a:p>
          </p:txBody>
        </p:sp>
        <p:sp>
          <p:nvSpPr>
            <p:cNvPr id="22" name="文本框 43"/>
            <p:cNvSpPr txBox="1">
              <a:spLocks noChangeArrowheads="1"/>
            </p:cNvSpPr>
            <p:nvPr/>
          </p:nvSpPr>
          <p:spPr bwMode="auto">
            <a:xfrm>
              <a:off x="319088" y="2574925"/>
              <a:ext cx="1365250" cy="1309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203" tIns="31102" rIns="62203" bIns="31102">
              <a:spAutoFit/>
            </a:bodyPr>
            <a:lstStyle>
              <a:lvl1pPr>
                <a:defRPr sz="1400">
                  <a:solidFill>
                    <a:schemeClr val="tx1"/>
                  </a:solidFill>
                  <a:latin typeface="Arial" panose="020B0604020202020204" pitchFamily="34" charset="0"/>
                  <a:ea typeface="宋体" panose="02010600030101010101" pitchFamily="2" charset="-122"/>
                </a:defRPr>
              </a:lvl1pPr>
              <a:lvl2pPr>
                <a:defRPr sz="1400">
                  <a:solidFill>
                    <a:schemeClr val="tx1"/>
                  </a:solidFill>
                  <a:latin typeface="Arial" panose="020B0604020202020204" pitchFamily="34" charset="0"/>
                  <a:ea typeface="宋体" panose="02010600030101010101" pitchFamily="2" charset="-122"/>
                </a:defRPr>
              </a:lvl2pPr>
              <a:lvl3pPr>
                <a:defRPr sz="1400">
                  <a:solidFill>
                    <a:schemeClr val="tx1"/>
                  </a:solidFill>
                  <a:latin typeface="Arial" panose="020B0604020202020204" pitchFamily="34" charset="0"/>
                  <a:ea typeface="宋体" panose="02010600030101010101" pitchFamily="2" charset="-122"/>
                </a:defRPr>
              </a:lvl3pPr>
              <a:lvl4pPr>
                <a:defRPr sz="1400">
                  <a:solidFill>
                    <a:schemeClr val="tx1"/>
                  </a:solidFill>
                  <a:latin typeface="Arial" panose="020B0604020202020204" pitchFamily="34" charset="0"/>
                  <a:ea typeface="宋体" panose="02010600030101010101" pitchFamily="2" charset="-122"/>
                </a:defRPr>
              </a:lvl4pPr>
              <a:lvl5pPr>
                <a:defRPr sz="1400">
                  <a:solidFill>
                    <a:schemeClr val="tx1"/>
                  </a:solidFill>
                  <a:latin typeface="Arial" panose="020B0604020202020204" pitchFamily="34" charset="0"/>
                  <a:ea typeface="宋体" panose="02010600030101010101" pitchFamily="2" charset="-122"/>
                </a:defRPr>
              </a:lvl5pPr>
              <a:lvl6pPr marL="1828800" indent="457200" defTabSz="685800" fontAlgn="base">
                <a:spcBef>
                  <a:spcPct val="0"/>
                </a:spcBef>
                <a:spcAft>
                  <a:spcPct val="0"/>
                </a:spcAft>
                <a:buFont typeface="Arial" panose="020B0604020202020204" pitchFamily="34" charset="0"/>
                <a:defRPr sz="1400">
                  <a:solidFill>
                    <a:schemeClr val="tx1"/>
                  </a:solidFill>
                  <a:latin typeface="Arial" panose="020B0604020202020204" pitchFamily="34" charset="0"/>
                  <a:ea typeface="宋体" panose="02010600030101010101" pitchFamily="2" charset="-122"/>
                </a:defRPr>
              </a:lvl6pPr>
              <a:lvl7pPr marL="2286000" indent="457200" defTabSz="685800" fontAlgn="base">
                <a:spcBef>
                  <a:spcPct val="0"/>
                </a:spcBef>
                <a:spcAft>
                  <a:spcPct val="0"/>
                </a:spcAft>
                <a:buFont typeface="Arial" panose="020B0604020202020204" pitchFamily="34" charset="0"/>
                <a:defRPr sz="1400">
                  <a:solidFill>
                    <a:schemeClr val="tx1"/>
                  </a:solidFill>
                  <a:latin typeface="Arial" panose="020B0604020202020204" pitchFamily="34" charset="0"/>
                  <a:ea typeface="宋体" panose="02010600030101010101" pitchFamily="2" charset="-122"/>
                </a:defRPr>
              </a:lvl7pPr>
              <a:lvl8pPr marL="2743200" indent="457200" defTabSz="685800" fontAlgn="base">
                <a:spcBef>
                  <a:spcPct val="0"/>
                </a:spcBef>
                <a:spcAft>
                  <a:spcPct val="0"/>
                </a:spcAft>
                <a:buFont typeface="Arial" panose="020B0604020202020204" pitchFamily="34" charset="0"/>
                <a:defRPr sz="1400">
                  <a:solidFill>
                    <a:schemeClr val="tx1"/>
                  </a:solidFill>
                  <a:latin typeface="Arial" panose="020B0604020202020204" pitchFamily="34" charset="0"/>
                  <a:ea typeface="宋体" panose="02010600030101010101" pitchFamily="2" charset="-122"/>
                </a:defRPr>
              </a:lvl8pPr>
              <a:lvl9pPr marL="3200400" indent="457200" defTabSz="685800" fontAlgn="base">
                <a:spcBef>
                  <a:spcPct val="0"/>
                </a:spcBef>
                <a:spcAft>
                  <a:spcPct val="0"/>
                </a:spcAft>
                <a:buFont typeface="Arial" panose="020B0604020202020204" pitchFamily="34" charset="0"/>
                <a:defRPr sz="1400">
                  <a:solidFill>
                    <a:schemeClr val="tx1"/>
                  </a:solidFill>
                  <a:latin typeface="Arial" panose="020B0604020202020204" pitchFamily="34" charset="0"/>
                  <a:ea typeface="宋体" panose="02010600030101010101" pitchFamily="2" charset="-122"/>
                </a:defRPr>
              </a:lvl9pPr>
            </a:lstStyle>
            <a:p>
              <a:pPr>
                <a:lnSpc>
                  <a:spcPct val="150000"/>
                </a:lnSpc>
              </a:pPr>
              <a:r>
                <a:rPr lang="en-US" altLang="zh-CN" sz="1100">
                  <a:latin typeface="OPPOSans R" panose="00020600040101010101" charset="-122"/>
                  <a:ea typeface="OPPOSans R" panose="00020600040101010101" charset="-122"/>
                  <a:cs typeface="OPPOSans R" panose="00020600040101010101" charset="-122"/>
                </a:rPr>
                <a:t>1</a:t>
              </a:r>
              <a:r>
                <a:rPr lang="zh-CN" altLang="en-US" sz="1100">
                  <a:latin typeface="OPPOSans R" panose="00020600040101010101" charset="-122"/>
                  <a:ea typeface="OPPOSans R" panose="00020600040101010101" charset="-122"/>
                  <a:cs typeface="OPPOSans R" panose="00020600040101010101" charset="-122"/>
                </a:rPr>
                <a:t>、在系统提交建店申请表；</a:t>
              </a:r>
              <a:endParaRPr lang="en-US" altLang="zh-CN" sz="1100">
                <a:latin typeface="OPPOSans R" panose="00020600040101010101" charset="-122"/>
                <a:ea typeface="OPPOSans R" panose="00020600040101010101" charset="-122"/>
                <a:cs typeface="OPPOSans R" panose="00020600040101010101" charset="-122"/>
              </a:endParaRPr>
            </a:p>
            <a:p>
              <a:pPr>
                <a:lnSpc>
                  <a:spcPct val="150000"/>
                </a:lnSpc>
              </a:pPr>
              <a:r>
                <a:rPr lang="en-US" altLang="zh-CN" sz="1100">
                  <a:latin typeface="OPPOSans R" panose="00020600040101010101" charset="-122"/>
                  <a:ea typeface="OPPOSans R" panose="00020600040101010101" charset="-122"/>
                  <a:cs typeface="OPPOSans R" panose="00020600040101010101" charset="-122"/>
                </a:rPr>
                <a:t>2</a:t>
              </a:r>
              <a:r>
                <a:rPr lang="zh-CN" altLang="en-US" sz="1100">
                  <a:latin typeface="OPPOSans R" panose="00020600040101010101" charset="-122"/>
                  <a:ea typeface="OPPOSans R" panose="00020600040101010101" charset="-122"/>
                  <a:cs typeface="OPPOSans R" panose="00020600040101010101" charset="-122"/>
                </a:rPr>
                <a:t>、确定消防、空调、电量、物业、城管要求；</a:t>
              </a:r>
              <a:endParaRPr lang="zh-CN" altLang="en-US" sz="1100">
                <a:latin typeface="OPPOSans R" panose="00020600040101010101" charset="-122"/>
                <a:ea typeface="OPPOSans R" panose="00020600040101010101" charset="-122"/>
                <a:cs typeface="OPPOSans R" panose="00020600040101010101" charset="-122"/>
              </a:endParaRPr>
            </a:p>
            <a:p>
              <a:pPr>
                <a:lnSpc>
                  <a:spcPct val="150000"/>
                </a:lnSpc>
              </a:pPr>
              <a:r>
                <a:rPr lang="en-US" altLang="zh-CN" sz="1100">
                  <a:latin typeface="OPPOSans R" panose="00020600040101010101" charset="-122"/>
                  <a:ea typeface="OPPOSans R" panose="00020600040101010101" charset="-122"/>
                  <a:cs typeface="OPPOSans R" panose="00020600040101010101" charset="-122"/>
                </a:rPr>
                <a:t>3</a:t>
              </a:r>
              <a:r>
                <a:rPr lang="zh-CN" altLang="en-US" sz="1100">
                  <a:latin typeface="OPPOSans R" panose="00020600040101010101" charset="-122"/>
                  <a:ea typeface="OPPOSans R" panose="00020600040101010101" charset="-122"/>
                  <a:cs typeface="OPPOSans R" panose="00020600040101010101" charset="-122"/>
                </a:rPr>
                <a:t>、提供建筑、商场原建筑</a:t>
              </a:r>
              <a:r>
                <a:rPr lang="en-US" altLang="zh-CN" sz="1100">
                  <a:latin typeface="OPPOSans R" panose="00020600040101010101" charset="-122"/>
                  <a:ea typeface="OPPOSans R" panose="00020600040101010101" charset="-122"/>
                  <a:cs typeface="OPPOSans R" panose="00020600040101010101" charset="-122"/>
                </a:rPr>
                <a:t>CAD</a:t>
              </a:r>
              <a:r>
                <a:rPr lang="zh-CN" altLang="en-US" sz="1100">
                  <a:latin typeface="OPPOSans R" panose="00020600040101010101" charset="-122"/>
                  <a:ea typeface="OPPOSans R" panose="00020600040101010101" charset="-122"/>
                  <a:cs typeface="OPPOSans R" panose="00020600040101010101" charset="-122"/>
                </a:rPr>
                <a:t>图纸与实景照片；</a:t>
              </a:r>
              <a:endParaRPr lang="en-US" altLang="zh-CN" sz="1100">
                <a:latin typeface="OPPOSans R" panose="00020600040101010101" charset="-122"/>
                <a:ea typeface="OPPOSans R" panose="00020600040101010101" charset="-122"/>
                <a:cs typeface="OPPOSans R" panose="00020600040101010101" charset="-122"/>
              </a:endParaRPr>
            </a:p>
            <a:p>
              <a:pPr>
                <a:lnSpc>
                  <a:spcPct val="150000"/>
                </a:lnSpc>
                <a:buFont typeface="Calibri Light" panose="020F0302020204030204" pitchFamily="34" charset="0"/>
                <a:buAutoNum type="arabicPeriod"/>
              </a:pPr>
              <a:endParaRPr lang="zh-CN" altLang="en-US" sz="1100">
                <a:latin typeface="OPPOSans R" panose="00020600040101010101" charset="-122"/>
                <a:ea typeface="OPPOSans R" panose="00020600040101010101" charset="-122"/>
                <a:cs typeface="OPPOSans R" panose="00020600040101010101" charset="-122"/>
              </a:endParaRPr>
            </a:p>
            <a:p>
              <a:pPr>
                <a:lnSpc>
                  <a:spcPct val="150000"/>
                </a:lnSpc>
              </a:pPr>
              <a:r>
                <a:rPr lang="zh-CN" altLang="en-US" sz="1100">
                  <a:latin typeface="OPPOSans R" panose="00020600040101010101" charset="-122"/>
                  <a:ea typeface="OPPOSans R" panose="00020600040101010101" charset="-122"/>
                  <a:cs typeface="OPPOSans R" panose="00020600040101010101" charset="-122"/>
                </a:rPr>
                <a:t>   </a:t>
              </a:r>
              <a:endParaRPr lang="zh-CN" altLang="en-US" sz="1100">
                <a:latin typeface="OPPOSans R" panose="00020600040101010101" charset="-122"/>
                <a:ea typeface="OPPOSans R" panose="00020600040101010101" charset="-122"/>
                <a:cs typeface="OPPOSans R" panose="00020600040101010101" charset="-122"/>
              </a:endParaRPr>
            </a:p>
          </p:txBody>
        </p:sp>
        <p:sp>
          <p:nvSpPr>
            <p:cNvPr id="23" name="文本框 40"/>
            <p:cNvSpPr txBox="1">
              <a:spLocks noChangeArrowheads="1"/>
            </p:cNvSpPr>
            <p:nvPr/>
          </p:nvSpPr>
          <p:spPr bwMode="auto">
            <a:xfrm>
              <a:off x="1995488" y="2100263"/>
              <a:ext cx="1008062" cy="222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203" tIns="31102" rIns="62203" bIns="31102">
              <a:spAutoFit/>
            </a:bodyPr>
            <a:lstStyle>
              <a:lvl1pPr>
                <a:defRPr sz="1400">
                  <a:solidFill>
                    <a:schemeClr val="tx1"/>
                  </a:solidFill>
                  <a:latin typeface="Arial" panose="020B0604020202020204" pitchFamily="34" charset="0"/>
                  <a:ea typeface="宋体" panose="02010600030101010101" pitchFamily="2" charset="-122"/>
                </a:defRPr>
              </a:lvl1pPr>
              <a:lvl2pPr>
                <a:defRPr sz="1400">
                  <a:solidFill>
                    <a:schemeClr val="tx1"/>
                  </a:solidFill>
                  <a:latin typeface="Arial" panose="020B0604020202020204" pitchFamily="34" charset="0"/>
                  <a:ea typeface="宋体" panose="02010600030101010101" pitchFamily="2" charset="-122"/>
                </a:defRPr>
              </a:lvl2pPr>
              <a:lvl3pPr>
                <a:defRPr sz="1400">
                  <a:solidFill>
                    <a:schemeClr val="tx1"/>
                  </a:solidFill>
                  <a:latin typeface="Arial" panose="020B0604020202020204" pitchFamily="34" charset="0"/>
                  <a:ea typeface="宋体" panose="02010600030101010101" pitchFamily="2" charset="-122"/>
                </a:defRPr>
              </a:lvl3pPr>
              <a:lvl4pPr>
                <a:defRPr sz="1400">
                  <a:solidFill>
                    <a:schemeClr val="tx1"/>
                  </a:solidFill>
                  <a:latin typeface="Arial" panose="020B0604020202020204" pitchFamily="34" charset="0"/>
                  <a:ea typeface="宋体" panose="02010600030101010101" pitchFamily="2" charset="-122"/>
                </a:defRPr>
              </a:lvl4pPr>
              <a:lvl5pPr>
                <a:defRPr sz="1400">
                  <a:solidFill>
                    <a:schemeClr val="tx1"/>
                  </a:solidFill>
                  <a:latin typeface="Arial" panose="020B0604020202020204" pitchFamily="34" charset="0"/>
                  <a:ea typeface="宋体" panose="02010600030101010101" pitchFamily="2" charset="-122"/>
                </a:defRPr>
              </a:lvl5pPr>
              <a:lvl6pPr marL="1828800" indent="457200" defTabSz="685800" fontAlgn="base">
                <a:spcBef>
                  <a:spcPct val="0"/>
                </a:spcBef>
                <a:spcAft>
                  <a:spcPct val="0"/>
                </a:spcAft>
                <a:buFont typeface="Arial" panose="020B0604020202020204" pitchFamily="34" charset="0"/>
                <a:defRPr sz="1400">
                  <a:solidFill>
                    <a:schemeClr val="tx1"/>
                  </a:solidFill>
                  <a:latin typeface="Arial" panose="020B0604020202020204" pitchFamily="34" charset="0"/>
                  <a:ea typeface="宋体" panose="02010600030101010101" pitchFamily="2" charset="-122"/>
                </a:defRPr>
              </a:lvl6pPr>
              <a:lvl7pPr marL="2286000" indent="457200" defTabSz="685800" fontAlgn="base">
                <a:spcBef>
                  <a:spcPct val="0"/>
                </a:spcBef>
                <a:spcAft>
                  <a:spcPct val="0"/>
                </a:spcAft>
                <a:buFont typeface="Arial" panose="020B0604020202020204" pitchFamily="34" charset="0"/>
                <a:defRPr sz="1400">
                  <a:solidFill>
                    <a:schemeClr val="tx1"/>
                  </a:solidFill>
                  <a:latin typeface="Arial" panose="020B0604020202020204" pitchFamily="34" charset="0"/>
                  <a:ea typeface="宋体" panose="02010600030101010101" pitchFamily="2" charset="-122"/>
                </a:defRPr>
              </a:lvl7pPr>
              <a:lvl8pPr marL="2743200" indent="457200" defTabSz="685800" fontAlgn="base">
                <a:spcBef>
                  <a:spcPct val="0"/>
                </a:spcBef>
                <a:spcAft>
                  <a:spcPct val="0"/>
                </a:spcAft>
                <a:buFont typeface="Arial" panose="020B0604020202020204" pitchFamily="34" charset="0"/>
                <a:defRPr sz="1400">
                  <a:solidFill>
                    <a:schemeClr val="tx1"/>
                  </a:solidFill>
                  <a:latin typeface="Arial" panose="020B0604020202020204" pitchFamily="34" charset="0"/>
                  <a:ea typeface="宋体" panose="02010600030101010101" pitchFamily="2" charset="-122"/>
                </a:defRPr>
              </a:lvl8pPr>
              <a:lvl9pPr marL="3200400" indent="457200" defTabSz="685800" fontAlgn="base">
                <a:spcBef>
                  <a:spcPct val="0"/>
                </a:spcBef>
                <a:spcAft>
                  <a:spcPct val="0"/>
                </a:spcAft>
                <a:buFont typeface="Arial" panose="020B0604020202020204" pitchFamily="34" charset="0"/>
                <a:defRPr sz="1400">
                  <a:solidFill>
                    <a:schemeClr val="tx1"/>
                  </a:solidFill>
                  <a:latin typeface="Arial" panose="020B0604020202020204" pitchFamily="34" charset="0"/>
                  <a:ea typeface="宋体" panose="02010600030101010101" pitchFamily="2" charset="-122"/>
                </a:defRPr>
              </a:lvl9pPr>
            </a:lstStyle>
            <a:p>
              <a:pPr algn="ctr"/>
              <a:r>
                <a:rPr lang="zh-CN" altLang="en-US" sz="1600" b="1">
                  <a:latin typeface="OPPOSans R" panose="00020600040101010101" charset="-122"/>
                  <a:ea typeface="OPPOSans R" panose="00020600040101010101" charset="-122"/>
                  <a:cs typeface="OPPOSans R" panose="00020600040101010101" charset="-122"/>
                </a:rPr>
                <a:t>资料审核</a:t>
              </a:r>
              <a:endParaRPr lang="zh-CN" altLang="en-US" sz="1600" b="1">
                <a:latin typeface="OPPOSans R" panose="00020600040101010101" charset="-122"/>
                <a:ea typeface="OPPOSans R" panose="00020600040101010101" charset="-122"/>
                <a:cs typeface="OPPOSans R" panose="00020600040101010101" charset="-122"/>
              </a:endParaRPr>
            </a:p>
          </p:txBody>
        </p:sp>
        <p:sp>
          <p:nvSpPr>
            <p:cNvPr id="24" name="文本框 43"/>
            <p:cNvSpPr txBox="1">
              <a:spLocks noChangeArrowheads="1"/>
            </p:cNvSpPr>
            <p:nvPr/>
          </p:nvSpPr>
          <p:spPr bwMode="auto">
            <a:xfrm>
              <a:off x="1765300" y="2589213"/>
              <a:ext cx="1247775" cy="1675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203" tIns="31102" rIns="62203" bIns="31102">
              <a:spAutoFit/>
            </a:bodyPr>
            <a:lstStyle>
              <a:lvl1pPr>
                <a:defRPr sz="1400">
                  <a:solidFill>
                    <a:schemeClr val="tx1"/>
                  </a:solidFill>
                  <a:latin typeface="Arial" panose="020B0604020202020204" pitchFamily="34" charset="0"/>
                  <a:ea typeface="宋体" panose="02010600030101010101" pitchFamily="2" charset="-122"/>
                </a:defRPr>
              </a:lvl1pPr>
              <a:lvl2pPr>
                <a:defRPr sz="1400">
                  <a:solidFill>
                    <a:schemeClr val="tx1"/>
                  </a:solidFill>
                  <a:latin typeface="Arial" panose="020B0604020202020204" pitchFamily="34" charset="0"/>
                  <a:ea typeface="宋体" panose="02010600030101010101" pitchFamily="2" charset="-122"/>
                </a:defRPr>
              </a:lvl2pPr>
              <a:lvl3pPr>
                <a:defRPr sz="1400">
                  <a:solidFill>
                    <a:schemeClr val="tx1"/>
                  </a:solidFill>
                  <a:latin typeface="Arial" panose="020B0604020202020204" pitchFamily="34" charset="0"/>
                  <a:ea typeface="宋体" panose="02010600030101010101" pitchFamily="2" charset="-122"/>
                </a:defRPr>
              </a:lvl3pPr>
              <a:lvl4pPr>
                <a:defRPr sz="1400">
                  <a:solidFill>
                    <a:schemeClr val="tx1"/>
                  </a:solidFill>
                  <a:latin typeface="Arial" panose="020B0604020202020204" pitchFamily="34" charset="0"/>
                  <a:ea typeface="宋体" panose="02010600030101010101" pitchFamily="2" charset="-122"/>
                </a:defRPr>
              </a:lvl4pPr>
              <a:lvl5pPr>
                <a:defRPr sz="1400">
                  <a:solidFill>
                    <a:schemeClr val="tx1"/>
                  </a:solidFill>
                  <a:latin typeface="Arial" panose="020B0604020202020204" pitchFamily="34" charset="0"/>
                  <a:ea typeface="宋体" panose="02010600030101010101" pitchFamily="2" charset="-122"/>
                </a:defRPr>
              </a:lvl5pPr>
              <a:lvl6pPr marL="1828800" indent="457200" defTabSz="685800" fontAlgn="base">
                <a:spcBef>
                  <a:spcPct val="0"/>
                </a:spcBef>
                <a:spcAft>
                  <a:spcPct val="0"/>
                </a:spcAft>
                <a:buFont typeface="Arial" panose="020B0604020202020204" pitchFamily="34" charset="0"/>
                <a:defRPr sz="1400">
                  <a:solidFill>
                    <a:schemeClr val="tx1"/>
                  </a:solidFill>
                  <a:latin typeface="Arial" panose="020B0604020202020204" pitchFamily="34" charset="0"/>
                  <a:ea typeface="宋体" panose="02010600030101010101" pitchFamily="2" charset="-122"/>
                </a:defRPr>
              </a:lvl6pPr>
              <a:lvl7pPr marL="2286000" indent="457200" defTabSz="685800" fontAlgn="base">
                <a:spcBef>
                  <a:spcPct val="0"/>
                </a:spcBef>
                <a:spcAft>
                  <a:spcPct val="0"/>
                </a:spcAft>
                <a:buFont typeface="Arial" panose="020B0604020202020204" pitchFamily="34" charset="0"/>
                <a:defRPr sz="1400">
                  <a:solidFill>
                    <a:schemeClr val="tx1"/>
                  </a:solidFill>
                  <a:latin typeface="Arial" panose="020B0604020202020204" pitchFamily="34" charset="0"/>
                  <a:ea typeface="宋体" panose="02010600030101010101" pitchFamily="2" charset="-122"/>
                </a:defRPr>
              </a:lvl7pPr>
              <a:lvl8pPr marL="2743200" indent="457200" defTabSz="685800" fontAlgn="base">
                <a:spcBef>
                  <a:spcPct val="0"/>
                </a:spcBef>
                <a:spcAft>
                  <a:spcPct val="0"/>
                </a:spcAft>
                <a:buFont typeface="Arial" panose="020B0604020202020204" pitchFamily="34" charset="0"/>
                <a:defRPr sz="1400">
                  <a:solidFill>
                    <a:schemeClr val="tx1"/>
                  </a:solidFill>
                  <a:latin typeface="Arial" panose="020B0604020202020204" pitchFamily="34" charset="0"/>
                  <a:ea typeface="宋体" panose="02010600030101010101" pitchFamily="2" charset="-122"/>
                </a:defRPr>
              </a:lvl8pPr>
              <a:lvl9pPr marL="3200400" indent="457200" defTabSz="685800" fontAlgn="base">
                <a:spcBef>
                  <a:spcPct val="0"/>
                </a:spcBef>
                <a:spcAft>
                  <a:spcPct val="0"/>
                </a:spcAft>
                <a:buFont typeface="Arial" panose="020B0604020202020204" pitchFamily="34" charset="0"/>
                <a:defRPr sz="1400">
                  <a:solidFill>
                    <a:schemeClr val="tx1"/>
                  </a:solidFill>
                  <a:latin typeface="Arial" panose="020B0604020202020204" pitchFamily="34" charset="0"/>
                  <a:ea typeface="宋体" panose="02010600030101010101" pitchFamily="2" charset="-122"/>
                </a:defRPr>
              </a:lvl9pPr>
            </a:lstStyle>
            <a:p>
              <a:pPr>
                <a:lnSpc>
                  <a:spcPct val="150000"/>
                </a:lnSpc>
              </a:pPr>
              <a:r>
                <a:rPr lang="en-US" altLang="zh-CN" sz="1100">
                  <a:latin typeface="OPPOSans R" panose="00020600040101010101" charset="-122"/>
                  <a:ea typeface="OPPOSans R" panose="00020600040101010101" charset="-122"/>
                  <a:cs typeface="OPPOSans R" panose="00020600040101010101" charset="-122"/>
                </a:rPr>
                <a:t>1</a:t>
              </a:r>
              <a:r>
                <a:rPr lang="zh-CN" altLang="en-US" sz="1100">
                  <a:latin typeface="OPPOSans R" panose="00020600040101010101" charset="-122"/>
                  <a:ea typeface="OPPOSans R" panose="00020600040101010101" charset="-122"/>
                  <a:cs typeface="OPPOSans R" panose="00020600040101010101" charset="-122"/>
                </a:rPr>
                <a:t>、对代理负责人提报的建店资料进行审核；</a:t>
              </a:r>
              <a:endParaRPr lang="en-US" altLang="zh-CN" sz="1100">
                <a:latin typeface="OPPOSans R" panose="00020600040101010101" charset="-122"/>
                <a:ea typeface="OPPOSans R" panose="00020600040101010101" charset="-122"/>
                <a:cs typeface="OPPOSans R" panose="00020600040101010101" charset="-122"/>
              </a:endParaRPr>
            </a:p>
            <a:p>
              <a:pPr>
                <a:lnSpc>
                  <a:spcPct val="150000"/>
                </a:lnSpc>
              </a:pPr>
              <a:endParaRPr lang="zh-CN" altLang="en-US" sz="1100">
                <a:latin typeface="OPPOSans R" panose="00020600040101010101" charset="-122"/>
                <a:ea typeface="OPPOSans R" panose="00020600040101010101" charset="-122"/>
                <a:cs typeface="OPPOSans R" panose="00020600040101010101" charset="-122"/>
              </a:endParaRPr>
            </a:p>
            <a:p>
              <a:pPr>
                <a:lnSpc>
                  <a:spcPct val="150000"/>
                </a:lnSpc>
              </a:pPr>
              <a:r>
                <a:rPr lang="en-US" altLang="zh-CN" sz="1100">
                  <a:latin typeface="OPPOSans R" panose="00020600040101010101" charset="-122"/>
                  <a:ea typeface="OPPOSans R" panose="00020600040101010101" charset="-122"/>
                  <a:cs typeface="OPPOSans R" panose="00020600040101010101" charset="-122"/>
                </a:rPr>
                <a:t>2</a:t>
              </a:r>
              <a:r>
                <a:rPr lang="zh-CN" altLang="en-US" sz="1100">
                  <a:latin typeface="OPPOSans R" panose="00020600040101010101" charset="-122"/>
                  <a:ea typeface="OPPOSans R" panose="00020600040101010101" charset="-122"/>
                  <a:cs typeface="OPPOSans R" panose="00020600040101010101" charset="-122"/>
                </a:rPr>
                <a:t>、通过图片、视频、户型图，了解门店整体概况；</a:t>
              </a:r>
              <a:endParaRPr lang="en-US" altLang="zh-CN" sz="1100">
                <a:latin typeface="OPPOSans R" panose="00020600040101010101" charset="-122"/>
                <a:ea typeface="OPPOSans R" panose="00020600040101010101" charset="-122"/>
                <a:cs typeface="OPPOSans R" panose="00020600040101010101" charset="-122"/>
              </a:endParaRPr>
            </a:p>
            <a:p>
              <a:pPr>
                <a:lnSpc>
                  <a:spcPct val="150000"/>
                </a:lnSpc>
              </a:pPr>
              <a:endParaRPr lang="en-US" altLang="zh-CN" sz="1100">
                <a:latin typeface="OPPOSans R" panose="00020600040101010101" charset="-122"/>
                <a:ea typeface="OPPOSans R" panose="00020600040101010101" charset="-122"/>
                <a:cs typeface="OPPOSans R" panose="00020600040101010101" charset="-122"/>
              </a:endParaRPr>
            </a:p>
            <a:p>
              <a:pPr>
                <a:lnSpc>
                  <a:spcPct val="150000"/>
                </a:lnSpc>
              </a:pPr>
              <a:endParaRPr lang="en-US" altLang="zh-CN" sz="1100">
                <a:latin typeface="OPPOSans R" panose="00020600040101010101" charset="-122"/>
                <a:ea typeface="OPPOSans R" panose="00020600040101010101" charset="-122"/>
                <a:cs typeface="OPPOSans R" panose="00020600040101010101" charset="-122"/>
              </a:endParaRPr>
            </a:p>
            <a:p>
              <a:pPr>
                <a:lnSpc>
                  <a:spcPct val="150000"/>
                </a:lnSpc>
              </a:pPr>
              <a:endParaRPr lang="zh-CN" altLang="en-US" sz="1100">
                <a:latin typeface="OPPOSans R" panose="00020600040101010101" charset="-122"/>
                <a:ea typeface="OPPOSans R" panose="00020600040101010101" charset="-122"/>
                <a:cs typeface="OPPOSans R" panose="00020600040101010101" charset="-122"/>
              </a:endParaRPr>
            </a:p>
            <a:p>
              <a:pPr>
                <a:lnSpc>
                  <a:spcPct val="150000"/>
                </a:lnSpc>
              </a:pPr>
              <a:endParaRPr lang="zh-CN" altLang="en-US" sz="1050">
                <a:latin typeface="OPPOSans R" panose="00020600040101010101" charset="-122"/>
                <a:ea typeface="OPPOSans R" panose="00020600040101010101" charset="-122"/>
                <a:cs typeface="OPPOSans R" panose="00020600040101010101" charset="-122"/>
              </a:endParaRPr>
            </a:p>
          </p:txBody>
        </p:sp>
        <p:grpSp>
          <p:nvGrpSpPr>
            <p:cNvPr id="25" name="组合 22"/>
            <p:cNvGrpSpPr/>
            <p:nvPr/>
          </p:nvGrpSpPr>
          <p:grpSpPr bwMode="auto">
            <a:xfrm>
              <a:off x="601663" y="1601788"/>
              <a:ext cx="150812" cy="306387"/>
              <a:chOff x="2178" y="1372"/>
              <a:chExt cx="265" cy="539"/>
            </a:xfrm>
          </p:grpSpPr>
          <p:sp>
            <p:nvSpPr>
              <p:cNvPr id="67" name="椭圆 66"/>
              <p:cNvSpPr/>
              <p:nvPr/>
            </p:nvSpPr>
            <p:spPr bwMode="auto">
              <a:xfrm>
                <a:off x="2220" y="1372"/>
                <a:ext cx="162" cy="165"/>
              </a:xfrm>
              <a:prstGeom prst="ellipse">
                <a:avLst/>
              </a:prstGeom>
              <a:solidFill>
                <a:srgbClr val="C45E5E">
                  <a:alpha val="89000"/>
                </a:srgbClr>
              </a:solidFill>
              <a:ln w="41275">
                <a:noFill/>
              </a:ln>
            </p:spPr>
            <p:style>
              <a:lnRef idx="2">
                <a:schemeClr val="accent1">
                  <a:shade val="50000"/>
                </a:schemeClr>
              </a:lnRef>
              <a:fillRef idx="1">
                <a:schemeClr val="accent1"/>
              </a:fillRef>
              <a:effectRef idx="0">
                <a:schemeClr val="accent1"/>
              </a:effectRef>
              <a:fontRef idx="minor">
                <a:schemeClr val="lt1"/>
              </a:fontRef>
            </p:style>
            <p:txBody>
              <a:bodyPr lIns="110584" tIns="55292" rIns="110584" bIns="55292" anchor="ctr"/>
              <a:lstStyle/>
              <a:p>
                <a:pPr algn="ctr" defTabSz="928370" fontAlgn="auto">
                  <a:spcBef>
                    <a:spcPts val="0"/>
                  </a:spcBef>
                  <a:spcAft>
                    <a:spcPts val="0"/>
                  </a:spcAft>
                  <a:buFontTx/>
                  <a:buNone/>
                  <a:defRPr/>
                </a:pPr>
                <a:endParaRPr lang="zh-CN" altLang="en-US" sz="3600" b="1" dirty="0">
                  <a:solidFill>
                    <a:schemeClr val="tx1">
                      <a:lumMod val="65000"/>
                      <a:lumOff val="35000"/>
                    </a:schemeClr>
                  </a:solidFill>
                  <a:latin typeface="OPPOSans R" panose="00020600040101010101" charset="-122"/>
                  <a:ea typeface="OPPOSans R" panose="00020600040101010101" charset="-122"/>
                  <a:cs typeface="OPPOSans R" panose="00020600040101010101" charset="-122"/>
                </a:endParaRPr>
              </a:p>
            </p:txBody>
          </p:sp>
          <p:sp>
            <p:nvSpPr>
              <p:cNvPr id="68" name="流程图: 摘录 67"/>
              <p:cNvSpPr/>
              <p:nvPr/>
            </p:nvSpPr>
            <p:spPr>
              <a:xfrm>
                <a:off x="2178" y="1679"/>
                <a:ext cx="265" cy="232"/>
              </a:xfrm>
              <a:prstGeom prst="flowChartExtra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sz="3600" dirty="0">
                  <a:latin typeface="OPPOSans R" panose="00020600040101010101" charset="-122"/>
                  <a:ea typeface="OPPOSans R" panose="00020600040101010101" charset="-122"/>
                  <a:cs typeface="OPPOSans R" panose="00020600040101010101" charset="-122"/>
                </a:endParaRPr>
              </a:p>
            </p:txBody>
          </p:sp>
        </p:grpSp>
        <p:grpSp>
          <p:nvGrpSpPr>
            <p:cNvPr id="26" name="组合 24"/>
            <p:cNvGrpSpPr/>
            <p:nvPr/>
          </p:nvGrpSpPr>
          <p:grpSpPr bwMode="auto">
            <a:xfrm>
              <a:off x="1995488" y="1609725"/>
              <a:ext cx="150812" cy="298450"/>
              <a:chOff x="2158" y="1388"/>
              <a:chExt cx="265" cy="523"/>
            </a:xfrm>
          </p:grpSpPr>
          <p:sp>
            <p:nvSpPr>
              <p:cNvPr id="65" name="椭圆 64"/>
              <p:cNvSpPr/>
              <p:nvPr/>
            </p:nvSpPr>
            <p:spPr bwMode="auto">
              <a:xfrm>
                <a:off x="2219" y="1388"/>
                <a:ext cx="148" cy="150"/>
              </a:xfrm>
              <a:prstGeom prst="ellipse">
                <a:avLst/>
              </a:prstGeom>
              <a:solidFill>
                <a:srgbClr val="C45E5E">
                  <a:alpha val="89000"/>
                </a:srgbClr>
              </a:solidFill>
              <a:ln w="41275">
                <a:noFill/>
              </a:ln>
            </p:spPr>
            <p:style>
              <a:lnRef idx="2">
                <a:schemeClr val="accent1">
                  <a:shade val="50000"/>
                </a:schemeClr>
              </a:lnRef>
              <a:fillRef idx="1">
                <a:schemeClr val="accent1"/>
              </a:fillRef>
              <a:effectRef idx="0">
                <a:schemeClr val="accent1"/>
              </a:effectRef>
              <a:fontRef idx="minor">
                <a:schemeClr val="lt1"/>
              </a:fontRef>
            </p:style>
            <p:txBody>
              <a:bodyPr lIns="110584" tIns="55292" rIns="110584" bIns="55292" anchor="ctr"/>
              <a:lstStyle/>
              <a:p>
                <a:pPr algn="ctr" defTabSz="928370" fontAlgn="auto">
                  <a:spcBef>
                    <a:spcPts val="0"/>
                  </a:spcBef>
                  <a:spcAft>
                    <a:spcPts val="0"/>
                  </a:spcAft>
                  <a:buFontTx/>
                  <a:buNone/>
                  <a:defRPr/>
                </a:pPr>
                <a:endParaRPr lang="zh-CN" altLang="en-US" sz="2400" b="1" dirty="0">
                  <a:solidFill>
                    <a:schemeClr val="tx1">
                      <a:lumMod val="65000"/>
                      <a:lumOff val="35000"/>
                    </a:schemeClr>
                  </a:solidFill>
                  <a:latin typeface="OPPOSans R" panose="00020600040101010101" charset="-122"/>
                  <a:ea typeface="OPPOSans R" panose="00020600040101010101" charset="-122"/>
                  <a:cs typeface="OPPOSans R" panose="00020600040101010101" charset="-122"/>
                </a:endParaRPr>
              </a:p>
            </p:txBody>
          </p:sp>
          <p:sp>
            <p:nvSpPr>
              <p:cNvPr id="66" name="流程图: 摘录 65"/>
              <p:cNvSpPr/>
              <p:nvPr/>
            </p:nvSpPr>
            <p:spPr>
              <a:xfrm>
                <a:off x="2158" y="1680"/>
                <a:ext cx="265" cy="231"/>
              </a:xfrm>
              <a:prstGeom prst="flowChartExtra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sz="3600" dirty="0">
                  <a:latin typeface="OPPOSans R" panose="00020600040101010101" charset="-122"/>
                  <a:ea typeface="OPPOSans R" panose="00020600040101010101" charset="-122"/>
                  <a:cs typeface="OPPOSans R" panose="00020600040101010101" charset="-122"/>
                </a:endParaRPr>
              </a:p>
            </p:txBody>
          </p:sp>
        </p:grpSp>
        <p:sp>
          <p:nvSpPr>
            <p:cNvPr id="27" name="文本框 40"/>
            <p:cNvSpPr txBox="1">
              <a:spLocks noChangeArrowheads="1"/>
            </p:cNvSpPr>
            <p:nvPr/>
          </p:nvSpPr>
          <p:spPr bwMode="auto">
            <a:xfrm>
              <a:off x="3389313" y="2100263"/>
              <a:ext cx="1006475" cy="222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203" tIns="31102" rIns="62203" bIns="31102">
              <a:spAutoFit/>
            </a:bodyPr>
            <a:lstStyle>
              <a:lvl1pPr>
                <a:defRPr sz="1400">
                  <a:solidFill>
                    <a:schemeClr val="tx1"/>
                  </a:solidFill>
                  <a:latin typeface="Arial" panose="020B0604020202020204" pitchFamily="34" charset="0"/>
                  <a:ea typeface="宋体" panose="02010600030101010101" pitchFamily="2" charset="-122"/>
                </a:defRPr>
              </a:lvl1pPr>
              <a:lvl2pPr>
                <a:defRPr sz="1400">
                  <a:solidFill>
                    <a:schemeClr val="tx1"/>
                  </a:solidFill>
                  <a:latin typeface="Arial" panose="020B0604020202020204" pitchFamily="34" charset="0"/>
                  <a:ea typeface="宋体" panose="02010600030101010101" pitchFamily="2" charset="-122"/>
                </a:defRPr>
              </a:lvl2pPr>
              <a:lvl3pPr>
                <a:defRPr sz="1400">
                  <a:solidFill>
                    <a:schemeClr val="tx1"/>
                  </a:solidFill>
                  <a:latin typeface="Arial" panose="020B0604020202020204" pitchFamily="34" charset="0"/>
                  <a:ea typeface="宋体" panose="02010600030101010101" pitchFamily="2" charset="-122"/>
                </a:defRPr>
              </a:lvl3pPr>
              <a:lvl4pPr>
                <a:defRPr sz="1400">
                  <a:solidFill>
                    <a:schemeClr val="tx1"/>
                  </a:solidFill>
                  <a:latin typeface="Arial" panose="020B0604020202020204" pitchFamily="34" charset="0"/>
                  <a:ea typeface="宋体" panose="02010600030101010101" pitchFamily="2" charset="-122"/>
                </a:defRPr>
              </a:lvl4pPr>
              <a:lvl5pPr>
                <a:defRPr sz="1400">
                  <a:solidFill>
                    <a:schemeClr val="tx1"/>
                  </a:solidFill>
                  <a:latin typeface="Arial" panose="020B0604020202020204" pitchFamily="34" charset="0"/>
                  <a:ea typeface="宋体" panose="02010600030101010101" pitchFamily="2" charset="-122"/>
                </a:defRPr>
              </a:lvl5pPr>
              <a:lvl6pPr marL="1828800" indent="457200" defTabSz="685800" fontAlgn="base">
                <a:spcBef>
                  <a:spcPct val="0"/>
                </a:spcBef>
                <a:spcAft>
                  <a:spcPct val="0"/>
                </a:spcAft>
                <a:buFont typeface="Arial" panose="020B0604020202020204" pitchFamily="34" charset="0"/>
                <a:defRPr sz="1400">
                  <a:solidFill>
                    <a:schemeClr val="tx1"/>
                  </a:solidFill>
                  <a:latin typeface="Arial" panose="020B0604020202020204" pitchFamily="34" charset="0"/>
                  <a:ea typeface="宋体" panose="02010600030101010101" pitchFamily="2" charset="-122"/>
                </a:defRPr>
              </a:lvl6pPr>
              <a:lvl7pPr marL="2286000" indent="457200" defTabSz="685800" fontAlgn="base">
                <a:spcBef>
                  <a:spcPct val="0"/>
                </a:spcBef>
                <a:spcAft>
                  <a:spcPct val="0"/>
                </a:spcAft>
                <a:buFont typeface="Arial" panose="020B0604020202020204" pitchFamily="34" charset="0"/>
                <a:defRPr sz="1400">
                  <a:solidFill>
                    <a:schemeClr val="tx1"/>
                  </a:solidFill>
                  <a:latin typeface="Arial" panose="020B0604020202020204" pitchFamily="34" charset="0"/>
                  <a:ea typeface="宋体" panose="02010600030101010101" pitchFamily="2" charset="-122"/>
                </a:defRPr>
              </a:lvl7pPr>
              <a:lvl8pPr marL="2743200" indent="457200" defTabSz="685800" fontAlgn="base">
                <a:spcBef>
                  <a:spcPct val="0"/>
                </a:spcBef>
                <a:spcAft>
                  <a:spcPct val="0"/>
                </a:spcAft>
                <a:buFont typeface="Arial" panose="020B0604020202020204" pitchFamily="34" charset="0"/>
                <a:defRPr sz="1400">
                  <a:solidFill>
                    <a:schemeClr val="tx1"/>
                  </a:solidFill>
                  <a:latin typeface="Arial" panose="020B0604020202020204" pitchFamily="34" charset="0"/>
                  <a:ea typeface="宋体" panose="02010600030101010101" pitchFamily="2" charset="-122"/>
                </a:defRPr>
              </a:lvl8pPr>
              <a:lvl9pPr marL="3200400" indent="457200" defTabSz="685800" fontAlgn="base">
                <a:spcBef>
                  <a:spcPct val="0"/>
                </a:spcBef>
                <a:spcAft>
                  <a:spcPct val="0"/>
                </a:spcAft>
                <a:buFont typeface="Arial" panose="020B0604020202020204" pitchFamily="34" charset="0"/>
                <a:defRPr sz="1400">
                  <a:solidFill>
                    <a:schemeClr val="tx1"/>
                  </a:solidFill>
                  <a:latin typeface="Arial" panose="020B0604020202020204" pitchFamily="34" charset="0"/>
                  <a:ea typeface="宋体" panose="02010600030101010101" pitchFamily="2" charset="-122"/>
                </a:defRPr>
              </a:lvl9pPr>
            </a:lstStyle>
            <a:p>
              <a:pPr algn="ctr"/>
              <a:r>
                <a:rPr lang="zh-CN" altLang="en-US" sz="1600" b="1">
                  <a:latin typeface="OPPOSans R" panose="00020600040101010101" charset="-122"/>
                  <a:ea typeface="OPPOSans R" panose="00020600040101010101" charset="-122"/>
                  <a:cs typeface="OPPOSans R" panose="00020600040101010101" charset="-122"/>
                </a:rPr>
                <a:t> 图纸设计</a:t>
              </a:r>
              <a:endParaRPr lang="zh-CN" altLang="en-US" sz="1600" b="1">
                <a:latin typeface="OPPOSans R" panose="00020600040101010101" charset="-122"/>
                <a:ea typeface="OPPOSans R" panose="00020600040101010101" charset="-122"/>
                <a:cs typeface="OPPOSans R" panose="00020600040101010101" charset="-122"/>
              </a:endParaRPr>
            </a:p>
          </p:txBody>
        </p:sp>
        <p:sp>
          <p:nvSpPr>
            <p:cNvPr id="28" name="文本框 43"/>
            <p:cNvSpPr txBox="1">
              <a:spLocks noChangeArrowheads="1"/>
            </p:cNvSpPr>
            <p:nvPr/>
          </p:nvSpPr>
          <p:spPr bwMode="auto">
            <a:xfrm>
              <a:off x="3151188" y="2582863"/>
              <a:ext cx="1458912" cy="1524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203" tIns="31102" rIns="62203" bIns="31102">
              <a:spAutoFit/>
            </a:bodyPr>
            <a:lstStyle>
              <a:lvl1pPr>
                <a:defRPr sz="1400">
                  <a:solidFill>
                    <a:schemeClr val="tx1"/>
                  </a:solidFill>
                  <a:latin typeface="Arial" panose="020B0604020202020204" pitchFamily="34" charset="0"/>
                  <a:ea typeface="宋体" panose="02010600030101010101" pitchFamily="2" charset="-122"/>
                </a:defRPr>
              </a:lvl1pPr>
              <a:lvl2pPr>
                <a:defRPr sz="1400">
                  <a:solidFill>
                    <a:schemeClr val="tx1"/>
                  </a:solidFill>
                  <a:latin typeface="Arial" panose="020B0604020202020204" pitchFamily="34" charset="0"/>
                  <a:ea typeface="宋体" panose="02010600030101010101" pitchFamily="2" charset="-122"/>
                </a:defRPr>
              </a:lvl2pPr>
              <a:lvl3pPr>
                <a:defRPr sz="1400">
                  <a:solidFill>
                    <a:schemeClr val="tx1"/>
                  </a:solidFill>
                  <a:latin typeface="Arial" panose="020B0604020202020204" pitchFamily="34" charset="0"/>
                  <a:ea typeface="宋体" panose="02010600030101010101" pitchFamily="2" charset="-122"/>
                </a:defRPr>
              </a:lvl3pPr>
              <a:lvl4pPr>
                <a:defRPr sz="1400">
                  <a:solidFill>
                    <a:schemeClr val="tx1"/>
                  </a:solidFill>
                  <a:latin typeface="Arial" panose="020B0604020202020204" pitchFamily="34" charset="0"/>
                  <a:ea typeface="宋体" panose="02010600030101010101" pitchFamily="2" charset="-122"/>
                </a:defRPr>
              </a:lvl4pPr>
              <a:lvl5pPr>
                <a:defRPr sz="1400">
                  <a:solidFill>
                    <a:schemeClr val="tx1"/>
                  </a:solidFill>
                  <a:latin typeface="Arial" panose="020B0604020202020204" pitchFamily="34" charset="0"/>
                  <a:ea typeface="宋体" panose="02010600030101010101" pitchFamily="2" charset="-122"/>
                </a:defRPr>
              </a:lvl5pPr>
              <a:lvl6pPr marL="1828800" indent="457200" defTabSz="685800" fontAlgn="base">
                <a:spcBef>
                  <a:spcPct val="0"/>
                </a:spcBef>
                <a:spcAft>
                  <a:spcPct val="0"/>
                </a:spcAft>
                <a:buFont typeface="Arial" panose="020B0604020202020204" pitchFamily="34" charset="0"/>
                <a:defRPr sz="1400">
                  <a:solidFill>
                    <a:schemeClr val="tx1"/>
                  </a:solidFill>
                  <a:latin typeface="Arial" panose="020B0604020202020204" pitchFamily="34" charset="0"/>
                  <a:ea typeface="宋体" panose="02010600030101010101" pitchFamily="2" charset="-122"/>
                </a:defRPr>
              </a:lvl6pPr>
              <a:lvl7pPr marL="2286000" indent="457200" defTabSz="685800" fontAlgn="base">
                <a:spcBef>
                  <a:spcPct val="0"/>
                </a:spcBef>
                <a:spcAft>
                  <a:spcPct val="0"/>
                </a:spcAft>
                <a:buFont typeface="Arial" panose="020B0604020202020204" pitchFamily="34" charset="0"/>
                <a:defRPr sz="1400">
                  <a:solidFill>
                    <a:schemeClr val="tx1"/>
                  </a:solidFill>
                  <a:latin typeface="Arial" panose="020B0604020202020204" pitchFamily="34" charset="0"/>
                  <a:ea typeface="宋体" panose="02010600030101010101" pitchFamily="2" charset="-122"/>
                </a:defRPr>
              </a:lvl7pPr>
              <a:lvl8pPr marL="2743200" indent="457200" defTabSz="685800" fontAlgn="base">
                <a:spcBef>
                  <a:spcPct val="0"/>
                </a:spcBef>
                <a:spcAft>
                  <a:spcPct val="0"/>
                </a:spcAft>
                <a:buFont typeface="Arial" panose="020B0604020202020204" pitchFamily="34" charset="0"/>
                <a:defRPr sz="1400">
                  <a:solidFill>
                    <a:schemeClr val="tx1"/>
                  </a:solidFill>
                  <a:latin typeface="Arial" panose="020B0604020202020204" pitchFamily="34" charset="0"/>
                  <a:ea typeface="宋体" panose="02010600030101010101" pitchFamily="2" charset="-122"/>
                </a:defRPr>
              </a:lvl8pPr>
              <a:lvl9pPr marL="3200400" indent="457200" defTabSz="685800" fontAlgn="base">
                <a:spcBef>
                  <a:spcPct val="0"/>
                </a:spcBef>
                <a:spcAft>
                  <a:spcPct val="0"/>
                </a:spcAft>
                <a:buFont typeface="Arial" panose="020B0604020202020204" pitchFamily="34" charset="0"/>
                <a:defRPr sz="1400">
                  <a:solidFill>
                    <a:schemeClr val="tx1"/>
                  </a:solidFill>
                  <a:latin typeface="Arial" panose="020B0604020202020204" pitchFamily="34" charset="0"/>
                  <a:ea typeface="宋体" panose="02010600030101010101" pitchFamily="2" charset="-122"/>
                </a:defRPr>
              </a:lvl9pPr>
            </a:lstStyle>
            <a:p>
              <a:pPr>
                <a:lnSpc>
                  <a:spcPct val="150000"/>
                </a:lnSpc>
              </a:pPr>
              <a:r>
                <a:rPr lang="en-US" altLang="zh-CN" sz="1100">
                  <a:latin typeface="OPPOSans R" panose="00020600040101010101" charset="-122"/>
                  <a:ea typeface="OPPOSans R" panose="00020600040101010101" charset="-122"/>
                  <a:cs typeface="OPPOSans R" panose="00020600040101010101" charset="-122"/>
                </a:rPr>
                <a:t>1</a:t>
              </a:r>
              <a:r>
                <a:rPr lang="zh-CN" altLang="en-US" sz="1100">
                  <a:latin typeface="OPPOSans R" panose="00020600040101010101" charset="-122"/>
                  <a:ea typeface="OPPOSans R" panose="00020600040101010101" charset="-122"/>
                  <a:cs typeface="OPPOSans R" panose="00020600040101010101" charset="-122"/>
                </a:rPr>
                <a:t>、平面图方案设计（</a:t>
              </a:r>
              <a:r>
                <a:rPr lang="en-US" altLang="zh-CN" sz="1100">
                  <a:latin typeface="OPPOSans R" panose="00020600040101010101" charset="-122"/>
                  <a:ea typeface="OPPOSans R" panose="00020600040101010101" charset="-122"/>
                  <a:cs typeface="OPPOSans R" panose="00020600040101010101" charset="-122"/>
                </a:rPr>
                <a:t>2</a:t>
              </a:r>
              <a:r>
                <a:rPr lang="zh-CN" altLang="en-US" sz="1100">
                  <a:latin typeface="OPPOSans R" panose="00020600040101010101" charset="-122"/>
                  <a:ea typeface="OPPOSans R" panose="00020600040101010101" charset="-122"/>
                  <a:cs typeface="OPPOSans R" panose="00020600040101010101" charset="-122"/>
                </a:rPr>
                <a:t>天）；</a:t>
              </a:r>
              <a:endParaRPr lang="en-US" altLang="zh-CN" sz="1100">
                <a:latin typeface="OPPOSans R" panose="00020600040101010101" charset="-122"/>
                <a:ea typeface="OPPOSans R" panose="00020600040101010101" charset="-122"/>
                <a:cs typeface="OPPOSans R" panose="00020600040101010101" charset="-122"/>
              </a:endParaRPr>
            </a:p>
            <a:p>
              <a:pPr>
                <a:lnSpc>
                  <a:spcPct val="150000"/>
                </a:lnSpc>
              </a:pPr>
              <a:r>
                <a:rPr lang="en-US" altLang="zh-CN" sz="1100">
                  <a:latin typeface="OPPOSans R" panose="00020600040101010101" charset="-122"/>
                  <a:ea typeface="OPPOSans R" panose="00020600040101010101" charset="-122"/>
                  <a:cs typeface="OPPOSans R" panose="00020600040101010101" charset="-122"/>
                </a:rPr>
                <a:t>2</a:t>
              </a:r>
              <a:r>
                <a:rPr lang="zh-CN" altLang="en-US" sz="1100">
                  <a:latin typeface="OPPOSans R" panose="00020600040101010101" charset="-122"/>
                  <a:ea typeface="OPPOSans R" panose="00020600040101010101" charset="-122"/>
                  <a:cs typeface="OPPOSans R" panose="00020600040101010101" charset="-122"/>
                </a:rPr>
                <a:t> 、组织平面图方案评审；</a:t>
              </a:r>
              <a:endParaRPr lang="en-US" altLang="zh-CN" sz="1100">
                <a:latin typeface="OPPOSans R" panose="00020600040101010101" charset="-122"/>
                <a:ea typeface="OPPOSans R" panose="00020600040101010101" charset="-122"/>
                <a:cs typeface="OPPOSans R" panose="00020600040101010101" charset="-122"/>
              </a:endParaRPr>
            </a:p>
            <a:p>
              <a:pPr>
                <a:lnSpc>
                  <a:spcPct val="150000"/>
                </a:lnSpc>
              </a:pPr>
              <a:r>
                <a:rPr lang="en-US" altLang="zh-CN" sz="1100">
                  <a:latin typeface="OPPOSans R" panose="00020600040101010101" charset="-122"/>
                  <a:ea typeface="OPPOSans R" panose="00020600040101010101" charset="-122"/>
                  <a:cs typeface="OPPOSans R" panose="00020600040101010101" charset="-122"/>
                </a:rPr>
                <a:t>3</a:t>
              </a:r>
              <a:r>
                <a:rPr lang="zh-CN" altLang="en-US" sz="1100">
                  <a:latin typeface="OPPOSans R" panose="00020600040101010101" charset="-122"/>
                  <a:ea typeface="OPPOSans R" panose="00020600040101010101" charset="-122"/>
                  <a:cs typeface="OPPOSans R" panose="00020600040101010101" charset="-122"/>
                </a:rPr>
                <a:t> 、效果图制作（</a:t>
              </a:r>
              <a:r>
                <a:rPr lang="en-US" altLang="zh-CN" sz="1100">
                  <a:latin typeface="OPPOSans R" panose="00020600040101010101" charset="-122"/>
                  <a:ea typeface="OPPOSans R" panose="00020600040101010101" charset="-122"/>
                  <a:cs typeface="OPPOSans R" panose="00020600040101010101" charset="-122"/>
                </a:rPr>
                <a:t>3</a:t>
              </a:r>
              <a:r>
                <a:rPr lang="zh-CN" altLang="en-US" sz="1100">
                  <a:latin typeface="OPPOSans R" panose="00020600040101010101" charset="-122"/>
                  <a:ea typeface="OPPOSans R" panose="00020600040101010101" charset="-122"/>
                  <a:cs typeface="OPPOSans R" panose="00020600040101010101" charset="-122"/>
                </a:rPr>
                <a:t>天），</a:t>
              </a:r>
              <a:endParaRPr lang="en-US" altLang="zh-CN" sz="1100">
                <a:latin typeface="OPPOSans R" panose="00020600040101010101" charset="-122"/>
                <a:ea typeface="OPPOSans R" panose="00020600040101010101" charset="-122"/>
                <a:cs typeface="OPPOSans R" panose="00020600040101010101" charset="-122"/>
              </a:endParaRPr>
            </a:p>
            <a:p>
              <a:pPr>
                <a:lnSpc>
                  <a:spcPct val="150000"/>
                </a:lnSpc>
              </a:pPr>
              <a:r>
                <a:rPr lang="en-US" altLang="zh-CN" sz="1100">
                  <a:latin typeface="OPPOSans R" panose="00020600040101010101" charset="-122"/>
                  <a:ea typeface="OPPOSans R" panose="00020600040101010101" charset="-122"/>
                  <a:cs typeface="OPPOSans R" panose="00020600040101010101" charset="-122"/>
                </a:rPr>
                <a:t>4</a:t>
              </a:r>
              <a:r>
                <a:rPr lang="zh-CN" altLang="en-US" sz="1100">
                  <a:latin typeface="OPPOSans R" panose="00020600040101010101" charset="-122"/>
                  <a:ea typeface="OPPOSans R" panose="00020600040101010101" charset="-122"/>
                  <a:cs typeface="OPPOSans R" panose="00020600040101010101" charset="-122"/>
                </a:rPr>
                <a:t>、组织效果图评审；</a:t>
              </a:r>
              <a:endParaRPr lang="en-US" altLang="zh-CN" sz="1100">
                <a:latin typeface="OPPOSans R" panose="00020600040101010101" charset="-122"/>
                <a:ea typeface="OPPOSans R" panose="00020600040101010101" charset="-122"/>
                <a:cs typeface="OPPOSans R" panose="00020600040101010101" charset="-122"/>
              </a:endParaRPr>
            </a:p>
            <a:p>
              <a:pPr>
                <a:lnSpc>
                  <a:spcPct val="150000"/>
                </a:lnSpc>
              </a:pPr>
              <a:r>
                <a:rPr lang="en-US" altLang="zh-CN" sz="1100">
                  <a:latin typeface="OPPOSans R" panose="00020600040101010101" charset="-122"/>
                  <a:ea typeface="OPPOSans R" panose="00020600040101010101" charset="-122"/>
                  <a:cs typeface="OPPOSans R" panose="00020600040101010101" charset="-122"/>
                </a:rPr>
                <a:t>5</a:t>
              </a:r>
              <a:r>
                <a:rPr lang="zh-CN" altLang="en-US" sz="1100">
                  <a:latin typeface="OPPOSans R" panose="00020600040101010101" charset="-122"/>
                  <a:ea typeface="OPPOSans R" panose="00020600040101010101" charset="-122"/>
                  <a:cs typeface="OPPOSans R" panose="00020600040101010101" charset="-122"/>
                </a:rPr>
                <a:t>、 施工图制作（</a:t>
              </a:r>
              <a:r>
                <a:rPr lang="en-US" altLang="zh-CN" sz="1100">
                  <a:latin typeface="OPPOSans R" panose="00020600040101010101" charset="-122"/>
                  <a:ea typeface="OPPOSans R" panose="00020600040101010101" charset="-122"/>
                  <a:cs typeface="OPPOSans R" panose="00020600040101010101" charset="-122"/>
                </a:rPr>
                <a:t>3</a:t>
              </a:r>
              <a:r>
                <a:rPr lang="zh-CN" altLang="en-US" sz="1100">
                  <a:latin typeface="OPPOSans R" panose="00020600040101010101" charset="-122"/>
                  <a:ea typeface="OPPOSans R" panose="00020600040101010101" charset="-122"/>
                  <a:cs typeface="OPPOSans R" panose="00020600040101010101" charset="-122"/>
                </a:rPr>
                <a:t>天）；</a:t>
              </a:r>
              <a:endParaRPr lang="en-US" altLang="zh-CN" sz="1100">
                <a:latin typeface="OPPOSans R" panose="00020600040101010101" charset="-122"/>
                <a:ea typeface="OPPOSans R" panose="00020600040101010101" charset="-122"/>
                <a:cs typeface="OPPOSans R" panose="00020600040101010101" charset="-122"/>
              </a:endParaRPr>
            </a:p>
            <a:p>
              <a:pPr>
                <a:lnSpc>
                  <a:spcPct val="150000"/>
                </a:lnSpc>
              </a:pPr>
              <a:r>
                <a:rPr lang="en-US" altLang="zh-CN" sz="1100">
                  <a:latin typeface="OPPOSans R" panose="00020600040101010101" charset="-122"/>
                  <a:ea typeface="OPPOSans R" panose="00020600040101010101" charset="-122"/>
                  <a:cs typeface="OPPOSans R" panose="00020600040101010101" charset="-122"/>
                </a:rPr>
                <a:t>6</a:t>
              </a:r>
              <a:r>
                <a:rPr lang="zh-CN" altLang="en-US" sz="1100">
                  <a:latin typeface="OPPOSans R" panose="00020600040101010101" charset="-122"/>
                  <a:ea typeface="OPPOSans R" panose="00020600040101010101" charset="-122"/>
                  <a:cs typeface="OPPOSans R" panose="00020600040101010101" charset="-122"/>
                </a:rPr>
                <a:t>、 总部施工图评审；</a:t>
              </a:r>
              <a:endParaRPr lang="en-US" altLang="zh-CN" sz="1050">
                <a:solidFill>
                  <a:srgbClr val="FF0000"/>
                </a:solidFill>
                <a:latin typeface="OPPOSans R" panose="00020600040101010101" charset="-122"/>
                <a:ea typeface="OPPOSans R" panose="00020600040101010101" charset="-122"/>
                <a:cs typeface="OPPOSans R" panose="00020600040101010101" charset="-122"/>
              </a:endParaRPr>
            </a:p>
            <a:p>
              <a:pPr>
                <a:lnSpc>
                  <a:spcPct val="150000"/>
                </a:lnSpc>
              </a:pPr>
              <a:endParaRPr lang="en-US" altLang="zh-CN" sz="1100">
                <a:latin typeface="OPPOSans R" panose="00020600040101010101" charset="-122"/>
                <a:ea typeface="OPPOSans R" panose="00020600040101010101" charset="-122"/>
                <a:cs typeface="OPPOSans R" panose="00020600040101010101" charset="-122"/>
              </a:endParaRPr>
            </a:p>
            <a:p>
              <a:pPr>
                <a:lnSpc>
                  <a:spcPct val="150000"/>
                </a:lnSpc>
              </a:pPr>
              <a:endParaRPr lang="en-US" altLang="zh-CN" sz="1100">
                <a:latin typeface="OPPOSans R" panose="00020600040101010101" charset="-122"/>
                <a:ea typeface="OPPOSans R" panose="00020600040101010101" charset="-122"/>
                <a:cs typeface="OPPOSans R" panose="00020600040101010101" charset="-122"/>
              </a:endParaRPr>
            </a:p>
          </p:txBody>
        </p:sp>
        <p:grpSp>
          <p:nvGrpSpPr>
            <p:cNvPr id="29" name="组合 2"/>
            <p:cNvGrpSpPr/>
            <p:nvPr/>
          </p:nvGrpSpPr>
          <p:grpSpPr bwMode="auto">
            <a:xfrm>
              <a:off x="3400425" y="1603375"/>
              <a:ext cx="150813" cy="304800"/>
              <a:chOff x="3308981" y="1145914"/>
              <a:chExt cx="148515" cy="299345"/>
            </a:xfrm>
          </p:grpSpPr>
          <p:sp>
            <p:nvSpPr>
              <p:cNvPr id="63" name="椭圆 62"/>
              <p:cNvSpPr/>
              <p:nvPr/>
            </p:nvSpPr>
            <p:spPr bwMode="auto">
              <a:xfrm>
                <a:off x="3344938" y="1145914"/>
                <a:ext cx="76602" cy="77954"/>
              </a:xfrm>
              <a:prstGeom prst="ellipse">
                <a:avLst/>
              </a:prstGeom>
              <a:solidFill>
                <a:srgbClr val="C45E5E">
                  <a:alpha val="89000"/>
                </a:srgbClr>
              </a:solidFill>
              <a:ln w="41275">
                <a:noFill/>
              </a:ln>
            </p:spPr>
            <p:style>
              <a:lnRef idx="2">
                <a:schemeClr val="accent1">
                  <a:shade val="50000"/>
                </a:schemeClr>
              </a:lnRef>
              <a:fillRef idx="1">
                <a:schemeClr val="accent1"/>
              </a:fillRef>
              <a:effectRef idx="0">
                <a:schemeClr val="accent1"/>
              </a:effectRef>
              <a:fontRef idx="minor">
                <a:schemeClr val="lt1"/>
              </a:fontRef>
            </p:style>
            <p:txBody>
              <a:bodyPr lIns="110584" tIns="55292" rIns="110584" bIns="55292" anchor="ctr"/>
              <a:lstStyle/>
              <a:p>
                <a:pPr algn="ctr" defTabSz="928370" fontAlgn="auto">
                  <a:spcBef>
                    <a:spcPts val="0"/>
                  </a:spcBef>
                  <a:spcAft>
                    <a:spcPts val="0"/>
                  </a:spcAft>
                  <a:buFontTx/>
                  <a:buNone/>
                  <a:defRPr/>
                </a:pPr>
                <a:endParaRPr lang="zh-CN" altLang="en-US" sz="3600" b="1" dirty="0">
                  <a:solidFill>
                    <a:schemeClr val="tx1">
                      <a:lumMod val="65000"/>
                      <a:lumOff val="35000"/>
                    </a:schemeClr>
                  </a:solidFill>
                  <a:latin typeface="OPPOSans R" panose="00020600040101010101" charset="-122"/>
                  <a:ea typeface="OPPOSans R" panose="00020600040101010101" charset="-122"/>
                  <a:cs typeface="OPPOSans R" panose="00020600040101010101" charset="-122"/>
                </a:endParaRPr>
              </a:p>
            </p:txBody>
          </p:sp>
          <p:sp>
            <p:nvSpPr>
              <p:cNvPr id="64" name="流程图: 摘录 63"/>
              <p:cNvSpPr/>
              <p:nvPr/>
            </p:nvSpPr>
            <p:spPr>
              <a:xfrm>
                <a:off x="3308981" y="1315855"/>
                <a:ext cx="148515" cy="129404"/>
              </a:xfrm>
              <a:prstGeom prst="flowChartExtra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sz="3600" dirty="0">
                  <a:latin typeface="OPPOSans R" panose="00020600040101010101" charset="-122"/>
                  <a:ea typeface="OPPOSans R" panose="00020600040101010101" charset="-122"/>
                  <a:cs typeface="OPPOSans R" panose="00020600040101010101" charset="-122"/>
                </a:endParaRPr>
              </a:p>
            </p:txBody>
          </p:sp>
        </p:grpSp>
        <p:sp>
          <p:nvSpPr>
            <p:cNvPr id="30" name="流程图: 摘录 29"/>
            <p:cNvSpPr/>
            <p:nvPr/>
          </p:nvSpPr>
          <p:spPr>
            <a:xfrm flipV="1">
              <a:off x="4222750" y="1250950"/>
              <a:ext cx="169863" cy="100013"/>
            </a:xfrm>
            <a:prstGeom prst="flowChartExtra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buFontTx/>
                <a:buNone/>
                <a:defRPr/>
              </a:pPr>
              <a:endParaRPr lang="zh-CN" altLang="en-US" sz="3600" dirty="0">
                <a:latin typeface="OPPOSans R" panose="00020600040101010101" charset="-122"/>
                <a:ea typeface="OPPOSans R" panose="00020600040101010101" charset="-122"/>
                <a:cs typeface="OPPOSans R" panose="00020600040101010101" charset="-122"/>
              </a:endParaRPr>
            </a:p>
          </p:txBody>
        </p:sp>
        <p:sp>
          <p:nvSpPr>
            <p:cNvPr id="31" name="文本框 40"/>
            <p:cNvSpPr txBox="1">
              <a:spLocks noChangeArrowheads="1"/>
            </p:cNvSpPr>
            <p:nvPr/>
          </p:nvSpPr>
          <p:spPr bwMode="auto">
            <a:xfrm>
              <a:off x="5092700" y="2093913"/>
              <a:ext cx="792163" cy="222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203" tIns="31102" rIns="62203" bIns="31102">
              <a:spAutoFit/>
            </a:bodyPr>
            <a:lstStyle>
              <a:lvl1pPr>
                <a:defRPr sz="1400">
                  <a:solidFill>
                    <a:schemeClr val="tx1"/>
                  </a:solidFill>
                  <a:latin typeface="Arial" panose="020B0604020202020204" pitchFamily="34" charset="0"/>
                  <a:ea typeface="宋体" panose="02010600030101010101" pitchFamily="2" charset="-122"/>
                </a:defRPr>
              </a:lvl1pPr>
              <a:lvl2pPr>
                <a:defRPr sz="1400">
                  <a:solidFill>
                    <a:schemeClr val="tx1"/>
                  </a:solidFill>
                  <a:latin typeface="Arial" panose="020B0604020202020204" pitchFamily="34" charset="0"/>
                  <a:ea typeface="宋体" panose="02010600030101010101" pitchFamily="2" charset="-122"/>
                </a:defRPr>
              </a:lvl2pPr>
              <a:lvl3pPr>
                <a:defRPr sz="1400">
                  <a:solidFill>
                    <a:schemeClr val="tx1"/>
                  </a:solidFill>
                  <a:latin typeface="Arial" panose="020B0604020202020204" pitchFamily="34" charset="0"/>
                  <a:ea typeface="宋体" panose="02010600030101010101" pitchFamily="2" charset="-122"/>
                </a:defRPr>
              </a:lvl3pPr>
              <a:lvl4pPr>
                <a:defRPr sz="1400">
                  <a:solidFill>
                    <a:schemeClr val="tx1"/>
                  </a:solidFill>
                  <a:latin typeface="Arial" panose="020B0604020202020204" pitchFamily="34" charset="0"/>
                  <a:ea typeface="宋体" panose="02010600030101010101" pitchFamily="2" charset="-122"/>
                </a:defRPr>
              </a:lvl4pPr>
              <a:lvl5pPr>
                <a:defRPr sz="1400">
                  <a:solidFill>
                    <a:schemeClr val="tx1"/>
                  </a:solidFill>
                  <a:latin typeface="Arial" panose="020B0604020202020204" pitchFamily="34" charset="0"/>
                  <a:ea typeface="宋体" panose="02010600030101010101" pitchFamily="2" charset="-122"/>
                </a:defRPr>
              </a:lvl5pPr>
              <a:lvl6pPr marL="1828800" indent="457200" defTabSz="685800" fontAlgn="base">
                <a:spcBef>
                  <a:spcPct val="0"/>
                </a:spcBef>
                <a:spcAft>
                  <a:spcPct val="0"/>
                </a:spcAft>
                <a:buFont typeface="Arial" panose="020B0604020202020204" pitchFamily="34" charset="0"/>
                <a:defRPr sz="1400">
                  <a:solidFill>
                    <a:schemeClr val="tx1"/>
                  </a:solidFill>
                  <a:latin typeface="Arial" panose="020B0604020202020204" pitchFamily="34" charset="0"/>
                  <a:ea typeface="宋体" panose="02010600030101010101" pitchFamily="2" charset="-122"/>
                </a:defRPr>
              </a:lvl6pPr>
              <a:lvl7pPr marL="2286000" indent="457200" defTabSz="685800" fontAlgn="base">
                <a:spcBef>
                  <a:spcPct val="0"/>
                </a:spcBef>
                <a:spcAft>
                  <a:spcPct val="0"/>
                </a:spcAft>
                <a:buFont typeface="Arial" panose="020B0604020202020204" pitchFamily="34" charset="0"/>
                <a:defRPr sz="1400">
                  <a:solidFill>
                    <a:schemeClr val="tx1"/>
                  </a:solidFill>
                  <a:latin typeface="Arial" panose="020B0604020202020204" pitchFamily="34" charset="0"/>
                  <a:ea typeface="宋体" panose="02010600030101010101" pitchFamily="2" charset="-122"/>
                </a:defRPr>
              </a:lvl7pPr>
              <a:lvl8pPr marL="2743200" indent="457200" defTabSz="685800" fontAlgn="base">
                <a:spcBef>
                  <a:spcPct val="0"/>
                </a:spcBef>
                <a:spcAft>
                  <a:spcPct val="0"/>
                </a:spcAft>
                <a:buFont typeface="Arial" panose="020B0604020202020204" pitchFamily="34" charset="0"/>
                <a:defRPr sz="1400">
                  <a:solidFill>
                    <a:schemeClr val="tx1"/>
                  </a:solidFill>
                  <a:latin typeface="Arial" panose="020B0604020202020204" pitchFamily="34" charset="0"/>
                  <a:ea typeface="宋体" panose="02010600030101010101" pitchFamily="2" charset="-122"/>
                </a:defRPr>
              </a:lvl8pPr>
              <a:lvl9pPr marL="3200400" indent="457200" defTabSz="685800" fontAlgn="base">
                <a:spcBef>
                  <a:spcPct val="0"/>
                </a:spcBef>
                <a:spcAft>
                  <a:spcPct val="0"/>
                </a:spcAft>
                <a:buFont typeface="Arial" panose="020B0604020202020204" pitchFamily="34" charset="0"/>
                <a:defRPr sz="1400">
                  <a:solidFill>
                    <a:schemeClr val="tx1"/>
                  </a:solidFill>
                  <a:latin typeface="Arial" panose="020B0604020202020204" pitchFamily="34" charset="0"/>
                  <a:ea typeface="宋体" panose="02010600030101010101" pitchFamily="2" charset="-122"/>
                </a:defRPr>
              </a:lvl9pPr>
            </a:lstStyle>
            <a:p>
              <a:pPr algn="ctr"/>
              <a:r>
                <a:rPr lang="zh-CN" altLang="en-US" sz="1600" b="1">
                  <a:latin typeface="OPPOSans R" panose="00020600040101010101" charset="-122"/>
                  <a:ea typeface="OPPOSans R" panose="00020600040101010101" charset="-122"/>
                  <a:cs typeface="OPPOSans R" panose="00020600040101010101" charset="-122"/>
                </a:rPr>
                <a:t>物料下单</a:t>
              </a:r>
              <a:endParaRPr lang="zh-CN" altLang="en-US" sz="1600" b="1">
                <a:latin typeface="OPPOSans R" panose="00020600040101010101" charset="-122"/>
                <a:ea typeface="OPPOSans R" panose="00020600040101010101" charset="-122"/>
                <a:cs typeface="OPPOSans R" panose="00020600040101010101" charset="-122"/>
              </a:endParaRPr>
            </a:p>
          </p:txBody>
        </p:sp>
        <p:sp>
          <p:nvSpPr>
            <p:cNvPr id="32" name="文本框 63"/>
            <p:cNvSpPr txBox="1">
              <a:spLocks noChangeArrowheads="1"/>
            </p:cNvSpPr>
            <p:nvPr/>
          </p:nvSpPr>
          <p:spPr bwMode="auto">
            <a:xfrm>
              <a:off x="4675188" y="2536825"/>
              <a:ext cx="1347787" cy="2209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203" tIns="31102" rIns="62203" bIns="31102">
              <a:spAutoFit/>
            </a:bodyPr>
            <a:lstStyle>
              <a:lvl1pPr>
                <a:defRPr sz="1400">
                  <a:solidFill>
                    <a:schemeClr val="tx1"/>
                  </a:solidFill>
                  <a:latin typeface="Arial" panose="020B0604020202020204" pitchFamily="34" charset="0"/>
                  <a:ea typeface="宋体" panose="02010600030101010101" pitchFamily="2" charset="-122"/>
                </a:defRPr>
              </a:lvl1pPr>
              <a:lvl2pPr>
                <a:defRPr sz="1400">
                  <a:solidFill>
                    <a:schemeClr val="tx1"/>
                  </a:solidFill>
                  <a:latin typeface="Arial" panose="020B0604020202020204" pitchFamily="34" charset="0"/>
                  <a:ea typeface="宋体" panose="02010600030101010101" pitchFamily="2" charset="-122"/>
                </a:defRPr>
              </a:lvl2pPr>
              <a:lvl3pPr>
                <a:defRPr sz="1400">
                  <a:solidFill>
                    <a:schemeClr val="tx1"/>
                  </a:solidFill>
                  <a:latin typeface="Arial" panose="020B0604020202020204" pitchFamily="34" charset="0"/>
                  <a:ea typeface="宋体" panose="02010600030101010101" pitchFamily="2" charset="-122"/>
                </a:defRPr>
              </a:lvl3pPr>
              <a:lvl4pPr>
                <a:defRPr sz="1400">
                  <a:solidFill>
                    <a:schemeClr val="tx1"/>
                  </a:solidFill>
                  <a:latin typeface="Arial" panose="020B0604020202020204" pitchFamily="34" charset="0"/>
                  <a:ea typeface="宋体" panose="02010600030101010101" pitchFamily="2" charset="-122"/>
                </a:defRPr>
              </a:lvl4pPr>
              <a:lvl5pPr>
                <a:defRPr sz="1400">
                  <a:solidFill>
                    <a:schemeClr val="tx1"/>
                  </a:solidFill>
                  <a:latin typeface="Arial" panose="020B0604020202020204" pitchFamily="34" charset="0"/>
                  <a:ea typeface="宋体" panose="02010600030101010101" pitchFamily="2" charset="-122"/>
                </a:defRPr>
              </a:lvl5pPr>
              <a:lvl6pPr marL="1828800" indent="457200" defTabSz="685800" fontAlgn="base">
                <a:spcBef>
                  <a:spcPct val="0"/>
                </a:spcBef>
                <a:spcAft>
                  <a:spcPct val="0"/>
                </a:spcAft>
                <a:buFont typeface="Arial" panose="020B0604020202020204" pitchFamily="34" charset="0"/>
                <a:defRPr sz="1400">
                  <a:solidFill>
                    <a:schemeClr val="tx1"/>
                  </a:solidFill>
                  <a:latin typeface="Arial" panose="020B0604020202020204" pitchFamily="34" charset="0"/>
                  <a:ea typeface="宋体" panose="02010600030101010101" pitchFamily="2" charset="-122"/>
                </a:defRPr>
              </a:lvl6pPr>
              <a:lvl7pPr marL="2286000" indent="457200" defTabSz="685800" fontAlgn="base">
                <a:spcBef>
                  <a:spcPct val="0"/>
                </a:spcBef>
                <a:spcAft>
                  <a:spcPct val="0"/>
                </a:spcAft>
                <a:buFont typeface="Arial" panose="020B0604020202020204" pitchFamily="34" charset="0"/>
                <a:defRPr sz="1400">
                  <a:solidFill>
                    <a:schemeClr val="tx1"/>
                  </a:solidFill>
                  <a:latin typeface="Arial" panose="020B0604020202020204" pitchFamily="34" charset="0"/>
                  <a:ea typeface="宋体" panose="02010600030101010101" pitchFamily="2" charset="-122"/>
                </a:defRPr>
              </a:lvl7pPr>
              <a:lvl8pPr marL="2743200" indent="457200" defTabSz="685800" fontAlgn="base">
                <a:spcBef>
                  <a:spcPct val="0"/>
                </a:spcBef>
                <a:spcAft>
                  <a:spcPct val="0"/>
                </a:spcAft>
                <a:buFont typeface="Arial" panose="020B0604020202020204" pitchFamily="34" charset="0"/>
                <a:defRPr sz="1400">
                  <a:solidFill>
                    <a:schemeClr val="tx1"/>
                  </a:solidFill>
                  <a:latin typeface="Arial" panose="020B0604020202020204" pitchFamily="34" charset="0"/>
                  <a:ea typeface="宋体" panose="02010600030101010101" pitchFamily="2" charset="-122"/>
                </a:defRPr>
              </a:lvl8pPr>
              <a:lvl9pPr marL="3200400" indent="457200" defTabSz="685800" fontAlgn="base">
                <a:spcBef>
                  <a:spcPct val="0"/>
                </a:spcBef>
                <a:spcAft>
                  <a:spcPct val="0"/>
                </a:spcAft>
                <a:buFont typeface="Arial" panose="020B0604020202020204" pitchFamily="34" charset="0"/>
                <a:defRPr sz="1400">
                  <a:solidFill>
                    <a:schemeClr val="tx1"/>
                  </a:solidFill>
                  <a:latin typeface="Arial" panose="020B0604020202020204" pitchFamily="34" charset="0"/>
                  <a:ea typeface="宋体" panose="02010600030101010101" pitchFamily="2" charset="-122"/>
                </a:defRPr>
              </a:lvl9pPr>
            </a:lstStyle>
            <a:p>
              <a:pPr>
                <a:lnSpc>
                  <a:spcPct val="200000"/>
                </a:lnSpc>
              </a:pPr>
              <a:r>
                <a:rPr lang="en-US" altLang="zh-CN" sz="1100">
                  <a:latin typeface="OPPOSans R" panose="00020600040101010101" charset="-122"/>
                  <a:ea typeface="OPPOSans R" panose="00020600040101010101" charset="-122"/>
                  <a:cs typeface="OPPOSans R" panose="00020600040101010101" charset="-122"/>
                </a:rPr>
                <a:t>1</a:t>
              </a:r>
              <a:r>
                <a:rPr lang="zh-CN" altLang="en-US" sz="1100">
                  <a:latin typeface="OPPOSans R" panose="00020600040101010101" charset="-122"/>
                  <a:ea typeface="OPPOSans R" panose="00020600040101010101" charset="-122"/>
                  <a:cs typeface="OPPOSans R" panose="00020600040101010101" charset="-122"/>
                </a:rPr>
                <a:t>、根据施工物料清单核实物料下单数量；</a:t>
              </a:r>
              <a:endParaRPr lang="en-US" altLang="zh-CN" sz="1100">
                <a:latin typeface="OPPOSans R" panose="00020600040101010101" charset="-122"/>
                <a:ea typeface="OPPOSans R" panose="00020600040101010101" charset="-122"/>
                <a:cs typeface="OPPOSans R" panose="00020600040101010101" charset="-122"/>
              </a:endParaRPr>
            </a:p>
            <a:p>
              <a:pPr>
                <a:lnSpc>
                  <a:spcPct val="200000"/>
                </a:lnSpc>
              </a:pPr>
              <a:r>
                <a:rPr lang="en-US" altLang="zh-CN" sz="1100">
                  <a:latin typeface="OPPOSans R" panose="00020600040101010101" charset="-122"/>
                  <a:ea typeface="OPPOSans R" panose="00020600040101010101" charset="-122"/>
                  <a:cs typeface="OPPOSans R" panose="00020600040101010101" charset="-122"/>
                </a:rPr>
                <a:t>2</a:t>
              </a:r>
              <a:r>
                <a:rPr lang="zh-CN" altLang="en-US" sz="1100">
                  <a:latin typeface="OPPOSans R" panose="00020600040101010101" charset="-122"/>
                  <a:ea typeface="OPPOSans R" panose="00020600040101010101" charset="-122"/>
                  <a:cs typeface="OPPOSans R" panose="00020600040101010101" charset="-122"/>
                </a:rPr>
                <a:t>、客服标准物料下单；</a:t>
              </a:r>
              <a:endParaRPr lang="zh-CN" altLang="en-US" sz="1100">
                <a:latin typeface="OPPOSans R" panose="00020600040101010101" charset="-122"/>
                <a:ea typeface="OPPOSans R" panose="00020600040101010101" charset="-122"/>
                <a:cs typeface="OPPOSans R" panose="00020600040101010101" charset="-122"/>
              </a:endParaRPr>
            </a:p>
            <a:p>
              <a:pPr>
                <a:lnSpc>
                  <a:spcPct val="200000"/>
                </a:lnSpc>
              </a:pPr>
              <a:r>
                <a:rPr lang="en-US" altLang="zh-CN" sz="1100">
                  <a:latin typeface="OPPOSans R" panose="00020600040101010101" charset="-122"/>
                  <a:ea typeface="OPPOSans R" panose="00020600040101010101" charset="-122"/>
                  <a:cs typeface="OPPOSans R" panose="00020600040101010101" charset="-122"/>
                </a:rPr>
                <a:t>3</a:t>
              </a:r>
              <a:r>
                <a:rPr lang="zh-CN" altLang="en-US" sz="1100">
                  <a:latin typeface="OPPOSans R" panose="00020600040101010101" charset="-122"/>
                  <a:ea typeface="OPPOSans R" panose="00020600040101010101" charset="-122"/>
                  <a:cs typeface="OPPOSans R" panose="00020600040101010101" charset="-122"/>
                </a:rPr>
                <a:t>、销售标准物料下单；</a:t>
              </a:r>
              <a:endParaRPr lang="en-US" altLang="zh-CN" sz="1100">
                <a:latin typeface="OPPOSans R" panose="00020600040101010101" charset="-122"/>
                <a:ea typeface="OPPOSans R" panose="00020600040101010101" charset="-122"/>
                <a:cs typeface="OPPOSans R" panose="00020600040101010101" charset="-122"/>
              </a:endParaRPr>
            </a:p>
            <a:p>
              <a:pPr>
                <a:lnSpc>
                  <a:spcPct val="200000"/>
                </a:lnSpc>
              </a:pPr>
              <a:r>
                <a:rPr lang="en-US" altLang="zh-CN" sz="1100">
                  <a:latin typeface="OPPOSans R" panose="00020600040101010101" charset="-122"/>
                  <a:ea typeface="OPPOSans R" panose="00020600040101010101" charset="-122"/>
                  <a:cs typeface="OPPOSans R" panose="00020600040101010101" charset="-122"/>
                </a:rPr>
                <a:t>4</a:t>
              </a:r>
              <a:r>
                <a:rPr lang="zh-CN" altLang="en-US" sz="1100">
                  <a:latin typeface="OPPOSans R" panose="00020600040101010101" charset="-122"/>
                  <a:ea typeface="OPPOSans R" panose="00020600040101010101" charset="-122"/>
                  <a:cs typeface="OPPOSans R" panose="00020600040101010101" charset="-122"/>
                </a:rPr>
                <a:t>、定制物料采购；</a:t>
              </a:r>
              <a:endParaRPr lang="zh-CN" altLang="en-US" sz="1100">
                <a:latin typeface="OPPOSans R" panose="00020600040101010101" charset="-122"/>
                <a:ea typeface="OPPOSans R" panose="00020600040101010101" charset="-122"/>
                <a:cs typeface="OPPOSans R" panose="00020600040101010101" charset="-122"/>
              </a:endParaRPr>
            </a:p>
            <a:p>
              <a:pPr>
                <a:lnSpc>
                  <a:spcPct val="200000"/>
                </a:lnSpc>
              </a:pPr>
              <a:r>
                <a:rPr lang="en-US" altLang="zh-CN" sz="1100">
                  <a:latin typeface="OPPOSans R" panose="00020600040101010101" charset="-122"/>
                  <a:ea typeface="OPPOSans R" panose="00020600040101010101" charset="-122"/>
                  <a:cs typeface="OPPOSans R" panose="00020600040101010101" charset="-122"/>
                </a:rPr>
                <a:t>5</a:t>
              </a:r>
              <a:r>
                <a:rPr lang="zh-CN" altLang="en-US" sz="1100">
                  <a:latin typeface="OPPOSans R" panose="00020600040101010101" charset="-122"/>
                  <a:ea typeface="OPPOSans R" panose="00020600040101010101" charset="-122"/>
                  <a:cs typeface="OPPOSans R" panose="00020600040101010101" charset="-122"/>
                </a:rPr>
                <a:t>、其他物料采购；</a:t>
              </a:r>
              <a:endParaRPr lang="zh-CN" altLang="en-US" sz="1100">
                <a:latin typeface="OPPOSans R" panose="00020600040101010101" charset="-122"/>
                <a:ea typeface="OPPOSans R" panose="00020600040101010101" charset="-122"/>
                <a:cs typeface="OPPOSans R" panose="00020600040101010101" charset="-122"/>
              </a:endParaRPr>
            </a:p>
            <a:p>
              <a:pPr>
                <a:lnSpc>
                  <a:spcPct val="200000"/>
                </a:lnSpc>
              </a:pPr>
              <a:endParaRPr lang="en-US" altLang="zh-CN" sz="1100">
                <a:latin typeface="OPPOSans R" panose="00020600040101010101" charset="-122"/>
                <a:ea typeface="OPPOSans R" panose="00020600040101010101" charset="-122"/>
                <a:cs typeface="OPPOSans R" panose="00020600040101010101" charset="-122"/>
              </a:endParaRPr>
            </a:p>
            <a:p>
              <a:pPr>
                <a:lnSpc>
                  <a:spcPct val="200000"/>
                </a:lnSpc>
              </a:pPr>
              <a:endParaRPr lang="en-US" altLang="zh-CN" sz="1100">
                <a:latin typeface="OPPOSans R" panose="00020600040101010101" charset="-122"/>
                <a:ea typeface="OPPOSans R" panose="00020600040101010101" charset="-122"/>
                <a:cs typeface="OPPOSans R" panose="00020600040101010101" charset="-122"/>
              </a:endParaRPr>
            </a:p>
            <a:p>
              <a:pPr>
                <a:lnSpc>
                  <a:spcPct val="200000"/>
                </a:lnSpc>
              </a:pPr>
              <a:endParaRPr lang="en-US" altLang="zh-CN" sz="1100">
                <a:latin typeface="OPPOSans R" panose="00020600040101010101" charset="-122"/>
                <a:ea typeface="OPPOSans R" panose="00020600040101010101" charset="-122"/>
                <a:cs typeface="OPPOSans R" panose="00020600040101010101" charset="-122"/>
              </a:endParaRPr>
            </a:p>
          </p:txBody>
        </p:sp>
        <p:grpSp>
          <p:nvGrpSpPr>
            <p:cNvPr id="33" name="组合 64"/>
            <p:cNvGrpSpPr/>
            <p:nvPr/>
          </p:nvGrpSpPr>
          <p:grpSpPr bwMode="auto">
            <a:xfrm>
              <a:off x="4984750" y="1612900"/>
              <a:ext cx="150813" cy="295275"/>
              <a:chOff x="2178" y="1394"/>
              <a:chExt cx="265" cy="517"/>
            </a:xfrm>
          </p:grpSpPr>
          <p:sp>
            <p:nvSpPr>
              <p:cNvPr id="61" name="椭圆 60"/>
              <p:cNvSpPr/>
              <p:nvPr/>
            </p:nvSpPr>
            <p:spPr bwMode="auto">
              <a:xfrm>
                <a:off x="2242" y="1394"/>
                <a:ext cx="142" cy="142"/>
              </a:xfrm>
              <a:prstGeom prst="ellipse">
                <a:avLst/>
              </a:prstGeom>
              <a:solidFill>
                <a:srgbClr val="C45E5E">
                  <a:alpha val="89000"/>
                </a:srgbClr>
              </a:solidFill>
              <a:ln w="41275">
                <a:noFill/>
              </a:ln>
            </p:spPr>
            <p:style>
              <a:lnRef idx="2">
                <a:schemeClr val="accent1">
                  <a:shade val="50000"/>
                </a:schemeClr>
              </a:lnRef>
              <a:fillRef idx="1">
                <a:schemeClr val="accent1"/>
              </a:fillRef>
              <a:effectRef idx="0">
                <a:schemeClr val="accent1"/>
              </a:effectRef>
              <a:fontRef idx="minor">
                <a:schemeClr val="lt1"/>
              </a:fontRef>
            </p:style>
            <p:txBody>
              <a:bodyPr lIns="110584" tIns="55292" rIns="110584" bIns="55292" anchor="ctr"/>
              <a:lstStyle/>
              <a:p>
                <a:pPr algn="ctr" defTabSz="928370" fontAlgn="auto">
                  <a:spcBef>
                    <a:spcPts val="0"/>
                  </a:spcBef>
                  <a:spcAft>
                    <a:spcPts val="0"/>
                  </a:spcAft>
                  <a:buFontTx/>
                  <a:buNone/>
                  <a:defRPr/>
                </a:pPr>
                <a:endParaRPr lang="zh-CN" altLang="en-US" sz="3600" b="1" dirty="0">
                  <a:solidFill>
                    <a:schemeClr val="tx1">
                      <a:lumMod val="65000"/>
                      <a:lumOff val="35000"/>
                    </a:schemeClr>
                  </a:solidFill>
                  <a:latin typeface="OPPOSans R" panose="00020600040101010101" charset="-122"/>
                  <a:ea typeface="OPPOSans R" panose="00020600040101010101" charset="-122"/>
                  <a:cs typeface="OPPOSans R" panose="00020600040101010101" charset="-122"/>
                </a:endParaRPr>
              </a:p>
            </p:txBody>
          </p:sp>
          <p:sp>
            <p:nvSpPr>
              <p:cNvPr id="62" name="流程图: 摘录 61"/>
              <p:cNvSpPr/>
              <p:nvPr/>
            </p:nvSpPr>
            <p:spPr>
              <a:xfrm>
                <a:off x="2178" y="1680"/>
                <a:ext cx="265" cy="231"/>
              </a:xfrm>
              <a:prstGeom prst="flowChartExtra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sz="3600" dirty="0">
                  <a:latin typeface="OPPOSans R" panose="00020600040101010101" charset="-122"/>
                  <a:ea typeface="OPPOSans R" panose="00020600040101010101" charset="-122"/>
                  <a:cs typeface="OPPOSans R" panose="00020600040101010101" charset="-122"/>
                </a:endParaRPr>
              </a:p>
            </p:txBody>
          </p:sp>
        </p:grpSp>
        <p:sp>
          <p:nvSpPr>
            <p:cNvPr id="34" name="文本框 40"/>
            <p:cNvSpPr txBox="1">
              <a:spLocks noChangeArrowheads="1"/>
            </p:cNvSpPr>
            <p:nvPr/>
          </p:nvSpPr>
          <p:spPr bwMode="auto">
            <a:xfrm>
              <a:off x="6294438" y="2100263"/>
              <a:ext cx="1006475" cy="222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203" tIns="31102" rIns="62203" bIns="31102">
              <a:spAutoFit/>
            </a:bodyPr>
            <a:lstStyle>
              <a:lvl1pPr>
                <a:defRPr sz="1400">
                  <a:solidFill>
                    <a:schemeClr val="tx1"/>
                  </a:solidFill>
                  <a:latin typeface="Arial" panose="020B0604020202020204" pitchFamily="34" charset="0"/>
                  <a:ea typeface="宋体" panose="02010600030101010101" pitchFamily="2" charset="-122"/>
                </a:defRPr>
              </a:lvl1pPr>
              <a:lvl2pPr>
                <a:defRPr sz="1400">
                  <a:solidFill>
                    <a:schemeClr val="tx1"/>
                  </a:solidFill>
                  <a:latin typeface="Arial" panose="020B0604020202020204" pitchFamily="34" charset="0"/>
                  <a:ea typeface="宋体" panose="02010600030101010101" pitchFamily="2" charset="-122"/>
                </a:defRPr>
              </a:lvl2pPr>
              <a:lvl3pPr>
                <a:defRPr sz="1400">
                  <a:solidFill>
                    <a:schemeClr val="tx1"/>
                  </a:solidFill>
                  <a:latin typeface="Arial" panose="020B0604020202020204" pitchFamily="34" charset="0"/>
                  <a:ea typeface="宋体" panose="02010600030101010101" pitchFamily="2" charset="-122"/>
                </a:defRPr>
              </a:lvl3pPr>
              <a:lvl4pPr>
                <a:defRPr sz="1400">
                  <a:solidFill>
                    <a:schemeClr val="tx1"/>
                  </a:solidFill>
                  <a:latin typeface="Arial" panose="020B0604020202020204" pitchFamily="34" charset="0"/>
                  <a:ea typeface="宋体" panose="02010600030101010101" pitchFamily="2" charset="-122"/>
                </a:defRPr>
              </a:lvl4pPr>
              <a:lvl5pPr>
                <a:defRPr sz="1400">
                  <a:solidFill>
                    <a:schemeClr val="tx1"/>
                  </a:solidFill>
                  <a:latin typeface="Arial" panose="020B0604020202020204" pitchFamily="34" charset="0"/>
                  <a:ea typeface="宋体" panose="02010600030101010101" pitchFamily="2" charset="-122"/>
                </a:defRPr>
              </a:lvl5pPr>
              <a:lvl6pPr marL="1828800" indent="457200" defTabSz="685800" fontAlgn="base">
                <a:spcBef>
                  <a:spcPct val="0"/>
                </a:spcBef>
                <a:spcAft>
                  <a:spcPct val="0"/>
                </a:spcAft>
                <a:buFont typeface="Arial" panose="020B0604020202020204" pitchFamily="34" charset="0"/>
                <a:defRPr sz="1400">
                  <a:solidFill>
                    <a:schemeClr val="tx1"/>
                  </a:solidFill>
                  <a:latin typeface="Arial" panose="020B0604020202020204" pitchFamily="34" charset="0"/>
                  <a:ea typeface="宋体" panose="02010600030101010101" pitchFamily="2" charset="-122"/>
                </a:defRPr>
              </a:lvl6pPr>
              <a:lvl7pPr marL="2286000" indent="457200" defTabSz="685800" fontAlgn="base">
                <a:spcBef>
                  <a:spcPct val="0"/>
                </a:spcBef>
                <a:spcAft>
                  <a:spcPct val="0"/>
                </a:spcAft>
                <a:buFont typeface="Arial" panose="020B0604020202020204" pitchFamily="34" charset="0"/>
                <a:defRPr sz="1400">
                  <a:solidFill>
                    <a:schemeClr val="tx1"/>
                  </a:solidFill>
                  <a:latin typeface="Arial" panose="020B0604020202020204" pitchFamily="34" charset="0"/>
                  <a:ea typeface="宋体" panose="02010600030101010101" pitchFamily="2" charset="-122"/>
                </a:defRPr>
              </a:lvl7pPr>
              <a:lvl8pPr marL="2743200" indent="457200" defTabSz="685800" fontAlgn="base">
                <a:spcBef>
                  <a:spcPct val="0"/>
                </a:spcBef>
                <a:spcAft>
                  <a:spcPct val="0"/>
                </a:spcAft>
                <a:buFont typeface="Arial" panose="020B0604020202020204" pitchFamily="34" charset="0"/>
                <a:defRPr sz="1400">
                  <a:solidFill>
                    <a:schemeClr val="tx1"/>
                  </a:solidFill>
                  <a:latin typeface="Arial" panose="020B0604020202020204" pitchFamily="34" charset="0"/>
                  <a:ea typeface="宋体" panose="02010600030101010101" pitchFamily="2" charset="-122"/>
                </a:defRPr>
              </a:lvl8pPr>
              <a:lvl9pPr marL="3200400" indent="457200" defTabSz="685800" fontAlgn="base">
                <a:spcBef>
                  <a:spcPct val="0"/>
                </a:spcBef>
                <a:spcAft>
                  <a:spcPct val="0"/>
                </a:spcAft>
                <a:buFont typeface="Arial" panose="020B0604020202020204" pitchFamily="34" charset="0"/>
                <a:defRPr sz="1400">
                  <a:solidFill>
                    <a:schemeClr val="tx1"/>
                  </a:solidFill>
                  <a:latin typeface="Arial" panose="020B0604020202020204" pitchFamily="34" charset="0"/>
                  <a:ea typeface="宋体" panose="02010600030101010101" pitchFamily="2" charset="-122"/>
                </a:defRPr>
              </a:lvl9pPr>
            </a:lstStyle>
            <a:p>
              <a:pPr algn="ctr"/>
              <a:r>
                <a:rPr lang="zh-CN" altLang="en-US" sz="1600" b="1">
                  <a:latin typeface="OPPOSans R" panose="00020600040101010101" charset="-122"/>
                  <a:ea typeface="OPPOSans R" panose="00020600040101010101" charset="-122"/>
                  <a:cs typeface="OPPOSans R" panose="00020600040101010101" charset="-122"/>
                </a:rPr>
                <a:t>项目施工</a:t>
              </a:r>
              <a:endParaRPr lang="zh-CN" altLang="en-US" sz="1600" b="1">
                <a:latin typeface="OPPOSans R" panose="00020600040101010101" charset="-122"/>
                <a:ea typeface="OPPOSans R" panose="00020600040101010101" charset="-122"/>
                <a:cs typeface="OPPOSans R" panose="00020600040101010101" charset="-122"/>
              </a:endParaRPr>
            </a:p>
          </p:txBody>
        </p:sp>
        <p:sp>
          <p:nvSpPr>
            <p:cNvPr id="35" name="文本框 76"/>
            <p:cNvSpPr txBox="1">
              <a:spLocks noChangeArrowheads="1"/>
            </p:cNvSpPr>
            <p:nvPr/>
          </p:nvSpPr>
          <p:spPr bwMode="auto">
            <a:xfrm>
              <a:off x="6156325" y="2541588"/>
              <a:ext cx="1238250" cy="151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203" tIns="31102" rIns="62203" bIns="31102"/>
            <a:lstStyle>
              <a:lvl1pPr>
                <a:defRPr sz="1400">
                  <a:solidFill>
                    <a:schemeClr val="tx1"/>
                  </a:solidFill>
                  <a:latin typeface="Arial" panose="020B0604020202020204" pitchFamily="34" charset="0"/>
                  <a:ea typeface="宋体" panose="02010600030101010101" pitchFamily="2" charset="-122"/>
                </a:defRPr>
              </a:lvl1pPr>
              <a:lvl2pPr>
                <a:defRPr sz="1400">
                  <a:solidFill>
                    <a:schemeClr val="tx1"/>
                  </a:solidFill>
                  <a:latin typeface="Arial" panose="020B0604020202020204" pitchFamily="34" charset="0"/>
                  <a:ea typeface="宋体" panose="02010600030101010101" pitchFamily="2" charset="-122"/>
                </a:defRPr>
              </a:lvl2pPr>
              <a:lvl3pPr>
                <a:defRPr sz="1400">
                  <a:solidFill>
                    <a:schemeClr val="tx1"/>
                  </a:solidFill>
                  <a:latin typeface="Arial" panose="020B0604020202020204" pitchFamily="34" charset="0"/>
                  <a:ea typeface="宋体" panose="02010600030101010101" pitchFamily="2" charset="-122"/>
                </a:defRPr>
              </a:lvl3pPr>
              <a:lvl4pPr>
                <a:defRPr sz="1400">
                  <a:solidFill>
                    <a:schemeClr val="tx1"/>
                  </a:solidFill>
                  <a:latin typeface="Arial" panose="020B0604020202020204" pitchFamily="34" charset="0"/>
                  <a:ea typeface="宋体" panose="02010600030101010101" pitchFamily="2" charset="-122"/>
                </a:defRPr>
              </a:lvl4pPr>
              <a:lvl5pPr>
                <a:defRPr sz="1400">
                  <a:solidFill>
                    <a:schemeClr val="tx1"/>
                  </a:solidFill>
                  <a:latin typeface="Arial" panose="020B0604020202020204" pitchFamily="34" charset="0"/>
                  <a:ea typeface="宋体" panose="02010600030101010101" pitchFamily="2" charset="-122"/>
                </a:defRPr>
              </a:lvl5pPr>
              <a:lvl6pPr marL="1828800" indent="457200" defTabSz="685800" fontAlgn="base">
                <a:spcBef>
                  <a:spcPct val="0"/>
                </a:spcBef>
                <a:spcAft>
                  <a:spcPct val="0"/>
                </a:spcAft>
                <a:buFont typeface="Arial" panose="020B0604020202020204" pitchFamily="34" charset="0"/>
                <a:defRPr sz="1400">
                  <a:solidFill>
                    <a:schemeClr val="tx1"/>
                  </a:solidFill>
                  <a:latin typeface="Arial" panose="020B0604020202020204" pitchFamily="34" charset="0"/>
                  <a:ea typeface="宋体" panose="02010600030101010101" pitchFamily="2" charset="-122"/>
                </a:defRPr>
              </a:lvl6pPr>
              <a:lvl7pPr marL="2286000" indent="457200" defTabSz="685800" fontAlgn="base">
                <a:spcBef>
                  <a:spcPct val="0"/>
                </a:spcBef>
                <a:spcAft>
                  <a:spcPct val="0"/>
                </a:spcAft>
                <a:buFont typeface="Arial" panose="020B0604020202020204" pitchFamily="34" charset="0"/>
                <a:defRPr sz="1400">
                  <a:solidFill>
                    <a:schemeClr val="tx1"/>
                  </a:solidFill>
                  <a:latin typeface="Arial" panose="020B0604020202020204" pitchFamily="34" charset="0"/>
                  <a:ea typeface="宋体" panose="02010600030101010101" pitchFamily="2" charset="-122"/>
                </a:defRPr>
              </a:lvl7pPr>
              <a:lvl8pPr marL="2743200" indent="457200" defTabSz="685800" fontAlgn="base">
                <a:spcBef>
                  <a:spcPct val="0"/>
                </a:spcBef>
                <a:spcAft>
                  <a:spcPct val="0"/>
                </a:spcAft>
                <a:buFont typeface="Arial" panose="020B0604020202020204" pitchFamily="34" charset="0"/>
                <a:defRPr sz="1400">
                  <a:solidFill>
                    <a:schemeClr val="tx1"/>
                  </a:solidFill>
                  <a:latin typeface="Arial" panose="020B0604020202020204" pitchFamily="34" charset="0"/>
                  <a:ea typeface="宋体" panose="02010600030101010101" pitchFamily="2" charset="-122"/>
                </a:defRPr>
              </a:lvl8pPr>
              <a:lvl9pPr marL="3200400" indent="457200" defTabSz="685800" fontAlgn="base">
                <a:spcBef>
                  <a:spcPct val="0"/>
                </a:spcBef>
                <a:spcAft>
                  <a:spcPct val="0"/>
                </a:spcAft>
                <a:buFont typeface="Arial" panose="020B0604020202020204" pitchFamily="34" charset="0"/>
                <a:defRPr sz="1400">
                  <a:solidFill>
                    <a:schemeClr val="tx1"/>
                  </a:solidFill>
                  <a:latin typeface="Arial" panose="020B0604020202020204" pitchFamily="34" charset="0"/>
                  <a:ea typeface="宋体" panose="02010600030101010101" pitchFamily="2" charset="-122"/>
                </a:defRPr>
              </a:lvl9pPr>
            </a:lstStyle>
            <a:p>
              <a:pPr>
                <a:lnSpc>
                  <a:spcPct val="150000"/>
                </a:lnSpc>
              </a:pPr>
              <a:r>
                <a:rPr lang="en-US" altLang="zh-CN" sz="1100">
                  <a:latin typeface="OPPOSans R" panose="00020600040101010101" charset="-122"/>
                  <a:ea typeface="OPPOSans R" panose="00020600040101010101" charset="-122"/>
                  <a:cs typeface="OPPOSans R" panose="00020600040101010101" charset="-122"/>
                </a:rPr>
                <a:t>1</a:t>
              </a:r>
              <a:r>
                <a:rPr lang="zh-CN" altLang="en-US" sz="1100">
                  <a:latin typeface="OPPOSans R" panose="00020600040101010101" charset="-122"/>
                  <a:ea typeface="OPPOSans R" panose="00020600040101010101" charset="-122"/>
                  <a:cs typeface="OPPOSans R" panose="00020600040101010101" charset="-122"/>
                </a:rPr>
                <a:t>、装修公司审图，施工交底；</a:t>
              </a:r>
              <a:endParaRPr lang="en-US" altLang="zh-CN" sz="1100">
                <a:latin typeface="OPPOSans R" panose="00020600040101010101" charset="-122"/>
                <a:ea typeface="OPPOSans R" panose="00020600040101010101" charset="-122"/>
                <a:cs typeface="OPPOSans R" panose="00020600040101010101" charset="-122"/>
              </a:endParaRPr>
            </a:p>
            <a:p>
              <a:pPr>
                <a:lnSpc>
                  <a:spcPct val="150000"/>
                </a:lnSpc>
              </a:pPr>
              <a:r>
                <a:rPr lang="en-US" altLang="zh-CN" sz="1100">
                  <a:latin typeface="OPPOSans R" panose="00020600040101010101" charset="-122"/>
                  <a:ea typeface="OPPOSans R" panose="00020600040101010101" charset="-122"/>
                  <a:cs typeface="OPPOSans R" panose="00020600040101010101" charset="-122"/>
                </a:rPr>
                <a:t>2</a:t>
              </a:r>
              <a:r>
                <a:rPr lang="zh-CN" altLang="en-US" sz="1100">
                  <a:latin typeface="OPPOSans R" panose="00020600040101010101" charset="-122"/>
                  <a:ea typeface="OPPOSans R" panose="00020600040101010101" charset="-122"/>
                  <a:cs typeface="OPPOSans R" panose="00020600040101010101" charset="-122"/>
                </a:rPr>
                <a:t>、清场及复尺；</a:t>
              </a:r>
              <a:endParaRPr lang="zh-CN" altLang="en-US" sz="1100">
                <a:latin typeface="OPPOSans R" panose="00020600040101010101" charset="-122"/>
                <a:ea typeface="OPPOSans R" panose="00020600040101010101" charset="-122"/>
                <a:cs typeface="OPPOSans R" panose="00020600040101010101" charset="-122"/>
              </a:endParaRPr>
            </a:p>
            <a:p>
              <a:pPr>
                <a:lnSpc>
                  <a:spcPct val="150000"/>
                </a:lnSpc>
              </a:pPr>
              <a:r>
                <a:rPr lang="en-US" altLang="zh-CN" sz="1100">
                  <a:latin typeface="OPPOSans R" panose="00020600040101010101" charset="-122"/>
                  <a:ea typeface="OPPOSans R" panose="00020600040101010101" charset="-122"/>
                  <a:cs typeface="OPPOSans R" panose="00020600040101010101" charset="-122"/>
                </a:rPr>
                <a:t>3</a:t>
              </a:r>
              <a:r>
                <a:rPr lang="zh-CN" altLang="en-US" sz="1100">
                  <a:latin typeface="OPPOSans R" panose="00020600040101010101" charset="-122"/>
                  <a:ea typeface="OPPOSans R" panose="00020600040101010101" charset="-122"/>
                  <a:cs typeface="OPPOSans R" panose="00020600040101010101" charset="-122"/>
                </a:rPr>
                <a:t>、确定施工周期进度表；</a:t>
              </a:r>
              <a:endParaRPr lang="zh-CN" altLang="en-US" sz="1100">
                <a:latin typeface="OPPOSans R" panose="00020600040101010101" charset="-122"/>
                <a:ea typeface="OPPOSans R" panose="00020600040101010101" charset="-122"/>
                <a:cs typeface="OPPOSans R" panose="00020600040101010101" charset="-122"/>
              </a:endParaRPr>
            </a:p>
            <a:p>
              <a:pPr>
                <a:lnSpc>
                  <a:spcPct val="150000"/>
                </a:lnSpc>
              </a:pPr>
              <a:r>
                <a:rPr lang="en-US" altLang="zh-CN" sz="1100">
                  <a:latin typeface="OPPOSans R" panose="00020600040101010101" charset="-122"/>
                  <a:ea typeface="OPPOSans R" panose="00020600040101010101" charset="-122"/>
                  <a:cs typeface="OPPOSans R" panose="00020600040101010101" charset="-122"/>
                </a:rPr>
                <a:t>4</a:t>
              </a:r>
              <a:r>
                <a:rPr lang="zh-CN" altLang="en-US" sz="1100">
                  <a:latin typeface="OPPOSans R" panose="00020600040101010101" charset="-122"/>
                  <a:ea typeface="OPPOSans R" panose="00020600040101010101" charset="-122"/>
                  <a:cs typeface="OPPOSans R" panose="00020600040101010101" charset="-122"/>
                </a:rPr>
                <a:t>、组织施工；</a:t>
              </a:r>
              <a:endParaRPr lang="zh-CN" altLang="en-US" sz="1100">
                <a:latin typeface="OPPOSans R" panose="00020600040101010101" charset="-122"/>
                <a:ea typeface="OPPOSans R" panose="00020600040101010101" charset="-122"/>
                <a:cs typeface="OPPOSans R" panose="00020600040101010101" charset="-122"/>
              </a:endParaRPr>
            </a:p>
            <a:p>
              <a:pPr>
                <a:lnSpc>
                  <a:spcPct val="150000"/>
                </a:lnSpc>
              </a:pPr>
              <a:r>
                <a:rPr lang="en-US" altLang="zh-CN" sz="1100">
                  <a:latin typeface="OPPOSans R" panose="00020600040101010101" charset="-122"/>
                  <a:ea typeface="OPPOSans R" panose="00020600040101010101" charset="-122"/>
                  <a:cs typeface="OPPOSans R" panose="00020600040101010101" charset="-122"/>
                </a:rPr>
                <a:t>5</a:t>
              </a:r>
              <a:r>
                <a:rPr lang="zh-CN" altLang="en-US" sz="1100">
                  <a:latin typeface="OPPOSans R" panose="00020600040101010101" charset="-122"/>
                  <a:ea typeface="OPPOSans R" panose="00020600040101010101" charset="-122"/>
                  <a:cs typeface="OPPOSans R" panose="00020600040101010101" charset="-122"/>
                </a:rPr>
                <a:t>、分阶段验收；</a:t>
              </a:r>
              <a:endParaRPr lang="zh-CN" altLang="en-US" sz="1100">
                <a:latin typeface="OPPOSans R" panose="00020600040101010101" charset="-122"/>
                <a:ea typeface="OPPOSans R" panose="00020600040101010101" charset="-122"/>
                <a:cs typeface="OPPOSans R" panose="00020600040101010101" charset="-122"/>
              </a:endParaRPr>
            </a:p>
            <a:p>
              <a:pPr>
                <a:lnSpc>
                  <a:spcPct val="150000"/>
                </a:lnSpc>
              </a:pPr>
              <a:endParaRPr lang="en-US" altLang="zh-CN" sz="1100">
                <a:latin typeface="OPPOSans R" panose="00020600040101010101" charset="-122"/>
                <a:ea typeface="OPPOSans R" panose="00020600040101010101" charset="-122"/>
                <a:cs typeface="OPPOSans R" panose="00020600040101010101" charset="-122"/>
              </a:endParaRPr>
            </a:p>
            <a:p>
              <a:pPr>
                <a:lnSpc>
                  <a:spcPct val="200000"/>
                </a:lnSpc>
              </a:pPr>
              <a:endParaRPr lang="en-US" altLang="zh-CN" sz="1100">
                <a:latin typeface="OPPOSans R" panose="00020600040101010101" charset="-122"/>
                <a:ea typeface="OPPOSans R" panose="00020600040101010101" charset="-122"/>
                <a:cs typeface="OPPOSans R" panose="00020600040101010101" charset="-122"/>
              </a:endParaRPr>
            </a:p>
            <a:p>
              <a:pPr>
                <a:lnSpc>
                  <a:spcPct val="200000"/>
                </a:lnSpc>
              </a:pPr>
              <a:endParaRPr lang="en-US" altLang="zh-CN" sz="1100">
                <a:latin typeface="OPPOSans R" panose="00020600040101010101" charset="-122"/>
                <a:ea typeface="OPPOSans R" panose="00020600040101010101" charset="-122"/>
                <a:cs typeface="OPPOSans R" panose="00020600040101010101" charset="-122"/>
              </a:endParaRPr>
            </a:p>
            <a:p>
              <a:pPr>
                <a:lnSpc>
                  <a:spcPct val="200000"/>
                </a:lnSpc>
              </a:pPr>
              <a:endParaRPr lang="en-US" altLang="zh-CN" sz="1100">
                <a:latin typeface="OPPOSans R" panose="00020600040101010101" charset="-122"/>
                <a:ea typeface="OPPOSans R" panose="00020600040101010101" charset="-122"/>
                <a:cs typeface="OPPOSans R" panose="00020600040101010101" charset="-122"/>
              </a:endParaRPr>
            </a:p>
            <a:p>
              <a:pPr>
                <a:lnSpc>
                  <a:spcPct val="200000"/>
                </a:lnSpc>
              </a:pPr>
              <a:r>
                <a:rPr lang="zh-CN" altLang="en-US" sz="1100">
                  <a:latin typeface="OPPOSans R" panose="00020600040101010101" charset="-122"/>
                  <a:ea typeface="OPPOSans R" panose="00020600040101010101" charset="-122"/>
                  <a:cs typeface="OPPOSans R" panose="00020600040101010101" charset="-122"/>
                </a:rPr>
                <a:t> </a:t>
              </a:r>
              <a:endParaRPr lang="zh-CN" altLang="en-US" sz="1100">
                <a:latin typeface="OPPOSans R" panose="00020600040101010101" charset="-122"/>
                <a:ea typeface="OPPOSans R" panose="00020600040101010101" charset="-122"/>
                <a:cs typeface="OPPOSans R" panose="00020600040101010101" charset="-122"/>
              </a:endParaRPr>
            </a:p>
          </p:txBody>
        </p:sp>
        <p:grpSp>
          <p:nvGrpSpPr>
            <p:cNvPr id="36" name="组合 77"/>
            <p:cNvGrpSpPr/>
            <p:nvPr/>
          </p:nvGrpSpPr>
          <p:grpSpPr bwMode="auto">
            <a:xfrm>
              <a:off x="6369050" y="1606550"/>
              <a:ext cx="150813" cy="301625"/>
              <a:chOff x="2178" y="1382"/>
              <a:chExt cx="265" cy="529"/>
            </a:xfrm>
          </p:grpSpPr>
          <p:sp>
            <p:nvSpPr>
              <p:cNvPr id="59" name="椭圆 58"/>
              <p:cNvSpPr/>
              <p:nvPr/>
            </p:nvSpPr>
            <p:spPr bwMode="auto">
              <a:xfrm>
                <a:off x="2237" y="1382"/>
                <a:ext cx="131" cy="134"/>
              </a:xfrm>
              <a:prstGeom prst="ellipse">
                <a:avLst/>
              </a:prstGeom>
              <a:solidFill>
                <a:srgbClr val="C45E5E">
                  <a:alpha val="89000"/>
                </a:srgbClr>
              </a:solidFill>
              <a:ln w="41275">
                <a:noFill/>
              </a:ln>
            </p:spPr>
            <p:style>
              <a:lnRef idx="2">
                <a:schemeClr val="accent1">
                  <a:shade val="50000"/>
                </a:schemeClr>
              </a:lnRef>
              <a:fillRef idx="1">
                <a:schemeClr val="accent1"/>
              </a:fillRef>
              <a:effectRef idx="0">
                <a:schemeClr val="accent1"/>
              </a:effectRef>
              <a:fontRef idx="minor">
                <a:schemeClr val="lt1"/>
              </a:fontRef>
            </p:style>
            <p:txBody>
              <a:bodyPr lIns="110584" tIns="55292" rIns="110584" bIns="55292" anchor="ctr"/>
              <a:lstStyle/>
              <a:p>
                <a:pPr algn="ctr" defTabSz="928370" fontAlgn="auto">
                  <a:spcBef>
                    <a:spcPts val="0"/>
                  </a:spcBef>
                  <a:spcAft>
                    <a:spcPts val="0"/>
                  </a:spcAft>
                  <a:buFontTx/>
                  <a:buNone/>
                  <a:defRPr/>
                </a:pPr>
                <a:endParaRPr lang="zh-CN" altLang="en-US" sz="3600" b="1" dirty="0">
                  <a:solidFill>
                    <a:schemeClr val="tx1">
                      <a:lumMod val="65000"/>
                      <a:lumOff val="35000"/>
                    </a:schemeClr>
                  </a:solidFill>
                  <a:latin typeface="OPPOSans R" panose="00020600040101010101" charset="-122"/>
                  <a:ea typeface="OPPOSans R" panose="00020600040101010101" charset="-122"/>
                  <a:cs typeface="OPPOSans R" panose="00020600040101010101" charset="-122"/>
                </a:endParaRPr>
              </a:p>
            </p:txBody>
          </p:sp>
          <p:sp>
            <p:nvSpPr>
              <p:cNvPr id="60" name="流程图: 摘录 59"/>
              <p:cNvSpPr/>
              <p:nvPr/>
            </p:nvSpPr>
            <p:spPr>
              <a:xfrm>
                <a:off x="2178" y="1680"/>
                <a:ext cx="265" cy="231"/>
              </a:xfrm>
              <a:prstGeom prst="flowChartExtra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sz="3600" dirty="0">
                  <a:latin typeface="OPPOSans R" panose="00020600040101010101" charset="-122"/>
                  <a:ea typeface="OPPOSans R" panose="00020600040101010101" charset="-122"/>
                  <a:cs typeface="OPPOSans R" panose="00020600040101010101" charset="-122"/>
                </a:endParaRPr>
              </a:p>
            </p:txBody>
          </p:sp>
        </p:grpSp>
        <p:sp>
          <p:nvSpPr>
            <p:cNvPr id="37" name="文本框 40"/>
            <p:cNvSpPr txBox="1">
              <a:spLocks noChangeArrowheads="1"/>
            </p:cNvSpPr>
            <p:nvPr/>
          </p:nvSpPr>
          <p:spPr bwMode="auto">
            <a:xfrm>
              <a:off x="7777163" y="2100263"/>
              <a:ext cx="1008062" cy="222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203" tIns="31102" rIns="62203" bIns="31102">
              <a:spAutoFit/>
            </a:bodyPr>
            <a:lstStyle>
              <a:lvl1pPr>
                <a:defRPr sz="1400">
                  <a:solidFill>
                    <a:schemeClr val="tx1"/>
                  </a:solidFill>
                  <a:latin typeface="Arial" panose="020B0604020202020204" pitchFamily="34" charset="0"/>
                  <a:ea typeface="宋体" panose="02010600030101010101" pitchFamily="2" charset="-122"/>
                </a:defRPr>
              </a:lvl1pPr>
              <a:lvl2pPr>
                <a:defRPr sz="1400">
                  <a:solidFill>
                    <a:schemeClr val="tx1"/>
                  </a:solidFill>
                  <a:latin typeface="Arial" panose="020B0604020202020204" pitchFamily="34" charset="0"/>
                  <a:ea typeface="宋体" panose="02010600030101010101" pitchFamily="2" charset="-122"/>
                </a:defRPr>
              </a:lvl2pPr>
              <a:lvl3pPr>
                <a:defRPr sz="1400">
                  <a:solidFill>
                    <a:schemeClr val="tx1"/>
                  </a:solidFill>
                  <a:latin typeface="Arial" panose="020B0604020202020204" pitchFamily="34" charset="0"/>
                  <a:ea typeface="宋体" panose="02010600030101010101" pitchFamily="2" charset="-122"/>
                </a:defRPr>
              </a:lvl3pPr>
              <a:lvl4pPr>
                <a:defRPr sz="1400">
                  <a:solidFill>
                    <a:schemeClr val="tx1"/>
                  </a:solidFill>
                  <a:latin typeface="Arial" panose="020B0604020202020204" pitchFamily="34" charset="0"/>
                  <a:ea typeface="宋体" panose="02010600030101010101" pitchFamily="2" charset="-122"/>
                </a:defRPr>
              </a:lvl4pPr>
              <a:lvl5pPr>
                <a:defRPr sz="1400">
                  <a:solidFill>
                    <a:schemeClr val="tx1"/>
                  </a:solidFill>
                  <a:latin typeface="Arial" panose="020B0604020202020204" pitchFamily="34" charset="0"/>
                  <a:ea typeface="宋体" panose="02010600030101010101" pitchFamily="2" charset="-122"/>
                </a:defRPr>
              </a:lvl5pPr>
              <a:lvl6pPr marL="1828800" indent="457200" defTabSz="685800" fontAlgn="base">
                <a:spcBef>
                  <a:spcPct val="0"/>
                </a:spcBef>
                <a:spcAft>
                  <a:spcPct val="0"/>
                </a:spcAft>
                <a:buFont typeface="Arial" panose="020B0604020202020204" pitchFamily="34" charset="0"/>
                <a:defRPr sz="1400">
                  <a:solidFill>
                    <a:schemeClr val="tx1"/>
                  </a:solidFill>
                  <a:latin typeface="Arial" panose="020B0604020202020204" pitchFamily="34" charset="0"/>
                  <a:ea typeface="宋体" panose="02010600030101010101" pitchFamily="2" charset="-122"/>
                </a:defRPr>
              </a:lvl6pPr>
              <a:lvl7pPr marL="2286000" indent="457200" defTabSz="685800" fontAlgn="base">
                <a:spcBef>
                  <a:spcPct val="0"/>
                </a:spcBef>
                <a:spcAft>
                  <a:spcPct val="0"/>
                </a:spcAft>
                <a:buFont typeface="Arial" panose="020B0604020202020204" pitchFamily="34" charset="0"/>
                <a:defRPr sz="1400">
                  <a:solidFill>
                    <a:schemeClr val="tx1"/>
                  </a:solidFill>
                  <a:latin typeface="Arial" panose="020B0604020202020204" pitchFamily="34" charset="0"/>
                  <a:ea typeface="宋体" panose="02010600030101010101" pitchFamily="2" charset="-122"/>
                </a:defRPr>
              </a:lvl7pPr>
              <a:lvl8pPr marL="2743200" indent="457200" defTabSz="685800" fontAlgn="base">
                <a:spcBef>
                  <a:spcPct val="0"/>
                </a:spcBef>
                <a:spcAft>
                  <a:spcPct val="0"/>
                </a:spcAft>
                <a:buFont typeface="Arial" panose="020B0604020202020204" pitchFamily="34" charset="0"/>
                <a:defRPr sz="1400">
                  <a:solidFill>
                    <a:schemeClr val="tx1"/>
                  </a:solidFill>
                  <a:latin typeface="Arial" panose="020B0604020202020204" pitchFamily="34" charset="0"/>
                  <a:ea typeface="宋体" panose="02010600030101010101" pitchFamily="2" charset="-122"/>
                </a:defRPr>
              </a:lvl8pPr>
              <a:lvl9pPr marL="3200400" indent="457200" defTabSz="685800" fontAlgn="base">
                <a:spcBef>
                  <a:spcPct val="0"/>
                </a:spcBef>
                <a:spcAft>
                  <a:spcPct val="0"/>
                </a:spcAft>
                <a:buFont typeface="Arial" panose="020B0604020202020204" pitchFamily="34" charset="0"/>
                <a:defRPr sz="1400">
                  <a:solidFill>
                    <a:schemeClr val="tx1"/>
                  </a:solidFill>
                  <a:latin typeface="Arial" panose="020B0604020202020204" pitchFamily="34" charset="0"/>
                  <a:ea typeface="宋体" panose="02010600030101010101" pitchFamily="2" charset="-122"/>
                </a:defRPr>
              </a:lvl9pPr>
            </a:lstStyle>
            <a:p>
              <a:pPr algn="ctr"/>
              <a:r>
                <a:rPr lang="zh-CN" altLang="en-US" sz="1600" b="1">
                  <a:latin typeface="OPPOSans R" panose="00020600040101010101" charset="-122"/>
                  <a:ea typeface="OPPOSans R" panose="00020600040101010101" charset="-122"/>
                  <a:cs typeface="OPPOSans R" panose="00020600040101010101" charset="-122"/>
                </a:rPr>
                <a:t>竣工验收</a:t>
              </a:r>
              <a:endParaRPr lang="en-US" altLang="zh-CN" sz="1600" b="1">
                <a:latin typeface="OPPOSans R" panose="00020600040101010101" charset="-122"/>
                <a:ea typeface="OPPOSans R" panose="00020600040101010101" charset="-122"/>
                <a:cs typeface="OPPOSans R" panose="00020600040101010101" charset="-122"/>
              </a:endParaRPr>
            </a:p>
          </p:txBody>
        </p:sp>
        <p:sp>
          <p:nvSpPr>
            <p:cNvPr id="38" name="文本框 87"/>
            <p:cNvSpPr txBox="1">
              <a:spLocks noChangeArrowheads="1"/>
            </p:cNvSpPr>
            <p:nvPr/>
          </p:nvSpPr>
          <p:spPr bwMode="auto">
            <a:xfrm>
              <a:off x="7526338" y="2524125"/>
              <a:ext cx="1301750" cy="1477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203" tIns="31102" rIns="62203" bIns="31102">
              <a:spAutoFit/>
            </a:bodyPr>
            <a:lstStyle>
              <a:lvl1pPr>
                <a:defRPr sz="1400">
                  <a:solidFill>
                    <a:schemeClr val="tx1"/>
                  </a:solidFill>
                  <a:latin typeface="Arial" panose="020B0604020202020204" pitchFamily="34" charset="0"/>
                  <a:ea typeface="宋体" panose="02010600030101010101" pitchFamily="2" charset="-122"/>
                </a:defRPr>
              </a:lvl1pPr>
              <a:lvl2pPr>
                <a:defRPr sz="1400">
                  <a:solidFill>
                    <a:schemeClr val="tx1"/>
                  </a:solidFill>
                  <a:latin typeface="Arial" panose="020B0604020202020204" pitchFamily="34" charset="0"/>
                  <a:ea typeface="宋体" panose="02010600030101010101" pitchFamily="2" charset="-122"/>
                </a:defRPr>
              </a:lvl2pPr>
              <a:lvl3pPr>
                <a:defRPr sz="1400">
                  <a:solidFill>
                    <a:schemeClr val="tx1"/>
                  </a:solidFill>
                  <a:latin typeface="Arial" panose="020B0604020202020204" pitchFamily="34" charset="0"/>
                  <a:ea typeface="宋体" panose="02010600030101010101" pitchFamily="2" charset="-122"/>
                </a:defRPr>
              </a:lvl3pPr>
              <a:lvl4pPr>
                <a:defRPr sz="1400">
                  <a:solidFill>
                    <a:schemeClr val="tx1"/>
                  </a:solidFill>
                  <a:latin typeface="Arial" panose="020B0604020202020204" pitchFamily="34" charset="0"/>
                  <a:ea typeface="宋体" panose="02010600030101010101" pitchFamily="2" charset="-122"/>
                </a:defRPr>
              </a:lvl4pPr>
              <a:lvl5pPr>
                <a:defRPr sz="1400">
                  <a:solidFill>
                    <a:schemeClr val="tx1"/>
                  </a:solidFill>
                  <a:latin typeface="Arial" panose="020B0604020202020204" pitchFamily="34" charset="0"/>
                  <a:ea typeface="宋体" panose="02010600030101010101" pitchFamily="2" charset="-122"/>
                </a:defRPr>
              </a:lvl5pPr>
              <a:lvl6pPr marL="1828800" indent="457200" defTabSz="685800" fontAlgn="base">
                <a:spcBef>
                  <a:spcPct val="0"/>
                </a:spcBef>
                <a:spcAft>
                  <a:spcPct val="0"/>
                </a:spcAft>
                <a:buFont typeface="Arial" panose="020B0604020202020204" pitchFamily="34" charset="0"/>
                <a:defRPr sz="1400">
                  <a:solidFill>
                    <a:schemeClr val="tx1"/>
                  </a:solidFill>
                  <a:latin typeface="Arial" panose="020B0604020202020204" pitchFamily="34" charset="0"/>
                  <a:ea typeface="宋体" panose="02010600030101010101" pitchFamily="2" charset="-122"/>
                </a:defRPr>
              </a:lvl6pPr>
              <a:lvl7pPr marL="2286000" indent="457200" defTabSz="685800" fontAlgn="base">
                <a:spcBef>
                  <a:spcPct val="0"/>
                </a:spcBef>
                <a:spcAft>
                  <a:spcPct val="0"/>
                </a:spcAft>
                <a:buFont typeface="Arial" panose="020B0604020202020204" pitchFamily="34" charset="0"/>
                <a:defRPr sz="1400">
                  <a:solidFill>
                    <a:schemeClr val="tx1"/>
                  </a:solidFill>
                  <a:latin typeface="Arial" panose="020B0604020202020204" pitchFamily="34" charset="0"/>
                  <a:ea typeface="宋体" panose="02010600030101010101" pitchFamily="2" charset="-122"/>
                </a:defRPr>
              </a:lvl7pPr>
              <a:lvl8pPr marL="2743200" indent="457200" defTabSz="685800" fontAlgn="base">
                <a:spcBef>
                  <a:spcPct val="0"/>
                </a:spcBef>
                <a:spcAft>
                  <a:spcPct val="0"/>
                </a:spcAft>
                <a:buFont typeface="Arial" panose="020B0604020202020204" pitchFamily="34" charset="0"/>
                <a:defRPr sz="1400">
                  <a:solidFill>
                    <a:schemeClr val="tx1"/>
                  </a:solidFill>
                  <a:latin typeface="Arial" panose="020B0604020202020204" pitchFamily="34" charset="0"/>
                  <a:ea typeface="宋体" panose="02010600030101010101" pitchFamily="2" charset="-122"/>
                </a:defRPr>
              </a:lvl8pPr>
              <a:lvl9pPr marL="3200400" indent="457200" defTabSz="685800" fontAlgn="base">
                <a:spcBef>
                  <a:spcPct val="0"/>
                </a:spcBef>
                <a:spcAft>
                  <a:spcPct val="0"/>
                </a:spcAft>
                <a:buFont typeface="Arial" panose="020B0604020202020204" pitchFamily="34" charset="0"/>
                <a:defRPr sz="1400">
                  <a:solidFill>
                    <a:schemeClr val="tx1"/>
                  </a:solidFill>
                  <a:latin typeface="Arial" panose="020B0604020202020204" pitchFamily="34" charset="0"/>
                  <a:ea typeface="宋体" panose="02010600030101010101" pitchFamily="2" charset="-122"/>
                </a:defRPr>
              </a:lvl9pPr>
            </a:lstStyle>
            <a:p>
              <a:pPr>
                <a:lnSpc>
                  <a:spcPct val="200000"/>
                </a:lnSpc>
              </a:pPr>
              <a:r>
                <a:rPr lang="en-US" altLang="zh-CN" sz="1100">
                  <a:latin typeface="OPPOSans R" panose="00020600040101010101" charset="-122"/>
                  <a:ea typeface="OPPOSans R" panose="00020600040101010101" charset="-122"/>
                  <a:cs typeface="OPPOSans R" panose="00020600040101010101" charset="-122"/>
                </a:rPr>
                <a:t>1</a:t>
              </a:r>
              <a:r>
                <a:rPr lang="zh-CN" altLang="en-US" sz="1100">
                  <a:latin typeface="OPPOSans R" panose="00020600040101010101" charset="-122"/>
                  <a:ea typeface="OPPOSans R" panose="00020600040101010101" charset="-122"/>
                  <a:cs typeface="OPPOSans R" panose="00020600040101010101" charset="-122"/>
                </a:rPr>
                <a:t>、装修公司初审验收；</a:t>
              </a:r>
              <a:endParaRPr lang="zh-CN" altLang="en-US" sz="1100">
                <a:latin typeface="OPPOSans R" panose="00020600040101010101" charset="-122"/>
                <a:ea typeface="OPPOSans R" panose="00020600040101010101" charset="-122"/>
                <a:cs typeface="OPPOSans R" panose="00020600040101010101" charset="-122"/>
              </a:endParaRPr>
            </a:p>
            <a:p>
              <a:pPr>
                <a:lnSpc>
                  <a:spcPct val="200000"/>
                </a:lnSpc>
              </a:pPr>
              <a:r>
                <a:rPr lang="en-US" altLang="zh-CN" sz="1100">
                  <a:latin typeface="OPPOSans R" panose="00020600040101010101" charset="-122"/>
                  <a:ea typeface="OPPOSans R" panose="00020600040101010101" charset="-122"/>
                  <a:cs typeface="OPPOSans R" panose="00020600040101010101" charset="-122"/>
                </a:rPr>
                <a:t>2</a:t>
              </a:r>
              <a:r>
                <a:rPr lang="zh-CN" altLang="en-US" sz="1100">
                  <a:latin typeface="OPPOSans R" panose="00020600040101010101" charset="-122"/>
                  <a:ea typeface="OPPOSans R" panose="00020600040101010101" charset="-122"/>
                  <a:cs typeface="OPPOSans R" panose="00020600040101010101" charset="-122"/>
                </a:rPr>
                <a:t>、代理复审验收；</a:t>
              </a:r>
              <a:endParaRPr lang="en-US" altLang="zh-CN" sz="1100">
                <a:latin typeface="OPPOSans R" panose="00020600040101010101" charset="-122"/>
                <a:ea typeface="OPPOSans R" panose="00020600040101010101" charset="-122"/>
                <a:cs typeface="OPPOSans R" panose="00020600040101010101" charset="-122"/>
              </a:endParaRPr>
            </a:p>
            <a:p>
              <a:pPr>
                <a:lnSpc>
                  <a:spcPct val="200000"/>
                </a:lnSpc>
              </a:pPr>
              <a:r>
                <a:rPr lang="en-US" altLang="zh-CN" sz="1100">
                  <a:latin typeface="OPPOSans R" panose="00020600040101010101" charset="-122"/>
                  <a:ea typeface="OPPOSans R" panose="00020600040101010101" charset="-122"/>
                  <a:cs typeface="OPPOSans R" panose="00020600040101010101" charset="-122"/>
                </a:rPr>
                <a:t>3</a:t>
              </a:r>
              <a:r>
                <a:rPr lang="zh-CN" altLang="en-US" sz="1100">
                  <a:latin typeface="OPPOSans R" panose="00020600040101010101" charset="-122"/>
                  <a:ea typeface="OPPOSans R" panose="00020600040101010101" charset="-122"/>
                  <a:cs typeface="OPPOSans R" panose="00020600040101010101" charset="-122"/>
                </a:rPr>
                <a:t>、代理系统提交形象验收表，总部终审验收，通过则正常营业，不通过则限期整改，直至验收通过方可营业；</a:t>
              </a:r>
              <a:endParaRPr lang="en-US" altLang="zh-CN" sz="1100">
                <a:latin typeface="OPPOSans R" panose="00020600040101010101" charset="-122"/>
                <a:ea typeface="OPPOSans R" panose="00020600040101010101" charset="-122"/>
                <a:cs typeface="OPPOSans R" panose="00020600040101010101" charset="-122"/>
              </a:endParaRPr>
            </a:p>
          </p:txBody>
        </p:sp>
        <p:grpSp>
          <p:nvGrpSpPr>
            <p:cNvPr id="39" name="组合 88"/>
            <p:cNvGrpSpPr/>
            <p:nvPr/>
          </p:nvGrpSpPr>
          <p:grpSpPr bwMode="auto">
            <a:xfrm>
              <a:off x="7758113" y="1604963"/>
              <a:ext cx="150812" cy="303212"/>
              <a:chOff x="2178" y="1380"/>
              <a:chExt cx="265" cy="531"/>
            </a:xfrm>
          </p:grpSpPr>
          <p:sp>
            <p:nvSpPr>
              <p:cNvPr id="57" name="椭圆 56"/>
              <p:cNvSpPr/>
              <p:nvPr/>
            </p:nvSpPr>
            <p:spPr bwMode="auto">
              <a:xfrm>
                <a:off x="2242" y="1380"/>
                <a:ext cx="137" cy="136"/>
              </a:xfrm>
              <a:prstGeom prst="ellipse">
                <a:avLst/>
              </a:prstGeom>
              <a:solidFill>
                <a:srgbClr val="C45E5E">
                  <a:alpha val="89000"/>
                </a:srgbClr>
              </a:solidFill>
              <a:ln w="41275">
                <a:noFill/>
              </a:ln>
            </p:spPr>
            <p:style>
              <a:lnRef idx="2">
                <a:schemeClr val="accent1">
                  <a:shade val="50000"/>
                </a:schemeClr>
              </a:lnRef>
              <a:fillRef idx="1">
                <a:schemeClr val="accent1"/>
              </a:fillRef>
              <a:effectRef idx="0">
                <a:schemeClr val="accent1"/>
              </a:effectRef>
              <a:fontRef idx="minor">
                <a:schemeClr val="lt1"/>
              </a:fontRef>
            </p:style>
            <p:txBody>
              <a:bodyPr lIns="110584" tIns="55292" rIns="110584" bIns="55292" anchor="ctr"/>
              <a:lstStyle/>
              <a:p>
                <a:pPr algn="ctr" defTabSz="928370" fontAlgn="auto">
                  <a:spcBef>
                    <a:spcPts val="0"/>
                  </a:spcBef>
                  <a:spcAft>
                    <a:spcPts val="0"/>
                  </a:spcAft>
                  <a:buFontTx/>
                  <a:buNone/>
                  <a:defRPr/>
                </a:pPr>
                <a:endParaRPr lang="zh-CN" altLang="en-US" sz="3600" b="1" dirty="0">
                  <a:solidFill>
                    <a:schemeClr val="tx1">
                      <a:lumMod val="65000"/>
                      <a:lumOff val="35000"/>
                    </a:schemeClr>
                  </a:solidFill>
                  <a:latin typeface="OPPOSans R" panose="00020600040101010101" charset="-122"/>
                  <a:ea typeface="OPPOSans R" panose="00020600040101010101" charset="-122"/>
                  <a:cs typeface="OPPOSans R" panose="00020600040101010101" charset="-122"/>
                </a:endParaRPr>
              </a:p>
            </p:txBody>
          </p:sp>
          <p:sp>
            <p:nvSpPr>
              <p:cNvPr id="58" name="流程图: 摘录 57"/>
              <p:cNvSpPr/>
              <p:nvPr/>
            </p:nvSpPr>
            <p:spPr>
              <a:xfrm>
                <a:off x="2178" y="1680"/>
                <a:ext cx="265" cy="231"/>
              </a:xfrm>
              <a:prstGeom prst="flowChartExtra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sz="3600" dirty="0">
                  <a:latin typeface="OPPOSans R" panose="00020600040101010101" charset="-122"/>
                  <a:ea typeface="OPPOSans R" panose="00020600040101010101" charset="-122"/>
                  <a:cs typeface="OPPOSans R" panose="00020600040101010101" charset="-122"/>
                </a:endParaRPr>
              </a:p>
            </p:txBody>
          </p:sp>
        </p:grpSp>
        <p:sp>
          <p:nvSpPr>
            <p:cNvPr id="40" name="文本框 39"/>
            <p:cNvSpPr txBox="1"/>
            <p:nvPr/>
          </p:nvSpPr>
          <p:spPr>
            <a:xfrm>
              <a:off x="8574088" y="1441450"/>
              <a:ext cx="335454" cy="415852"/>
            </a:xfrm>
            <a:prstGeom prst="rect">
              <a:avLst/>
            </a:prstGeom>
            <a:ln>
              <a:solidFill>
                <a:srgbClr val="C45E5E"/>
              </a:solidFill>
            </a:ln>
          </p:spPr>
          <p:style>
            <a:lnRef idx="2">
              <a:schemeClr val="accent1"/>
            </a:lnRef>
            <a:fillRef idx="1">
              <a:schemeClr val="lt1"/>
            </a:fillRef>
            <a:effectRef idx="0">
              <a:schemeClr val="accent1"/>
            </a:effectRef>
            <a:fontRef idx="minor">
              <a:schemeClr val="dk1"/>
            </a:fontRef>
          </p:style>
          <p:txBody>
            <a:bodyPr wrap="none" lIns="68580" tIns="34290" rIns="68580" bIns="34290">
              <a:spAutoFit/>
            </a:bodyPr>
            <a:lstStyle/>
            <a:p>
              <a:pPr fontAlgn="auto">
                <a:spcBef>
                  <a:spcPts val="0"/>
                </a:spcBef>
                <a:spcAft>
                  <a:spcPts val="0"/>
                </a:spcAft>
                <a:buFontTx/>
                <a:buNone/>
                <a:defRPr/>
              </a:pPr>
              <a:r>
                <a:rPr lang="zh-CN" altLang="en-US" sz="1100" dirty="0">
                  <a:solidFill>
                    <a:schemeClr val="tx1">
                      <a:lumMod val="65000"/>
                      <a:lumOff val="35000"/>
                    </a:schemeClr>
                  </a:solidFill>
                  <a:latin typeface="OPPOSans R" panose="00020600040101010101" charset="-122"/>
                  <a:ea typeface="OPPOSans R" panose="00020600040101010101" charset="-122"/>
                  <a:cs typeface="OPPOSans R" panose="00020600040101010101" charset="-122"/>
                  <a:sym typeface="微软雅黑" panose="020B0503020204020204" charset="-122"/>
                </a:rPr>
                <a:t>结束</a:t>
              </a:r>
              <a:endParaRPr lang="zh-CN" altLang="en-US" sz="1100" dirty="0">
                <a:solidFill>
                  <a:schemeClr val="tx1">
                    <a:lumMod val="65000"/>
                    <a:lumOff val="35000"/>
                  </a:schemeClr>
                </a:solidFill>
                <a:latin typeface="OPPOSans R" panose="00020600040101010101" charset="-122"/>
                <a:ea typeface="OPPOSans R" panose="00020600040101010101" charset="-122"/>
                <a:cs typeface="OPPOSans R" panose="00020600040101010101" charset="-122"/>
                <a:sym typeface="微软雅黑" panose="020B0503020204020204" charset="-122"/>
              </a:endParaRPr>
            </a:p>
            <a:p>
              <a:pPr fontAlgn="auto">
                <a:spcBef>
                  <a:spcPts val="0"/>
                </a:spcBef>
                <a:spcAft>
                  <a:spcPts val="0"/>
                </a:spcAft>
                <a:buFontTx/>
                <a:buNone/>
                <a:defRPr/>
              </a:pPr>
              <a:r>
                <a:rPr lang="zh-CN" altLang="en-US" sz="1100" dirty="0">
                  <a:solidFill>
                    <a:schemeClr val="tx1">
                      <a:lumMod val="65000"/>
                      <a:lumOff val="35000"/>
                    </a:schemeClr>
                  </a:solidFill>
                  <a:latin typeface="OPPOSans R" panose="00020600040101010101" charset="-122"/>
                  <a:ea typeface="OPPOSans R" panose="00020600040101010101" charset="-122"/>
                  <a:cs typeface="OPPOSans R" panose="00020600040101010101" charset="-122"/>
                  <a:sym typeface="微软雅黑" panose="020B0503020204020204" charset="-122"/>
                </a:rPr>
                <a:t>共计</a:t>
              </a:r>
              <a:endParaRPr lang="zh-CN" altLang="en-US" sz="1100" dirty="0">
                <a:solidFill>
                  <a:schemeClr val="tx1">
                    <a:lumMod val="65000"/>
                    <a:lumOff val="35000"/>
                  </a:schemeClr>
                </a:solidFill>
                <a:latin typeface="OPPOSans R" panose="00020600040101010101" charset="-122"/>
                <a:ea typeface="OPPOSans R" panose="00020600040101010101" charset="-122"/>
                <a:cs typeface="OPPOSans R" panose="00020600040101010101" charset="-122"/>
                <a:sym typeface="微软雅黑" panose="020B0503020204020204" charset="-122"/>
              </a:endParaRPr>
            </a:p>
            <a:p>
              <a:pPr fontAlgn="auto">
                <a:spcBef>
                  <a:spcPts val="0"/>
                </a:spcBef>
                <a:spcAft>
                  <a:spcPts val="0"/>
                </a:spcAft>
                <a:buFontTx/>
                <a:buNone/>
                <a:defRPr/>
              </a:pPr>
              <a:r>
                <a:rPr lang="en-US" altLang="zh-CN" sz="1100" dirty="0">
                  <a:solidFill>
                    <a:schemeClr val="tx1">
                      <a:lumMod val="65000"/>
                      <a:lumOff val="35000"/>
                    </a:schemeClr>
                  </a:solidFill>
                  <a:latin typeface="OPPOSans R" panose="00020600040101010101" charset="-122"/>
                  <a:ea typeface="OPPOSans R" panose="00020600040101010101" charset="-122"/>
                  <a:cs typeface="OPPOSans R" panose="00020600040101010101" charset="-122"/>
                  <a:sym typeface="微软雅黑" panose="020B0503020204020204" charset="-122"/>
                </a:rPr>
                <a:t>50</a:t>
              </a:r>
              <a:r>
                <a:rPr lang="zh-CN" altLang="en-US" sz="1100" dirty="0">
                  <a:solidFill>
                    <a:schemeClr val="tx1">
                      <a:lumMod val="65000"/>
                      <a:lumOff val="35000"/>
                    </a:schemeClr>
                  </a:solidFill>
                  <a:latin typeface="OPPOSans R" panose="00020600040101010101" charset="-122"/>
                  <a:ea typeface="OPPOSans R" panose="00020600040101010101" charset="-122"/>
                  <a:cs typeface="OPPOSans R" panose="00020600040101010101" charset="-122"/>
                  <a:sym typeface="微软雅黑" panose="020B0503020204020204" charset="-122"/>
                </a:rPr>
                <a:t>天</a:t>
              </a:r>
              <a:endParaRPr lang="zh-CN" altLang="en-US" sz="1100" dirty="0">
                <a:solidFill>
                  <a:schemeClr val="tx1">
                    <a:lumMod val="65000"/>
                    <a:lumOff val="35000"/>
                  </a:schemeClr>
                </a:solidFill>
                <a:latin typeface="OPPOSans R" panose="00020600040101010101" charset="-122"/>
                <a:ea typeface="OPPOSans R" panose="00020600040101010101" charset="-122"/>
                <a:cs typeface="OPPOSans R" panose="00020600040101010101" charset="-122"/>
                <a:sym typeface="微软雅黑" panose="020B0503020204020204" charset="-122"/>
              </a:endParaRPr>
            </a:p>
          </p:txBody>
        </p:sp>
        <p:sp>
          <p:nvSpPr>
            <p:cNvPr id="41" name="文本框 40"/>
            <p:cNvSpPr txBox="1"/>
            <p:nvPr/>
          </p:nvSpPr>
          <p:spPr>
            <a:xfrm>
              <a:off x="506413" y="1389063"/>
              <a:ext cx="598828" cy="182975"/>
            </a:xfrm>
            <a:prstGeom prst="rect">
              <a:avLst/>
            </a:prstGeom>
            <a:noFill/>
          </p:spPr>
          <p:txBody>
            <a:bodyPr wrap="none" lIns="68580" tIns="34290" rIns="68580" bIns="34290">
              <a:spAutoFit/>
            </a:bodyPr>
            <a:lstStyle/>
            <a:p>
              <a:pPr fontAlgn="auto">
                <a:spcBef>
                  <a:spcPts val="0"/>
                </a:spcBef>
                <a:spcAft>
                  <a:spcPts val="0"/>
                </a:spcAft>
                <a:buFontTx/>
                <a:buNone/>
                <a:defRPr/>
              </a:pPr>
              <a:r>
                <a:rPr lang="en-US" altLang="zh-CN" sz="1200" dirty="0">
                  <a:solidFill>
                    <a:schemeClr val="tx1">
                      <a:lumMod val="65000"/>
                      <a:lumOff val="35000"/>
                    </a:schemeClr>
                  </a:solidFill>
                  <a:latin typeface="OPPOSans R" panose="00020600040101010101" charset="-122"/>
                  <a:ea typeface="OPPOSans R" panose="00020600040101010101" charset="-122"/>
                  <a:cs typeface="OPPOSans R" panose="00020600040101010101" charset="-122"/>
                  <a:sym typeface="微软雅黑" panose="020B0503020204020204" charset="-122"/>
                </a:rPr>
                <a:t>1</a:t>
              </a:r>
              <a:r>
                <a:rPr lang="zh-CN" altLang="en-US" sz="1200" dirty="0">
                  <a:solidFill>
                    <a:schemeClr val="tx1">
                      <a:lumMod val="65000"/>
                      <a:lumOff val="35000"/>
                    </a:schemeClr>
                  </a:solidFill>
                  <a:latin typeface="OPPOSans R" panose="00020600040101010101" charset="-122"/>
                  <a:ea typeface="OPPOSans R" panose="00020600040101010101" charset="-122"/>
                  <a:cs typeface="OPPOSans R" panose="00020600040101010101" charset="-122"/>
                  <a:sym typeface="微软雅黑" panose="020B0503020204020204" charset="-122"/>
                </a:rPr>
                <a:t>个工作日</a:t>
              </a:r>
              <a:endParaRPr lang="zh-CN" altLang="en-US" sz="1200" dirty="0">
                <a:solidFill>
                  <a:schemeClr val="tx1">
                    <a:lumMod val="65000"/>
                    <a:lumOff val="35000"/>
                  </a:schemeClr>
                </a:solidFill>
                <a:latin typeface="OPPOSans R" panose="00020600040101010101" charset="-122"/>
                <a:ea typeface="OPPOSans R" panose="00020600040101010101" charset="-122"/>
                <a:cs typeface="OPPOSans R" panose="00020600040101010101" charset="-122"/>
                <a:sym typeface="微软雅黑" panose="020B0503020204020204" charset="-122"/>
              </a:endParaRPr>
            </a:p>
          </p:txBody>
        </p:sp>
        <p:sp>
          <p:nvSpPr>
            <p:cNvPr id="42" name="文本框 41"/>
            <p:cNvSpPr txBox="1"/>
            <p:nvPr/>
          </p:nvSpPr>
          <p:spPr>
            <a:xfrm>
              <a:off x="1911350" y="1404938"/>
              <a:ext cx="617310" cy="182975"/>
            </a:xfrm>
            <a:prstGeom prst="rect">
              <a:avLst/>
            </a:prstGeom>
            <a:noFill/>
          </p:spPr>
          <p:txBody>
            <a:bodyPr wrap="none" lIns="68580" tIns="34290" rIns="68580" bIns="34290">
              <a:spAutoFit/>
            </a:bodyPr>
            <a:lstStyle/>
            <a:p>
              <a:pPr fontAlgn="auto">
                <a:spcBef>
                  <a:spcPts val="0"/>
                </a:spcBef>
                <a:spcAft>
                  <a:spcPts val="0"/>
                </a:spcAft>
                <a:buFontTx/>
                <a:buNone/>
                <a:defRPr/>
              </a:pPr>
              <a:r>
                <a:rPr lang="en-US" altLang="zh-CN" sz="1200" dirty="0">
                  <a:solidFill>
                    <a:schemeClr val="tx1">
                      <a:lumMod val="65000"/>
                      <a:lumOff val="35000"/>
                    </a:schemeClr>
                  </a:solidFill>
                  <a:latin typeface="OPPOSans R" panose="00020600040101010101" charset="-122"/>
                  <a:ea typeface="OPPOSans R" panose="00020600040101010101" charset="-122"/>
                  <a:cs typeface="OPPOSans R" panose="00020600040101010101" charset="-122"/>
                  <a:sym typeface="微软雅黑" panose="020B0503020204020204" charset="-122"/>
                </a:rPr>
                <a:t>3</a:t>
              </a:r>
              <a:r>
                <a:rPr lang="zh-CN" altLang="en-US" sz="1200" dirty="0">
                  <a:solidFill>
                    <a:schemeClr val="tx1">
                      <a:lumMod val="65000"/>
                      <a:lumOff val="35000"/>
                    </a:schemeClr>
                  </a:solidFill>
                  <a:latin typeface="OPPOSans R" panose="00020600040101010101" charset="-122"/>
                  <a:ea typeface="OPPOSans R" panose="00020600040101010101" charset="-122"/>
                  <a:cs typeface="OPPOSans R" panose="00020600040101010101" charset="-122"/>
                  <a:sym typeface="微软雅黑" panose="020B0503020204020204" charset="-122"/>
                </a:rPr>
                <a:t>个工作日</a:t>
              </a:r>
              <a:endParaRPr lang="zh-CN" altLang="en-US" sz="1200" dirty="0">
                <a:solidFill>
                  <a:schemeClr val="tx1">
                    <a:lumMod val="65000"/>
                    <a:lumOff val="35000"/>
                  </a:schemeClr>
                </a:solidFill>
                <a:latin typeface="OPPOSans R" panose="00020600040101010101" charset="-122"/>
                <a:ea typeface="OPPOSans R" panose="00020600040101010101" charset="-122"/>
                <a:cs typeface="OPPOSans R" panose="00020600040101010101" charset="-122"/>
                <a:sym typeface="微软雅黑" panose="020B0503020204020204" charset="-122"/>
              </a:endParaRPr>
            </a:p>
          </p:txBody>
        </p:sp>
        <p:sp>
          <p:nvSpPr>
            <p:cNvPr id="43" name="文本框 42"/>
            <p:cNvSpPr txBox="1"/>
            <p:nvPr/>
          </p:nvSpPr>
          <p:spPr>
            <a:xfrm>
              <a:off x="3289300" y="1398588"/>
              <a:ext cx="617310" cy="182975"/>
            </a:xfrm>
            <a:prstGeom prst="rect">
              <a:avLst/>
            </a:prstGeom>
            <a:noFill/>
          </p:spPr>
          <p:txBody>
            <a:bodyPr wrap="none" lIns="68580" tIns="34290" rIns="68580" bIns="34290">
              <a:spAutoFit/>
            </a:bodyPr>
            <a:lstStyle/>
            <a:p>
              <a:pPr fontAlgn="auto">
                <a:spcBef>
                  <a:spcPts val="0"/>
                </a:spcBef>
                <a:spcAft>
                  <a:spcPts val="0"/>
                </a:spcAft>
                <a:buFontTx/>
                <a:buNone/>
                <a:defRPr/>
              </a:pPr>
              <a:r>
                <a:rPr lang="en-US" altLang="zh-CN" sz="1200" dirty="0">
                  <a:solidFill>
                    <a:schemeClr val="tx1">
                      <a:lumMod val="65000"/>
                      <a:lumOff val="35000"/>
                    </a:schemeClr>
                  </a:solidFill>
                  <a:latin typeface="OPPOSans R" panose="00020600040101010101" charset="-122"/>
                  <a:ea typeface="OPPOSans R" panose="00020600040101010101" charset="-122"/>
                  <a:cs typeface="OPPOSans R" panose="00020600040101010101" charset="-122"/>
                  <a:sym typeface="微软雅黑" panose="020B0503020204020204" charset="-122"/>
                </a:rPr>
                <a:t>8</a:t>
              </a:r>
              <a:r>
                <a:rPr lang="zh-CN" altLang="en-US" sz="1200" dirty="0">
                  <a:solidFill>
                    <a:schemeClr val="tx1">
                      <a:lumMod val="65000"/>
                      <a:lumOff val="35000"/>
                    </a:schemeClr>
                  </a:solidFill>
                  <a:latin typeface="OPPOSans R" panose="00020600040101010101" charset="-122"/>
                  <a:ea typeface="OPPOSans R" panose="00020600040101010101" charset="-122"/>
                  <a:cs typeface="OPPOSans R" panose="00020600040101010101" charset="-122"/>
                  <a:sym typeface="微软雅黑" panose="020B0503020204020204" charset="-122"/>
                </a:rPr>
                <a:t>个工作日</a:t>
              </a:r>
              <a:endParaRPr lang="zh-CN" altLang="en-US" sz="1200" dirty="0">
                <a:solidFill>
                  <a:schemeClr val="tx1">
                    <a:lumMod val="65000"/>
                    <a:lumOff val="35000"/>
                  </a:schemeClr>
                </a:solidFill>
                <a:latin typeface="OPPOSans R" panose="00020600040101010101" charset="-122"/>
                <a:ea typeface="OPPOSans R" panose="00020600040101010101" charset="-122"/>
                <a:cs typeface="OPPOSans R" panose="00020600040101010101" charset="-122"/>
                <a:sym typeface="微软雅黑" panose="020B0503020204020204" charset="-122"/>
              </a:endParaRPr>
            </a:p>
          </p:txBody>
        </p:sp>
        <p:sp>
          <p:nvSpPr>
            <p:cNvPr id="44" name="文本框 43"/>
            <p:cNvSpPr txBox="1"/>
            <p:nvPr/>
          </p:nvSpPr>
          <p:spPr>
            <a:xfrm>
              <a:off x="4876800" y="1398588"/>
              <a:ext cx="598828" cy="182975"/>
            </a:xfrm>
            <a:prstGeom prst="rect">
              <a:avLst/>
            </a:prstGeom>
            <a:noFill/>
          </p:spPr>
          <p:txBody>
            <a:bodyPr wrap="none" lIns="68580" tIns="34290" rIns="68580" bIns="34290">
              <a:spAutoFit/>
            </a:bodyPr>
            <a:lstStyle/>
            <a:p>
              <a:pPr fontAlgn="auto">
                <a:spcBef>
                  <a:spcPts val="0"/>
                </a:spcBef>
                <a:spcAft>
                  <a:spcPts val="0"/>
                </a:spcAft>
                <a:buFontTx/>
                <a:buNone/>
                <a:defRPr/>
              </a:pPr>
              <a:r>
                <a:rPr lang="en-US" altLang="zh-CN" sz="1200" dirty="0">
                  <a:solidFill>
                    <a:schemeClr val="tx1">
                      <a:lumMod val="65000"/>
                      <a:lumOff val="35000"/>
                    </a:schemeClr>
                  </a:solidFill>
                  <a:latin typeface="OPPOSans R" panose="00020600040101010101" charset="-122"/>
                  <a:ea typeface="OPPOSans R" panose="00020600040101010101" charset="-122"/>
                  <a:cs typeface="OPPOSans R" panose="00020600040101010101" charset="-122"/>
                  <a:sym typeface="微软雅黑" panose="020B0503020204020204" charset="-122"/>
                </a:rPr>
                <a:t>1</a:t>
              </a:r>
              <a:r>
                <a:rPr lang="zh-CN" altLang="en-US" sz="1200" dirty="0">
                  <a:solidFill>
                    <a:schemeClr val="tx1">
                      <a:lumMod val="65000"/>
                      <a:lumOff val="35000"/>
                    </a:schemeClr>
                  </a:solidFill>
                  <a:latin typeface="OPPOSans R" panose="00020600040101010101" charset="-122"/>
                  <a:ea typeface="OPPOSans R" panose="00020600040101010101" charset="-122"/>
                  <a:cs typeface="OPPOSans R" panose="00020600040101010101" charset="-122"/>
                  <a:sym typeface="微软雅黑" panose="020B0503020204020204" charset="-122"/>
                </a:rPr>
                <a:t>个工作日</a:t>
              </a:r>
              <a:endParaRPr lang="zh-CN" altLang="en-US" sz="1200" dirty="0">
                <a:solidFill>
                  <a:schemeClr val="tx1">
                    <a:lumMod val="65000"/>
                    <a:lumOff val="35000"/>
                  </a:schemeClr>
                </a:solidFill>
                <a:latin typeface="OPPOSans R" panose="00020600040101010101" charset="-122"/>
                <a:ea typeface="OPPOSans R" panose="00020600040101010101" charset="-122"/>
                <a:cs typeface="OPPOSans R" panose="00020600040101010101" charset="-122"/>
                <a:sym typeface="微软雅黑" panose="020B0503020204020204" charset="-122"/>
              </a:endParaRPr>
            </a:p>
          </p:txBody>
        </p:sp>
        <p:sp>
          <p:nvSpPr>
            <p:cNvPr id="45" name="文本框 44"/>
            <p:cNvSpPr txBox="1"/>
            <p:nvPr/>
          </p:nvSpPr>
          <p:spPr>
            <a:xfrm>
              <a:off x="6264275" y="1392238"/>
              <a:ext cx="691239" cy="182975"/>
            </a:xfrm>
            <a:prstGeom prst="rect">
              <a:avLst/>
            </a:prstGeom>
            <a:noFill/>
          </p:spPr>
          <p:txBody>
            <a:bodyPr wrap="none" lIns="68580" tIns="34290" rIns="68580" bIns="34290">
              <a:spAutoFit/>
            </a:bodyPr>
            <a:lstStyle/>
            <a:p>
              <a:pPr fontAlgn="auto">
                <a:spcBef>
                  <a:spcPts val="0"/>
                </a:spcBef>
                <a:spcAft>
                  <a:spcPts val="0"/>
                </a:spcAft>
                <a:buFontTx/>
                <a:buNone/>
                <a:defRPr/>
              </a:pPr>
              <a:r>
                <a:rPr lang="en-US" altLang="zh-CN" sz="1200" dirty="0">
                  <a:solidFill>
                    <a:schemeClr val="tx1">
                      <a:lumMod val="65000"/>
                      <a:lumOff val="35000"/>
                    </a:schemeClr>
                  </a:solidFill>
                  <a:latin typeface="OPPOSans R" panose="00020600040101010101" charset="-122"/>
                  <a:ea typeface="OPPOSans R" panose="00020600040101010101" charset="-122"/>
                  <a:cs typeface="OPPOSans R" panose="00020600040101010101" charset="-122"/>
                  <a:sym typeface="微软雅黑" panose="020B0503020204020204" charset="-122"/>
                </a:rPr>
                <a:t>35</a:t>
              </a:r>
              <a:r>
                <a:rPr lang="zh-CN" altLang="en-US" sz="1200" dirty="0">
                  <a:solidFill>
                    <a:schemeClr val="tx1">
                      <a:lumMod val="65000"/>
                      <a:lumOff val="35000"/>
                    </a:schemeClr>
                  </a:solidFill>
                  <a:latin typeface="OPPOSans R" panose="00020600040101010101" charset="-122"/>
                  <a:ea typeface="OPPOSans R" panose="00020600040101010101" charset="-122"/>
                  <a:cs typeface="OPPOSans R" panose="00020600040101010101" charset="-122"/>
                  <a:sym typeface="微软雅黑" panose="020B0503020204020204" charset="-122"/>
                </a:rPr>
                <a:t>个工作日</a:t>
              </a:r>
              <a:endParaRPr lang="zh-CN" altLang="en-US" sz="1200" dirty="0">
                <a:solidFill>
                  <a:schemeClr val="tx1">
                    <a:lumMod val="65000"/>
                    <a:lumOff val="35000"/>
                  </a:schemeClr>
                </a:solidFill>
                <a:latin typeface="OPPOSans R" panose="00020600040101010101" charset="-122"/>
                <a:ea typeface="OPPOSans R" panose="00020600040101010101" charset="-122"/>
                <a:cs typeface="OPPOSans R" panose="00020600040101010101" charset="-122"/>
                <a:sym typeface="微软雅黑" panose="020B0503020204020204" charset="-122"/>
              </a:endParaRPr>
            </a:p>
          </p:txBody>
        </p:sp>
        <p:sp>
          <p:nvSpPr>
            <p:cNvPr id="46" name="文本框 45"/>
            <p:cNvSpPr txBox="1"/>
            <p:nvPr/>
          </p:nvSpPr>
          <p:spPr>
            <a:xfrm>
              <a:off x="7658100" y="1403350"/>
              <a:ext cx="617310" cy="182975"/>
            </a:xfrm>
            <a:prstGeom prst="rect">
              <a:avLst/>
            </a:prstGeom>
            <a:noFill/>
          </p:spPr>
          <p:txBody>
            <a:bodyPr wrap="none" lIns="68580" tIns="34290" rIns="68580" bIns="34290">
              <a:spAutoFit/>
            </a:bodyPr>
            <a:lstStyle/>
            <a:p>
              <a:pPr fontAlgn="auto">
                <a:spcBef>
                  <a:spcPts val="0"/>
                </a:spcBef>
                <a:spcAft>
                  <a:spcPts val="0"/>
                </a:spcAft>
                <a:buFontTx/>
                <a:buNone/>
                <a:defRPr/>
              </a:pPr>
              <a:r>
                <a:rPr lang="en-US" altLang="zh-CN" sz="1200" dirty="0">
                  <a:solidFill>
                    <a:schemeClr val="tx1">
                      <a:lumMod val="65000"/>
                      <a:lumOff val="35000"/>
                    </a:schemeClr>
                  </a:solidFill>
                  <a:latin typeface="OPPOSans R" panose="00020600040101010101" charset="-122"/>
                  <a:ea typeface="OPPOSans R" panose="00020600040101010101" charset="-122"/>
                  <a:cs typeface="OPPOSans R" panose="00020600040101010101" charset="-122"/>
                  <a:sym typeface="微软雅黑" panose="020B0503020204020204" charset="-122"/>
                </a:rPr>
                <a:t>2</a:t>
              </a:r>
              <a:r>
                <a:rPr lang="zh-CN" altLang="en-US" sz="1200" dirty="0">
                  <a:solidFill>
                    <a:schemeClr val="tx1">
                      <a:lumMod val="65000"/>
                      <a:lumOff val="35000"/>
                    </a:schemeClr>
                  </a:solidFill>
                  <a:latin typeface="OPPOSans R" panose="00020600040101010101" charset="-122"/>
                  <a:ea typeface="OPPOSans R" panose="00020600040101010101" charset="-122"/>
                  <a:cs typeface="OPPOSans R" panose="00020600040101010101" charset="-122"/>
                  <a:sym typeface="微软雅黑" panose="020B0503020204020204" charset="-122"/>
                </a:rPr>
                <a:t>个工作日</a:t>
              </a:r>
              <a:endParaRPr lang="zh-CN" altLang="en-US" sz="1200" dirty="0">
                <a:solidFill>
                  <a:schemeClr val="tx1">
                    <a:lumMod val="65000"/>
                    <a:lumOff val="35000"/>
                  </a:schemeClr>
                </a:solidFill>
                <a:latin typeface="OPPOSans R" panose="00020600040101010101" charset="-122"/>
                <a:ea typeface="OPPOSans R" panose="00020600040101010101" charset="-122"/>
                <a:cs typeface="OPPOSans R" panose="00020600040101010101" charset="-122"/>
                <a:sym typeface="微软雅黑" panose="020B0503020204020204" charset="-122"/>
              </a:endParaRPr>
            </a:p>
          </p:txBody>
        </p:sp>
        <p:sp>
          <p:nvSpPr>
            <p:cNvPr id="47" name="右箭头 1"/>
            <p:cNvSpPr/>
            <p:nvPr/>
          </p:nvSpPr>
          <p:spPr>
            <a:xfrm>
              <a:off x="168275" y="1474788"/>
              <a:ext cx="296863" cy="341444"/>
            </a:xfrm>
            <a:prstGeom prst="rightArrow">
              <a:avLst/>
            </a:prstGeom>
            <a:ln>
              <a:solidFill>
                <a:srgbClr val="C45E5E"/>
              </a:solidFill>
            </a:ln>
          </p:spPr>
          <p:style>
            <a:lnRef idx="2">
              <a:schemeClr val="accent1"/>
            </a:lnRef>
            <a:fillRef idx="1">
              <a:schemeClr val="lt1"/>
            </a:fillRef>
            <a:effectRef idx="0">
              <a:schemeClr val="accent1"/>
            </a:effectRef>
            <a:fontRef idx="minor">
              <a:schemeClr val="dk1"/>
            </a:fontRef>
          </p:style>
          <p:txBody>
            <a:bodyPr lIns="68580" tIns="34290" rIns="68580" bIns="34290">
              <a:spAutoFit/>
            </a:bodyPr>
            <a:lstStyle/>
            <a:p>
              <a:pPr fontAlgn="auto">
                <a:spcBef>
                  <a:spcPts val="0"/>
                </a:spcBef>
                <a:spcAft>
                  <a:spcPts val="0"/>
                </a:spcAft>
                <a:buFontTx/>
                <a:buNone/>
                <a:defRPr/>
              </a:pPr>
              <a:endParaRPr lang="zh-CN" altLang="en-US" sz="1050" dirty="0">
                <a:solidFill>
                  <a:schemeClr val="tx1">
                    <a:lumMod val="65000"/>
                    <a:lumOff val="35000"/>
                  </a:schemeClr>
                </a:solidFill>
                <a:latin typeface="OPPOSans R" panose="00020600040101010101" charset="-122"/>
                <a:ea typeface="OPPOSans R" panose="00020600040101010101" charset="-122"/>
                <a:cs typeface="OPPOSans R" panose="00020600040101010101" charset="-122"/>
              </a:endParaRPr>
            </a:p>
          </p:txBody>
        </p:sp>
        <p:sp>
          <p:nvSpPr>
            <p:cNvPr id="48" name="文本框 47"/>
            <p:cNvSpPr txBox="1"/>
            <p:nvPr/>
          </p:nvSpPr>
          <p:spPr>
            <a:xfrm>
              <a:off x="154634" y="1551574"/>
              <a:ext cx="321593" cy="182975"/>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none" lIns="68580" tIns="34290" rIns="68580" bIns="34290">
              <a:spAutoFit/>
            </a:bodyPr>
            <a:lstStyle/>
            <a:p>
              <a:pPr fontAlgn="auto">
                <a:spcBef>
                  <a:spcPts val="0"/>
                </a:spcBef>
                <a:spcAft>
                  <a:spcPts val="0"/>
                </a:spcAft>
                <a:buFontTx/>
                <a:buNone/>
                <a:defRPr/>
              </a:pPr>
              <a:r>
                <a:rPr lang="zh-CN" altLang="en-US" sz="1200" dirty="0">
                  <a:solidFill>
                    <a:schemeClr val="tx1">
                      <a:lumMod val="65000"/>
                      <a:lumOff val="35000"/>
                    </a:schemeClr>
                  </a:solidFill>
                  <a:latin typeface="OPPOSans R" panose="00020600040101010101" charset="-122"/>
                  <a:ea typeface="OPPOSans R" panose="00020600040101010101" charset="-122"/>
                  <a:cs typeface="OPPOSans R" panose="00020600040101010101" charset="-122"/>
                  <a:sym typeface="微软雅黑" panose="020B0503020204020204" charset="-122"/>
                </a:rPr>
                <a:t>开始</a:t>
              </a:r>
              <a:endParaRPr lang="zh-CN" altLang="en-US" sz="1200" dirty="0">
                <a:solidFill>
                  <a:schemeClr val="tx1">
                    <a:lumMod val="65000"/>
                    <a:lumOff val="35000"/>
                  </a:schemeClr>
                </a:solidFill>
                <a:latin typeface="OPPOSans R" panose="00020600040101010101" charset="-122"/>
                <a:ea typeface="OPPOSans R" panose="00020600040101010101" charset="-122"/>
                <a:cs typeface="OPPOSans R" panose="00020600040101010101" charset="-122"/>
                <a:sym typeface="微软雅黑" panose="020B0503020204020204" charset="-122"/>
              </a:endParaRPr>
            </a:p>
          </p:txBody>
        </p:sp>
        <p:sp>
          <p:nvSpPr>
            <p:cNvPr id="49" name="文本框 40"/>
            <p:cNvSpPr txBox="1">
              <a:spLocks noChangeArrowheads="1"/>
            </p:cNvSpPr>
            <p:nvPr/>
          </p:nvSpPr>
          <p:spPr bwMode="auto">
            <a:xfrm>
              <a:off x="3333749" y="4284674"/>
              <a:ext cx="2201863" cy="2005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203" tIns="31102" rIns="62203" bIns="31102">
              <a:spAutoFit/>
            </a:bodyPr>
            <a:lstStyle>
              <a:lvl1pPr>
                <a:defRPr sz="1400">
                  <a:solidFill>
                    <a:schemeClr val="tx1"/>
                  </a:solidFill>
                  <a:latin typeface="Arial" panose="020B0604020202020204" pitchFamily="34" charset="0"/>
                  <a:ea typeface="宋体" panose="02010600030101010101" pitchFamily="2" charset="-122"/>
                </a:defRPr>
              </a:lvl1pPr>
              <a:lvl2pPr>
                <a:defRPr sz="1400">
                  <a:solidFill>
                    <a:schemeClr val="tx1"/>
                  </a:solidFill>
                  <a:latin typeface="Arial" panose="020B0604020202020204" pitchFamily="34" charset="0"/>
                  <a:ea typeface="宋体" panose="02010600030101010101" pitchFamily="2" charset="-122"/>
                </a:defRPr>
              </a:lvl2pPr>
              <a:lvl3pPr>
                <a:defRPr sz="1400">
                  <a:solidFill>
                    <a:schemeClr val="tx1"/>
                  </a:solidFill>
                  <a:latin typeface="Arial" panose="020B0604020202020204" pitchFamily="34" charset="0"/>
                  <a:ea typeface="宋体" panose="02010600030101010101" pitchFamily="2" charset="-122"/>
                </a:defRPr>
              </a:lvl3pPr>
              <a:lvl4pPr>
                <a:defRPr sz="1400">
                  <a:solidFill>
                    <a:schemeClr val="tx1"/>
                  </a:solidFill>
                  <a:latin typeface="Arial" panose="020B0604020202020204" pitchFamily="34" charset="0"/>
                  <a:ea typeface="宋体" panose="02010600030101010101" pitchFamily="2" charset="-122"/>
                </a:defRPr>
              </a:lvl4pPr>
              <a:lvl5pPr>
                <a:defRPr sz="1400">
                  <a:solidFill>
                    <a:schemeClr val="tx1"/>
                  </a:solidFill>
                  <a:latin typeface="Arial" panose="020B0604020202020204" pitchFamily="34" charset="0"/>
                  <a:ea typeface="宋体" panose="02010600030101010101" pitchFamily="2" charset="-122"/>
                </a:defRPr>
              </a:lvl5pPr>
              <a:lvl6pPr marL="1828800" indent="457200" defTabSz="685800" fontAlgn="base">
                <a:spcBef>
                  <a:spcPct val="0"/>
                </a:spcBef>
                <a:spcAft>
                  <a:spcPct val="0"/>
                </a:spcAft>
                <a:buFont typeface="Arial" panose="020B0604020202020204" pitchFamily="34" charset="0"/>
                <a:defRPr sz="1400">
                  <a:solidFill>
                    <a:schemeClr val="tx1"/>
                  </a:solidFill>
                  <a:latin typeface="Arial" panose="020B0604020202020204" pitchFamily="34" charset="0"/>
                  <a:ea typeface="宋体" panose="02010600030101010101" pitchFamily="2" charset="-122"/>
                </a:defRPr>
              </a:lvl6pPr>
              <a:lvl7pPr marL="2286000" indent="457200" defTabSz="685800" fontAlgn="base">
                <a:spcBef>
                  <a:spcPct val="0"/>
                </a:spcBef>
                <a:spcAft>
                  <a:spcPct val="0"/>
                </a:spcAft>
                <a:buFont typeface="Arial" panose="020B0604020202020204" pitchFamily="34" charset="0"/>
                <a:defRPr sz="1400">
                  <a:solidFill>
                    <a:schemeClr val="tx1"/>
                  </a:solidFill>
                  <a:latin typeface="Arial" panose="020B0604020202020204" pitchFamily="34" charset="0"/>
                  <a:ea typeface="宋体" panose="02010600030101010101" pitchFamily="2" charset="-122"/>
                </a:defRPr>
              </a:lvl7pPr>
              <a:lvl8pPr marL="2743200" indent="457200" defTabSz="685800" fontAlgn="base">
                <a:spcBef>
                  <a:spcPct val="0"/>
                </a:spcBef>
                <a:spcAft>
                  <a:spcPct val="0"/>
                </a:spcAft>
                <a:buFont typeface="Arial" panose="020B0604020202020204" pitchFamily="34" charset="0"/>
                <a:defRPr sz="1400">
                  <a:solidFill>
                    <a:schemeClr val="tx1"/>
                  </a:solidFill>
                  <a:latin typeface="Arial" panose="020B0604020202020204" pitchFamily="34" charset="0"/>
                  <a:ea typeface="宋体" panose="02010600030101010101" pitchFamily="2" charset="-122"/>
                </a:defRPr>
              </a:lvl8pPr>
              <a:lvl9pPr marL="3200400" indent="457200" defTabSz="685800" fontAlgn="base">
                <a:spcBef>
                  <a:spcPct val="0"/>
                </a:spcBef>
                <a:spcAft>
                  <a:spcPct val="0"/>
                </a:spcAft>
                <a:buFont typeface="Arial" panose="020B0604020202020204" pitchFamily="34" charset="0"/>
                <a:defRPr sz="1400">
                  <a:solidFill>
                    <a:schemeClr val="tx1"/>
                  </a:solidFill>
                  <a:latin typeface="Arial" panose="020B0604020202020204" pitchFamily="34" charset="0"/>
                  <a:ea typeface="宋体" panose="02010600030101010101" pitchFamily="2" charset="-122"/>
                </a:defRPr>
              </a:lvl9pPr>
            </a:lstStyle>
            <a:p>
              <a:pPr algn="ctr"/>
              <a:r>
                <a:rPr lang="zh-CN" altLang="en-US" b="1">
                  <a:latin typeface="OPPOSans R" panose="00020600040101010101" charset="-122"/>
                  <a:ea typeface="OPPOSans R" panose="00020600040101010101" charset="-122"/>
                  <a:cs typeface="OPPOSans R" panose="00020600040101010101" charset="-122"/>
                </a:rPr>
                <a:t>建店合格标准：验收项全部达标</a:t>
              </a:r>
              <a:endParaRPr lang="zh-CN" altLang="en-US" b="1">
                <a:latin typeface="OPPOSans R" panose="00020600040101010101" charset="-122"/>
                <a:ea typeface="OPPOSans R" panose="00020600040101010101" charset="-122"/>
                <a:cs typeface="OPPOSans R" panose="00020600040101010101" charset="-122"/>
              </a:endParaRPr>
            </a:p>
          </p:txBody>
        </p:sp>
        <p:sp>
          <p:nvSpPr>
            <p:cNvPr id="50" name="椭圆 49"/>
            <p:cNvSpPr/>
            <p:nvPr/>
          </p:nvSpPr>
          <p:spPr bwMode="auto">
            <a:xfrm>
              <a:off x="569913" y="2093913"/>
              <a:ext cx="182562" cy="185737"/>
            </a:xfrm>
            <a:prstGeom prst="ellipse">
              <a:avLst/>
            </a:prstGeom>
            <a:solidFill>
              <a:srgbClr val="70A899">
                <a:alpha val="89000"/>
              </a:srgbClr>
            </a:solidFill>
            <a:ln w="41275">
              <a:noFill/>
            </a:ln>
          </p:spPr>
          <p:style>
            <a:lnRef idx="2">
              <a:schemeClr val="accent1">
                <a:shade val="50000"/>
              </a:schemeClr>
            </a:lnRef>
            <a:fillRef idx="1">
              <a:schemeClr val="accent1"/>
            </a:fillRef>
            <a:effectRef idx="0">
              <a:schemeClr val="accent1"/>
            </a:effectRef>
            <a:fontRef idx="minor">
              <a:schemeClr val="lt1"/>
            </a:fontRef>
          </p:style>
          <p:txBody>
            <a:bodyPr lIns="82938" tIns="41469" rIns="82938" bIns="41469" anchor="ctr"/>
            <a:lstStyle/>
            <a:p>
              <a:pPr algn="ctr" defTabSz="928370" fontAlgn="auto">
                <a:spcBef>
                  <a:spcPts val="0"/>
                </a:spcBef>
                <a:spcAft>
                  <a:spcPts val="0"/>
                </a:spcAft>
                <a:buFontTx/>
                <a:buNone/>
                <a:defRPr/>
              </a:pPr>
              <a:r>
                <a:rPr lang="en-US" altLang="zh-CN" sz="1600" dirty="0">
                  <a:solidFill>
                    <a:schemeClr val="bg1"/>
                  </a:solidFill>
                  <a:latin typeface="OPPOSans R" panose="00020600040101010101" charset="-122"/>
                  <a:ea typeface="OPPOSans R" panose="00020600040101010101" charset="-122"/>
                  <a:cs typeface="OPPOSans R" panose="00020600040101010101" charset="-122"/>
                </a:rPr>
                <a:t>1</a:t>
              </a:r>
              <a:endParaRPr lang="zh-CN" altLang="en-US" sz="1600" dirty="0">
                <a:solidFill>
                  <a:schemeClr val="bg1"/>
                </a:solidFill>
                <a:latin typeface="OPPOSans R" panose="00020600040101010101" charset="-122"/>
                <a:ea typeface="OPPOSans R" panose="00020600040101010101" charset="-122"/>
                <a:cs typeface="OPPOSans R" panose="00020600040101010101" charset="-122"/>
              </a:endParaRPr>
            </a:p>
          </p:txBody>
        </p:sp>
        <p:sp>
          <p:nvSpPr>
            <p:cNvPr id="51" name="椭圆 50"/>
            <p:cNvSpPr/>
            <p:nvPr/>
          </p:nvSpPr>
          <p:spPr bwMode="auto">
            <a:xfrm>
              <a:off x="1965325" y="2093913"/>
              <a:ext cx="182563" cy="185737"/>
            </a:xfrm>
            <a:prstGeom prst="ellipse">
              <a:avLst/>
            </a:prstGeom>
            <a:solidFill>
              <a:srgbClr val="70A899">
                <a:alpha val="89000"/>
              </a:srgbClr>
            </a:solidFill>
            <a:ln w="41275">
              <a:noFill/>
            </a:ln>
          </p:spPr>
          <p:style>
            <a:lnRef idx="2">
              <a:schemeClr val="accent1">
                <a:shade val="50000"/>
              </a:schemeClr>
            </a:lnRef>
            <a:fillRef idx="1">
              <a:schemeClr val="accent1"/>
            </a:fillRef>
            <a:effectRef idx="0">
              <a:schemeClr val="accent1"/>
            </a:effectRef>
            <a:fontRef idx="minor">
              <a:schemeClr val="lt1"/>
            </a:fontRef>
          </p:style>
          <p:txBody>
            <a:bodyPr lIns="82938" tIns="41469" rIns="82938" bIns="41469" anchor="ctr"/>
            <a:lstStyle/>
            <a:p>
              <a:pPr algn="ctr" defTabSz="928370" fontAlgn="auto">
                <a:spcBef>
                  <a:spcPts val="0"/>
                </a:spcBef>
                <a:spcAft>
                  <a:spcPts val="0"/>
                </a:spcAft>
                <a:buFontTx/>
                <a:buNone/>
                <a:defRPr/>
              </a:pPr>
              <a:r>
                <a:rPr lang="en-US" altLang="zh-CN" sz="1600" dirty="0">
                  <a:solidFill>
                    <a:schemeClr val="bg1"/>
                  </a:solidFill>
                  <a:latin typeface="OPPOSans R" panose="00020600040101010101" charset="-122"/>
                  <a:ea typeface="OPPOSans R" panose="00020600040101010101" charset="-122"/>
                  <a:cs typeface="OPPOSans R" panose="00020600040101010101" charset="-122"/>
                </a:rPr>
                <a:t>2</a:t>
              </a:r>
              <a:endParaRPr lang="zh-CN" altLang="en-US" sz="1600" dirty="0">
                <a:solidFill>
                  <a:schemeClr val="bg1"/>
                </a:solidFill>
                <a:latin typeface="OPPOSans R" panose="00020600040101010101" charset="-122"/>
                <a:ea typeface="OPPOSans R" panose="00020600040101010101" charset="-122"/>
                <a:cs typeface="OPPOSans R" panose="00020600040101010101" charset="-122"/>
              </a:endParaRPr>
            </a:p>
          </p:txBody>
        </p:sp>
        <p:sp>
          <p:nvSpPr>
            <p:cNvPr id="52" name="椭圆 51"/>
            <p:cNvSpPr/>
            <p:nvPr/>
          </p:nvSpPr>
          <p:spPr bwMode="auto">
            <a:xfrm>
              <a:off x="3405188" y="2093913"/>
              <a:ext cx="182562" cy="185737"/>
            </a:xfrm>
            <a:prstGeom prst="ellipse">
              <a:avLst/>
            </a:prstGeom>
            <a:solidFill>
              <a:srgbClr val="70A899">
                <a:alpha val="89000"/>
              </a:srgbClr>
            </a:solidFill>
            <a:ln w="41275">
              <a:noFill/>
            </a:ln>
          </p:spPr>
          <p:style>
            <a:lnRef idx="2">
              <a:schemeClr val="accent1">
                <a:shade val="50000"/>
              </a:schemeClr>
            </a:lnRef>
            <a:fillRef idx="1">
              <a:schemeClr val="accent1"/>
            </a:fillRef>
            <a:effectRef idx="0">
              <a:schemeClr val="accent1"/>
            </a:effectRef>
            <a:fontRef idx="minor">
              <a:schemeClr val="lt1"/>
            </a:fontRef>
          </p:style>
          <p:txBody>
            <a:bodyPr lIns="82938" tIns="41469" rIns="82938" bIns="41469" anchor="ctr"/>
            <a:lstStyle/>
            <a:p>
              <a:pPr algn="ctr" defTabSz="928370" fontAlgn="auto">
                <a:spcBef>
                  <a:spcPts val="0"/>
                </a:spcBef>
                <a:spcAft>
                  <a:spcPts val="0"/>
                </a:spcAft>
                <a:buFontTx/>
                <a:buNone/>
                <a:defRPr/>
              </a:pPr>
              <a:r>
                <a:rPr lang="en-US" altLang="zh-CN" sz="1600" dirty="0">
                  <a:solidFill>
                    <a:schemeClr val="bg1"/>
                  </a:solidFill>
                  <a:latin typeface="OPPOSans R" panose="00020600040101010101" charset="-122"/>
                  <a:ea typeface="OPPOSans R" panose="00020600040101010101" charset="-122"/>
                  <a:cs typeface="OPPOSans R" panose="00020600040101010101" charset="-122"/>
                </a:rPr>
                <a:t>3</a:t>
              </a:r>
              <a:endParaRPr lang="zh-CN" altLang="en-US" sz="1600" dirty="0">
                <a:solidFill>
                  <a:schemeClr val="bg1"/>
                </a:solidFill>
                <a:latin typeface="OPPOSans R" panose="00020600040101010101" charset="-122"/>
                <a:ea typeface="OPPOSans R" panose="00020600040101010101" charset="-122"/>
                <a:cs typeface="OPPOSans R" panose="00020600040101010101" charset="-122"/>
              </a:endParaRPr>
            </a:p>
          </p:txBody>
        </p:sp>
        <p:sp>
          <p:nvSpPr>
            <p:cNvPr id="53" name="椭圆 52"/>
            <p:cNvSpPr/>
            <p:nvPr/>
          </p:nvSpPr>
          <p:spPr bwMode="auto">
            <a:xfrm>
              <a:off x="4970463" y="2093913"/>
              <a:ext cx="182562" cy="185737"/>
            </a:xfrm>
            <a:prstGeom prst="ellipse">
              <a:avLst/>
            </a:prstGeom>
            <a:solidFill>
              <a:srgbClr val="70A899">
                <a:alpha val="89000"/>
              </a:srgbClr>
            </a:solidFill>
            <a:ln w="41275">
              <a:noFill/>
            </a:ln>
          </p:spPr>
          <p:style>
            <a:lnRef idx="2">
              <a:schemeClr val="accent1">
                <a:shade val="50000"/>
              </a:schemeClr>
            </a:lnRef>
            <a:fillRef idx="1">
              <a:schemeClr val="accent1"/>
            </a:fillRef>
            <a:effectRef idx="0">
              <a:schemeClr val="accent1"/>
            </a:effectRef>
            <a:fontRef idx="minor">
              <a:schemeClr val="lt1"/>
            </a:fontRef>
          </p:style>
          <p:txBody>
            <a:bodyPr lIns="82938" tIns="41469" rIns="82938" bIns="41469" anchor="ctr"/>
            <a:lstStyle/>
            <a:p>
              <a:pPr algn="ctr" defTabSz="928370" fontAlgn="auto">
                <a:spcBef>
                  <a:spcPts val="0"/>
                </a:spcBef>
                <a:spcAft>
                  <a:spcPts val="0"/>
                </a:spcAft>
                <a:buFontTx/>
                <a:buNone/>
                <a:defRPr/>
              </a:pPr>
              <a:r>
                <a:rPr lang="en-US" altLang="zh-CN" sz="1600" dirty="0">
                  <a:solidFill>
                    <a:schemeClr val="bg1"/>
                  </a:solidFill>
                  <a:latin typeface="OPPOSans R" panose="00020600040101010101" charset="-122"/>
                  <a:ea typeface="OPPOSans R" panose="00020600040101010101" charset="-122"/>
                  <a:cs typeface="OPPOSans R" panose="00020600040101010101" charset="-122"/>
                </a:rPr>
                <a:t>4</a:t>
              </a:r>
              <a:endParaRPr lang="zh-CN" altLang="en-US" sz="1600" dirty="0">
                <a:solidFill>
                  <a:schemeClr val="bg1"/>
                </a:solidFill>
                <a:latin typeface="OPPOSans R" panose="00020600040101010101" charset="-122"/>
                <a:ea typeface="OPPOSans R" panose="00020600040101010101" charset="-122"/>
                <a:cs typeface="OPPOSans R" panose="00020600040101010101" charset="-122"/>
              </a:endParaRPr>
            </a:p>
          </p:txBody>
        </p:sp>
        <p:sp>
          <p:nvSpPr>
            <p:cNvPr id="54" name="椭圆 53"/>
            <p:cNvSpPr/>
            <p:nvPr/>
          </p:nvSpPr>
          <p:spPr bwMode="auto">
            <a:xfrm>
              <a:off x="6264275" y="2090738"/>
              <a:ext cx="182563" cy="185737"/>
            </a:xfrm>
            <a:prstGeom prst="ellipse">
              <a:avLst/>
            </a:prstGeom>
            <a:solidFill>
              <a:srgbClr val="70A899">
                <a:alpha val="89000"/>
              </a:srgbClr>
            </a:solidFill>
            <a:ln w="41275">
              <a:noFill/>
            </a:ln>
          </p:spPr>
          <p:style>
            <a:lnRef idx="2">
              <a:schemeClr val="accent1">
                <a:shade val="50000"/>
              </a:schemeClr>
            </a:lnRef>
            <a:fillRef idx="1">
              <a:schemeClr val="accent1"/>
            </a:fillRef>
            <a:effectRef idx="0">
              <a:schemeClr val="accent1"/>
            </a:effectRef>
            <a:fontRef idx="minor">
              <a:schemeClr val="lt1"/>
            </a:fontRef>
          </p:style>
          <p:txBody>
            <a:bodyPr lIns="82938" tIns="41469" rIns="82938" bIns="41469" anchor="ctr"/>
            <a:lstStyle/>
            <a:p>
              <a:pPr algn="ctr" defTabSz="928370" fontAlgn="auto">
                <a:spcBef>
                  <a:spcPts val="0"/>
                </a:spcBef>
                <a:spcAft>
                  <a:spcPts val="0"/>
                </a:spcAft>
                <a:buFontTx/>
                <a:buNone/>
                <a:defRPr/>
              </a:pPr>
              <a:r>
                <a:rPr lang="en-US" altLang="zh-CN" sz="1600" dirty="0">
                  <a:solidFill>
                    <a:schemeClr val="bg1"/>
                  </a:solidFill>
                  <a:latin typeface="OPPOSans R" panose="00020600040101010101" charset="-122"/>
                  <a:ea typeface="OPPOSans R" panose="00020600040101010101" charset="-122"/>
                  <a:cs typeface="OPPOSans R" panose="00020600040101010101" charset="-122"/>
                </a:rPr>
                <a:t>5</a:t>
              </a:r>
              <a:endParaRPr lang="zh-CN" altLang="en-US" sz="1600" dirty="0">
                <a:solidFill>
                  <a:schemeClr val="bg1"/>
                </a:solidFill>
                <a:latin typeface="OPPOSans R" panose="00020600040101010101" charset="-122"/>
                <a:ea typeface="OPPOSans R" panose="00020600040101010101" charset="-122"/>
                <a:cs typeface="OPPOSans R" panose="00020600040101010101" charset="-122"/>
              </a:endParaRPr>
            </a:p>
          </p:txBody>
        </p:sp>
        <p:sp>
          <p:nvSpPr>
            <p:cNvPr id="55" name="椭圆 54"/>
            <p:cNvSpPr/>
            <p:nvPr/>
          </p:nvSpPr>
          <p:spPr bwMode="auto">
            <a:xfrm>
              <a:off x="7748588" y="2093913"/>
              <a:ext cx="182562" cy="185737"/>
            </a:xfrm>
            <a:prstGeom prst="ellipse">
              <a:avLst/>
            </a:prstGeom>
            <a:solidFill>
              <a:srgbClr val="70A899">
                <a:alpha val="89000"/>
              </a:srgbClr>
            </a:solidFill>
            <a:ln w="41275">
              <a:noFill/>
            </a:ln>
          </p:spPr>
          <p:style>
            <a:lnRef idx="2">
              <a:schemeClr val="accent1">
                <a:shade val="50000"/>
              </a:schemeClr>
            </a:lnRef>
            <a:fillRef idx="1">
              <a:schemeClr val="accent1"/>
            </a:fillRef>
            <a:effectRef idx="0">
              <a:schemeClr val="accent1"/>
            </a:effectRef>
            <a:fontRef idx="minor">
              <a:schemeClr val="lt1"/>
            </a:fontRef>
          </p:style>
          <p:txBody>
            <a:bodyPr lIns="82938" tIns="41469" rIns="82938" bIns="41469" anchor="ctr"/>
            <a:lstStyle/>
            <a:p>
              <a:pPr algn="ctr" defTabSz="928370" fontAlgn="auto">
                <a:spcBef>
                  <a:spcPts val="0"/>
                </a:spcBef>
                <a:spcAft>
                  <a:spcPts val="0"/>
                </a:spcAft>
                <a:buFontTx/>
                <a:buNone/>
                <a:defRPr/>
              </a:pPr>
              <a:r>
                <a:rPr lang="en-US" altLang="zh-CN" sz="1600" dirty="0">
                  <a:solidFill>
                    <a:schemeClr val="bg1"/>
                  </a:solidFill>
                  <a:latin typeface="OPPOSans R" panose="00020600040101010101" charset="-122"/>
                  <a:ea typeface="OPPOSans R" panose="00020600040101010101" charset="-122"/>
                  <a:cs typeface="OPPOSans R" panose="00020600040101010101" charset="-122"/>
                </a:rPr>
                <a:t>6</a:t>
              </a:r>
              <a:endParaRPr lang="zh-CN" altLang="en-US" sz="1600" dirty="0">
                <a:solidFill>
                  <a:schemeClr val="bg1"/>
                </a:solidFill>
                <a:latin typeface="OPPOSans R" panose="00020600040101010101" charset="-122"/>
                <a:ea typeface="OPPOSans R" panose="00020600040101010101" charset="-122"/>
                <a:cs typeface="OPPOSans R" panose="00020600040101010101" charset="-122"/>
              </a:endParaRPr>
            </a:p>
          </p:txBody>
        </p:sp>
        <p:sp>
          <p:nvSpPr>
            <p:cNvPr id="56" name="五角星 8"/>
            <p:cNvSpPr/>
            <p:nvPr/>
          </p:nvSpPr>
          <p:spPr>
            <a:xfrm>
              <a:off x="3333750" y="4300538"/>
              <a:ext cx="136525" cy="133350"/>
            </a:xfrm>
            <a:prstGeom prst="star5">
              <a:avLst/>
            </a:prstGeom>
            <a:solidFill>
              <a:srgbClr val="C45E5E">
                <a:alpha val="89000"/>
              </a:srgbClr>
            </a:solidFill>
            <a:ln w="41275">
              <a:noFill/>
            </a:ln>
          </p:spPr>
          <p:style>
            <a:lnRef idx="2">
              <a:schemeClr val="accent1">
                <a:shade val="50000"/>
              </a:schemeClr>
            </a:lnRef>
            <a:fillRef idx="1">
              <a:schemeClr val="accent1"/>
            </a:fillRef>
            <a:effectRef idx="0">
              <a:schemeClr val="accent1"/>
            </a:effectRef>
            <a:fontRef idx="minor">
              <a:schemeClr val="lt1"/>
            </a:fontRef>
          </p:style>
          <p:txBody>
            <a:bodyPr lIns="82938" tIns="41469" rIns="82938" bIns="41469" anchor="ctr"/>
            <a:lstStyle/>
            <a:p>
              <a:pPr algn="ctr" defTabSz="928370" fontAlgn="auto">
                <a:spcBef>
                  <a:spcPts val="0"/>
                </a:spcBef>
                <a:spcAft>
                  <a:spcPts val="0"/>
                </a:spcAft>
                <a:buFontTx/>
                <a:buNone/>
                <a:defRPr/>
              </a:pPr>
              <a:endParaRPr lang="zh-CN" altLang="en-US" sz="2400" b="1" dirty="0">
                <a:solidFill>
                  <a:schemeClr val="tx1">
                    <a:lumMod val="65000"/>
                    <a:lumOff val="35000"/>
                  </a:schemeClr>
                </a:solidFill>
                <a:latin typeface="OPPOSans R" panose="00020600040101010101" charset="-122"/>
                <a:ea typeface="OPPOSans R" panose="00020600040101010101" charset="-122"/>
                <a:cs typeface="OPPOSans R" panose="00020600040101010101" charset="-122"/>
              </a:endParaRPr>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标题 1"/>
          <p:cNvSpPr>
            <a:spLocks noGrp="1"/>
          </p:cNvSpPr>
          <p:nvPr>
            <p:ph type="title"/>
          </p:nvPr>
        </p:nvSpPr>
        <p:spPr>
          <a:xfrm>
            <a:off x="388253" y="313763"/>
            <a:ext cx="11420888" cy="536842"/>
          </a:xfrm>
        </p:spPr>
        <p:txBody>
          <a:bodyPr/>
          <a:lstStyle/>
          <a:p>
            <a:r>
              <a:rPr lang="zh-CN" altLang="en-US"/>
              <a:t>网点建设</a:t>
            </a:r>
            <a:r>
              <a:rPr lang="en-US" altLang="zh-CN"/>
              <a:t>--</a:t>
            </a:r>
            <a:r>
              <a:rPr lang="zh-CN" altLang="en-US"/>
              <a:t>附件</a:t>
            </a:r>
            <a:endParaRPr lang="zh-CN" altLang="en-US"/>
          </a:p>
        </p:txBody>
      </p:sp>
      <p:sp>
        <p:nvSpPr>
          <p:cNvPr id="3" name="文本框 2"/>
          <p:cNvSpPr txBox="1"/>
          <p:nvPr/>
        </p:nvSpPr>
        <p:spPr>
          <a:xfrm>
            <a:off x="1461792" y="1404027"/>
            <a:ext cx="3352800" cy="69850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144000" tIns="144000" rIns="144000" bIns="144000" numCol="1" spcCol="38100" rtlCol="0" anchor="ctr">
            <a:spAutoFit/>
          </a:bodyPr>
          <a:lstStyle/>
          <a:p>
            <a:pPr marL="0" marR="0" indent="0" defTabSz="825500" rtl="0" latinLnBrk="0" hangingPunct="0">
              <a:lnSpc>
                <a:spcPct val="150000"/>
              </a:lnSpc>
              <a:spcBef>
                <a:spcPts val="0"/>
              </a:spcBef>
              <a:spcAft>
                <a:spcPts val="0"/>
              </a:spcAft>
              <a:buClrTx/>
              <a:buSzTx/>
              <a:buFontTx/>
              <a:buNone/>
            </a:pPr>
            <a:r>
              <a:rPr kumimoji="1" lang="en-US" altLang="zh-CN" b="0">
                <a:latin typeface="OPPOSans M" panose="00020600040101010101" pitchFamily="18" charset="-122"/>
                <a:ea typeface="OPPOSans M" panose="00020600040101010101" pitchFamily="18" charset="-122"/>
                <a:cs typeface="OPPOSans R" panose="00020600040101010101" charset="-122"/>
              </a:rPr>
              <a:t>1.</a:t>
            </a:r>
            <a:r>
              <a:rPr kumimoji="1" lang="zh-CN" altLang="en-US" b="0">
                <a:latin typeface="OPPOSans M" panose="00020600040101010101" pitchFamily="18" charset="-122"/>
                <a:ea typeface="OPPOSans M" panose="00020600040101010101" pitchFamily="18" charset="-122"/>
                <a:cs typeface="OPPOSans R" panose="00020600040101010101" charset="-122"/>
              </a:rPr>
              <a:t>《网点建设导入表》</a:t>
            </a:r>
            <a:endParaRPr kumimoji="1" lang="zh-CN" altLang="en-US" b="0">
              <a:latin typeface="OPPOSans M" panose="00020600040101010101" pitchFamily="18" charset="-122"/>
              <a:ea typeface="OPPOSans M" panose="00020600040101010101" pitchFamily="18" charset="-122"/>
              <a:cs typeface="OPPOSans R" panose="00020600040101010101" charset="-122"/>
            </a:endParaRPr>
          </a:p>
        </p:txBody>
      </p:sp>
      <p:sp>
        <p:nvSpPr>
          <p:cNvPr id="4" name="文本框 3"/>
          <p:cNvSpPr txBox="1"/>
          <p:nvPr/>
        </p:nvSpPr>
        <p:spPr>
          <a:xfrm>
            <a:off x="4843455" y="1404027"/>
            <a:ext cx="3352800" cy="69850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144000" tIns="144000" rIns="144000" bIns="144000" numCol="1" spcCol="38100" rtlCol="0" anchor="ctr">
            <a:spAutoFit/>
          </a:bodyPr>
          <a:lstStyle/>
          <a:p>
            <a:pPr defTabSz="825500" hangingPunct="0">
              <a:lnSpc>
                <a:spcPct val="150000"/>
              </a:lnSpc>
            </a:pPr>
            <a:r>
              <a:rPr kumimoji="1" lang="en-US" altLang="zh-CN" b="0">
                <a:latin typeface="OPPOSans M" panose="00020600040101010101" pitchFamily="18" charset="-122"/>
                <a:ea typeface="OPPOSans M" panose="00020600040101010101" pitchFamily="18" charset="-122"/>
                <a:cs typeface="OPPOSans R" panose="00020600040101010101" charset="-122"/>
              </a:rPr>
              <a:t>2.</a:t>
            </a:r>
            <a:r>
              <a:rPr kumimoji="1" lang="zh-CN" altLang="en-US" b="0">
                <a:latin typeface="OPPOSans M" panose="00020600040101010101" pitchFamily="18" charset="-122"/>
                <a:ea typeface="OPPOSans M" panose="00020600040101010101" pitchFamily="18" charset="-122"/>
                <a:cs typeface="OPPOSans R" panose="00020600040101010101" charset="-122"/>
              </a:rPr>
              <a:t>《</a:t>
            </a:r>
            <a:r>
              <a:rPr kumimoji="1" lang="zh-CN" altLang="en-US">
                <a:latin typeface="OPPOSans M" panose="00020600040101010101" pitchFamily="18" charset="-122"/>
                <a:ea typeface="OPPOSans M" panose="00020600040101010101" pitchFamily="18" charset="-122"/>
                <a:cs typeface="OPPOSans R" panose="00020600040101010101" charset="-122"/>
              </a:rPr>
              <a:t>网点建设申请表》</a:t>
            </a:r>
            <a:endParaRPr kumimoji="1" lang="en-US" altLang="zh-CN" b="0" dirty="0" err="1">
              <a:latin typeface="OPPOSans M" panose="00020600040101010101" pitchFamily="18" charset="-122"/>
              <a:ea typeface="OPPOSans M" panose="00020600040101010101" pitchFamily="18" charset="-122"/>
              <a:cs typeface="OPPOSans R" panose="00020600040101010101" charset="-122"/>
            </a:endParaRPr>
          </a:p>
        </p:txBody>
      </p:sp>
      <p:sp>
        <p:nvSpPr>
          <p:cNvPr id="5" name="文本框 4"/>
          <p:cNvSpPr txBox="1"/>
          <p:nvPr/>
        </p:nvSpPr>
        <p:spPr>
          <a:xfrm>
            <a:off x="8564117" y="1404027"/>
            <a:ext cx="3352800" cy="69850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144000" tIns="144000" rIns="144000" bIns="144000" numCol="1" spcCol="38100" rtlCol="0" anchor="ctr">
            <a:spAutoFit/>
          </a:bodyPr>
          <a:lstStyle/>
          <a:p>
            <a:pPr marL="0" marR="0" indent="0" defTabSz="825500" rtl="0" latinLnBrk="0" hangingPunct="0">
              <a:lnSpc>
                <a:spcPct val="150000"/>
              </a:lnSpc>
              <a:spcBef>
                <a:spcPts val="0"/>
              </a:spcBef>
              <a:spcAft>
                <a:spcPts val="0"/>
              </a:spcAft>
              <a:buClrTx/>
              <a:buSzTx/>
              <a:buFontTx/>
              <a:buNone/>
            </a:pPr>
            <a:r>
              <a:rPr kumimoji="1" lang="en-US" altLang="zh-CN" b="0">
                <a:latin typeface="OPPOSans M" panose="00020600040101010101" pitchFamily="18" charset="-122"/>
                <a:ea typeface="OPPOSans M" panose="00020600040101010101" pitchFamily="18" charset="-122"/>
                <a:cs typeface="OPPOSans R" panose="00020600040101010101" charset="-122"/>
              </a:rPr>
              <a:t>3.</a:t>
            </a:r>
            <a:r>
              <a:rPr kumimoji="1" lang="zh-CN" altLang="en-US" b="0">
                <a:latin typeface="OPPOSans M" panose="00020600040101010101" pitchFamily="18" charset="-122"/>
                <a:ea typeface="OPPOSans M" panose="00020600040101010101" pitchFamily="18" charset="-122"/>
                <a:cs typeface="OPPOSans R" panose="00020600040101010101" charset="-122"/>
              </a:rPr>
              <a:t>《物料申请表》</a:t>
            </a:r>
            <a:endParaRPr kumimoji="1" lang="zh-CN" altLang="en-US" b="0">
              <a:latin typeface="OPPOSans M" panose="00020600040101010101" pitchFamily="18" charset="-122"/>
              <a:ea typeface="OPPOSans M" panose="00020600040101010101" pitchFamily="18" charset="-122"/>
              <a:cs typeface="OPPOSans R" panose="00020600040101010101" charset="-122"/>
            </a:endParaRPr>
          </a:p>
        </p:txBody>
      </p:sp>
      <p:sp>
        <p:nvSpPr>
          <p:cNvPr id="6" name="文本框 5"/>
          <p:cNvSpPr txBox="1"/>
          <p:nvPr/>
        </p:nvSpPr>
        <p:spPr>
          <a:xfrm>
            <a:off x="1461792" y="3709384"/>
            <a:ext cx="3352800" cy="69850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144000" tIns="144000" rIns="144000" bIns="144000" numCol="1" spcCol="38100" rtlCol="0" anchor="ctr">
            <a:spAutoFit/>
          </a:bodyPr>
          <a:lstStyle/>
          <a:p>
            <a:pPr marL="0" marR="0" indent="0" defTabSz="825500" rtl="0" latinLnBrk="0" hangingPunct="0">
              <a:lnSpc>
                <a:spcPct val="150000"/>
              </a:lnSpc>
              <a:spcBef>
                <a:spcPts val="0"/>
              </a:spcBef>
              <a:spcAft>
                <a:spcPts val="0"/>
              </a:spcAft>
              <a:buClrTx/>
              <a:buSzTx/>
              <a:buFontTx/>
              <a:buNone/>
            </a:pPr>
            <a:r>
              <a:rPr kumimoji="1" lang="en-US" altLang="zh-CN" b="0">
                <a:latin typeface="OPPOSans M" panose="00020600040101010101" pitchFamily="18" charset="-122"/>
                <a:ea typeface="OPPOSans M" panose="00020600040101010101" pitchFamily="18" charset="-122"/>
                <a:cs typeface="OPPOSans R" panose="00020600040101010101" charset="-122"/>
              </a:rPr>
              <a:t>4.</a:t>
            </a:r>
            <a:r>
              <a:rPr kumimoji="1" lang="zh-CN" altLang="en-US" b="0">
                <a:latin typeface="OPPOSans M" panose="00020600040101010101" pitchFamily="18" charset="-122"/>
                <a:ea typeface="OPPOSans M" panose="00020600040101010101" pitchFamily="18" charset="-122"/>
                <a:cs typeface="OPPOSans R" panose="00020600040101010101" charset="-122"/>
              </a:rPr>
              <a:t>《网点形象审核表》</a:t>
            </a:r>
            <a:endParaRPr kumimoji="1" lang="zh-CN" altLang="en-US" b="0">
              <a:latin typeface="OPPOSans M" panose="00020600040101010101" pitchFamily="18" charset="-122"/>
              <a:ea typeface="OPPOSans M" panose="00020600040101010101" pitchFamily="18" charset="-122"/>
              <a:cs typeface="OPPOSans R" panose="00020600040101010101" charset="-122"/>
            </a:endParaRPr>
          </a:p>
        </p:txBody>
      </p:sp>
      <p:sp>
        <p:nvSpPr>
          <p:cNvPr id="10" name="矩形 9"/>
          <p:cNvSpPr/>
          <p:nvPr/>
        </p:nvSpPr>
        <p:spPr>
          <a:xfrm>
            <a:off x="4926878" y="3873968"/>
            <a:ext cx="2714205" cy="369332"/>
          </a:xfrm>
          <a:prstGeom prst="rect">
            <a:avLst/>
          </a:prstGeom>
        </p:spPr>
        <p:txBody>
          <a:bodyPr wrap="none">
            <a:spAutoFit/>
          </a:bodyPr>
          <a:lstStyle/>
          <a:p>
            <a:r>
              <a:rPr kumimoji="1" lang="en-US" altLang="zh-CN">
                <a:latin typeface="OPPOSans M" panose="00020600040101010101" pitchFamily="18" charset="-122"/>
                <a:ea typeface="OPPOSans M" panose="00020600040101010101" pitchFamily="18" charset="-122"/>
                <a:cs typeface="OPPOSans R" panose="00020600040101010101" charset="-122"/>
              </a:rPr>
              <a:t>5.《</a:t>
            </a:r>
            <a:r>
              <a:rPr kumimoji="1" lang="zh-CN" altLang="en-US">
                <a:latin typeface="OPPOSans M" panose="00020600040101010101" pitchFamily="18" charset="-122"/>
                <a:ea typeface="OPPOSans M" panose="00020600040101010101" pitchFamily="18" charset="-122"/>
                <a:cs typeface="OPPOSans R" panose="00020600040101010101" charset="-122"/>
              </a:rPr>
              <a:t>系统操作指导手册</a:t>
            </a:r>
            <a:r>
              <a:rPr kumimoji="1" lang="en-US" altLang="zh-CN">
                <a:latin typeface="OPPOSans M" panose="00020600040101010101" pitchFamily="18" charset="-122"/>
                <a:ea typeface="OPPOSans M" panose="00020600040101010101" pitchFamily="18" charset="-122"/>
                <a:cs typeface="OPPOSans R" panose="00020600040101010101" charset="-122"/>
              </a:rPr>
              <a:t>》</a:t>
            </a:r>
            <a:endParaRPr kumimoji="1" lang="en-US" altLang="zh-CN">
              <a:latin typeface="OPPOSans M" panose="00020600040101010101" pitchFamily="18" charset="-122"/>
              <a:ea typeface="OPPOSans M" panose="00020600040101010101" pitchFamily="18" charset="-122"/>
              <a:cs typeface="OPPOSans R" panose="00020600040101010101" charset="-122"/>
            </a:endParaRPr>
          </a:p>
        </p:txBody>
      </p:sp>
      <p:graphicFrame>
        <p:nvGraphicFramePr>
          <p:cNvPr id="2" name="对象 1"/>
          <p:cNvGraphicFramePr>
            <a:graphicFrameLocks noChangeAspect="1"/>
          </p:cNvGraphicFramePr>
          <p:nvPr/>
        </p:nvGraphicFramePr>
        <p:xfrm>
          <a:off x="2223792" y="2319941"/>
          <a:ext cx="914400" cy="828675"/>
        </p:xfrm>
        <a:graphic>
          <a:graphicData uri="http://schemas.openxmlformats.org/presentationml/2006/ole">
            <mc:AlternateContent xmlns:mc="http://schemas.openxmlformats.org/markup-compatibility/2006">
              <mc:Choice xmlns:v="urn:schemas-microsoft-com:vml" Requires="v">
                <p:oleObj spid="_x0000_s357418" name="Worksheet" showAsIcon="1" r:id="rId1" imgW="1231900" imgH="1117600" progId="Excel.Sheet.12">
                  <p:embed/>
                </p:oleObj>
              </mc:Choice>
              <mc:Fallback>
                <p:oleObj name="Worksheet" showAsIcon="1" r:id="rId1" imgW="1231900" imgH="1117600" progId="Excel.Sheet.12">
                  <p:embed/>
                  <p:pic>
                    <p:nvPicPr>
                      <p:cNvPr id="0" name="图片 357417"/>
                      <p:cNvPicPr/>
                      <p:nvPr/>
                    </p:nvPicPr>
                    <p:blipFill>
                      <a:blip r:embed="rId2"/>
                      <a:stretch>
                        <a:fillRect/>
                      </a:stretch>
                    </p:blipFill>
                    <p:spPr>
                      <a:xfrm>
                        <a:off x="2223792" y="2319941"/>
                        <a:ext cx="914400" cy="828675"/>
                      </a:xfrm>
                      <a:prstGeom prst="rect">
                        <a:avLst/>
                      </a:prstGeom>
                    </p:spPr>
                  </p:pic>
                </p:oleObj>
              </mc:Fallback>
            </mc:AlternateContent>
          </a:graphicData>
        </a:graphic>
      </p:graphicFrame>
      <p:graphicFrame>
        <p:nvGraphicFramePr>
          <p:cNvPr id="7" name="对象 6"/>
          <p:cNvGraphicFramePr>
            <a:graphicFrameLocks noChangeAspect="1"/>
          </p:cNvGraphicFramePr>
          <p:nvPr/>
        </p:nvGraphicFramePr>
        <p:xfrm>
          <a:off x="5638800" y="2319941"/>
          <a:ext cx="914400" cy="828675"/>
        </p:xfrm>
        <a:graphic>
          <a:graphicData uri="http://schemas.openxmlformats.org/presentationml/2006/ole">
            <mc:AlternateContent xmlns:mc="http://schemas.openxmlformats.org/markup-compatibility/2006">
              <mc:Choice xmlns:v="urn:schemas-microsoft-com:vml" Requires="v">
                <p:oleObj spid="_x0000_s357419" name="Worksheet" showAsIcon="1" r:id="rId3" imgW="1231900" imgH="1117600" progId="Excel.Sheet.12">
                  <p:embed/>
                </p:oleObj>
              </mc:Choice>
              <mc:Fallback>
                <p:oleObj name="Worksheet" showAsIcon="1" r:id="rId3" imgW="1231900" imgH="1117600" progId="Excel.Sheet.12">
                  <p:embed/>
                  <p:pic>
                    <p:nvPicPr>
                      <p:cNvPr id="0" name="图片 357418"/>
                      <p:cNvPicPr/>
                      <p:nvPr/>
                    </p:nvPicPr>
                    <p:blipFill>
                      <a:blip r:embed="rId4"/>
                      <a:stretch>
                        <a:fillRect/>
                      </a:stretch>
                    </p:blipFill>
                    <p:spPr>
                      <a:xfrm>
                        <a:off x="5638800" y="2319941"/>
                        <a:ext cx="914400" cy="828675"/>
                      </a:xfrm>
                      <a:prstGeom prst="rect">
                        <a:avLst/>
                      </a:prstGeom>
                    </p:spPr>
                  </p:pic>
                </p:oleObj>
              </mc:Fallback>
            </mc:AlternateContent>
          </a:graphicData>
        </a:graphic>
      </p:graphicFrame>
      <p:graphicFrame>
        <p:nvGraphicFramePr>
          <p:cNvPr id="8" name="对象 7"/>
          <p:cNvGraphicFramePr>
            <a:graphicFrameLocks noChangeAspect="1"/>
          </p:cNvGraphicFramePr>
          <p:nvPr/>
        </p:nvGraphicFramePr>
        <p:xfrm>
          <a:off x="9203093" y="2319941"/>
          <a:ext cx="914400" cy="828675"/>
        </p:xfrm>
        <a:graphic>
          <a:graphicData uri="http://schemas.openxmlformats.org/presentationml/2006/ole">
            <mc:AlternateContent xmlns:mc="http://schemas.openxmlformats.org/markup-compatibility/2006">
              <mc:Choice xmlns:v="urn:schemas-microsoft-com:vml" Requires="v">
                <p:oleObj spid="_x0000_s357420" name="Worksheet" showAsIcon="1" r:id="rId5" imgW="1231900" imgH="1117600" progId="Excel.Sheet.12">
                  <p:embed/>
                </p:oleObj>
              </mc:Choice>
              <mc:Fallback>
                <p:oleObj name="Worksheet" showAsIcon="1" r:id="rId5" imgW="1231900" imgH="1117600" progId="Excel.Sheet.12">
                  <p:embed/>
                  <p:pic>
                    <p:nvPicPr>
                      <p:cNvPr id="0" name="图片 357419"/>
                      <p:cNvPicPr/>
                      <p:nvPr/>
                    </p:nvPicPr>
                    <p:blipFill>
                      <a:blip r:embed="rId6"/>
                      <a:stretch>
                        <a:fillRect/>
                      </a:stretch>
                    </p:blipFill>
                    <p:spPr>
                      <a:xfrm>
                        <a:off x="9203093" y="2319941"/>
                        <a:ext cx="914400" cy="828675"/>
                      </a:xfrm>
                      <a:prstGeom prst="rect">
                        <a:avLst/>
                      </a:prstGeom>
                    </p:spPr>
                  </p:pic>
                </p:oleObj>
              </mc:Fallback>
            </mc:AlternateContent>
          </a:graphicData>
        </a:graphic>
      </p:graphicFrame>
      <p:graphicFrame>
        <p:nvGraphicFramePr>
          <p:cNvPr id="9" name="对象 8"/>
          <p:cNvGraphicFramePr>
            <a:graphicFrameLocks noChangeAspect="1"/>
          </p:cNvGraphicFramePr>
          <p:nvPr/>
        </p:nvGraphicFramePr>
        <p:xfrm>
          <a:off x="2223792" y="4554314"/>
          <a:ext cx="914400" cy="828675"/>
        </p:xfrm>
        <a:graphic>
          <a:graphicData uri="http://schemas.openxmlformats.org/presentationml/2006/ole">
            <mc:AlternateContent xmlns:mc="http://schemas.openxmlformats.org/markup-compatibility/2006">
              <mc:Choice xmlns:v="urn:schemas-microsoft-com:vml" Requires="v">
                <p:oleObj spid="_x0000_s357421" name="Worksheet" showAsIcon="1" r:id="rId7" imgW="1231900" imgH="1117600" progId="Excel.Sheet.12">
                  <p:embed/>
                </p:oleObj>
              </mc:Choice>
              <mc:Fallback>
                <p:oleObj name="Worksheet" showAsIcon="1" r:id="rId7" imgW="1231900" imgH="1117600" progId="Excel.Sheet.12">
                  <p:embed/>
                  <p:pic>
                    <p:nvPicPr>
                      <p:cNvPr id="0" name="图片 357420"/>
                      <p:cNvPicPr/>
                      <p:nvPr/>
                    </p:nvPicPr>
                    <p:blipFill>
                      <a:blip r:embed="rId8"/>
                      <a:stretch>
                        <a:fillRect/>
                      </a:stretch>
                    </p:blipFill>
                    <p:spPr>
                      <a:xfrm>
                        <a:off x="2223792" y="4554314"/>
                        <a:ext cx="914400" cy="828675"/>
                      </a:xfrm>
                      <a:prstGeom prst="rect">
                        <a:avLst/>
                      </a:prstGeom>
                    </p:spPr>
                  </p:pic>
                </p:oleObj>
              </mc:Fallback>
            </mc:AlternateContent>
          </a:graphicData>
        </a:graphic>
      </p:graphicFrame>
      <p:graphicFrame>
        <p:nvGraphicFramePr>
          <p:cNvPr id="11" name="对象 10">
            <a:hlinkClick r:id="" action="ppaction://ole?verb=0"/>
          </p:cNvPr>
          <p:cNvGraphicFramePr>
            <a:graphicFrameLocks noChangeAspect="1"/>
          </p:cNvGraphicFramePr>
          <p:nvPr/>
        </p:nvGraphicFramePr>
        <p:xfrm>
          <a:off x="5214070" y="4554314"/>
          <a:ext cx="914400" cy="828675"/>
        </p:xfrm>
        <a:graphic>
          <a:graphicData uri="http://schemas.openxmlformats.org/presentationml/2006/ole">
            <mc:AlternateContent xmlns:mc="http://schemas.openxmlformats.org/markup-compatibility/2006">
              <mc:Choice xmlns:v="urn:schemas-microsoft-com:vml" Requires="v">
                <p:oleObj spid="_x0000_s357422" name="Presentation" showAsIcon="1" r:id="rId9" imgW="1231900" imgH="1117600" progId="PowerPoint.Show.12">
                  <p:embed/>
                </p:oleObj>
              </mc:Choice>
              <mc:Fallback>
                <p:oleObj name="Presentation" showAsIcon="1" r:id="rId9" imgW="1231900" imgH="1117600" progId="PowerPoint.Show.12">
                  <p:embed/>
                  <p:pic>
                    <p:nvPicPr>
                      <p:cNvPr id="0" name="图片 357421"/>
                      <p:cNvPicPr/>
                      <p:nvPr/>
                    </p:nvPicPr>
                    <p:blipFill>
                      <a:blip r:embed="rId10"/>
                      <a:stretch>
                        <a:fillRect/>
                      </a:stretch>
                    </p:blipFill>
                    <p:spPr>
                      <a:xfrm>
                        <a:off x="5214070" y="4554314"/>
                        <a:ext cx="914400" cy="828675"/>
                      </a:xfrm>
                      <a:prstGeom prst="rect">
                        <a:avLst/>
                      </a:prstGeom>
                    </p:spPr>
                  </p:pic>
                </p:oleObj>
              </mc:Fallback>
            </mc:AlternateContent>
          </a:graphicData>
        </a:graphic>
      </p:graphicFrame>
      <p:graphicFrame>
        <p:nvGraphicFramePr>
          <p:cNvPr id="12" name="对象 11">
            <a:hlinkClick r:id="" action="ppaction://ole?verb=0"/>
          </p:cNvPr>
          <p:cNvGraphicFramePr>
            <a:graphicFrameLocks noChangeAspect="1"/>
          </p:cNvGraphicFramePr>
          <p:nvPr/>
        </p:nvGraphicFramePr>
        <p:xfrm>
          <a:off x="6062655" y="4554313"/>
          <a:ext cx="914400" cy="828675"/>
        </p:xfrm>
        <a:graphic>
          <a:graphicData uri="http://schemas.openxmlformats.org/presentationml/2006/ole">
            <mc:AlternateContent xmlns:mc="http://schemas.openxmlformats.org/markup-compatibility/2006">
              <mc:Choice xmlns:v="urn:schemas-microsoft-com:vml" Requires="v">
                <p:oleObj spid="_x0000_s357423" name="Presentation" showAsIcon="1" r:id="rId11" imgW="1231900" imgH="1117600" progId="PowerPoint.Show.12">
                  <p:embed/>
                </p:oleObj>
              </mc:Choice>
              <mc:Fallback>
                <p:oleObj name="Presentation" showAsIcon="1" r:id="rId11" imgW="1231900" imgH="1117600" progId="PowerPoint.Show.12">
                  <p:embed/>
                  <p:pic>
                    <p:nvPicPr>
                      <p:cNvPr id="0" name="图片 357422"/>
                      <p:cNvPicPr/>
                      <p:nvPr/>
                    </p:nvPicPr>
                    <p:blipFill>
                      <a:blip r:embed="rId12"/>
                      <a:stretch>
                        <a:fillRect/>
                      </a:stretch>
                    </p:blipFill>
                    <p:spPr>
                      <a:xfrm>
                        <a:off x="6062655" y="4554313"/>
                        <a:ext cx="914400" cy="828675"/>
                      </a:xfrm>
                      <a:prstGeom prst="rect">
                        <a:avLst/>
                      </a:prstGeom>
                    </p:spPr>
                  </p:pic>
                </p:oleObj>
              </mc:Fallback>
            </mc:AlternateContent>
          </a:graphicData>
        </a:graphic>
      </p:graphicFrame>
      <p:graphicFrame>
        <p:nvGraphicFramePr>
          <p:cNvPr id="13" name="对象 12">
            <a:hlinkClick r:id="" action="ppaction://ole?verb=0"/>
          </p:cNvPr>
          <p:cNvGraphicFramePr>
            <a:graphicFrameLocks noChangeAspect="1"/>
          </p:cNvGraphicFramePr>
          <p:nvPr/>
        </p:nvGraphicFramePr>
        <p:xfrm>
          <a:off x="6977055" y="4554312"/>
          <a:ext cx="914400" cy="828675"/>
        </p:xfrm>
        <a:graphic>
          <a:graphicData uri="http://schemas.openxmlformats.org/presentationml/2006/ole">
            <mc:AlternateContent xmlns:mc="http://schemas.openxmlformats.org/markup-compatibility/2006">
              <mc:Choice xmlns:v="urn:schemas-microsoft-com:vml" Requires="v">
                <p:oleObj spid="_x0000_s357424" name="Presentation" showAsIcon="1" r:id="rId13" imgW="1231900" imgH="1117600" progId="PowerPoint.Show.12">
                  <p:embed/>
                </p:oleObj>
              </mc:Choice>
              <mc:Fallback>
                <p:oleObj name="Presentation" showAsIcon="1" r:id="rId13" imgW="1231900" imgH="1117600" progId="PowerPoint.Show.12">
                  <p:embed/>
                  <p:pic>
                    <p:nvPicPr>
                      <p:cNvPr id="0" name="图片 357423"/>
                      <p:cNvPicPr/>
                      <p:nvPr/>
                    </p:nvPicPr>
                    <p:blipFill>
                      <a:blip r:embed="rId14"/>
                      <a:stretch>
                        <a:fillRect/>
                      </a:stretch>
                    </p:blipFill>
                    <p:spPr>
                      <a:xfrm>
                        <a:off x="6977055" y="4554312"/>
                        <a:ext cx="914400" cy="828675"/>
                      </a:xfrm>
                      <a:prstGeom prst="rect">
                        <a:avLst/>
                      </a:prstGeom>
                    </p:spPr>
                  </p:pic>
                </p:oleObj>
              </mc:Fallback>
            </mc:AlternateContent>
          </a:graphicData>
        </a:graphic>
      </p:graphicFrame>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目录 </a:t>
            </a:r>
            <a:r>
              <a:rPr lang="en-US" altLang="zh-CN"/>
              <a:t>CONTENT</a:t>
            </a:r>
            <a:endParaRPr lang="zh-CN" altLang="en-US"/>
          </a:p>
        </p:txBody>
      </p:sp>
      <p:sp>
        <p:nvSpPr>
          <p:cNvPr id="3" name="文本占位符 2"/>
          <p:cNvSpPr>
            <a:spLocks noGrp="1"/>
          </p:cNvSpPr>
          <p:nvPr>
            <p:ph type="body" sz="quarter" idx="10"/>
          </p:nvPr>
        </p:nvSpPr>
        <p:spPr/>
        <p:txBody>
          <a:bodyPr/>
          <a:lstStyle/>
          <a:p>
            <a:r>
              <a:rPr lang="en-US" altLang="zh-CN">
                <a:solidFill>
                  <a:schemeClr val="bg1">
                    <a:lumMod val="50000"/>
                  </a:schemeClr>
                </a:solidFill>
              </a:rPr>
              <a:t>Part 1</a:t>
            </a:r>
            <a:r>
              <a:rPr lang="zh-CN" altLang="en-US">
                <a:solidFill>
                  <a:schemeClr val="bg1">
                    <a:lumMod val="50000"/>
                  </a:schemeClr>
                </a:solidFill>
              </a:rPr>
              <a:t>：导入</a:t>
            </a:r>
            <a:endParaRPr lang="en-US" altLang="zh-CN">
              <a:solidFill>
                <a:schemeClr val="bg1">
                  <a:lumMod val="50000"/>
                </a:schemeClr>
              </a:solidFill>
            </a:endParaRPr>
          </a:p>
          <a:p>
            <a:r>
              <a:rPr lang="en-US" altLang="zh-CN">
                <a:solidFill>
                  <a:schemeClr val="bg1">
                    <a:lumMod val="50000"/>
                  </a:schemeClr>
                </a:solidFill>
              </a:rPr>
              <a:t>Part 2</a:t>
            </a:r>
            <a:r>
              <a:rPr lang="zh-CN" altLang="en-US">
                <a:solidFill>
                  <a:schemeClr val="bg1">
                    <a:lumMod val="50000"/>
                  </a:schemeClr>
                </a:solidFill>
              </a:rPr>
              <a:t>：网点规划</a:t>
            </a:r>
            <a:endParaRPr lang="en-US" altLang="zh-CN">
              <a:solidFill>
                <a:schemeClr val="bg1">
                  <a:lumMod val="50000"/>
                </a:schemeClr>
              </a:solidFill>
            </a:endParaRPr>
          </a:p>
          <a:p>
            <a:r>
              <a:rPr lang="en-US" altLang="zh-CN">
                <a:solidFill>
                  <a:schemeClr val="bg1">
                    <a:lumMod val="50000"/>
                  </a:schemeClr>
                </a:solidFill>
              </a:rPr>
              <a:t>Part 3</a:t>
            </a:r>
            <a:r>
              <a:rPr lang="zh-CN" altLang="en-US">
                <a:solidFill>
                  <a:schemeClr val="bg1">
                    <a:lumMod val="50000"/>
                  </a:schemeClr>
                </a:solidFill>
              </a:rPr>
              <a:t>：网点选址</a:t>
            </a:r>
            <a:endParaRPr lang="en-US" altLang="zh-CN">
              <a:solidFill>
                <a:schemeClr val="bg1">
                  <a:lumMod val="50000"/>
                </a:schemeClr>
              </a:solidFill>
            </a:endParaRPr>
          </a:p>
          <a:p>
            <a:r>
              <a:rPr lang="en-US" altLang="zh-CN">
                <a:solidFill>
                  <a:schemeClr val="bg1">
                    <a:lumMod val="50000"/>
                  </a:schemeClr>
                </a:solidFill>
              </a:rPr>
              <a:t>Part 4</a:t>
            </a:r>
            <a:r>
              <a:rPr lang="zh-CN" altLang="en-US">
                <a:solidFill>
                  <a:schemeClr val="bg1">
                    <a:lumMod val="50000"/>
                  </a:schemeClr>
                </a:solidFill>
              </a:rPr>
              <a:t>：网点建设</a:t>
            </a:r>
            <a:endParaRPr lang="en-US" altLang="zh-CN">
              <a:solidFill>
                <a:schemeClr val="bg1">
                  <a:lumMod val="50000"/>
                </a:schemeClr>
              </a:solidFill>
            </a:endParaRPr>
          </a:p>
          <a:p>
            <a:r>
              <a:rPr lang="en-US" altLang="zh-CN"/>
              <a:t>Part 5</a:t>
            </a:r>
            <a:r>
              <a:rPr lang="zh-CN" altLang="en-US"/>
              <a:t>：形象管理</a:t>
            </a:r>
            <a:endParaRPr lang="en-US" altLang="zh-CN"/>
          </a:p>
          <a:p>
            <a:r>
              <a:rPr lang="en-US" altLang="zh-CN">
                <a:solidFill>
                  <a:schemeClr val="bg1">
                    <a:lumMod val="50000"/>
                  </a:schemeClr>
                </a:solidFill>
              </a:rPr>
              <a:t>Part 6</a:t>
            </a:r>
            <a:r>
              <a:rPr lang="zh-CN" altLang="en-US">
                <a:solidFill>
                  <a:schemeClr val="bg1">
                    <a:lumMod val="50000"/>
                  </a:schemeClr>
                </a:solidFill>
              </a:rPr>
              <a:t>：网点运营</a:t>
            </a:r>
            <a:endParaRPr lang="zh-CN" altLang="en-US">
              <a:solidFill>
                <a:schemeClr val="bg1">
                  <a:lumMod val="50000"/>
                </a:schemeClr>
              </a:solidFil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形象管理</a:t>
            </a:r>
            <a:r>
              <a:rPr lang="en-US" altLang="zh-CN"/>
              <a:t>--</a:t>
            </a:r>
            <a:r>
              <a:rPr lang="zh-CN" altLang="en-US"/>
              <a:t>内容框架</a:t>
            </a:r>
            <a:endParaRPr lang="zh-CN" altLang="en-US"/>
          </a:p>
        </p:txBody>
      </p:sp>
      <p:sp>
        <p:nvSpPr>
          <p:cNvPr id="25" name="íSľíḓe"/>
          <p:cNvSpPr/>
          <p:nvPr/>
        </p:nvSpPr>
        <p:spPr bwMode="auto">
          <a:xfrm>
            <a:off x="4250055" y="1003935"/>
            <a:ext cx="3679190" cy="575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10000"/>
              </a:lnSpc>
            </a:pPr>
            <a:r>
              <a:rPr lang="zh-CN" altLang="en-US" sz="2400">
                <a:latin typeface="OPPOSans B" panose="00020600040101010101" pitchFamily="18" charset="-122"/>
                <a:ea typeface="OPPOSans B" panose="00020600040101010101" pitchFamily="18" charset="-122"/>
                <a:cs typeface="OPPOSans R" panose="00020600040101010101" charset="-122"/>
              </a:rPr>
              <a:t>海外客服中心形象管理</a:t>
            </a:r>
            <a:endParaRPr lang="en-US" altLang="zh-CN" sz="2400" dirty="0">
              <a:latin typeface="OPPOSans B" panose="00020600040101010101" pitchFamily="18" charset="-122"/>
              <a:ea typeface="OPPOSans B" panose="00020600040101010101" pitchFamily="18" charset="-122"/>
              <a:cs typeface="OPPOSans R" panose="00020600040101010101" charset="-122"/>
            </a:endParaRPr>
          </a:p>
        </p:txBody>
      </p:sp>
      <p:cxnSp>
        <p:nvCxnSpPr>
          <p:cNvPr id="6" name="直接连接符 5"/>
          <p:cNvCxnSpPr/>
          <p:nvPr/>
        </p:nvCxnSpPr>
        <p:spPr>
          <a:xfrm>
            <a:off x="4976361" y="1968584"/>
            <a:ext cx="0" cy="3587453"/>
          </a:xfrm>
          <a:prstGeom prst="line">
            <a:avLst/>
          </a:prstGeom>
          <a:ln w="3175" cap="rnd">
            <a:solidFill>
              <a:schemeClr val="bg1">
                <a:lumMod val="75000"/>
              </a:schemeClr>
            </a:solidFill>
            <a:prstDash val="dash"/>
            <a:round/>
          </a:ln>
        </p:spPr>
        <p:style>
          <a:lnRef idx="1">
            <a:schemeClr val="accent1"/>
          </a:lnRef>
          <a:fillRef idx="0">
            <a:schemeClr val="accent1"/>
          </a:fillRef>
          <a:effectRef idx="0">
            <a:schemeClr val="accent1"/>
          </a:effectRef>
          <a:fontRef idx="minor">
            <a:schemeClr val="tx1"/>
          </a:fontRef>
        </p:style>
      </p:cxnSp>
      <p:grpSp>
        <p:nvGrpSpPr>
          <p:cNvPr id="7" name="ïşḻíḋé"/>
          <p:cNvGrpSpPr/>
          <p:nvPr/>
        </p:nvGrpSpPr>
        <p:grpSpPr>
          <a:xfrm>
            <a:off x="5113556" y="2004144"/>
            <a:ext cx="1952187" cy="4243031"/>
            <a:chOff x="987515" y="2546647"/>
            <a:chExt cx="3191378" cy="4243031"/>
          </a:xfrm>
        </p:grpSpPr>
        <p:sp>
          <p:nvSpPr>
            <p:cNvPr id="23" name="isḻîďè"/>
            <p:cNvSpPr txBox="1"/>
            <p:nvPr/>
          </p:nvSpPr>
          <p:spPr>
            <a:xfrm>
              <a:off x="987515" y="2546647"/>
              <a:ext cx="3191378" cy="463491"/>
            </a:xfrm>
            <a:prstGeom prst="rect">
              <a:avLst/>
            </a:prstGeom>
            <a:solidFill>
              <a:schemeClr val="accent1"/>
            </a:solidFill>
          </p:spPr>
          <p:txBody>
            <a:bodyPr wrap="square" lIns="91440" tIns="45720" rIns="91440" bIns="45720" rtlCol="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zh-CN" altLang="id-ID" sz="1600" b="1" dirty="0">
                  <a:solidFill>
                    <a:schemeClr val="bg1"/>
                  </a:solidFill>
                  <a:latin typeface="OPPOSans R" panose="00020600040101010101" charset="-122"/>
                  <a:ea typeface="OPPOSans R" panose="00020600040101010101" charset="-122"/>
                  <a:cs typeface="OPPOSans R" panose="00020600040101010101" charset="-122"/>
                </a:rPr>
                <a:t>形象规范</a:t>
              </a:r>
              <a:endParaRPr lang="zh-CN" altLang="id-ID" sz="1600" b="1" dirty="0">
                <a:solidFill>
                  <a:schemeClr val="bg1"/>
                </a:solidFill>
                <a:latin typeface="OPPOSans R" panose="00020600040101010101" charset="-122"/>
                <a:ea typeface="OPPOSans R" panose="00020600040101010101" charset="-122"/>
                <a:cs typeface="OPPOSans R" panose="00020600040101010101" charset="-122"/>
              </a:endParaRPr>
            </a:p>
          </p:txBody>
        </p:sp>
        <p:sp>
          <p:nvSpPr>
            <p:cNvPr id="24" name="ísľiḓe"/>
            <p:cNvSpPr/>
            <p:nvPr/>
          </p:nvSpPr>
          <p:spPr bwMode="auto">
            <a:xfrm>
              <a:off x="987515" y="3095600"/>
              <a:ext cx="3191378" cy="3694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171450" indent="-171450">
                <a:lnSpc>
                  <a:spcPct val="150000"/>
                </a:lnSpc>
                <a:buSzPct val="80000"/>
                <a:buFont typeface="Arial" panose="020B0604020202020204" pitchFamily="34" charset="0"/>
                <a:buChar char="•"/>
              </a:pPr>
              <a:r>
                <a:rPr lang="zh-CN" altLang="en-US" sz="1200" b="1">
                  <a:latin typeface="OPPOSans R" panose="00020600040101010101" charset="-122"/>
                  <a:ea typeface="OPPOSans R" panose="00020600040101010101" charset="-122"/>
                  <a:cs typeface="OPPOSans R" panose="00020600040101010101" charset="-122"/>
                </a:rPr>
                <a:t>品牌形象规范</a:t>
              </a:r>
              <a:endParaRPr lang="zh-CN" altLang="en-US" sz="1200" b="1">
                <a:latin typeface="OPPOSans R" panose="00020600040101010101" charset="-122"/>
                <a:ea typeface="OPPOSans R" panose="00020600040101010101" charset="-122"/>
                <a:cs typeface="OPPOSans R" panose="00020600040101010101" charset="-122"/>
              </a:endParaRPr>
            </a:p>
            <a:p>
              <a:pPr marL="228600" indent="-228600">
                <a:lnSpc>
                  <a:spcPct val="150000"/>
                </a:lnSpc>
                <a:buSzPct val="80000"/>
                <a:buFont typeface="+mj-lt"/>
                <a:buAutoNum type="arabicPeriod"/>
              </a:pPr>
              <a:r>
                <a:rPr lang="zh-CN" altLang="en-US" sz="1000">
                  <a:latin typeface="OPPOSans R" panose="00020600040101010101" charset="-122"/>
                  <a:ea typeface="OPPOSans R" panose="00020600040101010101" charset="-122"/>
                  <a:cs typeface="OPPOSans R" panose="00020600040101010101" charset="-122"/>
                </a:rPr>
                <a:t>品牌logo使用规范</a:t>
              </a:r>
              <a:endParaRPr lang="zh-CN" altLang="en-US" sz="1000">
                <a:latin typeface="OPPOSans R" panose="00020600040101010101" charset="-122"/>
                <a:ea typeface="OPPOSans R" panose="00020600040101010101" charset="-122"/>
                <a:cs typeface="OPPOSans R" panose="00020600040101010101" charset="-122"/>
              </a:endParaRPr>
            </a:p>
            <a:p>
              <a:pPr marL="228600" indent="-228600">
                <a:lnSpc>
                  <a:spcPct val="150000"/>
                </a:lnSpc>
                <a:buSzPct val="80000"/>
                <a:buFont typeface="+mj-lt"/>
                <a:buAutoNum type="arabicPeriod"/>
              </a:pPr>
              <a:r>
                <a:rPr lang="zh-CN" altLang="en-US" sz="1000">
                  <a:latin typeface="OPPOSans R" panose="00020600040101010101" charset="-122"/>
                  <a:ea typeface="OPPOSans R" panose="00020600040101010101" charset="-122"/>
                  <a:cs typeface="OPPOSans R" panose="00020600040101010101" charset="-122"/>
                </a:rPr>
                <a:t>品牌色彩系统使用规范</a:t>
              </a:r>
              <a:endParaRPr lang="zh-CN" altLang="en-US" sz="1000">
                <a:latin typeface="OPPOSans R" panose="00020600040101010101" charset="-122"/>
                <a:ea typeface="OPPOSans R" panose="00020600040101010101" charset="-122"/>
                <a:cs typeface="OPPOSans R" panose="00020600040101010101" charset="-122"/>
              </a:endParaRPr>
            </a:p>
            <a:p>
              <a:pPr marL="171450" indent="-171450">
                <a:lnSpc>
                  <a:spcPct val="150000"/>
                </a:lnSpc>
                <a:buSzPct val="80000"/>
                <a:buFont typeface="Arial" panose="020B0604020202020204" pitchFamily="34" charset="0"/>
                <a:buChar char="•"/>
              </a:pPr>
              <a:r>
                <a:rPr lang="zh-CN" altLang="en-US" sz="1200" b="1">
                  <a:latin typeface="OPPOSans R" panose="00020600040101010101" charset="-122"/>
                  <a:ea typeface="OPPOSans R" panose="00020600040101010101" charset="-122"/>
                  <a:cs typeface="OPPOSans R" panose="00020600040101010101" charset="-122"/>
                </a:rPr>
                <a:t>功能区形象规范</a:t>
              </a:r>
              <a:endParaRPr lang="zh-CN" altLang="en-US" sz="1200" b="1">
                <a:latin typeface="OPPOSans R" panose="00020600040101010101" charset="-122"/>
                <a:ea typeface="OPPOSans R" panose="00020600040101010101" charset="-122"/>
                <a:cs typeface="OPPOSans R" panose="00020600040101010101" charset="-122"/>
              </a:endParaRPr>
            </a:p>
            <a:p>
              <a:pPr marL="228600" indent="-228600">
                <a:lnSpc>
                  <a:spcPct val="150000"/>
                </a:lnSpc>
                <a:buSzPct val="80000"/>
                <a:buFont typeface="+mj-lt"/>
                <a:buAutoNum type="arabicPeriod"/>
              </a:pPr>
              <a:r>
                <a:rPr lang="zh-CN" altLang="en-US" sz="1000">
                  <a:latin typeface="OPPOSans R" panose="00020600040101010101" charset="-122"/>
                  <a:ea typeface="OPPOSans R" panose="00020600040101010101" charset="-122"/>
                  <a:cs typeface="OPPOSans R" panose="00020600040101010101" charset="-122"/>
                  <a:sym typeface="+mn-ea"/>
                </a:rPr>
                <a:t>店面招牌区</a:t>
              </a:r>
              <a:endParaRPr lang="zh-CN" altLang="en-US" sz="1000">
                <a:latin typeface="OPPOSans R" panose="00020600040101010101" charset="-122"/>
                <a:ea typeface="OPPOSans R" panose="00020600040101010101" charset="-122"/>
                <a:cs typeface="OPPOSans R" panose="00020600040101010101" charset="-122"/>
              </a:endParaRPr>
            </a:p>
            <a:p>
              <a:pPr marL="228600" indent="-228600">
                <a:lnSpc>
                  <a:spcPct val="150000"/>
                </a:lnSpc>
                <a:buSzPct val="80000"/>
                <a:buFont typeface="+mj-lt"/>
                <a:buAutoNum type="arabicPeriod"/>
              </a:pPr>
              <a:r>
                <a:rPr lang="zh-CN" altLang="en-US" sz="1000">
                  <a:latin typeface="OPPOSans R" panose="00020600040101010101" charset="-122"/>
                  <a:ea typeface="OPPOSans R" panose="00020600040101010101" charset="-122"/>
                  <a:cs typeface="OPPOSans R" panose="00020600040101010101" charset="-122"/>
                  <a:sym typeface="+mn-ea"/>
                </a:rPr>
                <a:t>休息区</a:t>
              </a:r>
              <a:endParaRPr lang="zh-CN" altLang="en-US" sz="1000">
                <a:latin typeface="OPPOSans R" panose="00020600040101010101" charset="-122"/>
                <a:ea typeface="OPPOSans R" panose="00020600040101010101" charset="-122"/>
                <a:cs typeface="OPPOSans R" panose="00020600040101010101" charset="-122"/>
              </a:endParaRPr>
            </a:p>
            <a:p>
              <a:pPr marL="228600" indent="-228600">
                <a:lnSpc>
                  <a:spcPct val="150000"/>
                </a:lnSpc>
                <a:buSzPct val="80000"/>
                <a:buFont typeface="+mj-lt"/>
                <a:buAutoNum type="arabicPeriod"/>
              </a:pPr>
              <a:r>
                <a:rPr lang="zh-CN" altLang="en-US" sz="1000">
                  <a:latin typeface="OPPOSans R" panose="00020600040101010101" charset="-122"/>
                  <a:ea typeface="OPPOSans R" panose="00020600040101010101" charset="-122"/>
                  <a:cs typeface="OPPOSans R" panose="00020600040101010101" charset="-122"/>
                  <a:sym typeface="+mn-ea"/>
                </a:rPr>
                <a:t>接待区</a:t>
              </a:r>
              <a:endParaRPr lang="zh-CN" altLang="en-US" sz="1000">
                <a:latin typeface="OPPOSans R" panose="00020600040101010101" charset="-122"/>
                <a:ea typeface="OPPOSans R" panose="00020600040101010101" charset="-122"/>
                <a:cs typeface="OPPOSans R" panose="00020600040101010101" charset="-122"/>
                <a:sym typeface="+mn-ea"/>
              </a:endParaRPr>
            </a:p>
            <a:p>
              <a:pPr marL="228600" indent="-228600">
                <a:lnSpc>
                  <a:spcPct val="150000"/>
                </a:lnSpc>
                <a:buSzPct val="80000"/>
                <a:buFont typeface="+mj-lt"/>
                <a:buAutoNum type="arabicPeriod"/>
              </a:pPr>
              <a:r>
                <a:rPr lang="en-US" altLang="zh-CN" sz="1000">
                  <a:latin typeface="OPPOSans R" panose="00020600040101010101" charset="-122"/>
                  <a:ea typeface="OPPOSans R" panose="00020600040101010101" charset="-122"/>
                  <a:cs typeface="OPPOSans R" panose="00020600040101010101" charset="-122"/>
                  <a:sym typeface="+mn-ea"/>
                </a:rPr>
                <a:t>......</a:t>
              </a:r>
              <a:endParaRPr lang="en-US" altLang="zh-CN" sz="1000">
                <a:latin typeface="OPPOSans R" panose="00020600040101010101" charset="-122"/>
                <a:ea typeface="OPPOSans R" panose="00020600040101010101" charset="-122"/>
                <a:cs typeface="OPPOSans R" panose="00020600040101010101" charset="-122"/>
                <a:sym typeface="+mn-ea"/>
              </a:endParaRPr>
            </a:p>
            <a:p>
              <a:pPr marL="171450" indent="-171450">
                <a:lnSpc>
                  <a:spcPct val="150000"/>
                </a:lnSpc>
                <a:buSzPct val="80000"/>
                <a:buFont typeface="Arial" panose="020B0604020202020204" pitchFamily="34" charset="0"/>
                <a:buChar char="•"/>
              </a:pPr>
              <a:r>
                <a:rPr lang="zh-CN" altLang="en-US" sz="1200" b="1">
                  <a:latin typeface="OPPOSans R" panose="00020600040101010101" charset="-122"/>
                  <a:ea typeface="OPPOSans R" panose="00020600040101010101" charset="-122"/>
                  <a:cs typeface="OPPOSans R" panose="00020600040101010101" charset="-122"/>
                </a:rPr>
                <a:t>物料应用规范</a:t>
              </a:r>
              <a:endParaRPr lang="zh-CN" altLang="en-US" sz="1200" b="1">
                <a:latin typeface="OPPOSans R" panose="00020600040101010101" charset="-122"/>
                <a:ea typeface="OPPOSans R" panose="00020600040101010101" charset="-122"/>
                <a:cs typeface="OPPOSans R" panose="00020600040101010101" charset="-122"/>
              </a:endParaRPr>
            </a:p>
            <a:p>
              <a:pPr marL="228600" indent="-228600">
                <a:lnSpc>
                  <a:spcPct val="150000"/>
                </a:lnSpc>
                <a:buSzPct val="80000"/>
                <a:buFont typeface="+mj-lt"/>
                <a:buAutoNum type="arabicPeriod"/>
              </a:pPr>
              <a:r>
                <a:rPr lang="zh-CN" altLang="en-US" sz="1000">
                  <a:latin typeface="OPPOSans R" panose="00020600040101010101" charset="-122"/>
                  <a:ea typeface="OPPOSans R" panose="00020600040101010101" charset="-122"/>
                  <a:cs typeface="OPPOSans R" panose="00020600040101010101" charset="-122"/>
                </a:rPr>
                <a:t>客服标件</a:t>
              </a:r>
              <a:endParaRPr lang="zh-CN" altLang="en-US" sz="1000">
                <a:latin typeface="OPPOSans R" panose="00020600040101010101" charset="-122"/>
                <a:ea typeface="OPPOSans R" panose="00020600040101010101" charset="-122"/>
                <a:cs typeface="OPPOSans R" panose="00020600040101010101" charset="-122"/>
              </a:endParaRPr>
            </a:p>
            <a:p>
              <a:pPr marL="228600" indent="-228600">
                <a:lnSpc>
                  <a:spcPct val="150000"/>
                </a:lnSpc>
                <a:buSzPct val="80000"/>
                <a:buFont typeface="+mj-lt"/>
                <a:buAutoNum type="arabicPeriod"/>
              </a:pPr>
              <a:r>
                <a:rPr lang="zh-CN" altLang="en-US" sz="1000">
                  <a:latin typeface="OPPOSans R" panose="00020600040101010101" charset="-122"/>
                  <a:ea typeface="OPPOSans R" panose="00020600040101010101" charset="-122"/>
                  <a:cs typeface="OPPOSans R" panose="00020600040101010101" charset="-122"/>
                </a:rPr>
                <a:t>终端物料</a:t>
              </a:r>
              <a:endParaRPr lang="zh-CN" altLang="en-US" sz="1000">
                <a:latin typeface="OPPOSans R" panose="00020600040101010101" charset="-122"/>
                <a:ea typeface="OPPOSans R" panose="00020600040101010101" charset="-122"/>
                <a:cs typeface="OPPOSans R" panose="00020600040101010101" charset="-122"/>
              </a:endParaRPr>
            </a:p>
            <a:p>
              <a:pPr marL="228600" indent="-228600">
                <a:lnSpc>
                  <a:spcPct val="150000"/>
                </a:lnSpc>
                <a:buSzPct val="80000"/>
                <a:buFont typeface="+mj-lt"/>
                <a:buAutoNum type="arabicPeriod"/>
              </a:pPr>
              <a:r>
                <a:rPr lang="zh-CN" altLang="en-US" sz="1000">
                  <a:latin typeface="OPPOSans R" panose="00020600040101010101" charset="-122"/>
                  <a:ea typeface="OPPOSans R" panose="00020600040101010101" charset="-122"/>
                  <a:cs typeface="OPPOSans R" panose="00020600040101010101" charset="-122"/>
                </a:rPr>
                <a:t>代理自制物料</a:t>
              </a:r>
              <a:endParaRPr lang="zh-CN" altLang="en-US" sz="1000">
                <a:latin typeface="OPPOSans R" panose="00020600040101010101" charset="-122"/>
                <a:ea typeface="OPPOSans R" panose="00020600040101010101" charset="-122"/>
                <a:cs typeface="OPPOSans R" panose="00020600040101010101" charset="-122"/>
              </a:endParaRPr>
            </a:p>
            <a:p>
              <a:pPr marL="228600" indent="-228600">
                <a:lnSpc>
                  <a:spcPct val="150000"/>
                </a:lnSpc>
                <a:buSzPct val="80000"/>
                <a:buFont typeface="+mj-lt"/>
                <a:buAutoNum type="arabicPeriod"/>
              </a:pPr>
              <a:r>
                <a:rPr lang="zh-CN" altLang="en-US" sz="1000">
                  <a:latin typeface="OPPOSans R" panose="00020600040101010101" charset="-122"/>
                  <a:ea typeface="OPPOSans R" panose="00020600040101010101" charset="-122"/>
                  <a:cs typeface="OPPOSans R" panose="00020600040101010101" charset="-122"/>
                </a:rPr>
                <a:t>代理自购物料</a:t>
              </a:r>
              <a:endParaRPr lang="zh-CN" altLang="en-US" sz="1000">
                <a:latin typeface="OPPOSans R" panose="00020600040101010101" charset="-122"/>
                <a:ea typeface="OPPOSans R" panose="00020600040101010101" charset="-122"/>
                <a:cs typeface="OPPOSans R" panose="00020600040101010101" charset="-122"/>
              </a:endParaRPr>
            </a:p>
            <a:p>
              <a:pPr marL="171450" indent="-171450">
                <a:lnSpc>
                  <a:spcPct val="150000"/>
                </a:lnSpc>
                <a:buSzPct val="80000"/>
                <a:buFont typeface="Arial" panose="020B0604020202020204" pitchFamily="34" charset="0"/>
                <a:buChar char="•"/>
              </a:pPr>
              <a:endParaRPr lang="en-US" altLang="zh-CN" sz="1000">
                <a:latin typeface="OPPOSans R" panose="00020600040101010101" charset="-122"/>
                <a:ea typeface="OPPOSans R" panose="00020600040101010101" charset="-122"/>
                <a:cs typeface="OPPOSans R" panose="00020600040101010101" charset="-122"/>
              </a:endParaRPr>
            </a:p>
          </p:txBody>
        </p:sp>
      </p:grpSp>
      <p:grpSp>
        <p:nvGrpSpPr>
          <p:cNvPr id="8" name="i$1îḍê"/>
          <p:cNvGrpSpPr/>
          <p:nvPr/>
        </p:nvGrpSpPr>
        <p:grpSpPr>
          <a:xfrm>
            <a:off x="660400" y="2004144"/>
            <a:ext cx="1952187" cy="4243031"/>
            <a:chOff x="987515" y="2546647"/>
            <a:chExt cx="3191378" cy="4243031"/>
          </a:xfrm>
        </p:grpSpPr>
        <p:sp>
          <p:nvSpPr>
            <p:cNvPr id="21" name="ís1iḋé"/>
            <p:cNvSpPr txBox="1"/>
            <p:nvPr/>
          </p:nvSpPr>
          <p:spPr>
            <a:xfrm>
              <a:off x="987515" y="2546647"/>
              <a:ext cx="3191378" cy="463491"/>
            </a:xfrm>
            <a:prstGeom prst="rect">
              <a:avLst/>
            </a:prstGeom>
            <a:solidFill>
              <a:schemeClr val="tx1">
                <a:lumMod val="50000"/>
                <a:lumOff val="50000"/>
              </a:schemeClr>
            </a:solidFill>
          </p:spPr>
          <p:txBody>
            <a:bodyPr wrap="square" lIns="91440" tIns="45720" rIns="91440" bIns="45720" rtlCol="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zh-CN" altLang="zh-CN" sz="1600" b="1" dirty="0">
                  <a:solidFill>
                    <a:schemeClr val="bg1"/>
                  </a:solidFill>
                  <a:latin typeface="OPPOSans R" panose="00020600040101010101" charset="-122"/>
                  <a:ea typeface="OPPOSans R" panose="00020600040101010101" charset="-122"/>
                  <a:cs typeface="OPPOSans R" panose="00020600040101010101" charset="-122"/>
                  <a:sym typeface="+mn-ea"/>
                </a:rPr>
                <a:t>形象设计理念</a:t>
              </a:r>
              <a:endParaRPr lang="zh-CN" altLang="zh-CN" sz="1600" b="1" dirty="0">
                <a:solidFill>
                  <a:schemeClr val="bg1"/>
                </a:solidFill>
                <a:latin typeface="OPPOSans R" panose="00020600040101010101" charset="-122"/>
                <a:ea typeface="OPPOSans R" panose="00020600040101010101" charset="-122"/>
                <a:cs typeface="OPPOSans R" panose="00020600040101010101" charset="-122"/>
                <a:sym typeface="+mn-ea"/>
              </a:endParaRPr>
            </a:p>
          </p:txBody>
        </p:sp>
        <p:sp>
          <p:nvSpPr>
            <p:cNvPr id="22" name="iṡḻidè"/>
            <p:cNvSpPr/>
            <p:nvPr/>
          </p:nvSpPr>
          <p:spPr bwMode="auto">
            <a:xfrm>
              <a:off x="987515" y="3095600"/>
              <a:ext cx="3191378" cy="3694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171450" indent="-171450">
                <a:lnSpc>
                  <a:spcPct val="160000"/>
                </a:lnSpc>
                <a:buSzPct val="80000"/>
                <a:buFont typeface="Arial" panose="020B0604020202020204" pitchFamily="34" charset="0"/>
                <a:buChar char="•"/>
              </a:pPr>
              <a:r>
                <a:rPr lang="zh-CN" altLang="en-US" sz="1300" b="1">
                  <a:latin typeface="OPPOSans R" panose="00020600040101010101" charset="-122"/>
                  <a:ea typeface="OPPOSans R" panose="00020600040101010101" charset="-122"/>
                  <a:cs typeface="OPPOSans R" panose="00020600040101010101" charset="-122"/>
                </a:rPr>
                <a:t>设计理念</a:t>
              </a:r>
              <a:endParaRPr lang="zh-CN" altLang="en-US" sz="1300" b="1">
                <a:latin typeface="OPPOSans R" panose="00020600040101010101" charset="-122"/>
                <a:ea typeface="OPPOSans R" panose="00020600040101010101" charset="-122"/>
                <a:cs typeface="OPPOSans R" panose="00020600040101010101" charset="-122"/>
              </a:endParaRPr>
            </a:p>
            <a:p>
              <a:pPr marL="228600" indent="-228600">
                <a:lnSpc>
                  <a:spcPct val="150000"/>
                </a:lnSpc>
                <a:buSzPct val="80000"/>
                <a:buFont typeface="+mj-lt"/>
                <a:buAutoNum type="arabicPeriod"/>
              </a:pPr>
              <a:r>
                <a:rPr lang="zh-CN" altLang="en-US" sz="1000">
                  <a:latin typeface="OPPOSans R" panose="00020600040101010101" charset="-122"/>
                  <a:ea typeface="OPPOSans R" panose="00020600040101010101" charset="-122"/>
                  <a:cs typeface="OPPOSans R" panose="00020600040101010101" charset="-122"/>
                </a:rPr>
                <a:t>设计主题</a:t>
              </a:r>
              <a:endParaRPr lang="zh-CN" altLang="en-US" sz="1000">
                <a:latin typeface="OPPOSans R" panose="00020600040101010101" charset="-122"/>
                <a:ea typeface="OPPOSans R" panose="00020600040101010101" charset="-122"/>
                <a:cs typeface="OPPOSans R" panose="00020600040101010101" charset="-122"/>
              </a:endParaRPr>
            </a:p>
            <a:p>
              <a:pPr marL="228600" indent="-228600">
                <a:lnSpc>
                  <a:spcPct val="150000"/>
                </a:lnSpc>
                <a:buSzPct val="80000"/>
                <a:buFont typeface="+mj-lt"/>
                <a:buAutoNum type="arabicPeriod"/>
              </a:pPr>
              <a:r>
                <a:rPr lang="zh-CN" altLang="en-US" sz="1000">
                  <a:latin typeface="OPPOSans R" panose="00020600040101010101" charset="-122"/>
                  <a:ea typeface="OPPOSans R" panose="00020600040101010101" charset="-122"/>
                  <a:cs typeface="OPPOSans R" panose="00020600040101010101" charset="-122"/>
                </a:rPr>
                <a:t>设计调性</a:t>
              </a:r>
              <a:endParaRPr lang="zh-CN" altLang="en-US" sz="1000">
                <a:latin typeface="OPPOSans R" panose="00020600040101010101" charset="-122"/>
                <a:ea typeface="OPPOSans R" panose="00020600040101010101" charset="-122"/>
                <a:cs typeface="OPPOSans R" panose="00020600040101010101" charset="-122"/>
              </a:endParaRPr>
            </a:p>
            <a:p>
              <a:pPr marL="228600" indent="-228600">
                <a:lnSpc>
                  <a:spcPct val="150000"/>
                </a:lnSpc>
                <a:buSzPct val="80000"/>
                <a:buFont typeface="+mj-lt"/>
                <a:buAutoNum type="arabicPeriod"/>
              </a:pPr>
              <a:r>
                <a:rPr lang="zh-CN" altLang="en-US" sz="1000">
                  <a:latin typeface="OPPOSans R" panose="00020600040101010101" charset="-122"/>
                  <a:ea typeface="OPPOSans R" panose="00020600040101010101" charset="-122"/>
                  <a:cs typeface="OPPOSans R" panose="00020600040101010101" charset="-122"/>
                </a:rPr>
                <a:t>设计元素</a:t>
              </a:r>
              <a:endParaRPr lang="zh-CN" altLang="en-US" sz="1000">
                <a:latin typeface="OPPOSans R" panose="00020600040101010101" charset="-122"/>
                <a:ea typeface="OPPOSans R" panose="00020600040101010101" charset="-122"/>
                <a:cs typeface="OPPOSans R" panose="00020600040101010101" charset="-122"/>
              </a:endParaRPr>
            </a:p>
            <a:p>
              <a:pPr marL="228600" indent="-228600">
                <a:lnSpc>
                  <a:spcPct val="160000"/>
                </a:lnSpc>
                <a:buSzPct val="80000"/>
                <a:buFont typeface="+mj-lt"/>
                <a:buAutoNum type="arabicPeriod"/>
              </a:pPr>
              <a:r>
                <a:rPr lang="zh-CN" altLang="en-US" sz="1000">
                  <a:latin typeface="OPPOSans R" panose="00020600040101010101" charset="-122"/>
                  <a:ea typeface="OPPOSans R" panose="00020600040101010101" charset="-122"/>
                  <a:cs typeface="OPPOSans R" panose="00020600040101010101" charset="-122"/>
                </a:rPr>
                <a:t>设计呈现</a:t>
              </a:r>
              <a:endParaRPr lang="zh-CN" altLang="en-US" sz="1000">
                <a:latin typeface="OPPOSans R" panose="00020600040101010101" charset="-122"/>
                <a:ea typeface="OPPOSans R" panose="00020600040101010101" charset="-122"/>
                <a:cs typeface="OPPOSans R" panose="00020600040101010101" charset="-122"/>
              </a:endParaRPr>
            </a:p>
            <a:p>
              <a:pPr marL="171450" indent="-171450">
                <a:lnSpc>
                  <a:spcPct val="150000"/>
                </a:lnSpc>
                <a:buSzPct val="80000"/>
                <a:buFont typeface="Arial" panose="020B0604020202020204" pitchFamily="34" charset="0"/>
                <a:buChar char="•"/>
              </a:pPr>
              <a:endParaRPr lang="en-US" altLang="zh-CN" sz="1100" dirty="0">
                <a:latin typeface="OPPOSans R" panose="00020600040101010101" charset="-122"/>
                <a:ea typeface="OPPOSans R" panose="00020600040101010101" charset="-122"/>
                <a:cs typeface="OPPOSans R" panose="00020600040101010101" charset="-122"/>
              </a:endParaRPr>
            </a:p>
          </p:txBody>
        </p:sp>
      </p:grpSp>
      <p:grpSp>
        <p:nvGrpSpPr>
          <p:cNvPr id="9" name="iṥḷîḋé"/>
          <p:cNvGrpSpPr/>
          <p:nvPr/>
        </p:nvGrpSpPr>
        <p:grpSpPr>
          <a:xfrm>
            <a:off x="2886978" y="2004144"/>
            <a:ext cx="1952187" cy="4243031"/>
            <a:chOff x="987515" y="2546647"/>
            <a:chExt cx="3191378" cy="4243031"/>
          </a:xfrm>
        </p:grpSpPr>
        <p:sp>
          <p:nvSpPr>
            <p:cNvPr id="19" name="ïŝlíḍê"/>
            <p:cNvSpPr txBox="1"/>
            <p:nvPr/>
          </p:nvSpPr>
          <p:spPr>
            <a:xfrm>
              <a:off x="987515" y="2546647"/>
              <a:ext cx="3191378" cy="463491"/>
            </a:xfrm>
            <a:prstGeom prst="rect">
              <a:avLst/>
            </a:prstGeom>
            <a:solidFill>
              <a:schemeClr val="tx1">
                <a:lumMod val="50000"/>
                <a:lumOff val="50000"/>
              </a:schemeClr>
            </a:solidFill>
          </p:spPr>
          <p:txBody>
            <a:bodyPr wrap="square" lIns="91440" tIns="45720" rIns="91440" bIns="45720" rtlCol="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zh-CN" altLang="id-ID" sz="1600" b="1" dirty="0">
                  <a:solidFill>
                    <a:schemeClr val="bg1"/>
                  </a:solidFill>
                  <a:latin typeface="OPPOSans R" panose="00020600040101010101" charset="-122"/>
                  <a:ea typeface="OPPOSans R" panose="00020600040101010101" charset="-122"/>
                  <a:cs typeface="OPPOSans R" panose="00020600040101010101" charset="-122"/>
                </a:rPr>
                <a:t>形象设计原则</a:t>
              </a:r>
              <a:endParaRPr lang="zh-CN" altLang="id-ID" sz="1600" b="1" dirty="0">
                <a:solidFill>
                  <a:schemeClr val="bg1"/>
                </a:solidFill>
                <a:latin typeface="OPPOSans R" panose="00020600040101010101" charset="-122"/>
                <a:ea typeface="OPPOSans R" panose="00020600040101010101" charset="-122"/>
                <a:cs typeface="OPPOSans R" panose="00020600040101010101" charset="-122"/>
              </a:endParaRPr>
            </a:p>
          </p:txBody>
        </p:sp>
        <p:sp>
          <p:nvSpPr>
            <p:cNvPr id="20" name="îṥlíḋê"/>
            <p:cNvSpPr/>
            <p:nvPr/>
          </p:nvSpPr>
          <p:spPr bwMode="auto">
            <a:xfrm>
              <a:off x="987515" y="3095600"/>
              <a:ext cx="3191378" cy="3694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171450" indent="-171450">
                <a:lnSpc>
                  <a:spcPct val="150000"/>
                </a:lnSpc>
                <a:buSzPct val="80000"/>
                <a:buFont typeface="Arial" panose="020B0604020202020204" pitchFamily="34" charset="0"/>
                <a:buChar char="•"/>
              </a:pPr>
              <a:r>
                <a:rPr lang="zh-CN" altLang="en-US" sz="1200" b="1">
                  <a:latin typeface="OPPOSans R" panose="00020600040101010101" charset="-122"/>
                  <a:ea typeface="OPPOSans R" panose="00020600040101010101" charset="-122"/>
                  <a:cs typeface="OPPOSans R" panose="00020600040101010101" charset="-122"/>
                </a:rPr>
                <a:t>设计原则</a:t>
              </a:r>
              <a:endParaRPr lang="zh-CN" altLang="en-US" sz="1200" b="1">
                <a:latin typeface="OPPOSans R" panose="00020600040101010101" charset="-122"/>
                <a:ea typeface="OPPOSans R" panose="00020600040101010101" charset="-122"/>
                <a:cs typeface="OPPOSans R" panose="00020600040101010101" charset="-122"/>
              </a:endParaRPr>
            </a:p>
            <a:p>
              <a:pPr marL="228600" indent="-228600">
                <a:lnSpc>
                  <a:spcPct val="150000"/>
                </a:lnSpc>
                <a:buSzPct val="80000"/>
                <a:buFont typeface="+mj-lt"/>
                <a:buAutoNum type="arabicPeriod"/>
              </a:pPr>
              <a:r>
                <a:rPr lang="zh-CN" altLang="en-US" sz="1000">
                  <a:latin typeface="OPPOSans R" panose="00020600040101010101" charset="-122"/>
                  <a:ea typeface="OPPOSans R" panose="00020600040101010101" charset="-122"/>
                  <a:cs typeface="OPPOSans R" panose="00020600040101010101" charset="-122"/>
                </a:rPr>
                <a:t>设计分级</a:t>
              </a:r>
              <a:endParaRPr lang="zh-CN" altLang="en-US" sz="1000">
                <a:latin typeface="OPPOSans R" panose="00020600040101010101" charset="-122"/>
                <a:ea typeface="OPPOSans R" panose="00020600040101010101" charset="-122"/>
                <a:cs typeface="OPPOSans R" panose="00020600040101010101" charset="-122"/>
              </a:endParaRPr>
            </a:p>
            <a:p>
              <a:pPr marL="228600" indent="-228600">
                <a:lnSpc>
                  <a:spcPct val="150000"/>
                </a:lnSpc>
                <a:buSzPct val="80000"/>
                <a:buFont typeface="+mj-lt"/>
                <a:buAutoNum type="arabicPeriod"/>
              </a:pPr>
              <a:r>
                <a:rPr lang="zh-CN" altLang="en-US" sz="1000">
                  <a:latin typeface="OPPOSans R" panose="00020600040101010101" charset="-122"/>
                  <a:ea typeface="OPPOSans R" panose="00020600040101010101" charset="-122"/>
                  <a:cs typeface="OPPOSans R" panose="00020600040101010101" charset="-122"/>
                </a:rPr>
                <a:t>设计模块</a:t>
              </a:r>
              <a:endParaRPr lang="zh-CN" altLang="en-US" sz="1000">
                <a:latin typeface="OPPOSans R" panose="00020600040101010101" charset="-122"/>
                <a:ea typeface="OPPOSans R" panose="00020600040101010101" charset="-122"/>
                <a:cs typeface="OPPOSans R" panose="00020600040101010101" charset="-122"/>
              </a:endParaRPr>
            </a:p>
            <a:p>
              <a:pPr marL="228600" indent="-228600">
                <a:lnSpc>
                  <a:spcPct val="150000"/>
                </a:lnSpc>
                <a:buSzPct val="80000"/>
                <a:buFont typeface="+mj-lt"/>
                <a:buAutoNum type="arabicPeriod"/>
              </a:pPr>
              <a:r>
                <a:rPr lang="zh-CN" altLang="en-US" sz="1000">
                  <a:latin typeface="OPPOSans R" panose="00020600040101010101" charset="-122"/>
                  <a:ea typeface="OPPOSans R" panose="00020600040101010101" charset="-122"/>
                  <a:cs typeface="OPPOSans R" panose="00020600040101010101" charset="-122"/>
                </a:rPr>
                <a:t>空间设计原则</a:t>
              </a:r>
              <a:endParaRPr lang="zh-CN" altLang="en-US" sz="1000">
                <a:latin typeface="OPPOSans R" panose="00020600040101010101" charset="-122"/>
                <a:ea typeface="OPPOSans R" panose="00020600040101010101" charset="-122"/>
                <a:cs typeface="OPPOSans R" panose="00020600040101010101" charset="-122"/>
              </a:endParaRPr>
            </a:p>
            <a:p>
              <a:pPr marL="228600" indent="-228600">
                <a:lnSpc>
                  <a:spcPct val="150000"/>
                </a:lnSpc>
                <a:buSzPct val="80000"/>
                <a:buFont typeface="+mj-lt"/>
                <a:buAutoNum type="arabicPeriod"/>
              </a:pPr>
              <a:endParaRPr lang="en-US" altLang="zh-CN" sz="1000" dirty="0">
                <a:latin typeface="OPPOSans R" panose="00020600040101010101" charset="-122"/>
                <a:ea typeface="OPPOSans R" panose="00020600040101010101" charset="-122"/>
                <a:cs typeface="OPPOSans R" panose="00020600040101010101" charset="-122"/>
              </a:endParaRPr>
            </a:p>
          </p:txBody>
        </p:sp>
      </p:grpSp>
      <p:grpSp>
        <p:nvGrpSpPr>
          <p:cNvPr id="10" name="îṣľiḋe"/>
          <p:cNvGrpSpPr/>
          <p:nvPr/>
        </p:nvGrpSpPr>
        <p:grpSpPr>
          <a:xfrm>
            <a:off x="7340134" y="2004144"/>
            <a:ext cx="1952187" cy="4243029"/>
            <a:chOff x="987515" y="2546647"/>
            <a:chExt cx="3191378" cy="4243029"/>
          </a:xfrm>
        </p:grpSpPr>
        <p:sp>
          <p:nvSpPr>
            <p:cNvPr id="17" name="ïṥlïḋè"/>
            <p:cNvSpPr txBox="1"/>
            <p:nvPr/>
          </p:nvSpPr>
          <p:spPr>
            <a:xfrm>
              <a:off x="987515" y="2546647"/>
              <a:ext cx="3191378" cy="463491"/>
            </a:xfrm>
            <a:prstGeom prst="rect">
              <a:avLst/>
            </a:prstGeom>
            <a:solidFill>
              <a:schemeClr val="tx1">
                <a:lumMod val="50000"/>
                <a:lumOff val="50000"/>
              </a:schemeClr>
            </a:solidFill>
          </p:spPr>
          <p:txBody>
            <a:bodyPr wrap="square" lIns="91440" tIns="45720" rIns="91440" bIns="45720" rtlCol="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zh-CN" altLang="id-ID" sz="1600" b="1" dirty="0">
                  <a:solidFill>
                    <a:schemeClr val="bg1"/>
                  </a:solidFill>
                  <a:latin typeface="OPPOSans R" panose="00020600040101010101" charset="-122"/>
                  <a:ea typeface="OPPOSans R" panose="00020600040101010101" charset="-122"/>
                  <a:cs typeface="OPPOSans R" panose="00020600040101010101" charset="-122"/>
                </a:rPr>
                <a:t>物料应用规范</a:t>
              </a:r>
              <a:endParaRPr lang="zh-CN" altLang="id-ID" sz="1600" b="1" dirty="0">
                <a:solidFill>
                  <a:schemeClr val="bg1"/>
                </a:solidFill>
                <a:latin typeface="OPPOSans R" panose="00020600040101010101" charset="-122"/>
                <a:ea typeface="OPPOSans R" panose="00020600040101010101" charset="-122"/>
                <a:cs typeface="OPPOSans R" panose="00020600040101010101" charset="-122"/>
              </a:endParaRPr>
            </a:p>
          </p:txBody>
        </p:sp>
        <p:sp>
          <p:nvSpPr>
            <p:cNvPr id="18" name="îSlídé"/>
            <p:cNvSpPr/>
            <p:nvPr/>
          </p:nvSpPr>
          <p:spPr bwMode="auto">
            <a:xfrm>
              <a:off x="987515" y="3095599"/>
              <a:ext cx="3191378" cy="36940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171450" indent="-171450">
                <a:lnSpc>
                  <a:spcPct val="150000"/>
                </a:lnSpc>
                <a:buSzPct val="80000"/>
                <a:buFont typeface="Arial" panose="020B0604020202020204" pitchFamily="34" charset="0"/>
                <a:buChar char="•"/>
              </a:pPr>
              <a:r>
                <a:rPr lang="zh-CN" altLang="en-US" sz="1200" b="1">
                  <a:latin typeface="OPPOSans R" panose="00020600040101010101" charset="-122"/>
                  <a:ea typeface="OPPOSans R" panose="00020600040101010101" charset="-122"/>
                  <a:cs typeface="OPPOSans R" panose="00020600040101010101" charset="-122"/>
                </a:rPr>
                <a:t>客服标件</a:t>
              </a:r>
              <a:endParaRPr lang="zh-CN" altLang="en-US" sz="1200" b="1">
                <a:latin typeface="OPPOSans R" panose="00020600040101010101" charset="-122"/>
                <a:ea typeface="OPPOSans R" panose="00020600040101010101" charset="-122"/>
                <a:cs typeface="OPPOSans R" panose="00020600040101010101" charset="-122"/>
              </a:endParaRPr>
            </a:p>
            <a:p>
              <a:pPr marL="228600" indent="-228600">
                <a:lnSpc>
                  <a:spcPct val="150000"/>
                </a:lnSpc>
                <a:buSzPct val="80000"/>
                <a:buFont typeface="Arial" panose="020B0604020202020204" pitchFamily="34" charset="0"/>
                <a:buAutoNum type="arabicPeriod"/>
              </a:pPr>
              <a:r>
                <a:rPr lang="zh-CN" altLang="en-US" sz="1000">
                  <a:latin typeface="OPPOSans R" panose="00020600040101010101" charset="-122"/>
                  <a:ea typeface="OPPOSans R" panose="00020600040101010101" charset="-122"/>
                  <a:cs typeface="OPPOSans R" panose="00020600040101010101" charset="-122"/>
                </a:rPr>
                <a:t>接待台、维修台</a:t>
              </a:r>
              <a:endParaRPr lang="zh-CN" altLang="en-US" sz="1000">
                <a:latin typeface="OPPOSans R" panose="00020600040101010101" charset="-122"/>
                <a:ea typeface="OPPOSans R" panose="00020600040101010101" charset="-122"/>
                <a:cs typeface="OPPOSans R" panose="00020600040101010101" charset="-122"/>
              </a:endParaRPr>
            </a:p>
            <a:p>
              <a:pPr marL="228600" indent="-228600">
                <a:lnSpc>
                  <a:spcPct val="150000"/>
                </a:lnSpc>
                <a:buSzPct val="80000"/>
                <a:buFont typeface="Arial" panose="020B0604020202020204" pitchFamily="34" charset="0"/>
                <a:buAutoNum type="arabicPeriod"/>
              </a:pPr>
              <a:r>
                <a:rPr lang="zh-CN" altLang="en-US" sz="1000">
                  <a:latin typeface="OPPOSans R" panose="00020600040101010101" charset="-122"/>
                  <a:ea typeface="OPPOSans R" panose="00020600040101010101" charset="-122"/>
                  <a:cs typeface="OPPOSans R" panose="00020600040101010101" charset="-122"/>
                </a:rPr>
                <a:t>沙发、三角圆凳</a:t>
              </a:r>
              <a:endParaRPr lang="zh-CN" altLang="en-US" sz="1000">
                <a:latin typeface="OPPOSans R" panose="00020600040101010101" charset="-122"/>
                <a:ea typeface="OPPOSans R" panose="00020600040101010101" charset="-122"/>
                <a:cs typeface="OPPOSans R" panose="00020600040101010101" charset="-122"/>
              </a:endParaRPr>
            </a:p>
            <a:p>
              <a:pPr marL="228600" indent="-228600">
                <a:lnSpc>
                  <a:spcPct val="150000"/>
                </a:lnSpc>
                <a:buSzPct val="80000"/>
                <a:buFont typeface="Arial" panose="020B0604020202020204" pitchFamily="34" charset="0"/>
                <a:buAutoNum type="arabicPeriod"/>
              </a:pPr>
              <a:r>
                <a:rPr lang="zh-CN" altLang="en-US" sz="1000">
                  <a:latin typeface="OPPOSans R" panose="00020600040101010101" charset="-122"/>
                  <a:ea typeface="OPPOSans R" panose="00020600040101010101" charset="-122"/>
                  <a:cs typeface="OPPOSans R" panose="00020600040101010101" charset="-122"/>
                </a:rPr>
                <a:t>营业时间牌、号码牌</a:t>
              </a:r>
              <a:endParaRPr lang="zh-CN" altLang="en-US" sz="1000">
                <a:latin typeface="OPPOSans R" panose="00020600040101010101" charset="-122"/>
                <a:ea typeface="OPPOSans R" panose="00020600040101010101" charset="-122"/>
                <a:cs typeface="OPPOSans R" panose="00020600040101010101" charset="-122"/>
              </a:endParaRPr>
            </a:p>
            <a:p>
              <a:pPr marL="228600" indent="-228600">
                <a:lnSpc>
                  <a:spcPct val="150000"/>
                </a:lnSpc>
                <a:buSzPct val="80000"/>
                <a:buFont typeface="Arial" panose="020B0604020202020204" pitchFamily="34" charset="0"/>
                <a:buAutoNum type="arabicPeriod"/>
              </a:pPr>
              <a:r>
                <a:rPr lang="en-US" altLang="zh-CN" sz="1000">
                  <a:latin typeface="OPPOSans R" panose="00020600040101010101" charset="-122"/>
                  <a:ea typeface="OPPOSans R" panose="00020600040101010101" charset="-122"/>
                  <a:cs typeface="OPPOSans R" panose="00020600040101010101" charset="-122"/>
                </a:rPr>
                <a:t>SERVICE</a:t>
              </a:r>
              <a:r>
                <a:rPr lang="zh-CN" altLang="en-US" sz="1000">
                  <a:latin typeface="OPPOSans R" panose="00020600040101010101" charset="-122"/>
                  <a:ea typeface="OPPOSans R" panose="00020600040101010101" charset="-122"/>
                  <a:cs typeface="OPPOSans R" panose="00020600040101010101" charset="-122"/>
                </a:rPr>
                <a:t>吊灯</a:t>
              </a:r>
              <a:endParaRPr lang="zh-CN" altLang="en-US" sz="1000">
                <a:latin typeface="OPPOSans R" panose="00020600040101010101" charset="-122"/>
                <a:ea typeface="OPPOSans R" panose="00020600040101010101" charset="-122"/>
                <a:cs typeface="OPPOSans R" panose="00020600040101010101" charset="-122"/>
              </a:endParaRPr>
            </a:p>
            <a:p>
              <a:pPr marL="228600" indent="-228600">
                <a:lnSpc>
                  <a:spcPct val="150000"/>
                </a:lnSpc>
                <a:buSzPct val="80000"/>
                <a:buFont typeface="Arial" panose="020B0604020202020204" pitchFamily="34" charset="0"/>
                <a:buAutoNum type="arabicPeriod"/>
              </a:pPr>
              <a:r>
                <a:rPr lang="en-US" altLang="zh-CN" sz="1000">
                  <a:latin typeface="OPPOSans R" panose="00020600040101010101" charset="-122"/>
                  <a:ea typeface="OPPOSans R" panose="00020600040101010101" charset="-122"/>
                  <a:cs typeface="OPPOSans R" panose="00020600040101010101" charset="-122"/>
                </a:rPr>
                <a:t>......</a:t>
              </a:r>
              <a:endParaRPr lang="en-US" altLang="zh-CN" sz="1000">
                <a:latin typeface="OPPOSans R" panose="00020600040101010101" charset="-122"/>
                <a:ea typeface="OPPOSans R" panose="00020600040101010101" charset="-122"/>
                <a:cs typeface="OPPOSans R" panose="00020600040101010101" charset="-122"/>
              </a:endParaRPr>
            </a:p>
            <a:p>
              <a:pPr marL="171450" indent="-171450">
                <a:lnSpc>
                  <a:spcPct val="150000"/>
                </a:lnSpc>
                <a:buSzPct val="80000"/>
                <a:buFont typeface="Arial" panose="020B0604020202020204" pitchFamily="34" charset="0"/>
                <a:buChar char="•"/>
              </a:pPr>
              <a:r>
                <a:rPr lang="zh-CN" altLang="en-US" sz="1200" b="1">
                  <a:latin typeface="OPPOSans R" panose="00020600040101010101" charset="-122"/>
                  <a:ea typeface="OPPOSans R" panose="00020600040101010101" charset="-122"/>
                  <a:cs typeface="OPPOSans R" panose="00020600040101010101" charset="-122"/>
                </a:rPr>
                <a:t>终端物料</a:t>
              </a:r>
              <a:endParaRPr lang="zh-CN" altLang="en-US" sz="1200" b="1">
                <a:latin typeface="OPPOSans R" panose="00020600040101010101" charset="-122"/>
                <a:ea typeface="OPPOSans R" panose="00020600040101010101" charset="-122"/>
                <a:cs typeface="OPPOSans R" panose="00020600040101010101" charset="-122"/>
              </a:endParaRPr>
            </a:p>
            <a:p>
              <a:pPr marL="228600" indent="-228600">
                <a:lnSpc>
                  <a:spcPct val="150000"/>
                </a:lnSpc>
                <a:buSzPct val="80000"/>
                <a:buFont typeface="+mj-lt"/>
                <a:buAutoNum type="arabicPeriod"/>
              </a:pPr>
              <a:r>
                <a:rPr lang="zh-CN" altLang="en-US" sz="1000" dirty="0">
                  <a:latin typeface="OPPOSans R" panose="00020600040101010101" charset="-122"/>
                  <a:ea typeface="OPPOSans R" panose="00020600040101010101" charset="-122"/>
                  <a:cs typeface="OPPOSans R" panose="00020600040101010101" charset="-122"/>
                </a:rPr>
                <a:t>体验台</a:t>
              </a:r>
              <a:endParaRPr lang="zh-CN" altLang="en-US" sz="1000" dirty="0">
                <a:latin typeface="OPPOSans R" panose="00020600040101010101" charset="-122"/>
                <a:ea typeface="OPPOSans R" panose="00020600040101010101" charset="-122"/>
                <a:cs typeface="OPPOSans R" panose="00020600040101010101" charset="-122"/>
              </a:endParaRPr>
            </a:p>
            <a:p>
              <a:pPr marL="228600" indent="-228600">
                <a:lnSpc>
                  <a:spcPct val="150000"/>
                </a:lnSpc>
                <a:buSzPct val="80000"/>
                <a:buFont typeface="+mj-lt"/>
                <a:buAutoNum type="arabicPeriod"/>
              </a:pPr>
              <a:r>
                <a:rPr lang="zh-CN" altLang="en-US" sz="1000" dirty="0">
                  <a:latin typeface="OPPOSans R" panose="00020600040101010101" charset="-122"/>
                  <a:ea typeface="OPPOSans R" panose="00020600040101010101" charset="-122"/>
                  <a:cs typeface="OPPOSans R" panose="00020600040101010101" charset="-122"/>
                </a:rPr>
                <a:t>配件体验柜</a:t>
              </a:r>
              <a:endParaRPr lang="zh-CN" altLang="en-US" sz="1000" dirty="0">
                <a:latin typeface="OPPOSans R" panose="00020600040101010101" charset="-122"/>
                <a:ea typeface="OPPOSans R" panose="00020600040101010101" charset="-122"/>
                <a:cs typeface="OPPOSans R" panose="00020600040101010101" charset="-122"/>
              </a:endParaRPr>
            </a:p>
            <a:p>
              <a:pPr marL="228600" indent="-228600">
                <a:lnSpc>
                  <a:spcPct val="150000"/>
                </a:lnSpc>
                <a:buSzPct val="80000"/>
                <a:buFont typeface="+mj-lt"/>
                <a:buAutoNum type="arabicPeriod"/>
              </a:pPr>
              <a:r>
                <a:rPr lang="zh-CN" altLang="en-US" sz="1000" dirty="0">
                  <a:latin typeface="OPPOSans R" panose="00020600040101010101" charset="-122"/>
                  <a:ea typeface="OPPOSans R" panose="00020600040101010101" charset="-122"/>
                  <a:cs typeface="OPPOSans R" panose="00020600040101010101" charset="-122"/>
                </a:rPr>
                <a:t>灯箱</a:t>
              </a:r>
              <a:endParaRPr lang="zh-CN" altLang="en-US" sz="1000" dirty="0">
                <a:latin typeface="OPPOSans R" panose="00020600040101010101" charset="-122"/>
                <a:ea typeface="OPPOSans R" panose="00020600040101010101" charset="-122"/>
                <a:cs typeface="OPPOSans R" panose="00020600040101010101" charset="-122"/>
              </a:endParaRPr>
            </a:p>
            <a:p>
              <a:pPr marL="228600" indent="-228600">
                <a:lnSpc>
                  <a:spcPct val="150000"/>
                </a:lnSpc>
                <a:buSzPct val="80000"/>
                <a:buFont typeface="+mj-lt"/>
                <a:buAutoNum type="arabicPeriod"/>
              </a:pPr>
              <a:r>
                <a:rPr lang="zh-CN" altLang="en-US" sz="1000" dirty="0">
                  <a:latin typeface="OPPOSans R" panose="00020600040101010101" charset="-122"/>
                  <a:ea typeface="OPPOSans R" panose="00020600040101010101" charset="-122"/>
                  <a:cs typeface="OPPOSans R" panose="00020600040101010101" charset="-122"/>
                </a:rPr>
                <a:t>配件墙</a:t>
              </a:r>
              <a:endParaRPr lang="zh-CN" altLang="en-US" sz="1000" dirty="0">
                <a:latin typeface="OPPOSans R" panose="00020600040101010101" charset="-122"/>
                <a:ea typeface="OPPOSans R" panose="00020600040101010101" charset="-122"/>
                <a:cs typeface="OPPOSans R" panose="00020600040101010101" charset="-122"/>
              </a:endParaRPr>
            </a:p>
            <a:p>
              <a:pPr marL="228600" indent="-228600">
                <a:lnSpc>
                  <a:spcPct val="150000"/>
                </a:lnSpc>
                <a:buSzPct val="80000"/>
                <a:buFont typeface="+mj-lt"/>
                <a:buAutoNum type="arabicPeriod"/>
              </a:pPr>
              <a:r>
                <a:rPr lang="en-US" altLang="zh-CN" sz="1000" dirty="0">
                  <a:latin typeface="OPPOSans R" panose="00020600040101010101" charset="-122"/>
                  <a:ea typeface="OPPOSans R" panose="00020600040101010101" charset="-122"/>
                  <a:cs typeface="OPPOSans R" panose="00020600040101010101" charset="-122"/>
                </a:rPr>
                <a:t>......</a:t>
              </a:r>
              <a:endParaRPr lang="en-US" altLang="zh-CN" sz="1000" dirty="0">
                <a:latin typeface="OPPOSans R" panose="00020600040101010101" charset="-122"/>
                <a:ea typeface="OPPOSans R" panose="00020600040101010101" charset="-122"/>
                <a:cs typeface="OPPOSans R" panose="00020600040101010101" charset="-122"/>
              </a:endParaRPr>
            </a:p>
            <a:p>
              <a:pPr marL="171450" indent="-171450">
                <a:lnSpc>
                  <a:spcPct val="150000"/>
                </a:lnSpc>
                <a:buSzPct val="80000"/>
                <a:buFont typeface="Arial" panose="020B0604020202020204" pitchFamily="34" charset="0"/>
                <a:buChar char="•"/>
              </a:pPr>
              <a:r>
                <a:rPr lang="zh-CN" altLang="en-US" sz="1200" b="1" dirty="0">
                  <a:latin typeface="OPPOSans R" panose="00020600040101010101" charset="-122"/>
                  <a:ea typeface="OPPOSans R" panose="00020600040101010101" charset="-122"/>
                  <a:cs typeface="OPPOSans R" panose="00020600040101010101" charset="-122"/>
                </a:rPr>
                <a:t>代理自制物料</a:t>
              </a:r>
              <a:endParaRPr lang="zh-CN" altLang="en-US" sz="1200" b="1" dirty="0">
                <a:latin typeface="OPPOSans R" panose="00020600040101010101" charset="-122"/>
                <a:ea typeface="OPPOSans R" panose="00020600040101010101" charset="-122"/>
                <a:cs typeface="OPPOSans R" panose="00020600040101010101" charset="-122"/>
              </a:endParaRPr>
            </a:p>
            <a:p>
              <a:pPr marL="171450" indent="-171450">
                <a:lnSpc>
                  <a:spcPct val="150000"/>
                </a:lnSpc>
                <a:buSzPct val="80000"/>
                <a:buFont typeface="Arial" panose="020B0604020202020204" pitchFamily="34" charset="0"/>
                <a:buChar char="•"/>
              </a:pPr>
              <a:r>
                <a:rPr lang="zh-CN" altLang="en-US" sz="1200" b="1" dirty="0">
                  <a:latin typeface="OPPOSans R" panose="00020600040101010101" charset="-122"/>
                  <a:ea typeface="OPPOSans R" panose="00020600040101010101" charset="-122"/>
                  <a:cs typeface="OPPOSans R" panose="00020600040101010101" charset="-122"/>
                </a:rPr>
                <a:t>代理自购物料</a:t>
              </a:r>
              <a:endParaRPr lang="zh-CN" altLang="en-US" sz="1200" b="1" dirty="0">
                <a:latin typeface="OPPOSans R" panose="00020600040101010101" charset="-122"/>
                <a:ea typeface="OPPOSans R" panose="00020600040101010101" charset="-122"/>
                <a:cs typeface="OPPOSans R" panose="00020600040101010101" charset="-122"/>
              </a:endParaRPr>
            </a:p>
            <a:p>
              <a:pPr marL="228600" indent="-228600">
                <a:lnSpc>
                  <a:spcPct val="150000"/>
                </a:lnSpc>
                <a:buSzPct val="80000"/>
                <a:buFont typeface="+mj-lt"/>
                <a:buAutoNum type="arabicPeriod"/>
              </a:pPr>
              <a:endParaRPr lang="zh-CN" altLang="en-US" sz="1000" dirty="0">
                <a:latin typeface="OPPOSans R" panose="00020600040101010101" charset="-122"/>
                <a:ea typeface="OPPOSans R" panose="00020600040101010101" charset="-122"/>
                <a:cs typeface="OPPOSans R" panose="00020600040101010101" charset="-122"/>
              </a:endParaRPr>
            </a:p>
            <a:p>
              <a:pPr marL="228600" indent="-228600">
                <a:lnSpc>
                  <a:spcPct val="150000"/>
                </a:lnSpc>
                <a:buSzPct val="80000"/>
                <a:buFont typeface="+mj-lt"/>
                <a:buAutoNum type="arabicPeriod"/>
              </a:pPr>
              <a:endParaRPr lang="zh-CN" altLang="en-US" sz="1000" dirty="0">
                <a:latin typeface="OPPOSans R" panose="00020600040101010101" charset="-122"/>
                <a:ea typeface="OPPOSans R" panose="00020600040101010101" charset="-122"/>
                <a:cs typeface="OPPOSans R" panose="00020600040101010101" charset="-122"/>
              </a:endParaRPr>
            </a:p>
            <a:p>
              <a:pPr marL="228600" indent="-228600">
                <a:lnSpc>
                  <a:spcPct val="150000"/>
                </a:lnSpc>
                <a:buSzPct val="80000"/>
                <a:buFont typeface="+mj-lt"/>
                <a:buAutoNum type="arabicPeriod"/>
              </a:pPr>
              <a:endParaRPr lang="zh-CN" altLang="en-US" sz="1000" dirty="0">
                <a:latin typeface="OPPOSans R" panose="00020600040101010101" charset="-122"/>
                <a:ea typeface="OPPOSans R" panose="00020600040101010101" charset="-122"/>
                <a:cs typeface="OPPOSans R" panose="00020600040101010101" charset="-122"/>
              </a:endParaRPr>
            </a:p>
          </p:txBody>
        </p:sp>
      </p:grpSp>
      <p:grpSp>
        <p:nvGrpSpPr>
          <p:cNvPr id="11" name="îśḷiḓe"/>
          <p:cNvGrpSpPr/>
          <p:nvPr/>
        </p:nvGrpSpPr>
        <p:grpSpPr>
          <a:xfrm>
            <a:off x="9566713" y="2004144"/>
            <a:ext cx="1952187" cy="4243029"/>
            <a:chOff x="987515" y="2546647"/>
            <a:chExt cx="3191378" cy="4243029"/>
          </a:xfrm>
        </p:grpSpPr>
        <p:sp>
          <p:nvSpPr>
            <p:cNvPr id="15" name="išliḋe"/>
            <p:cNvSpPr txBox="1"/>
            <p:nvPr/>
          </p:nvSpPr>
          <p:spPr>
            <a:xfrm>
              <a:off x="987515" y="2546647"/>
              <a:ext cx="3191378" cy="463491"/>
            </a:xfrm>
            <a:prstGeom prst="rect">
              <a:avLst/>
            </a:prstGeom>
            <a:solidFill>
              <a:schemeClr val="tx1">
                <a:lumMod val="50000"/>
                <a:lumOff val="50000"/>
              </a:schemeClr>
            </a:solidFill>
          </p:spPr>
          <p:txBody>
            <a:bodyPr wrap="square" lIns="91440" tIns="45720" rIns="91440" bIns="45720" rtlCol="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zh-CN" altLang="id-ID" sz="1600" b="1" dirty="0">
                  <a:solidFill>
                    <a:schemeClr val="bg1"/>
                  </a:solidFill>
                  <a:latin typeface="OPPOSans R" panose="00020600040101010101" charset="-122"/>
                  <a:ea typeface="OPPOSans R" panose="00020600040101010101" charset="-122"/>
                  <a:cs typeface="OPPOSans R" panose="00020600040101010101" charset="-122"/>
                </a:rPr>
                <a:t>形象</a:t>
              </a:r>
              <a:r>
                <a:rPr lang="en-US" altLang="zh-CN" sz="1600" b="1" dirty="0">
                  <a:solidFill>
                    <a:schemeClr val="bg1"/>
                  </a:solidFill>
                  <a:latin typeface="OPPOSans R" panose="00020600040101010101" charset="-122"/>
                  <a:ea typeface="OPPOSans R" panose="00020600040101010101" charset="-122"/>
                  <a:cs typeface="OPPOSans R" panose="00020600040101010101" charset="-122"/>
                </a:rPr>
                <a:t>6S</a:t>
              </a:r>
              <a:r>
                <a:rPr lang="zh-CN" altLang="id-ID" sz="1600" b="1" dirty="0">
                  <a:solidFill>
                    <a:schemeClr val="bg1"/>
                  </a:solidFill>
                  <a:latin typeface="OPPOSans R" panose="00020600040101010101" charset="-122"/>
                  <a:ea typeface="OPPOSans R" panose="00020600040101010101" charset="-122"/>
                  <a:cs typeface="OPPOSans R" panose="00020600040101010101" charset="-122"/>
                </a:rPr>
                <a:t>考核</a:t>
              </a:r>
              <a:endParaRPr lang="zh-CN" altLang="id-ID" sz="1600" b="1" dirty="0">
                <a:solidFill>
                  <a:schemeClr val="bg1"/>
                </a:solidFill>
                <a:latin typeface="OPPOSans R" panose="00020600040101010101" charset="-122"/>
                <a:ea typeface="OPPOSans R" panose="00020600040101010101" charset="-122"/>
                <a:cs typeface="OPPOSans R" panose="00020600040101010101" charset="-122"/>
              </a:endParaRPr>
            </a:p>
          </p:txBody>
        </p:sp>
        <p:sp>
          <p:nvSpPr>
            <p:cNvPr id="16" name="iS1îḓe"/>
            <p:cNvSpPr/>
            <p:nvPr/>
          </p:nvSpPr>
          <p:spPr bwMode="auto">
            <a:xfrm>
              <a:off x="987515" y="3095600"/>
              <a:ext cx="3191378" cy="3694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fontScale="9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228600" indent="-228600">
                <a:lnSpc>
                  <a:spcPct val="150000"/>
                </a:lnSpc>
                <a:buSzPct val="80000"/>
                <a:buFont typeface="Arial" panose="020B0604020202020204" pitchFamily="34" charset="0"/>
                <a:buChar char="•"/>
              </a:pPr>
              <a:r>
                <a:rPr lang="zh-CN" altLang="en-US" sz="1200" b="1">
                  <a:latin typeface="OPPOSans R" panose="00020600040101010101" charset="-122"/>
                  <a:ea typeface="OPPOSans R" panose="00020600040101010101" charset="-122"/>
                  <a:cs typeface="OPPOSans R" panose="00020600040101010101" charset="-122"/>
                </a:rPr>
                <a:t>核心功能区</a:t>
              </a:r>
              <a:endParaRPr lang="zh-CN" altLang="en-US" sz="1200" b="1">
                <a:latin typeface="OPPOSans R" panose="00020600040101010101" charset="-122"/>
                <a:ea typeface="OPPOSans R" panose="00020600040101010101" charset="-122"/>
                <a:cs typeface="OPPOSans R" panose="00020600040101010101" charset="-122"/>
              </a:endParaRPr>
            </a:p>
            <a:p>
              <a:pPr marL="228600" indent="-228600">
                <a:lnSpc>
                  <a:spcPct val="150000"/>
                </a:lnSpc>
                <a:buSzPct val="80000"/>
                <a:buFont typeface="+mj-lt"/>
                <a:buAutoNum type="arabicPeriod"/>
              </a:pPr>
              <a:r>
                <a:rPr lang="zh-CN" altLang="en-US" sz="1000">
                  <a:latin typeface="OPPOSans R" panose="00020600040101010101" charset="-122"/>
                  <a:ea typeface="OPPOSans R" panose="00020600040101010101" charset="-122"/>
                  <a:cs typeface="OPPOSans R" panose="00020600040101010101" charset="-122"/>
                </a:rPr>
                <a:t>店面招牌区</a:t>
              </a:r>
              <a:endParaRPr lang="zh-CN" altLang="en-US" sz="1000">
                <a:latin typeface="OPPOSans R" panose="00020600040101010101" charset="-122"/>
                <a:ea typeface="OPPOSans R" panose="00020600040101010101" charset="-122"/>
                <a:cs typeface="OPPOSans R" panose="00020600040101010101" charset="-122"/>
              </a:endParaRPr>
            </a:p>
            <a:p>
              <a:pPr marL="228600" indent="-228600">
                <a:lnSpc>
                  <a:spcPct val="150000"/>
                </a:lnSpc>
                <a:buSzPct val="80000"/>
                <a:buFont typeface="+mj-lt"/>
                <a:buAutoNum type="arabicPeriod"/>
              </a:pPr>
              <a:r>
                <a:rPr lang="zh-CN" altLang="en-US" sz="1000">
                  <a:latin typeface="OPPOSans R" panose="00020600040101010101" charset="-122"/>
                  <a:ea typeface="OPPOSans R" panose="00020600040101010101" charset="-122"/>
                  <a:cs typeface="OPPOSans R" panose="00020600040101010101" charset="-122"/>
                </a:rPr>
                <a:t>休息区</a:t>
              </a:r>
              <a:endParaRPr lang="zh-CN" altLang="en-US" sz="1000">
                <a:latin typeface="OPPOSans R" panose="00020600040101010101" charset="-122"/>
                <a:ea typeface="OPPOSans R" panose="00020600040101010101" charset="-122"/>
                <a:cs typeface="OPPOSans R" panose="00020600040101010101" charset="-122"/>
              </a:endParaRPr>
            </a:p>
            <a:p>
              <a:pPr marL="228600" indent="-228600">
                <a:lnSpc>
                  <a:spcPct val="150000"/>
                </a:lnSpc>
                <a:buSzPct val="80000"/>
                <a:buFont typeface="+mj-lt"/>
                <a:buAutoNum type="arabicPeriod"/>
              </a:pPr>
              <a:r>
                <a:rPr lang="en-US" altLang="zh-CN" sz="1000">
                  <a:latin typeface="OPPOSans R" panose="00020600040101010101" charset="-122"/>
                  <a:ea typeface="OPPOSans R" panose="00020600040101010101" charset="-122"/>
                  <a:cs typeface="OPPOSans R" panose="00020600040101010101" charset="-122"/>
                </a:rPr>
                <a:t>......</a:t>
              </a:r>
              <a:endParaRPr lang="en-US" altLang="zh-CN" sz="1000">
                <a:latin typeface="OPPOSans R" panose="00020600040101010101" charset="-122"/>
                <a:ea typeface="OPPOSans R" panose="00020600040101010101" charset="-122"/>
                <a:cs typeface="OPPOSans R" panose="00020600040101010101" charset="-122"/>
              </a:endParaRPr>
            </a:p>
            <a:p>
              <a:pPr marL="171450" indent="-171450">
                <a:lnSpc>
                  <a:spcPct val="150000"/>
                </a:lnSpc>
                <a:buSzPct val="80000"/>
                <a:buFont typeface="Arial" panose="020B0604020202020204" pitchFamily="34" charset="0"/>
                <a:buChar char="•"/>
              </a:pPr>
              <a:r>
                <a:rPr lang="zh-CN" altLang="en-US" sz="1200" b="1" dirty="0">
                  <a:latin typeface="OPPOSans R" panose="00020600040101010101" charset="-122"/>
                  <a:ea typeface="OPPOSans R" panose="00020600040101010101" charset="-122"/>
                  <a:cs typeface="OPPOSans R" panose="00020600040101010101" charset="-122"/>
                </a:rPr>
                <a:t>标件配备</a:t>
              </a:r>
              <a:endParaRPr lang="zh-CN" altLang="en-US" sz="1200" b="1" dirty="0">
                <a:latin typeface="OPPOSans R" panose="00020600040101010101" charset="-122"/>
                <a:ea typeface="OPPOSans R" panose="00020600040101010101" charset="-122"/>
                <a:cs typeface="OPPOSans R" panose="00020600040101010101" charset="-122"/>
              </a:endParaRPr>
            </a:p>
            <a:p>
              <a:pPr marL="228600" indent="-228600">
                <a:lnSpc>
                  <a:spcPct val="150000"/>
                </a:lnSpc>
                <a:buSzPct val="80000"/>
                <a:buFont typeface="+mj-lt"/>
                <a:buAutoNum type="arabicPeriod"/>
              </a:pPr>
              <a:r>
                <a:rPr lang="zh-CN" altLang="en-US" sz="1100" dirty="0">
                  <a:latin typeface="OPPOSans R" panose="00020600040101010101" charset="-122"/>
                  <a:ea typeface="OPPOSans R" panose="00020600040101010101" charset="-122"/>
                  <a:cs typeface="OPPOSans R" panose="00020600040101010101" charset="-122"/>
                </a:rPr>
                <a:t>接待台、维修台</a:t>
              </a:r>
              <a:endParaRPr lang="zh-CN" altLang="en-US" sz="1100" dirty="0">
                <a:latin typeface="OPPOSans R" panose="00020600040101010101" charset="-122"/>
                <a:ea typeface="OPPOSans R" panose="00020600040101010101" charset="-122"/>
                <a:cs typeface="OPPOSans R" panose="00020600040101010101" charset="-122"/>
              </a:endParaRPr>
            </a:p>
            <a:p>
              <a:pPr marL="228600" indent="-228600">
                <a:lnSpc>
                  <a:spcPct val="150000"/>
                </a:lnSpc>
                <a:buSzPct val="80000"/>
                <a:buFont typeface="Arial" panose="020B0604020202020204" pitchFamily="34" charset="0"/>
                <a:buAutoNum type="arabicPeriod"/>
              </a:pPr>
              <a:r>
                <a:rPr lang="zh-CN" altLang="en-US" sz="1100">
                  <a:latin typeface="OPPOSans R" panose="00020600040101010101" charset="-122"/>
                  <a:ea typeface="OPPOSans R" panose="00020600040101010101" charset="-122"/>
                  <a:cs typeface="OPPOSans R" panose="00020600040101010101" charset="-122"/>
                  <a:sym typeface="+mn-ea"/>
                </a:rPr>
                <a:t>沙发、三角圆凳</a:t>
              </a:r>
              <a:endParaRPr lang="zh-CN" altLang="en-US" sz="1100">
                <a:latin typeface="OPPOSans R" panose="00020600040101010101" charset="-122"/>
                <a:ea typeface="OPPOSans R" panose="00020600040101010101" charset="-122"/>
                <a:cs typeface="OPPOSans R" panose="00020600040101010101" charset="-122"/>
              </a:endParaRPr>
            </a:p>
            <a:p>
              <a:pPr marL="228600" indent="-228600">
                <a:lnSpc>
                  <a:spcPct val="150000"/>
                </a:lnSpc>
                <a:buSzPct val="80000"/>
                <a:buFont typeface="Arial" panose="020B0604020202020204" pitchFamily="34" charset="0"/>
                <a:buAutoNum type="arabicPeriod"/>
              </a:pPr>
              <a:r>
                <a:rPr lang="en-US" altLang="zh-CN" sz="1100" dirty="0">
                  <a:latin typeface="OPPOSans R" panose="00020600040101010101" charset="-122"/>
                  <a:ea typeface="OPPOSans R" panose="00020600040101010101" charset="-122"/>
                  <a:cs typeface="OPPOSans R" panose="00020600040101010101" charset="-122"/>
                </a:rPr>
                <a:t>......</a:t>
              </a:r>
              <a:endParaRPr lang="en-US" altLang="zh-CN" sz="1100" dirty="0">
                <a:latin typeface="OPPOSans R" panose="00020600040101010101" charset="-122"/>
                <a:ea typeface="OPPOSans R" panose="00020600040101010101" charset="-122"/>
                <a:cs typeface="OPPOSans R" panose="00020600040101010101" charset="-122"/>
              </a:endParaRPr>
            </a:p>
            <a:p>
              <a:pPr marL="171450" indent="-171450">
                <a:lnSpc>
                  <a:spcPct val="150000"/>
                </a:lnSpc>
                <a:buSzPct val="80000"/>
                <a:buFont typeface="Arial" panose="020B0604020202020204" pitchFamily="34" charset="0"/>
                <a:buChar char="•"/>
              </a:pPr>
              <a:r>
                <a:rPr lang="zh-CN" altLang="en-US" sz="1200" b="1" dirty="0">
                  <a:latin typeface="OPPOSans R" panose="00020600040101010101" charset="-122"/>
                  <a:ea typeface="OPPOSans R" panose="00020600040101010101" charset="-122"/>
                  <a:cs typeface="OPPOSans R" panose="00020600040101010101" charset="-122"/>
                </a:rPr>
                <a:t>装修工艺</a:t>
              </a:r>
              <a:endParaRPr lang="zh-CN" altLang="en-US" sz="1200" b="1" dirty="0">
                <a:latin typeface="OPPOSans R" panose="00020600040101010101" charset="-122"/>
                <a:ea typeface="OPPOSans R" panose="00020600040101010101" charset="-122"/>
                <a:cs typeface="OPPOSans R" panose="00020600040101010101" charset="-122"/>
              </a:endParaRPr>
            </a:p>
            <a:p>
              <a:pPr marL="228600" indent="-228600">
                <a:lnSpc>
                  <a:spcPct val="150000"/>
                </a:lnSpc>
                <a:buSzPct val="80000"/>
                <a:buFont typeface="Arial" panose="020B0604020202020204" pitchFamily="34" charset="0"/>
                <a:buAutoNum type="arabicPeriod"/>
              </a:pPr>
              <a:r>
                <a:rPr lang="zh-CN" altLang="en-US" sz="1000" dirty="0">
                  <a:latin typeface="OPPOSans R" panose="00020600040101010101" charset="-122"/>
                  <a:ea typeface="OPPOSans R" panose="00020600040101010101" charset="-122"/>
                  <a:cs typeface="OPPOSans R" panose="00020600040101010101" charset="-122"/>
                </a:rPr>
                <a:t>铝塑板拼接</a:t>
              </a:r>
              <a:endParaRPr lang="zh-CN" altLang="en-US" sz="1000" dirty="0">
                <a:latin typeface="OPPOSans R" panose="00020600040101010101" charset="-122"/>
                <a:ea typeface="OPPOSans R" panose="00020600040101010101" charset="-122"/>
                <a:cs typeface="OPPOSans R" panose="00020600040101010101" charset="-122"/>
              </a:endParaRPr>
            </a:p>
            <a:p>
              <a:pPr marL="228600" indent="-228600">
                <a:lnSpc>
                  <a:spcPct val="150000"/>
                </a:lnSpc>
                <a:buSzPct val="80000"/>
                <a:buFont typeface="Arial" panose="020B0604020202020204" pitchFamily="34" charset="0"/>
                <a:buAutoNum type="arabicPeriod"/>
              </a:pPr>
              <a:r>
                <a:rPr lang="zh-CN" altLang="en-US" sz="1000" dirty="0">
                  <a:latin typeface="OPPOSans R" panose="00020600040101010101" charset="-122"/>
                  <a:ea typeface="OPPOSans R" panose="00020600040101010101" charset="-122"/>
                  <a:cs typeface="OPPOSans R" panose="00020600040101010101" charset="-122"/>
                </a:rPr>
                <a:t>木纹家私宝拼接</a:t>
              </a:r>
              <a:endParaRPr lang="zh-CN" altLang="en-US" sz="1000" dirty="0">
                <a:latin typeface="OPPOSans R" panose="00020600040101010101" charset="-122"/>
                <a:ea typeface="OPPOSans R" panose="00020600040101010101" charset="-122"/>
                <a:cs typeface="OPPOSans R" panose="00020600040101010101" charset="-122"/>
              </a:endParaRPr>
            </a:p>
            <a:p>
              <a:pPr marL="228600" indent="-228600">
                <a:lnSpc>
                  <a:spcPct val="150000"/>
                </a:lnSpc>
                <a:buSzPct val="80000"/>
                <a:buFont typeface="Arial" panose="020B0604020202020204" pitchFamily="34" charset="0"/>
                <a:buAutoNum type="arabicPeriod"/>
              </a:pPr>
              <a:r>
                <a:rPr lang="zh-CN" altLang="en-US" sz="1000" dirty="0">
                  <a:latin typeface="OPPOSans R" panose="00020600040101010101" charset="-122"/>
                  <a:ea typeface="OPPOSans R" panose="00020600040101010101" charset="-122"/>
                  <a:cs typeface="OPPOSans R" panose="00020600040101010101" charset="-122"/>
                </a:rPr>
                <a:t>天花灯槽</a:t>
              </a:r>
              <a:endParaRPr lang="zh-CN" altLang="en-US" sz="1000" dirty="0">
                <a:latin typeface="OPPOSans R" panose="00020600040101010101" charset="-122"/>
                <a:ea typeface="OPPOSans R" panose="00020600040101010101" charset="-122"/>
                <a:cs typeface="OPPOSans R" panose="00020600040101010101" charset="-122"/>
              </a:endParaRPr>
            </a:p>
            <a:p>
              <a:pPr marL="228600" indent="-228600">
                <a:lnSpc>
                  <a:spcPct val="150000"/>
                </a:lnSpc>
                <a:buSzPct val="80000"/>
                <a:buFont typeface="Arial" panose="020B0604020202020204" pitchFamily="34" charset="0"/>
                <a:buAutoNum type="arabicPeriod"/>
              </a:pPr>
              <a:r>
                <a:rPr lang="en-US" altLang="zh-CN" sz="1000" dirty="0">
                  <a:latin typeface="OPPOSans R" panose="00020600040101010101" charset="-122"/>
                  <a:ea typeface="OPPOSans R" panose="00020600040101010101" charset="-122"/>
                  <a:cs typeface="OPPOSans R" panose="00020600040101010101" charset="-122"/>
                </a:rPr>
                <a:t>......</a:t>
              </a:r>
              <a:endParaRPr lang="en-US" altLang="zh-CN" sz="1000" dirty="0">
                <a:latin typeface="OPPOSans R" panose="00020600040101010101" charset="-122"/>
                <a:ea typeface="OPPOSans R" panose="00020600040101010101" charset="-122"/>
                <a:cs typeface="OPPOSans R" panose="00020600040101010101" charset="-122"/>
              </a:endParaRPr>
            </a:p>
            <a:p>
              <a:pPr marL="228600" indent="-228600">
                <a:lnSpc>
                  <a:spcPct val="150000"/>
                </a:lnSpc>
                <a:buSzPct val="80000"/>
                <a:buFont typeface="Arial" panose="020B0604020202020204" pitchFamily="34" charset="0"/>
                <a:buChar char="•"/>
              </a:pPr>
              <a:r>
                <a:rPr lang="zh-CN" altLang="en-US" sz="1200" b="1" dirty="0">
                  <a:latin typeface="OPPOSans R" panose="00020600040101010101" charset="-122"/>
                  <a:ea typeface="OPPOSans R" panose="00020600040101010101" charset="-122"/>
                  <a:cs typeface="OPPOSans R" panose="00020600040101010101" charset="-122"/>
                </a:rPr>
                <a:t>人员形象</a:t>
              </a:r>
              <a:endParaRPr lang="zh-CN" altLang="en-US" sz="1200" b="1" dirty="0">
                <a:latin typeface="OPPOSans R" panose="00020600040101010101" charset="-122"/>
                <a:ea typeface="OPPOSans R" panose="00020600040101010101" charset="-122"/>
                <a:cs typeface="OPPOSans R" panose="00020600040101010101" charset="-122"/>
              </a:endParaRPr>
            </a:p>
            <a:p>
              <a:pPr marL="228600" indent="-228600">
                <a:lnSpc>
                  <a:spcPct val="150000"/>
                </a:lnSpc>
                <a:buSzPct val="80000"/>
                <a:buFont typeface="+mj-lt"/>
                <a:buAutoNum type="arabicPeriod"/>
              </a:pPr>
              <a:r>
                <a:rPr lang="zh-CN" altLang="en-US" sz="1000" dirty="0">
                  <a:latin typeface="OPPOSans R" panose="00020600040101010101" charset="-122"/>
                  <a:ea typeface="OPPOSans R" panose="00020600040101010101" charset="-122"/>
                  <a:cs typeface="OPPOSans R" panose="00020600040101010101" charset="-122"/>
                </a:rPr>
                <a:t>着装规范</a:t>
              </a:r>
              <a:endParaRPr lang="zh-CN" altLang="en-US" sz="1000" dirty="0">
                <a:latin typeface="OPPOSans R" panose="00020600040101010101" charset="-122"/>
                <a:ea typeface="OPPOSans R" panose="00020600040101010101" charset="-122"/>
                <a:cs typeface="OPPOSans R" panose="00020600040101010101" charset="-122"/>
              </a:endParaRPr>
            </a:p>
            <a:p>
              <a:pPr marL="228600" indent="-228600">
                <a:lnSpc>
                  <a:spcPct val="150000"/>
                </a:lnSpc>
                <a:buSzPct val="80000"/>
                <a:buFont typeface="+mj-lt"/>
                <a:buAutoNum type="arabicPeriod"/>
              </a:pPr>
              <a:r>
                <a:rPr lang="zh-CN" altLang="en-US" sz="1000" dirty="0">
                  <a:latin typeface="OPPOSans R" panose="00020600040101010101" charset="-122"/>
                  <a:ea typeface="OPPOSans R" panose="00020600040101010101" charset="-122"/>
                  <a:cs typeface="OPPOSans R" panose="00020600040101010101" charset="-122"/>
                </a:rPr>
                <a:t>个人形象</a:t>
              </a:r>
              <a:r>
                <a:rPr lang="en-US" altLang="zh-CN" sz="1200" b="1" dirty="0">
                  <a:latin typeface="OPPOSans R" panose="00020600040101010101" charset="-122"/>
                  <a:ea typeface="OPPOSans R" panose="00020600040101010101" charset="-122"/>
                  <a:cs typeface="OPPOSans R" panose="00020600040101010101" charset="-122"/>
                </a:rPr>
                <a:t> </a:t>
              </a:r>
              <a:endParaRPr lang="en-US" altLang="zh-CN" sz="1200" b="1" dirty="0">
                <a:latin typeface="OPPOSans R" panose="00020600040101010101" charset="-122"/>
                <a:ea typeface="OPPOSans R" panose="00020600040101010101" charset="-122"/>
                <a:cs typeface="OPPOSans R" panose="00020600040101010101" charset="-122"/>
              </a:endParaRPr>
            </a:p>
            <a:p>
              <a:pPr indent="0">
                <a:lnSpc>
                  <a:spcPct val="150000"/>
                </a:lnSpc>
                <a:buSzPct val="80000"/>
                <a:buFont typeface="+mj-lt"/>
                <a:buNone/>
              </a:pPr>
              <a:endParaRPr lang="zh-CN" altLang="en-US" sz="1200" b="1" dirty="0">
                <a:latin typeface="OPPOSans R" panose="00020600040101010101" charset="-122"/>
                <a:ea typeface="OPPOSans R" panose="00020600040101010101" charset="-122"/>
                <a:cs typeface="OPPOSans R" panose="00020600040101010101" charset="-122"/>
              </a:endParaRPr>
            </a:p>
          </p:txBody>
        </p:sp>
      </p:grpSp>
      <p:cxnSp>
        <p:nvCxnSpPr>
          <p:cNvPr id="12" name="直接连接符 11"/>
          <p:cNvCxnSpPr/>
          <p:nvPr/>
        </p:nvCxnSpPr>
        <p:spPr>
          <a:xfrm>
            <a:off x="2749783" y="1968584"/>
            <a:ext cx="0" cy="3587453"/>
          </a:xfrm>
          <a:prstGeom prst="line">
            <a:avLst/>
          </a:prstGeom>
          <a:ln w="3175" cap="rnd">
            <a:solidFill>
              <a:schemeClr val="bg1">
                <a:lumMod val="75000"/>
              </a:schemeClr>
            </a:solidFill>
            <a:prstDash val="dash"/>
            <a:round/>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7202939" y="1968584"/>
            <a:ext cx="0" cy="3587453"/>
          </a:xfrm>
          <a:prstGeom prst="line">
            <a:avLst/>
          </a:prstGeom>
          <a:ln w="3175" cap="rnd">
            <a:solidFill>
              <a:schemeClr val="bg1">
                <a:lumMod val="75000"/>
              </a:schemeClr>
            </a:solidFill>
            <a:prstDash val="dash"/>
            <a:round/>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9429517" y="1968584"/>
            <a:ext cx="0" cy="3587453"/>
          </a:xfrm>
          <a:prstGeom prst="line">
            <a:avLst/>
          </a:prstGeom>
          <a:ln w="3175" cap="rnd">
            <a:solidFill>
              <a:schemeClr val="bg1">
                <a:lumMod val="75000"/>
              </a:schemeClr>
            </a:solidFill>
            <a:prstDash val="dash"/>
            <a:round/>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标题 1"/>
          <p:cNvSpPr>
            <a:spLocks noGrp="1"/>
          </p:cNvSpPr>
          <p:nvPr>
            <p:ph type="title"/>
          </p:nvPr>
        </p:nvSpPr>
        <p:spPr>
          <a:xfrm>
            <a:off x="388253" y="313763"/>
            <a:ext cx="11420888" cy="536842"/>
          </a:xfrm>
        </p:spPr>
        <p:txBody>
          <a:bodyPr/>
          <a:lstStyle/>
          <a:p>
            <a:r>
              <a:rPr lang="zh-CN" altLang="en-US"/>
              <a:t>形象管理</a:t>
            </a:r>
            <a:r>
              <a:rPr lang="en-US" altLang="zh-CN"/>
              <a:t>--</a:t>
            </a:r>
            <a:r>
              <a:rPr lang="zh-CN" altLang="en-US"/>
              <a:t>附件</a:t>
            </a:r>
            <a:endParaRPr lang="zh-CN" altLang="en-US"/>
          </a:p>
        </p:txBody>
      </p:sp>
      <p:sp>
        <p:nvSpPr>
          <p:cNvPr id="3" name="文本框 2"/>
          <p:cNvSpPr txBox="1"/>
          <p:nvPr/>
        </p:nvSpPr>
        <p:spPr>
          <a:xfrm>
            <a:off x="514985" y="2102485"/>
            <a:ext cx="3855720" cy="69850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144000" tIns="144000" rIns="144000" bIns="144000" numCol="1" spcCol="38100" rtlCol="0" anchor="ctr">
            <a:spAutoFit/>
          </a:bodyPr>
          <a:lstStyle/>
          <a:p>
            <a:pPr marL="0" marR="0" indent="0" defTabSz="825500" rtl="0" latinLnBrk="0" hangingPunct="0">
              <a:lnSpc>
                <a:spcPct val="150000"/>
              </a:lnSpc>
              <a:spcBef>
                <a:spcPts val="0"/>
              </a:spcBef>
              <a:spcAft>
                <a:spcPts val="0"/>
              </a:spcAft>
              <a:buClrTx/>
              <a:buSzTx/>
              <a:buFontTx/>
              <a:buNone/>
            </a:pPr>
            <a:r>
              <a:rPr kumimoji="1" lang="en-US" altLang="zh-CN" b="0">
                <a:latin typeface="OPPOSans M" panose="00020600040101010101" pitchFamily="18" charset="-122"/>
                <a:ea typeface="OPPOSans M" panose="00020600040101010101" pitchFamily="18" charset="-122"/>
                <a:cs typeface="OPPOSans R" panose="00020600040101010101" charset="-122"/>
              </a:rPr>
              <a:t>1.</a:t>
            </a:r>
            <a:r>
              <a:rPr kumimoji="1" lang="zh-CN" altLang="en-US" b="0">
                <a:latin typeface="OPPOSans M" panose="00020600040101010101" pitchFamily="18" charset="-122"/>
                <a:ea typeface="OPPOSans M" panose="00020600040101010101" pitchFamily="18" charset="-122"/>
                <a:cs typeface="OPPOSans R" panose="00020600040101010101" charset="-122"/>
              </a:rPr>
              <a:t>《海外客服中心形象指导手册》</a:t>
            </a:r>
            <a:endParaRPr kumimoji="1" lang="en-US" altLang="zh-CN" b="0">
              <a:latin typeface="OPPOSans M" panose="00020600040101010101" pitchFamily="18" charset="-122"/>
              <a:ea typeface="OPPOSans M" panose="00020600040101010101" pitchFamily="18" charset="-122"/>
              <a:cs typeface="OPPOSans R" panose="00020600040101010101" charset="-122"/>
            </a:endParaRPr>
          </a:p>
        </p:txBody>
      </p:sp>
      <p:sp>
        <p:nvSpPr>
          <p:cNvPr id="4" name="文本框 3"/>
          <p:cNvSpPr txBox="1"/>
          <p:nvPr/>
        </p:nvSpPr>
        <p:spPr>
          <a:xfrm>
            <a:off x="6321973" y="2102527"/>
            <a:ext cx="3352800" cy="69850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144000" tIns="144000" rIns="144000" bIns="144000" numCol="1" spcCol="38100" rtlCol="0" anchor="ctr">
            <a:spAutoFit/>
          </a:bodyPr>
          <a:lstStyle/>
          <a:p>
            <a:pPr defTabSz="825500" hangingPunct="0">
              <a:lnSpc>
                <a:spcPct val="150000"/>
              </a:lnSpc>
            </a:pPr>
            <a:r>
              <a:rPr kumimoji="1" lang="en-US" altLang="zh-CN" b="0">
                <a:latin typeface="OPPOSans M" panose="00020600040101010101" pitchFamily="18" charset="-122"/>
                <a:ea typeface="OPPOSans M" panose="00020600040101010101" pitchFamily="18" charset="-122"/>
                <a:cs typeface="OPPOSans R" panose="00020600040101010101" charset="-122"/>
              </a:rPr>
              <a:t>2.</a:t>
            </a:r>
            <a:r>
              <a:rPr kumimoji="1" lang="zh-CN" altLang="en-US" b="0">
                <a:latin typeface="OPPOSans M" panose="00020600040101010101" pitchFamily="18" charset="-122"/>
                <a:ea typeface="OPPOSans M" panose="00020600040101010101" pitchFamily="18" charset="-122"/>
                <a:cs typeface="OPPOSans R" panose="00020600040101010101" charset="-122"/>
              </a:rPr>
              <a:t>《服务现场</a:t>
            </a:r>
            <a:r>
              <a:rPr kumimoji="1" lang="en-US" altLang="zh-CN" b="0">
                <a:latin typeface="OPPOSans M" panose="00020600040101010101" pitchFamily="18" charset="-122"/>
                <a:ea typeface="OPPOSans M" panose="00020600040101010101" pitchFamily="18" charset="-122"/>
                <a:cs typeface="OPPOSans R" panose="00020600040101010101" charset="-122"/>
              </a:rPr>
              <a:t>6S</a:t>
            </a:r>
            <a:r>
              <a:rPr kumimoji="1" lang="zh-CN" altLang="en-US" b="0">
                <a:latin typeface="OPPOSans M" panose="00020600040101010101" pitchFamily="18" charset="-122"/>
                <a:ea typeface="OPPOSans M" panose="00020600040101010101" pitchFamily="18" charset="-122"/>
                <a:cs typeface="OPPOSans R" panose="00020600040101010101" charset="-122"/>
              </a:rPr>
              <a:t>评测表》</a:t>
            </a:r>
            <a:endParaRPr kumimoji="1" lang="zh-CN" altLang="en-US" b="0" dirty="0" err="1">
              <a:latin typeface="OPPOSans M" panose="00020600040101010101" pitchFamily="18" charset="-122"/>
              <a:ea typeface="OPPOSans M" panose="00020600040101010101" pitchFamily="18" charset="-122"/>
              <a:cs typeface="OPPOSans R" panose="00020600040101010101" charset="-122"/>
            </a:endParaRPr>
          </a:p>
        </p:txBody>
      </p:sp>
      <p:graphicFrame>
        <p:nvGraphicFramePr>
          <p:cNvPr id="2" name="对象 1"/>
          <p:cNvGraphicFramePr>
            <a:graphicFrameLocks noChangeAspect="1"/>
          </p:cNvGraphicFramePr>
          <p:nvPr/>
        </p:nvGraphicFramePr>
        <p:xfrm>
          <a:off x="7467600" y="2901108"/>
          <a:ext cx="914400" cy="828675"/>
        </p:xfrm>
        <a:graphic>
          <a:graphicData uri="http://schemas.openxmlformats.org/presentationml/2006/ole">
            <mc:AlternateContent xmlns:mc="http://schemas.openxmlformats.org/markup-compatibility/2006">
              <mc:Choice xmlns:v="urn:schemas-microsoft-com:vml" Requires="v">
                <p:oleObj spid="_x0000_s359428" name="Worksheet" showAsIcon="1" r:id="rId1" imgW="1231900" imgH="1117600" progId="Excel.Sheet.12">
                  <p:embed/>
                </p:oleObj>
              </mc:Choice>
              <mc:Fallback>
                <p:oleObj name="Worksheet" showAsIcon="1" r:id="rId1" imgW="1231900" imgH="1117600" progId="Excel.Sheet.12">
                  <p:embed/>
                  <p:pic>
                    <p:nvPicPr>
                      <p:cNvPr id="0" name="图片 359427"/>
                      <p:cNvPicPr/>
                      <p:nvPr/>
                    </p:nvPicPr>
                    <p:blipFill>
                      <a:blip r:embed="rId2"/>
                      <a:stretch>
                        <a:fillRect/>
                      </a:stretch>
                    </p:blipFill>
                    <p:spPr>
                      <a:xfrm>
                        <a:off x="7467600" y="2901108"/>
                        <a:ext cx="914400" cy="828675"/>
                      </a:xfrm>
                      <a:prstGeom prst="rect">
                        <a:avLst/>
                      </a:prstGeom>
                    </p:spPr>
                  </p:pic>
                </p:oleObj>
              </mc:Fallback>
            </mc:AlternateContent>
          </a:graphicData>
        </a:graphic>
      </p:graphicFrame>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目录 </a:t>
            </a:r>
            <a:r>
              <a:rPr lang="en-US" altLang="zh-CN"/>
              <a:t>CONTENT</a:t>
            </a:r>
            <a:endParaRPr lang="zh-CN" altLang="en-US"/>
          </a:p>
        </p:txBody>
      </p:sp>
      <p:sp>
        <p:nvSpPr>
          <p:cNvPr id="3" name="文本占位符 2"/>
          <p:cNvSpPr>
            <a:spLocks noGrp="1"/>
          </p:cNvSpPr>
          <p:nvPr>
            <p:ph type="body" sz="quarter" idx="10"/>
          </p:nvPr>
        </p:nvSpPr>
        <p:spPr/>
        <p:txBody>
          <a:bodyPr/>
          <a:lstStyle/>
          <a:p>
            <a:r>
              <a:rPr lang="en-US" altLang="zh-CN">
                <a:solidFill>
                  <a:schemeClr val="bg1">
                    <a:lumMod val="50000"/>
                  </a:schemeClr>
                </a:solidFill>
              </a:rPr>
              <a:t>Part 1</a:t>
            </a:r>
            <a:r>
              <a:rPr lang="zh-CN" altLang="en-US">
                <a:solidFill>
                  <a:schemeClr val="bg1">
                    <a:lumMod val="50000"/>
                  </a:schemeClr>
                </a:solidFill>
              </a:rPr>
              <a:t>：导入</a:t>
            </a:r>
            <a:endParaRPr lang="en-US" altLang="zh-CN">
              <a:solidFill>
                <a:schemeClr val="bg1">
                  <a:lumMod val="50000"/>
                </a:schemeClr>
              </a:solidFill>
            </a:endParaRPr>
          </a:p>
          <a:p>
            <a:r>
              <a:rPr lang="en-US" altLang="zh-CN">
                <a:solidFill>
                  <a:schemeClr val="bg1">
                    <a:lumMod val="50000"/>
                  </a:schemeClr>
                </a:solidFill>
              </a:rPr>
              <a:t>Part 2</a:t>
            </a:r>
            <a:r>
              <a:rPr lang="zh-CN" altLang="en-US">
                <a:solidFill>
                  <a:schemeClr val="bg1">
                    <a:lumMod val="50000"/>
                  </a:schemeClr>
                </a:solidFill>
              </a:rPr>
              <a:t>：网点规划</a:t>
            </a:r>
            <a:endParaRPr lang="en-US" altLang="zh-CN">
              <a:solidFill>
                <a:schemeClr val="bg1">
                  <a:lumMod val="50000"/>
                </a:schemeClr>
              </a:solidFill>
            </a:endParaRPr>
          </a:p>
          <a:p>
            <a:r>
              <a:rPr lang="en-US" altLang="zh-CN">
                <a:solidFill>
                  <a:schemeClr val="bg1">
                    <a:lumMod val="50000"/>
                  </a:schemeClr>
                </a:solidFill>
              </a:rPr>
              <a:t>Part 3</a:t>
            </a:r>
            <a:r>
              <a:rPr lang="zh-CN" altLang="en-US">
                <a:solidFill>
                  <a:schemeClr val="bg1">
                    <a:lumMod val="50000"/>
                  </a:schemeClr>
                </a:solidFill>
              </a:rPr>
              <a:t>：网点选址</a:t>
            </a:r>
            <a:endParaRPr lang="en-US" altLang="zh-CN">
              <a:solidFill>
                <a:schemeClr val="bg1">
                  <a:lumMod val="50000"/>
                </a:schemeClr>
              </a:solidFill>
            </a:endParaRPr>
          </a:p>
          <a:p>
            <a:r>
              <a:rPr lang="en-US" altLang="zh-CN">
                <a:solidFill>
                  <a:schemeClr val="bg1">
                    <a:lumMod val="50000"/>
                  </a:schemeClr>
                </a:solidFill>
              </a:rPr>
              <a:t>Part 4</a:t>
            </a:r>
            <a:r>
              <a:rPr lang="zh-CN" altLang="en-US">
                <a:solidFill>
                  <a:schemeClr val="bg1">
                    <a:lumMod val="50000"/>
                  </a:schemeClr>
                </a:solidFill>
              </a:rPr>
              <a:t>：网点建设</a:t>
            </a:r>
            <a:endParaRPr lang="en-US" altLang="zh-CN">
              <a:solidFill>
                <a:schemeClr val="bg1">
                  <a:lumMod val="50000"/>
                </a:schemeClr>
              </a:solidFill>
            </a:endParaRPr>
          </a:p>
          <a:p>
            <a:r>
              <a:rPr lang="en-US" altLang="zh-CN">
                <a:solidFill>
                  <a:schemeClr val="bg1">
                    <a:lumMod val="50000"/>
                  </a:schemeClr>
                </a:solidFill>
              </a:rPr>
              <a:t>Part 5</a:t>
            </a:r>
            <a:r>
              <a:rPr lang="zh-CN" altLang="en-US">
                <a:solidFill>
                  <a:schemeClr val="bg1">
                    <a:lumMod val="50000"/>
                  </a:schemeClr>
                </a:solidFill>
              </a:rPr>
              <a:t>：形象管理</a:t>
            </a:r>
            <a:endParaRPr lang="en-US" altLang="zh-CN">
              <a:solidFill>
                <a:schemeClr val="bg1">
                  <a:lumMod val="50000"/>
                </a:schemeClr>
              </a:solidFill>
            </a:endParaRPr>
          </a:p>
          <a:p>
            <a:r>
              <a:rPr lang="en-US" altLang="zh-CN"/>
              <a:t>Part 6</a:t>
            </a:r>
            <a:r>
              <a:rPr lang="zh-CN" altLang="en-US"/>
              <a:t>：网点运营</a:t>
            </a:r>
            <a:endParaRPr lang="zh-CN" altLang="en-US"/>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标题 1"/>
          <p:cNvSpPr>
            <a:spLocks noGrp="1"/>
          </p:cNvSpPr>
          <p:nvPr>
            <p:ph type="title"/>
          </p:nvPr>
        </p:nvSpPr>
        <p:spPr>
          <a:xfrm>
            <a:off x="388253" y="313763"/>
            <a:ext cx="11420888" cy="536842"/>
          </a:xfrm>
        </p:spPr>
        <p:txBody>
          <a:bodyPr/>
          <a:lstStyle/>
          <a:p>
            <a:r>
              <a:rPr lang="zh-CN" altLang="en-US"/>
              <a:t>网点运营</a:t>
            </a:r>
            <a:r>
              <a:rPr lang="en-US" altLang="zh-CN"/>
              <a:t>--</a:t>
            </a:r>
            <a:r>
              <a:rPr lang="zh-CN" altLang="en-US"/>
              <a:t>内容框架</a:t>
            </a:r>
            <a:endParaRPr lang="zh-CN" altLang="en-US"/>
          </a:p>
        </p:txBody>
      </p:sp>
      <p:grpSp>
        <p:nvGrpSpPr>
          <p:cNvPr id="2" name="组合 1"/>
          <p:cNvGrpSpPr/>
          <p:nvPr/>
        </p:nvGrpSpPr>
        <p:grpSpPr>
          <a:xfrm>
            <a:off x="673100" y="859865"/>
            <a:ext cx="10845800" cy="5176649"/>
            <a:chOff x="673100" y="859865"/>
            <a:chExt cx="10845800" cy="5176649"/>
          </a:xfrm>
        </p:grpSpPr>
        <p:sp>
          <p:nvSpPr>
            <p:cNvPr id="12" name="îṧḷíďe"/>
            <p:cNvSpPr/>
            <p:nvPr/>
          </p:nvSpPr>
          <p:spPr>
            <a:xfrm>
              <a:off x="673100" y="859865"/>
              <a:ext cx="10845800" cy="150928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t" anchorCtr="0">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spcBef>
                  <a:spcPct val="0"/>
                </a:spcBef>
              </a:pPr>
              <a:endParaRPr lang="en-US" altLang="zh-CN" sz="1600" dirty="0">
                <a:solidFill>
                  <a:schemeClr val="tx1"/>
                </a:solidFill>
                <a:latin typeface="OPPOSans B" panose="00020600040101010101" pitchFamily="18" charset="-122"/>
                <a:ea typeface="OPPOSans B" panose="00020600040101010101" pitchFamily="18" charset="-122"/>
                <a:cs typeface="OPPOSans R" panose="00020600040101010101" charset="-122"/>
              </a:endParaRPr>
            </a:p>
          </p:txBody>
        </p:sp>
        <p:sp>
          <p:nvSpPr>
            <p:cNvPr id="13" name="îšḻíďê"/>
            <p:cNvSpPr/>
            <p:nvPr/>
          </p:nvSpPr>
          <p:spPr>
            <a:xfrm>
              <a:off x="1025013" y="1733709"/>
              <a:ext cx="1005840" cy="1005840"/>
            </a:xfrm>
            <a:prstGeom prst="ellipse">
              <a:avLst/>
            </a:prstGeom>
            <a:solidFill>
              <a:schemeClr val="bg1">
                <a:lumMod val="50000"/>
              </a:schemeClr>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225425" indent="-225425" algn="ctr" fontAlgn="base">
                <a:spcBef>
                  <a:spcPct val="0"/>
                </a:spcBef>
                <a:spcAft>
                  <a:spcPct val="0"/>
                </a:spcAft>
              </a:pPr>
              <a:endParaRPr lang="en-US" sz="2000" b="1" kern="0">
                <a:solidFill>
                  <a:prstClr val="black"/>
                </a:solidFill>
                <a:latin typeface="OPPOSans R" panose="00020600040101010101" charset="-122"/>
                <a:ea typeface="OPPOSans R" panose="00020600040101010101" charset="-122"/>
                <a:cs typeface="OPPOSans R" panose="00020600040101010101" charset="-122"/>
              </a:endParaRPr>
            </a:p>
          </p:txBody>
        </p:sp>
        <p:sp>
          <p:nvSpPr>
            <p:cNvPr id="14" name="işľíḋé"/>
            <p:cNvSpPr/>
            <p:nvPr/>
          </p:nvSpPr>
          <p:spPr>
            <a:xfrm>
              <a:off x="4674387" y="1733709"/>
              <a:ext cx="1005840" cy="1005840"/>
            </a:xfrm>
            <a:prstGeom prst="ellipse">
              <a:avLst/>
            </a:prstGeom>
            <a:solidFill>
              <a:schemeClr val="bg1">
                <a:lumMod val="50000"/>
              </a:schemeClr>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225425" indent="-225425" algn="ctr" fontAlgn="base">
                <a:spcBef>
                  <a:spcPct val="0"/>
                </a:spcBef>
                <a:spcAft>
                  <a:spcPct val="0"/>
                </a:spcAft>
              </a:pPr>
              <a:endParaRPr lang="en-US" sz="2000" b="1" kern="0">
                <a:solidFill>
                  <a:prstClr val="black"/>
                </a:solidFill>
                <a:latin typeface="OPPOSans R" panose="00020600040101010101" charset="-122"/>
                <a:ea typeface="OPPOSans R" panose="00020600040101010101" charset="-122"/>
                <a:cs typeface="OPPOSans R" panose="00020600040101010101" charset="-122"/>
              </a:endParaRPr>
            </a:p>
          </p:txBody>
        </p:sp>
        <p:sp>
          <p:nvSpPr>
            <p:cNvPr id="15" name="íṥļíḓe"/>
            <p:cNvSpPr/>
            <p:nvPr/>
          </p:nvSpPr>
          <p:spPr>
            <a:xfrm>
              <a:off x="4959024" y="2023265"/>
              <a:ext cx="436566" cy="426729"/>
            </a:xfrm>
            <a:custGeom>
              <a:avLst/>
              <a:gdLst>
                <a:gd name="connsiteX0" fmla="*/ 163904 w 607933"/>
                <a:gd name="connsiteY0" fmla="*/ 368072 h 594235"/>
                <a:gd name="connsiteX1" fmla="*/ 194698 w 607933"/>
                <a:gd name="connsiteY1" fmla="*/ 416677 h 594235"/>
                <a:gd name="connsiteX2" fmla="*/ 52648 w 607933"/>
                <a:gd name="connsiteY2" fmla="*/ 475202 h 594235"/>
                <a:gd name="connsiteX3" fmla="*/ 303966 w 607933"/>
                <a:gd name="connsiteY3" fmla="*/ 542654 h 594235"/>
                <a:gd name="connsiteX4" fmla="*/ 555285 w 607933"/>
                <a:gd name="connsiteY4" fmla="*/ 475202 h 594235"/>
                <a:gd name="connsiteX5" fmla="*/ 412242 w 607933"/>
                <a:gd name="connsiteY5" fmla="*/ 416677 h 594235"/>
                <a:gd name="connsiteX6" fmla="*/ 444030 w 607933"/>
                <a:gd name="connsiteY6" fmla="*/ 368072 h 594235"/>
                <a:gd name="connsiteX7" fmla="*/ 607933 w 607933"/>
                <a:gd name="connsiteY7" fmla="*/ 475202 h 594235"/>
                <a:gd name="connsiteX8" fmla="*/ 303966 w 607933"/>
                <a:gd name="connsiteY8" fmla="*/ 594235 h 594235"/>
                <a:gd name="connsiteX9" fmla="*/ 0 w 607933"/>
                <a:gd name="connsiteY9" fmla="*/ 475202 h 594235"/>
                <a:gd name="connsiteX10" fmla="*/ 163904 w 607933"/>
                <a:gd name="connsiteY10" fmla="*/ 368072 h 594235"/>
                <a:gd name="connsiteX11" fmla="*/ 304444 w 607933"/>
                <a:gd name="connsiteY11" fmla="*/ 119134 h 594235"/>
                <a:gd name="connsiteX12" fmla="*/ 368550 w 607933"/>
                <a:gd name="connsiteY12" fmla="*/ 183559 h 594235"/>
                <a:gd name="connsiteX13" fmla="*/ 304444 w 607933"/>
                <a:gd name="connsiteY13" fmla="*/ 247984 h 594235"/>
                <a:gd name="connsiteX14" fmla="*/ 240338 w 607933"/>
                <a:gd name="connsiteY14" fmla="*/ 183559 h 594235"/>
                <a:gd name="connsiteX15" fmla="*/ 304444 w 607933"/>
                <a:gd name="connsiteY15" fmla="*/ 119134 h 594235"/>
                <a:gd name="connsiteX16" fmla="*/ 304941 w 607933"/>
                <a:gd name="connsiteY16" fmla="*/ 78375 h 594235"/>
                <a:gd name="connsiteX17" fmla="*/ 198655 w 607933"/>
                <a:gd name="connsiteY17" fmla="*/ 183536 h 594235"/>
                <a:gd name="connsiteX18" fmla="*/ 304941 w 607933"/>
                <a:gd name="connsiteY18" fmla="*/ 288698 h 594235"/>
                <a:gd name="connsiteX19" fmla="*/ 410234 w 607933"/>
                <a:gd name="connsiteY19" fmla="*/ 183536 h 594235"/>
                <a:gd name="connsiteX20" fmla="*/ 304941 w 607933"/>
                <a:gd name="connsiteY20" fmla="*/ 78375 h 594235"/>
                <a:gd name="connsiteX21" fmla="*/ 304941 w 607933"/>
                <a:gd name="connsiteY21" fmla="*/ 0 h 594235"/>
                <a:gd name="connsiteX22" fmla="*/ 482747 w 607933"/>
                <a:gd name="connsiteY22" fmla="*/ 178576 h 594235"/>
                <a:gd name="connsiteX23" fmla="*/ 338714 w 607933"/>
                <a:gd name="connsiteY23" fmla="*/ 454376 h 594235"/>
                <a:gd name="connsiteX24" fmla="*/ 304941 w 607933"/>
                <a:gd name="connsiteY24" fmla="*/ 472234 h 594235"/>
                <a:gd name="connsiteX25" fmla="*/ 270175 w 607933"/>
                <a:gd name="connsiteY25" fmla="*/ 454376 h 594235"/>
                <a:gd name="connsiteX26" fmla="*/ 126142 w 607933"/>
                <a:gd name="connsiteY26" fmla="*/ 178576 h 594235"/>
                <a:gd name="connsiteX27" fmla="*/ 304941 w 607933"/>
                <a:gd name="connsiteY27" fmla="*/ 0 h 594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07933" h="594235">
                  <a:moveTo>
                    <a:pt x="163904" y="368072"/>
                  </a:moveTo>
                  <a:cubicBezTo>
                    <a:pt x="173837" y="383943"/>
                    <a:pt x="183771" y="399814"/>
                    <a:pt x="194698" y="416677"/>
                  </a:cubicBezTo>
                  <a:cubicBezTo>
                    <a:pt x="100329" y="430564"/>
                    <a:pt x="52648" y="460323"/>
                    <a:pt x="52648" y="475202"/>
                  </a:cubicBezTo>
                  <a:cubicBezTo>
                    <a:pt x="52648" y="495041"/>
                    <a:pt x="138076" y="542654"/>
                    <a:pt x="303966" y="542654"/>
                  </a:cubicBezTo>
                  <a:cubicBezTo>
                    <a:pt x="469857" y="542654"/>
                    <a:pt x="555285" y="495041"/>
                    <a:pt x="555285" y="475202"/>
                  </a:cubicBezTo>
                  <a:cubicBezTo>
                    <a:pt x="555285" y="460323"/>
                    <a:pt x="506611" y="430564"/>
                    <a:pt x="412242" y="416677"/>
                  </a:cubicBezTo>
                  <a:cubicBezTo>
                    <a:pt x="424162" y="399814"/>
                    <a:pt x="434096" y="383943"/>
                    <a:pt x="444030" y="368072"/>
                  </a:cubicBezTo>
                  <a:cubicBezTo>
                    <a:pt x="536412" y="385927"/>
                    <a:pt x="607933" y="421637"/>
                    <a:pt x="607933" y="475202"/>
                  </a:cubicBezTo>
                  <a:cubicBezTo>
                    <a:pt x="607933" y="553565"/>
                    <a:pt x="454956" y="594235"/>
                    <a:pt x="303966" y="594235"/>
                  </a:cubicBezTo>
                  <a:cubicBezTo>
                    <a:pt x="152977" y="594235"/>
                    <a:pt x="0" y="553565"/>
                    <a:pt x="0" y="475202"/>
                  </a:cubicBezTo>
                  <a:cubicBezTo>
                    <a:pt x="0" y="421637"/>
                    <a:pt x="70528" y="385927"/>
                    <a:pt x="163904" y="368072"/>
                  </a:cubicBezTo>
                  <a:close/>
                  <a:moveTo>
                    <a:pt x="304444" y="119134"/>
                  </a:moveTo>
                  <a:cubicBezTo>
                    <a:pt x="339849" y="119134"/>
                    <a:pt x="368550" y="147978"/>
                    <a:pt x="368550" y="183559"/>
                  </a:cubicBezTo>
                  <a:cubicBezTo>
                    <a:pt x="368550" y="219140"/>
                    <a:pt x="339849" y="247984"/>
                    <a:pt x="304444" y="247984"/>
                  </a:cubicBezTo>
                  <a:cubicBezTo>
                    <a:pt x="269039" y="247984"/>
                    <a:pt x="240338" y="219140"/>
                    <a:pt x="240338" y="183559"/>
                  </a:cubicBezTo>
                  <a:cubicBezTo>
                    <a:pt x="240338" y="147978"/>
                    <a:pt x="269039" y="119134"/>
                    <a:pt x="304444" y="119134"/>
                  </a:cubicBezTo>
                  <a:close/>
                  <a:moveTo>
                    <a:pt x="304941" y="78375"/>
                  </a:moveTo>
                  <a:cubicBezTo>
                    <a:pt x="246335" y="78375"/>
                    <a:pt x="198655" y="125003"/>
                    <a:pt x="198655" y="183536"/>
                  </a:cubicBezTo>
                  <a:cubicBezTo>
                    <a:pt x="198655" y="242070"/>
                    <a:pt x="246335" y="288698"/>
                    <a:pt x="304941" y="288698"/>
                  </a:cubicBezTo>
                  <a:cubicBezTo>
                    <a:pt x="362554" y="288698"/>
                    <a:pt x="410234" y="242070"/>
                    <a:pt x="410234" y="183536"/>
                  </a:cubicBezTo>
                  <a:cubicBezTo>
                    <a:pt x="410234" y="125003"/>
                    <a:pt x="362554" y="78375"/>
                    <a:pt x="304941" y="78375"/>
                  </a:cubicBezTo>
                  <a:close/>
                  <a:moveTo>
                    <a:pt x="304941" y="0"/>
                  </a:moveTo>
                  <a:cubicBezTo>
                    <a:pt x="403281" y="0"/>
                    <a:pt x="482747" y="80359"/>
                    <a:pt x="482747" y="178576"/>
                  </a:cubicBezTo>
                  <a:cubicBezTo>
                    <a:pt x="482747" y="249014"/>
                    <a:pt x="391361" y="383938"/>
                    <a:pt x="338714" y="454376"/>
                  </a:cubicBezTo>
                  <a:cubicBezTo>
                    <a:pt x="330768" y="465289"/>
                    <a:pt x="317854" y="472234"/>
                    <a:pt x="304941" y="472234"/>
                  </a:cubicBezTo>
                  <a:cubicBezTo>
                    <a:pt x="291035" y="472234"/>
                    <a:pt x="278121" y="465289"/>
                    <a:pt x="270175" y="454376"/>
                  </a:cubicBezTo>
                  <a:cubicBezTo>
                    <a:pt x="217528" y="383938"/>
                    <a:pt x="126142" y="249014"/>
                    <a:pt x="126142" y="178576"/>
                  </a:cubicBezTo>
                  <a:cubicBezTo>
                    <a:pt x="126142" y="80359"/>
                    <a:pt x="205608" y="0"/>
                    <a:pt x="304941" y="0"/>
                  </a:cubicBezTo>
                  <a:close/>
                </a:path>
              </a:pathLst>
            </a:custGeom>
            <a:solidFill>
              <a:schemeClr val="bg1"/>
            </a:solidFill>
            <a:ln w="12700">
              <a:miter lim="400000"/>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7965">
                <a:defRPr sz="3000" cap="none">
                  <a:solidFill>
                    <a:srgbClr val="FFFFFF"/>
                  </a:solidFill>
                  <a:effectLst>
                    <a:outerShdw blurRad="38100" dist="12700" dir="5400000" rotWithShape="0">
                      <a:srgbClr val="000000">
                        <a:alpha val="50000"/>
                      </a:srgbClr>
                    </a:outerShdw>
                  </a:effectLst>
                </a:defRPr>
              </a:pPr>
              <a:endParaRPr sz="1500">
                <a:solidFill>
                  <a:schemeClr val="tx2"/>
                </a:solidFill>
                <a:latin typeface="OPPOSans R" panose="00020600040101010101" charset="-122"/>
                <a:ea typeface="OPPOSans R" panose="00020600040101010101" charset="-122"/>
                <a:cs typeface="OPPOSans R" panose="00020600040101010101" charset="-122"/>
              </a:endParaRPr>
            </a:p>
          </p:txBody>
        </p:sp>
        <p:sp>
          <p:nvSpPr>
            <p:cNvPr id="16" name="íŝļïďé"/>
            <p:cNvSpPr/>
            <p:nvPr/>
          </p:nvSpPr>
          <p:spPr>
            <a:xfrm>
              <a:off x="6499074" y="1733709"/>
              <a:ext cx="1005840" cy="1005840"/>
            </a:xfrm>
            <a:prstGeom prst="ellipse">
              <a:avLst/>
            </a:prstGeom>
            <a:solidFill>
              <a:srgbClr val="006A38"/>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225425" indent="-225425" algn="ctr" fontAlgn="base">
                <a:spcBef>
                  <a:spcPct val="0"/>
                </a:spcBef>
                <a:spcAft>
                  <a:spcPct val="0"/>
                </a:spcAft>
              </a:pPr>
              <a:endParaRPr lang="en-US" sz="2000" b="1" kern="0" dirty="0">
                <a:solidFill>
                  <a:prstClr val="black"/>
                </a:solidFill>
                <a:latin typeface="OPPOSans R" panose="00020600040101010101" charset="-122"/>
                <a:ea typeface="OPPOSans R" panose="00020600040101010101" charset="-122"/>
                <a:cs typeface="OPPOSans R" panose="00020600040101010101" charset="-122"/>
              </a:endParaRPr>
            </a:p>
          </p:txBody>
        </p:sp>
        <p:sp>
          <p:nvSpPr>
            <p:cNvPr id="17" name="iṥ1îḓê"/>
            <p:cNvSpPr/>
            <p:nvPr/>
          </p:nvSpPr>
          <p:spPr>
            <a:xfrm>
              <a:off x="10148449" y="1733709"/>
              <a:ext cx="1005840" cy="1005840"/>
            </a:xfrm>
            <a:prstGeom prst="ellipse">
              <a:avLst/>
            </a:prstGeom>
            <a:solidFill>
              <a:srgbClr val="006A38"/>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225425" indent="-225425" algn="ctr" fontAlgn="base">
                <a:spcBef>
                  <a:spcPct val="0"/>
                </a:spcBef>
                <a:spcAft>
                  <a:spcPct val="0"/>
                </a:spcAft>
              </a:pPr>
              <a:endParaRPr lang="en-US" sz="2000" b="1" kern="0">
                <a:solidFill>
                  <a:prstClr val="black"/>
                </a:solidFill>
                <a:latin typeface="OPPOSans R" panose="00020600040101010101" charset="-122"/>
                <a:ea typeface="OPPOSans R" panose="00020600040101010101" charset="-122"/>
                <a:cs typeface="OPPOSans R" panose="00020600040101010101" charset="-122"/>
              </a:endParaRPr>
            </a:p>
          </p:txBody>
        </p:sp>
        <p:sp>
          <p:nvSpPr>
            <p:cNvPr id="18" name="íŝļídè"/>
            <p:cNvSpPr/>
            <p:nvPr/>
          </p:nvSpPr>
          <p:spPr>
            <a:xfrm>
              <a:off x="6783711" y="2139825"/>
              <a:ext cx="436566" cy="352521"/>
            </a:xfrm>
            <a:custGeom>
              <a:avLst/>
              <a:gdLst>
                <a:gd name="connsiteX0" fmla="*/ 499361 w 608838"/>
                <a:gd name="connsiteY0" fmla="*/ 285654 h 491629"/>
                <a:gd name="connsiteX1" fmla="*/ 499361 w 608838"/>
                <a:gd name="connsiteY1" fmla="*/ 344437 h 491629"/>
                <a:gd name="connsiteX2" fmla="*/ 558245 w 608838"/>
                <a:gd name="connsiteY2" fmla="*/ 344437 h 491629"/>
                <a:gd name="connsiteX3" fmla="*/ 558245 w 608838"/>
                <a:gd name="connsiteY3" fmla="*/ 285654 h 491629"/>
                <a:gd name="connsiteX4" fmla="*/ 50593 w 608838"/>
                <a:gd name="connsiteY4" fmla="*/ 285654 h 491629"/>
                <a:gd name="connsiteX5" fmla="*/ 50593 w 608838"/>
                <a:gd name="connsiteY5" fmla="*/ 344437 h 491629"/>
                <a:gd name="connsiteX6" fmla="*/ 109477 w 608838"/>
                <a:gd name="connsiteY6" fmla="*/ 344437 h 491629"/>
                <a:gd name="connsiteX7" fmla="*/ 109477 w 608838"/>
                <a:gd name="connsiteY7" fmla="*/ 285654 h 491629"/>
                <a:gd name="connsiteX8" fmla="*/ 324062 w 608838"/>
                <a:gd name="connsiteY8" fmla="*/ 265425 h 491629"/>
                <a:gd name="connsiteX9" fmla="*/ 324062 w 608838"/>
                <a:gd name="connsiteY9" fmla="*/ 329947 h 491629"/>
                <a:gd name="connsiteX10" fmla="*/ 388693 w 608838"/>
                <a:gd name="connsiteY10" fmla="*/ 329947 h 491629"/>
                <a:gd name="connsiteX11" fmla="*/ 388693 w 608838"/>
                <a:gd name="connsiteY11" fmla="*/ 265425 h 491629"/>
                <a:gd name="connsiteX12" fmla="*/ 220144 w 608838"/>
                <a:gd name="connsiteY12" fmla="*/ 265425 h 491629"/>
                <a:gd name="connsiteX13" fmla="*/ 220144 w 608838"/>
                <a:gd name="connsiteY13" fmla="*/ 329947 h 491629"/>
                <a:gd name="connsiteX14" fmla="*/ 284775 w 608838"/>
                <a:gd name="connsiteY14" fmla="*/ 329947 h 491629"/>
                <a:gd name="connsiteX15" fmla="*/ 284775 w 608838"/>
                <a:gd name="connsiteY15" fmla="*/ 265425 h 491629"/>
                <a:gd name="connsiteX16" fmla="*/ 499361 w 608838"/>
                <a:gd name="connsiteY16" fmla="*/ 191225 h 491629"/>
                <a:gd name="connsiteX17" fmla="*/ 499361 w 608838"/>
                <a:gd name="connsiteY17" fmla="*/ 250008 h 491629"/>
                <a:gd name="connsiteX18" fmla="*/ 558245 w 608838"/>
                <a:gd name="connsiteY18" fmla="*/ 250008 h 491629"/>
                <a:gd name="connsiteX19" fmla="*/ 558245 w 608838"/>
                <a:gd name="connsiteY19" fmla="*/ 191225 h 491629"/>
                <a:gd name="connsiteX20" fmla="*/ 50593 w 608838"/>
                <a:gd name="connsiteY20" fmla="*/ 191225 h 491629"/>
                <a:gd name="connsiteX21" fmla="*/ 50593 w 608838"/>
                <a:gd name="connsiteY21" fmla="*/ 250008 h 491629"/>
                <a:gd name="connsiteX22" fmla="*/ 109477 w 608838"/>
                <a:gd name="connsiteY22" fmla="*/ 250008 h 491629"/>
                <a:gd name="connsiteX23" fmla="*/ 109477 w 608838"/>
                <a:gd name="connsiteY23" fmla="*/ 191225 h 491629"/>
                <a:gd name="connsiteX24" fmla="*/ 324062 w 608838"/>
                <a:gd name="connsiteY24" fmla="*/ 161682 h 491629"/>
                <a:gd name="connsiteX25" fmla="*/ 324062 w 608838"/>
                <a:gd name="connsiteY25" fmla="*/ 226204 h 491629"/>
                <a:gd name="connsiteX26" fmla="*/ 388693 w 608838"/>
                <a:gd name="connsiteY26" fmla="*/ 226204 h 491629"/>
                <a:gd name="connsiteX27" fmla="*/ 388693 w 608838"/>
                <a:gd name="connsiteY27" fmla="*/ 161682 h 491629"/>
                <a:gd name="connsiteX28" fmla="*/ 220144 w 608838"/>
                <a:gd name="connsiteY28" fmla="*/ 161682 h 491629"/>
                <a:gd name="connsiteX29" fmla="*/ 220144 w 608838"/>
                <a:gd name="connsiteY29" fmla="*/ 226204 h 491629"/>
                <a:gd name="connsiteX30" fmla="*/ 284775 w 608838"/>
                <a:gd name="connsiteY30" fmla="*/ 226204 h 491629"/>
                <a:gd name="connsiteX31" fmla="*/ 284775 w 608838"/>
                <a:gd name="connsiteY31" fmla="*/ 161682 h 491629"/>
                <a:gd name="connsiteX32" fmla="*/ 499361 w 608838"/>
                <a:gd name="connsiteY32" fmla="*/ 96797 h 491629"/>
                <a:gd name="connsiteX33" fmla="*/ 499361 w 608838"/>
                <a:gd name="connsiteY33" fmla="*/ 155579 h 491629"/>
                <a:gd name="connsiteX34" fmla="*/ 558245 w 608838"/>
                <a:gd name="connsiteY34" fmla="*/ 155579 h 491629"/>
                <a:gd name="connsiteX35" fmla="*/ 558245 w 608838"/>
                <a:gd name="connsiteY35" fmla="*/ 96797 h 491629"/>
                <a:gd name="connsiteX36" fmla="*/ 50593 w 608838"/>
                <a:gd name="connsiteY36" fmla="*/ 96797 h 491629"/>
                <a:gd name="connsiteX37" fmla="*/ 50593 w 608838"/>
                <a:gd name="connsiteY37" fmla="*/ 155579 h 491629"/>
                <a:gd name="connsiteX38" fmla="*/ 109477 w 608838"/>
                <a:gd name="connsiteY38" fmla="*/ 155579 h 491629"/>
                <a:gd name="connsiteX39" fmla="*/ 109477 w 608838"/>
                <a:gd name="connsiteY39" fmla="*/ 96797 h 491629"/>
                <a:gd name="connsiteX40" fmla="*/ 324062 w 608838"/>
                <a:gd name="connsiteY40" fmla="*/ 57938 h 491629"/>
                <a:gd name="connsiteX41" fmla="*/ 324062 w 608838"/>
                <a:gd name="connsiteY41" fmla="*/ 122461 h 491629"/>
                <a:gd name="connsiteX42" fmla="*/ 388693 w 608838"/>
                <a:gd name="connsiteY42" fmla="*/ 122461 h 491629"/>
                <a:gd name="connsiteX43" fmla="*/ 388693 w 608838"/>
                <a:gd name="connsiteY43" fmla="*/ 57938 h 491629"/>
                <a:gd name="connsiteX44" fmla="*/ 220144 w 608838"/>
                <a:gd name="connsiteY44" fmla="*/ 57938 h 491629"/>
                <a:gd name="connsiteX45" fmla="*/ 220144 w 608838"/>
                <a:gd name="connsiteY45" fmla="*/ 122461 h 491629"/>
                <a:gd name="connsiteX46" fmla="*/ 284775 w 608838"/>
                <a:gd name="connsiteY46" fmla="*/ 122461 h 491629"/>
                <a:gd name="connsiteX47" fmla="*/ 284775 w 608838"/>
                <a:gd name="connsiteY47" fmla="*/ 57938 h 491629"/>
                <a:gd name="connsiteX48" fmla="*/ 469401 w 608838"/>
                <a:gd name="connsiteY48" fmla="*/ 44033 h 491629"/>
                <a:gd name="connsiteX49" fmla="*/ 608838 w 608838"/>
                <a:gd name="connsiteY49" fmla="*/ 44033 h 491629"/>
                <a:gd name="connsiteX50" fmla="*/ 608838 w 608838"/>
                <a:gd name="connsiteY50" fmla="*/ 491629 h 491629"/>
                <a:gd name="connsiteX51" fmla="*/ 510950 w 608838"/>
                <a:gd name="connsiteY51" fmla="*/ 491629 h 491629"/>
                <a:gd name="connsiteX52" fmla="*/ 510950 w 608838"/>
                <a:gd name="connsiteY52" fmla="*/ 391651 h 491629"/>
                <a:gd name="connsiteX53" fmla="*/ 469401 w 608838"/>
                <a:gd name="connsiteY53" fmla="*/ 391651 h 491629"/>
                <a:gd name="connsiteX54" fmla="*/ 0 w 608838"/>
                <a:gd name="connsiteY54" fmla="*/ 44033 h 491629"/>
                <a:gd name="connsiteX55" fmla="*/ 139437 w 608838"/>
                <a:gd name="connsiteY55" fmla="*/ 44033 h 491629"/>
                <a:gd name="connsiteX56" fmla="*/ 139437 w 608838"/>
                <a:gd name="connsiteY56" fmla="*/ 391651 h 491629"/>
                <a:gd name="connsiteX57" fmla="*/ 97889 w 608838"/>
                <a:gd name="connsiteY57" fmla="*/ 391651 h 491629"/>
                <a:gd name="connsiteX58" fmla="*/ 97889 w 608838"/>
                <a:gd name="connsiteY58" fmla="*/ 491629 h 491629"/>
                <a:gd name="connsiteX59" fmla="*/ 0 w 608838"/>
                <a:gd name="connsiteY59" fmla="*/ 491629 h 491629"/>
                <a:gd name="connsiteX60" fmla="*/ 164558 w 608838"/>
                <a:gd name="connsiteY60" fmla="*/ 0 h 491629"/>
                <a:gd name="connsiteX61" fmla="*/ 444279 w 608838"/>
                <a:gd name="connsiteY61" fmla="*/ 0 h 491629"/>
                <a:gd name="connsiteX62" fmla="*/ 444279 w 608838"/>
                <a:gd name="connsiteY62" fmla="*/ 491629 h 491629"/>
                <a:gd name="connsiteX63" fmla="*/ 336781 w 608838"/>
                <a:gd name="connsiteY63" fmla="*/ 491629 h 491629"/>
                <a:gd name="connsiteX64" fmla="*/ 336781 w 608838"/>
                <a:gd name="connsiteY64" fmla="*/ 381866 h 491629"/>
                <a:gd name="connsiteX65" fmla="*/ 272056 w 608838"/>
                <a:gd name="connsiteY65" fmla="*/ 381866 h 491629"/>
                <a:gd name="connsiteX66" fmla="*/ 272056 w 608838"/>
                <a:gd name="connsiteY66" fmla="*/ 491629 h 491629"/>
                <a:gd name="connsiteX67" fmla="*/ 164558 w 608838"/>
                <a:gd name="connsiteY67" fmla="*/ 491629 h 491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608838" h="491629">
                  <a:moveTo>
                    <a:pt x="499361" y="285654"/>
                  </a:moveTo>
                  <a:lnTo>
                    <a:pt x="499361" y="344437"/>
                  </a:lnTo>
                  <a:lnTo>
                    <a:pt x="558245" y="344437"/>
                  </a:lnTo>
                  <a:lnTo>
                    <a:pt x="558245" y="285654"/>
                  </a:lnTo>
                  <a:close/>
                  <a:moveTo>
                    <a:pt x="50593" y="285654"/>
                  </a:moveTo>
                  <a:lnTo>
                    <a:pt x="50593" y="344437"/>
                  </a:lnTo>
                  <a:lnTo>
                    <a:pt x="109477" y="344437"/>
                  </a:lnTo>
                  <a:lnTo>
                    <a:pt x="109477" y="285654"/>
                  </a:lnTo>
                  <a:close/>
                  <a:moveTo>
                    <a:pt x="324062" y="265425"/>
                  </a:moveTo>
                  <a:lnTo>
                    <a:pt x="324062" y="329947"/>
                  </a:lnTo>
                  <a:lnTo>
                    <a:pt x="388693" y="329947"/>
                  </a:lnTo>
                  <a:lnTo>
                    <a:pt x="388693" y="265425"/>
                  </a:lnTo>
                  <a:close/>
                  <a:moveTo>
                    <a:pt x="220144" y="265425"/>
                  </a:moveTo>
                  <a:lnTo>
                    <a:pt x="220144" y="329947"/>
                  </a:lnTo>
                  <a:lnTo>
                    <a:pt x="284775" y="329947"/>
                  </a:lnTo>
                  <a:lnTo>
                    <a:pt x="284775" y="265425"/>
                  </a:lnTo>
                  <a:close/>
                  <a:moveTo>
                    <a:pt x="499361" y="191225"/>
                  </a:moveTo>
                  <a:lnTo>
                    <a:pt x="499361" y="250008"/>
                  </a:lnTo>
                  <a:lnTo>
                    <a:pt x="558245" y="250008"/>
                  </a:lnTo>
                  <a:lnTo>
                    <a:pt x="558245" y="191225"/>
                  </a:lnTo>
                  <a:close/>
                  <a:moveTo>
                    <a:pt x="50593" y="191225"/>
                  </a:moveTo>
                  <a:lnTo>
                    <a:pt x="50593" y="250008"/>
                  </a:lnTo>
                  <a:lnTo>
                    <a:pt x="109477" y="250008"/>
                  </a:lnTo>
                  <a:lnTo>
                    <a:pt x="109477" y="191225"/>
                  </a:lnTo>
                  <a:close/>
                  <a:moveTo>
                    <a:pt x="324062" y="161682"/>
                  </a:moveTo>
                  <a:lnTo>
                    <a:pt x="324062" y="226204"/>
                  </a:lnTo>
                  <a:lnTo>
                    <a:pt x="388693" y="226204"/>
                  </a:lnTo>
                  <a:lnTo>
                    <a:pt x="388693" y="161682"/>
                  </a:lnTo>
                  <a:close/>
                  <a:moveTo>
                    <a:pt x="220144" y="161682"/>
                  </a:moveTo>
                  <a:lnTo>
                    <a:pt x="220144" y="226204"/>
                  </a:lnTo>
                  <a:lnTo>
                    <a:pt x="284775" y="226204"/>
                  </a:lnTo>
                  <a:lnTo>
                    <a:pt x="284775" y="161682"/>
                  </a:lnTo>
                  <a:close/>
                  <a:moveTo>
                    <a:pt x="499361" y="96797"/>
                  </a:moveTo>
                  <a:lnTo>
                    <a:pt x="499361" y="155579"/>
                  </a:lnTo>
                  <a:lnTo>
                    <a:pt x="558245" y="155579"/>
                  </a:lnTo>
                  <a:lnTo>
                    <a:pt x="558245" y="96797"/>
                  </a:lnTo>
                  <a:close/>
                  <a:moveTo>
                    <a:pt x="50593" y="96797"/>
                  </a:moveTo>
                  <a:lnTo>
                    <a:pt x="50593" y="155579"/>
                  </a:lnTo>
                  <a:lnTo>
                    <a:pt x="109477" y="155579"/>
                  </a:lnTo>
                  <a:lnTo>
                    <a:pt x="109477" y="96797"/>
                  </a:lnTo>
                  <a:close/>
                  <a:moveTo>
                    <a:pt x="324062" y="57938"/>
                  </a:moveTo>
                  <a:lnTo>
                    <a:pt x="324062" y="122461"/>
                  </a:lnTo>
                  <a:lnTo>
                    <a:pt x="388693" y="122461"/>
                  </a:lnTo>
                  <a:lnTo>
                    <a:pt x="388693" y="57938"/>
                  </a:lnTo>
                  <a:close/>
                  <a:moveTo>
                    <a:pt x="220144" y="57938"/>
                  </a:moveTo>
                  <a:lnTo>
                    <a:pt x="220144" y="122461"/>
                  </a:lnTo>
                  <a:lnTo>
                    <a:pt x="284775" y="122461"/>
                  </a:lnTo>
                  <a:lnTo>
                    <a:pt x="284775" y="57938"/>
                  </a:lnTo>
                  <a:close/>
                  <a:moveTo>
                    <a:pt x="469401" y="44033"/>
                  </a:moveTo>
                  <a:lnTo>
                    <a:pt x="608838" y="44033"/>
                  </a:lnTo>
                  <a:lnTo>
                    <a:pt x="608838" y="491629"/>
                  </a:lnTo>
                  <a:lnTo>
                    <a:pt x="510950" y="491629"/>
                  </a:lnTo>
                  <a:lnTo>
                    <a:pt x="510950" y="391651"/>
                  </a:lnTo>
                  <a:lnTo>
                    <a:pt x="469401" y="391651"/>
                  </a:lnTo>
                  <a:close/>
                  <a:moveTo>
                    <a:pt x="0" y="44033"/>
                  </a:moveTo>
                  <a:lnTo>
                    <a:pt x="139437" y="44033"/>
                  </a:lnTo>
                  <a:lnTo>
                    <a:pt x="139437" y="391651"/>
                  </a:lnTo>
                  <a:lnTo>
                    <a:pt x="97889" y="391651"/>
                  </a:lnTo>
                  <a:lnTo>
                    <a:pt x="97889" y="491629"/>
                  </a:lnTo>
                  <a:lnTo>
                    <a:pt x="0" y="491629"/>
                  </a:lnTo>
                  <a:close/>
                  <a:moveTo>
                    <a:pt x="164558" y="0"/>
                  </a:moveTo>
                  <a:lnTo>
                    <a:pt x="444279" y="0"/>
                  </a:lnTo>
                  <a:lnTo>
                    <a:pt x="444279" y="491629"/>
                  </a:lnTo>
                  <a:lnTo>
                    <a:pt x="336781" y="491629"/>
                  </a:lnTo>
                  <a:lnTo>
                    <a:pt x="336781" y="381866"/>
                  </a:lnTo>
                  <a:lnTo>
                    <a:pt x="272056" y="381866"/>
                  </a:lnTo>
                  <a:lnTo>
                    <a:pt x="272056" y="491629"/>
                  </a:lnTo>
                  <a:lnTo>
                    <a:pt x="164558" y="491629"/>
                  </a:lnTo>
                  <a:close/>
                </a:path>
              </a:pathLst>
            </a:custGeom>
            <a:solidFill>
              <a:schemeClr val="bg1"/>
            </a:solidFill>
            <a:ln w="12700">
              <a:miter lim="400000"/>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7965">
                <a:defRPr sz="3000" cap="none">
                  <a:solidFill>
                    <a:srgbClr val="FFFFFF"/>
                  </a:solidFill>
                  <a:effectLst>
                    <a:outerShdw blurRad="38100" dist="12700" dir="5400000" rotWithShape="0">
                      <a:srgbClr val="000000">
                        <a:alpha val="50000"/>
                      </a:srgbClr>
                    </a:outerShdw>
                  </a:effectLst>
                </a:defRPr>
              </a:pPr>
              <a:endParaRPr sz="1500">
                <a:solidFill>
                  <a:schemeClr val="tx2"/>
                </a:solidFill>
                <a:latin typeface="OPPOSans R" panose="00020600040101010101" charset="-122"/>
                <a:ea typeface="OPPOSans R" panose="00020600040101010101" charset="-122"/>
                <a:cs typeface="OPPOSans R" panose="00020600040101010101" charset="-122"/>
              </a:endParaRPr>
            </a:p>
          </p:txBody>
        </p:sp>
        <p:sp>
          <p:nvSpPr>
            <p:cNvPr id="19" name="îśļidè"/>
            <p:cNvSpPr/>
            <p:nvPr/>
          </p:nvSpPr>
          <p:spPr>
            <a:xfrm>
              <a:off x="2849700" y="1733709"/>
              <a:ext cx="1005840" cy="1005840"/>
            </a:xfrm>
            <a:prstGeom prst="ellipse">
              <a:avLst/>
            </a:prstGeom>
            <a:solidFill>
              <a:srgbClr val="006A38"/>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225425" indent="-225425" algn="ctr" fontAlgn="base">
                <a:spcBef>
                  <a:spcPct val="0"/>
                </a:spcBef>
                <a:spcAft>
                  <a:spcPct val="0"/>
                </a:spcAft>
              </a:pPr>
              <a:endParaRPr lang="en-US" sz="2000" b="1" kern="0">
                <a:solidFill>
                  <a:prstClr val="black"/>
                </a:solidFill>
                <a:latin typeface="OPPOSans R" panose="00020600040101010101" charset="-122"/>
                <a:ea typeface="OPPOSans R" panose="00020600040101010101" charset="-122"/>
                <a:cs typeface="OPPOSans R" panose="00020600040101010101" charset="-122"/>
              </a:endParaRPr>
            </a:p>
          </p:txBody>
        </p:sp>
        <p:sp>
          <p:nvSpPr>
            <p:cNvPr id="20" name="îslîḓè"/>
            <p:cNvSpPr/>
            <p:nvPr/>
          </p:nvSpPr>
          <p:spPr>
            <a:xfrm>
              <a:off x="3113274" y="1997644"/>
              <a:ext cx="478692" cy="477969"/>
            </a:xfrm>
            <a:custGeom>
              <a:avLst/>
              <a:gdLst>
                <a:gd name="connsiteX0" fmla="*/ 559655 w 607640"/>
                <a:gd name="connsiteY0" fmla="*/ 510965 h 606723"/>
                <a:gd name="connsiteX1" fmla="*/ 607640 w 607640"/>
                <a:gd name="connsiteY1" fmla="*/ 558844 h 606723"/>
                <a:gd name="connsiteX2" fmla="*/ 559655 w 607640"/>
                <a:gd name="connsiteY2" fmla="*/ 606723 h 606723"/>
                <a:gd name="connsiteX3" fmla="*/ 511670 w 607640"/>
                <a:gd name="connsiteY3" fmla="*/ 558844 h 606723"/>
                <a:gd name="connsiteX4" fmla="*/ 559655 w 607640"/>
                <a:gd name="connsiteY4" fmla="*/ 510965 h 606723"/>
                <a:gd name="connsiteX5" fmla="*/ 47985 w 607640"/>
                <a:gd name="connsiteY5" fmla="*/ 510965 h 606723"/>
                <a:gd name="connsiteX6" fmla="*/ 95970 w 607640"/>
                <a:gd name="connsiteY6" fmla="*/ 558844 h 606723"/>
                <a:gd name="connsiteX7" fmla="*/ 47985 w 607640"/>
                <a:gd name="connsiteY7" fmla="*/ 606723 h 606723"/>
                <a:gd name="connsiteX8" fmla="*/ 0 w 607640"/>
                <a:gd name="connsiteY8" fmla="*/ 558844 h 606723"/>
                <a:gd name="connsiteX9" fmla="*/ 47985 w 607640"/>
                <a:gd name="connsiteY9" fmla="*/ 510965 h 606723"/>
                <a:gd name="connsiteX10" fmla="*/ 535592 w 607640"/>
                <a:gd name="connsiteY10" fmla="*/ 140566 h 606723"/>
                <a:gd name="connsiteX11" fmla="*/ 583576 w 607640"/>
                <a:gd name="connsiteY11" fmla="*/ 140566 h 606723"/>
                <a:gd name="connsiteX12" fmla="*/ 583576 w 607640"/>
                <a:gd name="connsiteY12" fmla="*/ 466155 h 606723"/>
                <a:gd name="connsiteX13" fmla="*/ 535592 w 607640"/>
                <a:gd name="connsiteY13" fmla="*/ 466155 h 606723"/>
                <a:gd name="connsiteX14" fmla="*/ 23922 w 607640"/>
                <a:gd name="connsiteY14" fmla="*/ 140566 h 606723"/>
                <a:gd name="connsiteX15" fmla="*/ 71894 w 607640"/>
                <a:gd name="connsiteY15" fmla="*/ 140566 h 606723"/>
                <a:gd name="connsiteX16" fmla="*/ 71894 w 607640"/>
                <a:gd name="connsiteY16" fmla="*/ 327297 h 606723"/>
                <a:gd name="connsiteX17" fmla="*/ 279800 w 607640"/>
                <a:gd name="connsiteY17" fmla="*/ 327297 h 606723"/>
                <a:gd name="connsiteX18" fmla="*/ 279800 w 607640"/>
                <a:gd name="connsiteY18" fmla="*/ 534825 h 606723"/>
                <a:gd name="connsiteX19" fmla="*/ 466791 w 607640"/>
                <a:gd name="connsiteY19" fmla="*/ 534825 h 606723"/>
                <a:gd name="connsiteX20" fmla="*/ 466791 w 607640"/>
                <a:gd name="connsiteY20" fmla="*/ 582729 h 606723"/>
                <a:gd name="connsiteX21" fmla="*/ 140780 w 607640"/>
                <a:gd name="connsiteY21" fmla="*/ 582729 h 606723"/>
                <a:gd name="connsiteX22" fmla="*/ 140780 w 607640"/>
                <a:gd name="connsiteY22" fmla="*/ 534825 h 606723"/>
                <a:gd name="connsiteX23" fmla="*/ 231828 w 607640"/>
                <a:gd name="connsiteY23" fmla="*/ 534825 h 606723"/>
                <a:gd name="connsiteX24" fmla="*/ 231828 w 607640"/>
                <a:gd name="connsiteY24" fmla="*/ 375201 h 606723"/>
                <a:gd name="connsiteX25" fmla="*/ 71894 w 607640"/>
                <a:gd name="connsiteY25" fmla="*/ 375201 h 606723"/>
                <a:gd name="connsiteX26" fmla="*/ 71894 w 607640"/>
                <a:gd name="connsiteY26" fmla="*/ 466123 h 606723"/>
                <a:gd name="connsiteX27" fmla="*/ 23922 w 607640"/>
                <a:gd name="connsiteY27" fmla="*/ 466123 h 606723"/>
                <a:gd name="connsiteX28" fmla="*/ 428530 w 607640"/>
                <a:gd name="connsiteY28" fmla="*/ 121514 h 606723"/>
                <a:gd name="connsiteX29" fmla="*/ 489583 w 607640"/>
                <a:gd name="connsiteY29" fmla="*/ 182480 h 606723"/>
                <a:gd name="connsiteX30" fmla="*/ 352347 w 607640"/>
                <a:gd name="connsiteY30" fmla="*/ 319521 h 606723"/>
                <a:gd name="connsiteX31" fmla="*/ 292362 w 607640"/>
                <a:gd name="connsiteY31" fmla="*/ 318455 h 606723"/>
                <a:gd name="connsiteX32" fmla="*/ 291294 w 607640"/>
                <a:gd name="connsiteY32" fmla="*/ 258555 h 606723"/>
                <a:gd name="connsiteX33" fmla="*/ 140778 w 607640"/>
                <a:gd name="connsiteY33" fmla="*/ 23922 h 606723"/>
                <a:gd name="connsiteX34" fmla="*/ 466790 w 607640"/>
                <a:gd name="connsiteY34" fmla="*/ 23922 h 606723"/>
                <a:gd name="connsiteX35" fmla="*/ 466790 w 607640"/>
                <a:gd name="connsiteY35" fmla="*/ 71836 h 606723"/>
                <a:gd name="connsiteX36" fmla="*/ 140778 w 607640"/>
                <a:gd name="connsiteY36" fmla="*/ 71836 h 606723"/>
                <a:gd name="connsiteX37" fmla="*/ 140778 w 607640"/>
                <a:gd name="connsiteY37" fmla="*/ 23922 h 606723"/>
                <a:gd name="connsiteX38" fmla="*/ 559655 w 607640"/>
                <a:gd name="connsiteY38" fmla="*/ 0 h 606723"/>
                <a:gd name="connsiteX39" fmla="*/ 607640 w 607640"/>
                <a:gd name="connsiteY39" fmla="*/ 47914 h 606723"/>
                <a:gd name="connsiteX40" fmla="*/ 559655 w 607640"/>
                <a:gd name="connsiteY40" fmla="*/ 95828 h 606723"/>
                <a:gd name="connsiteX41" fmla="*/ 511670 w 607640"/>
                <a:gd name="connsiteY41" fmla="*/ 47914 h 606723"/>
                <a:gd name="connsiteX42" fmla="*/ 559655 w 607640"/>
                <a:gd name="connsiteY42" fmla="*/ 0 h 606723"/>
                <a:gd name="connsiteX43" fmla="*/ 47985 w 607640"/>
                <a:gd name="connsiteY43" fmla="*/ 0 h 606723"/>
                <a:gd name="connsiteX44" fmla="*/ 95970 w 607640"/>
                <a:gd name="connsiteY44" fmla="*/ 47914 h 606723"/>
                <a:gd name="connsiteX45" fmla="*/ 47985 w 607640"/>
                <a:gd name="connsiteY45" fmla="*/ 95828 h 606723"/>
                <a:gd name="connsiteX46" fmla="*/ 0 w 607640"/>
                <a:gd name="connsiteY46" fmla="*/ 47914 h 606723"/>
                <a:gd name="connsiteX47" fmla="*/ 47985 w 607640"/>
                <a:gd name="connsiteY47" fmla="*/ 0 h 606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7640" h="606723">
                  <a:moveTo>
                    <a:pt x="559655" y="510965"/>
                  </a:moveTo>
                  <a:cubicBezTo>
                    <a:pt x="586156" y="510965"/>
                    <a:pt x="607640" y="532401"/>
                    <a:pt x="607640" y="558844"/>
                  </a:cubicBezTo>
                  <a:cubicBezTo>
                    <a:pt x="607640" y="585287"/>
                    <a:pt x="586156" y="606723"/>
                    <a:pt x="559655" y="606723"/>
                  </a:cubicBezTo>
                  <a:cubicBezTo>
                    <a:pt x="533154" y="606723"/>
                    <a:pt x="511670" y="585287"/>
                    <a:pt x="511670" y="558844"/>
                  </a:cubicBezTo>
                  <a:cubicBezTo>
                    <a:pt x="511670" y="532401"/>
                    <a:pt x="533154" y="510965"/>
                    <a:pt x="559655" y="510965"/>
                  </a:cubicBezTo>
                  <a:close/>
                  <a:moveTo>
                    <a:pt x="47985" y="510965"/>
                  </a:moveTo>
                  <a:cubicBezTo>
                    <a:pt x="74486" y="510965"/>
                    <a:pt x="95970" y="532401"/>
                    <a:pt x="95970" y="558844"/>
                  </a:cubicBezTo>
                  <a:cubicBezTo>
                    <a:pt x="95970" y="585287"/>
                    <a:pt x="74486" y="606723"/>
                    <a:pt x="47985" y="606723"/>
                  </a:cubicBezTo>
                  <a:cubicBezTo>
                    <a:pt x="21484" y="606723"/>
                    <a:pt x="0" y="585287"/>
                    <a:pt x="0" y="558844"/>
                  </a:cubicBezTo>
                  <a:cubicBezTo>
                    <a:pt x="0" y="532401"/>
                    <a:pt x="21484" y="510965"/>
                    <a:pt x="47985" y="510965"/>
                  </a:cubicBezTo>
                  <a:close/>
                  <a:moveTo>
                    <a:pt x="535592" y="140566"/>
                  </a:moveTo>
                  <a:cubicBezTo>
                    <a:pt x="551349" y="144566"/>
                    <a:pt x="567908" y="144566"/>
                    <a:pt x="583576" y="140566"/>
                  </a:cubicBezTo>
                  <a:lnTo>
                    <a:pt x="583576" y="466155"/>
                  </a:lnTo>
                  <a:cubicBezTo>
                    <a:pt x="567908" y="462066"/>
                    <a:pt x="551349" y="462066"/>
                    <a:pt x="535592" y="466155"/>
                  </a:cubicBezTo>
                  <a:close/>
                  <a:moveTo>
                    <a:pt x="23922" y="140566"/>
                  </a:moveTo>
                  <a:cubicBezTo>
                    <a:pt x="39675" y="144566"/>
                    <a:pt x="56229" y="144566"/>
                    <a:pt x="71894" y="140566"/>
                  </a:cubicBezTo>
                  <a:lnTo>
                    <a:pt x="71894" y="327297"/>
                  </a:lnTo>
                  <a:lnTo>
                    <a:pt x="279800" y="327297"/>
                  </a:lnTo>
                  <a:lnTo>
                    <a:pt x="279800" y="534825"/>
                  </a:lnTo>
                  <a:lnTo>
                    <a:pt x="466791" y="534825"/>
                  </a:lnTo>
                  <a:cubicBezTo>
                    <a:pt x="462697" y="550556"/>
                    <a:pt x="462697" y="567087"/>
                    <a:pt x="466791" y="582729"/>
                  </a:cubicBezTo>
                  <a:lnTo>
                    <a:pt x="140780" y="582729"/>
                  </a:lnTo>
                  <a:cubicBezTo>
                    <a:pt x="144785" y="567087"/>
                    <a:pt x="144785" y="550556"/>
                    <a:pt x="140780" y="534825"/>
                  </a:cubicBezTo>
                  <a:lnTo>
                    <a:pt x="231828" y="534825"/>
                  </a:lnTo>
                  <a:lnTo>
                    <a:pt x="231828" y="375201"/>
                  </a:lnTo>
                  <a:lnTo>
                    <a:pt x="71894" y="375201"/>
                  </a:lnTo>
                  <a:lnTo>
                    <a:pt x="71894" y="466123"/>
                  </a:lnTo>
                  <a:cubicBezTo>
                    <a:pt x="56229" y="462034"/>
                    <a:pt x="39675" y="462034"/>
                    <a:pt x="23922" y="466123"/>
                  </a:cubicBezTo>
                  <a:close/>
                  <a:moveTo>
                    <a:pt x="428530" y="121514"/>
                  </a:moveTo>
                  <a:lnTo>
                    <a:pt x="489583" y="182480"/>
                  </a:lnTo>
                  <a:lnTo>
                    <a:pt x="352347" y="319521"/>
                  </a:lnTo>
                  <a:lnTo>
                    <a:pt x="292362" y="318455"/>
                  </a:lnTo>
                  <a:lnTo>
                    <a:pt x="291294" y="258555"/>
                  </a:lnTo>
                  <a:close/>
                  <a:moveTo>
                    <a:pt x="140778" y="23922"/>
                  </a:moveTo>
                  <a:lnTo>
                    <a:pt x="466790" y="23922"/>
                  </a:lnTo>
                  <a:cubicBezTo>
                    <a:pt x="462696" y="39656"/>
                    <a:pt x="462696" y="56190"/>
                    <a:pt x="466790" y="71836"/>
                  </a:cubicBezTo>
                  <a:lnTo>
                    <a:pt x="140778" y="71836"/>
                  </a:lnTo>
                  <a:cubicBezTo>
                    <a:pt x="144783" y="56190"/>
                    <a:pt x="144783" y="39656"/>
                    <a:pt x="140778" y="23922"/>
                  </a:cubicBezTo>
                  <a:close/>
                  <a:moveTo>
                    <a:pt x="559655" y="0"/>
                  </a:moveTo>
                  <a:cubicBezTo>
                    <a:pt x="586156" y="0"/>
                    <a:pt x="607640" y="21452"/>
                    <a:pt x="607640" y="47914"/>
                  </a:cubicBezTo>
                  <a:cubicBezTo>
                    <a:pt x="607640" y="74376"/>
                    <a:pt x="586156" y="95828"/>
                    <a:pt x="559655" y="95828"/>
                  </a:cubicBezTo>
                  <a:cubicBezTo>
                    <a:pt x="533154" y="95828"/>
                    <a:pt x="511670" y="74376"/>
                    <a:pt x="511670" y="47914"/>
                  </a:cubicBezTo>
                  <a:cubicBezTo>
                    <a:pt x="511670" y="21452"/>
                    <a:pt x="533154" y="0"/>
                    <a:pt x="559655" y="0"/>
                  </a:cubicBezTo>
                  <a:close/>
                  <a:moveTo>
                    <a:pt x="47985" y="0"/>
                  </a:moveTo>
                  <a:cubicBezTo>
                    <a:pt x="74486" y="0"/>
                    <a:pt x="95970" y="21452"/>
                    <a:pt x="95970" y="47914"/>
                  </a:cubicBezTo>
                  <a:cubicBezTo>
                    <a:pt x="95970" y="74376"/>
                    <a:pt x="74486" y="95828"/>
                    <a:pt x="47985" y="95828"/>
                  </a:cubicBezTo>
                  <a:cubicBezTo>
                    <a:pt x="21484" y="95828"/>
                    <a:pt x="0" y="74376"/>
                    <a:pt x="0" y="47914"/>
                  </a:cubicBezTo>
                  <a:cubicBezTo>
                    <a:pt x="0" y="21452"/>
                    <a:pt x="21484" y="0"/>
                    <a:pt x="47985" y="0"/>
                  </a:cubicBezTo>
                  <a:close/>
                </a:path>
              </a:pathLst>
            </a:custGeom>
            <a:solidFill>
              <a:schemeClr val="bg1"/>
            </a:solidFill>
            <a:ln w="12700">
              <a:miter lim="400000"/>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7965">
                <a:defRPr sz="3000" cap="none">
                  <a:solidFill>
                    <a:srgbClr val="FFFFFF"/>
                  </a:solidFill>
                  <a:effectLst>
                    <a:outerShdw blurRad="38100" dist="12700" dir="5400000" rotWithShape="0">
                      <a:srgbClr val="000000">
                        <a:alpha val="50000"/>
                      </a:srgbClr>
                    </a:outerShdw>
                  </a:effectLst>
                </a:defRPr>
              </a:pPr>
              <a:endParaRPr sz="1500">
                <a:solidFill>
                  <a:schemeClr val="tx2"/>
                </a:solidFill>
                <a:latin typeface="OPPOSans R" panose="00020600040101010101" charset="-122"/>
                <a:ea typeface="OPPOSans R" panose="00020600040101010101" charset="-122"/>
                <a:cs typeface="OPPOSans R" panose="00020600040101010101" charset="-122"/>
              </a:endParaRPr>
            </a:p>
          </p:txBody>
        </p:sp>
        <p:sp>
          <p:nvSpPr>
            <p:cNvPr id="21" name="iSľîḋe"/>
            <p:cNvSpPr/>
            <p:nvPr/>
          </p:nvSpPr>
          <p:spPr>
            <a:xfrm>
              <a:off x="8323761" y="1733709"/>
              <a:ext cx="1005840" cy="1005840"/>
            </a:xfrm>
            <a:prstGeom prst="ellipse">
              <a:avLst/>
            </a:prstGeom>
            <a:solidFill>
              <a:schemeClr val="bg1">
                <a:lumMod val="50000"/>
              </a:schemeClr>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225425" indent="-225425" algn="ctr" fontAlgn="base">
                <a:spcBef>
                  <a:spcPct val="0"/>
                </a:spcBef>
                <a:spcAft>
                  <a:spcPct val="0"/>
                </a:spcAft>
              </a:pPr>
              <a:endParaRPr lang="en-US" sz="2000" b="1" kern="0">
                <a:solidFill>
                  <a:prstClr val="black"/>
                </a:solidFill>
                <a:latin typeface="OPPOSans R" panose="00020600040101010101" charset="-122"/>
                <a:ea typeface="OPPOSans R" panose="00020600040101010101" charset="-122"/>
                <a:cs typeface="OPPOSans R" panose="00020600040101010101" charset="-122"/>
              </a:endParaRPr>
            </a:p>
          </p:txBody>
        </p:sp>
        <p:sp>
          <p:nvSpPr>
            <p:cNvPr id="22" name="ïşlíḋé"/>
            <p:cNvSpPr/>
            <p:nvPr/>
          </p:nvSpPr>
          <p:spPr>
            <a:xfrm>
              <a:off x="1336116" y="2039561"/>
              <a:ext cx="425459" cy="436566"/>
            </a:xfrm>
            <a:custGeom>
              <a:avLst/>
              <a:gdLst>
                <a:gd name="T0" fmla="*/ 4313 w 5734"/>
                <a:gd name="T1" fmla="*/ 3918 h 5892"/>
                <a:gd name="T2" fmla="*/ 5734 w 5734"/>
                <a:gd name="T3" fmla="*/ 2497 h 5892"/>
                <a:gd name="T4" fmla="*/ 4313 w 5734"/>
                <a:gd name="T5" fmla="*/ 1076 h 5892"/>
                <a:gd name="T6" fmla="*/ 4149 w 5734"/>
                <a:gd name="T7" fmla="*/ 1085 h 5892"/>
                <a:gd name="T8" fmla="*/ 3733 w 5734"/>
                <a:gd name="T9" fmla="*/ 378 h 5892"/>
                <a:gd name="T10" fmla="*/ 2768 w 5734"/>
                <a:gd name="T11" fmla="*/ 0 h 5892"/>
                <a:gd name="T12" fmla="*/ 1389 w 5734"/>
                <a:gd name="T13" fmla="*/ 1076 h 5892"/>
                <a:gd name="T14" fmla="*/ 0 w 5734"/>
                <a:gd name="T15" fmla="*/ 2497 h 5892"/>
                <a:gd name="T16" fmla="*/ 1421 w 5734"/>
                <a:gd name="T17" fmla="*/ 3918 h 5892"/>
                <a:gd name="T18" fmla="*/ 2140 w 5734"/>
                <a:gd name="T19" fmla="*/ 3918 h 5892"/>
                <a:gd name="T20" fmla="*/ 2140 w 5734"/>
                <a:gd name="T21" fmla="*/ 4472 h 5892"/>
                <a:gd name="T22" fmla="*/ 1315 w 5734"/>
                <a:gd name="T23" fmla="*/ 4472 h 5892"/>
                <a:gd name="T24" fmla="*/ 954 w 5734"/>
                <a:gd name="T25" fmla="*/ 4259 h 5892"/>
                <a:gd name="T26" fmla="*/ 540 w 5734"/>
                <a:gd name="T27" fmla="*/ 4672 h 5892"/>
                <a:gd name="T28" fmla="*/ 954 w 5734"/>
                <a:gd name="T29" fmla="*/ 5086 h 5892"/>
                <a:gd name="T30" fmla="*/ 1315 w 5734"/>
                <a:gd name="T31" fmla="*/ 4872 h 5892"/>
                <a:gd name="T32" fmla="*/ 2340 w 5734"/>
                <a:gd name="T33" fmla="*/ 4872 h 5892"/>
                <a:gd name="T34" fmla="*/ 2540 w 5734"/>
                <a:gd name="T35" fmla="*/ 4672 h 5892"/>
                <a:gd name="T36" fmla="*/ 2540 w 5734"/>
                <a:gd name="T37" fmla="*/ 3918 h 5892"/>
                <a:gd name="T38" fmla="*/ 2667 w 5734"/>
                <a:gd name="T39" fmla="*/ 3918 h 5892"/>
                <a:gd name="T40" fmla="*/ 2667 w 5734"/>
                <a:gd name="T41" fmla="*/ 5117 h 5892"/>
                <a:gd name="T42" fmla="*/ 2454 w 5734"/>
                <a:gd name="T43" fmla="*/ 5479 h 5892"/>
                <a:gd name="T44" fmla="*/ 2867 w 5734"/>
                <a:gd name="T45" fmla="*/ 5892 h 5892"/>
                <a:gd name="T46" fmla="*/ 3280 w 5734"/>
                <a:gd name="T47" fmla="*/ 5479 h 5892"/>
                <a:gd name="T48" fmla="*/ 3067 w 5734"/>
                <a:gd name="T49" fmla="*/ 5117 h 5892"/>
                <a:gd name="T50" fmla="*/ 3067 w 5734"/>
                <a:gd name="T51" fmla="*/ 3918 h 5892"/>
                <a:gd name="T52" fmla="*/ 3194 w 5734"/>
                <a:gd name="T53" fmla="*/ 3918 h 5892"/>
                <a:gd name="T54" fmla="*/ 3194 w 5734"/>
                <a:gd name="T55" fmla="*/ 4691 h 5892"/>
                <a:gd name="T56" fmla="*/ 3394 w 5734"/>
                <a:gd name="T57" fmla="*/ 4891 h 5892"/>
                <a:gd name="T58" fmla="*/ 4430 w 5734"/>
                <a:gd name="T59" fmla="*/ 4891 h 5892"/>
                <a:gd name="T60" fmla="*/ 4780 w 5734"/>
                <a:gd name="T61" fmla="*/ 5085 h 5892"/>
                <a:gd name="T62" fmla="*/ 5194 w 5734"/>
                <a:gd name="T63" fmla="*/ 4672 h 5892"/>
                <a:gd name="T64" fmla="*/ 4780 w 5734"/>
                <a:gd name="T65" fmla="*/ 4259 h 5892"/>
                <a:gd name="T66" fmla="*/ 4409 w 5734"/>
                <a:gd name="T67" fmla="*/ 4491 h 5892"/>
                <a:gd name="T68" fmla="*/ 3594 w 5734"/>
                <a:gd name="T69" fmla="*/ 4491 h 5892"/>
                <a:gd name="T70" fmla="*/ 3594 w 5734"/>
                <a:gd name="T71" fmla="*/ 3918 h 5892"/>
                <a:gd name="T72" fmla="*/ 4313 w 5734"/>
                <a:gd name="T73" fmla="*/ 3918 h 5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734" h="5892">
                  <a:moveTo>
                    <a:pt x="4313" y="3918"/>
                  </a:moveTo>
                  <a:cubicBezTo>
                    <a:pt x="5096" y="3918"/>
                    <a:pt x="5734" y="3280"/>
                    <a:pt x="5734" y="2497"/>
                  </a:cubicBezTo>
                  <a:cubicBezTo>
                    <a:pt x="5734" y="1713"/>
                    <a:pt x="5096" y="1076"/>
                    <a:pt x="4313" y="1076"/>
                  </a:cubicBezTo>
                  <a:cubicBezTo>
                    <a:pt x="4258" y="1076"/>
                    <a:pt x="4203" y="1079"/>
                    <a:pt x="4149" y="1085"/>
                  </a:cubicBezTo>
                  <a:cubicBezTo>
                    <a:pt x="4084" y="816"/>
                    <a:pt x="3940" y="570"/>
                    <a:pt x="3733" y="378"/>
                  </a:cubicBezTo>
                  <a:cubicBezTo>
                    <a:pt x="3470" y="134"/>
                    <a:pt x="3127" y="0"/>
                    <a:pt x="2768" y="0"/>
                  </a:cubicBezTo>
                  <a:cubicBezTo>
                    <a:pt x="2107" y="0"/>
                    <a:pt x="1544" y="451"/>
                    <a:pt x="1389" y="1076"/>
                  </a:cubicBezTo>
                  <a:cubicBezTo>
                    <a:pt x="620" y="1093"/>
                    <a:pt x="0" y="1724"/>
                    <a:pt x="0" y="2497"/>
                  </a:cubicBezTo>
                  <a:cubicBezTo>
                    <a:pt x="0" y="3281"/>
                    <a:pt x="638" y="3918"/>
                    <a:pt x="1421" y="3918"/>
                  </a:cubicBezTo>
                  <a:lnTo>
                    <a:pt x="2140" y="3918"/>
                  </a:lnTo>
                  <a:lnTo>
                    <a:pt x="2140" y="4472"/>
                  </a:lnTo>
                  <a:lnTo>
                    <a:pt x="1315" y="4472"/>
                  </a:lnTo>
                  <a:cubicBezTo>
                    <a:pt x="1245" y="4345"/>
                    <a:pt x="1109" y="4259"/>
                    <a:pt x="954" y="4259"/>
                  </a:cubicBezTo>
                  <a:cubicBezTo>
                    <a:pt x="726" y="4259"/>
                    <a:pt x="540" y="4444"/>
                    <a:pt x="540" y="4672"/>
                  </a:cubicBezTo>
                  <a:cubicBezTo>
                    <a:pt x="540" y="4900"/>
                    <a:pt x="726" y="5086"/>
                    <a:pt x="954" y="5086"/>
                  </a:cubicBezTo>
                  <a:cubicBezTo>
                    <a:pt x="1109" y="5086"/>
                    <a:pt x="1245" y="4999"/>
                    <a:pt x="1315" y="4872"/>
                  </a:cubicBezTo>
                  <a:lnTo>
                    <a:pt x="2340" y="4872"/>
                  </a:lnTo>
                  <a:cubicBezTo>
                    <a:pt x="2451" y="4872"/>
                    <a:pt x="2540" y="4783"/>
                    <a:pt x="2540" y="4672"/>
                  </a:cubicBezTo>
                  <a:lnTo>
                    <a:pt x="2540" y="3918"/>
                  </a:lnTo>
                  <a:lnTo>
                    <a:pt x="2667" y="3918"/>
                  </a:lnTo>
                  <a:lnTo>
                    <a:pt x="2667" y="5117"/>
                  </a:lnTo>
                  <a:cubicBezTo>
                    <a:pt x="2540" y="5188"/>
                    <a:pt x="2454" y="5323"/>
                    <a:pt x="2454" y="5479"/>
                  </a:cubicBezTo>
                  <a:cubicBezTo>
                    <a:pt x="2454" y="5707"/>
                    <a:pt x="2639" y="5892"/>
                    <a:pt x="2867" y="5892"/>
                  </a:cubicBezTo>
                  <a:cubicBezTo>
                    <a:pt x="3095" y="5892"/>
                    <a:pt x="3280" y="5707"/>
                    <a:pt x="3280" y="5479"/>
                  </a:cubicBezTo>
                  <a:cubicBezTo>
                    <a:pt x="3280" y="5323"/>
                    <a:pt x="3194" y="5188"/>
                    <a:pt x="3067" y="5117"/>
                  </a:cubicBezTo>
                  <a:lnTo>
                    <a:pt x="3067" y="3918"/>
                  </a:lnTo>
                  <a:lnTo>
                    <a:pt x="3194" y="3918"/>
                  </a:lnTo>
                  <a:lnTo>
                    <a:pt x="3194" y="4691"/>
                  </a:lnTo>
                  <a:cubicBezTo>
                    <a:pt x="3194" y="4802"/>
                    <a:pt x="3283" y="4891"/>
                    <a:pt x="3394" y="4891"/>
                  </a:cubicBezTo>
                  <a:lnTo>
                    <a:pt x="4430" y="4891"/>
                  </a:lnTo>
                  <a:cubicBezTo>
                    <a:pt x="4503" y="5008"/>
                    <a:pt x="4633" y="5085"/>
                    <a:pt x="4780" y="5085"/>
                  </a:cubicBezTo>
                  <a:cubicBezTo>
                    <a:pt x="5008" y="5085"/>
                    <a:pt x="5194" y="4900"/>
                    <a:pt x="5194" y="4672"/>
                  </a:cubicBezTo>
                  <a:cubicBezTo>
                    <a:pt x="5194" y="4444"/>
                    <a:pt x="5008" y="4259"/>
                    <a:pt x="4780" y="4259"/>
                  </a:cubicBezTo>
                  <a:cubicBezTo>
                    <a:pt x="4617" y="4259"/>
                    <a:pt x="4476" y="4354"/>
                    <a:pt x="4409" y="4491"/>
                  </a:cubicBezTo>
                  <a:lnTo>
                    <a:pt x="3594" y="4491"/>
                  </a:lnTo>
                  <a:lnTo>
                    <a:pt x="3594" y="3918"/>
                  </a:lnTo>
                  <a:lnTo>
                    <a:pt x="4313" y="3918"/>
                  </a:lnTo>
                  <a:close/>
                </a:path>
              </a:pathLst>
            </a:custGeom>
            <a:solidFill>
              <a:schemeClr val="bg1"/>
            </a:solidFill>
            <a:ln w="12700">
              <a:miter lim="400000"/>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7965">
                <a:defRPr sz="3000" cap="none">
                  <a:solidFill>
                    <a:srgbClr val="FFFFFF"/>
                  </a:solidFill>
                  <a:effectLst>
                    <a:outerShdw blurRad="38100" dist="12700" dir="5400000" rotWithShape="0">
                      <a:srgbClr val="000000">
                        <a:alpha val="50000"/>
                      </a:srgbClr>
                    </a:outerShdw>
                  </a:effectLst>
                </a:defRPr>
              </a:pPr>
              <a:endParaRPr sz="1500">
                <a:solidFill>
                  <a:schemeClr val="tx2"/>
                </a:solidFill>
                <a:latin typeface="OPPOSans R" panose="00020600040101010101" charset="-122"/>
                <a:ea typeface="OPPOSans R" panose="00020600040101010101" charset="-122"/>
                <a:cs typeface="OPPOSans R" panose="00020600040101010101" charset="-122"/>
              </a:endParaRPr>
            </a:p>
          </p:txBody>
        </p:sp>
        <p:cxnSp>
          <p:nvCxnSpPr>
            <p:cNvPr id="23" name="直接连接符 22"/>
            <p:cNvCxnSpPr/>
            <p:nvPr/>
          </p:nvCxnSpPr>
          <p:spPr>
            <a:xfrm>
              <a:off x="2440277" y="2720652"/>
              <a:ext cx="0" cy="2647464"/>
            </a:xfrm>
            <a:prstGeom prst="line">
              <a:avLst/>
            </a:prstGeom>
            <a:ln w="3175" cap="rnd">
              <a:solidFill>
                <a:schemeClr val="bg1">
                  <a:lumMod val="75000"/>
                </a:schemeClr>
              </a:solidFill>
              <a:prstDash val="dash"/>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4264964" y="2720652"/>
              <a:ext cx="0" cy="2647464"/>
            </a:xfrm>
            <a:prstGeom prst="line">
              <a:avLst/>
            </a:prstGeom>
            <a:ln w="3175" cap="rnd">
              <a:solidFill>
                <a:schemeClr val="bg1">
                  <a:lumMod val="75000"/>
                </a:schemeClr>
              </a:solidFill>
              <a:prstDash val="dash"/>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6089651" y="2720652"/>
              <a:ext cx="0" cy="2647464"/>
            </a:xfrm>
            <a:prstGeom prst="line">
              <a:avLst/>
            </a:prstGeom>
            <a:ln w="3175" cap="rnd">
              <a:solidFill>
                <a:schemeClr val="bg1">
                  <a:lumMod val="75000"/>
                </a:schemeClr>
              </a:solidFill>
              <a:prstDash val="dash"/>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7914338" y="2720652"/>
              <a:ext cx="0" cy="2647464"/>
            </a:xfrm>
            <a:prstGeom prst="line">
              <a:avLst/>
            </a:prstGeom>
            <a:ln w="3175" cap="rnd">
              <a:solidFill>
                <a:schemeClr val="bg1">
                  <a:lumMod val="75000"/>
                </a:schemeClr>
              </a:solidFill>
              <a:prstDash val="dash"/>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9739025" y="2720652"/>
              <a:ext cx="0" cy="2647464"/>
            </a:xfrm>
            <a:prstGeom prst="line">
              <a:avLst/>
            </a:prstGeom>
            <a:ln w="3175" cap="rnd">
              <a:solidFill>
                <a:schemeClr val="bg1">
                  <a:lumMod val="75000"/>
                </a:schemeClr>
              </a:solidFill>
              <a:prstDash val="dash"/>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29" name="ï$lïḓê"/>
            <p:cNvSpPr/>
            <p:nvPr/>
          </p:nvSpPr>
          <p:spPr>
            <a:xfrm>
              <a:off x="8608398" y="2039561"/>
              <a:ext cx="436566" cy="436414"/>
            </a:xfrm>
            <a:custGeom>
              <a:avLst/>
              <a:gdLst>
                <a:gd name="connsiteX0" fmla="*/ 0 w 606933"/>
                <a:gd name="connsiteY0" fmla="*/ 362213 h 606722"/>
                <a:gd name="connsiteX1" fmla="*/ 88983 w 606933"/>
                <a:gd name="connsiteY1" fmla="*/ 362213 h 606722"/>
                <a:gd name="connsiteX2" fmla="*/ 88983 w 606933"/>
                <a:gd name="connsiteY2" fmla="*/ 364880 h 606722"/>
                <a:gd name="connsiteX3" fmla="*/ 88983 w 606933"/>
                <a:gd name="connsiteY3" fmla="*/ 398210 h 606722"/>
                <a:gd name="connsiteX4" fmla="*/ 88983 w 606933"/>
                <a:gd name="connsiteY4" fmla="*/ 560238 h 606722"/>
                <a:gd name="connsiteX5" fmla="*/ 88983 w 606933"/>
                <a:gd name="connsiteY5" fmla="*/ 570637 h 606722"/>
                <a:gd name="connsiteX6" fmla="*/ 88983 w 606933"/>
                <a:gd name="connsiteY6" fmla="*/ 606722 h 606722"/>
                <a:gd name="connsiteX7" fmla="*/ 0 w 606933"/>
                <a:gd name="connsiteY7" fmla="*/ 606722 h 606722"/>
                <a:gd name="connsiteX8" fmla="*/ 276890 w 606933"/>
                <a:gd name="connsiteY8" fmla="*/ 335751 h 606722"/>
                <a:gd name="connsiteX9" fmla="*/ 443069 w 606933"/>
                <a:gd name="connsiteY9" fmla="*/ 377345 h 606722"/>
                <a:gd name="connsiteX10" fmla="*/ 443069 w 606933"/>
                <a:gd name="connsiteY10" fmla="*/ 423559 h 606722"/>
                <a:gd name="connsiteX11" fmla="*/ 442802 w 606933"/>
                <a:gd name="connsiteY11" fmla="*/ 423648 h 606722"/>
                <a:gd name="connsiteX12" fmla="*/ 323976 w 606933"/>
                <a:gd name="connsiteY12" fmla="*/ 394764 h 606722"/>
                <a:gd name="connsiteX13" fmla="*/ 315342 w 606933"/>
                <a:gd name="connsiteY13" fmla="*/ 429781 h 606722"/>
                <a:gd name="connsiteX14" fmla="*/ 443336 w 606933"/>
                <a:gd name="connsiteY14" fmla="*/ 460887 h 606722"/>
                <a:gd name="connsiteX15" fmla="*/ 593493 w 606933"/>
                <a:gd name="connsiteY15" fmla="*/ 419649 h 606722"/>
                <a:gd name="connsiteX16" fmla="*/ 606933 w 606933"/>
                <a:gd name="connsiteY16" fmla="*/ 470663 h 606722"/>
                <a:gd name="connsiteX17" fmla="*/ 382810 w 606933"/>
                <a:gd name="connsiteY17" fmla="*/ 594021 h 606722"/>
                <a:gd name="connsiteX18" fmla="*/ 212804 w 606933"/>
                <a:gd name="connsiteY18" fmla="*/ 546384 h 606722"/>
                <a:gd name="connsiteX19" fmla="*/ 125042 w 606933"/>
                <a:gd name="connsiteY19" fmla="*/ 556249 h 606722"/>
                <a:gd name="connsiteX20" fmla="*/ 125042 w 606933"/>
                <a:gd name="connsiteY20" fmla="*/ 519900 h 606722"/>
                <a:gd name="connsiteX21" fmla="*/ 125042 w 606933"/>
                <a:gd name="connsiteY21" fmla="*/ 395742 h 606722"/>
                <a:gd name="connsiteX22" fmla="*/ 125042 w 606933"/>
                <a:gd name="connsiteY22" fmla="*/ 362236 h 606722"/>
                <a:gd name="connsiteX23" fmla="*/ 125042 w 606933"/>
                <a:gd name="connsiteY23" fmla="*/ 359303 h 606722"/>
                <a:gd name="connsiteX24" fmla="*/ 382041 w 606933"/>
                <a:gd name="connsiteY24" fmla="*/ 177119 h 606722"/>
                <a:gd name="connsiteX25" fmla="*/ 399471 w 606933"/>
                <a:gd name="connsiteY25" fmla="*/ 197750 h 606722"/>
                <a:gd name="connsiteX26" fmla="*/ 382041 w 606933"/>
                <a:gd name="connsiteY26" fmla="*/ 218470 h 606722"/>
                <a:gd name="connsiteX27" fmla="*/ 345841 w 606933"/>
                <a:gd name="connsiteY27" fmla="*/ 95828 h 606722"/>
                <a:gd name="connsiteX28" fmla="*/ 345841 w 606933"/>
                <a:gd name="connsiteY28" fmla="*/ 137109 h 606722"/>
                <a:gd name="connsiteX29" fmla="*/ 328341 w 606933"/>
                <a:gd name="connsiteY29" fmla="*/ 116513 h 606722"/>
                <a:gd name="connsiteX30" fmla="*/ 345841 w 606933"/>
                <a:gd name="connsiteY30" fmla="*/ 95828 h 606722"/>
                <a:gd name="connsiteX31" fmla="*/ 345877 w 606933"/>
                <a:gd name="connsiteY31" fmla="*/ 41411 h 606722"/>
                <a:gd name="connsiteX32" fmla="*/ 345877 w 606933"/>
                <a:gd name="connsiteY32" fmla="*/ 59184 h 606722"/>
                <a:gd name="connsiteX33" fmla="*/ 315978 w 606933"/>
                <a:gd name="connsiteY33" fmla="*/ 70115 h 606722"/>
                <a:gd name="connsiteX34" fmla="*/ 292308 w 606933"/>
                <a:gd name="connsiteY34" fmla="*/ 116502 h 606722"/>
                <a:gd name="connsiteX35" fmla="*/ 315978 w 606933"/>
                <a:gd name="connsiteY35" fmla="*/ 162890 h 606722"/>
                <a:gd name="connsiteX36" fmla="*/ 345877 w 606933"/>
                <a:gd name="connsiteY36" fmla="*/ 173820 h 606722"/>
                <a:gd name="connsiteX37" fmla="*/ 345877 w 606933"/>
                <a:gd name="connsiteY37" fmla="*/ 218431 h 606722"/>
                <a:gd name="connsiteX38" fmla="*/ 328347 w 606933"/>
                <a:gd name="connsiteY38" fmla="*/ 197725 h 606722"/>
                <a:gd name="connsiteX39" fmla="*/ 292308 w 606933"/>
                <a:gd name="connsiteY39" fmla="*/ 197725 h 606722"/>
                <a:gd name="connsiteX40" fmla="*/ 315978 w 606933"/>
                <a:gd name="connsiteY40" fmla="*/ 244113 h 606722"/>
                <a:gd name="connsiteX41" fmla="*/ 345877 w 606933"/>
                <a:gd name="connsiteY41" fmla="*/ 255043 h 606722"/>
                <a:gd name="connsiteX42" fmla="*/ 345877 w 606933"/>
                <a:gd name="connsiteY42" fmla="*/ 272816 h 606722"/>
                <a:gd name="connsiteX43" fmla="*/ 382004 w 606933"/>
                <a:gd name="connsiteY43" fmla="*/ 272816 h 606722"/>
                <a:gd name="connsiteX44" fmla="*/ 382004 w 606933"/>
                <a:gd name="connsiteY44" fmla="*/ 255043 h 606722"/>
                <a:gd name="connsiteX45" fmla="*/ 411814 w 606933"/>
                <a:gd name="connsiteY45" fmla="*/ 244113 h 606722"/>
                <a:gd name="connsiteX46" fmla="*/ 435573 w 606933"/>
                <a:gd name="connsiteY46" fmla="*/ 197725 h 606722"/>
                <a:gd name="connsiteX47" fmla="*/ 411814 w 606933"/>
                <a:gd name="connsiteY47" fmla="*/ 151338 h 606722"/>
                <a:gd name="connsiteX48" fmla="*/ 382004 w 606933"/>
                <a:gd name="connsiteY48" fmla="*/ 140407 h 606722"/>
                <a:gd name="connsiteX49" fmla="*/ 382004 w 606933"/>
                <a:gd name="connsiteY49" fmla="*/ 95797 h 606722"/>
                <a:gd name="connsiteX50" fmla="*/ 399446 w 606933"/>
                <a:gd name="connsiteY50" fmla="*/ 116502 h 606722"/>
                <a:gd name="connsiteX51" fmla="*/ 435573 w 606933"/>
                <a:gd name="connsiteY51" fmla="*/ 116502 h 606722"/>
                <a:gd name="connsiteX52" fmla="*/ 411814 w 606933"/>
                <a:gd name="connsiteY52" fmla="*/ 70115 h 606722"/>
                <a:gd name="connsiteX53" fmla="*/ 382004 w 606933"/>
                <a:gd name="connsiteY53" fmla="*/ 59184 h 606722"/>
                <a:gd name="connsiteX54" fmla="*/ 382004 w 606933"/>
                <a:gd name="connsiteY54" fmla="*/ 41411 h 606722"/>
                <a:gd name="connsiteX55" fmla="*/ 363941 w 606933"/>
                <a:gd name="connsiteY55" fmla="*/ 0 h 606722"/>
                <a:gd name="connsiteX56" fmla="*/ 521266 w 606933"/>
                <a:gd name="connsiteY56" fmla="*/ 157114 h 606722"/>
                <a:gd name="connsiteX57" fmla="*/ 363941 w 606933"/>
                <a:gd name="connsiteY57" fmla="*/ 314228 h 606722"/>
                <a:gd name="connsiteX58" fmla="*/ 206615 w 606933"/>
                <a:gd name="connsiteY58" fmla="*/ 157114 h 606722"/>
                <a:gd name="connsiteX59" fmla="*/ 363941 w 606933"/>
                <a:gd name="connsiteY5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606933" h="606722">
                  <a:moveTo>
                    <a:pt x="0" y="362213"/>
                  </a:moveTo>
                  <a:lnTo>
                    <a:pt x="88983" y="362213"/>
                  </a:lnTo>
                  <a:lnTo>
                    <a:pt x="88983" y="364880"/>
                  </a:lnTo>
                  <a:lnTo>
                    <a:pt x="88983" y="398210"/>
                  </a:lnTo>
                  <a:lnTo>
                    <a:pt x="88983" y="560238"/>
                  </a:lnTo>
                  <a:lnTo>
                    <a:pt x="88983" y="570637"/>
                  </a:lnTo>
                  <a:lnTo>
                    <a:pt x="88983" y="606722"/>
                  </a:lnTo>
                  <a:lnTo>
                    <a:pt x="0" y="606722"/>
                  </a:lnTo>
                  <a:close/>
                  <a:moveTo>
                    <a:pt x="276890" y="335751"/>
                  </a:moveTo>
                  <a:lnTo>
                    <a:pt x="443069" y="377345"/>
                  </a:lnTo>
                  <a:lnTo>
                    <a:pt x="443069" y="423559"/>
                  </a:lnTo>
                  <a:lnTo>
                    <a:pt x="442802" y="423648"/>
                  </a:lnTo>
                  <a:lnTo>
                    <a:pt x="323976" y="394764"/>
                  </a:lnTo>
                  <a:lnTo>
                    <a:pt x="315342" y="429781"/>
                  </a:lnTo>
                  <a:lnTo>
                    <a:pt x="443336" y="460887"/>
                  </a:lnTo>
                  <a:lnTo>
                    <a:pt x="593493" y="419649"/>
                  </a:lnTo>
                  <a:lnTo>
                    <a:pt x="606933" y="470663"/>
                  </a:lnTo>
                  <a:lnTo>
                    <a:pt x="382810" y="594021"/>
                  </a:lnTo>
                  <a:lnTo>
                    <a:pt x="212804" y="546384"/>
                  </a:lnTo>
                  <a:lnTo>
                    <a:pt x="125042" y="556249"/>
                  </a:lnTo>
                  <a:lnTo>
                    <a:pt x="125042" y="519900"/>
                  </a:lnTo>
                  <a:lnTo>
                    <a:pt x="125042" y="395742"/>
                  </a:lnTo>
                  <a:lnTo>
                    <a:pt x="125042" y="362236"/>
                  </a:lnTo>
                  <a:lnTo>
                    <a:pt x="125042" y="359303"/>
                  </a:lnTo>
                  <a:close/>
                  <a:moveTo>
                    <a:pt x="382041" y="177119"/>
                  </a:moveTo>
                  <a:cubicBezTo>
                    <a:pt x="399471" y="181654"/>
                    <a:pt x="399471" y="192859"/>
                    <a:pt x="399471" y="197750"/>
                  </a:cubicBezTo>
                  <a:cubicBezTo>
                    <a:pt x="399471" y="202641"/>
                    <a:pt x="399471" y="213934"/>
                    <a:pt x="382041" y="218470"/>
                  </a:cubicBezTo>
                  <a:close/>
                  <a:moveTo>
                    <a:pt x="345841" y="95828"/>
                  </a:moveTo>
                  <a:lnTo>
                    <a:pt x="345841" y="137109"/>
                  </a:lnTo>
                  <a:cubicBezTo>
                    <a:pt x="328341" y="132670"/>
                    <a:pt x="328341" y="121395"/>
                    <a:pt x="328341" y="116513"/>
                  </a:cubicBezTo>
                  <a:cubicBezTo>
                    <a:pt x="328341" y="111630"/>
                    <a:pt x="328341" y="100355"/>
                    <a:pt x="345841" y="95828"/>
                  </a:cubicBezTo>
                  <a:close/>
                  <a:moveTo>
                    <a:pt x="345877" y="41411"/>
                  </a:moveTo>
                  <a:lnTo>
                    <a:pt x="345877" y="59184"/>
                  </a:lnTo>
                  <a:cubicBezTo>
                    <a:pt x="334220" y="60961"/>
                    <a:pt x="324253" y="64605"/>
                    <a:pt x="315978" y="70115"/>
                  </a:cubicBezTo>
                  <a:cubicBezTo>
                    <a:pt x="300494" y="80423"/>
                    <a:pt x="292308" y="96508"/>
                    <a:pt x="292308" y="116502"/>
                  </a:cubicBezTo>
                  <a:cubicBezTo>
                    <a:pt x="292308" y="136497"/>
                    <a:pt x="300494" y="152582"/>
                    <a:pt x="315978" y="162890"/>
                  </a:cubicBezTo>
                  <a:cubicBezTo>
                    <a:pt x="324253" y="168400"/>
                    <a:pt x="334220" y="172043"/>
                    <a:pt x="345877" y="173820"/>
                  </a:cubicBezTo>
                  <a:lnTo>
                    <a:pt x="345877" y="218431"/>
                  </a:lnTo>
                  <a:cubicBezTo>
                    <a:pt x="328347" y="213899"/>
                    <a:pt x="328347" y="202613"/>
                    <a:pt x="328347" y="197725"/>
                  </a:cubicBezTo>
                  <a:lnTo>
                    <a:pt x="292308" y="197725"/>
                  </a:lnTo>
                  <a:cubicBezTo>
                    <a:pt x="292308" y="217720"/>
                    <a:pt x="300494" y="233805"/>
                    <a:pt x="315978" y="244113"/>
                  </a:cubicBezTo>
                  <a:cubicBezTo>
                    <a:pt x="324253" y="249623"/>
                    <a:pt x="334220" y="253266"/>
                    <a:pt x="345877" y="255043"/>
                  </a:cubicBezTo>
                  <a:lnTo>
                    <a:pt x="345877" y="272816"/>
                  </a:lnTo>
                  <a:lnTo>
                    <a:pt x="382004" y="272816"/>
                  </a:lnTo>
                  <a:lnTo>
                    <a:pt x="382004" y="255043"/>
                  </a:lnTo>
                  <a:cubicBezTo>
                    <a:pt x="393573" y="253266"/>
                    <a:pt x="403628" y="249623"/>
                    <a:pt x="411814" y="244113"/>
                  </a:cubicBezTo>
                  <a:cubicBezTo>
                    <a:pt x="427387" y="233805"/>
                    <a:pt x="435573" y="217720"/>
                    <a:pt x="435573" y="197725"/>
                  </a:cubicBezTo>
                  <a:cubicBezTo>
                    <a:pt x="435573" y="177731"/>
                    <a:pt x="427387" y="161735"/>
                    <a:pt x="411814" y="151338"/>
                  </a:cubicBezTo>
                  <a:cubicBezTo>
                    <a:pt x="403628" y="145917"/>
                    <a:pt x="393573" y="142273"/>
                    <a:pt x="382004" y="140407"/>
                  </a:cubicBezTo>
                  <a:lnTo>
                    <a:pt x="382004" y="95797"/>
                  </a:lnTo>
                  <a:cubicBezTo>
                    <a:pt x="399446" y="100329"/>
                    <a:pt x="399446" y="111615"/>
                    <a:pt x="399446" y="116502"/>
                  </a:cubicBezTo>
                  <a:lnTo>
                    <a:pt x="435573" y="116502"/>
                  </a:lnTo>
                  <a:cubicBezTo>
                    <a:pt x="435573" y="96508"/>
                    <a:pt x="427387" y="80423"/>
                    <a:pt x="411814" y="70115"/>
                  </a:cubicBezTo>
                  <a:cubicBezTo>
                    <a:pt x="403628" y="64605"/>
                    <a:pt x="393573" y="60961"/>
                    <a:pt x="382004" y="59184"/>
                  </a:cubicBezTo>
                  <a:lnTo>
                    <a:pt x="382004" y="41411"/>
                  </a:lnTo>
                  <a:close/>
                  <a:moveTo>
                    <a:pt x="363941" y="0"/>
                  </a:moveTo>
                  <a:cubicBezTo>
                    <a:pt x="450701" y="0"/>
                    <a:pt x="521266" y="70470"/>
                    <a:pt x="521266" y="157114"/>
                  </a:cubicBezTo>
                  <a:cubicBezTo>
                    <a:pt x="521266" y="243758"/>
                    <a:pt x="450701" y="314228"/>
                    <a:pt x="363941" y="314228"/>
                  </a:cubicBezTo>
                  <a:cubicBezTo>
                    <a:pt x="277180" y="314228"/>
                    <a:pt x="206615" y="243758"/>
                    <a:pt x="206615" y="157114"/>
                  </a:cubicBezTo>
                  <a:cubicBezTo>
                    <a:pt x="206615" y="70470"/>
                    <a:pt x="277180" y="0"/>
                    <a:pt x="363941" y="0"/>
                  </a:cubicBezTo>
                  <a:close/>
                </a:path>
              </a:pathLst>
            </a:custGeom>
            <a:solidFill>
              <a:schemeClr val="bg1"/>
            </a:solidFill>
            <a:ln w="12700">
              <a:miter lim="400000"/>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7965">
                <a:defRPr sz="3000" cap="none">
                  <a:solidFill>
                    <a:srgbClr val="FFFFFF"/>
                  </a:solidFill>
                  <a:effectLst>
                    <a:outerShdw blurRad="38100" dist="12700" dir="5400000" rotWithShape="0">
                      <a:srgbClr val="000000">
                        <a:alpha val="50000"/>
                      </a:srgbClr>
                    </a:outerShdw>
                  </a:effectLst>
                </a:defRPr>
              </a:pPr>
              <a:endParaRPr sz="1500">
                <a:solidFill>
                  <a:schemeClr val="tx2"/>
                </a:solidFill>
                <a:latin typeface="OPPOSans R" panose="00020600040101010101" charset="-122"/>
                <a:ea typeface="OPPOSans R" panose="00020600040101010101" charset="-122"/>
                <a:cs typeface="OPPOSans R" panose="00020600040101010101" charset="-122"/>
              </a:endParaRPr>
            </a:p>
          </p:txBody>
        </p:sp>
        <p:sp>
          <p:nvSpPr>
            <p:cNvPr id="30" name="îŝḻiḓe"/>
            <p:cNvSpPr/>
            <p:nvPr/>
          </p:nvSpPr>
          <p:spPr>
            <a:xfrm>
              <a:off x="10500727" y="2018346"/>
              <a:ext cx="341172" cy="436566"/>
            </a:xfrm>
            <a:custGeom>
              <a:avLst/>
              <a:gdLst>
                <a:gd name="T0" fmla="*/ 202 w 405"/>
                <a:gd name="T1" fmla="*/ 0 h 519"/>
                <a:gd name="T2" fmla="*/ 202 w 405"/>
                <a:gd name="T3" fmla="*/ 117 h 519"/>
                <a:gd name="T4" fmla="*/ 76 w 405"/>
                <a:gd name="T5" fmla="*/ 106 h 519"/>
                <a:gd name="T6" fmla="*/ 76 w 405"/>
                <a:gd name="T7" fmla="*/ 2 h 519"/>
                <a:gd name="T8" fmla="*/ 76 w 405"/>
                <a:gd name="T9" fmla="*/ 106 h 519"/>
                <a:gd name="T10" fmla="*/ 375 w 405"/>
                <a:gd name="T11" fmla="*/ 46 h 519"/>
                <a:gd name="T12" fmla="*/ 284 w 405"/>
                <a:gd name="T13" fmla="*/ 46 h 519"/>
                <a:gd name="T14" fmla="*/ 399 w 405"/>
                <a:gd name="T15" fmla="*/ 126 h 519"/>
                <a:gd name="T16" fmla="*/ 341 w 405"/>
                <a:gd name="T17" fmla="*/ 120 h 519"/>
                <a:gd name="T18" fmla="*/ 348 w 405"/>
                <a:gd name="T19" fmla="*/ 208 h 519"/>
                <a:gd name="T20" fmla="*/ 310 w 405"/>
                <a:gd name="T21" fmla="*/ 208 h 519"/>
                <a:gd name="T22" fmla="*/ 317 w 405"/>
                <a:gd name="T23" fmla="*/ 120 h 519"/>
                <a:gd name="T24" fmla="*/ 273 w 405"/>
                <a:gd name="T25" fmla="*/ 120 h 519"/>
                <a:gd name="T26" fmla="*/ 301 w 405"/>
                <a:gd name="T27" fmla="*/ 155 h 519"/>
                <a:gd name="T28" fmla="*/ 280 w 405"/>
                <a:gd name="T29" fmla="*/ 327 h 519"/>
                <a:gd name="T30" fmla="*/ 307 w 405"/>
                <a:gd name="T31" fmla="*/ 463 h 519"/>
                <a:gd name="T32" fmla="*/ 351 w 405"/>
                <a:gd name="T33" fmla="*/ 463 h 519"/>
                <a:gd name="T34" fmla="*/ 378 w 405"/>
                <a:gd name="T35" fmla="*/ 284 h 519"/>
                <a:gd name="T36" fmla="*/ 403 w 405"/>
                <a:gd name="T37" fmla="*/ 265 h 519"/>
                <a:gd name="T38" fmla="*/ 399 w 405"/>
                <a:gd name="T39" fmla="*/ 126 h 519"/>
                <a:gd name="T40" fmla="*/ 104 w 405"/>
                <a:gd name="T41" fmla="*/ 155 h 519"/>
                <a:gd name="T42" fmla="*/ 131 w 405"/>
                <a:gd name="T43" fmla="*/ 120 h 519"/>
                <a:gd name="T44" fmla="*/ 81 w 405"/>
                <a:gd name="T45" fmla="*/ 130 h 519"/>
                <a:gd name="T46" fmla="*/ 76 w 405"/>
                <a:gd name="T47" fmla="*/ 226 h 519"/>
                <a:gd name="T48" fmla="*/ 71 w 405"/>
                <a:gd name="T49" fmla="*/ 130 h 519"/>
                <a:gd name="T50" fmla="*/ 20 w 405"/>
                <a:gd name="T51" fmla="*/ 120 h 519"/>
                <a:gd name="T52" fmla="*/ 0 w 405"/>
                <a:gd name="T53" fmla="*/ 266 h 519"/>
                <a:gd name="T54" fmla="*/ 27 w 405"/>
                <a:gd name="T55" fmla="*/ 285 h 519"/>
                <a:gd name="T56" fmla="*/ 53 w 405"/>
                <a:gd name="T57" fmla="*/ 463 h 519"/>
                <a:gd name="T58" fmla="*/ 98 w 405"/>
                <a:gd name="T59" fmla="*/ 463 h 519"/>
                <a:gd name="T60" fmla="*/ 125 w 405"/>
                <a:gd name="T61" fmla="*/ 329 h 519"/>
                <a:gd name="T62" fmla="*/ 281 w 405"/>
                <a:gd name="T63" fmla="*/ 139 h 519"/>
                <a:gd name="T64" fmla="*/ 216 w 405"/>
                <a:gd name="T65" fmla="*/ 132 h 519"/>
                <a:gd name="T66" fmla="*/ 223 w 405"/>
                <a:gd name="T67" fmla="*/ 232 h 519"/>
                <a:gd name="T68" fmla="*/ 181 w 405"/>
                <a:gd name="T69" fmla="*/ 232 h 519"/>
                <a:gd name="T70" fmla="*/ 188 w 405"/>
                <a:gd name="T71" fmla="*/ 132 h 519"/>
                <a:gd name="T72" fmla="*/ 117 w 405"/>
                <a:gd name="T73" fmla="*/ 155 h 519"/>
                <a:gd name="T74" fmla="*/ 140 w 405"/>
                <a:gd name="T75" fmla="*/ 319 h 519"/>
                <a:gd name="T76" fmla="*/ 147 w 405"/>
                <a:gd name="T77" fmla="*/ 489 h 519"/>
                <a:gd name="T78" fmla="*/ 202 w 405"/>
                <a:gd name="T79" fmla="*/ 505 h 519"/>
                <a:gd name="T80" fmla="*/ 257 w 405"/>
                <a:gd name="T81" fmla="*/ 489 h 519"/>
                <a:gd name="T82" fmla="*/ 263 w 405"/>
                <a:gd name="T83" fmla="*/ 318 h 519"/>
                <a:gd name="T84" fmla="*/ 287 w 405"/>
                <a:gd name="T85" fmla="*/ 155 h 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05" h="519">
                  <a:moveTo>
                    <a:pt x="151" y="49"/>
                  </a:moveTo>
                  <a:cubicBezTo>
                    <a:pt x="151" y="17"/>
                    <a:pt x="174" y="0"/>
                    <a:pt x="202" y="0"/>
                  </a:cubicBezTo>
                  <a:cubicBezTo>
                    <a:pt x="231" y="0"/>
                    <a:pt x="254" y="17"/>
                    <a:pt x="254" y="49"/>
                  </a:cubicBezTo>
                  <a:cubicBezTo>
                    <a:pt x="254" y="82"/>
                    <a:pt x="231" y="117"/>
                    <a:pt x="202" y="117"/>
                  </a:cubicBezTo>
                  <a:cubicBezTo>
                    <a:pt x="174" y="117"/>
                    <a:pt x="151" y="82"/>
                    <a:pt x="151" y="49"/>
                  </a:cubicBezTo>
                  <a:close/>
                  <a:moveTo>
                    <a:pt x="76" y="106"/>
                  </a:moveTo>
                  <a:cubicBezTo>
                    <a:pt x="101" y="106"/>
                    <a:pt x="121" y="75"/>
                    <a:pt x="121" y="46"/>
                  </a:cubicBezTo>
                  <a:cubicBezTo>
                    <a:pt x="121" y="18"/>
                    <a:pt x="101" y="2"/>
                    <a:pt x="76" y="2"/>
                  </a:cubicBezTo>
                  <a:cubicBezTo>
                    <a:pt x="51" y="2"/>
                    <a:pt x="30" y="18"/>
                    <a:pt x="30" y="46"/>
                  </a:cubicBezTo>
                  <a:cubicBezTo>
                    <a:pt x="30" y="75"/>
                    <a:pt x="51" y="106"/>
                    <a:pt x="76" y="106"/>
                  </a:cubicBezTo>
                  <a:close/>
                  <a:moveTo>
                    <a:pt x="329" y="106"/>
                  </a:moveTo>
                  <a:cubicBezTo>
                    <a:pt x="354" y="106"/>
                    <a:pt x="375" y="75"/>
                    <a:pt x="375" y="46"/>
                  </a:cubicBezTo>
                  <a:cubicBezTo>
                    <a:pt x="375" y="18"/>
                    <a:pt x="354" y="2"/>
                    <a:pt x="329" y="2"/>
                  </a:cubicBezTo>
                  <a:cubicBezTo>
                    <a:pt x="304" y="2"/>
                    <a:pt x="284" y="18"/>
                    <a:pt x="284" y="46"/>
                  </a:cubicBezTo>
                  <a:cubicBezTo>
                    <a:pt x="284" y="75"/>
                    <a:pt x="304" y="106"/>
                    <a:pt x="329" y="106"/>
                  </a:cubicBezTo>
                  <a:close/>
                  <a:moveTo>
                    <a:pt x="399" y="126"/>
                  </a:moveTo>
                  <a:cubicBezTo>
                    <a:pt x="395" y="122"/>
                    <a:pt x="390" y="120"/>
                    <a:pt x="385" y="120"/>
                  </a:cubicBezTo>
                  <a:lnTo>
                    <a:pt x="341" y="120"/>
                  </a:lnTo>
                  <a:lnTo>
                    <a:pt x="334" y="130"/>
                  </a:lnTo>
                  <a:lnTo>
                    <a:pt x="348" y="208"/>
                  </a:lnTo>
                  <a:lnTo>
                    <a:pt x="329" y="226"/>
                  </a:lnTo>
                  <a:lnTo>
                    <a:pt x="310" y="208"/>
                  </a:lnTo>
                  <a:lnTo>
                    <a:pt x="324" y="130"/>
                  </a:lnTo>
                  <a:lnTo>
                    <a:pt x="317" y="120"/>
                  </a:lnTo>
                  <a:lnTo>
                    <a:pt x="274" y="120"/>
                  </a:lnTo>
                  <a:cubicBezTo>
                    <a:pt x="273" y="120"/>
                    <a:pt x="273" y="120"/>
                    <a:pt x="273" y="120"/>
                  </a:cubicBezTo>
                  <a:cubicBezTo>
                    <a:pt x="279" y="121"/>
                    <a:pt x="286" y="125"/>
                    <a:pt x="290" y="129"/>
                  </a:cubicBezTo>
                  <a:cubicBezTo>
                    <a:pt x="297" y="136"/>
                    <a:pt x="301" y="146"/>
                    <a:pt x="301" y="155"/>
                  </a:cubicBezTo>
                  <a:lnTo>
                    <a:pt x="300" y="295"/>
                  </a:lnTo>
                  <a:cubicBezTo>
                    <a:pt x="299" y="310"/>
                    <a:pt x="292" y="321"/>
                    <a:pt x="280" y="327"/>
                  </a:cubicBezTo>
                  <a:lnTo>
                    <a:pt x="280" y="436"/>
                  </a:lnTo>
                  <a:cubicBezTo>
                    <a:pt x="280" y="451"/>
                    <a:pt x="292" y="463"/>
                    <a:pt x="307" y="463"/>
                  </a:cubicBezTo>
                  <a:cubicBezTo>
                    <a:pt x="316" y="463"/>
                    <a:pt x="324" y="458"/>
                    <a:pt x="329" y="451"/>
                  </a:cubicBezTo>
                  <a:cubicBezTo>
                    <a:pt x="334" y="458"/>
                    <a:pt x="342" y="463"/>
                    <a:pt x="351" y="463"/>
                  </a:cubicBezTo>
                  <a:cubicBezTo>
                    <a:pt x="366" y="463"/>
                    <a:pt x="378" y="451"/>
                    <a:pt x="378" y="436"/>
                  </a:cubicBezTo>
                  <a:lnTo>
                    <a:pt x="378" y="284"/>
                  </a:lnTo>
                  <a:cubicBezTo>
                    <a:pt x="380" y="284"/>
                    <a:pt x="381" y="284"/>
                    <a:pt x="383" y="284"/>
                  </a:cubicBezTo>
                  <a:cubicBezTo>
                    <a:pt x="395" y="285"/>
                    <a:pt x="403" y="276"/>
                    <a:pt x="403" y="265"/>
                  </a:cubicBezTo>
                  <a:lnTo>
                    <a:pt x="405" y="140"/>
                  </a:lnTo>
                  <a:cubicBezTo>
                    <a:pt x="405" y="135"/>
                    <a:pt x="403" y="129"/>
                    <a:pt x="399" y="126"/>
                  </a:cubicBezTo>
                  <a:close/>
                  <a:moveTo>
                    <a:pt x="104" y="297"/>
                  </a:moveTo>
                  <a:lnTo>
                    <a:pt x="104" y="155"/>
                  </a:lnTo>
                  <a:cubicBezTo>
                    <a:pt x="104" y="138"/>
                    <a:pt x="116" y="123"/>
                    <a:pt x="132" y="120"/>
                  </a:cubicBezTo>
                  <a:cubicBezTo>
                    <a:pt x="132" y="120"/>
                    <a:pt x="131" y="120"/>
                    <a:pt x="131" y="120"/>
                  </a:cubicBezTo>
                  <a:lnTo>
                    <a:pt x="88" y="120"/>
                  </a:lnTo>
                  <a:lnTo>
                    <a:pt x="81" y="130"/>
                  </a:lnTo>
                  <a:lnTo>
                    <a:pt x="94" y="208"/>
                  </a:lnTo>
                  <a:lnTo>
                    <a:pt x="76" y="226"/>
                  </a:lnTo>
                  <a:lnTo>
                    <a:pt x="57" y="208"/>
                  </a:lnTo>
                  <a:lnTo>
                    <a:pt x="71" y="130"/>
                  </a:lnTo>
                  <a:lnTo>
                    <a:pt x="63" y="120"/>
                  </a:lnTo>
                  <a:lnTo>
                    <a:pt x="20" y="120"/>
                  </a:lnTo>
                  <a:cubicBezTo>
                    <a:pt x="9" y="120"/>
                    <a:pt x="0" y="129"/>
                    <a:pt x="0" y="140"/>
                  </a:cubicBezTo>
                  <a:lnTo>
                    <a:pt x="0" y="266"/>
                  </a:lnTo>
                  <a:cubicBezTo>
                    <a:pt x="0" y="277"/>
                    <a:pt x="9" y="286"/>
                    <a:pt x="20" y="286"/>
                  </a:cubicBezTo>
                  <a:cubicBezTo>
                    <a:pt x="22" y="286"/>
                    <a:pt x="25" y="286"/>
                    <a:pt x="27" y="285"/>
                  </a:cubicBezTo>
                  <a:lnTo>
                    <a:pt x="27" y="436"/>
                  </a:lnTo>
                  <a:cubicBezTo>
                    <a:pt x="27" y="451"/>
                    <a:pt x="39" y="463"/>
                    <a:pt x="53" y="463"/>
                  </a:cubicBezTo>
                  <a:cubicBezTo>
                    <a:pt x="63" y="463"/>
                    <a:pt x="71" y="458"/>
                    <a:pt x="76" y="451"/>
                  </a:cubicBezTo>
                  <a:cubicBezTo>
                    <a:pt x="80" y="458"/>
                    <a:pt x="89" y="463"/>
                    <a:pt x="98" y="463"/>
                  </a:cubicBezTo>
                  <a:cubicBezTo>
                    <a:pt x="113" y="463"/>
                    <a:pt x="125" y="451"/>
                    <a:pt x="125" y="436"/>
                  </a:cubicBezTo>
                  <a:lnTo>
                    <a:pt x="125" y="329"/>
                  </a:lnTo>
                  <a:cubicBezTo>
                    <a:pt x="112" y="324"/>
                    <a:pt x="104" y="311"/>
                    <a:pt x="104" y="297"/>
                  </a:cubicBezTo>
                  <a:close/>
                  <a:moveTo>
                    <a:pt x="281" y="139"/>
                  </a:moveTo>
                  <a:cubicBezTo>
                    <a:pt x="277" y="135"/>
                    <a:pt x="271" y="132"/>
                    <a:pt x="265" y="132"/>
                  </a:cubicBezTo>
                  <a:lnTo>
                    <a:pt x="216" y="132"/>
                  </a:lnTo>
                  <a:lnTo>
                    <a:pt x="208" y="144"/>
                  </a:lnTo>
                  <a:lnTo>
                    <a:pt x="223" y="232"/>
                  </a:lnTo>
                  <a:lnTo>
                    <a:pt x="202" y="252"/>
                  </a:lnTo>
                  <a:lnTo>
                    <a:pt x="181" y="232"/>
                  </a:lnTo>
                  <a:lnTo>
                    <a:pt x="197" y="144"/>
                  </a:lnTo>
                  <a:lnTo>
                    <a:pt x="188" y="132"/>
                  </a:lnTo>
                  <a:lnTo>
                    <a:pt x="140" y="132"/>
                  </a:lnTo>
                  <a:cubicBezTo>
                    <a:pt x="127" y="132"/>
                    <a:pt x="117" y="142"/>
                    <a:pt x="117" y="155"/>
                  </a:cubicBezTo>
                  <a:lnTo>
                    <a:pt x="117" y="297"/>
                  </a:lnTo>
                  <a:cubicBezTo>
                    <a:pt x="117" y="309"/>
                    <a:pt x="127" y="319"/>
                    <a:pt x="140" y="319"/>
                  </a:cubicBezTo>
                  <a:cubicBezTo>
                    <a:pt x="142" y="319"/>
                    <a:pt x="145" y="319"/>
                    <a:pt x="147" y="318"/>
                  </a:cubicBezTo>
                  <a:lnTo>
                    <a:pt x="147" y="489"/>
                  </a:lnTo>
                  <a:cubicBezTo>
                    <a:pt x="147" y="505"/>
                    <a:pt x="161" y="519"/>
                    <a:pt x="177" y="519"/>
                  </a:cubicBezTo>
                  <a:cubicBezTo>
                    <a:pt x="188" y="519"/>
                    <a:pt x="197" y="513"/>
                    <a:pt x="202" y="505"/>
                  </a:cubicBezTo>
                  <a:cubicBezTo>
                    <a:pt x="208" y="513"/>
                    <a:pt x="217" y="519"/>
                    <a:pt x="227" y="519"/>
                  </a:cubicBezTo>
                  <a:cubicBezTo>
                    <a:pt x="244" y="519"/>
                    <a:pt x="257" y="505"/>
                    <a:pt x="257" y="489"/>
                  </a:cubicBezTo>
                  <a:lnTo>
                    <a:pt x="257" y="317"/>
                  </a:lnTo>
                  <a:cubicBezTo>
                    <a:pt x="259" y="317"/>
                    <a:pt x="261" y="318"/>
                    <a:pt x="263" y="318"/>
                  </a:cubicBezTo>
                  <a:cubicBezTo>
                    <a:pt x="276" y="318"/>
                    <a:pt x="286" y="308"/>
                    <a:pt x="286" y="295"/>
                  </a:cubicBezTo>
                  <a:lnTo>
                    <a:pt x="287" y="155"/>
                  </a:lnTo>
                  <a:cubicBezTo>
                    <a:pt x="287" y="149"/>
                    <a:pt x="285" y="143"/>
                    <a:pt x="281" y="139"/>
                  </a:cubicBezTo>
                  <a:close/>
                </a:path>
              </a:pathLst>
            </a:custGeom>
            <a:solidFill>
              <a:schemeClr val="bg1"/>
            </a:solidFill>
            <a:ln w="12700">
              <a:miter lim="400000"/>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7965">
                <a:defRPr sz="3000" cap="none">
                  <a:solidFill>
                    <a:srgbClr val="FFFFFF"/>
                  </a:solidFill>
                  <a:effectLst>
                    <a:outerShdw blurRad="38100" dist="12700" dir="5400000" rotWithShape="0">
                      <a:srgbClr val="000000">
                        <a:alpha val="50000"/>
                      </a:srgbClr>
                    </a:outerShdw>
                  </a:effectLst>
                </a:defRPr>
              </a:pPr>
              <a:endParaRPr sz="1500">
                <a:solidFill>
                  <a:schemeClr val="tx2"/>
                </a:solidFill>
                <a:latin typeface="OPPOSans R" panose="00020600040101010101" charset="-122"/>
                <a:ea typeface="OPPOSans R" panose="00020600040101010101" charset="-122"/>
                <a:cs typeface="OPPOSans R" panose="00020600040101010101" charset="-122"/>
              </a:endParaRPr>
            </a:p>
          </p:txBody>
        </p:sp>
        <p:sp>
          <p:nvSpPr>
            <p:cNvPr id="5" name="文本框 35"/>
            <p:cNvSpPr txBox="1"/>
            <p:nvPr/>
          </p:nvSpPr>
          <p:spPr>
            <a:xfrm>
              <a:off x="804429" y="2921405"/>
              <a:ext cx="1488831" cy="255512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600">
                  <a:latin typeface="OPPOSans M" panose="00020600040101010101" pitchFamily="18" charset="-122"/>
                  <a:ea typeface="OPPOSans M" panose="00020600040101010101" pitchFamily="18" charset="-122"/>
                  <a:cs typeface="OPPOSans R" panose="00020600040101010101" charset="-122"/>
                </a:rPr>
                <a:t>门店定位与经营理念</a:t>
              </a:r>
              <a:endParaRPr lang="zh-CN" altLang="en-US" sz="1600">
                <a:latin typeface="OPPOSans M" panose="00020600040101010101" pitchFamily="18" charset="-122"/>
                <a:ea typeface="OPPOSans M" panose="00020600040101010101" pitchFamily="18" charset="-122"/>
                <a:cs typeface="OPPOSans R" panose="00020600040101010101" charset="-122"/>
              </a:endParaRPr>
            </a:p>
            <a:p>
              <a:pPr algn="ctr"/>
              <a:endParaRPr lang="en-US" altLang="zh-CN" sz="1400">
                <a:latin typeface="OPPOSans M" panose="00020600040101010101" pitchFamily="18" charset="-122"/>
                <a:ea typeface="OPPOSans M" panose="00020600040101010101" pitchFamily="18" charset="-122"/>
                <a:cs typeface="OPPOSans R" panose="00020600040101010101" charset="-122"/>
              </a:endParaRPr>
            </a:p>
            <a:p>
              <a:pPr marL="171450" indent="-171450">
                <a:lnSpc>
                  <a:spcPct val="150000"/>
                </a:lnSpc>
                <a:buFont typeface="Arial" panose="020B0604020202020204" pitchFamily="34" charset="0"/>
                <a:buChar char="•"/>
              </a:pPr>
              <a:r>
                <a:rPr lang="zh-CN" altLang="en-US" sz="1200" b="1">
                  <a:latin typeface="OPPOSans R" panose="00020600040101010101" charset="-122"/>
                  <a:ea typeface="OPPOSans R" panose="00020600040101010101" charset="-122"/>
                  <a:cs typeface="OPPOSans R" panose="00020600040101010101" charset="-122"/>
                </a:rPr>
                <a:t>成功时的样子</a:t>
              </a:r>
              <a:endParaRPr lang="en-US" altLang="zh-CN" sz="1200" b="1">
                <a:latin typeface="OPPOSans R" panose="00020600040101010101" charset="-122"/>
                <a:ea typeface="OPPOSans R" panose="00020600040101010101" charset="-122"/>
                <a:cs typeface="OPPOSans R" panose="00020600040101010101" charset="-122"/>
              </a:endParaRPr>
            </a:p>
            <a:p>
              <a:pPr marL="179705">
                <a:lnSpc>
                  <a:spcPct val="150000"/>
                </a:lnSpc>
              </a:pPr>
              <a:r>
                <a:rPr lang="zh-CN" altLang="zh-CN" sz="1100">
                  <a:latin typeface="OPPOSans R" panose="00020600040101010101" charset="-122"/>
                  <a:ea typeface="OPPOSans R" panose="00020600040101010101" charset="-122"/>
                  <a:cs typeface="OPPOSans R" panose="00020600040101010101" charset="-122"/>
                </a:rPr>
                <a:t>以提供系统性优质用户体验为目标，打造集产品零售、售后服务、品牌体验为一体的综合性门店。</a:t>
              </a:r>
              <a:endParaRPr lang="zh-CN" altLang="zh-CN" sz="1100">
                <a:latin typeface="OPPOSans R" panose="00020600040101010101" charset="-122"/>
                <a:ea typeface="OPPOSans R" panose="00020600040101010101" charset="-122"/>
                <a:cs typeface="OPPOSans R" panose="00020600040101010101" charset="-122"/>
              </a:endParaRPr>
            </a:p>
          </p:txBody>
        </p:sp>
        <p:sp>
          <p:nvSpPr>
            <p:cNvPr id="6" name="矩形 5"/>
            <p:cNvSpPr/>
            <p:nvPr/>
          </p:nvSpPr>
          <p:spPr>
            <a:xfrm>
              <a:off x="2554541" y="2919699"/>
              <a:ext cx="1622165" cy="311681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600">
                  <a:latin typeface="OPPOSans M" panose="00020600040101010101" pitchFamily="18" charset="-122"/>
                  <a:ea typeface="OPPOSans M" panose="00020600040101010101" pitchFamily="18" charset="-122"/>
                  <a:cs typeface="OPPOSans R" panose="00020600040101010101" charset="-122"/>
                </a:rPr>
                <a:t>门店开发与设计</a:t>
              </a:r>
              <a:endParaRPr lang="en-US" altLang="zh-CN" sz="1600">
                <a:latin typeface="OPPOSans M" panose="00020600040101010101" pitchFamily="18" charset="-122"/>
                <a:ea typeface="OPPOSans M" panose="00020600040101010101" pitchFamily="18" charset="-122"/>
                <a:cs typeface="OPPOSans R" panose="00020600040101010101" charset="-122"/>
              </a:endParaRPr>
            </a:p>
            <a:p>
              <a:pPr algn="ctr"/>
              <a:endParaRPr lang="en-US" altLang="zh-CN" sz="1400">
                <a:latin typeface="OPPOSans M" panose="00020600040101010101" pitchFamily="18" charset="-122"/>
                <a:ea typeface="OPPOSans M" panose="00020600040101010101" pitchFamily="18" charset="-122"/>
                <a:cs typeface="OPPOSans R" panose="00020600040101010101" charset="-122"/>
              </a:endParaRPr>
            </a:p>
            <a:p>
              <a:pPr marL="171450" indent="-171450">
                <a:lnSpc>
                  <a:spcPct val="150000"/>
                </a:lnSpc>
                <a:buFont typeface="Arial" panose="020B0604020202020204" pitchFamily="34" charset="0"/>
                <a:buChar char="•"/>
              </a:pPr>
              <a:r>
                <a:rPr lang="zh-CN" altLang="en-US" sz="1200" b="1">
                  <a:latin typeface="OPPOSans R" panose="00020600040101010101" charset="-122"/>
                  <a:ea typeface="OPPOSans R" panose="00020600040101010101" charset="-122"/>
                  <a:cs typeface="OPPOSans R" panose="00020600040101010101" charset="-122"/>
                </a:rPr>
                <a:t>门店开发</a:t>
              </a:r>
              <a:endParaRPr lang="en-US" altLang="zh-CN" sz="1200" b="1">
                <a:latin typeface="OPPOSans R" panose="00020600040101010101" charset="-122"/>
                <a:ea typeface="OPPOSans R" panose="00020600040101010101" charset="-122"/>
                <a:cs typeface="OPPOSans R" panose="00020600040101010101" charset="-122"/>
              </a:endParaRPr>
            </a:p>
            <a:p>
              <a:pPr marL="228600" indent="-228600">
                <a:lnSpc>
                  <a:spcPct val="150000"/>
                </a:lnSpc>
                <a:buFont typeface="+mj-lt"/>
                <a:buAutoNum type="arabicPeriod"/>
              </a:pPr>
              <a:r>
                <a:rPr lang="zh-CN" altLang="en-US" sz="1100">
                  <a:latin typeface="OPPOSans R" panose="00020600040101010101" charset="-122"/>
                  <a:ea typeface="OPPOSans R" panose="00020600040101010101" charset="-122"/>
                  <a:cs typeface="OPPOSans R" panose="00020600040101010101" charset="-122"/>
                </a:rPr>
                <a:t>环境分析</a:t>
              </a:r>
              <a:endParaRPr lang="en-US" altLang="zh-CN" sz="1100">
                <a:latin typeface="OPPOSans R" panose="00020600040101010101" charset="-122"/>
                <a:ea typeface="OPPOSans R" panose="00020600040101010101" charset="-122"/>
                <a:cs typeface="OPPOSans R" panose="00020600040101010101" charset="-122"/>
              </a:endParaRPr>
            </a:p>
            <a:p>
              <a:pPr marL="228600" indent="-228600">
                <a:lnSpc>
                  <a:spcPct val="150000"/>
                </a:lnSpc>
                <a:buFont typeface="+mj-lt"/>
                <a:buAutoNum type="arabicPeriod"/>
              </a:pPr>
              <a:r>
                <a:rPr lang="zh-CN" altLang="en-US" sz="1100">
                  <a:latin typeface="OPPOSans R" panose="00020600040101010101" charset="-122"/>
                  <a:ea typeface="OPPOSans R" panose="00020600040101010101" charset="-122"/>
                  <a:cs typeface="OPPOSans R" panose="00020600040101010101" charset="-122"/>
                </a:rPr>
                <a:t>商圈定义、分析与确定</a:t>
              </a:r>
              <a:endParaRPr lang="en-US" altLang="zh-CN" sz="1100">
                <a:latin typeface="OPPOSans R" panose="00020600040101010101" charset="-122"/>
                <a:ea typeface="OPPOSans R" panose="00020600040101010101" charset="-122"/>
                <a:cs typeface="OPPOSans R" panose="00020600040101010101" charset="-122"/>
              </a:endParaRPr>
            </a:p>
            <a:p>
              <a:pPr marL="228600" indent="-228600">
                <a:lnSpc>
                  <a:spcPct val="150000"/>
                </a:lnSpc>
                <a:buFont typeface="+mj-lt"/>
                <a:buAutoNum type="arabicPeriod"/>
              </a:pPr>
              <a:r>
                <a:rPr lang="zh-CN" altLang="en-US" sz="1100">
                  <a:latin typeface="OPPOSans R" panose="00020600040101010101" charset="-122"/>
                  <a:ea typeface="OPPOSans R" panose="00020600040101010101" charset="-122"/>
                  <a:cs typeface="OPPOSans R" panose="00020600040101010101" charset="-122"/>
                </a:rPr>
                <a:t>选址分析与确定</a:t>
              </a:r>
              <a:endParaRPr lang="en-US" altLang="zh-CN" sz="1100">
                <a:latin typeface="OPPOSans R" panose="00020600040101010101" charset="-122"/>
                <a:ea typeface="OPPOSans R" panose="00020600040101010101" charset="-122"/>
                <a:cs typeface="OPPOSans R" panose="00020600040101010101" charset="-122"/>
              </a:endParaRPr>
            </a:p>
            <a:p>
              <a:pPr marL="171450" indent="-171450">
                <a:lnSpc>
                  <a:spcPct val="150000"/>
                </a:lnSpc>
                <a:buFont typeface="Arial" panose="020B0604020202020204" pitchFamily="34" charset="0"/>
                <a:buChar char="•"/>
              </a:pPr>
              <a:r>
                <a:rPr lang="zh-CN" altLang="en-US" sz="1200" b="1">
                  <a:latin typeface="OPPOSans R" panose="00020600040101010101" charset="-122"/>
                  <a:ea typeface="OPPOSans R" panose="00020600040101010101" charset="-122"/>
                  <a:cs typeface="OPPOSans R" panose="00020600040101010101" charset="-122"/>
                </a:rPr>
                <a:t>门店设计与布局</a:t>
              </a:r>
              <a:endParaRPr lang="en-US" altLang="zh-CN" sz="1200" b="1">
                <a:latin typeface="OPPOSans R" panose="00020600040101010101" charset="-122"/>
                <a:ea typeface="OPPOSans R" panose="00020600040101010101" charset="-122"/>
                <a:cs typeface="OPPOSans R" panose="00020600040101010101" charset="-122"/>
              </a:endParaRPr>
            </a:p>
            <a:p>
              <a:pPr marL="228600" indent="-228600">
                <a:lnSpc>
                  <a:spcPct val="150000"/>
                </a:lnSpc>
                <a:buFont typeface="+mj-lt"/>
                <a:buAutoNum type="arabicPeriod"/>
              </a:pPr>
              <a:r>
                <a:rPr lang="zh-CN" altLang="en-US" sz="1100">
                  <a:latin typeface="OPPOSans R" panose="00020600040101010101" charset="-122"/>
                  <a:ea typeface="OPPOSans R" panose="00020600040101010101" charset="-122"/>
                  <a:cs typeface="OPPOSans R" panose="00020600040101010101" charset="-122"/>
                </a:rPr>
                <a:t>企业视觉识别系统（</a:t>
              </a:r>
              <a:r>
                <a:rPr lang="en-US" altLang="zh-CN" sz="1100">
                  <a:latin typeface="OPPOSans R" panose="00020600040101010101" charset="-122"/>
                  <a:ea typeface="OPPOSans R" panose="00020600040101010101" charset="-122"/>
                  <a:cs typeface="OPPOSans R" panose="00020600040101010101" charset="-122"/>
                </a:rPr>
                <a:t>VIS</a:t>
              </a:r>
              <a:r>
                <a:rPr lang="zh-CN" altLang="en-US" sz="1100">
                  <a:latin typeface="OPPOSans R" panose="00020600040101010101" charset="-122"/>
                  <a:ea typeface="OPPOSans R" panose="00020600040101010101" charset="-122"/>
                  <a:cs typeface="OPPOSans R" panose="00020600040101010101" charset="-122"/>
                </a:rPr>
                <a:t>）</a:t>
              </a:r>
              <a:endParaRPr lang="en-US" altLang="zh-CN" sz="1100">
                <a:latin typeface="OPPOSans R" panose="00020600040101010101" charset="-122"/>
                <a:ea typeface="OPPOSans R" panose="00020600040101010101" charset="-122"/>
                <a:cs typeface="OPPOSans R" panose="00020600040101010101" charset="-122"/>
              </a:endParaRPr>
            </a:p>
            <a:p>
              <a:pPr marL="228600" indent="-228600">
                <a:lnSpc>
                  <a:spcPct val="150000"/>
                </a:lnSpc>
                <a:buFont typeface="+mj-lt"/>
                <a:buAutoNum type="arabicPeriod"/>
              </a:pPr>
              <a:r>
                <a:rPr lang="zh-CN" altLang="en-US" sz="1100">
                  <a:latin typeface="OPPOSans R" panose="00020600040101010101" charset="-122"/>
                  <a:ea typeface="OPPOSans R" panose="00020600040101010101" charset="-122"/>
                  <a:cs typeface="OPPOSans R" panose="00020600040101010101" charset="-122"/>
                </a:rPr>
                <a:t>门店内部布局设计与规范</a:t>
              </a:r>
              <a:endParaRPr lang="zh-CN" altLang="en-US" sz="1100">
                <a:latin typeface="OPPOSans R" panose="00020600040101010101" charset="-122"/>
                <a:ea typeface="OPPOSans R" panose="00020600040101010101" charset="-122"/>
                <a:cs typeface="OPPOSans R" panose="00020600040101010101" charset="-122"/>
              </a:endParaRPr>
            </a:p>
          </p:txBody>
        </p:sp>
        <p:sp>
          <p:nvSpPr>
            <p:cNvPr id="7" name="矩形 6"/>
            <p:cNvSpPr/>
            <p:nvPr/>
          </p:nvSpPr>
          <p:spPr>
            <a:xfrm>
              <a:off x="4366224" y="2919699"/>
              <a:ext cx="1622165" cy="293214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600">
                  <a:latin typeface="OPPOSans M" panose="00020600040101010101" pitchFamily="18" charset="-122"/>
                  <a:ea typeface="OPPOSans M" panose="00020600040101010101" pitchFamily="18" charset="-122"/>
                  <a:cs typeface="OPPOSans R" panose="00020600040101010101" charset="-122"/>
                </a:rPr>
                <a:t>门店岗位设定</a:t>
              </a:r>
              <a:endParaRPr lang="en-US" altLang="zh-CN" sz="1600">
                <a:latin typeface="OPPOSans M" panose="00020600040101010101" pitchFamily="18" charset="-122"/>
                <a:ea typeface="OPPOSans M" panose="00020600040101010101" pitchFamily="18" charset="-122"/>
                <a:cs typeface="OPPOSans R" panose="00020600040101010101" charset="-122"/>
              </a:endParaRPr>
            </a:p>
            <a:p>
              <a:pPr algn="ctr"/>
              <a:endParaRPr lang="en-US" altLang="zh-CN" sz="1400">
                <a:latin typeface="OPPOSans M" panose="00020600040101010101" pitchFamily="18" charset="-122"/>
                <a:ea typeface="OPPOSans M" panose="00020600040101010101" pitchFamily="18" charset="-122"/>
                <a:cs typeface="OPPOSans R" panose="00020600040101010101" charset="-122"/>
              </a:endParaRPr>
            </a:p>
            <a:p>
              <a:pPr marL="171450" indent="-171450">
                <a:lnSpc>
                  <a:spcPct val="150000"/>
                </a:lnSpc>
                <a:buFont typeface="Arial" panose="020B0604020202020204" pitchFamily="34" charset="0"/>
                <a:buChar char="•"/>
              </a:pPr>
              <a:r>
                <a:rPr lang="zh-CN" altLang="en-US" sz="1200" b="1">
                  <a:latin typeface="OPPOSans R" panose="00020600040101010101" charset="-122"/>
                  <a:ea typeface="OPPOSans R" panose="00020600040101010101" charset="-122"/>
                  <a:cs typeface="OPPOSans R" panose="00020600040101010101" charset="-122"/>
                </a:rPr>
                <a:t>店长</a:t>
              </a:r>
              <a:endParaRPr lang="en-US" altLang="zh-CN" sz="1200" b="1">
                <a:latin typeface="OPPOSans R" panose="00020600040101010101" charset="-122"/>
                <a:ea typeface="OPPOSans R" panose="00020600040101010101" charset="-122"/>
                <a:cs typeface="OPPOSans R" panose="00020600040101010101" charset="-122"/>
              </a:endParaRPr>
            </a:p>
            <a:p>
              <a:pPr marL="171450" indent="-171450">
                <a:lnSpc>
                  <a:spcPct val="150000"/>
                </a:lnSpc>
                <a:buFont typeface="Arial" panose="020B0604020202020204" pitchFamily="34" charset="0"/>
                <a:buChar char="•"/>
              </a:pPr>
              <a:r>
                <a:rPr lang="zh-CN" altLang="en-US" sz="1200" b="1">
                  <a:latin typeface="OPPOSans R" panose="00020600040101010101" charset="-122"/>
                  <a:ea typeface="OPPOSans R" panose="00020600040101010101" charset="-122"/>
                  <a:cs typeface="OPPOSans R" panose="00020600040101010101" charset="-122"/>
                </a:rPr>
                <a:t>大堂助理</a:t>
              </a:r>
              <a:endParaRPr lang="en-US" altLang="zh-CN" sz="1200" b="1">
                <a:latin typeface="OPPOSans R" panose="00020600040101010101" charset="-122"/>
                <a:ea typeface="OPPOSans R" panose="00020600040101010101" charset="-122"/>
                <a:cs typeface="OPPOSans R" panose="00020600040101010101" charset="-122"/>
              </a:endParaRPr>
            </a:p>
            <a:p>
              <a:pPr marL="171450" indent="-171450">
                <a:lnSpc>
                  <a:spcPct val="150000"/>
                </a:lnSpc>
                <a:buFont typeface="Arial" panose="020B0604020202020204" pitchFamily="34" charset="0"/>
                <a:buChar char="•"/>
              </a:pPr>
              <a:r>
                <a:rPr lang="zh-CN" altLang="en-US" sz="1200" b="1">
                  <a:latin typeface="OPPOSans R" panose="00020600040101010101" charset="-122"/>
                  <a:ea typeface="OPPOSans R" panose="00020600040101010101" charset="-122"/>
                  <a:cs typeface="OPPOSans R" panose="00020600040101010101" charset="-122"/>
                </a:rPr>
                <a:t>咨询顾问</a:t>
              </a:r>
              <a:endParaRPr lang="en-US" altLang="zh-CN" sz="1200" b="1">
                <a:latin typeface="OPPOSans R" panose="00020600040101010101" charset="-122"/>
                <a:ea typeface="OPPOSans R" panose="00020600040101010101" charset="-122"/>
                <a:cs typeface="OPPOSans R" panose="00020600040101010101" charset="-122"/>
              </a:endParaRPr>
            </a:p>
            <a:p>
              <a:pPr marL="171450" indent="-171450">
                <a:lnSpc>
                  <a:spcPct val="150000"/>
                </a:lnSpc>
                <a:buFont typeface="Arial" panose="020B0604020202020204" pitchFamily="34" charset="0"/>
                <a:buChar char="•"/>
              </a:pPr>
              <a:r>
                <a:rPr lang="zh-CN" altLang="en-US" sz="1200" b="1">
                  <a:latin typeface="OPPOSans R" panose="00020600040101010101" charset="-122"/>
                  <a:ea typeface="OPPOSans R" panose="00020600040101010101" charset="-122"/>
                  <a:cs typeface="OPPOSans R" panose="00020600040101010101" charset="-122"/>
                </a:rPr>
                <a:t>技术顾问</a:t>
              </a:r>
              <a:endParaRPr lang="en-US" altLang="zh-CN" sz="1200" b="1">
                <a:latin typeface="OPPOSans R" panose="00020600040101010101" charset="-122"/>
                <a:ea typeface="OPPOSans R" panose="00020600040101010101" charset="-122"/>
                <a:cs typeface="OPPOSans R" panose="00020600040101010101" charset="-122"/>
              </a:endParaRPr>
            </a:p>
            <a:p>
              <a:pPr marL="171450" indent="-171450">
                <a:lnSpc>
                  <a:spcPct val="150000"/>
                </a:lnSpc>
                <a:buFont typeface="Arial" panose="020B0604020202020204" pitchFamily="34" charset="0"/>
                <a:buChar char="•"/>
              </a:pPr>
              <a:r>
                <a:rPr lang="zh-CN" altLang="en-US" sz="1200" b="1">
                  <a:latin typeface="OPPOSans R" panose="00020600040101010101" charset="-122"/>
                  <a:ea typeface="OPPOSans R" panose="00020600040101010101" charset="-122"/>
                  <a:cs typeface="OPPOSans R" panose="00020600040101010101" charset="-122"/>
                </a:rPr>
                <a:t>运营顾问</a:t>
              </a:r>
              <a:endParaRPr lang="en-US" altLang="zh-CN" sz="1200" b="1">
                <a:latin typeface="OPPOSans R" panose="00020600040101010101" charset="-122"/>
                <a:ea typeface="OPPOSans R" panose="00020600040101010101" charset="-122"/>
                <a:cs typeface="OPPOSans R" panose="00020600040101010101" charset="-122"/>
              </a:endParaRPr>
            </a:p>
            <a:p>
              <a:pPr algn="ctr">
                <a:lnSpc>
                  <a:spcPct val="150000"/>
                </a:lnSpc>
              </a:pPr>
              <a:endParaRPr lang="en-US" altLang="zh-CN" sz="700">
                <a:latin typeface="OPPOSans R" panose="00020600040101010101" charset="-122"/>
                <a:ea typeface="OPPOSans R" panose="00020600040101010101" charset="-122"/>
                <a:cs typeface="OPPOSans R" panose="00020600040101010101" charset="-122"/>
              </a:endParaRPr>
            </a:p>
            <a:p>
              <a:pPr marL="228600" indent="-228600">
                <a:lnSpc>
                  <a:spcPct val="150000"/>
                </a:lnSpc>
                <a:buFont typeface="+mj-lt"/>
                <a:buAutoNum type="arabicPeriod"/>
              </a:pPr>
              <a:r>
                <a:rPr lang="zh-CN" altLang="en-US" sz="1100">
                  <a:latin typeface="OPPOSans R" panose="00020600040101010101" charset="-122"/>
                  <a:ea typeface="OPPOSans R" panose="00020600040101010101" charset="-122"/>
                  <a:cs typeface="OPPOSans R" panose="00020600040101010101" charset="-122"/>
                </a:rPr>
                <a:t>岗位描述</a:t>
              </a:r>
              <a:endParaRPr lang="en-US" altLang="zh-CN" sz="1100">
                <a:latin typeface="OPPOSans R" panose="00020600040101010101" charset="-122"/>
                <a:ea typeface="OPPOSans R" panose="00020600040101010101" charset="-122"/>
                <a:cs typeface="OPPOSans R" panose="00020600040101010101" charset="-122"/>
              </a:endParaRPr>
            </a:p>
            <a:p>
              <a:pPr marL="228600" indent="-228600">
                <a:lnSpc>
                  <a:spcPct val="150000"/>
                </a:lnSpc>
                <a:buFont typeface="+mj-lt"/>
                <a:buAutoNum type="arabicPeriod"/>
              </a:pPr>
              <a:r>
                <a:rPr lang="zh-CN" altLang="en-US" sz="1100">
                  <a:latin typeface="OPPOSans R" panose="00020600040101010101" charset="-122"/>
                  <a:ea typeface="OPPOSans R" panose="00020600040101010101" charset="-122"/>
                  <a:cs typeface="OPPOSans R" panose="00020600040101010101" charset="-122"/>
                </a:rPr>
                <a:t>工作职责</a:t>
              </a:r>
              <a:endParaRPr lang="en-US" altLang="zh-CN" sz="1100">
                <a:latin typeface="OPPOSans R" panose="00020600040101010101" charset="-122"/>
                <a:ea typeface="OPPOSans R" panose="00020600040101010101" charset="-122"/>
                <a:cs typeface="OPPOSans R" panose="00020600040101010101" charset="-122"/>
              </a:endParaRPr>
            </a:p>
            <a:p>
              <a:pPr marL="228600" indent="-228600">
                <a:lnSpc>
                  <a:spcPct val="150000"/>
                </a:lnSpc>
                <a:buFont typeface="+mj-lt"/>
                <a:buAutoNum type="arabicPeriod"/>
              </a:pPr>
              <a:r>
                <a:rPr lang="zh-CN" altLang="en-US" sz="1100">
                  <a:latin typeface="OPPOSans R" panose="00020600040101010101" charset="-122"/>
                  <a:ea typeface="OPPOSans R" panose="00020600040101010101" charset="-122"/>
                  <a:cs typeface="OPPOSans R" panose="00020600040101010101" charset="-122"/>
                </a:rPr>
                <a:t>任职要求</a:t>
              </a:r>
              <a:endParaRPr lang="zh-CN" altLang="en-US" sz="1200">
                <a:latin typeface="OPPOSans R" panose="00020600040101010101" charset="-122"/>
                <a:ea typeface="OPPOSans R" panose="00020600040101010101" charset="-122"/>
                <a:cs typeface="OPPOSans R" panose="00020600040101010101" charset="-122"/>
              </a:endParaRPr>
            </a:p>
          </p:txBody>
        </p:sp>
        <p:sp>
          <p:nvSpPr>
            <p:cNvPr id="8" name="矩形 7"/>
            <p:cNvSpPr/>
            <p:nvPr/>
          </p:nvSpPr>
          <p:spPr>
            <a:xfrm>
              <a:off x="6175473" y="2919699"/>
              <a:ext cx="1622165" cy="286290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600">
                  <a:latin typeface="OPPOSans M" panose="00020600040101010101" pitchFamily="18" charset="-122"/>
                  <a:ea typeface="OPPOSans M" panose="00020600040101010101" pitchFamily="18" charset="-122"/>
                  <a:cs typeface="OPPOSans R" panose="00020600040101010101" charset="-122"/>
                </a:rPr>
                <a:t>流程管理</a:t>
              </a:r>
              <a:endParaRPr lang="zh-CN" altLang="en-US" sz="1600">
                <a:latin typeface="OPPOSans M" panose="00020600040101010101" pitchFamily="18" charset="-122"/>
                <a:ea typeface="OPPOSans M" panose="00020600040101010101" pitchFamily="18" charset="-122"/>
                <a:cs typeface="OPPOSans R" panose="00020600040101010101" charset="-122"/>
              </a:endParaRPr>
            </a:p>
            <a:p>
              <a:pPr algn="ctr"/>
              <a:endParaRPr lang="en-US" altLang="zh-CN" sz="1400">
                <a:latin typeface="OPPOSans M" panose="00020600040101010101" pitchFamily="18" charset="-122"/>
                <a:ea typeface="OPPOSans M" panose="00020600040101010101" pitchFamily="18" charset="-122"/>
                <a:cs typeface="OPPOSans R" panose="00020600040101010101" charset="-122"/>
              </a:endParaRPr>
            </a:p>
            <a:p>
              <a:pPr marL="171450" indent="-171450">
                <a:lnSpc>
                  <a:spcPct val="150000"/>
                </a:lnSpc>
                <a:buFont typeface="Arial" panose="020B0604020202020204" pitchFamily="34" charset="0"/>
                <a:buChar char="•"/>
              </a:pPr>
              <a:r>
                <a:rPr lang="zh-CN" altLang="en-US" sz="1200" b="1">
                  <a:latin typeface="OPPOSans R" panose="00020600040101010101" charset="-122"/>
                  <a:ea typeface="OPPOSans R" panose="00020600040101010101" charset="-122"/>
                  <a:cs typeface="OPPOSans R" panose="00020600040101010101" charset="-122"/>
                </a:rPr>
                <a:t>进销存管理</a:t>
              </a:r>
              <a:endParaRPr lang="en-US" altLang="zh-CN" sz="1200" b="1">
                <a:latin typeface="OPPOSans R" panose="00020600040101010101" charset="-122"/>
                <a:ea typeface="OPPOSans R" panose="00020600040101010101" charset="-122"/>
                <a:cs typeface="OPPOSans R" panose="00020600040101010101" charset="-122"/>
              </a:endParaRPr>
            </a:p>
            <a:p>
              <a:pPr marL="228600" indent="-228600">
                <a:lnSpc>
                  <a:spcPct val="150000"/>
                </a:lnSpc>
                <a:buFont typeface="+mj-lt"/>
                <a:buAutoNum type="arabicPeriod"/>
              </a:pPr>
              <a:r>
                <a:rPr lang="zh-CN" altLang="en-US" sz="1100">
                  <a:latin typeface="OPPOSans R" panose="00020600040101010101" charset="-122"/>
                  <a:ea typeface="OPPOSans R" panose="00020600040101010101" charset="-122"/>
                  <a:cs typeface="OPPOSans R" panose="00020600040101010101" charset="-122"/>
                </a:rPr>
                <a:t>采购管理</a:t>
              </a:r>
              <a:endParaRPr lang="en-US" altLang="zh-CN" sz="1100">
                <a:latin typeface="OPPOSans R" panose="00020600040101010101" charset="-122"/>
                <a:ea typeface="OPPOSans R" panose="00020600040101010101" charset="-122"/>
                <a:cs typeface="OPPOSans R" panose="00020600040101010101" charset="-122"/>
              </a:endParaRPr>
            </a:p>
            <a:p>
              <a:pPr marL="228600" indent="-228600">
                <a:lnSpc>
                  <a:spcPct val="150000"/>
                </a:lnSpc>
                <a:buFont typeface="+mj-lt"/>
                <a:buAutoNum type="arabicPeriod"/>
              </a:pPr>
              <a:r>
                <a:rPr lang="zh-CN" altLang="en-US" sz="1100">
                  <a:latin typeface="OPPOSans R" panose="00020600040101010101" charset="-122"/>
                  <a:ea typeface="OPPOSans R" panose="00020600040101010101" charset="-122"/>
                  <a:cs typeface="OPPOSans R" panose="00020600040101010101" charset="-122"/>
                </a:rPr>
                <a:t>零售管理</a:t>
              </a:r>
              <a:endParaRPr lang="en-US" altLang="zh-CN" sz="1100">
                <a:latin typeface="OPPOSans R" panose="00020600040101010101" charset="-122"/>
                <a:ea typeface="OPPOSans R" panose="00020600040101010101" charset="-122"/>
                <a:cs typeface="OPPOSans R" panose="00020600040101010101" charset="-122"/>
              </a:endParaRPr>
            </a:p>
            <a:p>
              <a:pPr marL="228600" indent="-228600">
                <a:lnSpc>
                  <a:spcPct val="150000"/>
                </a:lnSpc>
                <a:buFont typeface="+mj-lt"/>
                <a:buAutoNum type="arabicPeriod"/>
              </a:pPr>
              <a:r>
                <a:rPr lang="zh-CN" altLang="en-US" sz="1100">
                  <a:latin typeface="OPPOSans R" panose="00020600040101010101" charset="-122"/>
                  <a:ea typeface="OPPOSans R" panose="00020600040101010101" charset="-122"/>
                  <a:cs typeface="OPPOSans R" panose="00020600040101010101" charset="-122"/>
                </a:rPr>
                <a:t>库存管理</a:t>
              </a:r>
              <a:endParaRPr lang="en-US" altLang="zh-CN" sz="1100">
                <a:latin typeface="OPPOSans R" panose="00020600040101010101" charset="-122"/>
                <a:ea typeface="OPPOSans R" panose="00020600040101010101" charset="-122"/>
                <a:cs typeface="OPPOSans R" panose="00020600040101010101" charset="-122"/>
              </a:endParaRPr>
            </a:p>
            <a:p>
              <a:pPr marL="171450" indent="-171450">
                <a:lnSpc>
                  <a:spcPct val="150000"/>
                </a:lnSpc>
                <a:buFont typeface="Arial" panose="020B0604020202020204" pitchFamily="34" charset="0"/>
                <a:buChar char="•"/>
              </a:pPr>
              <a:r>
                <a:rPr lang="zh-CN" altLang="en-US" sz="1200" b="1">
                  <a:latin typeface="OPPOSans R" panose="00020600040101010101" charset="-122"/>
                  <a:ea typeface="OPPOSans R" panose="00020600040101010101" charset="-122"/>
                  <a:cs typeface="OPPOSans R" panose="00020600040101010101" charset="-122"/>
                </a:rPr>
                <a:t>服务管理流程</a:t>
              </a:r>
              <a:endParaRPr lang="en-US" altLang="zh-CN" sz="1200" b="1">
                <a:latin typeface="OPPOSans R" panose="00020600040101010101" charset="-122"/>
                <a:ea typeface="OPPOSans R" panose="00020600040101010101" charset="-122"/>
                <a:cs typeface="OPPOSans R" panose="00020600040101010101" charset="-122"/>
              </a:endParaRPr>
            </a:p>
            <a:p>
              <a:pPr marL="228600" indent="-228600">
                <a:lnSpc>
                  <a:spcPct val="150000"/>
                </a:lnSpc>
                <a:buFont typeface="+mj-lt"/>
                <a:buAutoNum type="arabicPeriod"/>
              </a:pPr>
              <a:r>
                <a:rPr lang="zh-CN" altLang="en-US" sz="1100">
                  <a:latin typeface="OPPOSans R" panose="00020600040101010101" charset="-122"/>
                  <a:ea typeface="OPPOSans R" panose="00020600040101010101" charset="-122"/>
                  <a:cs typeface="OPPOSans R" panose="00020600040101010101" charset="-122"/>
                </a:rPr>
                <a:t>门店服务流程</a:t>
              </a:r>
              <a:endParaRPr lang="en-US" altLang="zh-CN" sz="1100">
                <a:latin typeface="OPPOSans R" panose="00020600040101010101" charset="-122"/>
                <a:ea typeface="OPPOSans R" panose="00020600040101010101" charset="-122"/>
                <a:cs typeface="OPPOSans R" panose="00020600040101010101" charset="-122"/>
              </a:endParaRPr>
            </a:p>
            <a:p>
              <a:pPr marL="228600" indent="-228600">
                <a:lnSpc>
                  <a:spcPct val="150000"/>
                </a:lnSpc>
                <a:buFont typeface="+mj-lt"/>
                <a:buAutoNum type="arabicPeriod"/>
              </a:pPr>
              <a:r>
                <a:rPr lang="zh-CN" altLang="en-US" sz="1100">
                  <a:latin typeface="OPPOSans R" panose="00020600040101010101" charset="-122"/>
                  <a:ea typeface="OPPOSans R" panose="00020600040101010101" charset="-122"/>
                  <a:cs typeface="OPPOSans R" panose="00020600040101010101" charset="-122"/>
                </a:rPr>
                <a:t>用户引导流程</a:t>
              </a:r>
              <a:endParaRPr lang="en-US" altLang="zh-CN" sz="1100">
                <a:latin typeface="OPPOSans R" panose="00020600040101010101" charset="-122"/>
                <a:ea typeface="OPPOSans R" panose="00020600040101010101" charset="-122"/>
                <a:cs typeface="OPPOSans R" panose="00020600040101010101" charset="-122"/>
              </a:endParaRPr>
            </a:p>
            <a:p>
              <a:pPr marL="228600" indent="-228600">
                <a:lnSpc>
                  <a:spcPct val="150000"/>
                </a:lnSpc>
                <a:buFont typeface="+mj-lt"/>
                <a:buAutoNum type="arabicPeriod"/>
              </a:pPr>
              <a:r>
                <a:rPr lang="zh-CN" altLang="en-US" sz="1100">
                  <a:latin typeface="OPPOSans R" panose="00020600040101010101" charset="-122"/>
                  <a:ea typeface="OPPOSans R" panose="00020600040101010101" charset="-122"/>
                  <a:cs typeface="OPPOSans R" panose="00020600040101010101" charset="-122"/>
                </a:rPr>
                <a:t>用户接待流程</a:t>
              </a:r>
              <a:endParaRPr lang="en-US" altLang="zh-CN" sz="1100">
                <a:latin typeface="OPPOSans R" panose="00020600040101010101" charset="-122"/>
                <a:ea typeface="OPPOSans R" panose="00020600040101010101" charset="-122"/>
                <a:cs typeface="OPPOSans R" panose="00020600040101010101" charset="-122"/>
              </a:endParaRPr>
            </a:p>
            <a:p>
              <a:pPr marL="228600" indent="-228600">
                <a:lnSpc>
                  <a:spcPct val="150000"/>
                </a:lnSpc>
                <a:buFont typeface="+mj-lt"/>
                <a:buAutoNum type="arabicPeriod"/>
              </a:pPr>
              <a:r>
                <a:rPr lang="zh-CN" altLang="en-US" sz="1100">
                  <a:latin typeface="OPPOSans R" panose="00020600040101010101" charset="-122"/>
                  <a:ea typeface="OPPOSans R" panose="00020600040101010101" charset="-122"/>
                  <a:cs typeface="OPPOSans R" panose="00020600040101010101" charset="-122"/>
                </a:rPr>
                <a:t>服转销流程</a:t>
              </a:r>
              <a:endParaRPr lang="en-US" altLang="zh-CN" sz="1100">
                <a:latin typeface="OPPOSans R" panose="00020600040101010101" charset="-122"/>
                <a:ea typeface="OPPOSans R" panose="00020600040101010101" charset="-122"/>
                <a:cs typeface="OPPOSans R" panose="00020600040101010101" charset="-122"/>
              </a:endParaRPr>
            </a:p>
          </p:txBody>
        </p:sp>
        <p:sp>
          <p:nvSpPr>
            <p:cNvPr id="9" name="矩形 8"/>
            <p:cNvSpPr/>
            <p:nvPr/>
          </p:nvSpPr>
          <p:spPr>
            <a:xfrm>
              <a:off x="9840285" y="2919699"/>
              <a:ext cx="1622165" cy="2191497"/>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600">
                  <a:latin typeface="OPPOSans M" panose="00020600040101010101" pitchFamily="18" charset="-122"/>
                  <a:ea typeface="OPPOSans M" panose="00020600040101010101" pitchFamily="18" charset="-122"/>
                  <a:cs typeface="OPPOSans R" panose="00020600040101010101" charset="-122"/>
                </a:rPr>
                <a:t>人才培养</a:t>
              </a:r>
              <a:endParaRPr lang="zh-CN" altLang="en-US" sz="1600">
                <a:latin typeface="OPPOSans M" panose="00020600040101010101" pitchFamily="18" charset="-122"/>
                <a:ea typeface="OPPOSans M" panose="00020600040101010101" pitchFamily="18" charset="-122"/>
                <a:cs typeface="OPPOSans R" panose="00020600040101010101" charset="-122"/>
              </a:endParaRPr>
            </a:p>
            <a:p>
              <a:pPr algn="ctr"/>
              <a:endParaRPr lang="en-US" altLang="zh-CN" sz="1400">
                <a:latin typeface="OPPOSans M" panose="00020600040101010101" pitchFamily="18" charset="-122"/>
                <a:ea typeface="OPPOSans M" panose="00020600040101010101" pitchFamily="18" charset="-122"/>
                <a:cs typeface="OPPOSans R" panose="00020600040101010101" charset="-122"/>
              </a:endParaRPr>
            </a:p>
            <a:p>
              <a:pPr marL="171450" indent="-171450">
                <a:lnSpc>
                  <a:spcPct val="150000"/>
                </a:lnSpc>
                <a:buFont typeface="Arial" panose="020B0604020202020204" pitchFamily="34" charset="0"/>
                <a:buChar char="•"/>
              </a:pPr>
              <a:r>
                <a:rPr lang="zh-CN" altLang="en-US" sz="1200" b="1">
                  <a:latin typeface="OPPOSans R" panose="00020600040101010101" charset="-122"/>
                  <a:ea typeface="OPPOSans R" panose="00020600040101010101" charset="-122"/>
                  <a:cs typeface="OPPOSans R" panose="00020600040101010101" charset="-122"/>
                </a:rPr>
                <a:t>课程体系</a:t>
              </a:r>
              <a:endParaRPr lang="en-US" altLang="zh-CN" sz="1200" b="1">
                <a:latin typeface="OPPOSans R" panose="00020600040101010101" charset="-122"/>
                <a:ea typeface="OPPOSans R" panose="00020600040101010101" charset="-122"/>
                <a:cs typeface="OPPOSans R" panose="00020600040101010101" charset="-122"/>
              </a:endParaRPr>
            </a:p>
            <a:p>
              <a:pPr marL="171450" indent="-171450">
                <a:lnSpc>
                  <a:spcPct val="150000"/>
                </a:lnSpc>
                <a:buFont typeface="Arial" panose="020B0604020202020204" pitchFamily="34" charset="0"/>
                <a:buChar char="•"/>
              </a:pPr>
              <a:r>
                <a:rPr lang="zh-CN" altLang="en-US" sz="1200" b="1">
                  <a:latin typeface="OPPOSans R" panose="00020600040101010101" charset="-122"/>
                  <a:ea typeface="OPPOSans R" panose="00020600040101010101" charset="-122"/>
                  <a:cs typeface="OPPOSans R" panose="00020600040101010101" charset="-122"/>
                </a:rPr>
                <a:t>认知类</a:t>
              </a:r>
              <a:endParaRPr lang="en-US" altLang="zh-CN" sz="1200" b="1">
                <a:latin typeface="OPPOSans R" panose="00020600040101010101" charset="-122"/>
                <a:ea typeface="OPPOSans R" panose="00020600040101010101" charset="-122"/>
                <a:cs typeface="OPPOSans R" panose="00020600040101010101" charset="-122"/>
              </a:endParaRPr>
            </a:p>
            <a:p>
              <a:pPr marL="171450" indent="-171450">
                <a:lnSpc>
                  <a:spcPct val="150000"/>
                </a:lnSpc>
                <a:buFont typeface="Arial" panose="020B0604020202020204" pitchFamily="34" charset="0"/>
                <a:buChar char="•"/>
              </a:pPr>
              <a:r>
                <a:rPr lang="zh-CN" altLang="en-US" sz="1200" b="1">
                  <a:latin typeface="OPPOSans R" panose="00020600040101010101" charset="-122"/>
                  <a:ea typeface="OPPOSans R" panose="00020600040101010101" charset="-122"/>
                  <a:cs typeface="OPPOSans R" panose="00020600040101010101" charset="-122"/>
                </a:rPr>
                <a:t>服务类</a:t>
              </a:r>
              <a:endParaRPr lang="en-US" altLang="zh-CN" sz="1200" b="1">
                <a:latin typeface="OPPOSans R" panose="00020600040101010101" charset="-122"/>
                <a:ea typeface="OPPOSans R" panose="00020600040101010101" charset="-122"/>
                <a:cs typeface="OPPOSans R" panose="00020600040101010101" charset="-122"/>
              </a:endParaRPr>
            </a:p>
            <a:p>
              <a:pPr marL="171450" indent="-171450">
                <a:lnSpc>
                  <a:spcPct val="150000"/>
                </a:lnSpc>
                <a:buFont typeface="Arial" panose="020B0604020202020204" pitchFamily="34" charset="0"/>
                <a:buChar char="•"/>
              </a:pPr>
              <a:r>
                <a:rPr lang="zh-CN" altLang="en-US" sz="1200" b="1">
                  <a:latin typeface="OPPOSans R" panose="00020600040101010101" charset="-122"/>
                  <a:ea typeface="OPPOSans R" panose="00020600040101010101" charset="-122"/>
                  <a:cs typeface="OPPOSans R" panose="00020600040101010101" charset="-122"/>
                </a:rPr>
                <a:t>销售类</a:t>
              </a:r>
              <a:endParaRPr lang="en-US" altLang="zh-CN" sz="1200" b="1">
                <a:latin typeface="OPPOSans R" panose="00020600040101010101" charset="-122"/>
                <a:ea typeface="OPPOSans R" panose="00020600040101010101" charset="-122"/>
                <a:cs typeface="OPPOSans R" panose="00020600040101010101" charset="-122"/>
              </a:endParaRPr>
            </a:p>
            <a:p>
              <a:pPr marL="171450" indent="-171450">
                <a:lnSpc>
                  <a:spcPct val="150000"/>
                </a:lnSpc>
                <a:buFont typeface="Arial" panose="020B0604020202020204" pitchFamily="34" charset="0"/>
                <a:buChar char="•"/>
              </a:pPr>
              <a:r>
                <a:rPr lang="zh-CN" altLang="en-US" sz="1200" b="1">
                  <a:latin typeface="OPPOSans R" panose="00020600040101010101" charset="-122"/>
                  <a:ea typeface="OPPOSans R" panose="00020600040101010101" charset="-122"/>
                  <a:cs typeface="OPPOSans R" panose="00020600040101010101" charset="-122"/>
                </a:rPr>
                <a:t>业务类</a:t>
              </a:r>
              <a:endParaRPr lang="en-US" altLang="zh-CN" sz="1200" b="1">
                <a:latin typeface="OPPOSans R" panose="00020600040101010101" charset="-122"/>
                <a:ea typeface="OPPOSans R" panose="00020600040101010101" charset="-122"/>
                <a:cs typeface="OPPOSans R" panose="00020600040101010101" charset="-122"/>
              </a:endParaRPr>
            </a:p>
            <a:p>
              <a:pPr marL="171450" indent="-171450">
                <a:lnSpc>
                  <a:spcPct val="150000"/>
                </a:lnSpc>
                <a:buFont typeface="Arial" panose="020B0604020202020204" pitchFamily="34" charset="0"/>
                <a:buChar char="•"/>
              </a:pPr>
              <a:r>
                <a:rPr lang="zh-CN" altLang="en-US" sz="1200" b="1">
                  <a:latin typeface="OPPOSans R" panose="00020600040101010101" charset="-122"/>
                  <a:ea typeface="OPPOSans R" panose="00020600040101010101" charset="-122"/>
                  <a:cs typeface="OPPOSans R" panose="00020600040101010101" charset="-122"/>
                </a:rPr>
                <a:t>人员管理</a:t>
              </a:r>
              <a:endParaRPr lang="en-US" altLang="zh-CN" sz="1200" b="1">
                <a:latin typeface="OPPOSans R" panose="00020600040101010101" charset="-122"/>
                <a:ea typeface="OPPOSans R" panose="00020600040101010101" charset="-122"/>
                <a:cs typeface="OPPOSans R" panose="00020600040101010101" charset="-122"/>
              </a:endParaRPr>
            </a:p>
          </p:txBody>
        </p:sp>
        <p:sp>
          <p:nvSpPr>
            <p:cNvPr id="10" name="矩形 9"/>
            <p:cNvSpPr/>
            <p:nvPr/>
          </p:nvSpPr>
          <p:spPr>
            <a:xfrm>
              <a:off x="8015599" y="2919699"/>
              <a:ext cx="1622165" cy="265515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600">
                  <a:latin typeface="OPPOSans M" panose="00020600040101010101" pitchFamily="18" charset="-122"/>
                  <a:ea typeface="OPPOSans M" panose="00020600040101010101" pitchFamily="18" charset="-122"/>
                  <a:cs typeface="OPPOSans R" panose="00020600040101010101" charset="-122"/>
                </a:rPr>
                <a:t>绩效考核</a:t>
              </a:r>
              <a:endParaRPr lang="en-US" altLang="zh-CN" sz="1400">
                <a:latin typeface="OPPOSans M" panose="00020600040101010101" pitchFamily="18" charset="-122"/>
                <a:ea typeface="OPPOSans M" panose="00020600040101010101" pitchFamily="18" charset="-122"/>
                <a:cs typeface="OPPOSans R" panose="00020600040101010101" charset="-122"/>
              </a:endParaRPr>
            </a:p>
            <a:p>
              <a:pPr algn="ctr"/>
              <a:endParaRPr lang="en-US" altLang="zh-CN" sz="1400">
                <a:latin typeface="OPPOSans M" panose="00020600040101010101" pitchFamily="18" charset="-122"/>
                <a:ea typeface="OPPOSans M" panose="00020600040101010101" pitchFamily="18" charset="-122"/>
                <a:cs typeface="OPPOSans R" panose="00020600040101010101" charset="-122"/>
              </a:endParaRPr>
            </a:p>
            <a:p>
              <a:pPr marL="171450" indent="-171450">
                <a:lnSpc>
                  <a:spcPct val="150000"/>
                </a:lnSpc>
                <a:buFont typeface="Arial" panose="020B0604020202020204" pitchFamily="34" charset="0"/>
                <a:buChar char="•"/>
              </a:pPr>
              <a:r>
                <a:rPr lang="zh-CN" altLang="en-US" sz="1200" b="1">
                  <a:latin typeface="OPPOSans R" panose="00020600040101010101" charset="-122"/>
                  <a:ea typeface="OPPOSans R" panose="00020600040101010101" charset="-122"/>
                  <a:cs typeface="OPPOSans R" panose="00020600040101010101" charset="-122"/>
                </a:rPr>
                <a:t>薪资构成</a:t>
              </a:r>
              <a:endParaRPr lang="en-US" altLang="zh-CN" sz="1200" b="1">
                <a:latin typeface="OPPOSans R" panose="00020600040101010101" charset="-122"/>
                <a:ea typeface="OPPOSans R" panose="00020600040101010101" charset="-122"/>
                <a:cs typeface="OPPOSans R" panose="00020600040101010101" charset="-122"/>
              </a:endParaRPr>
            </a:p>
            <a:p>
              <a:pPr marL="171450" indent="-171450">
                <a:lnSpc>
                  <a:spcPct val="150000"/>
                </a:lnSpc>
                <a:buFont typeface="Arial" panose="020B0604020202020204" pitchFamily="34" charset="0"/>
                <a:buChar char="•"/>
              </a:pPr>
              <a:r>
                <a:rPr lang="zh-CN" altLang="en-US" sz="1200" b="1">
                  <a:latin typeface="OPPOSans R" panose="00020600040101010101" charset="-122"/>
                  <a:ea typeface="OPPOSans R" panose="00020600040101010101" charset="-122"/>
                  <a:cs typeface="OPPOSans R" panose="00020600040101010101" charset="-122"/>
                </a:rPr>
                <a:t>基础工资</a:t>
              </a:r>
              <a:endParaRPr lang="en-US" altLang="zh-CN" sz="1200" b="1">
                <a:latin typeface="OPPOSans R" panose="00020600040101010101" charset="-122"/>
                <a:ea typeface="OPPOSans R" panose="00020600040101010101" charset="-122"/>
                <a:cs typeface="OPPOSans R" panose="00020600040101010101" charset="-122"/>
              </a:endParaRPr>
            </a:p>
            <a:p>
              <a:pPr marL="171450" indent="-171450">
                <a:lnSpc>
                  <a:spcPct val="150000"/>
                </a:lnSpc>
                <a:buFont typeface="Arial" panose="020B0604020202020204" pitchFamily="34" charset="0"/>
                <a:buChar char="•"/>
              </a:pPr>
              <a:r>
                <a:rPr lang="zh-CN" altLang="en-US" sz="1200" b="1">
                  <a:latin typeface="OPPOSans R" panose="00020600040101010101" charset="-122"/>
                  <a:ea typeface="OPPOSans R" panose="00020600040101010101" charset="-122"/>
                  <a:cs typeface="OPPOSans R" panose="00020600040101010101" charset="-122"/>
                </a:rPr>
                <a:t>绩效工资</a:t>
              </a:r>
              <a:endParaRPr lang="en-US" altLang="zh-CN" sz="1200" b="1">
                <a:latin typeface="OPPOSans R" panose="00020600040101010101" charset="-122"/>
                <a:ea typeface="OPPOSans R" panose="00020600040101010101" charset="-122"/>
                <a:cs typeface="OPPOSans R" panose="00020600040101010101" charset="-122"/>
              </a:endParaRPr>
            </a:p>
            <a:p>
              <a:pPr marL="228600" indent="-228600">
                <a:lnSpc>
                  <a:spcPct val="150000"/>
                </a:lnSpc>
                <a:buFont typeface="+mj-lt"/>
                <a:buAutoNum type="arabicPeriod"/>
              </a:pPr>
              <a:r>
                <a:rPr lang="zh-CN" altLang="en-US" sz="1100">
                  <a:latin typeface="OPPOSans R" panose="00020600040101010101" charset="-122"/>
                  <a:ea typeface="OPPOSans R" panose="00020600040101010101" charset="-122"/>
                  <a:cs typeface="OPPOSans R" panose="00020600040101010101" charset="-122"/>
                </a:rPr>
                <a:t>绩效构成</a:t>
              </a:r>
              <a:endParaRPr lang="en-US" altLang="zh-CN" sz="1100">
                <a:latin typeface="OPPOSans R" panose="00020600040101010101" charset="-122"/>
                <a:ea typeface="OPPOSans R" panose="00020600040101010101" charset="-122"/>
                <a:cs typeface="OPPOSans R" panose="00020600040101010101" charset="-122"/>
              </a:endParaRPr>
            </a:p>
            <a:p>
              <a:pPr marL="228600" indent="-228600">
                <a:lnSpc>
                  <a:spcPct val="150000"/>
                </a:lnSpc>
                <a:buFont typeface="+mj-lt"/>
                <a:buAutoNum type="arabicPeriod"/>
              </a:pPr>
              <a:r>
                <a:rPr lang="zh-CN" altLang="en-US" sz="1100">
                  <a:latin typeface="OPPOSans R" panose="00020600040101010101" charset="-122"/>
                  <a:ea typeface="OPPOSans R" panose="00020600040101010101" charset="-122"/>
                  <a:cs typeface="OPPOSans R" panose="00020600040101010101" charset="-122"/>
                </a:rPr>
                <a:t>绩效系数</a:t>
              </a:r>
              <a:endParaRPr lang="en-US" altLang="zh-CN" sz="1100">
                <a:latin typeface="OPPOSans R" panose="00020600040101010101" charset="-122"/>
                <a:ea typeface="OPPOSans R" panose="00020600040101010101" charset="-122"/>
                <a:cs typeface="OPPOSans R" panose="00020600040101010101" charset="-122"/>
              </a:endParaRPr>
            </a:p>
            <a:p>
              <a:pPr marL="171450" indent="-171450">
                <a:lnSpc>
                  <a:spcPct val="150000"/>
                </a:lnSpc>
                <a:buFont typeface="Arial" panose="020B0604020202020204" pitchFamily="34" charset="0"/>
                <a:buChar char="•"/>
              </a:pPr>
              <a:r>
                <a:rPr lang="zh-CN" altLang="en-US" sz="1200" b="1">
                  <a:latin typeface="OPPOSans R" panose="00020600040101010101" charset="-122"/>
                  <a:ea typeface="OPPOSans R" panose="00020600040101010101" charset="-122"/>
                  <a:cs typeface="OPPOSans R" panose="00020600040101010101" charset="-122"/>
                </a:rPr>
                <a:t>销售提成</a:t>
              </a:r>
              <a:endParaRPr lang="en-US" altLang="zh-CN" sz="1200" b="1">
                <a:latin typeface="OPPOSans R" panose="00020600040101010101" charset="-122"/>
                <a:ea typeface="OPPOSans R" panose="00020600040101010101" charset="-122"/>
                <a:cs typeface="OPPOSans R" panose="00020600040101010101" charset="-122"/>
              </a:endParaRPr>
            </a:p>
            <a:p>
              <a:pPr marL="228600" indent="-228600">
                <a:lnSpc>
                  <a:spcPct val="150000"/>
                </a:lnSpc>
                <a:buFont typeface="+mj-lt"/>
                <a:buAutoNum type="arabicPeriod"/>
              </a:pPr>
              <a:r>
                <a:rPr lang="zh-CN" altLang="en-US" sz="1100">
                  <a:latin typeface="OPPOSans R" panose="00020600040101010101" charset="-122"/>
                  <a:ea typeface="OPPOSans R" panose="00020600040101010101" charset="-122"/>
                  <a:cs typeface="OPPOSans R" panose="00020600040101010101" charset="-122"/>
                </a:rPr>
                <a:t>分成构成</a:t>
              </a:r>
              <a:endParaRPr lang="en-US" altLang="zh-CN" sz="1100">
                <a:latin typeface="OPPOSans R" panose="00020600040101010101" charset="-122"/>
                <a:ea typeface="OPPOSans R" panose="00020600040101010101" charset="-122"/>
                <a:cs typeface="OPPOSans R" panose="00020600040101010101" charset="-122"/>
              </a:endParaRPr>
            </a:p>
            <a:p>
              <a:pPr marL="228600" indent="-228600">
                <a:lnSpc>
                  <a:spcPct val="150000"/>
                </a:lnSpc>
                <a:buFont typeface="+mj-lt"/>
                <a:buAutoNum type="arabicPeriod"/>
              </a:pPr>
              <a:r>
                <a:rPr lang="zh-CN" altLang="en-US" sz="1100">
                  <a:latin typeface="OPPOSans R" panose="00020600040101010101" charset="-122"/>
                  <a:ea typeface="OPPOSans R" panose="00020600040101010101" charset="-122"/>
                  <a:cs typeface="OPPOSans R" panose="00020600040101010101" charset="-122"/>
                </a:rPr>
                <a:t>分成原则</a:t>
              </a:r>
              <a:endParaRPr lang="en-US" altLang="zh-CN" sz="1100">
                <a:latin typeface="OPPOSans R" panose="00020600040101010101" charset="-122"/>
                <a:ea typeface="OPPOSans R" panose="00020600040101010101" charset="-122"/>
                <a:cs typeface="OPPOSans R" panose="00020600040101010101" charset="-122"/>
              </a:endParaRPr>
            </a:p>
          </p:txBody>
        </p:sp>
        <p:sp>
          <p:nvSpPr>
            <p:cNvPr id="11" name="矩形 10"/>
            <p:cNvSpPr/>
            <p:nvPr/>
          </p:nvSpPr>
          <p:spPr>
            <a:xfrm>
              <a:off x="3127473" y="938948"/>
              <a:ext cx="6096000" cy="597279"/>
            </a:xfrm>
            <a:prstGeom prst="rect">
              <a:avLst/>
            </a:prstGeom>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spcBef>
                  <a:spcPct val="0"/>
                </a:spcBef>
              </a:pPr>
              <a:r>
                <a:rPr lang="zh-CN" altLang="en-US" sz="2400">
                  <a:latin typeface="OPPOSans B" panose="00020600040101010101" pitchFamily="18" charset="-122"/>
                  <a:ea typeface="OPPOSans B" panose="00020600040101010101" pitchFamily="18" charset="-122"/>
                  <a:cs typeface="OPPOSans R" panose="00020600040101010101" charset="-122"/>
                </a:rPr>
                <a:t>门店运营与管理手册</a:t>
              </a:r>
              <a:endParaRPr lang="zh-CN" altLang="en-US" sz="2400">
                <a:latin typeface="OPPOSans B" panose="00020600040101010101" pitchFamily="18" charset="-122"/>
                <a:ea typeface="OPPOSans B" panose="00020600040101010101" pitchFamily="18" charset="-122"/>
                <a:cs typeface="OPPOSans R" panose="00020600040101010101" charset="-122"/>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目录 </a:t>
            </a:r>
            <a:r>
              <a:rPr lang="en-US" altLang="zh-CN"/>
              <a:t>CONTENT</a:t>
            </a:r>
            <a:endParaRPr lang="zh-CN" altLang="en-US"/>
          </a:p>
        </p:txBody>
      </p:sp>
      <p:sp>
        <p:nvSpPr>
          <p:cNvPr id="3" name="文本占位符 2"/>
          <p:cNvSpPr>
            <a:spLocks noGrp="1"/>
          </p:cNvSpPr>
          <p:nvPr>
            <p:ph type="body" sz="quarter" idx="10"/>
          </p:nvPr>
        </p:nvSpPr>
        <p:spPr/>
        <p:txBody>
          <a:bodyPr/>
          <a:lstStyle/>
          <a:p>
            <a:r>
              <a:rPr lang="en-US" altLang="zh-CN"/>
              <a:t>Part 1</a:t>
            </a:r>
            <a:r>
              <a:rPr lang="zh-CN" altLang="en-US"/>
              <a:t>：导入</a:t>
            </a:r>
            <a:endParaRPr lang="en-US" altLang="zh-CN"/>
          </a:p>
          <a:p>
            <a:r>
              <a:rPr lang="en-US" altLang="zh-CN">
                <a:solidFill>
                  <a:schemeClr val="bg1">
                    <a:lumMod val="50000"/>
                  </a:schemeClr>
                </a:solidFill>
              </a:rPr>
              <a:t>Part 2</a:t>
            </a:r>
            <a:r>
              <a:rPr lang="zh-CN" altLang="en-US">
                <a:solidFill>
                  <a:schemeClr val="bg1">
                    <a:lumMod val="50000"/>
                  </a:schemeClr>
                </a:solidFill>
              </a:rPr>
              <a:t>：网点规划</a:t>
            </a:r>
            <a:endParaRPr lang="en-US" altLang="zh-CN">
              <a:solidFill>
                <a:schemeClr val="bg1">
                  <a:lumMod val="50000"/>
                </a:schemeClr>
              </a:solidFill>
            </a:endParaRPr>
          </a:p>
          <a:p>
            <a:r>
              <a:rPr lang="en-US" altLang="zh-CN">
                <a:solidFill>
                  <a:schemeClr val="bg1">
                    <a:lumMod val="50000"/>
                  </a:schemeClr>
                </a:solidFill>
              </a:rPr>
              <a:t>Part 3</a:t>
            </a:r>
            <a:r>
              <a:rPr lang="zh-CN" altLang="en-US">
                <a:solidFill>
                  <a:schemeClr val="bg1">
                    <a:lumMod val="50000"/>
                  </a:schemeClr>
                </a:solidFill>
              </a:rPr>
              <a:t>：网点选址</a:t>
            </a:r>
            <a:endParaRPr lang="en-US" altLang="zh-CN">
              <a:solidFill>
                <a:schemeClr val="bg1">
                  <a:lumMod val="50000"/>
                </a:schemeClr>
              </a:solidFill>
            </a:endParaRPr>
          </a:p>
          <a:p>
            <a:r>
              <a:rPr lang="en-US" altLang="zh-CN">
                <a:solidFill>
                  <a:schemeClr val="bg1">
                    <a:lumMod val="50000"/>
                  </a:schemeClr>
                </a:solidFill>
              </a:rPr>
              <a:t>Part 4</a:t>
            </a:r>
            <a:r>
              <a:rPr lang="zh-CN" altLang="en-US">
                <a:solidFill>
                  <a:schemeClr val="bg1">
                    <a:lumMod val="50000"/>
                  </a:schemeClr>
                </a:solidFill>
              </a:rPr>
              <a:t>：网点建设</a:t>
            </a:r>
            <a:endParaRPr lang="en-US" altLang="zh-CN">
              <a:solidFill>
                <a:schemeClr val="bg1">
                  <a:lumMod val="50000"/>
                </a:schemeClr>
              </a:solidFill>
            </a:endParaRPr>
          </a:p>
          <a:p>
            <a:r>
              <a:rPr lang="en-US" altLang="zh-CN">
                <a:solidFill>
                  <a:schemeClr val="bg1">
                    <a:lumMod val="50000"/>
                  </a:schemeClr>
                </a:solidFill>
              </a:rPr>
              <a:t>Part 5</a:t>
            </a:r>
            <a:r>
              <a:rPr lang="zh-CN" altLang="en-US">
                <a:solidFill>
                  <a:schemeClr val="bg1">
                    <a:lumMod val="50000"/>
                  </a:schemeClr>
                </a:solidFill>
              </a:rPr>
              <a:t>：形象管理</a:t>
            </a:r>
            <a:endParaRPr lang="en-US" altLang="zh-CN">
              <a:solidFill>
                <a:schemeClr val="bg1">
                  <a:lumMod val="50000"/>
                </a:schemeClr>
              </a:solidFill>
            </a:endParaRPr>
          </a:p>
          <a:p>
            <a:r>
              <a:rPr lang="en-US" altLang="zh-CN">
                <a:solidFill>
                  <a:schemeClr val="bg1">
                    <a:lumMod val="50000"/>
                  </a:schemeClr>
                </a:solidFill>
              </a:rPr>
              <a:t>Part 6</a:t>
            </a:r>
            <a:r>
              <a:rPr lang="zh-CN" altLang="en-US">
                <a:solidFill>
                  <a:schemeClr val="bg1">
                    <a:lumMod val="50000"/>
                  </a:schemeClr>
                </a:solidFill>
              </a:rPr>
              <a:t>：网点运营</a:t>
            </a:r>
            <a:endParaRPr lang="zh-CN" altLang="en-US">
              <a:solidFill>
                <a:schemeClr val="bg1">
                  <a:lumMod val="50000"/>
                </a:schemeClr>
              </a:solidFil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标题 1"/>
          <p:cNvSpPr>
            <a:spLocks noGrp="1"/>
          </p:cNvSpPr>
          <p:nvPr>
            <p:ph type="title"/>
          </p:nvPr>
        </p:nvSpPr>
        <p:spPr>
          <a:xfrm>
            <a:off x="388253" y="313763"/>
            <a:ext cx="11420888" cy="536842"/>
          </a:xfrm>
        </p:spPr>
        <p:txBody>
          <a:bodyPr/>
          <a:lstStyle/>
          <a:p>
            <a:r>
              <a:rPr lang="zh-CN" altLang="en-US"/>
              <a:t>网点运营</a:t>
            </a:r>
            <a:r>
              <a:rPr lang="en-US" altLang="zh-CN"/>
              <a:t>--</a:t>
            </a:r>
            <a:r>
              <a:rPr lang="zh-CN" altLang="en-US"/>
              <a:t>基本原则</a:t>
            </a:r>
            <a:endParaRPr lang="zh-CN" altLang="en-US"/>
          </a:p>
        </p:txBody>
      </p:sp>
      <p:sp>
        <p:nvSpPr>
          <p:cNvPr id="3" name="文本框 2"/>
          <p:cNvSpPr txBox="1"/>
          <p:nvPr/>
        </p:nvSpPr>
        <p:spPr>
          <a:xfrm>
            <a:off x="388253" y="842726"/>
            <a:ext cx="10939110" cy="440182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144000" tIns="144000" rIns="144000" bIns="144000" numCol="1" spcCol="38100" rtlCol="0" anchor="ctr">
            <a:spAutoFit/>
          </a:bodyPr>
          <a:lstStyle/>
          <a:p>
            <a:pPr marL="342900" indent="-342900" defTabSz="825500" hangingPunct="0">
              <a:lnSpc>
                <a:spcPct val="150000"/>
              </a:lnSpc>
              <a:buAutoNum type="arabicPeriod"/>
            </a:pPr>
            <a:r>
              <a:rPr kumimoji="1" lang="zh-CN" altLang="en-US">
                <a:latin typeface="OPPOSans M" panose="00020600040101010101" pitchFamily="18" charset="-122"/>
                <a:ea typeface="OPPOSans M" panose="00020600040101010101" pitchFamily="18" charset="-122"/>
                <a:cs typeface="OPPOSans R" panose="00020600040101010101" charset="-122"/>
              </a:rPr>
              <a:t>新建</a:t>
            </a:r>
            <a:r>
              <a:rPr kumimoji="1" lang="en-US" altLang="zh-CN">
                <a:latin typeface="OPPOSans M" panose="00020600040101010101" pitchFamily="18" charset="-122"/>
                <a:ea typeface="OPPOSans M" panose="00020600040101010101" pitchFamily="18" charset="-122"/>
                <a:cs typeface="OPPOSans R" panose="00020600040101010101" charset="-122"/>
              </a:rPr>
              <a:t>V3.0</a:t>
            </a:r>
            <a:r>
              <a:rPr kumimoji="1" lang="zh-CN" altLang="en-US">
                <a:latin typeface="OPPOSans M" panose="00020600040101010101" pitchFamily="18" charset="-122"/>
                <a:ea typeface="OPPOSans M" panose="00020600040101010101" pitchFamily="18" charset="-122"/>
                <a:cs typeface="OPPOSans R" panose="00020600040101010101" charset="-122"/>
              </a:rPr>
              <a:t>门店面积在</a:t>
            </a:r>
            <a:r>
              <a:rPr kumimoji="1" lang="en-US" altLang="zh-CN">
                <a:latin typeface="OPPOSans M" panose="00020600040101010101" pitchFamily="18" charset="-122"/>
                <a:ea typeface="OPPOSans M" panose="00020600040101010101" pitchFamily="18" charset="-122"/>
                <a:cs typeface="OPPOSans R" panose="00020600040101010101" charset="-122"/>
              </a:rPr>
              <a:t>50㎡</a:t>
            </a:r>
            <a:r>
              <a:rPr kumimoji="1" lang="zh-CN" altLang="en-US">
                <a:latin typeface="OPPOSans M" panose="00020600040101010101" pitchFamily="18" charset="-122"/>
                <a:ea typeface="OPPOSans M" panose="00020600040101010101" pitchFamily="18" charset="-122"/>
                <a:cs typeface="OPPOSans R" panose="00020600040101010101" charset="-122"/>
              </a:rPr>
              <a:t>以上的，需在门店里添置产品体验台，以此丰富门店的用户体验（</a:t>
            </a:r>
            <a:r>
              <a:rPr kumimoji="1" lang="en-US" altLang="zh-CN">
                <a:latin typeface="OPPOSans M" panose="00020600040101010101" pitchFamily="18" charset="-122"/>
                <a:ea typeface="OPPOSans M" panose="00020600040101010101" pitchFamily="18" charset="-122"/>
                <a:cs typeface="OPPOSans R" panose="00020600040101010101" charset="-122"/>
              </a:rPr>
              <a:t>50㎡</a:t>
            </a:r>
            <a:r>
              <a:rPr kumimoji="1" lang="zh-CN" altLang="en-US">
                <a:latin typeface="OPPOSans M" panose="00020600040101010101" pitchFamily="18" charset="-122"/>
                <a:ea typeface="OPPOSans M" panose="00020600040101010101" pitchFamily="18" charset="-122"/>
                <a:cs typeface="OPPOSans R" panose="00020600040101010101" charset="-122"/>
              </a:rPr>
              <a:t>以下的也需尽可能添加产品体验台）；</a:t>
            </a:r>
            <a:endParaRPr kumimoji="1" lang="en-US" altLang="zh-CN">
              <a:latin typeface="OPPOSans M" panose="00020600040101010101" pitchFamily="18" charset="-122"/>
              <a:ea typeface="OPPOSans M" panose="00020600040101010101" pitchFamily="18" charset="-122"/>
              <a:cs typeface="OPPOSans R" panose="00020600040101010101" charset="-122"/>
            </a:endParaRPr>
          </a:p>
          <a:p>
            <a:pPr marL="342900" indent="-342900" defTabSz="825500" hangingPunct="0">
              <a:lnSpc>
                <a:spcPct val="150000"/>
              </a:lnSpc>
              <a:buAutoNum type="arabicPeriod"/>
            </a:pPr>
            <a:r>
              <a:rPr kumimoji="1" lang="zh-CN" altLang="en-US">
                <a:latin typeface="OPPOSans M" panose="00020600040101010101" pitchFamily="18" charset="-122"/>
                <a:ea typeface="OPPOSans M" panose="00020600040101010101" pitchFamily="18" charset="-122"/>
                <a:cs typeface="OPPOSans R" panose="00020600040101010101" charset="-122"/>
              </a:rPr>
              <a:t>门店的运营重点应放在服务好用户，不允许本末倒置，出现机器售卖一边倒的现象；</a:t>
            </a:r>
            <a:endParaRPr kumimoji="1" lang="en-US" altLang="zh-CN">
              <a:latin typeface="OPPOSans M" panose="00020600040101010101" pitchFamily="18" charset="-122"/>
              <a:ea typeface="OPPOSans M" panose="00020600040101010101" pitchFamily="18" charset="-122"/>
              <a:cs typeface="OPPOSans R" panose="00020600040101010101" charset="-122"/>
            </a:endParaRPr>
          </a:p>
          <a:p>
            <a:pPr marL="342900" indent="-342900" defTabSz="825500" hangingPunct="0">
              <a:lnSpc>
                <a:spcPct val="150000"/>
              </a:lnSpc>
              <a:buAutoNum type="arabicPeriod"/>
            </a:pPr>
            <a:r>
              <a:rPr kumimoji="1" lang="zh-CN" altLang="en-US" b="0">
                <a:latin typeface="OPPOSans M" panose="00020600040101010101" pitchFamily="18" charset="-122"/>
                <a:ea typeface="OPPOSans M" panose="00020600040101010101" pitchFamily="18" charset="-122"/>
                <a:cs typeface="OPPOSans R" panose="00020600040101010101" charset="-122"/>
              </a:rPr>
              <a:t>门店管理线条有且只有一条：即是店长只有一名，负责统筹客服业务以及销售业务，不允许在门店内出现两名管理者，对不同线条的业务进行区分管理；</a:t>
            </a:r>
            <a:endParaRPr kumimoji="1" lang="en-US" altLang="zh-CN" b="0">
              <a:latin typeface="OPPOSans M" panose="00020600040101010101" pitchFamily="18" charset="-122"/>
              <a:ea typeface="OPPOSans M" panose="00020600040101010101" pitchFamily="18" charset="-122"/>
              <a:cs typeface="OPPOSans R" panose="00020600040101010101" charset="-122"/>
            </a:endParaRPr>
          </a:p>
          <a:p>
            <a:pPr marL="342900" indent="-342900" defTabSz="825500" hangingPunct="0">
              <a:lnSpc>
                <a:spcPct val="150000"/>
              </a:lnSpc>
              <a:buAutoNum type="arabicPeriod"/>
            </a:pPr>
            <a:r>
              <a:rPr kumimoji="1" lang="zh-CN" altLang="en-US" b="0">
                <a:latin typeface="OPPOSans M" panose="00020600040101010101" pitchFamily="18" charset="-122"/>
                <a:ea typeface="OPPOSans M" panose="00020600040101010101" pitchFamily="18" charset="-122"/>
                <a:cs typeface="OPPOSans R" panose="00020600040101010101" charset="-122"/>
              </a:rPr>
              <a:t>一站式服务是</a:t>
            </a:r>
            <a:r>
              <a:rPr kumimoji="1" lang="en-US" altLang="zh-CN" b="0">
                <a:latin typeface="OPPOSans M" panose="00020600040101010101" pitchFamily="18" charset="-122"/>
                <a:ea typeface="OPPOSans M" panose="00020600040101010101" pitchFamily="18" charset="-122"/>
                <a:cs typeface="OPPOSans R" panose="00020600040101010101" charset="-122"/>
              </a:rPr>
              <a:t>3.0</a:t>
            </a:r>
            <a:r>
              <a:rPr kumimoji="1" lang="zh-CN" altLang="en-US">
                <a:latin typeface="OPPOSans M" panose="00020600040101010101" pitchFamily="18" charset="-122"/>
                <a:ea typeface="OPPOSans M" panose="00020600040101010101" pitchFamily="18" charset="-122"/>
                <a:cs typeface="OPPOSans R" panose="00020600040101010101" charset="-122"/>
              </a:rPr>
              <a:t>门店升级转型的关键，它的价值在于帮助用户一次性解决售前及售后的所有业务问题。因此可以通过门店人员的工作内容调整，以此促进业务融合与协进，比如说：</a:t>
            </a:r>
            <a:endParaRPr kumimoji="1" lang="en-US" altLang="zh-CN">
              <a:latin typeface="OPPOSans M" panose="00020600040101010101" pitchFamily="18" charset="-122"/>
              <a:ea typeface="OPPOSans M" panose="00020600040101010101" pitchFamily="18" charset="-122"/>
              <a:cs typeface="OPPOSans R" panose="00020600040101010101" charset="-122"/>
            </a:endParaRPr>
          </a:p>
          <a:p>
            <a:pPr marL="360045" defTabSz="825500" hangingPunct="0">
              <a:lnSpc>
                <a:spcPct val="150000"/>
              </a:lnSpc>
            </a:pPr>
            <a:r>
              <a:rPr kumimoji="1" lang="zh-CN" altLang="en-US">
                <a:latin typeface="OPPOSans M" panose="00020600040101010101" pitchFamily="18" charset="-122"/>
                <a:ea typeface="OPPOSans M" panose="00020600040101010101" pitchFamily="18" charset="-122"/>
                <a:cs typeface="OPPOSans R" panose="00020600040101010101" charset="-122"/>
              </a:rPr>
              <a:t>① 设置大堂助理岗位，负责门店流量导流以及用户需求第一时间响应；</a:t>
            </a:r>
            <a:endParaRPr kumimoji="1" lang="en-US" altLang="zh-CN">
              <a:latin typeface="OPPOSans M" panose="00020600040101010101" pitchFamily="18" charset="-122"/>
              <a:ea typeface="OPPOSans M" panose="00020600040101010101" pitchFamily="18" charset="-122"/>
              <a:cs typeface="OPPOSans R" panose="00020600040101010101" charset="-122"/>
            </a:endParaRPr>
          </a:p>
          <a:p>
            <a:pPr marL="360045" defTabSz="825500" hangingPunct="0">
              <a:lnSpc>
                <a:spcPct val="150000"/>
              </a:lnSpc>
            </a:pPr>
            <a:r>
              <a:rPr kumimoji="1" lang="zh-CN" altLang="en-US">
                <a:latin typeface="OPPOSans M" panose="00020600040101010101" pitchFamily="18" charset="-122"/>
                <a:ea typeface="OPPOSans M" panose="00020600040101010101" pitchFamily="18" charset="-122"/>
                <a:cs typeface="OPPOSans R" panose="00020600040101010101" charset="-122"/>
              </a:rPr>
              <a:t>② 深化服务转销售的推进工作，这也是实现门店彻底转型升级成为集“营销、服务、品牌、销售”多职能为一体的综合性一站式门店过渡期非常有效的途径之一。</a:t>
            </a:r>
            <a:endParaRPr kumimoji="1" lang="zh-CN" altLang="en-US" b="0" dirty="0" err="1">
              <a:latin typeface="OPPOSans M" panose="00020600040101010101" pitchFamily="18" charset="-122"/>
              <a:ea typeface="OPPOSans M" panose="00020600040101010101" pitchFamily="18" charset="-122"/>
              <a:cs typeface="OPPOSans R" panose="00020600040101010101" charset="-122"/>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标题 1"/>
          <p:cNvSpPr>
            <a:spLocks noGrp="1"/>
          </p:cNvSpPr>
          <p:nvPr>
            <p:ph type="title"/>
          </p:nvPr>
        </p:nvSpPr>
        <p:spPr>
          <a:xfrm>
            <a:off x="388253" y="313763"/>
            <a:ext cx="11420888" cy="536842"/>
          </a:xfrm>
        </p:spPr>
        <p:txBody>
          <a:bodyPr/>
          <a:lstStyle/>
          <a:p>
            <a:r>
              <a:rPr lang="zh-CN" altLang="en-US"/>
              <a:t>网点运营</a:t>
            </a:r>
            <a:r>
              <a:rPr lang="en-US" altLang="zh-CN"/>
              <a:t>--</a:t>
            </a:r>
            <a:r>
              <a:rPr lang="zh-CN" altLang="en-US"/>
              <a:t>附件</a:t>
            </a:r>
            <a:endParaRPr lang="zh-CN" altLang="en-US"/>
          </a:p>
        </p:txBody>
      </p:sp>
      <p:sp>
        <p:nvSpPr>
          <p:cNvPr id="31" name="文本框 30"/>
          <p:cNvSpPr txBox="1"/>
          <p:nvPr/>
        </p:nvSpPr>
        <p:spPr>
          <a:xfrm>
            <a:off x="388252" y="1100138"/>
            <a:ext cx="4625182" cy="706311"/>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144000" tIns="144000" rIns="144000" bIns="144000" numCol="1" spcCol="38100" rtlCol="0" anchor="ctr">
            <a:spAutoFit/>
          </a:bodyPr>
          <a:lstStyle/>
          <a:p>
            <a:pPr defTabSz="825500" hangingPunct="0">
              <a:lnSpc>
                <a:spcPct val="150000"/>
              </a:lnSpc>
            </a:pPr>
            <a:r>
              <a:rPr kumimoji="1" lang="en-US" altLang="zh-CN" b="0">
                <a:latin typeface="OPPOSans M" panose="00020600040101010101" pitchFamily="18" charset="-122"/>
                <a:ea typeface="OPPOSans M" panose="00020600040101010101" pitchFamily="18" charset="-122"/>
                <a:cs typeface="OPPOSans R" panose="00020600040101010101" charset="-122"/>
              </a:rPr>
              <a:t>1.</a:t>
            </a:r>
            <a:r>
              <a:rPr kumimoji="1" lang="zh-CN" altLang="en-US">
                <a:latin typeface="OPPOSans M" panose="00020600040101010101" pitchFamily="18" charset="-122"/>
                <a:ea typeface="OPPOSans M" panose="00020600040101010101" pitchFamily="18" charset="-122"/>
                <a:cs typeface="OPPOSans R" panose="00020600040101010101" charset="-122"/>
              </a:rPr>
              <a:t>客服单体店运营与管理指导手册</a:t>
            </a:r>
            <a:r>
              <a:rPr kumimoji="1" lang="en-US" altLang="zh-CN">
                <a:latin typeface="OPPOSans M" panose="00020600040101010101" pitchFamily="18" charset="-122"/>
                <a:ea typeface="OPPOSans M" panose="00020600040101010101" pitchFamily="18" charset="-122"/>
                <a:cs typeface="OPPOSans R" panose="00020600040101010101" charset="-122"/>
              </a:rPr>
              <a:t>V1.0</a:t>
            </a:r>
            <a:endParaRPr kumimoji="1" lang="en-US" altLang="zh-CN" b="0">
              <a:latin typeface="OPPOSans M" panose="00020600040101010101" pitchFamily="18" charset="-122"/>
              <a:ea typeface="OPPOSans M" panose="00020600040101010101" pitchFamily="18" charset="-122"/>
              <a:cs typeface="OPPOSans R" panose="00020600040101010101" charset="-122"/>
            </a:endParaRPr>
          </a:p>
        </p:txBody>
      </p:sp>
      <p:graphicFrame>
        <p:nvGraphicFramePr>
          <p:cNvPr id="2" name="对象 1"/>
          <p:cNvGraphicFramePr>
            <a:graphicFrameLocks noChangeAspect="1"/>
          </p:cNvGraphicFramePr>
          <p:nvPr/>
        </p:nvGraphicFramePr>
        <p:xfrm>
          <a:off x="1934547" y="1811114"/>
          <a:ext cx="914400" cy="828675"/>
        </p:xfrm>
        <a:graphic>
          <a:graphicData uri="http://schemas.openxmlformats.org/presentationml/2006/ole">
            <mc:AlternateContent xmlns:mc="http://schemas.openxmlformats.org/markup-compatibility/2006">
              <mc:Choice xmlns:v="urn:schemas-microsoft-com:vml" Requires="v">
                <p:oleObj spid="_x0000_s356359" name="Document" showAsIcon="1" r:id="rId1" imgW="1231900" imgH="1117600" progId="Word.Document.12">
                  <p:embed/>
                </p:oleObj>
              </mc:Choice>
              <mc:Fallback>
                <p:oleObj name="Document" showAsIcon="1" r:id="rId1" imgW="1231900" imgH="1117600" progId="Word.Document.12">
                  <p:embed/>
                  <p:pic>
                    <p:nvPicPr>
                      <p:cNvPr id="0" name="图片 356358"/>
                      <p:cNvPicPr/>
                      <p:nvPr/>
                    </p:nvPicPr>
                    <p:blipFill>
                      <a:blip r:embed="rId2"/>
                      <a:stretch>
                        <a:fillRect/>
                      </a:stretch>
                    </p:blipFill>
                    <p:spPr>
                      <a:xfrm>
                        <a:off x="1934547" y="1811114"/>
                        <a:ext cx="914400" cy="828675"/>
                      </a:xfrm>
                      <a:prstGeom prst="rect">
                        <a:avLst/>
                      </a:prstGeom>
                    </p:spPr>
                  </p:pic>
                </p:oleObj>
              </mc:Fallback>
            </mc:AlternateContent>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nvSpPr>
        <p:spPr>
          <a:xfrm>
            <a:off x="488730" y="1027497"/>
            <a:ext cx="11367247" cy="4860946"/>
          </a:xfrm>
          <a:prstGeom prst="rect">
            <a:avLst/>
          </a:prstGeom>
          <a:solidFill>
            <a:schemeClr val="bg1">
              <a:lumMod val="95000"/>
              <a:alpha val="48000"/>
            </a:schemeClr>
          </a:solidFill>
        </p:spPr>
        <p:txBody>
          <a:bodyPr wrap="square">
            <a:spAutoFit/>
          </a:bodyPr>
          <a:lstStyle/>
          <a:p>
            <a:pPr algn="just" fontAlgn="auto">
              <a:lnSpc>
                <a:spcPct val="150000"/>
              </a:lnSpc>
            </a:pPr>
            <a:endParaRPr lang="en-US" altLang="zh-CN" sz="1600">
              <a:solidFill>
                <a:srgbClr val="046937"/>
              </a:solidFill>
              <a:latin typeface="OPPOSans R" panose="00020600040101010101" charset="-122"/>
              <a:ea typeface="OPPOSans R" panose="00020600040101010101" charset="-122"/>
              <a:cs typeface="OPPOSans R" panose="00020600040101010101" charset="-122"/>
              <a:sym typeface="+mn-ea"/>
            </a:endParaRPr>
          </a:p>
          <a:p>
            <a:pPr algn="just" fontAlgn="auto">
              <a:lnSpc>
                <a:spcPct val="150000"/>
              </a:lnSpc>
            </a:pPr>
            <a:r>
              <a:rPr lang="zh-CN" altLang="en-US" sz="1600">
                <a:solidFill>
                  <a:srgbClr val="046937"/>
                </a:solidFill>
                <a:latin typeface="OPPOSans R" panose="00020600040101010101" charset="-122"/>
                <a:ea typeface="OPPOSans R" panose="00020600040101010101" charset="-122"/>
                <a:cs typeface="OPPOSans R" panose="00020600040101010101" charset="-122"/>
                <a:sym typeface="+mn-ea"/>
              </a:rPr>
              <a:t>客服中心作为对外服务的重要窗口，也是公司品牌线下用户感知触点之一。通过网点员工向用户提供友好、便捷、专业的客户服务，从而树立良好的社会品牌形象，使之在用户心目中具有较高的信誉度和良好的口碑，成为行业服务标杆。为了实现这一目标，需对服务网点进行科学与有效的管理，需做好以下几个方面工作：</a:t>
            </a:r>
            <a:endParaRPr lang="en-US" altLang="zh-CN" sz="1600">
              <a:solidFill>
                <a:srgbClr val="046937"/>
              </a:solidFill>
              <a:latin typeface="OPPOSans R" panose="00020600040101010101" charset="-122"/>
              <a:ea typeface="OPPOSans R" panose="00020600040101010101" charset="-122"/>
              <a:cs typeface="OPPOSans R" panose="00020600040101010101" charset="-122"/>
              <a:sym typeface="+mn-ea"/>
            </a:endParaRPr>
          </a:p>
          <a:p>
            <a:pPr algn="just" fontAlgn="auto">
              <a:lnSpc>
                <a:spcPct val="150000"/>
              </a:lnSpc>
            </a:pPr>
            <a:endParaRPr lang="en-US" altLang="zh-CN" sz="1600">
              <a:solidFill>
                <a:srgbClr val="046937"/>
              </a:solidFill>
              <a:latin typeface="OPPOSans R" panose="00020600040101010101" charset="-122"/>
              <a:ea typeface="OPPOSans R" panose="00020600040101010101" charset="-122"/>
              <a:cs typeface="OPPOSans R" panose="00020600040101010101" charset="-122"/>
              <a:sym typeface="+mn-ea"/>
            </a:endParaRPr>
          </a:p>
          <a:p>
            <a:pPr marL="285750" indent="-285750" algn="just" fontAlgn="auto">
              <a:lnSpc>
                <a:spcPct val="150000"/>
              </a:lnSpc>
              <a:buFont typeface="Wingdings" panose="05000000000000000000" charset="0"/>
              <a:buChar char="p"/>
            </a:pPr>
            <a:r>
              <a:rPr lang="zh-CN" altLang="en-US" sz="1600">
                <a:solidFill>
                  <a:srgbClr val="046937"/>
                </a:solidFill>
                <a:latin typeface="OPPOSans R" panose="00020600040101010101" charset="-122"/>
                <a:ea typeface="OPPOSans R" panose="00020600040101010101" charset="-122"/>
                <a:cs typeface="OPPOSans R" panose="00020600040101010101" charset="-122"/>
                <a:sym typeface="+mn-ea"/>
              </a:rPr>
              <a:t>网点规划</a:t>
            </a:r>
            <a:r>
              <a:rPr lang="en-US" altLang="zh-CN" sz="1600">
                <a:solidFill>
                  <a:srgbClr val="046937"/>
                </a:solidFill>
                <a:latin typeface="OPPOSans R" panose="00020600040101010101" charset="-122"/>
                <a:ea typeface="OPPOSans R" panose="00020600040101010101" charset="-122"/>
                <a:cs typeface="OPPOSans R" panose="00020600040101010101" charset="-122"/>
                <a:sym typeface="+mn-ea"/>
              </a:rPr>
              <a:t>--</a:t>
            </a:r>
            <a:r>
              <a:rPr lang="zh-CN" altLang="en-US" sz="1600">
                <a:solidFill>
                  <a:srgbClr val="046937"/>
                </a:solidFill>
                <a:latin typeface="OPPOSans R" panose="00020600040101010101" charset="-122"/>
                <a:ea typeface="OPPOSans R" panose="00020600040101010101" charset="-122"/>
                <a:cs typeface="OPPOSans R" panose="00020600040101010101" charset="-122"/>
                <a:sym typeface="+mn-ea"/>
              </a:rPr>
              <a:t>根据区域总体规划和代理业务发展的内在要求，对服务网点的商业功能、结构、空间布局和建设规模所做的统筹设计；</a:t>
            </a:r>
            <a:endParaRPr lang="en-US" altLang="zh-CN" sz="1600">
              <a:solidFill>
                <a:srgbClr val="046937"/>
              </a:solidFill>
              <a:latin typeface="OPPOSans R" panose="00020600040101010101" charset="-122"/>
              <a:ea typeface="OPPOSans R" panose="00020600040101010101" charset="-122"/>
              <a:cs typeface="OPPOSans R" panose="00020600040101010101" charset="-122"/>
              <a:sym typeface="+mn-ea"/>
            </a:endParaRPr>
          </a:p>
          <a:p>
            <a:pPr marL="285750" indent="-285750" algn="just" fontAlgn="auto">
              <a:lnSpc>
                <a:spcPct val="150000"/>
              </a:lnSpc>
              <a:buFont typeface="Wingdings" panose="05000000000000000000" charset="0"/>
              <a:buChar char="p"/>
            </a:pPr>
            <a:r>
              <a:rPr lang="zh-CN" altLang="en-US" sz="1600">
                <a:solidFill>
                  <a:srgbClr val="046937"/>
                </a:solidFill>
                <a:latin typeface="OPPOSans R" panose="00020600040101010101" charset="-122"/>
                <a:ea typeface="OPPOSans R" panose="00020600040101010101" charset="-122"/>
                <a:cs typeface="OPPOSans R" panose="00020600040101010101" charset="-122"/>
              </a:rPr>
              <a:t>网点选址</a:t>
            </a:r>
            <a:r>
              <a:rPr lang="en-US" altLang="zh-CN" sz="1600">
                <a:solidFill>
                  <a:srgbClr val="046937"/>
                </a:solidFill>
                <a:latin typeface="OPPOSans R" panose="00020600040101010101" charset="-122"/>
                <a:ea typeface="OPPOSans R" panose="00020600040101010101" charset="-122"/>
                <a:cs typeface="OPPOSans R" panose="00020600040101010101" charset="-122"/>
              </a:rPr>
              <a:t>--</a:t>
            </a:r>
            <a:r>
              <a:rPr lang="zh-CN" altLang="en-US" sz="1600">
                <a:solidFill>
                  <a:srgbClr val="046937"/>
                </a:solidFill>
                <a:latin typeface="OPPOSans R" panose="00020600040101010101" charset="-122"/>
                <a:ea typeface="OPPOSans R" panose="00020600040101010101" charset="-122"/>
                <a:cs typeface="OPPOSans R" panose="00020600040101010101" charset="-122"/>
              </a:rPr>
              <a:t>在正式建店之前对地址进行论证和决策的过程；</a:t>
            </a:r>
            <a:endParaRPr lang="en-US" altLang="zh-CN" sz="1600">
              <a:solidFill>
                <a:srgbClr val="046937"/>
              </a:solidFill>
              <a:latin typeface="OPPOSans R" panose="00020600040101010101" charset="-122"/>
              <a:ea typeface="OPPOSans R" panose="00020600040101010101" charset="-122"/>
              <a:cs typeface="OPPOSans R" panose="00020600040101010101" charset="-122"/>
            </a:endParaRPr>
          </a:p>
          <a:p>
            <a:pPr marL="285750" indent="-285750" algn="just" fontAlgn="auto">
              <a:lnSpc>
                <a:spcPct val="150000"/>
              </a:lnSpc>
              <a:buFont typeface="Wingdings" panose="05000000000000000000" charset="0"/>
              <a:buChar char="p"/>
            </a:pPr>
            <a:r>
              <a:rPr lang="zh-CN" altLang="en-US" sz="1600">
                <a:solidFill>
                  <a:srgbClr val="046937"/>
                </a:solidFill>
                <a:latin typeface="OPPOSans R" panose="00020600040101010101" charset="-122"/>
                <a:ea typeface="OPPOSans R" panose="00020600040101010101" charset="-122"/>
                <a:cs typeface="OPPOSans R" panose="00020600040101010101" charset="-122"/>
              </a:rPr>
              <a:t>网点建设</a:t>
            </a:r>
            <a:r>
              <a:rPr lang="en-US" altLang="zh-CN" sz="1600">
                <a:solidFill>
                  <a:srgbClr val="046937"/>
                </a:solidFill>
                <a:latin typeface="OPPOSans R" panose="00020600040101010101" charset="-122"/>
                <a:ea typeface="OPPOSans R" panose="00020600040101010101" charset="-122"/>
                <a:cs typeface="OPPOSans R" panose="00020600040101010101" charset="-122"/>
              </a:rPr>
              <a:t>--</a:t>
            </a:r>
            <a:r>
              <a:rPr lang="zh-CN" altLang="en-US" sz="1600">
                <a:solidFill>
                  <a:srgbClr val="046937"/>
                </a:solidFill>
                <a:latin typeface="OPPOSans R" panose="00020600040101010101" charset="-122"/>
                <a:ea typeface="OPPOSans R" panose="00020600040101010101" charset="-122"/>
                <a:cs typeface="OPPOSans R" panose="00020600040101010101" charset="-122"/>
              </a:rPr>
              <a:t>店面选好后，如何把握装修能力，保证装修质量和标准符合品牌形象要求；</a:t>
            </a:r>
            <a:endParaRPr lang="en-US" altLang="zh-CN" sz="1600">
              <a:solidFill>
                <a:srgbClr val="046937"/>
              </a:solidFill>
              <a:latin typeface="OPPOSans R" panose="00020600040101010101" charset="-122"/>
              <a:ea typeface="OPPOSans R" panose="00020600040101010101" charset="-122"/>
              <a:cs typeface="OPPOSans R" panose="00020600040101010101" charset="-122"/>
            </a:endParaRPr>
          </a:p>
          <a:p>
            <a:pPr marL="285750" indent="-285750" algn="just" fontAlgn="auto">
              <a:lnSpc>
                <a:spcPct val="150000"/>
              </a:lnSpc>
              <a:buFont typeface="Wingdings" panose="05000000000000000000" charset="0"/>
              <a:buChar char="p"/>
            </a:pPr>
            <a:r>
              <a:rPr lang="zh-CN" altLang="en-US" sz="1600">
                <a:solidFill>
                  <a:srgbClr val="046937"/>
                </a:solidFill>
                <a:latin typeface="OPPOSans R" panose="00020600040101010101" charset="-122"/>
                <a:ea typeface="OPPOSans R" panose="00020600040101010101" charset="-122"/>
                <a:cs typeface="OPPOSans R" panose="00020600040101010101" charset="-122"/>
              </a:rPr>
              <a:t>形象管理</a:t>
            </a:r>
            <a:r>
              <a:rPr lang="en-US" altLang="zh-CN" sz="1600">
                <a:solidFill>
                  <a:srgbClr val="046937"/>
                </a:solidFill>
                <a:latin typeface="OPPOSans R" panose="00020600040101010101" charset="-122"/>
                <a:ea typeface="OPPOSans R" panose="00020600040101010101" charset="-122"/>
                <a:cs typeface="OPPOSans R" panose="00020600040101010101" charset="-122"/>
              </a:rPr>
              <a:t>--</a:t>
            </a:r>
            <a:r>
              <a:rPr lang="zh-CN" altLang="en-US" sz="1600">
                <a:solidFill>
                  <a:srgbClr val="046937"/>
                </a:solidFill>
                <a:latin typeface="OPPOSans R" panose="00020600040101010101" charset="-122"/>
                <a:ea typeface="OPPOSans R" panose="00020600040101010101" charset="-122"/>
                <a:cs typeface="OPPOSans R" panose="00020600040101010101" charset="-122"/>
              </a:rPr>
              <a:t>在门店建好之后，如何根据形象手册对门店形象进行日常管理与标准维护；</a:t>
            </a:r>
            <a:endParaRPr lang="en-US" altLang="zh-CN" sz="1600">
              <a:solidFill>
                <a:srgbClr val="046937"/>
              </a:solidFill>
              <a:latin typeface="OPPOSans R" panose="00020600040101010101" charset="-122"/>
              <a:ea typeface="OPPOSans R" panose="00020600040101010101" charset="-122"/>
              <a:cs typeface="OPPOSans R" panose="00020600040101010101" charset="-122"/>
            </a:endParaRPr>
          </a:p>
          <a:p>
            <a:pPr marL="285750" indent="-285750" algn="just" fontAlgn="auto">
              <a:lnSpc>
                <a:spcPct val="150000"/>
              </a:lnSpc>
              <a:buFont typeface="Wingdings" panose="05000000000000000000" charset="0"/>
              <a:buChar char="p"/>
            </a:pPr>
            <a:r>
              <a:rPr lang="zh-CN" altLang="en-US" sz="1600">
                <a:solidFill>
                  <a:srgbClr val="046937"/>
                </a:solidFill>
                <a:latin typeface="OPPOSans R" panose="00020600040101010101" charset="-122"/>
                <a:ea typeface="OPPOSans R" panose="00020600040101010101" charset="-122"/>
                <a:cs typeface="OPPOSans R" panose="00020600040101010101" charset="-122"/>
              </a:rPr>
              <a:t>网点运营</a:t>
            </a:r>
            <a:r>
              <a:rPr lang="en-US" altLang="zh-CN" sz="1600">
                <a:solidFill>
                  <a:srgbClr val="046937"/>
                </a:solidFill>
                <a:latin typeface="OPPOSans R" panose="00020600040101010101" charset="-122"/>
                <a:ea typeface="OPPOSans R" panose="00020600040101010101" charset="-122"/>
                <a:cs typeface="OPPOSans R" panose="00020600040101010101" charset="-122"/>
              </a:rPr>
              <a:t>--</a:t>
            </a:r>
            <a:r>
              <a:rPr lang="zh-CN" altLang="en-US" sz="1600">
                <a:solidFill>
                  <a:srgbClr val="046937"/>
                </a:solidFill>
                <a:latin typeface="OPPOSans R" panose="00020600040101010101" charset="-122"/>
                <a:ea typeface="OPPOSans R" panose="00020600040101010101" charset="-122"/>
                <a:cs typeface="OPPOSans R" panose="00020600040101010101" charset="-122"/>
              </a:rPr>
              <a:t>在门店日常运营与管理中，如何在“人”、“财”、“物”三个方面进行有效经营与管理。</a:t>
            </a:r>
            <a:endParaRPr lang="en-US" altLang="zh-CN" sz="1600">
              <a:solidFill>
                <a:srgbClr val="046937"/>
              </a:solidFill>
              <a:latin typeface="OPPOSans R" panose="00020600040101010101" charset="-122"/>
              <a:ea typeface="OPPOSans R" panose="00020600040101010101" charset="-122"/>
              <a:cs typeface="OPPOSans R" panose="00020600040101010101" charset="-122"/>
            </a:endParaRPr>
          </a:p>
          <a:p>
            <a:pPr marL="285750" indent="-285750" algn="just" fontAlgn="auto">
              <a:lnSpc>
                <a:spcPct val="150000"/>
              </a:lnSpc>
              <a:buFont typeface="Wingdings" panose="05000000000000000000" charset="0"/>
              <a:buChar char="p"/>
            </a:pPr>
            <a:endParaRPr lang="en-US" altLang="zh-CN" sz="1600">
              <a:solidFill>
                <a:srgbClr val="046937"/>
              </a:solidFill>
              <a:effectLst/>
              <a:latin typeface="OPPOSans R" panose="00020600040101010101" charset="-122"/>
              <a:ea typeface="OPPOSans R" panose="00020600040101010101" charset="-122"/>
              <a:cs typeface="OPPOSans R" panose="00020600040101010101" charset="-122"/>
            </a:endParaRPr>
          </a:p>
          <a:p>
            <a:pPr marL="285750" indent="-285750" algn="just" fontAlgn="auto">
              <a:lnSpc>
                <a:spcPct val="150000"/>
              </a:lnSpc>
              <a:buFont typeface="Wingdings" panose="05000000000000000000" charset="0"/>
              <a:buChar char="p"/>
            </a:pPr>
            <a:endParaRPr lang="en-US" altLang="zh-CN" sz="1600">
              <a:solidFill>
                <a:srgbClr val="046937"/>
              </a:solidFill>
              <a:latin typeface="OPPOSans R" panose="00020600040101010101" charset="-122"/>
              <a:ea typeface="OPPOSans R" panose="00020600040101010101" charset="-122"/>
              <a:cs typeface="OPPOSans R" panose="00020600040101010101" charset="-122"/>
            </a:endParaRPr>
          </a:p>
        </p:txBody>
      </p:sp>
      <p:sp>
        <p:nvSpPr>
          <p:cNvPr id="2" name="标题 1"/>
          <p:cNvSpPr>
            <a:spLocks noGrp="1"/>
          </p:cNvSpPr>
          <p:nvPr>
            <p:ph type="title"/>
          </p:nvPr>
        </p:nvSpPr>
        <p:spPr>
          <a:xfrm>
            <a:off x="367554" y="364531"/>
            <a:ext cx="11253328" cy="536842"/>
          </a:xfrm>
        </p:spPr>
        <p:txBody>
          <a:bodyPr/>
          <a:lstStyle/>
          <a:p>
            <a:r>
              <a:rPr kumimoji="1" lang="zh-CN" altLang="en-US"/>
              <a:t>导入</a:t>
            </a:r>
            <a:r>
              <a:rPr kumimoji="1" lang="en-US" altLang="zh-CN"/>
              <a:t>--</a:t>
            </a:r>
            <a:r>
              <a:rPr kumimoji="1" lang="zh-CN" altLang="en-US"/>
              <a:t>网点管理的意义</a:t>
            </a:r>
            <a:endParaRPr kumimoji="1"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a:t>导入</a:t>
            </a:r>
            <a:r>
              <a:rPr lang="en-US" altLang="zh-CN"/>
              <a:t>--</a:t>
            </a:r>
            <a:r>
              <a:rPr lang="zh-CN" altLang="en-US"/>
              <a:t>网点管理流程</a:t>
            </a:r>
            <a:endParaRPr lang="zh-CN" altLang="en-US"/>
          </a:p>
        </p:txBody>
      </p:sp>
      <p:grpSp>
        <p:nvGrpSpPr>
          <p:cNvPr id="36" name="2690"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716874" y="1444547"/>
            <a:ext cx="10758234" cy="4185547"/>
            <a:chOff x="669925" y="1903264"/>
            <a:chExt cx="10758235" cy="4185547"/>
          </a:xfrm>
        </p:grpSpPr>
        <p:cxnSp>
          <p:nvCxnSpPr>
            <p:cNvPr id="37" name="直接连接符 36"/>
            <p:cNvCxnSpPr/>
            <p:nvPr/>
          </p:nvCxnSpPr>
          <p:spPr>
            <a:xfrm>
              <a:off x="11408401" y="1952909"/>
              <a:ext cx="0" cy="3492315"/>
            </a:xfrm>
            <a:prstGeom prst="line">
              <a:avLst/>
            </a:prstGeom>
            <a:ln w="6350"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nvGrpSpPr>
            <p:cNvPr id="38" name="ïS1ïďe"/>
            <p:cNvGrpSpPr/>
            <p:nvPr/>
          </p:nvGrpSpPr>
          <p:grpSpPr>
            <a:xfrm>
              <a:off x="669925" y="1903264"/>
              <a:ext cx="10758235" cy="4185547"/>
              <a:chOff x="424572" y="1903264"/>
              <a:chExt cx="11071973" cy="4185547"/>
            </a:xfrm>
          </p:grpSpPr>
          <p:grpSp>
            <p:nvGrpSpPr>
              <p:cNvPr id="43" name="iṣľiďê"/>
              <p:cNvGrpSpPr/>
              <p:nvPr/>
            </p:nvGrpSpPr>
            <p:grpSpPr>
              <a:xfrm>
                <a:off x="424572" y="1952909"/>
                <a:ext cx="2440237" cy="4135902"/>
                <a:chOff x="673889" y="1952909"/>
                <a:chExt cx="2440237" cy="4135902"/>
              </a:xfrm>
            </p:grpSpPr>
            <p:sp>
              <p:nvSpPr>
                <p:cNvPr id="64" name="íṣľíḋé"/>
                <p:cNvSpPr txBox="1"/>
                <p:nvPr/>
              </p:nvSpPr>
              <p:spPr>
                <a:xfrm>
                  <a:off x="1115788" y="1952909"/>
                  <a:ext cx="1584176" cy="1584176"/>
                </a:xfrm>
                <a:prstGeom prst="rect">
                  <a:avLst/>
                </a:prstGeom>
                <a:noFill/>
              </p:spPr>
              <p:txBody>
                <a:bodyPr wrap="none" lIns="0" tIns="0" rIns="0" bIns="0" anchor="ctr" anchorCtr="0">
                  <a:normAutofit/>
                </a:bodyPr>
                <a:lstStyle/>
                <a:p>
                  <a:pPr algn="ctr"/>
                  <a:r>
                    <a:rPr lang="en-US" altLang="zh-CN" sz="7200">
                      <a:solidFill>
                        <a:schemeClr val="accent1"/>
                      </a:solidFill>
                      <a:latin typeface="Impact" panose="020B0806030902050204" pitchFamily="34" charset="0"/>
                      <a:ea typeface="OPPOSans R" panose="00020600040101010101" charset="-122"/>
                      <a:cs typeface="OPPOSans R" panose="00020600040101010101" charset="-122"/>
                    </a:rPr>
                    <a:t>01</a:t>
                  </a:r>
                  <a:endParaRPr lang="en-US" altLang="zh-CN" sz="7200" dirty="0">
                    <a:solidFill>
                      <a:schemeClr val="accent1"/>
                    </a:solidFill>
                    <a:latin typeface="Impact" panose="020B0806030902050204" pitchFamily="34" charset="0"/>
                    <a:ea typeface="OPPOSans R" panose="00020600040101010101" charset="-122"/>
                    <a:cs typeface="OPPOSans R" panose="00020600040101010101" charset="-122"/>
                  </a:endParaRPr>
                </a:p>
              </p:txBody>
            </p:sp>
            <p:grpSp>
              <p:nvGrpSpPr>
                <p:cNvPr id="65" name="ïsļîḑé"/>
                <p:cNvGrpSpPr/>
                <p:nvPr/>
              </p:nvGrpSpPr>
              <p:grpSpPr>
                <a:xfrm>
                  <a:off x="673889" y="3537085"/>
                  <a:ext cx="2440237" cy="2551726"/>
                  <a:chOff x="8144755" y="1948892"/>
                  <a:chExt cx="2440237" cy="2551726"/>
                </a:xfrm>
              </p:grpSpPr>
              <p:sp>
                <p:nvSpPr>
                  <p:cNvPr id="66" name="iṩḷïḍê"/>
                  <p:cNvSpPr/>
                  <p:nvPr/>
                </p:nvSpPr>
                <p:spPr bwMode="auto">
                  <a:xfrm>
                    <a:off x="8172856" y="2288616"/>
                    <a:ext cx="2412136" cy="2212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normAutofit fontScale="97500"/>
                  </a:bodyPr>
                  <a:lstStyle/>
                  <a:p>
                    <a:pPr>
                      <a:lnSpc>
                        <a:spcPct val="120000"/>
                      </a:lnSpc>
                      <a:spcBef>
                        <a:spcPct val="0"/>
                      </a:spcBef>
                    </a:pPr>
                    <a:r>
                      <a:rPr lang="zh-CN" altLang="en-US" sz="1200" dirty="0">
                        <a:latin typeface="OPPOSans R" panose="00020600040101010101" charset="-122"/>
                        <a:ea typeface="OPPOSans R" panose="00020600040101010101" charset="-122"/>
                        <a:cs typeface="OPPOSans R" panose="00020600040101010101" charset="-122"/>
                      </a:rPr>
                      <a:t>从宏观层面对整体市场进行服务网点布局</a:t>
                    </a:r>
                    <a:r>
                      <a:rPr lang="zh-CN" altLang="en-US" sz="1200">
                        <a:latin typeface="OPPOSans R" panose="00020600040101010101" charset="-122"/>
                        <a:ea typeface="OPPOSans R" panose="00020600040101010101" charset="-122"/>
                        <a:cs typeface="OPPOSans R" panose="00020600040101010101" charset="-122"/>
                      </a:rPr>
                      <a:t>规划，通过分年度的新设、撤销、迁址、升级等方式，调整现有渠道网络，使得该区域在阶段性实现较佳的网点网络布局状态 。</a:t>
                    </a:r>
                    <a:endParaRPr lang="en-US" altLang="zh-CN" sz="1200">
                      <a:latin typeface="OPPOSans R" panose="00020600040101010101" charset="-122"/>
                      <a:ea typeface="OPPOSans R" panose="00020600040101010101" charset="-122"/>
                      <a:cs typeface="OPPOSans R" panose="00020600040101010101" charset="-122"/>
                    </a:endParaRPr>
                  </a:p>
                  <a:p>
                    <a:pPr algn="l" eaLnBrk="1" hangingPunct="1">
                      <a:lnSpc>
                        <a:spcPct val="120000"/>
                      </a:lnSpc>
                      <a:spcBef>
                        <a:spcPct val="0"/>
                      </a:spcBef>
                      <a:buFontTx/>
                      <a:buNone/>
                    </a:pPr>
                    <a:endParaRPr lang="zh-CN" altLang="en-US" sz="1200" dirty="0">
                      <a:solidFill>
                        <a:schemeClr val="tx1"/>
                      </a:solidFill>
                      <a:latin typeface="OPPOSans R" panose="00020600040101010101" charset="-122"/>
                      <a:ea typeface="OPPOSans R" panose="00020600040101010101" charset="-122"/>
                      <a:cs typeface="OPPOSans R" panose="00020600040101010101" charset="-122"/>
                    </a:endParaRPr>
                  </a:p>
                </p:txBody>
              </p:sp>
              <p:sp>
                <p:nvSpPr>
                  <p:cNvPr id="67" name="íSľîdè"/>
                  <p:cNvSpPr txBox="1"/>
                  <p:nvPr/>
                </p:nvSpPr>
                <p:spPr bwMode="auto">
                  <a:xfrm>
                    <a:off x="8144755" y="1948892"/>
                    <a:ext cx="2440195" cy="339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ormAutofit/>
                  </a:bodyPr>
                  <a:lstStyle/>
                  <a:p>
                    <a:pPr algn="ctr">
                      <a:lnSpc>
                        <a:spcPct val="110000"/>
                      </a:lnSpc>
                      <a:spcBef>
                        <a:spcPct val="0"/>
                      </a:spcBef>
                      <a:buNone/>
                    </a:pPr>
                    <a:r>
                      <a:rPr lang="zh-CN" altLang="en-US" sz="1800" b="1">
                        <a:latin typeface="OPPOSans R" panose="00020600040101010101" charset="-122"/>
                        <a:ea typeface="OPPOSans R" panose="00020600040101010101" charset="-122"/>
                        <a:cs typeface="OPPOSans R" panose="00020600040101010101" charset="-122"/>
                      </a:rPr>
                      <a:t>网点规划</a:t>
                    </a:r>
                    <a:endParaRPr lang="zh-CN" altLang="en-US" sz="1800" b="1" dirty="0">
                      <a:latin typeface="OPPOSans R" panose="00020600040101010101" charset="-122"/>
                      <a:ea typeface="OPPOSans R" panose="00020600040101010101" charset="-122"/>
                      <a:cs typeface="OPPOSans R" panose="00020600040101010101" charset="-122"/>
                    </a:endParaRPr>
                  </a:p>
                </p:txBody>
              </p:sp>
            </p:grpSp>
          </p:grpSp>
          <p:grpSp>
            <p:nvGrpSpPr>
              <p:cNvPr id="44" name="íṥ1ïḍê"/>
              <p:cNvGrpSpPr/>
              <p:nvPr/>
            </p:nvGrpSpPr>
            <p:grpSpPr>
              <a:xfrm>
                <a:off x="5006802" y="1916832"/>
                <a:ext cx="2165805" cy="3843388"/>
                <a:chOff x="5047158" y="1916832"/>
                <a:chExt cx="2165805" cy="3843388"/>
              </a:xfrm>
            </p:grpSpPr>
            <p:sp>
              <p:nvSpPr>
                <p:cNvPr id="60" name="işľíḍê"/>
                <p:cNvSpPr txBox="1"/>
                <p:nvPr/>
              </p:nvSpPr>
              <p:spPr>
                <a:xfrm>
                  <a:off x="5330025" y="1916832"/>
                  <a:ext cx="1584176" cy="1584176"/>
                </a:xfrm>
                <a:prstGeom prst="rect">
                  <a:avLst/>
                </a:prstGeom>
                <a:noFill/>
              </p:spPr>
              <p:txBody>
                <a:bodyPr wrap="none" lIns="0" tIns="0" rIns="0" bIns="0" anchor="ctr" anchorCtr="0">
                  <a:normAutofit/>
                </a:bodyPr>
                <a:lstStyle/>
                <a:p>
                  <a:pPr algn="ctr"/>
                  <a:r>
                    <a:rPr lang="en-US" altLang="zh-CN" sz="7200" dirty="0">
                      <a:solidFill>
                        <a:schemeClr val="accent1"/>
                      </a:solidFill>
                      <a:latin typeface="Impact" panose="020B0806030902050204" pitchFamily="34" charset="0"/>
                      <a:ea typeface="OPPOSans R" panose="00020600040101010101" charset="-122"/>
                      <a:cs typeface="OPPOSans R" panose="00020600040101010101" charset="-122"/>
                    </a:rPr>
                    <a:t>03</a:t>
                  </a:r>
                  <a:endParaRPr lang="en-US" altLang="zh-CN" sz="7200" dirty="0">
                    <a:solidFill>
                      <a:schemeClr val="accent1"/>
                    </a:solidFill>
                    <a:latin typeface="Impact" panose="020B0806030902050204" pitchFamily="34" charset="0"/>
                    <a:ea typeface="OPPOSans R" panose="00020600040101010101" charset="-122"/>
                    <a:cs typeface="OPPOSans R" panose="00020600040101010101" charset="-122"/>
                  </a:endParaRPr>
                </a:p>
              </p:txBody>
            </p:sp>
            <p:grpSp>
              <p:nvGrpSpPr>
                <p:cNvPr id="61" name="îśľíďè"/>
                <p:cNvGrpSpPr/>
                <p:nvPr/>
              </p:nvGrpSpPr>
              <p:grpSpPr>
                <a:xfrm>
                  <a:off x="5047158" y="3537085"/>
                  <a:ext cx="2165805" cy="2223135"/>
                  <a:chOff x="8363585" y="1948892"/>
                  <a:chExt cx="2165805" cy="2223135"/>
                </a:xfrm>
              </p:grpSpPr>
              <p:sp>
                <p:nvSpPr>
                  <p:cNvPr id="62" name="iṧlîḋê"/>
                  <p:cNvSpPr/>
                  <p:nvPr/>
                </p:nvSpPr>
                <p:spPr bwMode="auto">
                  <a:xfrm>
                    <a:off x="8410684" y="2288617"/>
                    <a:ext cx="2063179" cy="1883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lstStyle/>
                  <a:p>
                    <a:pPr algn="l" eaLnBrk="1" hangingPunct="1">
                      <a:lnSpc>
                        <a:spcPct val="120000"/>
                      </a:lnSpc>
                      <a:spcBef>
                        <a:spcPct val="0"/>
                      </a:spcBef>
                      <a:buFontTx/>
                      <a:buNone/>
                    </a:pPr>
                    <a:r>
                      <a:rPr lang="zh-CN" altLang="en-US" sz="1200">
                        <a:solidFill>
                          <a:schemeClr val="tx1"/>
                        </a:solidFill>
                        <a:latin typeface="OPPOSans R" panose="00020600040101010101" charset="-122"/>
                        <a:ea typeface="OPPOSans R" panose="00020600040101010101" charset="-122"/>
                        <a:cs typeface="OPPOSans R" panose="00020600040101010101" charset="-122"/>
                      </a:rPr>
                      <a:t>确定</a:t>
                    </a:r>
                    <a:r>
                      <a:rPr lang="zh-CN" altLang="en-US" sz="1200" dirty="0">
                        <a:solidFill>
                          <a:schemeClr val="tx1"/>
                        </a:solidFill>
                        <a:latin typeface="OPPOSans R" panose="00020600040101010101" charset="-122"/>
                        <a:ea typeface="OPPOSans R" panose="00020600040101010101" charset="-122"/>
                        <a:cs typeface="OPPOSans R" panose="00020600040101010101" charset="-122"/>
                      </a:rPr>
                      <a:t>目标门店后</a:t>
                    </a:r>
                    <a:r>
                      <a:rPr lang="zh-CN" altLang="en-US" sz="1200">
                        <a:solidFill>
                          <a:schemeClr val="tx1"/>
                        </a:solidFill>
                        <a:latin typeface="OPPOSans R" panose="00020600040101010101" charset="-122"/>
                        <a:ea typeface="OPPOSans R" panose="00020600040101010101" charset="-122"/>
                        <a:cs typeface="OPPOSans R" panose="00020600040101010101" charset="-122"/>
                      </a:rPr>
                      <a:t>，总部</a:t>
                    </a:r>
                    <a:r>
                      <a:rPr lang="zh-CN" altLang="en-US" sz="1200">
                        <a:latin typeface="OPPOSans R" panose="00020600040101010101" charset="-122"/>
                        <a:ea typeface="OPPOSans R" panose="00020600040101010101" charset="-122"/>
                        <a:cs typeface="OPPOSans R" panose="00020600040101010101" charset="-122"/>
                      </a:rPr>
                      <a:t>根据</a:t>
                    </a:r>
                    <a:r>
                      <a:rPr lang="zh-CN" altLang="en-US" sz="1200">
                        <a:solidFill>
                          <a:schemeClr val="tx1"/>
                        </a:solidFill>
                        <a:latin typeface="OPPOSans R" panose="00020600040101010101" charset="-122"/>
                        <a:ea typeface="OPPOSans R" panose="00020600040101010101" charset="-122"/>
                        <a:cs typeface="OPPOSans R" panose="00020600040101010101" charset="-122"/>
                      </a:rPr>
                      <a:t>《网点建设导入表》</a:t>
                    </a:r>
                    <a:r>
                      <a:rPr lang="zh-CN" altLang="en-US" sz="1200" dirty="0">
                        <a:solidFill>
                          <a:schemeClr val="tx1"/>
                        </a:solidFill>
                        <a:latin typeface="OPPOSans R" panose="00020600040101010101" charset="-122"/>
                        <a:ea typeface="OPPOSans R" panose="00020600040101010101" charset="-122"/>
                        <a:cs typeface="OPPOSans R" panose="00020600040101010101" charset="-122"/>
                      </a:rPr>
                      <a:t>进行分析，确定形象标准，输出</a:t>
                    </a:r>
                    <a:r>
                      <a:rPr lang="en-US" altLang="zh-CN" sz="1200" dirty="0">
                        <a:solidFill>
                          <a:schemeClr val="tx1"/>
                        </a:solidFill>
                        <a:latin typeface="OPPOSans R" panose="00020600040101010101" charset="-122"/>
                        <a:ea typeface="OPPOSans R" panose="00020600040101010101" charset="-122"/>
                        <a:cs typeface="OPPOSans R" panose="00020600040101010101" charset="-122"/>
                      </a:rPr>
                      <a:t>OPPO</a:t>
                    </a:r>
                    <a:r>
                      <a:rPr lang="zh-CN" altLang="en-US" sz="1200" dirty="0">
                        <a:solidFill>
                          <a:schemeClr val="tx1"/>
                        </a:solidFill>
                        <a:latin typeface="OPPOSans R" panose="00020600040101010101" charset="-122"/>
                        <a:ea typeface="OPPOSans R" panose="00020600040101010101" charset="-122"/>
                        <a:cs typeface="OPPOSans R" panose="00020600040101010101" charset="-122"/>
                      </a:rPr>
                      <a:t>客服中心门店设计图，代理负责跟进督促装修公司进行门店装修</a:t>
                    </a:r>
                    <a:r>
                      <a:rPr lang="zh-CN" altLang="en-US" sz="1200">
                        <a:solidFill>
                          <a:schemeClr val="tx1"/>
                        </a:solidFill>
                        <a:latin typeface="OPPOSans R" panose="00020600040101010101" charset="-122"/>
                        <a:ea typeface="OPPOSans R" panose="00020600040101010101" charset="-122"/>
                        <a:cs typeface="OPPOSans R" panose="00020600040101010101" charset="-122"/>
                      </a:rPr>
                      <a:t>建设。</a:t>
                    </a:r>
                    <a:endParaRPr lang="zh-CN" altLang="en-US" sz="1200" dirty="0">
                      <a:solidFill>
                        <a:schemeClr val="tx1"/>
                      </a:solidFill>
                      <a:latin typeface="OPPOSans R" panose="00020600040101010101" charset="-122"/>
                      <a:ea typeface="OPPOSans R" panose="00020600040101010101" charset="-122"/>
                      <a:cs typeface="OPPOSans R" panose="00020600040101010101" charset="-122"/>
                    </a:endParaRPr>
                  </a:p>
                </p:txBody>
              </p:sp>
              <p:sp>
                <p:nvSpPr>
                  <p:cNvPr id="63" name="išḷiḍê"/>
                  <p:cNvSpPr txBox="1"/>
                  <p:nvPr/>
                </p:nvSpPr>
                <p:spPr bwMode="auto">
                  <a:xfrm>
                    <a:off x="8363585" y="1948892"/>
                    <a:ext cx="2165805" cy="339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ormAutofit/>
                  </a:bodyPr>
                  <a:lstStyle/>
                  <a:p>
                    <a:pPr algn="ctr">
                      <a:lnSpc>
                        <a:spcPct val="110000"/>
                      </a:lnSpc>
                      <a:spcBef>
                        <a:spcPct val="0"/>
                      </a:spcBef>
                      <a:buNone/>
                    </a:pPr>
                    <a:r>
                      <a:rPr lang="zh-CN" altLang="en-US" sz="1800" b="1">
                        <a:latin typeface="OPPOSans R" panose="00020600040101010101" charset="-122"/>
                        <a:ea typeface="OPPOSans R" panose="00020600040101010101" charset="-122"/>
                        <a:cs typeface="OPPOSans R" panose="00020600040101010101" charset="-122"/>
                      </a:rPr>
                      <a:t>网点建设</a:t>
                    </a:r>
                    <a:endParaRPr lang="zh-CN" altLang="en-US" sz="1800" b="1" dirty="0">
                      <a:latin typeface="OPPOSans R" panose="00020600040101010101" charset="-122"/>
                      <a:ea typeface="OPPOSans R" panose="00020600040101010101" charset="-122"/>
                      <a:cs typeface="OPPOSans R" panose="00020600040101010101" charset="-122"/>
                    </a:endParaRPr>
                  </a:p>
                </p:txBody>
              </p:sp>
            </p:grpSp>
          </p:grpSp>
          <p:grpSp>
            <p:nvGrpSpPr>
              <p:cNvPr id="45" name="işļiḓê"/>
              <p:cNvGrpSpPr/>
              <p:nvPr/>
            </p:nvGrpSpPr>
            <p:grpSpPr>
              <a:xfrm>
                <a:off x="9322290" y="1903264"/>
                <a:ext cx="2174255" cy="3674711"/>
                <a:chOff x="9209395" y="1903264"/>
                <a:chExt cx="2174255" cy="3674711"/>
              </a:xfrm>
            </p:grpSpPr>
            <p:sp>
              <p:nvSpPr>
                <p:cNvPr id="56" name="îsliḑe"/>
                <p:cNvSpPr txBox="1"/>
                <p:nvPr/>
              </p:nvSpPr>
              <p:spPr>
                <a:xfrm>
                  <a:off x="9480376" y="1903264"/>
                  <a:ext cx="1584176" cy="1584176"/>
                </a:xfrm>
                <a:prstGeom prst="rect">
                  <a:avLst/>
                </a:prstGeom>
                <a:noFill/>
              </p:spPr>
              <p:txBody>
                <a:bodyPr wrap="none" lIns="0" tIns="0" rIns="0" bIns="0" anchor="ctr" anchorCtr="0">
                  <a:normAutofit/>
                </a:bodyPr>
                <a:lstStyle/>
                <a:p>
                  <a:pPr algn="ctr"/>
                  <a:r>
                    <a:rPr lang="en-US" altLang="zh-CN" sz="7200" dirty="0">
                      <a:solidFill>
                        <a:schemeClr val="accent1"/>
                      </a:solidFill>
                      <a:latin typeface="Impact" panose="020B0806030902050204" pitchFamily="34" charset="0"/>
                      <a:ea typeface="OPPOSans R" panose="00020600040101010101" charset="-122"/>
                      <a:cs typeface="OPPOSans R" panose="00020600040101010101" charset="-122"/>
                    </a:rPr>
                    <a:t>05</a:t>
                  </a:r>
                  <a:endParaRPr lang="en-US" altLang="zh-CN" sz="7200" dirty="0">
                    <a:solidFill>
                      <a:schemeClr val="accent1"/>
                    </a:solidFill>
                    <a:latin typeface="Impact" panose="020B0806030902050204" pitchFamily="34" charset="0"/>
                    <a:ea typeface="OPPOSans R" panose="00020600040101010101" charset="-122"/>
                    <a:cs typeface="OPPOSans R" panose="00020600040101010101" charset="-122"/>
                  </a:endParaRPr>
                </a:p>
              </p:txBody>
            </p:sp>
            <p:grpSp>
              <p:nvGrpSpPr>
                <p:cNvPr id="57" name="iṩḻíḋè"/>
                <p:cNvGrpSpPr/>
                <p:nvPr/>
              </p:nvGrpSpPr>
              <p:grpSpPr>
                <a:xfrm>
                  <a:off x="9209395" y="3537085"/>
                  <a:ext cx="2174255" cy="2040890"/>
                  <a:chOff x="8315673" y="1948892"/>
                  <a:chExt cx="2174255" cy="2040890"/>
                </a:xfrm>
              </p:grpSpPr>
              <p:sp>
                <p:nvSpPr>
                  <p:cNvPr id="58" name="î$ḷiďè"/>
                  <p:cNvSpPr/>
                  <p:nvPr/>
                </p:nvSpPr>
                <p:spPr bwMode="auto">
                  <a:xfrm>
                    <a:off x="8335932" y="2288617"/>
                    <a:ext cx="2153996" cy="1701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normAutofit/>
                  </a:bodyPr>
                  <a:lstStyle/>
                  <a:p>
                    <a:pPr algn="just" eaLnBrk="1" hangingPunct="1">
                      <a:lnSpc>
                        <a:spcPct val="120000"/>
                      </a:lnSpc>
                      <a:spcBef>
                        <a:spcPct val="0"/>
                      </a:spcBef>
                      <a:buFontTx/>
                      <a:buNone/>
                    </a:pPr>
                    <a:r>
                      <a:rPr lang="zh-CN" altLang="en-US" sz="1200">
                        <a:solidFill>
                          <a:schemeClr val="tx1"/>
                        </a:solidFill>
                        <a:latin typeface="OPPOSans R" panose="00020600040101010101" charset="-122"/>
                        <a:ea typeface="OPPOSans R" panose="00020600040101010101" charset="-122"/>
                        <a:cs typeface="OPPOSans R" panose="00020600040101010101" charset="-122"/>
                      </a:rPr>
                      <a:t>从门店定位</a:t>
                    </a:r>
                    <a:r>
                      <a:rPr lang="zh-CN" altLang="en-US" sz="1200">
                        <a:latin typeface="OPPOSans R" panose="00020600040101010101" charset="-122"/>
                        <a:ea typeface="OPPOSans R" panose="00020600040101010101" charset="-122"/>
                        <a:cs typeface="OPPOSans R" panose="00020600040101010101" charset="-122"/>
                      </a:rPr>
                      <a:t>、岗位设定、组织架构、人才培养、流程管理、绩效考核等维度，给予门店运营与管理指导。</a:t>
                    </a:r>
                    <a:endParaRPr lang="zh-CN" altLang="en-US" sz="1200" dirty="0">
                      <a:solidFill>
                        <a:schemeClr val="tx1"/>
                      </a:solidFill>
                      <a:latin typeface="OPPOSans R" panose="00020600040101010101" charset="-122"/>
                      <a:ea typeface="OPPOSans R" panose="00020600040101010101" charset="-122"/>
                      <a:cs typeface="OPPOSans R" panose="00020600040101010101" charset="-122"/>
                    </a:endParaRPr>
                  </a:p>
                </p:txBody>
              </p:sp>
              <p:sp>
                <p:nvSpPr>
                  <p:cNvPr id="59" name="îṩḷïḍé"/>
                  <p:cNvSpPr txBox="1"/>
                  <p:nvPr/>
                </p:nvSpPr>
                <p:spPr bwMode="auto">
                  <a:xfrm>
                    <a:off x="8315673" y="1948892"/>
                    <a:ext cx="2153920" cy="339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ormAutofit/>
                  </a:bodyPr>
                  <a:lstStyle/>
                  <a:p>
                    <a:pPr algn="ctr">
                      <a:lnSpc>
                        <a:spcPct val="110000"/>
                      </a:lnSpc>
                      <a:spcBef>
                        <a:spcPct val="0"/>
                      </a:spcBef>
                      <a:buNone/>
                    </a:pPr>
                    <a:r>
                      <a:rPr lang="zh-CN" altLang="en-US" sz="1800" b="1">
                        <a:latin typeface="OPPOSans R" panose="00020600040101010101" charset="-122"/>
                        <a:ea typeface="OPPOSans R" panose="00020600040101010101" charset="-122"/>
                        <a:cs typeface="OPPOSans R" panose="00020600040101010101" charset="-122"/>
                      </a:rPr>
                      <a:t>网点运营</a:t>
                    </a:r>
                    <a:endParaRPr lang="zh-CN" altLang="en-US" sz="1800" b="1" dirty="0">
                      <a:latin typeface="OPPOSans R" panose="00020600040101010101" charset="-122"/>
                      <a:ea typeface="OPPOSans R" panose="00020600040101010101" charset="-122"/>
                      <a:cs typeface="OPPOSans R" panose="00020600040101010101" charset="-122"/>
                    </a:endParaRPr>
                  </a:p>
                </p:txBody>
              </p:sp>
            </p:grpSp>
          </p:grpSp>
          <p:grpSp>
            <p:nvGrpSpPr>
              <p:cNvPr id="46" name="ïSlïdê"/>
              <p:cNvGrpSpPr/>
              <p:nvPr/>
            </p:nvGrpSpPr>
            <p:grpSpPr>
              <a:xfrm>
                <a:off x="2849084" y="2205036"/>
                <a:ext cx="2158158" cy="2916225"/>
                <a:chOff x="3090302" y="2205036"/>
                <a:chExt cx="2158158" cy="2916225"/>
              </a:xfrm>
            </p:grpSpPr>
            <p:sp>
              <p:nvSpPr>
                <p:cNvPr id="52" name="ïş1îdè"/>
                <p:cNvSpPr txBox="1"/>
                <p:nvPr/>
              </p:nvSpPr>
              <p:spPr>
                <a:xfrm>
                  <a:off x="3381091" y="3537085"/>
                  <a:ext cx="1584176" cy="1584176"/>
                </a:xfrm>
                <a:prstGeom prst="rect">
                  <a:avLst/>
                </a:prstGeom>
                <a:noFill/>
              </p:spPr>
              <p:txBody>
                <a:bodyPr wrap="none" lIns="0" tIns="0" rIns="0" bIns="0" anchor="ctr" anchorCtr="0">
                  <a:normAutofit/>
                </a:bodyPr>
                <a:lstStyle/>
                <a:p>
                  <a:pPr algn="ctr"/>
                  <a:r>
                    <a:rPr lang="en-US" altLang="zh-CN" sz="7200" dirty="0">
                      <a:solidFill>
                        <a:schemeClr val="bg1">
                          <a:lumMod val="50000"/>
                        </a:schemeClr>
                      </a:solidFill>
                      <a:latin typeface="Impact" panose="020B0806030902050204" pitchFamily="34" charset="0"/>
                      <a:ea typeface="OPPOSans R" panose="00020600040101010101" charset="-122"/>
                      <a:cs typeface="OPPOSans R" panose="00020600040101010101" charset="-122"/>
                    </a:rPr>
                    <a:t>02</a:t>
                  </a:r>
                  <a:endParaRPr lang="en-US" altLang="zh-CN" sz="7200" dirty="0">
                    <a:solidFill>
                      <a:schemeClr val="bg1">
                        <a:lumMod val="50000"/>
                      </a:schemeClr>
                    </a:solidFill>
                    <a:latin typeface="Impact" panose="020B0806030902050204" pitchFamily="34" charset="0"/>
                    <a:ea typeface="OPPOSans R" panose="00020600040101010101" charset="-122"/>
                    <a:cs typeface="OPPOSans R" panose="00020600040101010101" charset="-122"/>
                  </a:endParaRPr>
                </a:p>
              </p:txBody>
            </p:sp>
            <p:grpSp>
              <p:nvGrpSpPr>
                <p:cNvPr id="53" name="íśḷïďê"/>
                <p:cNvGrpSpPr/>
                <p:nvPr/>
              </p:nvGrpSpPr>
              <p:grpSpPr>
                <a:xfrm>
                  <a:off x="3090302" y="2205036"/>
                  <a:ext cx="2158158" cy="1671515"/>
                  <a:chOff x="3122090" y="1620844"/>
                  <a:chExt cx="2158158" cy="1671515"/>
                </a:xfrm>
              </p:grpSpPr>
              <p:sp>
                <p:nvSpPr>
                  <p:cNvPr id="54" name="íṩ1ïḓé"/>
                  <p:cNvSpPr/>
                  <p:nvPr/>
                </p:nvSpPr>
                <p:spPr bwMode="auto">
                  <a:xfrm>
                    <a:off x="3178595" y="1960569"/>
                    <a:ext cx="2077884" cy="1331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normAutofit/>
                  </a:bodyPr>
                  <a:lstStyle/>
                  <a:p>
                    <a:pPr algn="just" eaLnBrk="1" hangingPunct="1">
                      <a:lnSpc>
                        <a:spcPct val="120000"/>
                      </a:lnSpc>
                      <a:spcBef>
                        <a:spcPct val="0"/>
                      </a:spcBef>
                      <a:buFontTx/>
                      <a:buNone/>
                    </a:pPr>
                    <a:r>
                      <a:rPr lang="zh-CN" altLang="en-US" sz="1200">
                        <a:latin typeface="OPPOSans R" panose="00020600040101010101" charset="-122"/>
                        <a:ea typeface="OPPOSans R" panose="00020600040101010101" charset="-122"/>
                        <a:cs typeface="OPPOSans R" panose="00020600040101010101" charset="-122"/>
                      </a:rPr>
                      <a:t>通过</a:t>
                    </a:r>
                    <a:r>
                      <a:rPr lang="zh-CN" altLang="en-US" sz="1200" dirty="0">
                        <a:latin typeface="OPPOSans R" panose="00020600040101010101" charset="-122"/>
                        <a:ea typeface="OPPOSans R" panose="00020600040101010101" charset="-122"/>
                        <a:cs typeface="OPPOSans R" panose="00020600040101010101" charset="-122"/>
                      </a:rPr>
                      <a:t>《网点选址手册》</a:t>
                    </a:r>
                    <a:r>
                      <a:rPr lang="en-US" altLang="zh-CN" sz="1200" dirty="0">
                        <a:latin typeface="OPPOSans R" panose="00020600040101010101" charset="-122"/>
                        <a:ea typeface="OPPOSans R" panose="00020600040101010101" charset="-122"/>
                        <a:cs typeface="OPPOSans R" panose="00020600040101010101" charset="-122"/>
                      </a:rPr>
                      <a:t>&amp;</a:t>
                    </a:r>
                    <a:r>
                      <a:rPr lang="zh-CN" altLang="en-US" sz="1200" dirty="0">
                        <a:latin typeface="OPPOSans R" panose="00020600040101010101" charset="-122"/>
                        <a:ea typeface="OPPOSans R" panose="00020600040101010101" charset="-122"/>
                        <a:cs typeface="OPPOSans R" panose="00020600040101010101" charset="-122"/>
                      </a:rPr>
                      <a:t>《网点选址评测表》协助代理明确选址方向和目标，精准进行网点门店选址。</a:t>
                    </a:r>
                    <a:endParaRPr lang="zh-CN" altLang="en-US" sz="1200" dirty="0">
                      <a:latin typeface="OPPOSans R" panose="00020600040101010101" charset="-122"/>
                      <a:ea typeface="OPPOSans R" panose="00020600040101010101" charset="-122"/>
                      <a:cs typeface="OPPOSans R" panose="00020600040101010101" charset="-122"/>
                    </a:endParaRPr>
                  </a:p>
                </p:txBody>
              </p:sp>
              <p:sp>
                <p:nvSpPr>
                  <p:cNvPr id="55" name="iSļîďe"/>
                  <p:cNvSpPr txBox="1"/>
                  <p:nvPr/>
                </p:nvSpPr>
                <p:spPr bwMode="auto">
                  <a:xfrm>
                    <a:off x="3122090" y="1620844"/>
                    <a:ext cx="2158158" cy="339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ormAutofit/>
                  </a:bodyPr>
                  <a:lstStyle/>
                  <a:p>
                    <a:pPr algn="ctr">
                      <a:lnSpc>
                        <a:spcPct val="110000"/>
                      </a:lnSpc>
                      <a:spcBef>
                        <a:spcPct val="0"/>
                      </a:spcBef>
                      <a:buNone/>
                    </a:pPr>
                    <a:r>
                      <a:rPr lang="zh-CN" altLang="en-US" sz="1800" b="1">
                        <a:latin typeface="OPPOSans R" panose="00020600040101010101" charset="-122"/>
                        <a:ea typeface="OPPOSans R" panose="00020600040101010101" charset="-122"/>
                        <a:cs typeface="OPPOSans R" panose="00020600040101010101" charset="-122"/>
                      </a:rPr>
                      <a:t>网点选址</a:t>
                    </a:r>
                    <a:endParaRPr lang="zh-CN" altLang="en-US" sz="1800" b="1" dirty="0">
                      <a:latin typeface="OPPOSans R" panose="00020600040101010101" charset="-122"/>
                      <a:ea typeface="OPPOSans R" panose="00020600040101010101" charset="-122"/>
                      <a:cs typeface="OPPOSans R" panose="00020600040101010101" charset="-122"/>
                    </a:endParaRPr>
                  </a:p>
                </p:txBody>
              </p:sp>
            </p:grpSp>
          </p:grpSp>
          <p:grpSp>
            <p:nvGrpSpPr>
              <p:cNvPr id="47" name="íšļiḋé"/>
              <p:cNvGrpSpPr/>
              <p:nvPr/>
            </p:nvGrpSpPr>
            <p:grpSpPr>
              <a:xfrm>
                <a:off x="7168347" y="2205036"/>
                <a:ext cx="2174256" cy="2916225"/>
                <a:chOff x="6976053" y="2205036"/>
                <a:chExt cx="2174256" cy="2916225"/>
              </a:xfrm>
            </p:grpSpPr>
            <p:sp>
              <p:nvSpPr>
                <p:cNvPr id="48" name="işľíďe"/>
                <p:cNvSpPr txBox="1"/>
                <p:nvPr/>
              </p:nvSpPr>
              <p:spPr>
                <a:xfrm>
                  <a:off x="7263066" y="3537085"/>
                  <a:ext cx="1584176" cy="1584176"/>
                </a:xfrm>
                <a:prstGeom prst="rect">
                  <a:avLst/>
                </a:prstGeom>
                <a:noFill/>
              </p:spPr>
              <p:txBody>
                <a:bodyPr wrap="none" lIns="0" tIns="0" rIns="0" bIns="0" anchor="ctr" anchorCtr="0">
                  <a:normAutofit/>
                </a:bodyPr>
                <a:lstStyle/>
                <a:p>
                  <a:pPr algn="ctr"/>
                  <a:r>
                    <a:rPr lang="en-US" altLang="zh-CN" sz="7200" dirty="0">
                      <a:solidFill>
                        <a:schemeClr val="bg1">
                          <a:lumMod val="50000"/>
                        </a:schemeClr>
                      </a:solidFill>
                      <a:latin typeface="Impact" panose="020B0806030902050204" pitchFamily="34" charset="0"/>
                      <a:ea typeface="OPPOSans R" panose="00020600040101010101" charset="-122"/>
                      <a:cs typeface="OPPOSans R" panose="00020600040101010101" charset="-122"/>
                    </a:rPr>
                    <a:t>04</a:t>
                  </a:r>
                  <a:endParaRPr lang="en-US" altLang="zh-CN" sz="7200" dirty="0">
                    <a:solidFill>
                      <a:schemeClr val="bg1">
                        <a:lumMod val="50000"/>
                      </a:schemeClr>
                    </a:solidFill>
                    <a:latin typeface="Impact" panose="020B0806030902050204" pitchFamily="34" charset="0"/>
                    <a:ea typeface="OPPOSans R" panose="00020600040101010101" charset="-122"/>
                    <a:cs typeface="OPPOSans R" panose="00020600040101010101" charset="-122"/>
                  </a:endParaRPr>
                </a:p>
              </p:txBody>
            </p:sp>
            <p:grpSp>
              <p:nvGrpSpPr>
                <p:cNvPr id="49" name="îṧḷïďê"/>
                <p:cNvGrpSpPr/>
                <p:nvPr/>
              </p:nvGrpSpPr>
              <p:grpSpPr>
                <a:xfrm>
                  <a:off x="6976053" y="2205036"/>
                  <a:ext cx="2174256" cy="1734820"/>
                  <a:chOff x="3077953" y="1620844"/>
                  <a:chExt cx="2174256" cy="1734820"/>
                </a:xfrm>
              </p:grpSpPr>
              <p:sp>
                <p:nvSpPr>
                  <p:cNvPr id="50" name="isḷïďê"/>
                  <p:cNvSpPr/>
                  <p:nvPr/>
                </p:nvSpPr>
                <p:spPr bwMode="auto">
                  <a:xfrm>
                    <a:off x="3086449" y="1960569"/>
                    <a:ext cx="2165760" cy="1395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lstStyle/>
                  <a:p>
                    <a:pPr algn="just" eaLnBrk="1" hangingPunct="1">
                      <a:lnSpc>
                        <a:spcPct val="120000"/>
                      </a:lnSpc>
                      <a:spcBef>
                        <a:spcPct val="0"/>
                      </a:spcBef>
                      <a:buFontTx/>
                      <a:buNone/>
                    </a:pPr>
                    <a:r>
                      <a:rPr lang="zh-CN" altLang="en-US" sz="1200">
                        <a:solidFill>
                          <a:schemeClr val="tx1"/>
                        </a:solidFill>
                        <a:latin typeface="OPPOSans R" panose="00020600040101010101" charset="-122"/>
                        <a:ea typeface="OPPOSans R" panose="00020600040101010101" charset="-122"/>
                        <a:cs typeface="OPPOSans R" panose="00020600040101010101" charset="-122"/>
                      </a:rPr>
                      <a:t>门</a:t>
                    </a:r>
                    <a:r>
                      <a:rPr lang="zh-CN" altLang="en-US" sz="1200" dirty="0">
                        <a:solidFill>
                          <a:schemeClr val="tx1"/>
                        </a:solidFill>
                        <a:latin typeface="OPPOSans R" panose="00020600040101010101" charset="-122"/>
                        <a:ea typeface="OPPOSans R" panose="00020600040101010101" charset="-122"/>
                        <a:cs typeface="OPPOSans R" panose="00020600040101010101" charset="-122"/>
                      </a:rPr>
                      <a:t>店日常形象管理需严格遵守《网点形象指导手册》，且</a:t>
                    </a:r>
                    <a:r>
                      <a:rPr lang="zh-CN" altLang="en-US" sz="1200">
                        <a:solidFill>
                          <a:schemeClr val="tx1"/>
                        </a:solidFill>
                        <a:latin typeface="OPPOSans R" panose="00020600040101010101" charset="-122"/>
                        <a:ea typeface="OPPOSans R" panose="00020600040101010101" charset="-122"/>
                        <a:cs typeface="OPPOSans R" panose="00020600040101010101" charset="-122"/>
                      </a:rPr>
                      <a:t>需参照《</a:t>
                    </a:r>
                    <a:r>
                      <a:rPr lang="zh-CN" altLang="en-US" sz="1200" dirty="0">
                        <a:solidFill>
                          <a:schemeClr val="tx1"/>
                        </a:solidFill>
                        <a:latin typeface="OPPOSans R" panose="00020600040101010101" charset="-122"/>
                        <a:ea typeface="OPPOSans R" panose="00020600040101010101" charset="-122"/>
                        <a:cs typeface="OPPOSans R" panose="00020600040101010101" charset="-122"/>
                      </a:rPr>
                      <a:t>服务现场</a:t>
                    </a:r>
                    <a:r>
                      <a:rPr lang="en-US" altLang="zh-CN" sz="1200" dirty="0">
                        <a:solidFill>
                          <a:schemeClr val="tx1"/>
                        </a:solidFill>
                        <a:latin typeface="OPPOSans R" panose="00020600040101010101" charset="-122"/>
                        <a:ea typeface="OPPOSans R" panose="00020600040101010101" charset="-122"/>
                        <a:cs typeface="OPPOSans R" panose="00020600040101010101" charset="-122"/>
                      </a:rPr>
                      <a:t>6S</a:t>
                    </a:r>
                    <a:r>
                      <a:rPr lang="zh-CN" altLang="en-US" sz="1200" dirty="0">
                        <a:solidFill>
                          <a:schemeClr val="tx1"/>
                        </a:solidFill>
                        <a:latin typeface="OPPOSans R" panose="00020600040101010101" charset="-122"/>
                        <a:ea typeface="OPPOSans R" panose="00020600040101010101" charset="-122"/>
                        <a:cs typeface="OPPOSans R" panose="00020600040101010101" charset="-122"/>
                      </a:rPr>
                      <a:t>评价表》，建立门店形象管理标准体系。</a:t>
                    </a:r>
                    <a:endParaRPr lang="zh-CN" altLang="en-US" sz="1200" dirty="0">
                      <a:solidFill>
                        <a:schemeClr val="tx1"/>
                      </a:solidFill>
                      <a:latin typeface="OPPOSans R" panose="00020600040101010101" charset="-122"/>
                      <a:ea typeface="OPPOSans R" panose="00020600040101010101" charset="-122"/>
                      <a:cs typeface="OPPOSans R" panose="00020600040101010101" charset="-122"/>
                    </a:endParaRPr>
                  </a:p>
                </p:txBody>
              </p:sp>
              <p:sp>
                <p:nvSpPr>
                  <p:cNvPr id="51" name="iṡľiḍè"/>
                  <p:cNvSpPr txBox="1"/>
                  <p:nvPr/>
                </p:nvSpPr>
                <p:spPr bwMode="auto">
                  <a:xfrm>
                    <a:off x="3077953" y="1620844"/>
                    <a:ext cx="2145445" cy="339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ormAutofit/>
                  </a:bodyPr>
                  <a:lstStyle/>
                  <a:p>
                    <a:pPr algn="ctr">
                      <a:lnSpc>
                        <a:spcPct val="110000"/>
                      </a:lnSpc>
                      <a:spcBef>
                        <a:spcPct val="0"/>
                      </a:spcBef>
                      <a:buNone/>
                    </a:pPr>
                    <a:r>
                      <a:rPr lang="zh-CN" altLang="en-US" sz="1800" b="1" dirty="0">
                        <a:latin typeface="OPPOSans R" panose="00020600040101010101" charset="-122"/>
                        <a:ea typeface="OPPOSans R" panose="00020600040101010101" charset="-122"/>
                        <a:cs typeface="OPPOSans R" panose="00020600040101010101" charset="-122"/>
                      </a:rPr>
                      <a:t>形象管理</a:t>
                    </a:r>
                    <a:endParaRPr lang="zh-CN" altLang="en-US" sz="1800" b="1" dirty="0">
                      <a:latin typeface="OPPOSans R" panose="00020600040101010101" charset="-122"/>
                      <a:ea typeface="OPPOSans R" panose="00020600040101010101" charset="-122"/>
                      <a:cs typeface="OPPOSans R" panose="00020600040101010101" charset="-122"/>
                    </a:endParaRPr>
                  </a:p>
                </p:txBody>
              </p:sp>
            </p:grpSp>
          </p:grpSp>
        </p:grpSp>
        <p:cxnSp>
          <p:nvCxnSpPr>
            <p:cNvPr id="39" name="直接连接符 38"/>
            <p:cNvCxnSpPr/>
            <p:nvPr/>
          </p:nvCxnSpPr>
          <p:spPr>
            <a:xfrm>
              <a:off x="3040974" y="1952909"/>
              <a:ext cx="0" cy="3492315"/>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5133859" y="1952909"/>
              <a:ext cx="0" cy="3492315"/>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7226745" y="1952909"/>
              <a:ext cx="0" cy="3492315"/>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9319631" y="1952909"/>
              <a:ext cx="0" cy="3492315"/>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目录 </a:t>
            </a:r>
            <a:r>
              <a:rPr lang="en-US" altLang="zh-CN"/>
              <a:t>CONTENT</a:t>
            </a:r>
            <a:endParaRPr lang="zh-CN" altLang="en-US"/>
          </a:p>
        </p:txBody>
      </p:sp>
      <p:sp>
        <p:nvSpPr>
          <p:cNvPr id="3" name="文本占位符 2"/>
          <p:cNvSpPr>
            <a:spLocks noGrp="1"/>
          </p:cNvSpPr>
          <p:nvPr>
            <p:ph type="body" sz="quarter" idx="10"/>
          </p:nvPr>
        </p:nvSpPr>
        <p:spPr/>
        <p:txBody>
          <a:bodyPr/>
          <a:lstStyle/>
          <a:p>
            <a:r>
              <a:rPr lang="en-US" altLang="zh-CN">
                <a:solidFill>
                  <a:schemeClr val="bg1">
                    <a:lumMod val="50000"/>
                  </a:schemeClr>
                </a:solidFill>
              </a:rPr>
              <a:t>Part 1</a:t>
            </a:r>
            <a:r>
              <a:rPr lang="zh-CN" altLang="en-US">
                <a:solidFill>
                  <a:schemeClr val="bg1">
                    <a:lumMod val="50000"/>
                  </a:schemeClr>
                </a:solidFill>
              </a:rPr>
              <a:t>：导入</a:t>
            </a:r>
            <a:endParaRPr lang="en-US" altLang="zh-CN">
              <a:solidFill>
                <a:schemeClr val="bg1">
                  <a:lumMod val="50000"/>
                </a:schemeClr>
              </a:solidFill>
            </a:endParaRPr>
          </a:p>
          <a:p>
            <a:r>
              <a:rPr lang="en-US" altLang="zh-CN"/>
              <a:t>Part 2</a:t>
            </a:r>
            <a:r>
              <a:rPr lang="zh-CN" altLang="en-US"/>
              <a:t>：网点规划</a:t>
            </a:r>
            <a:endParaRPr lang="en-US" altLang="zh-CN"/>
          </a:p>
          <a:p>
            <a:r>
              <a:rPr lang="en-US" altLang="zh-CN">
                <a:solidFill>
                  <a:schemeClr val="bg1">
                    <a:lumMod val="50000"/>
                  </a:schemeClr>
                </a:solidFill>
              </a:rPr>
              <a:t>Part 3</a:t>
            </a:r>
            <a:r>
              <a:rPr lang="zh-CN" altLang="en-US">
                <a:solidFill>
                  <a:schemeClr val="bg1">
                    <a:lumMod val="50000"/>
                  </a:schemeClr>
                </a:solidFill>
              </a:rPr>
              <a:t>：网点选址</a:t>
            </a:r>
            <a:endParaRPr lang="en-US" altLang="zh-CN">
              <a:solidFill>
                <a:schemeClr val="bg1">
                  <a:lumMod val="50000"/>
                </a:schemeClr>
              </a:solidFill>
            </a:endParaRPr>
          </a:p>
          <a:p>
            <a:r>
              <a:rPr lang="en-US" altLang="zh-CN">
                <a:solidFill>
                  <a:schemeClr val="bg1">
                    <a:lumMod val="50000"/>
                  </a:schemeClr>
                </a:solidFill>
              </a:rPr>
              <a:t>Part 4</a:t>
            </a:r>
            <a:r>
              <a:rPr lang="zh-CN" altLang="en-US">
                <a:solidFill>
                  <a:schemeClr val="bg1">
                    <a:lumMod val="50000"/>
                  </a:schemeClr>
                </a:solidFill>
              </a:rPr>
              <a:t>：网点建设</a:t>
            </a:r>
            <a:endParaRPr lang="en-US" altLang="zh-CN">
              <a:solidFill>
                <a:schemeClr val="bg1">
                  <a:lumMod val="50000"/>
                </a:schemeClr>
              </a:solidFill>
            </a:endParaRPr>
          </a:p>
          <a:p>
            <a:r>
              <a:rPr lang="en-US" altLang="zh-CN">
                <a:solidFill>
                  <a:schemeClr val="bg1">
                    <a:lumMod val="50000"/>
                  </a:schemeClr>
                </a:solidFill>
              </a:rPr>
              <a:t>Part 5</a:t>
            </a:r>
            <a:r>
              <a:rPr lang="zh-CN" altLang="en-US">
                <a:solidFill>
                  <a:schemeClr val="bg1">
                    <a:lumMod val="50000"/>
                  </a:schemeClr>
                </a:solidFill>
              </a:rPr>
              <a:t>：形象管理</a:t>
            </a:r>
            <a:endParaRPr lang="en-US" altLang="zh-CN">
              <a:solidFill>
                <a:schemeClr val="bg1">
                  <a:lumMod val="50000"/>
                </a:schemeClr>
              </a:solidFill>
            </a:endParaRPr>
          </a:p>
          <a:p>
            <a:r>
              <a:rPr lang="en-US" altLang="zh-CN">
                <a:solidFill>
                  <a:schemeClr val="bg1">
                    <a:lumMod val="50000"/>
                  </a:schemeClr>
                </a:solidFill>
              </a:rPr>
              <a:t>Part 6</a:t>
            </a:r>
            <a:r>
              <a:rPr lang="zh-CN" altLang="en-US">
                <a:solidFill>
                  <a:schemeClr val="bg1">
                    <a:lumMod val="50000"/>
                  </a:schemeClr>
                </a:solidFill>
              </a:rPr>
              <a:t>：网点运营</a:t>
            </a:r>
            <a:endParaRPr lang="zh-CN" altLang="en-US">
              <a:solidFill>
                <a:schemeClr val="bg1">
                  <a:lumMod val="50000"/>
                </a:schemeClr>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网点规划</a:t>
            </a:r>
            <a:r>
              <a:rPr lang="en-US" altLang="zh-CN"/>
              <a:t>Ⅰ --</a:t>
            </a:r>
            <a:r>
              <a:rPr lang="zh-CN" altLang="en-US"/>
              <a:t>基本策略</a:t>
            </a:r>
            <a:endParaRPr lang="zh-CN" altLang="en-US"/>
          </a:p>
        </p:txBody>
      </p:sp>
      <p:grpSp>
        <p:nvGrpSpPr>
          <p:cNvPr id="4" name="293134"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660400" y="1608563"/>
            <a:ext cx="10858500" cy="4935674"/>
            <a:chOff x="660400" y="1608563"/>
            <a:chExt cx="10858500" cy="4935674"/>
          </a:xfrm>
        </p:grpSpPr>
        <p:grpSp>
          <p:nvGrpSpPr>
            <p:cNvPr id="5" name="íṡľiḋê"/>
            <p:cNvGrpSpPr/>
            <p:nvPr/>
          </p:nvGrpSpPr>
          <p:grpSpPr>
            <a:xfrm>
              <a:off x="660400" y="1898297"/>
              <a:ext cx="3420638" cy="4645940"/>
              <a:chOff x="660400" y="1898297"/>
              <a:chExt cx="2482850" cy="4645940"/>
            </a:xfrm>
          </p:grpSpPr>
          <p:sp>
            <p:nvSpPr>
              <p:cNvPr id="29" name="ïS1îḑè"/>
              <p:cNvSpPr/>
              <p:nvPr/>
            </p:nvSpPr>
            <p:spPr>
              <a:xfrm>
                <a:off x="660400" y="1898297"/>
                <a:ext cx="2482850" cy="190137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OPPOSans R" panose="00020600040101010101" charset="-122"/>
                  <a:ea typeface="OPPOSans R" panose="00020600040101010101" charset="-122"/>
                  <a:cs typeface="OPPOSans R" panose="00020600040101010101" charset="-122"/>
                </a:endParaRPr>
              </a:p>
            </p:txBody>
          </p:sp>
          <p:sp>
            <p:nvSpPr>
              <p:cNvPr id="30" name="íŝļíďé"/>
              <p:cNvSpPr/>
              <p:nvPr/>
            </p:nvSpPr>
            <p:spPr>
              <a:xfrm rot="10800000">
                <a:off x="660400" y="3669040"/>
                <a:ext cx="2482850" cy="370114"/>
              </a:xfrm>
              <a:custGeom>
                <a:avLst/>
                <a:gdLst>
                  <a:gd name="connsiteX0" fmla="*/ 1901372 w 1901372"/>
                  <a:gd name="connsiteY0" fmla="*/ 370114 h 370114"/>
                  <a:gd name="connsiteX1" fmla="*/ 0 w 1901372"/>
                  <a:gd name="connsiteY1" fmla="*/ 370114 h 370114"/>
                  <a:gd name="connsiteX2" fmla="*/ 0 w 1901372"/>
                  <a:gd name="connsiteY2" fmla="*/ 239486 h 370114"/>
                  <a:gd name="connsiteX3" fmla="*/ 639355 w 1901372"/>
                  <a:gd name="connsiteY3" fmla="*/ 239486 h 370114"/>
                  <a:gd name="connsiteX4" fmla="*/ 950686 w 1901372"/>
                  <a:gd name="connsiteY4" fmla="*/ 0 h 370114"/>
                  <a:gd name="connsiteX5" fmla="*/ 1262017 w 1901372"/>
                  <a:gd name="connsiteY5" fmla="*/ 239486 h 370114"/>
                  <a:gd name="connsiteX6" fmla="*/ 1901372 w 1901372"/>
                  <a:gd name="connsiteY6" fmla="*/ 239486 h 370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1372" h="370114">
                    <a:moveTo>
                      <a:pt x="1901372" y="370114"/>
                    </a:moveTo>
                    <a:lnTo>
                      <a:pt x="0" y="370114"/>
                    </a:lnTo>
                    <a:lnTo>
                      <a:pt x="0" y="239486"/>
                    </a:lnTo>
                    <a:lnTo>
                      <a:pt x="639355" y="239486"/>
                    </a:lnTo>
                    <a:lnTo>
                      <a:pt x="950686" y="0"/>
                    </a:lnTo>
                    <a:lnTo>
                      <a:pt x="1262017" y="239486"/>
                    </a:lnTo>
                    <a:lnTo>
                      <a:pt x="1901372" y="239486"/>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OPPOSans R" panose="00020600040101010101" charset="-122"/>
                  <a:ea typeface="OPPOSans R" panose="00020600040101010101" charset="-122"/>
                  <a:cs typeface="OPPOSans R" panose="00020600040101010101" charset="-122"/>
                </a:endParaRPr>
              </a:p>
            </p:txBody>
          </p:sp>
          <p:sp>
            <p:nvSpPr>
              <p:cNvPr id="31" name="îŝľiďè"/>
              <p:cNvSpPr/>
              <p:nvPr/>
            </p:nvSpPr>
            <p:spPr>
              <a:xfrm>
                <a:off x="660400" y="2583870"/>
                <a:ext cx="2482850" cy="530225"/>
              </a:xfrm>
              <a:prstGeom prst="rect">
                <a:avLst/>
              </a:prstGeom>
              <a:noFill/>
              <a:ln>
                <a:noFill/>
              </a:ln>
            </p:spPr>
            <p:txBody>
              <a:bodyPr wrap="square" lIns="91440" tIns="45720" rIns="91440" bIns="45720" anchor="ctr" anchorCtr="0">
                <a:normAutofit/>
              </a:bodyPr>
              <a:lstStyle/>
              <a:p>
                <a:pPr lvl="0" algn="ctr" defTabSz="913765">
                  <a:buSzPct val="25000"/>
                  <a:defRPr/>
                </a:pPr>
                <a:r>
                  <a:rPr lang="zh-CN" altLang="en-US" b="1">
                    <a:solidFill>
                      <a:schemeClr val="bg1"/>
                    </a:solidFill>
                    <a:latin typeface="OPPOSans R" panose="00020600040101010101" charset="-122"/>
                    <a:ea typeface="OPPOSans R" panose="00020600040101010101" charset="-122"/>
                    <a:cs typeface="OPPOSans R" panose="00020600040101010101" charset="-122"/>
                  </a:rPr>
                  <a:t>新市场（</a:t>
                </a:r>
                <a:r>
                  <a:rPr lang="en-US" altLang="zh-CN" b="1">
                    <a:solidFill>
                      <a:schemeClr val="bg1"/>
                    </a:solidFill>
                    <a:latin typeface="OPPOSans R" panose="00020600040101010101" charset="-122"/>
                    <a:ea typeface="OPPOSans R" panose="00020600040101010101" charset="-122"/>
                    <a:cs typeface="OPPOSans R" panose="00020600040101010101" charset="-122"/>
                  </a:rPr>
                  <a:t>3</a:t>
                </a:r>
                <a:r>
                  <a:rPr lang="zh-CN" altLang="en-US" b="1">
                    <a:solidFill>
                      <a:schemeClr val="bg1"/>
                    </a:solidFill>
                    <a:latin typeface="OPPOSans R" panose="00020600040101010101" charset="-122"/>
                    <a:ea typeface="OPPOSans R" panose="00020600040101010101" charset="-122"/>
                    <a:cs typeface="OPPOSans R" panose="00020600040101010101" charset="-122"/>
                  </a:rPr>
                  <a:t>年内）</a:t>
                </a:r>
                <a:endParaRPr lang="zh-CN" altLang="en-US" b="1">
                  <a:solidFill>
                    <a:schemeClr val="bg1"/>
                  </a:solidFill>
                  <a:latin typeface="OPPOSans R" panose="00020600040101010101" charset="-122"/>
                  <a:ea typeface="OPPOSans R" panose="00020600040101010101" charset="-122"/>
                  <a:cs typeface="OPPOSans R" panose="00020600040101010101" charset="-122"/>
                </a:endParaRPr>
              </a:p>
            </p:txBody>
          </p:sp>
          <p:grpSp>
            <p:nvGrpSpPr>
              <p:cNvPr id="32" name="îṩľïḍé"/>
              <p:cNvGrpSpPr/>
              <p:nvPr/>
            </p:nvGrpSpPr>
            <p:grpSpPr>
              <a:xfrm>
                <a:off x="660400" y="4123386"/>
                <a:ext cx="2482850" cy="2420851"/>
                <a:chOff x="660401" y="4237391"/>
                <a:chExt cx="2482850" cy="2420851"/>
              </a:xfrm>
            </p:grpSpPr>
            <p:sp>
              <p:nvSpPr>
                <p:cNvPr id="33" name="íŝḷiḑé"/>
                <p:cNvSpPr/>
                <p:nvPr/>
              </p:nvSpPr>
              <p:spPr bwMode="auto">
                <a:xfrm>
                  <a:off x="660401" y="4679195"/>
                  <a:ext cx="2482850" cy="1979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lnSpcReduction="1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nSpc>
                      <a:spcPct val="150000"/>
                    </a:lnSpc>
                  </a:pPr>
                  <a:r>
                    <a:rPr lang="en-US" altLang="zh-CN" sz="1200">
                      <a:latin typeface="OPPOSans R" panose="00020600040101010101" charset="-122"/>
                      <a:ea typeface="OPPOSans R" panose="00020600040101010101" charset="-122"/>
                      <a:cs typeface="OPPOSans R" panose="00020600040101010101" charset="-122"/>
                      <a:sym typeface="+mn-ea"/>
                    </a:rPr>
                    <a:t>a</a:t>
                  </a:r>
                  <a:r>
                    <a:rPr lang="zh-CN" altLang="en-US" sz="1200">
                      <a:latin typeface="OPPOSans R" panose="00020600040101010101" charset="-122"/>
                      <a:ea typeface="OPPOSans R" panose="00020600040101010101" charset="-122"/>
                      <a:cs typeface="OPPOSans R" panose="00020600040101010101" charset="-122"/>
                      <a:sym typeface="+mn-ea"/>
                    </a:rPr>
                    <a:t>、背景：</a:t>
                  </a:r>
                  <a:r>
                    <a:rPr lang="zh-CN" altLang="zh-CN" sz="1200">
                      <a:latin typeface="OPPOSans R" panose="00020600040101010101" charset="-122"/>
                      <a:ea typeface="OPPOSans R" panose="00020600040101010101" charset="-122"/>
                      <a:cs typeface="OPPOSans R" panose="00020600040101010101" charset="-122"/>
                      <a:sym typeface="+mn-ea"/>
                    </a:rPr>
                    <a:t>代理会对新市场进行片区划分，并给予相应销售点位，实行蛋糕</a:t>
                  </a:r>
                  <a:r>
                    <a:rPr lang="en-US" altLang="zh-CN" sz="1200">
                      <a:latin typeface="OPPOSans R" panose="00020600040101010101" charset="-122"/>
                      <a:ea typeface="OPPOSans R" panose="00020600040101010101" charset="-122"/>
                      <a:cs typeface="OPPOSans R" panose="00020600040101010101" charset="-122"/>
                      <a:sym typeface="+mn-ea"/>
                    </a:rPr>
                    <a:t>“</a:t>
                  </a:r>
                  <a:r>
                    <a:rPr lang="zh-CN" altLang="en-US" sz="1200">
                      <a:latin typeface="OPPOSans R" panose="00020600040101010101" charset="-122"/>
                      <a:ea typeface="OPPOSans R" panose="00020600040101010101" charset="-122"/>
                      <a:cs typeface="OPPOSans R" panose="00020600040101010101" charset="-122"/>
                      <a:sym typeface="+mn-ea"/>
                    </a:rPr>
                    <a:t>分块式</a:t>
                  </a:r>
                  <a:r>
                    <a:rPr lang="en-US" altLang="zh-CN" sz="1200">
                      <a:latin typeface="OPPOSans R" panose="00020600040101010101" charset="-122"/>
                      <a:ea typeface="OPPOSans R" panose="00020600040101010101" charset="-122"/>
                      <a:cs typeface="OPPOSans R" panose="00020600040101010101" charset="-122"/>
                      <a:sym typeface="+mn-ea"/>
                    </a:rPr>
                    <a:t>”</a:t>
                  </a:r>
                  <a:r>
                    <a:rPr lang="zh-CN" altLang="en-US" sz="1200">
                      <a:latin typeface="OPPOSans R" panose="00020600040101010101" charset="-122"/>
                      <a:ea typeface="OPPOSans R" panose="00020600040101010101" charset="-122"/>
                      <a:cs typeface="OPPOSans R" panose="00020600040101010101" charset="-122"/>
                      <a:sym typeface="+mn-ea"/>
                    </a:rPr>
                    <a:t>管理，精耕运营；</a:t>
                  </a:r>
                  <a:endParaRPr lang="zh-CN" altLang="en-US" sz="1200">
                    <a:latin typeface="OPPOSans R" panose="00020600040101010101" charset="-122"/>
                    <a:ea typeface="OPPOSans R" panose="00020600040101010101" charset="-122"/>
                    <a:cs typeface="OPPOSans R" panose="00020600040101010101" charset="-122"/>
                    <a:sym typeface="+mn-ea"/>
                  </a:endParaRPr>
                </a:p>
                <a:p>
                  <a:pPr>
                    <a:lnSpc>
                      <a:spcPct val="150000"/>
                    </a:lnSpc>
                  </a:pPr>
                  <a:r>
                    <a:rPr lang="en-US" altLang="zh-CN" sz="1200">
                      <a:latin typeface="OPPOSans R" panose="00020600040101010101" charset="-122"/>
                      <a:ea typeface="OPPOSans R" panose="00020600040101010101" charset="-122"/>
                      <a:cs typeface="OPPOSans R" panose="00020600040101010101" charset="-122"/>
                      <a:sym typeface="+mn-ea"/>
                    </a:rPr>
                    <a:t>b</a:t>
                  </a:r>
                  <a:r>
                    <a:rPr lang="zh-CN" altLang="en-US" sz="1200">
                      <a:latin typeface="OPPOSans R" panose="00020600040101010101" charset="-122"/>
                      <a:ea typeface="OPPOSans R" panose="00020600040101010101" charset="-122"/>
                      <a:cs typeface="OPPOSans R" panose="00020600040101010101" charset="-122"/>
                      <a:sym typeface="+mn-ea"/>
                    </a:rPr>
                    <a:t>、方向：将市场各片区以销售点位为参考基准，辅以政治、经济、文化等影响因素，将所有城市划分为</a:t>
                  </a:r>
                  <a:r>
                    <a:rPr lang="en-US" altLang="zh-CN" sz="1200">
                      <a:latin typeface="OPPOSans R" panose="00020600040101010101" charset="-122"/>
                      <a:ea typeface="OPPOSans R" panose="00020600040101010101" charset="-122"/>
                      <a:cs typeface="OPPOSans R" panose="00020600040101010101" charset="-122"/>
                      <a:sym typeface="+mn-ea"/>
                    </a:rPr>
                    <a:t>A</a:t>
                  </a:r>
                  <a:r>
                    <a:rPr lang="zh-CN" altLang="en-US" sz="1200">
                      <a:latin typeface="OPPOSans R" panose="00020600040101010101" charset="-122"/>
                      <a:ea typeface="OPPOSans R" panose="00020600040101010101" charset="-122"/>
                      <a:cs typeface="OPPOSans R" panose="00020600040101010101" charset="-122"/>
                      <a:sym typeface="+mn-ea"/>
                    </a:rPr>
                    <a:t>、</a:t>
                  </a:r>
                  <a:r>
                    <a:rPr lang="en-US" altLang="zh-CN" sz="1200">
                      <a:latin typeface="OPPOSans R" panose="00020600040101010101" charset="-122"/>
                      <a:ea typeface="OPPOSans R" panose="00020600040101010101" charset="-122"/>
                      <a:cs typeface="OPPOSans R" panose="00020600040101010101" charset="-122"/>
                      <a:sym typeface="+mn-ea"/>
                    </a:rPr>
                    <a:t>B</a:t>
                  </a:r>
                  <a:r>
                    <a:rPr lang="zh-CN" altLang="en-US" sz="1200">
                      <a:latin typeface="OPPOSans R" panose="00020600040101010101" charset="-122"/>
                      <a:ea typeface="OPPOSans R" panose="00020600040101010101" charset="-122"/>
                      <a:cs typeface="OPPOSans R" panose="00020600040101010101" charset="-122"/>
                      <a:sym typeface="+mn-ea"/>
                    </a:rPr>
                    <a:t>、</a:t>
                  </a:r>
                  <a:r>
                    <a:rPr lang="en-US" altLang="zh-CN" sz="1200">
                      <a:latin typeface="OPPOSans R" panose="00020600040101010101" charset="-122"/>
                      <a:ea typeface="OPPOSans R" panose="00020600040101010101" charset="-122"/>
                      <a:cs typeface="OPPOSans R" panose="00020600040101010101" charset="-122"/>
                      <a:sym typeface="+mn-ea"/>
                    </a:rPr>
                    <a:t>C</a:t>
                  </a:r>
                  <a:r>
                    <a:rPr lang="zh-CN" altLang="en-US" sz="1200">
                      <a:latin typeface="OPPOSans R" panose="00020600040101010101" charset="-122"/>
                      <a:ea typeface="OPPOSans R" panose="00020600040101010101" charset="-122"/>
                      <a:cs typeface="OPPOSans R" panose="00020600040101010101" charset="-122"/>
                      <a:sym typeface="+mn-ea"/>
                    </a:rPr>
                    <a:t>三个城市等级。网点覆盖目标为</a:t>
                  </a:r>
                  <a:r>
                    <a:rPr lang="en-US" altLang="zh-CN" sz="1200">
                      <a:latin typeface="OPPOSans R" panose="00020600040101010101" charset="-122"/>
                      <a:ea typeface="OPPOSans R" panose="00020600040101010101" charset="-122"/>
                      <a:cs typeface="OPPOSans R" panose="00020600040101010101" charset="-122"/>
                      <a:sym typeface="+mn-ea"/>
                    </a:rPr>
                    <a:t>A</a:t>
                  </a:r>
                  <a:r>
                    <a:rPr lang="zh-CN" altLang="en-US" sz="1200">
                      <a:latin typeface="OPPOSans R" panose="00020600040101010101" charset="-122"/>
                      <a:ea typeface="OPPOSans R" panose="00020600040101010101" charset="-122"/>
                      <a:cs typeface="OPPOSans R" panose="00020600040101010101" charset="-122"/>
                      <a:sym typeface="+mn-ea"/>
                    </a:rPr>
                    <a:t>类城市。</a:t>
                  </a:r>
                  <a:endParaRPr lang="zh-CN" altLang="en-US" sz="1200">
                    <a:latin typeface="OPPOSans R" panose="00020600040101010101" charset="-122"/>
                    <a:ea typeface="OPPOSans R" panose="00020600040101010101" charset="-122"/>
                    <a:cs typeface="OPPOSans R" panose="00020600040101010101" charset="-122"/>
                    <a:sym typeface="+mn-ea"/>
                  </a:endParaRPr>
                </a:p>
              </p:txBody>
            </p:sp>
            <p:sp>
              <p:nvSpPr>
                <p:cNvPr id="34" name="ïṩḷïďè"/>
                <p:cNvSpPr txBox="1"/>
                <p:nvPr/>
              </p:nvSpPr>
              <p:spPr bwMode="auto">
                <a:xfrm>
                  <a:off x="660401" y="4237391"/>
                  <a:ext cx="2482850" cy="44180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spcBef>
                      <a:spcPct val="0"/>
                    </a:spcBef>
                  </a:pPr>
                  <a:r>
                    <a:rPr lang="zh-CN" altLang="en-US" b="1">
                      <a:solidFill>
                        <a:srgbClr val="046937"/>
                      </a:solidFill>
                      <a:latin typeface="OPPOSans R" panose="00020600040101010101" charset="-122"/>
                      <a:ea typeface="OPPOSans R" panose="00020600040101010101" charset="-122"/>
                      <a:cs typeface="OPPOSans R" panose="00020600040101010101" charset="-122"/>
                    </a:rPr>
                    <a:t>点位区划原则</a:t>
                  </a:r>
                  <a:endParaRPr lang="zh-CN" altLang="en-US" b="1">
                    <a:solidFill>
                      <a:srgbClr val="046937"/>
                    </a:solidFill>
                    <a:latin typeface="OPPOSans R" panose="00020600040101010101" charset="-122"/>
                    <a:ea typeface="OPPOSans R" panose="00020600040101010101" charset="-122"/>
                    <a:cs typeface="OPPOSans R" panose="00020600040101010101" charset="-122"/>
                  </a:endParaRPr>
                </a:p>
              </p:txBody>
            </p:sp>
          </p:grpSp>
        </p:grpSp>
        <p:grpSp>
          <p:nvGrpSpPr>
            <p:cNvPr id="6" name="ïSļîḓê"/>
            <p:cNvGrpSpPr/>
            <p:nvPr/>
          </p:nvGrpSpPr>
          <p:grpSpPr>
            <a:xfrm>
              <a:off x="2080984" y="1608563"/>
              <a:ext cx="579470" cy="579468"/>
              <a:chOff x="1735106" y="1483082"/>
              <a:chExt cx="579470" cy="579468"/>
            </a:xfrm>
          </p:grpSpPr>
          <p:sp>
            <p:nvSpPr>
              <p:cNvPr id="27" name="ïs1idê"/>
              <p:cNvSpPr/>
              <p:nvPr/>
            </p:nvSpPr>
            <p:spPr>
              <a:xfrm>
                <a:off x="1735106" y="1483082"/>
                <a:ext cx="579470" cy="579468"/>
              </a:xfrm>
              <a:prstGeom prst="ellipse">
                <a:avLst/>
              </a:prstGeom>
              <a:solidFill>
                <a:schemeClr val="accent1"/>
              </a:solidFill>
              <a:ln w="3810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3765"/>
                <a:endParaRPr lang="zh-CN" altLang="en-US" sz="2000" b="1" dirty="0">
                  <a:solidFill>
                    <a:schemeClr val="bg1"/>
                  </a:solidFill>
                  <a:latin typeface="OPPOSans R" panose="00020600040101010101" charset="-122"/>
                  <a:ea typeface="OPPOSans R" panose="00020600040101010101" charset="-122"/>
                  <a:cs typeface="OPPOSans R" panose="00020600040101010101" charset="-122"/>
                </a:endParaRPr>
              </a:p>
            </p:txBody>
          </p:sp>
          <p:sp>
            <p:nvSpPr>
              <p:cNvPr id="28" name="ïs1íḍé"/>
              <p:cNvSpPr/>
              <p:nvPr/>
            </p:nvSpPr>
            <p:spPr bwMode="auto">
              <a:xfrm>
                <a:off x="1853011" y="1600986"/>
                <a:ext cx="343660" cy="343660"/>
              </a:xfrm>
              <a:custGeom>
                <a:avLst/>
                <a:gdLst>
                  <a:gd name="T0" fmla="*/ 116 w 232"/>
                  <a:gd name="T1" fmla="*/ 0 h 232"/>
                  <a:gd name="T2" fmla="*/ 0 w 232"/>
                  <a:gd name="T3" fmla="*/ 116 h 232"/>
                  <a:gd name="T4" fmla="*/ 116 w 232"/>
                  <a:gd name="T5" fmla="*/ 232 h 232"/>
                  <a:gd name="T6" fmla="*/ 232 w 232"/>
                  <a:gd name="T7" fmla="*/ 116 h 232"/>
                  <a:gd name="T8" fmla="*/ 116 w 232"/>
                  <a:gd name="T9" fmla="*/ 0 h 232"/>
                  <a:gd name="T10" fmla="*/ 129 w 232"/>
                  <a:gd name="T11" fmla="*/ 208 h 232"/>
                  <a:gd name="T12" fmla="*/ 129 w 232"/>
                  <a:gd name="T13" fmla="*/ 190 h 232"/>
                  <a:gd name="T14" fmla="*/ 117 w 232"/>
                  <a:gd name="T15" fmla="*/ 178 h 232"/>
                  <a:gd name="T16" fmla="*/ 105 w 232"/>
                  <a:gd name="T17" fmla="*/ 190 h 232"/>
                  <a:gd name="T18" fmla="*/ 105 w 232"/>
                  <a:gd name="T19" fmla="*/ 208 h 232"/>
                  <a:gd name="T20" fmla="*/ 25 w 232"/>
                  <a:gd name="T21" fmla="*/ 129 h 232"/>
                  <a:gd name="T22" fmla="*/ 42 w 232"/>
                  <a:gd name="T23" fmla="*/ 129 h 232"/>
                  <a:gd name="T24" fmla="*/ 53 w 232"/>
                  <a:gd name="T25" fmla="*/ 117 h 232"/>
                  <a:gd name="T26" fmla="*/ 42 w 232"/>
                  <a:gd name="T27" fmla="*/ 105 h 232"/>
                  <a:gd name="T28" fmla="*/ 24 w 232"/>
                  <a:gd name="T29" fmla="*/ 105 h 232"/>
                  <a:gd name="T30" fmla="*/ 104 w 232"/>
                  <a:gd name="T31" fmla="*/ 25 h 232"/>
                  <a:gd name="T32" fmla="*/ 104 w 232"/>
                  <a:gd name="T33" fmla="*/ 41 h 232"/>
                  <a:gd name="T34" fmla="*/ 116 w 232"/>
                  <a:gd name="T35" fmla="*/ 53 h 232"/>
                  <a:gd name="T36" fmla="*/ 128 w 232"/>
                  <a:gd name="T37" fmla="*/ 41 h 232"/>
                  <a:gd name="T38" fmla="*/ 128 w 232"/>
                  <a:gd name="T39" fmla="*/ 25 h 232"/>
                  <a:gd name="T40" fmla="*/ 208 w 232"/>
                  <a:gd name="T41" fmla="*/ 104 h 232"/>
                  <a:gd name="T42" fmla="*/ 190 w 232"/>
                  <a:gd name="T43" fmla="*/ 104 h 232"/>
                  <a:gd name="T44" fmla="*/ 179 w 232"/>
                  <a:gd name="T45" fmla="*/ 116 h 232"/>
                  <a:gd name="T46" fmla="*/ 190 w 232"/>
                  <a:gd name="T47" fmla="*/ 128 h 232"/>
                  <a:gd name="T48" fmla="*/ 208 w 232"/>
                  <a:gd name="T49" fmla="*/ 128 h 232"/>
                  <a:gd name="T50" fmla="*/ 129 w 232"/>
                  <a:gd name="T51" fmla="*/ 208 h 232"/>
                  <a:gd name="T52" fmla="*/ 124 w 232"/>
                  <a:gd name="T53" fmla="*/ 94 h 232"/>
                  <a:gd name="T54" fmla="*/ 70 w 232"/>
                  <a:gd name="T55" fmla="*/ 69 h 232"/>
                  <a:gd name="T56" fmla="*/ 94 w 232"/>
                  <a:gd name="T57" fmla="*/ 124 h 232"/>
                  <a:gd name="T58" fmla="*/ 109 w 232"/>
                  <a:gd name="T59" fmla="*/ 138 h 232"/>
                  <a:gd name="T60" fmla="*/ 163 w 232"/>
                  <a:gd name="T61" fmla="*/ 163 h 232"/>
                  <a:gd name="T62" fmla="*/ 138 w 232"/>
                  <a:gd name="T63" fmla="*/ 108 h 232"/>
                  <a:gd name="T64" fmla="*/ 124 w 232"/>
                  <a:gd name="T65" fmla="*/ 94 h 232"/>
                  <a:gd name="T66" fmla="*/ 123 w 232"/>
                  <a:gd name="T67" fmla="*/ 123 h 232"/>
                  <a:gd name="T68" fmla="*/ 110 w 232"/>
                  <a:gd name="T69" fmla="*/ 123 h 232"/>
                  <a:gd name="T70" fmla="*/ 110 w 232"/>
                  <a:gd name="T71" fmla="*/ 109 h 232"/>
                  <a:gd name="T72" fmla="*/ 123 w 232"/>
                  <a:gd name="T73" fmla="*/ 109 h 232"/>
                  <a:gd name="T74" fmla="*/ 123 w 232"/>
                  <a:gd name="T75" fmla="*/ 123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2" h="232">
                    <a:moveTo>
                      <a:pt x="116" y="0"/>
                    </a:moveTo>
                    <a:cubicBezTo>
                      <a:pt x="52" y="0"/>
                      <a:pt x="0" y="52"/>
                      <a:pt x="0" y="116"/>
                    </a:cubicBezTo>
                    <a:cubicBezTo>
                      <a:pt x="0" y="180"/>
                      <a:pt x="52" y="232"/>
                      <a:pt x="116" y="232"/>
                    </a:cubicBezTo>
                    <a:cubicBezTo>
                      <a:pt x="180" y="232"/>
                      <a:pt x="232" y="180"/>
                      <a:pt x="232" y="116"/>
                    </a:cubicBezTo>
                    <a:cubicBezTo>
                      <a:pt x="232" y="52"/>
                      <a:pt x="180" y="0"/>
                      <a:pt x="116" y="0"/>
                    </a:cubicBezTo>
                    <a:close/>
                    <a:moveTo>
                      <a:pt x="129" y="208"/>
                    </a:moveTo>
                    <a:cubicBezTo>
                      <a:pt x="129" y="190"/>
                      <a:pt x="129" y="190"/>
                      <a:pt x="129" y="190"/>
                    </a:cubicBezTo>
                    <a:cubicBezTo>
                      <a:pt x="129" y="183"/>
                      <a:pt x="123" y="178"/>
                      <a:pt x="117" y="178"/>
                    </a:cubicBezTo>
                    <a:cubicBezTo>
                      <a:pt x="110" y="178"/>
                      <a:pt x="105" y="183"/>
                      <a:pt x="105" y="190"/>
                    </a:cubicBezTo>
                    <a:cubicBezTo>
                      <a:pt x="105" y="208"/>
                      <a:pt x="105" y="208"/>
                      <a:pt x="105" y="208"/>
                    </a:cubicBezTo>
                    <a:cubicBezTo>
                      <a:pt x="63" y="203"/>
                      <a:pt x="30" y="170"/>
                      <a:pt x="25" y="129"/>
                    </a:cubicBezTo>
                    <a:cubicBezTo>
                      <a:pt x="42" y="129"/>
                      <a:pt x="42" y="129"/>
                      <a:pt x="42" y="129"/>
                    </a:cubicBezTo>
                    <a:cubicBezTo>
                      <a:pt x="48" y="129"/>
                      <a:pt x="53" y="123"/>
                      <a:pt x="53" y="117"/>
                    </a:cubicBezTo>
                    <a:cubicBezTo>
                      <a:pt x="53" y="110"/>
                      <a:pt x="48" y="105"/>
                      <a:pt x="42" y="105"/>
                    </a:cubicBezTo>
                    <a:cubicBezTo>
                      <a:pt x="24" y="105"/>
                      <a:pt x="24" y="105"/>
                      <a:pt x="24" y="105"/>
                    </a:cubicBezTo>
                    <a:cubicBezTo>
                      <a:pt x="29" y="63"/>
                      <a:pt x="63" y="30"/>
                      <a:pt x="104" y="25"/>
                    </a:cubicBezTo>
                    <a:cubicBezTo>
                      <a:pt x="104" y="41"/>
                      <a:pt x="104" y="41"/>
                      <a:pt x="104" y="41"/>
                    </a:cubicBezTo>
                    <a:cubicBezTo>
                      <a:pt x="104" y="47"/>
                      <a:pt x="109" y="53"/>
                      <a:pt x="116" y="53"/>
                    </a:cubicBezTo>
                    <a:cubicBezTo>
                      <a:pt x="122" y="53"/>
                      <a:pt x="128" y="47"/>
                      <a:pt x="128" y="41"/>
                    </a:cubicBezTo>
                    <a:cubicBezTo>
                      <a:pt x="128" y="25"/>
                      <a:pt x="128" y="25"/>
                      <a:pt x="128" y="25"/>
                    </a:cubicBezTo>
                    <a:cubicBezTo>
                      <a:pt x="169" y="30"/>
                      <a:pt x="202" y="63"/>
                      <a:pt x="208" y="104"/>
                    </a:cubicBezTo>
                    <a:cubicBezTo>
                      <a:pt x="190" y="104"/>
                      <a:pt x="190" y="104"/>
                      <a:pt x="190" y="104"/>
                    </a:cubicBezTo>
                    <a:cubicBezTo>
                      <a:pt x="184" y="104"/>
                      <a:pt x="179" y="109"/>
                      <a:pt x="179" y="116"/>
                    </a:cubicBezTo>
                    <a:cubicBezTo>
                      <a:pt x="179" y="122"/>
                      <a:pt x="184" y="128"/>
                      <a:pt x="190" y="128"/>
                    </a:cubicBezTo>
                    <a:cubicBezTo>
                      <a:pt x="208" y="128"/>
                      <a:pt x="208" y="128"/>
                      <a:pt x="208" y="128"/>
                    </a:cubicBezTo>
                    <a:cubicBezTo>
                      <a:pt x="203" y="169"/>
                      <a:pt x="170" y="202"/>
                      <a:pt x="129" y="208"/>
                    </a:cubicBezTo>
                    <a:close/>
                    <a:moveTo>
                      <a:pt x="124" y="94"/>
                    </a:moveTo>
                    <a:cubicBezTo>
                      <a:pt x="70" y="69"/>
                      <a:pt x="70" y="69"/>
                      <a:pt x="70" y="69"/>
                    </a:cubicBezTo>
                    <a:cubicBezTo>
                      <a:pt x="94" y="124"/>
                      <a:pt x="94" y="124"/>
                      <a:pt x="94" y="124"/>
                    </a:cubicBezTo>
                    <a:cubicBezTo>
                      <a:pt x="97" y="129"/>
                      <a:pt x="103" y="136"/>
                      <a:pt x="109" y="138"/>
                    </a:cubicBezTo>
                    <a:cubicBezTo>
                      <a:pt x="163" y="163"/>
                      <a:pt x="163" y="163"/>
                      <a:pt x="163" y="163"/>
                    </a:cubicBezTo>
                    <a:cubicBezTo>
                      <a:pt x="138" y="108"/>
                      <a:pt x="138" y="108"/>
                      <a:pt x="138" y="108"/>
                    </a:cubicBezTo>
                    <a:cubicBezTo>
                      <a:pt x="136" y="103"/>
                      <a:pt x="130" y="96"/>
                      <a:pt x="124" y="94"/>
                    </a:cubicBezTo>
                    <a:close/>
                    <a:moveTo>
                      <a:pt x="123" y="123"/>
                    </a:moveTo>
                    <a:cubicBezTo>
                      <a:pt x="119" y="126"/>
                      <a:pt x="113" y="126"/>
                      <a:pt x="110" y="123"/>
                    </a:cubicBezTo>
                    <a:cubicBezTo>
                      <a:pt x="106" y="119"/>
                      <a:pt x="106" y="113"/>
                      <a:pt x="110" y="109"/>
                    </a:cubicBezTo>
                    <a:cubicBezTo>
                      <a:pt x="113" y="106"/>
                      <a:pt x="119" y="106"/>
                      <a:pt x="123" y="109"/>
                    </a:cubicBezTo>
                    <a:cubicBezTo>
                      <a:pt x="127" y="113"/>
                      <a:pt x="127" y="119"/>
                      <a:pt x="123" y="123"/>
                    </a:cubicBezTo>
                    <a:close/>
                  </a:path>
                </a:pathLst>
              </a:custGeom>
              <a:solidFill>
                <a:schemeClr val="bg1"/>
              </a:solidFill>
              <a:ln>
                <a:noFill/>
              </a:ln>
            </p:spPr>
            <p:txBody>
              <a:bodyPr anchor="ctr"/>
              <a:lstStyle/>
              <a:p>
                <a:pPr algn="ctr"/>
                <a:endParaRPr>
                  <a:latin typeface="OPPOSans R" panose="00020600040101010101" charset="-122"/>
                  <a:ea typeface="OPPOSans R" panose="00020600040101010101" charset="-122"/>
                  <a:cs typeface="OPPOSans R" panose="00020600040101010101" charset="-122"/>
                </a:endParaRPr>
              </a:p>
            </p:txBody>
          </p:sp>
        </p:grpSp>
        <p:grpSp>
          <p:nvGrpSpPr>
            <p:cNvPr id="7" name="îSḷîďe"/>
            <p:cNvGrpSpPr/>
            <p:nvPr/>
          </p:nvGrpSpPr>
          <p:grpSpPr>
            <a:xfrm>
              <a:off x="8098262" y="1898297"/>
              <a:ext cx="3420638" cy="4124130"/>
              <a:chOff x="660400" y="1898297"/>
              <a:chExt cx="2482850" cy="4124130"/>
            </a:xfrm>
          </p:grpSpPr>
          <p:sp>
            <p:nvSpPr>
              <p:cNvPr id="21" name="i$1ïḑé"/>
              <p:cNvSpPr/>
              <p:nvPr/>
            </p:nvSpPr>
            <p:spPr>
              <a:xfrm>
                <a:off x="660400" y="1898297"/>
                <a:ext cx="2482850" cy="190137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OPPOSans R" panose="00020600040101010101" charset="-122"/>
                  <a:ea typeface="OPPOSans R" panose="00020600040101010101" charset="-122"/>
                  <a:cs typeface="OPPOSans R" panose="00020600040101010101" charset="-122"/>
                </a:endParaRPr>
              </a:p>
            </p:txBody>
          </p:sp>
          <p:sp>
            <p:nvSpPr>
              <p:cNvPr id="22" name="íśļïḓé"/>
              <p:cNvSpPr/>
              <p:nvPr/>
            </p:nvSpPr>
            <p:spPr>
              <a:xfrm rot="10800000">
                <a:off x="660400" y="3669040"/>
                <a:ext cx="2482850" cy="370114"/>
              </a:xfrm>
              <a:custGeom>
                <a:avLst/>
                <a:gdLst>
                  <a:gd name="connsiteX0" fmla="*/ 1901372 w 1901372"/>
                  <a:gd name="connsiteY0" fmla="*/ 370114 h 370114"/>
                  <a:gd name="connsiteX1" fmla="*/ 0 w 1901372"/>
                  <a:gd name="connsiteY1" fmla="*/ 370114 h 370114"/>
                  <a:gd name="connsiteX2" fmla="*/ 0 w 1901372"/>
                  <a:gd name="connsiteY2" fmla="*/ 239486 h 370114"/>
                  <a:gd name="connsiteX3" fmla="*/ 639355 w 1901372"/>
                  <a:gd name="connsiteY3" fmla="*/ 239486 h 370114"/>
                  <a:gd name="connsiteX4" fmla="*/ 950686 w 1901372"/>
                  <a:gd name="connsiteY4" fmla="*/ 0 h 370114"/>
                  <a:gd name="connsiteX5" fmla="*/ 1262017 w 1901372"/>
                  <a:gd name="connsiteY5" fmla="*/ 239486 h 370114"/>
                  <a:gd name="connsiteX6" fmla="*/ 1901372 w 1901372"/>
                  <a:gd name="connsiteY6" fmla="*/ 239486 h 370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1372" h="370114">
                    <a:moveTo>
                      <a:pt x="1901372" y="370114"/>
                    </a:moveTo>
                    <a:lnTo>
                      <a:pt x="0" y="370114"/>
                    </a:lnTo>
                    <a:lnTo>
                      <a:pt x="0" y="239486"/>
                    </a:lnTo>
                    <a:lnTo>
                      <a:pt x="639355" y="239486"/>
                    </a:lnTo>
                    <a:lnTo>
                      <a:pt x="950686" y="0"/>
                    </a:lnTo>
                    <a:lnTo>
                      <a:pt x="1262017" y="239486"/>
                    </a:lnTo>
                    <a:lnTo>
                      <a:pt x="1901372" y="239486"/>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OPPOSans R" panose="00020600040101010101" charset="-122"/>
                  <a:ea typeface="OPPOSans R" panose="00020600040101010101" charset="-122"/>
                  <a:cs typeface="OPPOSans R" panose="00020600040101010101" charset="-122"/>
                </a:endParaRPr>
              </a:p>
            </p:txBody>
          </p:sp>
          <p:sp>
            <p:nvSpPr>
              <p:cNvPr id="23" name="iŝļíḓe"/>
              <p:cNvSpPr/>
              <p:nvPr/>
            </p:nvSpPr>
            <p:spPr>
              <a:xfrm>
                <a:off x="660400" y="2583870"/>
                <a:ext cx="2482850" cy="530225"/>
              </a:xfrm>
              <a:prstGeom prst="rect">
                <a:avLst/>
              </a:prstGeom>
              <a:noFill/>
              <a:ln>
                <a:noFill/>
              </a:ln>
            </p:spPr>
            <p:txBody>
              <a:bodyPr wrap="square" lIns="91440" tIns="45720" rIns="91440" bIns="45720" anchor="ctr" anchorCtr="0">
                <a:normAutofit/>
              </a:bodyPr>
              <a:lstStyle/>
              <a:p>
                <a:pPr lvl="0" algn="ctr" defTabSz="913765">
                  <a:buSzPct val="25000"/>
                  <a:defRPr/>
                </a:pPr>
                <a:r>
                  <a:rPr lang="zh-CN" altLang="en-US" b="1">
                    <a:solidFill>
                      <a:schemeClr val="bg1"/>
                    </a:solidFill>
                    <a:latin typeface="OPPOSans R" panose="00020600040101010101" charset="-122"/>
                    <a:ea typeface="OPPOSans R" panose="00020600040101010101" charset="-122"/>
                    <a:cs typeface="OPPOSans R" panose="00020600040101010101" charset="-122"/>
                  </a:rPr>
                  <a:t>成熟市场（</a:t>
                </a:r>
                <a:r>
                  <a:rPr lang="en-US" altLang="zh-CN" b="1">
                    <a:solidFill>
                      <a:schemeClr val="bg1"/>
                    </a:solidFill>
                    <a:latin typeface="OPPOSans R" panose="00020600040101010101" charset="-122"/>
                    <a:ea typeface="OPPOSans R" panose="00020600040101010101" charset="-122"/>
                    <a:cs typeface="OPPOSans R" panose="00020600040101010101" charset="-122"/>
                  </a:rPr>
                  <a:t>5</a:t>
                </a:r>
                <a:r>
                  <a:rPr lang="zh-CN" altLang="en-US" b="1">
                    <a:solidFill>
                      <a:schemeClr val="bg1"/>
                    </a:solidFill>
                    <a:latin typeface="OPPOSans R" panose="00020600040101010101" charset="-122"/>
                    <a:ea typeface="OPPOSans R" panose="00020600040101010101" charset="-122"/>
                    <a:cs typeface="OPPOSans R" panose="00020600040101010101" charset="-122"/>
                  </a:rPr>
                  <a:t>年以上）</a:t>
                </a:r>
                <a:endParaRPr lang="zh-CN" altLang="en-US" b="1">
                  <a:solidFill>
                    <a:schemeClr val="bg1"/>
                  </a:solidFill>
                  <a:latin typeface="OPPOSans R" panose="00020600040101010101" charset="-122"/>
                  <a:ea typeface="OPPOSans R" panose="00020600040101010101" charset="-122"/>
                  <a:cs typeface="OPPOSans R" panose="00020600040101010101" charset="-122"/>
                </a:endParaRPr>
              </a:p>
            </p:txBody>
          </p:sp>
          <p:grpSp>
            <p:nvGrpSpPr>
              <p:cNvPr id="24" name="iŝḻiḓè"/>
              <p:cNvGrpSpPr/>
              <p:nvPr/>
            </p:nvGrpSpPr>
            <p:grpSpPr>
              <a:xfrm>
                <a:off x="660400" y="4123386"/>
                <a:ext cx="2482850" cy="1899041"/>
                <a:chOff x="660401" y="4237391"/>
                <a:chExt cx="2482850" cy="1899041"/>
              </a:xfrm>
            </p:grpSpPr>
            <p:sp>
              <p:nvSpPr>
                <p:cNvPr id="25" name="îṥḷiḍê"/>
                <p:cNvSpPr/>
                <p:nvPr/>
              </p:nvSpPr>
              <p:spPr bwMode="auto">
                <a:xfrm>
                  <a:off x="660401" y="4679196"/>
                  <a:ext cx="2482850" cy="1457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nSpc>
                      <a:spcPct val="150000"/>
                    </a:lnSpc>
                  </a:pPr>
                  <a:r>
                    <a:rPr lang="en-US" altLang="zh-CN" sz="1200">
                      <a:latin typeface="OPPOSans R" panose="00020600040101010101" charset="-122"/>
                      <a:ea typeface="OPPOSans R" panose="00020600040101010101" charset="-122"/>
                      <a:cs typeface="OPPOSans R" panose="00020600040101010101" charset="-122"/>
                    </a:rPr>
                    <a:t>a</a:t>
                  </a:r>
                  <a:r>
                    <a:rPr lang="zh-CN" altLang="en-US" sz="1200">
                      <a:latin typeface="OPPOSans R" panose="00020600040101010101" charset="-122"/>
                      <a:ea typeface="OPPOSans R" panose="00020600040101010101" charset="-122"/>
                      <a:cs typeface="OPPOSans R" panose="00020600040101010101" charset="-122"/>
                    </a:rPr>
                    <a:t>、背景：成熟市场的网点规划策略已不应仅局限于网点覆盖区域是否满足需求；</a:t>
                  </a:r>
                  <a:endParaRPr lang="zh-CN" altLang="en-US" sz="1200">
                    <a:latin typeface="OPPOSans R" panose="00020600040101010101" charset="-122"/>
                    <a:ea typeface="OPPOSans R" panose="00020600040101010101" charset="-122"/>
                    <a:cs typeface="OPPOSans R" panose="00020600040101010101" charset="-122"/>
                  </a:endParaRPr>
                </a:p>
                <a:p>
                  <a:pPr>
                    <a:lnSpc>
                      <a:spcPct val="150000"/>
                    </a:lnSpc>
                  </a:pPr>
                  <a:r>
                    <a:rPr lang="en-US" altLang="zh-CN" sz="1200">
                      <a:latin typeface="OPPOSans R" panose="00020600040101010101" charset="-122"/>
                      <a:ea typeface="OPPOSans R" panose="00020600040101010101" charset="-122"/>
                      <a:cs typeface="OPPOSans R" panose="00020600040101010101" charset="-122"/>
                    </a:rPr>
                    <a:t>b</a:t>
                  </a:r>
                  <a:r>
                    <a:rPr lang="zh-CN" altLang="en-US" sz="1200">
                      <a:latin typeface="OPPOSans R" panose="00020600040101010101" charset="-122"/>
                      <a:ea typeface="OPPOSans R" panose="00020600040101010101" charset="-122"/>
                      <a:cs typeface="OPPOSans R" panose="00020600040101010101" charset="-122"/>
                    </a:rPr>
                    <a:t>、方向：立足于客服体系的健康长久发展，从人员团队培养、成本优化、</a:t>
                  </a:r>
                  <a:endParaRPr lang="zh-CN" altLang="en-US" sz="1200">
                    <a:latin typeface="OPPOSans R" panose="00020600040101010101" charset="-122"/>
                    <a:ea typeface="OPPOSans R" panose="00020600040101010101" charset="-122"/>
                    <a:cs typeface="OPPOSans R" panose="00020600040101010101" charset="-122"/>
                  </a:endParaRPr>
                </a:p>
                <a:p>
                  <a:pPr>
                    <a:lnSpc>
                      <a:spcPct val="150000"/>
                    </a:lnSpc>
                  </a:pPr>
                  <a:r>
                    <a:rPr lang="zh-CN" altLang="en-US" sz="1200">
                      <a:latin typeface="OPPOSans R" panose="00020600040101010101" charset="-122"/>
                      <a:ea typeface="OPPOSans R" panose="00020600040101010101" charset="-122"/>
                      <a:cs typeface="OPPOSans R" panose="00020600040101010101" charset="-122"/>
                    </a:rPr>
                    <a:t>精准运营等各个维度，全面提升客服运营质量。</a:t>
                  </a:r>
                  <a:endParaRPr lang="zh-CN" altLang="en-US" sz="1200">
                    <a:latin typeface="OPPOSans R" panose="00020600040101010101" charset="-122"/>
                    <a:ea typeface="OPPOSans R" panose="00020600040101010101" charset="-122"/>
                    <a:cs typeface="OPPOSans R" panose="00020600040101010101" charset="-122"/>
                  </a:endParaRPr>
                </a:p>
              </p:txBody>
            </p:sp>
            <p:sp>
              <p:nvSpPr>
                <p:cNvPr id="26" name="íṩḷîḍé"/>
                <p:cNvSpPr txBox="1"/>
                <p:nvPr/>
              </p:nvSpPr>
              <p:spPr bwMode="auto">
                <a:xfrm>
                  <a:off x="660401" y="4237391"/>
                  <a:ext cx="2482850" cy="44180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spcBef>
                      <a:spcPct val="0"/>
                    </a:spcBef>
                  </a:pPr>
                  <a:r>
                    <a:rPr lang="zh-CN" altLang="en-US" b="1">
                      <a:solidFill>
                        <a:srgbClr val="046937"/>
                      </a:solidFill>
                      <a:latin typeface="OPPOSans R" panose="00020600040101010101" charset="-122"/>
                      <a:ea typeface="OPPOSans R" panose="00020600040101010101" charset="-122"/>
                      <a:cs typeface="OPPOSans R" panose="00020600040101010101" charset="-122"/>
                    </a:rPr>
                    <a:t>运营质量原则</a:t>
                  </a:r>
                  <a:endParaRPr lang="zh-CN" altLang="en-US" b="1">
                    <a:solidFill>
                      <a:srgbClr val="046937"/>
                    </a:solidFill>
                    <a:latin typeface="OPPOSans R" panose="00020600040101010101" charset="-122"/>
                    <a:ea typeface="OPPOSans R" panose="00020600040101010101" charset="-122"/>
                    <a:cs typeface="OPPOSans R" panose="00020600040101010101" charset="-122"/>
                  </a:endParaRPr>
                </a:p>
              </p:txBody>
            </p:sp>
          </p:grpSp>
        </p:grpSp>
        <p:grpSp>
          <p:nvGrpSpPr>
            <p:cNvPr id="8" name="îṩľïḑe"/>
            <p:cNvGrpSpPr/>
            <p:nvPr/>
          </p:nvGrpSpPr>
          <p:grpSpPr>
            <a:xfrm>
              <a:off x="9518846" y="1608563"/>
              <a:ext cx="579470" cy="579468"/>
              <a:chOff x="1735106" y="1483082"/>
              <a:chExt cx="579470" cy="579468"/>
            </a:xfrm>
          </p:grpSpPr>
          <p:sp>
            <p:nvSpPr>
              <p:cNvPr id="19" name="íSlidè"/>
              <p:cNvSpPr/>
              <p:nvPr/>
            </p:nvSpPr>
            <p:spPr>
              <a:xfrm>
                <a:off x="1735106" y="1483082"/>
                <a:ext cx="579470" cy="579468"/>
              </a:xfrm>
              <a:prstGeom prst="ellipse">
                <a:avLst/>
              </a:prstGeom>
              <a:solidFill>
                <a:schemeClr val="accent1"/>
              </a:solidFill>
              <a:ln w="3810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3765"/>
                <a:endParaRPr lang="zh-CN" altLang="en-US" sz="2000" b="1" dirty="0">
                  <a:solidFill>
                    <a:schemeClr val="bg1"/>
                  </a:solidFill>
                  <a:latin typeface="OPPOSans R" panose="00020600040101010101" charset="-122"/>
                  <a:ea typeface="OPPOSans R" panose="00020600040101010101" charset="-122"/>
                  <a:cs typeface="OPPOSans R" panose="00020600040101010101" charset="-122"/>
                </a:endParaRPr>
              </a:p>
            </p:txBody>
          </p:sp>
          <p:sp>
            <p:nvSpPr>
              <p:cNvPr id="20" name="îşḻíḑé"/>
              <p:cNvSpPr/>
              <p:nvPr/>
            </p:nvSpPr>
            <p:spPr bwMode="auto">
              <a:xfrm>
                <a:off x="1853011" y="1600986"/>
                <a:ext cx="343660" cy="343660"/>
              </a:xfrm>
              <a:custGeom>
                <a:avLst/>
                <a:gdLst>
                  <a:gd name="T0" fmla="*/ 116 w 232"/>
                  <a:gd name="T1" fmla="*/ 0 h 232"/>
                  <a:gd name="T2" fmla="*/ 0 w 232"/>
                  <a:gd name="T3" fmla="*/ 116 h 232"/>
                  <a:gd name="T4" fmla="*/ 116 w 232"/>
                  <a:gd name="T5" fmla="*/ 232 h 232"/>
                  <a:gd name="T6" fmla="*/ 232 w 232"/>
                  <a:gd name="T7" fmla="*/ 116 h 232"/>
                  <a:gd name="T8" fmla="*/ 116 w 232"/>
                  <a:gd name="T9" fmla="*/ 0 h 232"/>
                  <a:gd name="T10" fmla="*/ 129 w 232"/>
                  <a:gd name="T11" fmla="*/ 208 h 232"/>
                  <a:gd name="T12" fmla="*/ 129 w 232"/>
                  <a:gd name="T13" fmla="*/ 190 h 232"/>
                  <a:gd name="T14" fmla="*/ 117 w 232"/>
                  <a:gd name="T15" fmla="*/ 178 h 232"/>
                  <a:gd name="T16" fmla="*/ 105 w 232"/>
                  <a:gd name="T17" fmla="*/ 190 h 232"/>
                  <a:gd name="T18" fmla="*/ 105 w 232"/>
                  <a:gd name="T19" fmla="*/ 208 h 232"/>
                  <a:gd name="T20" fmla="*/ 25 w 232"/>
                  <a:gd name="T21" fmla="*/ 129 h 232"/>
                  <a:gd name="T22" fmla="*/ 42 w 232"/>
                  <a:gd name="T23" fmla="*/ 129 h 232"/>
                  <a:gd name="T24" fmla="*/ 53 w 232"/>
                  <a:gd name="T25" fmla="*/ 117 h 232"/>
                  <a:gd name="T26" fmla="*/ 42 w 232"/>
                  <a:gd name="T27" fmla="*/ 105 h 232"/>
                  <a:gd name="T28" fmla="*/ 24 w 232"/>
                  <a:gd name="T29" fmla="*/ 105 h 232"/>
                  <a:gd name="T30" fmla="*/ 104 w 232"/>
                  <a:gd name="T31" fmla="*/ 25 h 232"/>
                  <a:gd name="T32" fmla="*/ 104 w 232"/>
                  <a:gd name="T33" fmla="*/ 41 h 232"/>
                  <a:gd name="T34" fmla="*/ 116 w 232"/>
                  <a:gd name="T35" fmla="*/ 53 h 232"/>
                  <a:gd name="T36" fmla="*/ 128 w 232"/>
                  <a:gd name="T37" fmla="*/ 41 h 232"/>
                  <a:gd name="T38" fmla="*/ 128 w 232"/>
                  <a:gd name="T39" fmla="*/ 25 h 232"/>
                  <a:gd name="T40" fmla="*/ 208 w 232"/>
                  <a:gd name="T41" fmla="*/ 104 h 232"/>
                  <a:gd name="T42" fmla="*/ 190 w 232"/>
                  <a:gd name="T43" fmla="*/ 104 h 232"/>
                  <a:gd name="T44" fmla="*/ 179 w 232"/>
                  <a:gd name="T45" fmla="*/ 116 h 232"/>
                  <a:gd name="T46" fmla="*/ 190 w 232"/>
                  <a:gd name="T47" fmla="*/ 128 h 232"/>
                  <a:gd name="T48" fmla="*/ 208 w 232"/>
                  <a:gd name="T49" fmla="*/ 128 h 232"/>
                  <a:gd name="T50" fmla="*/ 129 w 232"/>
                  <a:gd name="T51" fmla="*/ 208 h 232"/>
                  <a:gd name="T52" fmla="*/ 124 w 232"/>
                  <a:gd name="T53" fmla="*/ 94 h 232"/>
                  <a:gd name="T54" fmla="*/ 70 w 232"/>
                  <a:gd name="T55" fmla="*/ 69 h 232"/>
                  <a:gd name="T56" fmla="*/ 94 w 232"/>
                  <a:gd name="T57" fmla="*/ 124 h 232"/>
                  <a:gd name="T58" fmla="*/ 109 w 232"/>
                  <a:gd name="T59" fmla="*/ 138 h 232"/>
                  <a:gd name="T60" fmla="*/ 163 w 232"/>
                  <a:gd name="T61" fmla="*/ 163 h 232"/>
                  <a:gd name="T62" fmla="*/ 138 w 232"/>
                  <a:gd name="T63" fmla="*/ 108 h 232"/>
                  <a:gd name="T64" fmla="*/ 124 w 232"/>
                  <a:gd name="T65" fmla="*/ 94 h 232"/>
                  <a:gd name="T66" fmla="*/ 123 w 232"/>
                  <a:gd name="T67" fmla="*/ 123 h 232"/>
                  <a:gd name="T68" fmla="*/ 110 w 232"/>
                  <a:gd name="T69" fmla="*/ 123 h 232"/>
                  <a:gd name="T70" fmla="*/ 110 w 232"/>
                  <a:gd name="T71" fmla="*/ 109 h 232"/>
                  <a:gd name="T72" fmla="*/ 123 w 232"/>
                  <a:gd name="T73" fmla="*/ 109 h 232"/>
                  <a:gd name="T74" fmla="*/ 123 w 232"/>
                  <a:gd name="T75" fmla="*/ 123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2" h="232">
                    <a:moveTo>
                      <a:pt x="116" y="0"/>
                    </a:moveTo>
                    <a:cubicBezTo>
                      <a:pt x="52" y="0"/>
                      <a:pt x="0" y="52"/>
                      <a:pt x="0" y="116"/>
                    </a:cubicBezTo>
                    <a:cubicBezTo>
                      <a:pt x="0" y="180"/>
                      <a:pt x="52" y="232"/>
                      <a:pt x="116" y="232"/>
                    </a:cubicBezTo>
                    <a:cubicBezTo>
                      <a:pt x="180" y="232"/>
                      <a:pt x="232" y="180"/>
                      <a:pt x="232" y="116"/>
                    </a:cubicBezTo>
                    <a:cubicBezTo>
                      <a:pt x="232" y="52"/>
                      <a:pt x="180" y="0"/>
                      <a:pt x="116" y="0"/>
                    </a:cubicBezTo>
                    <a:close/>
                    <a:moveTo>
                      <a:pt x="129" y="208"/>
                    </a:moveTo>
                    <a:cubicBezTo>
                      <a:pt x="129" y="190"/>
                      <a:pt x="129" y="190"/>
                      <a:pt x="129" y="190"/>
                    </a:cubicBezTo>
                    <a:cubicBezTo>
                      <a:pt x="129" y="183"/>
                      <a:pt x="123" y="178"/>
                      <a:pt x="117" y="178"/>
                    </a:cubicBezTo>
                    <a:cubicBezTo>
                      <a:pt x="110" y="178"/>
                      <a:pt x="105" y="183"/>
                      <a:pt x="105" y="190"/>
                    </a:cubicBezTo>
                    <a:cubicBezTo>
                      <a:pt x="105" y="208"/>
                      <a:pt x="105" y="208"/>
                      <a:pt x="105" y="208"/>
                    </a:cubicBezTo>
                    <a:cubicBezTo>
                      <a:pt x="63" y="203"/>
                      <a:pt x="30" y="170"/>
                      <a:pt x="25" y="129"/>
                    </a:cubicBezTo>
                    <a:cubicBezTo>
                      <a:pt x="42" y="129"/>
                      <a:pt x="42" y="129"/>
                      <a:pt x="42" y="129"/>
                    </a:cubicBezTo>
                    <a:cubicBezTo>
                      <a:pt x="48" y="129"/>
                      <a:pt x="53" y="123"/>
                      <a:pt x="53" y="117"/>
                    </a:cubicBezTo>
                    <a:cubicBezTo>
                      <a:pt x="53" y="110"/>
                      <a:pt x="48" y="105"/>
                      <a:pt x="42" y="105"/>
                    </a:cubicBezTo>
                    <a:cubicBezTo>
                      <a:pt x="24" y="105"/>
                      <a:pt x="24" y="105"/>
                      <a:pt x="24" y="105"/>
                    </a:cubicBezTo>
                    <a:cubicBezTo>
                      <a:pt x="29" y="63"/>
                      <a:pt x="63" y="30"/>
                      <a:pt x="104" y="25"/>
                    </a:cubicBezTo>
                    <a:cubicBezTo>
                      <a:pt x="104" y="41"/>
                      <a:pt x="104" y="41"/>
                      <a:pt x="104" y="41"/>
                    </a:cubicBezTo>
                    <a:cubicBezTo>
                      <a:pt x="104" y="47"/>
                      <a:pt x="109" y="53"/>
                      <a:pt x="116" y="53"/>
                    </a:cubicBezTo>
                    <a:cubicBezTo>
                      <a:pt x="122" y="53"/>
                      <a:pt x="128" y="47"/>
                      <a:pt x="128" y="41"/>
                    </a:cubicBezTo>
                    <a:cubicBezTo>
                      <a:pt x="128" y="25"/>
                      <a:pt x="128" y="25"/>
                      <a:pt x="128" y="25"/>
                    </a:cubicBezTo>
                    <a:cubicBezTo>
                      <a:pt x="169" y="30"/>
                      <a:pt x="202" y="63"/>
                      <a:pt x="208" y="104"/>
                    </a:cubicBezTo>
                    <a:cubicBezTo>
                      <a:pt x="190" y="104"/>
                      <a:pt x="190" y="104"/>
                      <a:pt x="190" y="104"/>
                    </a:cubicBezTo>
                    <a:cubicBezTo>
                      <a:pt x="184" y="104"/>
                      <a:pt x="179" y="109"/>
                      <a:pt x="179" y="116"/>
                    </a:cubicBezTo>
                    <a:cubicBezTo>
                      <a:pt x="179" y="122"/>
                      <a:pt x="184" y="128"/>
                      <a:pt x="190" y="128"/>
                    </a:cubicBezTo>
                    <a:cubicBezTo>
                      <a:pt x="208" y="128"/>
                      <a:pt x="208" y="128"/>
                      <a:pt x="208" y="128"/>
                    </a:cubicBezTo>
                    <a:cubicBezTo>
                      <a:pt x="203" y="169"/>
                      <a:pt x="170" y="202"/>
                      <a:pt x="129" y="208"/>
                    </a:cubicBezTo>
                    <a:close/>
                    <a:moveTo>
                      <a:pt x="124" y="94"/>
                    </a:moveTo>
                    <a:cubicBezTo>
                      <a:pt x="70" y="69"/>
                      <a:pt x="70" y="69"/>
                      <a:pt x="70" y="69"/>
                    </a:cubicBezTo>
                    <a:cubicBezTo>
                      <a:pt x="94" y="124"/>
                      <a:pt x="94" y="124"/>
                      <a:pt x="94" y="124"/>
                    </a:cubicBezTo>
                    <a:cubicBezTo>
                      <a:pt x="97" y="129"/>
                      <a:pt x="103" y="136"/>
                      <a:pt x="109" y="138"/>
                    </a:cubicBezTo>
                    <a:cubicBezTo>
                      <a:pt x="163" y="163"/>
                      <a:pt x="163" y="163"/>
                      <a:pt x="163" y="163"/>
                    </a:cubicBezTo>
                    <a:cubicBezTo>
                      <a:pt x="138" y="108"/>
                      <a:pt x="138" y="108"/>
                      <a:pt x="138" y="108"/>
                    </a:cubicBezTo>
                    <a:cubicBezTo>
                      <a:pt x="136" y="103"/>
                      <a:pt x="130" y="96"/>
                      <a:pt x="124" y="94"/>
                    </a:cubicBezTo>
                    <a:close/>
                    <a:moveTo>
                      <a:pt x="123" y="123"/>
                    </a:moveTo>
                    <a:cubicBezTo>
                      <a:pt x="119" y="126"/>
                      <a:pt x="113" y="126"/>
                      <a:pt x="110" y="123"/>
                    </a:cubicBezTo>
                    <a:cubicBezTo>
                      <a:pt x="106" y="119"/>
                      <a:pt x="106" y="113"/>
                      <a:pt x="110" y="109"/>
                    </a:cubicBezTo>
                    <a:cubicBezTo>
                      <a:pt x="113" y="106"/>
                      <a:pt x="119" y="106"/>
                      <a:pt x="123" y="109"/>
                    </a:cubicBezTo>
                    <a:cubicBezTo>
                      <a:pt x="127" y="113"/>
                      <a:pt x="127" y="119"/>
                      <a:pt x="123" y="123"/>
                    </a:cubicBezTo>
                    <a:close/>
                  </a:path>
                </a:pathLst>
              </a:custGeom>
              <a:solidFill>
                <a:schemeClr val="bg1"/>
              </a:solidFill>
              <a:ln>
                <a:noFill/>
              </a:ln>
            </p:spPr>
            <p:txBody>
              <a:bodyPr anchor="ctr"/>
              <a:lstStyle/>
              <a:p>
                <a:pPr algn="ctr"/>
                <a:endParaRPr>
                  <a:latin typeface="OPPOSans R" panose="00020600040101010101" charset="-122"/>
                  <a:ea typeface="OPPOSans R" panose="00020600040101010101" charset="-122"/>
                  <a:cs typeface="OPPOSans R" panose="00020600040101010101" charset="-122"/>
                </a:endParaRPr>
              </a:p>
            </p:txBody>
          </p:sp>
        </p:grpSp>
        <p:grpSp>
          <p:nvGrpSpPr>
            <p:cNvPr id="9" name="íṡḷîḑe"/>
            <p:cNvGrpSpPr/>
            <p:nvPr/>
          </p:nvGrpSpPr>
          <p:grpSpPr>
            <a:xfrm>
              <a:off x="4379330" y="1898297"/>
              <a:ext cx="3420639" cy="4428930"/>
              <a:chOff x="660399" y="1898297"/>
              <a:chExt cx="2482851" cy="4428930"/>
            </a:xfrm>
          </p:grpSpPr>
          <p:sp>
            <p:nvSpPr>
              <p:cNvPr id="13" name="ïşlíďè"/>
              <p:cNvSpPr/>
              <p:nvPr/>
            </p:nvSpPr>
            <p:spPr>
              <a:xfrm>
                <a:off x="660400" y="1898297"/>
                <a:ext cx="2482850" cy="1901372"/>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OPPOSans R" panose="00020600040101010101" charset="-122"/>
                  <a:ea typeface="OPPOSans R" panose="00020600040101010101" charset="-122"/>
                  <a:cs typeface="OPPOSans R" panose="00020600040101010101" charset="-122"/>
                </a:endParaRPr>
              </a:p>
            </p:txBody>
          </p:sp>
          <p:sp>
            <p:nvSpPr>
              <p:cNvPr id="14" name="íṡľïḑê"/>
              <p:cNvSpPr/>
              <p:nvPr/>
            </p:nvSpPr>
            <p:spPr>
              <a:xfrm rot="10800000">
                <a:off x="660399" y="3669040"/>
                <a:ext cx="2474283" cy="370114"/>
              </a:xfrm>
              <a:custGeom>
                <a:avLst/>
                <a:gdLst>
                  <a:gd name="connsiteX0" fmla="*/ 1901372 w 1901372"/>
                  <a:gd name="connsiteY0" fmla="*/ 370114 h 370114"/>
                  <a:gd name="connsiteX1" fmla="*/ 0 w 1901372"/>
                  <a:gd name="connsiteY1" fmla="*/ 370114 h 370114"/>
                  <a:gd name="connsiteX2" fmla="*/ 0 w 1901372"/>
                  <a:gd name="connsiteY2" fmla="*/ 239486 h 370114"/>
                  <a:gd name="connsiteX3" fmla="*/ 639355 w 1901372"/>
                  <a:gd name="connsiteY3" fmla="*/ 239486 h 370114"/>
                  <a:gd name="connsiteX4" fmla="*/ 950686 w 1901372"/>
                  <a:gd name="connsiteY4" fmla="*/ 0 h 370114"/>
                  <a:gd name="connsiteX5" fmla="*/ 1262017 w 1901372"/>
                  <a:gd name="connsiteY5" fmla="*/ 239486 h 370114"/>
                  <a:gd name="connsiteX6" fmla="*/ 1901372 w 1901372"/>
                  <a:gd name="connsiteY6" fmla="*/ 239486 h 370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1372" h="370114">
                    <a:moveTo>
                      <a:pt x="1901372" y="370114"/>
                    </a:moveTo>
                    <a:lnTo>
                      <a:pt x="0" y="370114"/>
                    </a:lnTo>
                    <a:lnTo>
                      <a:pt x="0" y="239486"/>
                    </a:lnTo>
                    <a:lnTo>
                      <a:pt x="639355" y="239486"/>
                    </a:lnTo>
                    <a:lnTo>
                      <a:pt x="950686" y="0"/>
                    </a:lnTo>
                    <a:lnTo>
                      <a:pt x="1262017" y="239486"/>
                    </a:lnTo>
                    <a:lnTo>
                      <a:pt x="1901372" y="239486"/>
                    </a:lnTo>
                    <a:close/>
                  </a:path>
                </a:pathLst>
              </a:cu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OPPOSans R" panose="00020600040101010101" charset="-122"/>
                  <a:ea typeface="OPPOSans R" panose="00020600040101010101" charset="-122"/>
                  <a:cs typeface="OPPOSans R" panose="00020600040101010101" charset="-122"/>
                </a:endParaRPr>
              </a:p>
            </p:txBody>
          </p:sp>
          <p:sp>
            <p:nvSpPr>
              <p:cNvPr id="15" name="ïSḷiḑe"/>
              <p:cNvSpPr/>
              <p:nvPr/>
            </p:nvSpPr>
            <p:spPr>
              <a:xfrm>
                <a:off x="660400" y="2583870"/>
                <a:ext cx="2482850" cy="530225"/>
              </a:xfrm>
              <a:prstGeom prst="rect">
                <a:avLst/>
              </a:prstGeom>
              <a:noFill/>
              <a:ln>
                <a:noFill/>
              </a:ln>
            </p:spPr>
            <p:txBody>
              <a:bodyPr wrap="square" lIns="91440" tIns="45720" rIns="91440" bIns="45720" anchor="ctr" anchorCtr="0">
                <a:normAutofit/>
              </a:bodyPr>
              <a:lstStyle/>
              <a:p>
                <a:pPr lvl="0" algn="ctr" defTabSz="913765">
                  <a:buSzPct val="25000"/>
                  <a:defRPr/>
                </a:pPr>
                <a:r>
                  <a:rPr lang="zh-CN" altLang="en-US" b="1">
                    <a:solidFill>
                      <a:schemeClr val="bg1"/>
                    </a:solidFill>
                    <a:latin typeface="OPPOSans R" panose="00020600040101010101" charset="-122"/>
                    <a:ea typeface="OPPOSans R" panose="00020600040101010101" charset="-122"/>
                    <a:cs typeface="OPPOSans R" panose="00020600040101010101" charset="-122"/>
                  </a:rPr>
                  <a:t>发展中市场（</a:t>
                </a:r>
                <a:r>
                  <a:rPr lang="en-US" altLang="zh-CN" b="1">
                    <a:solidFill>
                      <a:schemeClr val="bg1"/>
                    </a:solidFill>
                    <a:latin typeface="OPPOSans R" panose="00020600040101010101" charset="-122"/>
                    <a:ea typeface="OPPOSans R" panose="00020600040101010101" charset="-122"/>
                    <a:cs typeface="OPPOSans R" panose="00020600040101010101" charset="-122"/>
                  </a:rPr>
                  <a:t>3-5</a:t>
                </a:r>
                <a:r>
                  <a:rPr lang="zh-CN" altLang="en-US" b="1">
                    <a:solidFill>
                      <a:schemeClr val="bg1"/>
                    </a:solidFill>
                    <a:latin typeface="OPPOSans R" panose="00020600040101010101" charset="-122"/>
                    <a:ea typeface="OPPOSans R" panose="00020600040101010101" charset="-122"/>
                    <a:cs typeface="OPPOSans R" panose="00020600040101010101" charset="-122"/>
                  </a:rPr>
                  <a:t>年）</a:t>
                </a:r>
                <a:endParaRPr lang="zh-CN" altLang="en-US" b="1">
                  <a:solidFill>
                    <a:schemeClr val="bg1"/>
                  </a:solidFill>
                  <a:latin typeface="OPPOSans R" panose="00020600040101010101" charset="-122"/>
                  <a:ea typeface="OPPOSans R" panose="00020600040101010101" charset="-122"/>
                  <a:cs typeface="OPPOSans R" panose="00020600040101010101" charset="-122"/>
                </a:endParaRPr>
              </a:p>
            </p:txBody>
          </p:sp>
          <p:grpSp>
            <p:nvGrpSpPr>
              <p:cNvPr id="16" name="isḻiḍe"/>
              <p:cNvGrpSpPr/>
              <p:nvPr/>
            </p:nvGrpSpPr>
            <p:grpSpPr>
              <a:xfrm>
                <a:off x="660400" y="4123386"/>
                <a:ext cx="2482850" cy="2203841"/>
                <a:chOff x="660401" y="4237391"/>
                <a:chExt cx="2482850" cy="2203841"/>
              </a:xfrm>
            </p:grpSpPr>
            <p:sp>
              <p:nvSpPr>
                <p:cNvPr id="17" name="ïṧḷïḍê"/>
                <p:cNvSpPr/>
                <p:nvPr/>
              </p:nvSpPr>
              <p:spPr bwMode="auto">
                <a:xfrm>
                  <a:off x="660401" y="4679196"/>
                  <a:ext cx="2482850" cy="1762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nSpc>
                      <a:spcPct val="150000"/>
                    </a:lnSpc>
                  </a:pPr>
                  <a:r>
                    <a:rPr lang="en-US" altLang="zh-CN" sz="1200">
                      <a:latin typeface="OPPOSans R" panose="00020600040101010101" charset="-122"/>
                      <a:ea typeface="OPPOSans R" panose="00020600040101010101" charset="-122"/>
                      <a:cs typeface="OPPOSans R" panose="00020600040101010101" charset="-122"/>
                    </a:rPr>
                    <a:t>a</a:t>
                  </a:r>
                  <a:r>
                    <a:rPr lang="zh-CN" altLang="en-US" sz="1200">
                      <a:latin typeface="OPPOSans R" panose="00020600040101010101" charset="-122"/>
                      <a:ea typeface="OPPOSans R" panose="00020600040101010101" charset="-122"/>
                      <a:cs typeface="OPPOSans R" panose="00020600040101010101" charset="-122"/>
                    </a:rPr>
                    <a:t>、背景：核心城市基本已经覆盖服务网点；</a:t>
                  </a:r>
                  <a:endParaRPr lang="zh-CN" altLang="en-US" sz="1200">
                    <a:latin typeface="OPPOSans R" panose="00020600040101010101" charset="-122"/>
                    <a:ea typeface="OPPOSans R" panose="00020600040101010101" charset="-122"/>
                    <a:cs typeface="OPPOSans R" panose="00020600040101010101" charset="-122"/>
                  </a:endParaRPr>
                </a:p>
                <a:p>
                  <a:pPr>
                    <a:lnSpc>
                      <a:spcPct val="150000"/>
                    </a:lnSpc>
                  </a:pPr>
                  <a:r>
                    <a:rPr lang="en-US" altLang="zh-CN" sz="1200">
                      <a:latin typeface="OPPOSans R" panose="00020600040101010101" charset="-122"/>
                      <a:ea typeface="OPPOSans R" panose="00020600040101010101" charset="-122"/>
                      <a:cs typeface="OPPOSans R" panose="00020600040101010101" charset="-122"/>
                    </a:rPr>
                    <a:t>b</a:t>
                  </a:r>
                  <a:r>
                    <a:rPr lang="zh-CN" altLang="en-US" sz="1200">
                      <a:latin typeface="OPPOSans R" panose="00020600040101010101" charset="-122"/>
                      <a:ea typeface="OPPOSans R" panose="00020600040101010101" charset="-122"/>
                      <a:cs typeface="OPPOSans R" panose="00020600040101010101" charset="-122"/>
                    </a:rPr>
                    <a:t>、方向：网点覆盖目标为</a:t>
                  </a:r>
                  <a:r>
                    <a:rPr lang="en-US" altLang="zh-CN" sz="1200">
                      <a:latin typeface="OPPOSans R" panose="00020600040101010101" charset="-122"/>
                      <a:ea typeface="OPPOSans R" panose="00020600040101010101" charset="-122"/>
                      <a:cs typeface="OPPOSans R" panose="00020600040101010101" charset="-122"/>
                    </a:rPr>
                    <a:t>B</a:t>
                  </a:r>
                  <a:r>
                    <a:rPr lang="zh-CN" altLang="en-US" sz="1200">
                      <a:latin typeface="OPPOSans R" panose="00020600040101010101" charset="-122"/>
                      <a:ea typeface="OPPOSans R" panose="00020600040101010101" charset="-122"/>
                      <a:cs typeface="OPPOSans R" panose="00020600040101010101" charset="-122"/>
                    </a:rPr>
                    <a:t>、</a:t>
                  </a:r>
                  <a:r>
                    <a:rPr lang="en-US" altLang="zh-CN" sz="1200">
                      <a:latin typeface="OPPOSans R" panose="00020600040101010101" charset="-122"/>
                      <a:ea typeface="OPPOSans R" panose="00020600040101010101" charset="-122"/>
                      <a:cs typeface="OPPOSans R" panose="00020600040101010101" charset="-122"/>
                    </a:rPr>
                    <a:t>C</a:t>
                  </a:r>
                  <a:r>
                    <a:rPr lang="zh-CN" altLang="en-US" sz="1200">
                      <a:latin typeface="OPPOSans R" panose="00020600040101010101" charset="-122"/>
                      <a:ea typeface="OPPOSans R" panose="00020600040101010101" charset="-122"/>
                      <a:cs typeface="OPPOSans R" panose="00020600040101010101" charset="-122"/>
                    </a:rPr>
                    <a:t>类城市，以预期销量、预期服务量作为建点与否的评价指标，且指标评价需符合</a:t>
                  </a:r>
                  <a:r>
                    <a:rPr lang="en-US" altLang="zh-CN" sz="1200">
                      <a:latin typeface="OPPOSans R" panose="00020600040101010101" charset="-122"/>
                      <a:ea typeface="OPPOSans R" panose="00020600040101010101" charset="-122"/>
                      <a:cs typeface="OPPOSans R" panose="00020600040101010101" charset="-122"/>
                    </a:rPr>
                    <a:t>《</a:t>
                  </a:r>
                  <a:r>
                    <a:rPr lang="zh-CN" altLang="en-US" sz="1200">
                      <a:latin typeface="OPPOSans R" panose="00020600040101010101" charset="-122"/>
                      <a:ea typeface="OPPOSans R" panose="00020600040101010101" charset="-122"/>
                      <a:cs typeface="OPPOSans R" panose="00020600040101010101" charset="-122"/>
                    </a:rPr>
                    <a:t>海外客服网点建设管理规定</a:t>
                  </a:r>
                  <a:r>
                    <a:rPr lang="en-US" altLang="zh-CN" sz="1200">
                      <a:latin typeface="OPPOSans R" panose="00020600040101010101" charset="-122"/>
                      <a:ea typeface="OPPOSans R" panose="00020600040101010101" charset="-122"/>
                      <a:cs typeface="OPPOSans R" panose="00020600040101010101" charset="-122"/>
                    </a:rPr>
                    <a:t>》</a:t>
                  </a:r>
                  <a:r>
                    <a:rPr lang="zh-CN" altLang="en-US" sz="1200">
                      <a:latin typeface="OPPOSans R" panose="00020600040101010101" charset="-122"/>
                      <a:ea typeface="OPPOSans R" panose="00020600040101010101" charset="-122"/>
                      <a:cs typeface="OPPOSans R" panose="00020600040101010101" charset="-122"/>
                    </a:rPr>
                    <a:t>。</a:t>
                  </a:r>
                  <a:endParaRPr lang="zh-CN" altLang="en-US" sz="1200" dirty="0">
                    <a:latin typeface="OPPOSans R" panose="00020600040101010101" charset="-122"/>
                    <a:ea typeface="OPPOSans R" panose="00020600040101010101" charset="-122"/>
                    <a:cs typeface="OPPOSans R" panose="00020600040101010101" charset="-122"/>
                  </a:endParaRPr>
                </a:p>
              </p:txBody>
            </p:sp>
            <p:sp>
              <p:nvSpPr>
                <p:cNvPr id="18" name="îSļiḓé"/>
                <p:cNvSpPr txBox="1"/>
                <p:nvPr/>
              </p:nvSpPr>
              <p:spPr bwMode="auto">
                <a:xfrm>
                  <a:off x="660401" y="4237391"/>
                  <a:ext cx="2482850" cy="44180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spcBef>
                      <a:spcPct val="0"/>
                    </a:spcBef>
                  </a:pPr>
                  <a:r>
                    <a:rPr lang="zh-CN" altLang="en-US" b="1">
                      <a:solidFill>
                        <a:srgbClr val="046937"/>
                      </a:solidFill>
                      <a:latin typeface="OPPOSans R" panose="00020600040101010101" charset="-122"/>
                      <a:ea typeface="OPPOSans R" panose="00020600040101010101" charset="-122"/>
                      <a:cs typeface="OPPOSans R" panose="00020600040101010101" charset="-122"/>
                    </a:rPr>
                    <a:t>服务量评价原则</a:t>
                  </a:r>
                  <a:endParaRPr lang="zh-CN" altLang="en-US" b="1">
                    <a:solidFill>
                      <a:srgbClr val="046937"/>
                    </a:solidFill>
                    <a:latin typeface="OPPOSans R" panose="00020600040101010101" charset="-122"/>
                    <a:ea typeface="OPPOSans R" panose="00020600040101010101" charset="-122"/>
                    <a:cs typeface="OPPOSans R" panose="00020600040101010101" charset="-122"/>
                  </a:endParaRPr>
                </a:p>
              </p:txBody>
            </p:sp>
          </p:grpSp>
        </p:grpSp>
        <p:grpSp>
          <p:nvGrpSpPr>
            <p:cNvPr id="10" name="ïşlîḓè"/>
            <p:cNvGrpSpPr/>
            <p:nvPr/>
          </p:nvGrpSpPr>
          <p:grpSpPr>
            <a:xfrm>
              <a:off x="5799915" y="1608563"/>
              <a:ext cx="579470" cy="579468"/>
              <a:chOff x="1735106" y="1483082"/>
              <a:chExt cx="579470" cy="579468"/>
            </a:xfrm>
          </p:grpSpPr>
          <p:sp>
            <p:nvSpPr>
              <p:cNvPr id="11" name="iṩḻiḋè"/>
              <p:cNvSpPr/>
              <p:nvPr/>
            </p:nvSpPr>
            <p:spPr>
              <a:xfrm>
                <a:off x="1735106" y="1483082"/>
                <a:ext cx="579470" cy="579468"/>
              </a:xfrm>
              <a:prstGeom prst="ellipse">
                <a:avLst/>
              </a:prstGeom>
              <a:solidFill>
                <a:schemeClr val="accent2"/>
              </a:solidFill>
              <a:ln w="3810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3765"/>
                <a:endParaRPr lang="zh-CN" altLang="en-US" sz="2000" b="1" dirty="0">
                  <a:solidFill>
                    <a:schemeClr val="bg1"/>
                  </a:solidFill>
                  <a:latin typeface="OPPOSans R" panose="00020600040101010101" charset="-122"/>
                  <a:ea typeface="OPPOSans R" panose="00020600040101010101" charset="-122"/>
                  <a:cs typeface="OPPOSans R" panose="00020600040101010101" charset="-122"/>
                </a:endParaRPr>
              </a:p>
            </p:txBody>
          </p:sp>
          <p:sp>
            <p:nvSpPr>
              <p:cNvPr id="12" name="íSļíḋe"/>
              <p:cNvSpPr/>
              <p:nvPr/>
            </p:nvSpPr>
            <p:spPr bwMode="auto">
              <a:xfrm>
                <a:off x="1853011" y="1600986"/>
                <a:ext cx="343660" cy="343660"/>
              </a:xfrm>
              <a:custGeom>
                <a:avLst/>
                <a:gdLst>
                  <a:gd name="T0" fmla="*/ 116 w 232"/>
                  <a:gd name="T1" fmla="*/ 0 h 232"/>
                  <a:gd name="T2" fmla="*/ 0 w 232"/>
                  <a:gd name="T3" fmla="*/ 116 h 232"/>
                  <a:gd name="T4" fmla="*/ 116 w 232"/>
                  <a:gd name="T5" fmla="*/ 232 h 232"/>
                  <a:gd name="T6" fmla="*/ 232 w 232"/>
                  <a:gd name="T7" fmla="*/ 116 h 232"/>
                  <a:gd name="T8" fmla="*/ 116 w 232"/>
                  <a:gd name="T9" fmla="*/ 0 h 232"/>
                  <a:gd name="T10" fmla="*/ 129 w 232"/>
                  <a:gd name="T11" fmla="*/ 208 h 232"/>
                  <a:gd name="T12" fmla="*/ 129 w 232"/>
                  <a:gd name="T13" fmla="*/ 190 h 232"/>
                  <a:gd name="T14" fmla="*/ 117 w 232"/>
                  <a:gd name="T15" fmla="*/ 178 h 232"/>
                  <a:gd name="T16" fmla="*/ 105 w 232"/>
                  <a:gd name="T17" fmla="*/ 190 h 232"/>
                  <a:gd name="T18" fmla="*/ 105 w 232"/>
                  <a:gd name="T19" fmla="*/ 208 h 232"/>
                  <a:gd name="T20" fmla="*/ 25 w 232"/>
                  <a:gd name="T21" fmla="*/ 129 h 232"/>
                  <a:gd name="T22" fmla="*/ 42 w 232"/>
                  <a:gd name="T23" fmla="*/ 129 h 232"/>
                  <a:gd name="T24" fmla="*/ 53 w 232"/>
                  <a:gd name="T25" fmla="*/ 117 h 232"/>
                  <a:gd name="T26" fmla="*/ 42 w 232"/>
                  <a:gd name="T27" fmla="*/ 105 h 232"/>
                  <a:gd name="T28" fmla="*/ 24 w 232"/>
                  <a:gd name="T29" fmla="*/ 105 h 232"/>
                  <a:gd name="T30" fmla="*/ 104 w 232"/>
                  <a:gd name="T31" fmla="*/ 25 h 232"/>
                  <a:gd name="T32" fmla="*/ 104 w 232"/>
                  <a:gd name="T33" fmla="*/ 41 h 232"/>
                  <a:gd name="T34" fmla="*/ 116 w 232"/>
                  <a:gd name="T35" fmla="*/ 53 h 232"/>
                  <a:gd name="T36" fmla="*/ 128 w 232"/>
                  <a:gd name="T37" fmla="*/ 41 h 232"/>
                  <a:gd name="T38" fmla="*/ 128 w 232"/>
                  <a:gd name="T39" fmla="*/ 25 h 232"/>
                  <a:gd name="T40" fmla="*/ 208 w 232"/>
                  <a:gd name="T41" fmla="*/ 104 h 232"/>
                  <a:gd name="T42" fmla="*/ 190 w 232"/>
                  <a:gd name="T43" fmla="*/ 104 h 232"/>
                  <a:gd name="T44" fmla="*/ 179 w 232"/>
                  <a:gd name="T45" fmla="*/ 116 h 232"/>
                  <a:gd name="T46" fmla="*/ 190 w 232"/>
                  <a:gd name="T47" fmla="*/ 128 h 232"/>
                  <a:gd name="T48" fmla="*/ 208 w 232"/>
                  <a:gd name="T49" fmla="*/ 128 h 232"/>
                  <a:gd name="T50" fmla="*/ 129 w 232"/>
                  <a:gd name="T51" fmla="*/ 208 h 232"/>
                  <a:gd name="T52" fmla="*/ 124 w 232"/>
                  <a:gd name="T53" fmla="*/ 94 h 232"/>
                  <a:gd name="T54" fmla="*/ 70 w 232"/>
                  <a:gd name="T55" fmla="*/ 69 h 232"/>
                  <a:gd name="T56" fmla="*/ 94 w 232"/>
                  <a:gd name="T57" fmla="*/ 124 h 232"/>
                  <a:gd name="T58" fmla="*/ 109 w 232"/>
                  <a:gd name="T59" fmla="*/ 138 h 232"/>
                  <a:gd name="T60" fmla="*/ 163 w 232"/>
                  <a:gd name="T61" fmla="*/ 163 h 232"/>
                  <a:gd name="T62" fmla="*/ 138 w 232"/>
                  <a:gd name="T63" fmla="*/ 108 h 232"/>
                  <a:gd name="T64" fmla="*/ 124 w 232"/>
                  <a:gd name="T65" fmla="*/ 94 h 232"/>
                  <a:gd name="T66" fmla="*/ 123 w 232"/>
                  <a:gd name="T67" fmla="*/ 123 h 232"/>
                  <a:gd name="T68" fmla="*/ 110 w 232"/>
                  <a:gd name="T69" fmla="*/ 123 h 232"/>
                  <a:gd name="T70" fmla="*/ 110 w 232"/>
                  <a:gd name="T71" fmla="*/ 109 h 232"/>
                  <a:gd name="T72" fmla="*/ 123 w 232"/>
                  <a:gd name="T73" fmla="*/ 109 h 232"/>
                  <a:gd name="T74" fmla="*/ 123 w 232"/>
                  <a:gd name="T75" fmla="*/ 123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2" h="232">
                    <a:moveTo>
                      <a:pt x="116" y="0"/>
                    </a:moveTo>
                    <a:cubicBezTo>
                      <a:pt x="52" y="0"/>
                      <a:pt x="0" y="52"/>
                      <a:pt x="0" y="116"/>
                    </a:cubicBezTo>
                    <a:cubicBezTo>
                      <a:pt x="0" y="180"/>
                      <a:pt x="52" y="232"/>
                      <a:pt x="116" y="232"/>
                    </a:cubicBezTo>
                    <a:cubicBezTo>
                      <a:pt x="180" y="232"/>
                      <a:pt x="232" y="180"/>
                      <a:pt x="232" y="116"/>
                    </a:cubicBezTo>
                    <a:cubicBezTo>
                      <a:pt x="232" y="52"/>
                      <a:pt x="180" y="0"/>
                      <a:pt x="116" y="0"/>
                    </a:cubicBezTo>
                    <a:close/>
                    <a:moveTo>
                      <a:pt x="129" y="208"/>
                    </a:moveTo>
                    <a:cubicBezTo>
                      <a:pt x="129" y="190"/>
                      <a:pt x="129" y="190"/>
                      <a:pt x="129" y="190"/>
                    </a:cubicBezTo>
                    <a:cubicBezTo>
                      <a:pt x="129" y="183"/>
                      <a:pt x="123" y="178"/>
                      <a:pt x="117" y="178"/>
                    </a:cubicBezTo>
                    <a:cubicBezTo>
                      <a:pt x="110" y="178"/>
                      <a:pt x="105" y="183"/>
                      <a:pt x="105" y="190"/>
                    </a:cubicBezTo>
                    <a:cubicBezTo>
                      <a:pt x="105" y="208"/>
                      <a:pt x="105" y="208"/>
                      <a:pt x="105" y="208"/>
                    </a:cubicBezTo>
                    <a:cubicBezTo>
                      <a:pt x="63" y="203"/>
                      <a:pt x="30" y="170"/>
                      <a:pt x="25" y="129"/>
                    </a:cubicBezTo>
                    <a:cubicBezTo>
                      <a:pt x="42" y="129"/>
                      <a:pt x="42" y="129"/>
                      <a:pt x="42" y="129"/>
                    </a:cubicBezTo>
                    <a:cubicBezTo>
                      <a:pt x="48" y="129"/>
                      <a:pt x="53" y="123"/>
                      <a:pt x="53" y="117"/>
                    </a:cubicBezTo>
                    <a:cubicBezTo>
                      <a:pt x="53" y="110"/>
                      <a:pt x="48" y="105"/>
                      <a:pt x="42" y="105"/>
                    </a:cubicBezTo>
                    <a:cubicBezTo>
                      <a:pt x="24" y="105"/>
                      <a:pt x="24" y="105"/>
                      <a:pt x="24" y="105"/>
                    </a:cubicBezTo>
                    <a:cubicBezTo>
                      <a:pt x="29" y="63"/>
                      <a:pt x="63" y="30"/>
                      <a:pt x="104" y="25"/>
                    </a:cubicBezTo>
                    <a:cubicBezTo>
                      <a:pt x="104" y="41"/>
                      <a:pt x="104" y="41"/>
                      <a:pt x="104" y="41"/>
                    </a:cubicBezTo>
                    <a:cubicBezTo>
                      <a:pt x="104" y="47"/>
                      <a:pt x="109" y="53"/>
                      <a:pt x="116" y="53"/>
                    </a:cubicBezTo>
                    <a:cubicBezTo>
                      <a:pt x="122" y="53"/>
                      <a:pt x="128" y="47"/>
                      <a:pt x="128" y="41"/>
                    </a:cubicBezTo>
                    <a:cubicBezTo>
                      <a:pt x="128" y="25"/>
                      <a:pt x="128" y="25"/>
                      <a:pt x="128" y="25"/>
                    </a:cubicBezTo>
                    <a:cubicBezTo>
                      <a:pt x="169" y="30"/>
                      <a:pt x="202" y="63"/>
                      <a:pt x="208" y="104"/>
                    </a:cubicBezTo>
                    <a:cubicBezTo>
                      <a:pt x="190" y="104"/>
                      <a:pt x="190" y="104"/>
                      <a:pt x="190" y="104"/>
                    </a:cubicBezTo>
                    <a:cubicBezTo>
                      <a:pt x="184" y="104"/>
                      <a:pt x="179" y="109"/>
                      <a:pt x="179" y="116"/>
                    </a:cubicBezTo>
                    <a:cubicBezTo>
                      <a:pt x="179" y="122"/>
                      <a:pt x="184" y="128"/>
                      <a:pt x="190" y="128"/>
                    </a:cubicBezTo>
                    <a:cubicBezTo>
                      <a:pt x="208" y="128"/>
                      <a:pt x="208" y="128"/>
                      <a:pt x="208" y="128"/>
                    </a:cubicBezTo>
                    <a:cubicBezTo>
                      <a:pt x="203" y="169"/>
                      <a:pt x="170" y="202"/>
                      <a:pt x="129" y="208"/>
                    </a:cubicBezTo>
                    <a:close/>
                    <a:moveTo>
                      <a:pt x="124" y="94"/>
                    </a:moveTo>
                    <a:cubicBezTo>
                      <a:pt x="70" y="69"/>
                      <a:pt x="70" y="69"/>
                      <a:pt x="70" y="69"/>
                    </a:cubicBezTo>
                    <a:cubicBezTo>
                      <a:pt x="94" y="124"/>
                      <a:pt x="94" y="124"/>
                      <a:pt x="94" y="124"/>
                    </a:cubicBezTo>
                    <a:cubicBezTo>
                      <a:pt x="97" y="129"/>
                      <a:pt x="103" y="136"/>
                      <a:pt x="109" y="138"/>
                    </a:cubicBezTo>
                    <a:cubicBezTo>
                      <a:pt x="163" y="163"/>
                      <a:pt x="163" y="163"/>
                      <a:pt x="163" y="163"/>
                    </a:cubicBezTo>
                    <a:cubicBezTo>
                      <a:pt x="138" y="108"/>
                      <a:pt x="138" y="108"/>
                      <a:pt x="138" y="108"/>
                    </a:cubicBezTo>
                    <a:cubicBezTo>
                      <a:pt x="136" y="103"/>
                      <a:pt x="130" y="96"/>
                      <a:pt x="124" y="94"/>
                    </a:cubicBezTo>
                    <a:close/>
                    <a:moveTo>
                      <a:pt x="123" y="123"/>
                    </a:moveTo>
                    <a:cubicBezTo>
                      <a:pt x="119" y="126"/>
                      <a:pt x="113" y="126"/>
                      <a:pt x="110" y="123"/>
                    </a:cubicBezTo>
                    <a:cubicBezTo>
                      <a:pt x="106" y="119"/>
                      <a:pt x="106" y="113"/>
                      <a:pt x="110" y="109"/>
                    </a:cubicBezTo>
                    <a:cubicBezTo>
                      <a:pt x="113" y="106"/>
                      <a:pt x="119" y="106"/>
                      <a:pt x="123" y="109"/>
                    </a:cubicBezTo>
                    <a:cubicBezTo>
                      <a:pt x="127" y="113"/>
                      <a:pt x="127" y="119"/>
                      <a:pt x="123" y="123"/>
                    </a:cubicBezTo>
                    <a:close/>
                  </a:path>
                </a:pathLst>
              </a:custGeom>
              <a:solidFill>
                <a:schemeClr val="bg1"/>
              </a:solidFill>
              <a:ln>
                <a:noFill/>
              </a:ln>
            </p:spPr>
            <p:txBody>
              <a:bodyPr anchor="ctr"/>
              <a:lstStyle/>
              <a:p>
                <a:pPr algn="ctr"/>
                <a:endParaRPr>
                  <a:latin typeface="OPPOSans R" panose="00020600040101010101" charset="-122"/>
                  <a:ea typeface="OPPOSans R" panose="00020600040101010101" charset="-122"/>
                  <a:cs typeface="OPPOSans R" panose="00020600040101010101" charset="-122"/>
                </a:endParaRPr>
              </a:p>
            </p:txBody>
          </p:sp>
        </p:grpSp>
      </p:grpSp>
      <p:sp>
        <p:nvSpPr>
          <p:cNvPr id="36" name="右大括号 35"/>
          <p:cNvSpPr/>
          <p:nvPr/>
        </p:nvSpPr>
        <p:spPr>
          <a:xfrm rot="16200000">
            <a:off x="5948824" y="-2235992"/>
            <a:ext cx="289735" cy="7445946"/>
          </a:xfrm>
          <a:prstGeom prst="rightBrace">
            <a:avLst>
              <a:gd name="adj1" fmla="val 8333"/>
              <a:gd name="adj2" fmla="val 50000"/>
            </a:avLst>
          </a:prstGeom>
          <a:ln w="3175">
            <a:tailEnd type="none"/>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latin typeface="OPPOSans R" panose="00020600040101010101" charset="-122"/>
              <a:ea typeface="OPPOSans R" panose="00020600040101010101" charset="-122"/>
              <a:cs typeface="OPPOSans R" panose="00020600040101010101" charset="-122"/>
            </a:endParaRPr>
          </a:p>
        </p:txBody>
      </p:sp>
      <p:grpSp>
        <p:nvGrpSpPr>
          <p:cNvPr id="40" name="组合 39"/>
          <p:cNvGrpSpPr/>
          <p:nvPr/>
        </p:nvGrpSpPr>
        <p:grpSpPr>
          <a:xfrm>
            <a:off x="4383601" y="796463"/>
            <a:ext cx="3424797" cy="807934"/>
            <a:chOff x="4385681" y="773328"/>
            <a:chExt cx="3424797" cy="807934"/>
          </a:xfrm>
        </p:grpSpPr>
        <p:grpSp>
          <p:nvGrpSpPr>
            <p:cNvPr id="39" name="组合 38"/>
            <p:cNvGrpSpPr/>
            <p:nvPr/>
          </p:nvGrpSpPr>
          <p:grpSpPr>
            <a:xfrm>
              <a:off x="4385681" y="793735"/>
              <a:ext cx="3424797" cy="787527"/>
              <a:chOff x="7220499" y="-58274"/>
              <a:chExt cx="3424797" cy="2432009"/>
            </a:xfrm>
          </p:grpSpPr>
          <p:sp>
            <p:nvSpPr>
              <p:cNvPr id="37" name="ïşlíďè"/>
              <p:cNvSpPr/>
              <p:nvPr/>
            </p:nvSpPr>
            <p:spPr>
              <a:xfrm>
                <a:off x="7220499" y="-58274"/>
                <a:ext cx="3420638" cy="190137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OPPOSans R" panose="00020600040101010101" charset="-122"/>
                  <a:ea typeface="OPPOSans R" panose="00020600040101010101" charset="-122"/>
                  <a:cs typeface="OPPOSans R" panose="00020600040101010101" charset="-122"/>
                </a:endParaRPr>
              </a:p>
            </p:txBody>
          </p:sp>
          <p:sp>
            <p:nvSpPr>
              <p:cNvPr id="38" name="íṡľïḑê"/>
              <p:cNvSpPr/>
              <p:nvPr/>
            </p:nvSpPr>
            <p:spPr>
              <a:xfrm rot="10800000">
                <a:off x="7224658" y="1831105"/>
                <a:ext cx="3420638" cy="542630"/>
              </a:xfrm>
              <a:custGeom>
                <a:avLst/>
                <a:gdLst>
                  <a:gd name="connsiteX0" fmla="*/ 1901372 w 1901372"/>
                  <a:gd name="connsiteY0" fmla="*/ 370114 h 370114"/>
                  <a:gd name="connsiteX1" fmla="*/ 0 w 1901372"/>
                  <a:gd name="connsiteY1" fmla="*/ 370114 h 370114"/>
                  <a:gd name="connsiteX2" fmla="*/ 0 w 1901372"/>
                  <a:gd name="connsiteY2" fmla="*/ 239486 h 370114"/>
                  <a:gd name="connsiteX3" fmla="*/ 639355 w 1901372"/>
                  <a:gd name="connsiteY3" fmla="*/ 239486 h 370114"/>
                  <a:gd name="connsiteX4" fmla="*/ 950686 w 1901372"/>
                  <a:gd name="connsiteY4" fmla="*/ 0 h 370114"/>
                  <a:gd name="connsiteX5" fmla="*/ 1262017 w 1901372"/>
                  <a:gd name="connsiteY5" fmla="*/ 239486 h 370114"/>
                  <a:gd name="connsiteX6" fmla="*/ 1901372 w 1901372"/>
                  <a:gd name="connsiteY6" fmla="*/ 239486 h 370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1372" h="370114">
                    <a:moveTo>
                      <a:pt x="1901372" y="370114"/>
                    </a:moveTo>
                    <a:lnTo>
                      <a:pt x="0" y="370114"/>
                    </a:lnTo>
                    <a:lnTo>
                      <a:pt x="0" y="239486"/>
                    </a:lnTo>
                    <a:lnTo>
                      <a:pt x="639355" y="239486"/>
                    </a:lnTo>
                    <a:lnTo>
                      <a:pt x="950686" y="0"/>
                    </a:lnTo>
                    <a:lnTo>
                      <a:pt x="1262017" y="239486"/>
                    </a:lnTo>
                    <a:lnTo>
                      <a:pt x="1901372" y="239486"/>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OPPOSans R" panose="00020600040101010101" charset="-122"/>
                  <a:ea typeface="OPPOSans R" panose="00020600040101010101" charset="-122"/>
                  <a:cs typeface="OPPOSans R" panose="00020600040101010101" charset="-122"/>
                </a:endParaRPr>
              </a:p>
            </p:txBody>
          </p:sp>
        </p:grpSp>
        <p:sp>
          <p:nvSpPr>
            <p:cNvPr id="35" name="iṡ1ídé"/>
            <p:cNvSpPr txBox="1"/>
            <p:nvPr/>
          </p:nvSpPr>
          <p:spPr bwMode="auto">
            <a:xfrm>
              <a:off x="4858861" y="773328"/>
              <a:ext cx="2474278" cy="516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45000" tIns="23400" rIns="45000" bIns="23400" anchor="b">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spcBef>
                  <a:spcPct val="0"/>
                </a:spcBef>
              </a:pPr>
              <a:r>
                <a:rPr kumimoji="1" lang="zh-CN" altLang="en-US" sz="2400" dirty="0">
                  <a:solidFill>
                    <a:schemeClr val="accent5">
                      <a:lumMod val="75000"/>
                    </a:schemeClr>
                  </a:solidFill>
                  <a:latin typeface="OPPOSans B" panose="00020600040101010101" pitchFamily="18" charset="-122"/>
                  <a:ea typeface="OPPOSans B" panose="00020600040101010101" pitchFamily="18" charset="-122"/>
                  <a:cs typeface="OPPOSans R" panose="00020600040101010101" charset="-122"/>
                  <a:sym typeface="+mn-ea"/>
                </a:rPr>
                <a:t>市场差异化策略</a:t>
              </a:r>
              <a:endParaRPr kumimoji="1" lang="zh-CN" altLang="en-US" sz="2400" dirty="0">
                <a:solidFill>
                  <a:schemeClr val="accent5">
                    <a:lumMod val="75000"/>
                  </a:schemeClr>
                </a:solidFill>
                <a:latin typeface="OPPOSans B" panose="00020600040101010101" pitchFamily="18" charset="-122"/>
                <a:ea typeface="OPPOSans B" panose="00020600040101010101" pitchFamily="18" charset="-122"/>
                <a:cs typeface="OPPOSans R" panose="00020600040101010101" charset="-122"/>
                <a:sym typeface="+mn-ea"/>
              </a:endParaRPr>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30"/>
          <p:cNvGrpSpPr/>
          <p:nvPr/>
        </p:nvGrpSpPr>
        <p:grpSpPr>
          <a:xfrm>
            <a:off x="3899610" y="1836347"/>
            <a:ext cx="672715" cy="360267"/>
            <a:chOff x="3246637" y="2558266"/>
            <a:chExt cx="883575" cy="616450"/>
          </a:xfrm>
        </p:grpSpPr>
        <p:sp>
          <p:nvSpPr>
            <p:cNvPr id="37" name="Arrow: Chevron 31"/>
            <p:cNvSpPr/>
            <p:nvPr/>
          </p:nvSpPr>
          <p:spPr>
            <a:xfrm>
              <a:off x="3246637" y="2558266"/>
              <a:ext cx="400692" cy="616450"/>
            </a:xfrm>
            <a:prstGeom prst="chevron">
              <a:avLst>
                <a:gd name="adj" fmla="val 60145"/>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800">
                <a:latin typeface="OPPOSans R" panose="00020600040101010101" charset="-122"/>
                <a:ea typeface="OPPOSans R" panose="00020600040101010101" charset="-122"/>
                <a:cs typeface="OPPOSans R" panose="00020600040101010101" charset="-122"/>
                <a:sym typeface="+mn-lt"/>
              </a:endParaRPr>
            </a:p>
          </p:txBody>
        </p:sp>
        <p:sp>
          <p:nvSpPr>
            <p:cNvPr id="38" name="Arrow: Chevron 32"/>
            <p:cNvSpPr/>
            <p:nvPr/>
          </p:nvSpPr>
          <p:spPr>
            <a:xfrm>
              <a:off x="3488077" y="2558266"/>
              <a:ext cx="400692" cy="616450"/>
            </a:xfrm>
            <a:prstGeom prst="chevron">
              <a:avLst>
                <a:gd name="adj" fmla="val 60145"/>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800">
                <a:latin typeface="OPPOSans R" panose="00020600040101010101" charset="-122"/>
                <a:ea typeface="OPPOSans R" panose="00020600040101010101" charset="-122"/>
                <a:cs typeface="OPPOSans R" panose="00020600040101010101" charset="-122"/>
                <a:sym typeface="+mn-lt"/>
              </a:endParaRPr>
            </a:p>
          </p:txBody>
        </p:sp>
        <p:sp>
          <p:nvSpPr>
            <p:cNvPr id="39" name="Arrow: Chevron 33"/>
            <p:cNvSpPr/>
            <p:nvPr/>
          </p:nvSpPr>
          <p:spPr>
            <a:xfrm>
              <a:off x="3729520" y="2558266"/>
              <a:ext cx="400692" cy="616450"/>
            </a:xfrm>
            <a:prstGeom prst="chevron">
              <a:avLst>
                <a:gd name="adj" fmla="val 60145"/>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800">
                <a:latin typeface="OPPOSans R" panose="00020600040101010101" charset="-122"/>
                <a:ea typeface="OPPOSans R" panose="00020600040101010101" charset="-122"/>
                <a:cs typeface="OPPOSans R" panose="00020600040101010101" charset="-122"/>
                <a:sym typeface="+mn-lt"/>
              </a:endParaRPr>
            </a:p>
          </p:txBody>
        </p:sp>
      </p:grpSp>
      <p:grpSp>
        <p:nvGrpSpPr>
          <p:cNvPr id="7" name="Group 34"/>
          <p:cNvGrpSpPr/>
          <p:nvPr/>
        </p:nvGrpSpPr>
        <p:grpSpPr>
          <a:xfrm>
            <a:off x="7547371" y="1836347"/>
            <a:ext cx="672715" cy="360267"/>
            <a:chOff x="3246637" y="2558266"/>
            <a:chExt cx="883575" cy="616450"/>
          </a:xfrm>
        </p:grpSpPr>
        <p:sp>
          <p:nvSpPr>
            <p:cNvPr id="34" name="Arrow: Chevron 35"/>
            <p:cNvSpPr/>
            <p:nvPr/>
          </p:nvSpPr>
          <p:spPr>
            <a:xfrm>
              <a:off x="3246637" y="2558266"/>
              <a:ext cx="400692" cy="616450"/>
            </a:xfrm>
            <a:prstGeom prst="chevron">
              <a:avLst>
                <a:gd name="adj" fmla="val 60145"/>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800">
                <a:latin typeface="OPPOSans R" panose="00020600040101010101" charset="-122"/>
                <a:ea typeface="OPPOSans R" panose="00020600040101010101" charset="-122"/>
                <a:cs typeface="OPPOSans R" panose="00020600040101010101" charset="-122"/>
                <a:sym typeface="+mn-lt"/>
              </a:endParaRPr>
            </a:p>
          </p:txBody>
        </p:sp>
        <p:sp>
          <p:nvSpPr>
            <p:cNvPr id="35" name="Arrow: Chevron 36"/>
            <p:cNvSpPr/>
            <p:nvPr/>
          </p:nvSpPr>
          <p:spPr>
            <a:xfrm>
              <a:off x="3488077" y="2558266"/>
              <a:ext cx="400692" cy="616450"/>
            </a:xfrm>
            <a:prstGeom prst="chevron">
              <a:avLst>
                <a:gd name="adj" fmla="val 60145"/>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800">
                <a:latin typeface="OPPOSans R" panose="00020600040101010101" charset="-122"/>
                <a:ea typeface="OPPOSans R" panose="00020600040101010101" charset="-122"/>
                <a:cs typeface="OPPOSans R" panose="00020600040101010101" charset="-122"/>
                <a:sym typeface="+mn-lt"/>
              </a:endParaRPr>
            </a:p>
          </p:txBody>
        </p:sp>
        <p:sp>
          <p:nvSpPr>
            <p:cNvPr id="36" name="Arrow: Chevron 37"/>
            <p:cNvSpPr/>
            <p:nvPr/>
          </p:nvSpPr>
          <p:spPr>
            <a:xfrm>
              <a:off x="3729520" y="2558266"/>
              <a:ext cx="400692" cy="616450"/>
            </a:xfrm>
            <a:prstGeom prst="chevron">
              <a:avLst>
                <a:gd name="adj" fmla="val 60145"/>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800">
                <a:latin typeface="OPPOSans R" panose="00020600040101010101" charset="-122"/>
                <a:ea typeface="OPPOSans R" panose="00020600040101010101" charset="-122"/>
                <a:cs typeface="OPPOSans R" panose="00020600040101010101" charset="-122"/>
                <a:sym typeface="+mn-lt"/>
              </a:endParaRPr>
            </a:p>
          </p:txBody>
        </p:sp>
      </p:grpSp>
      <p:grpSp>
        <p:nvGrpSpPr>
          <p:cNvPr id="14" name="Group 81"/>
          <p:cNvGrpSpPr/>
          <p:nvPr/>
        </p:nvGrpSpPr>
        <p:grpSpPr>
          <a:xfrm>
            <a:off x="9110245" y="1419113"/>
            <a:ext cx="1194732" cy="1194731"/>
            <a:chOff x="9164674" y="1691263"/>
            <a:chExt cx="1194732" cy="1194731"/>
          </a:xfrm>
        </p:grpSpPr>
        <p:sp>
          <p:nvSpPr>
            <p:cNvPr id="32" name="Oval 26"/>
            <p:cNvSpPr/>
            <p:nvPr/>
          </p:nvSpPr>
          <p:spPr>
            <a:xfrm>
              <a:off x="9164674" y="1691263"/>
              <a:ext cx="1194732" cy="1194731"/>
            </a:xfrm>
            <a:prstGeom prst="ellipse">
              <a:avLst/>
            </a:prstGeom>
            <a:solidFill>
              <a:srgbClr val="046A3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800">
                <a:latin typeface="OPPOSans R" panose="00020600040101010101" charset="-122"/>
                <a:ea typeface="OPPOSans R" panose="00020600040101010101" charset="-122"/>
                <a:cs typeface="OPPOSans R" panose="00020600040101010101" charset="-122"/>
                <a:sym typeface="+mn-lt"/>
              </a:endParaRPr>
            </a:p>
          </p:txBody>
        </p:sp>
        <p:sp>
          <p:nvSpPr>
            <p:cNvPr id="33" name="Freeform: Shape 76"/>
            <p:cNvSpPr/>
            <p:nvPr/>
          </p:nvSpPr>
          <p:spPr bwMode="auto">
            <a:xfrm>
              <a:off x="9461831" y="1978535"/>
              <a:ext cx="600418" cy="600418"/>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rgbClr val="FFFFFF"/>
            </a:solidFill>
            <a:ln>
              <a:noFill/>
            </a:ln>
          </p:spPr>
          <p:txBody>
            <a:bodyPr anchor="ctr"/>
            <a:lstStyle/>
            <a:p>
              <a:pPr algn="ctr"/>
              <a:endParaRPr sz="2800">
                <a:latin typeface="OPPOSans R" panose="00020600040101010101" charset="-122"/>
                <a:ea typeface="OPPOSans R" panose="00020600040101010101" charset="-122"/>
                <a:cs typeface="OPPOSans R" panose="00020600040101010101" charset="-122"/>
                <a:sym typeface="+mn-lt"/>
              </a:endParaRPr>
            </a:p>
          </p:txBody>
        </p:sp>
      </p:grpSp>
      <p:grpSp>
        <p:nvGrpSpPr>
          <p:cNvPr id="15" name="Group 79"/>
          <p:cNvGrpSpPr/>
          <p:nvPr/>
        </p:nvGrpSpPr>
        <p:grpSpPr>
          <a:xfrm>
            <a:off x="1814721" y="1419114"/>
            <a:ext cx="1194732" cy="1194731"/>
            <a:chOff x="1869151" y="1691264"/>
            <a:chExt cx="1194732" cy="1194731"/>
          </a:xfrm>
        </p:grpSpPr>
        <p:sp>
          <p:nvSpPr>
            <p:cNvPr id="30" name="Oval 4"/>
            <p:cNvSpPr/>
            <p:nvPr/>
          </p:nvSpPr>
          <p:spPr>
            <a:xfrm>
              <a:off x="1869151" y="1691264"/>
              <a:ext cx="1194732" cy="1194731"/>
            </a:xfrm>
            <a:prstGeom prst="ellipse">
              <a:avLst/>
            </a:prstGeom>
            <a:solidFill>
              <a:srgbClr val="046A3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800">
                <a:latin typeface="OPPOSans R" panose="00020600040101010101" charset="-122"/>
                <a:ea typeface="OPPOSans R" panose="00020600040101010101" charset="-122"/>
                <a:cs typeface="OPPOSans R" panose="00020600040101010101" charset="-122"/>
                <a:sym typeface="+mn-lt"/>
              </a:endParaRPr>
            </a:p>
          </p:txBody>
        </p:sp>
        <p:sp>
          <p:nvSpPr>
            <p:cNvPr id="31" name="Freeform: Shape 77"/>
            <p:cNvSpPr/>
            <p:nvPr/>
          </p:nvSpPr>
          <p:spPr bwMode="auto">
            <a:xfrm>
              <a:off x="2171564" y="1990350"/>
              <a:ext cx="600418" cy="600418"/>
            </a:xfrm>
            <a:custGeom>
              <a:avLst/>
              <a:gdLst>
                <a:gd name="T0" fmla="*/ 130 w 236"/>
                <a:gd name="T1" fmla="*/ 1 h 236"/>
                <a:gd name="T2" fmla="*/ 118 w 236"/>
                <a:gd name="T3" fmla="*/ 0 h 236"/>
                <a:gd name="T4" fmla="*/ 30 w 236"/>
                <a:gd name="T5" fmla="*/ 40 h 236"/>
                <a:gd name="T6" fmla="*/ 68 w 236"/>
                <a:gd name="T7" fmla="*/ 105 h 236"/>
                <a:gd name="T8" fmla="*/ 130 w 236"/>
                <a:gd name="T9" fmla="*/ 1 h 236"/>
                <a:gd name="T10" fmla="*/ 20 w 236"/>
                <a:gd name="T11" fmla="*/ 52 h 236"/>
                <a:gd name="T12" fmla="*/ 0 w 236"/>
                <a:gd name="T13" fmla="*/ 118 h 236"/>
                <a:gd name="T14" fmla="*/ 5 w 236"/>
                <a:gd name="T15" fmla="*/ 153 h 236"/>
                <a:gd name="T16" fmla="*/ 81 w 236"/>
                <a:gd name="T17" fmla="*/ 153 h 236"/>
                <a:gd name="T18" fmla="*/ 20 w 236"/>
                <a:gd name="T19" fmla="*/ 52 h 236"/>
                <a:gd name="T20" fmla="*/ 225 w 236"/>
                <a:gd name="T21" fmla="*/ 68 h 236"/>
                <a:gd name="T22" fmla="*/ 145 w 236"/>
                <a:gd name="T23" fmla="*/ 3 h 236"/>
                <a:gd name="T24" fmla="*/ 106 w 236"/>
                <a:gd name="T25" fmla="*/ 68 h 236"/>
                <a:gd name="T26" fmla="*/ 225 w 236"/>
                <a:gd name="T27" fmla="*/ 68 h 236"/>
                <a:gd name="T28" fmla="*/ 130 w 236"/>
                <a:gd name="T29" fmla="*/ 167 h 236"/>
                <a:gd name="T30" fmla="*/ 11 w 236"/>
                <a:gd name="T31" fmla="*/ 167 h 236"/>
                <a:gd name="T32" fmla="*/ 96 w 236"/>
                <a:gd name="T33" fmla="*/ 234 h 236"/>
                <a:gd name="T34" fmla="*/ 93 w 236"/>
                <a:gd name="T35" fmla="*/ 232 h 236"/>
                <a:gd name="T36" fmla="*/ 130 w 236"/>
                <a:gd name="T37" fmla="*/ 167 h 236"/>
                <a:gd name="T38" fmla="*/ 230 w 236"/>
                <a:gd name="T39" fmla="*/ 82 h 236"/>
                <a:gd name="T40" fmla="*/ 155 w 236"/>
                <a:gd name="T41" fmla="*/ 82 h 236"/>
                <a:gd name="T42" fmla="*/ 215 w 236"/>
                <a:gd name="T43" fmla="*/ 186 h 236"/>
                <a:gd name="T44" fmla="*/ 236 w 236"/>
                <a:gd name="T45" fmla="*/ 118 h 236"/>
                <a:gd name="T46" fmla="*/ 230 w 236"/>
                <a:gd name="T47" fmla="*/ 82 h 236"/>
                <a:gd name="T48" fmla="*/ 108 w 236"/>
                <a:gd name="T49" fmla="*/ 236 h 236"/>
                <a:gd name="T50" fmla="*/ 118 w 236"/>
                <a:gd name="T51" fmla="*/ 236 h 236"/>
                <a:gd name="T52" fmla="*/ 205 w 236"/>
                <a:gd name="T53" fmla="*/ 198 h 236"/>
                <a:gd name="T54" fmla="*/ 167 w 236"/>
                <a:gd name="T55" fmla="*/ 132 h 236"/>
                <a:gd name="T56" fmla="*/ 108 w 236"/>
                <a:gd name="T57"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36">
                  <a:moveTo>
                    <a:pt x="130" y="1"/>
                  </a:moveTo>
                  <a:cubicBezTo>
                    <a:pt x="126" y="0"/>
                    <a:pt x="122" y="0"/>
                    <a:pt x="118" y="0"/>
                  </a:cubicBezTo>
                  <a:cubicBezTo>
                    <a:pt x="83" y="0"/>
                    <a:pt x="51" y="16"/>
                    <a:pt x="30" y="40"/>
                  </a:cubicBezTo>
                  <a:cubicBezTo>
                    <a:pt x="68" y="105"/>
                    <a:pt x="68" y="105"/>
                    <a:pt x="68" y="105"/>
                  </a:cubicBezTo>
                  <a:lnTo>
                    <a:pt x="130" y="1"/>
                  </a:lnTo>
                  <a:close/>
                  <a:moveTo>
                    <a:pt x="20" y="52"/>
                  </a:moveTo>
                  <a:cubicBezTo>
                    <a:pt x="7" y="71"/>
                    <a:pt x="0" y="94"/>
                    <a:pt x="0" y="118"/>
                  </a:cubicBezTo>
                  <a:cubicBezTo>
                    <a:pt x="0" y="130"/>
                    <a:pt x="2" y="142"/>
                    <a:pt x="5" y="153"/>
                  </a:cubicBezTo>
                  <a:cubicBezTo>
                    <a:pt x="81" y="153"/>
                    <a:pt x="81" y="153"/>
                    <a:pt x="81" y="153"/>
                  </a:cubicBezTo>
                  <a:lnTo>
                    <a:pt x="20" y="52"/>
                  </a:lnTo>
                  <a:close/>
                  <a:moveTo>
                    <a:pt x="225" y="68"/>
                  </a:moveTo>
                  <a:cubicBezTo>
                    <a:pt x="210" y="36"/>
                    <a:pt x="180" y="11"/>
                    <a:pt x="145" y="3"/>
                  </a:cubicBezTo>
                  <a:cubicBezTo>
                    <a:pt x="106" y="68"/>
                    <a:pt x="106" y="68"/>
                    <a:pt x="106" y="68"/>
                  </a:cubicBezTo>
                  <a:lnTo>
                    <a:pt x="225" y="68"/>
                  </a:lnTo>
                  <a:close/>
                  <a:moveTo>
                    <a:pt x="130" y="167"/>
                  </a:moveTo>
                  <a:cubicBezTo>
                    <a:pt x="11" y="167"/>
                    <a:pt x="11" y="167"/>
                    <a:pt x="11" y="167"/>
                  </a:cubicBezTo>
                  <a:cubicBezTo>
                    <a:pt x="26" y="201"/>
                    <a:pt x="58" y="227"/>
                    <a:pt x="96" y="234"/>
                  </a:cubicBezTo>
                  <a:cubicBezTo>
                    <a:pt x="93" y="232"/>
                    <a:pt x="93" y="232"/>
                    <a:pt x="93" y="232"/>
                  </a:cubicBezTo>
                  <a:lnTo>
                    <a:pt x="130" y="167"/>
                  </a:lnTo>
                  <a:close/>
                  <a:moveTo>
                    <a:pt x="230" y="82"/>
                  </a:moveTo>
                  <a:cubicBezTo>
                    <a:pt x="155" y="82"/>
                    <a:pt x="155" y="82"/>
                    <a:pt x="155" y="82"/>
                  </a:cubicBezTo>
                  <a:cubicBezTo>
                    <a:pt x="215" y="186"/>
                    <a:pt x="215" y="186"/>
                    <a:pt x="215" y="186"/>
                  </a:cubicBezTo>
                  <a:cubicBezTo>
                    <a:pt x="228" y="167"/>
                    <a:pt x="236" y="143"/>
                    <a:pt x="236" y="118"/>
                  </a:cubicBezTo>
                  <a:cubicBezTo>
                    <a:pt x="236" y="106"/>
                    <a:pt x="234" y="94"/>
                    <a:pt x="230" y="82"/>
                  </a:cubicBezTo>
                  <a:close/>
                  <a:moveTo>
                    <a:pt x="108" y="236"/>
                  </a:moveTo>
                  <a:cubicBezTo>
                    <a:pt x="111" y="236"/>
                    <a:pt x="115" y="236"/>
                    <a:pt x="118" y="236"/>
                  </a:cubicBezTo>
                  <a:cubicBezTo>
                    <a:pt x="152" y="236"/>
                    <a:pt x="183" y="221"/>
                    <a:pt x="205" y="198"/>
                  </a:cubicBezTo>
                  <a:cubicBezTo>
                    <a:pt x="167" y="132"/>
                    <a:pt x="167" y="132"/>
                    <a:pt x="167" y="132"/>
                  </a:cubicBezTo>
                  <a:lnTo>
                    <a:pt x="108" y="236"/>
                  </a:lnTo>
                  <a:close/>
                </a:path>
              </a:pathLst>
            </a:custGeom>
            <a:solidFill>
              <a:schemeClr val="bg1"/>
            </a:solidFill>
            <a:ln>
              <a:noFill/>
            </a:ln>
          </p:spPr>
          <p:txBody>
            <a:bodyPr anchor="ctr"/>
            <a:lstStyle/>
            <a:p>
              <a:pPr algn="ctr"/>
              <a:endParaRPr sz="2800">
                <a:latin typeface="OPPOSans R" panose="00020600040101010101" charset="-122"/>
                <a:ea typeface="OPPOSans R" panose="00020600040101010101" charset="-122"/>
                <a:cs typeface="OPPOSans R" panose="00020600040101010101" charset="-122"/>
                <a:sym typeface="+mn-lt"/>
              </a:endParaRPr>
            </a:p>
          </p:txBody>
        </p:sp>
      </p:grpSp>
      <p:grpSp>
        <p:nvGrpSpPr>
          <p:cNvPr id="16" name="Group 80"/>
          <p:cNvGrpSpPr/>
          <p:nvPr/>
        </p:nvGrpSpPr>
        <p:grpSpPr>
          <a:xfrm>
            <a:off x="5462483" y="1419113"/>
            <a:ext cx="1194732" cy="1194731"/>
            <a:chOff x="5539402" y="1691263"/>
            <a:chExt cx="1194732" cy="1194731"/>
          </a:xfrm>
        </p:grpSpPr>
        <p:sp>
          <p:nvSpPr>
            <p:cNvPr id="28" name="Oval 17"/>
            <p:cNvSpPr/>
            <p:nvPr/>
          </p:nvSpPr>
          <p:spPr>
            <a:xfrm>
              <a:off x="5539402" y="1691263"/>
              <a:ext cx="1194732" cy="1194731"/>
            </a:xfrm>
            <a:prstGeom prst="ellipse">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800">
                <a:solidFill>
                  <a:schemeClr val="bg2">
                    <a:lumMod val="75000"/>
                  </a:schemeClr>
                </a:solidFill>
                <a:latin typeface="OPPOSans R" panose="00020600040101010101" charset="-122"/>
                <a:ea typeface="OPPOSans R" panose="00020600040101010101" charset="-122"/>
                <a:cs typeface="OPPOSans R" panose="00020600040101010101" charset="-122"/>
                <a:sym typeface="+mn-lt"/>
              </a:endParaRPr>
            </a:p>
          </p:txBody>
        </p:sp>
        <p:sp>
          <p:nvSpPr>
            <p:cNvPr id="29" name="Freeform: Shape 78"/>
            <p:cNvSpPr/>
            <p:nvPr/>
          </p:nvSpPr>
          <p:spPr bwMode="auto">
            <a:xfrm>
              <a:off x="5831975" y="2001635"/>
              <a:ext cx="600418" cy="600418"/>
            </a:xfrm>
            <a:custGeom>
              <a:avLst/>
              <a:gdLst>
                <a:gd name="T0" fmla="*/ 118 w 236"/>
                <a:gd name="T1" fmla="*/ 142 h 236"/>
                <a:gd name="T2" fmla="*/ 142 w 236"/>
                <a:gd name="T3" fmla="*/ 118 h 236"/>
                <a:gd name="T4" fmla="*/ 137 w 236"/>
                <a:gd name="T5" fmla="*/ 105 h 236"/>
                <a:gd name="T6" fmla="*/ 118 w 236"/>
                <a:gd name="T7" fmla="*/ 95 h 236"/>
                <a:gd name="T8" fmla="*/ 99 w 236"/>
                <a:gd name="T9" fmla="*/ 105 h 236"/>
                <a:gd name="T10" fmla="*/ 94 w 236"/>
                <a:gd name="T11" fmla="*/ 118 h 236"/>
                <a:gd name="T12" fmla="*/ 118 w 236"/>
                <a:gd name="T13" fmla="*/ 142 h 236"/>
                <a:gd name="T14" fmla="*/ 170 w 236"/>
                <a:gd name="T15" fmla="*/ 89 h 236"/>
                <a:gd name="T16" fmla="*/ 170 w 236"/>
                <a:gd name="T17" fmla="*/ 70 h 236"/>
                <a:gd name="T18" fmla="*/ 170 w 236"/>
                <a:gd name="T19" fmla="*/ 67 h 236"/>
                <a:gd name="T20" fmla="*/ 167 w 236"/>
                <a:gd name="T21" fmla="*/ 67 h 236"/>
                <a:gd name="T22" fmla="*/ 147 w 236"/>
                <a:gd name="T23" fmla="*/ 67 h 236"/>
                <a:gd name="T24" fmla="*/ 147 w 236"/>
                <a:gd name="T25" fmla="*/ 90 h 236"/>
                <a:gd name="T26" fmla="*/ 170 w 236"/>
                <a:gd name="T27" fmla="*/ 89 h 236"/>
                <a:gd name="T28" fmla="*/ 118 w 236"/>
                <a:gd name="T29" fmla="*/ 0 h 236"/>
                <a:gd name="T30" fmla="*/ 0 w 236"/>
                <a:gd name="T31" fmla="*/ 118 h 236"/>
                <a:gd name="T32" fmla="*/ 118 w 236"/>
                <a:gd name="T33" fmla="*/ 236 h 236"/>
                <a:gd name="T34" fmla="*/ 236 w 236"/>
                <a:gd name="T35" fmla="*/ 118 h 236"/>
                <a:gd name="T36" fmla="*/ 118 w 236"/>
                <a:gd name="T37" fmla="*/ 0 h 236"/>
                <a:gd name="T38" fmla="*/ 185 w 236"/>
                <a:gd name="T39" fmla="*/ 105 h 236"/>
                <a:gd name="T40" fmla="*/ 185 w 236"/>
                <a:gd name="T41" fmla="*/ 160 h 236"/>
                <a:gd name="T42" fmla="*/ 159 w 236"/>
                <a:gd name="T43" fmla="*/ 186 h 236"/>
                <a:gd name="T44" fmla="*/ 77 w 236"/>
                <a:gd name="T45" fmla="*/ 186 h 236"/>
                <a:gd name="T46" fmla="*/ 51 w 236"/>
                <a:gd name="T47" fmla="*/ 160 h 236"/>
                <a:gd name="T48" fmla="*/ 51 w 236"/>
                <a:gd name="T49" fmla="*/ 105 h 236"/>
                <a:gd name="T50" fmla="*/ 51 w 236"/>
                <a:gd name="T51" fmla="*/ 77 h 236"/>
                <a:gd name="T52" fmla="*/ 77 w 236"/>
                <a:gd name="T53" fmla="*/ 51 h 236"/>
                <a:gd name="T54" fmla="*/ 159 w 236"/>
                <a:gd name="T55" fmla="*/ 51 h 236"/>
                <a:gd name="T56" fmla="*/ 185 w 236"/>
                <a:gd name="T57" fmla="*/ 77 h 236"/>
                <a:gd name="T58" fmla="*/ 185 w 236"/>
                <a:gd name="T59" fmla="*/ 105 h 236"/>
                <a:gd name="T60" fmla="*/ 155 w 236"/>
                <a:gd name="T61" fmla="*/ 118 h 236"/>
                <a:gd name="T62" fmla="*/ 118 w 236"/>
                <a:gd name="T63" fmla="*/ 155 h 236"/>
                <a:gd name="T64" fmla="*/ 81 w 236"/>
                <a:gd name="T65" fmla="*/ 118 h 236"/>
                <a:gd name="T66" fmla="*/ 84 w 236"/>
                <a:gd name="T67" fmla="*/ 105 h 236"/>
                <a:gd name="T68" fmla="*/ 64 w 236"/>
                <a:gd name="T69" fmla="*/ 105 h 236"/>
                <a:gd name="T70" fmla="*/ 64 w 236"/>
                <a:gd name="T71" fmla="*/ 160 h 236"/>
                <a:gd name="T72" fmla="*/ 77 w 236"/>
                <a:gd name="T73" fmla="*/ 172 h 236"/>
                <a:gd name="T74" fmla="*/ 159 w 236"/>
                <a:gd name="T75" fmla="*/ 172 h 236"/>
                <a:gd name="T76" fmla="*/ 172 w 236"/>
                <a:gd name="T77" fmla="*/ 160 h 236"/>
                <a:gd name="T78" fmla="*/ 172 w 236"/>
                <a:gd name="T79" fmla="*/ 105 h 236"/>
                <a:gd name="T80" fmla="*/ 152 w 236"/>
                <a:gd name="T81" fmla="*/ 105 h 236"/>
                <a:gd name="T82" fmla="*/ 155 w 236"/>
                <a:gd name="T83" fmla="*/ 118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6" h="236">
                  <a:moveTo>
                    <a:pt x="118" y="142"/>
                  </a:moveTo>
                  <a:cubicBezTo>
                    <a:pt x="131" y="142"/>
                    <a:pt x="142" y="131"/>
                    <a:pt x="142" y="118"/>
                  </a:cubicBezTo>
                  <a:cubicBezTo>
                    <a:pt x="142" y="113"/>
                    <a:pt x="140" y="108"/>
                    <a:pt x="137" y="105"/>
                  </a:cubicBezTo>
                  <a:cubicBezTo>
                    <a:pt x="133" y="99"/>
                    <a:pt x="126" y="95"/>
                    <a:pt x="118" y="95"/>
                  </a:cubicBezTo>
                  <a:cubicBezTo>
                    <a:pt x="110" y="95"/>
                    <a:pt x="103" y="99"/>
                    <a:pt x="99" y="105"/>
                  </a:cubicBezTo>
                  <a:cubicBezTo>
                    <a:pt x="96" y="108"/>
                    <a:pt x="94" y="113"/>
                    <a:pt x="94" y="118"/>
                  </a:cubicBezTo>
                  <a:cubicBezTo>
                    <a:pt x="94" y="131"/>
                    <a:pt x="105" y="142"/>
                    <a:pt x="118" y="142"/>
                  </a:cubicBezTo>
                  <a:close/>
                  <a:moveTo>
                    <a:pt x="170" y="89"/>
                  </a:moveTo>
                  <a:cubicBezTo>
                    <a:pt x="170" y="70"/>
                    <a:pt x="170" y="70"/>
                    <a:pt x="170" y="70"/>
                  </a:cubicBezTo>
                  <a:cubicBezTo>
                    <a:pt x="170" y="67"/>
                    <a:pt x="170" y="67"/>
                    <a:pt x="170" y="67"/>
                  </a:cubicBezTo>
                  <a:cubicBezTo>
                    <a:pt x="167" y="67"/>
                    <a:pt x="167" y="67"/>
                    <a:pt x="167" y="67"/>
                  </a:cubicBezTo>
                  <a:cubicBezTo>
                    <a:pt x="147" y="67"/>
                    <a:pt x="147" y="67"/>
                    <a:pt x="147" y="67"/>
                  </a:cubicBezTo>
                  <a:cubicBezTo>
                    <a:pt x="147" y="90"/>
                    <a:pt x="147" y="90"/>
                    <a:pt x="147" y="90"/>
                  </a:cubicBezTo>
                  <a:lnTo>
                    <a:pt x="170" y="89"/>
                  </a:ln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85" y="105"/>
                  </a:moveTo>
                  <a:cubicBezTo>
                    <a:pt x="185" y="160"/>
                    <a:pt x="185" y="160"/>
                    <a:pt x="185" y="160"/>
                  </a:cubicBezTo>
                  <a:cubicBezTo>
                    <a:pt x="185" y="174"/>
                    <a:pt x="173" y="186"/>
                    <a:pt x="159" y="186"/>
                  </a:cubicBezTo>
                  <a:cubicBezTo>
                    <a:pt x="77" y="186"/>
                    <a:pt x="77" y="186"/>
                    <a:pt x="77" y="186"/>
                  </a:cubicBezTo>
                  <a:cubicBezTo>
                    <a:pt x="62" y="186"/>
                    <a:pt x="51" y="174"/>
                    <a:pt x="51" y="160"/>
                  </a:cubicBezTo>
                  <a:cubicBezTo>
                    <a:pt x="51" y="105"/>
                    <a:pt x="51" y="105"/>
                    <a:pt x="51" y="105"/>
                  </a:cubicBezTo>
                  <a:cubicBezTo>
                    <a:pt x="51" y="77"/>
                    <a:pt x="51" y="77"/>
                    <a:pt x="51" y="77"/>
                  </a:cubicBezTo>
                  <a:cubicBezTo>
                    <a:pt x="51" y="63"/>
                    <a:pt x="62" y="51"/>
                    <a:pt x="77" y="51"/>
                  </a:cubicBezTo>
                  <a:cubicBezTo>
                    <a:pt x="159" y="51"/>
                    <a:pt x="159" y="51"/>
                    <a:pt x="159" y="51"/>
                  </a:cubicBezTo>
                  <a:cubicBezTo>
                    <a:pt x="173" y="51"/>
                    <a:pt x="185" y="63"/>
                    <a:pt x="185" y="77"/>
                  </a:cubicBezTo>
                  <a:lnTo>
                    <a:pt x="185" y="105"/>
                  </a:lnTo>
                  <a:close/>
                  <a:moveTo>
                    <a:pt x="155" y="118"/>
                  </a:moveTo>
                  <a:cubicBezTo>
                    <a:pt x="155" y="139"/>
                    <a:pt x="138" y="155"/>
                    <a:pt x="118" y="155"/>
                  </a:cubicBezTo>
                  <a:cubicBezTo>
                    <a:pt x="98" y="155"/>
                    <a:pt x="81" y="139"/>
                    <a:pt x="81" y="118"/>
                  </a:cubicBezTo>
                  <a:cubicBezTo>
                    <a:pt x="81" y="114"/>
                    <a:pt x="82" y="109"/>
                    <a:pt x="84" y="105"/>
                  </a:cubicBezTo>
                  <a:cubicBezTo>
                    <a:pt x="64" y="105"/>
                    <a:pt x="64" y="105"/>
                    <a:pt x="64" y="105"/>
                  </a:cubicBezTo>
                  <a:cubicBezTo>
                    <a:pt x="64" y="160"/>
                    <a:pt x="64" y="160"/>
                    <a:pt x="64" y="160"/>
                  </a:cubicBezTo>
                  <a:cubicBezTo>
                    <a:pt x="64" y="167"/>
                    <a:pt x="70" y="172"/>
                    <a:pt x="77" y="172"/>
                  </a:cubicBezTo>
                  <a:cubicBezTo>
                    <a:pt x="159" y="172"/>
                    <a:pt x="159" y="172"/>
                    <a:pt x="159" y="172"/>
                  </a:cubicBezTo>
                  <a:cubicBezTo>
                    <a:pt x="166" y="172"/>
                    <a:pt x="172" y="167"/>
                    <a:pt x="172" y="160"/>
                  </a:cubicBezTo>
                  <a:cubicBezTo>
                    <a:pt x="172" y="105"/>
                    <a:pt x="172" y="105"/>
                    <a:pt x="172" y="105"/>
                  </a:cubicBezTo>
                  <a:cubicBezTo>
                    <a:pt x="152" y="105"/>
                    <a:pt x="152" y="105"/>
                    <a:pt x="152" y="105"/>
                  </a:cubicBezTo>
                  <a:cubicBezTo>
                    <a:pt x="154" y="109"/>
                    <a:pt x="155" y="114"/>
                    <a:pt x="155" y="118"/>
                  </a:cubicBezTo>
                  <a:close/>
                </a:path>
              </a:pathLst>
            </a:custGeom>
            <a:solidFill>
              <a:schemeClr val="bg1"/>
            </a:solidFill>
            <a:ln>
              <a:noFill/>
            </a:ln>
          </p:spPr>
          <p:txBody>
            <a:bodyPr anchor="ctr"/>
            <a:lstStyle/>
            <a:p>
              <a:pPr algn="ctr"/>
              <a:endParaRPr sz="2800">
                <a:latin typeface="OPPOSans R" panose="00020600040101010101" charset="-122"/>
                <a:ea typeface="OPPOSans R" panose="00020600040101010101" charset="-122"/>
                <a:cs typeface="OPPOSans R" panose="00020600040101010101" charset="-122"/>
                <a:sym typeface="+mn-lt"/>
              </a:endParaRPr>
            </a:p>
          </p:txBody>
        </p:sp>
      </p:grpSp>
      <p:sp>
        <p:nvSpPr>
          <p:cNvPr id="3" name="矩形 2"/>
          <p:cNvSpPr/>
          <p:nvPr/>
        </p:nvSpPr>
        <p:spPr>
          <a:xfrm>
            <a:off x="1814721" y="2772199"/>
            <a:ext cx="1156086" cy="359266"/>
          </a:xfrm>
          <a:prstGeom prst="rect">
            <a:avLst/>
          </a:prstGeom>
        </p:spPr>
        <p:txBody>
          <a:bodyPr wrap="none">
            <a:spAutoFit/>
          </a:bodyPr>
          <a:lstStyle/>
          <a:p>
            <a:pPr>
              <a:lnSpc>
                <a:spcPts val="2000"/>
              </a:lnSpc>
            </a:pPr>
            <a:r>
              <a:rPr lang="en-US" sz="2000" dirty="0">
                <a:latin typeface="OPPOSans B" panose="00020600040101010101" pitchFamily="18" charset="-122"/>
                <a:ea typeface="OPPOSans B" panose="00020600040101010101" pitchFamily="18" charset="-122"/>
                <a:cs typeface="OPPOSans R" panose="00020600040101010101" charset="-122"/>
              </a:rPr>
              <a:t>A</a:t>
            </a:r>
            <a:r>
              <a:rPr lang="zh-CN" altLang="en-US" sz="2000" dirty="0">
                <a:latin typeface="OPPOSans B" panose="00020600040101010101" pitchFamily="18" charset="-122"/>
                <a:ea typeface="OPPOSans B" panose="00020600040101010101" pitchFamily="18" charset="-122"/>
                <a:cs typeface="OPPOSans R" panose="00020600040101010101" charset="-122"/>
              </a:rPr>
              <a:t>级城市</a:t>
            </a:r>
            <a:endParaRPr lang="zh-CN" altLang="en-US" sz="2000" dirty="0">
              <a:latin typeface="OPPOSans B" panose="00020600040101010101" pitchFamily="18" charset="-122"/>
              <a:ea typeface="OPPOSans B" panose="00020600040101010101" pitchFamily="18" charset="-122"/>
              <a:cs typeface="OPPOSans R" panose="00020600040101010101" charset="-122"/>
            </a:endParaRPr>
          </a:p>
        </p:txBody>
      </p:sp>
      <p:sp>
        <p:nvSpPr>
          <p:cNvPr id="65" name="矩形 64"/>
          <p:cNvSpPr/>
          <p:nvPr/>
        </p:nvSpPr>
        <p:spPr>
          <a:xfrm>
            <a:off x="9220121" y="2772199"/>
            <a:ext cx="1152880" cy="359266"/>
          </a:xfrm>
          <a:prstGeom prst="rect">
            <a:avLst/>
          </a:prstGeom>
        </p:spPr>
        <p:txBody>
          <a:bodyPr wrap="none">
            <a:spAutoFit/>
          </a:bodyPr>
          <a:lstStyle/>
          <a:p>
            <a:pPr>
              <a:lnSpc>
                <a:spcPts val="2000"/>
              </a:lnSpc>
            </a:pPr>
            <a:r>
              <a:rPr lang="en-US" sz="2000" dirty="0">
                <a:latin typeface="OPPOSans B" panose="00020600040101010101" pitchFamily="18" charset="-122"/>
                <a:ea typeface="OPPOSans B" panose="00020600040101010101" pitchFamily="18" charset="-122"/>
                <a:cs typeface="OPPOSans R" panose="00020600040101010101" charset="-122"/>
              </a:rPr>
              <a:t>C</a:t>
            </a:r>
            <a:r>
              <a:rPr lang="zh-CN" altLang="en-US" sz="2000" dirty="0">
                <a:latin typeface="OPPOSans B" panose="00020600040101010101" pitchFamily="18" charset="-122"/>
                <a:ea typeface="OPPOSans B" panose="00020600040101010101" pitchFamily="18" charset="-122"/>
                <a:cs typeface="OPPOSans R" panose="00020600040101010101" charset="-122"/>
              </a:rPr>
              <a:t>级城市</a:t>
            </a:r>
            <a:endParaRPr lang="zh-CN" altLang="en-US" sz="2000" dirty="0">
              <a:latin typeface="OPPOSans B" panose="00020600040101010101" pitchFamily="18" charset="-122"/>
              <a:ea typeface="OPPOSans B" panose="00020600040101010101" pitchFamily="18" charset="-122"/>
              <a:cs typeface="OPPOSans R" panose="00020600040101010101" charset="-122"/>
            </a:endParaRPr>
          </a:p>
        </p:txBody>
      </p:sp>
      <p:sp>
        <p:nvSpPr>
          <p:cNvPr id="66" name="矩形 65"/>
          <p:cNvSpPr/>
          <p:nvPr/>
        </p:nvSpPr>
        <p:spPr>
          <a:xfrm>
            <a:off x="5517421" y="2772199"/>
            <a:ext cx="1143262" cy="359266"/>
          </a:xfrm>
          <a:prstGeom prst="rect">
            <a:avLst/>
          </a:prstGeom>
        </p:spPr>
        <p:txBody>
          <a:bodyPr wrap="none">
            <a:spAutoFit/>
          </a:bodyPr>
          <a:lstStyle/>
          <a:p>
            <a:pPr>
              <a:lnSpc>
                <a:spcPts val="2000"/>
              </a:lnSpc>
            </a:pPr>
            <a:r>
              <a:rPr lang="en-US" sz="2000" dirty="0">
                <a:latin typeface="OPPOSans B" panose="00020600040101010101" pitchFamily="18" charset="-122"/>
                <a:ea typeface="OPPOSans B" panose="00020600040101010101" pitchFamily="18" charset="-122"/>
                <a:cs typeface="OPPOSans R" panose="00020600040101010101" charset="-122"/>
              </a:rPr>
              <a:t>B</a:t>
            </a:r>
            <a:r>
              <a:rPr lang="zh-CN" altLang="en-US" sz="2000" dirty="0">
                <a:latin typeface="OPPOSans B" panose="00020600040101010101" pitchFamily="18" charset="-122"/>
                <a:ea typeface="OPPOSans B" panose="00020600040101010101" pitchFamily="18" charset="-122"/>
                <a:cs typeface="OPPOSans R" panose="00020600040101010101" charset="-122"/>
              </a:rPr>
              <a:t>级城市</a:t>
            </a:r>
            <a:endParaRPr lang="zh-CN" altLang="en-US" sz="2000" dirty="0">
              <a:latin typeface="OPPOSans B" panose="00020600040101010101" pitchFamily="18" charset="-122"/>
              <a:ea typeface="OPPOSans B" panose="00020600040101010101" pitchFamily="18" charset="-122"/>
              <a:cs typeface="OPPOSans R" panose="00020600040101010101" charset="-122"/>
            </a:endParaRPr>
          </a:p>
        </p:txBody>
      </p:sp>
      <p:grpSp>
        <p:nvGrpSpPr>
          <p:cNvPr id="5" name="组合 4"/>
          <p:cNvGrpSpPr/>
          <p:nvPr/>
        </p:nvGrpSpPr>
        <p:grpSpPr>
          <a:xfrm>
            <a:off x="1062680" y="3289668"/>
            <a:ext cx="3089910" cy="3072617"/>
            <a:chOff x="4655363" y="3175783"/>
            <a:chExt cx="3089910" cy="3072617"/>
          </a:xfrm>
        </p:grpSpPr>
        <p:sp>
          <p:nvSpPr>
            <p:cNvPr id="102" name="Rectangle 2"/>
            <p:cNvSpPr/>
            <p:nvPr/>
          </p:nvSpPr>
          <p:spPr>
            <a:xfrm>
              <a:off x="4655363" y="3175783"/>
              <a:ext cx="3005158" cy="3072617"/>
            </a:xfrm>
            <a:prstGeom prst="rect">
              <a:avLst/>
            </a:prstGeom>
            <a:solidFill>
              <a:schemeClr val="bg1">
                <a:lumMod val="9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800">
                <a:latin typeface="OPPOSans R" panose="00020600040101010101" charset="-122"/>
                <a:ea typeface="OPPOSans R" panose="00020600040101010101" charset="-122"/>
                <a:cs typeface="OPPOSans R" panose="00020600040101010101" charset="-122"/>
                <a:sym typeface="+mn-lt"/>
              </a:endParaRPr>
            </a:p>
          </p:txBody>
        </p:sp>
        <p:sp>
          <p:nvSpPr>
            <p:cNvPr id="20" name="TextBox 92"/>
            <p:cNvSpPr txBox="1"/>
            <p:nvPr/>
          </p:nvSpPr>
          <p:spPr bwMode="auto">
            <a:xfrm>
              <a:off x="5272583" y="5565923"/>
              <a:ext cx="2472690" cy="326390"/>
            </a:xfrm>
            <a:prstGeom prst="rect">
              <a:avLst/>
            </a:prstGeom>
          </p:spPr>
          <p:txBody>
            <a:bodyPr wrap="square" lIns="192000" tIns="0" rIns="0" bIns="0" anchor="t" anchorCtr="0">
              <a:noAutofit/>
            </a:bodyPr>
            <a:lstStyle/>
            <a:p>
              <a:pPr>
                <a:lnSpc>
                  <a:spcPct val="125000"/>
                </a:lnSpc>
                <a:spcBef>
                  <a:spcPct val="0"/>
                </a:spcBef>
                <a:defRPr/>
              </a:pPr>
              <a:r>
                <a:rPr lang="zh-CN" altLang="en-US" sz="1200" dirty="0">
                  <a:latin typeface="OPPOSans R" panose="00020600040101010101" charset="-122"/>
                  <a:ea typeface="OPPOSans R" panose="00020600040101010101" charset="-122"/>
                  <a:cs typeface="OPPOSans R" panose="00020600040101010101" charset="-122"/>
                </a:rPr>
                <a:t>常驻人口总数排名前三的城市</a:t>
              </a:r>
              <a:endParaRPr lang="zh-CN" altLang="en-US" sz="1200" dirty="0">
                <a:latin typeface="OPPOSans R" panose="00020600040101010101" charset="-122"/>
                <a:ea typeface="OPPOSans R" panose="00020600040101010101" charset="-122"/>
                <a:cs typeface="OPPOSans R" panose="00020600040101010101" charset="-122"/>
              </a:endParaRPr>
            </a:p>
          </p:txBody>
        </p:sp>
        <p:sp>
          <p:nvSpPr>
            <p:cNvPr id="55" name="TextBox 92"/>
            <p:cNvSpPr txBox="1"/>
            <p:nvPr/>
          </p:nvSpPr>
          <p:spPr bwMode="auto">
            <a:xfrm>
              <a:off x="5287188" y="4429273"/>
              <a:ext cx="2331085" cy="898525"/>
            </a:xfrm>
            <a:prstGeom prst="rect">
              <a:avLst/>
            </a:prstGeom>
          </p:spPr>
          <p:txBody>
            <a:bodyPr wrap="square" lIns="192000" tIns="0" rIns="0" bIns="0" anchor="t" anchorCtr="0"/>
            <a:lstStyle/>
            <a:p>
              <a:pPr>
                <a:lnSpc>
                  <a:spcPct val="135000"/>
                </a:lnSpc>
                <a:spcBef>
                  <a:spcPct val="0"/>
                </a:spcBef>
                <a:defRPr/>
              </a:pPr>
              <a:r>
                <a:rPr lang="en-US" altLang="zh-CN" sz="1200" dirty="0">
                  <a:latin typeface="OPPOSans R" panose="00020600040101010101" charset="-122"/>
                  <a:ea typeface="OPPOSans R" panose="00020600040101010101" charset="-122"/>
                  <a:cs typeface="OPPOSans R" panose="00020600040101010101" charset="-122"/>
                  <a:sym typeface="+mn-lt"/>
                </a:rPr>
                <a:t>a</a:t>
              </a:r>
              <a:r>
                <a:rPr lang="zh-CN" altLang="en-US" sz="1200" dirty="0">
                  <a:latin typeface="OPPOSans R" panose="00020600040101010101" charset="-122"/>
                  <a:ea typeface="OPPOSans R" panose="00020600040101010101" charset="-122"/>
                  <a:cs typeface="OPPOSans R" panose="00020600040101010101" charset="-122"/>
                  <a:sym typeface="+mn-lt"/>
                </a:rPr>
                <a:t>、区域城市</a:t>
              </a:r>
              <a:r>
                <a:rPr lang="en-US" altLang="zh-CN" sz="1200" dirty="0">
                  <a:latin typeface="OPPOSans R" panose="00020600040101010101" charset="-122"/>
                  <a:ea typeface="OPPOSans R" panose="00020600040101010101" charset="-122"/>
                  <a:cs typeface="OPPOSans R" panose="00020600040101010101" charset="-122"/>
                  <a:sym typeface="+mn-lt"/>
                </a:rPr>
                <a:t>GDP</a:t>
              </a:r>
              <a:r>
                <a:rPr lang="zh-CN" altLang="en-US" sz="1200" dirty="0">
                  <a:latin typeface="OPPOSans R" panose="00020600040101010101" charset="-122"/>
                  <a:ea typeface="OPPOSans R" panose="00020600040101010101" charset="-122"/>
                  <a:cs typeface="OPPOSans R" panose="00020600040101010101" charset="-122"/>
                  <a:sym typeface="+mn-lt"/>
                </a:rPr>
                <a:t>总量排名前三的城市</a:t>
              </a:r>
              <a:endParaRPr lang="zh-CN" altLang="en-US" sz="1200" dirty="0">
                <a:latin typeface="OPPOSans R" panose="00020600040101010101" charset="-122"/>
                <a:ea typeface="OPPOSans R" panose="00020600040101010101" charset="-122"/>
                <a:cs typeface="OPPOSans R" panose="00020600040101010101" charset="-122"/>
                <a:sym typeface="+mn-lt"/>
              </a:endParaRPr>
            </a:p>
            <a:p>
              <a:pPr>
                <a:lnSpc>
                  <a:spcPct val="135000"/>
                </a:lnSpc>
                <a:spcBef>
                  <a:spcPct val="0"/>
                </a:spcBef>
                <a:defRPr/>
              </a:pPr>
              <a:r>
                <a:rPr lang="en-US" altLang="zh-CN" sz="1200" dirty="0">
                  <a:latin typeface="OPPOSans R" panose="00020600040101010101" charset="-122"/>
                  <a:ea typeface="OPPOSans R" panose="00020600040101010101" charset="-122"/>
                  <a:cs typeface="OPPOSans R" panose="00020600040101010101" charset="-122"/>
                  <a:sym typeface="+mn-lt"/>
                </a:rPr>
                <a:t>b</a:t>
              </a:r>
              <a:r>
                <a:rPr lang="zh-CN" altLang="en-US" sz="1200" dirty="0">
                  <a:latin typeface="OPPOSans R" panose="00020600040101010101" charset="-122"/>
                  <a:ea typeface="OPPOSans R" panose="00020600040101010101" charset="-122"/>
                  <a:cs typeface="OPPOSans R" panose="00020600040101010101" charset="-122"/>
                  <a:sym typeface="+mn-lt"/>
                </a:rPr>
                <a:t>、区域内的经济</a:t>
              </a:r>
              <a:r>
                <a:rPr lang="en-US" altLang="zh-CN" sz="1200" dirty="0">
                  <a:latin typeface="OPPOSans R" panose="00020600040101010101" charset="-122"/>
                  <a:ea typeface="OPPOSans R" panose="00020600040101010101" charset="-122"/>
                  <a:cs typeface="OPPOSans R" panose="00020600040101010101" charset="-122"/>
                  <a:sym typeface="+mn-lt"/>
                </a:rPr>
                <a:t>&amp;</a:t>
              </a:r>
              <a:r>
                <a:rPr lang="zh-CN" altLang="en-US" sz="1200" dirty="0">
                  <a:latin typeface="OPPOSans R" panose="00020600040101010101" charset="-122"/>
                  <a:ea typeface="OPPOSans R" panose="00020600040101010101" charset="-122"/>
                  <a:cs typeface="OPPOSans R" panose="00020600040101010101" charset="-122"/>
                  <a:sym typeface="+mn-lt"/>
                </a:rPr>
                <a:t>政治中心城市</a:t>
              </a:r>
              <a:endParaRPr lang="zh-CN" altLang="en-US" sz="1200" dirty="0">
                <a:latin typeface="OPPOSans R" panose="00020600040101010101" charset="-122"/>
                <a:ea typeface="OPPOSans R" panose="00020600040101010101" charset="-122"/>
                <a:cs typeface="OPPOSans R" panose="00020600040101010101" charset="-122"/>
                <a:sym typeface="+mn-lt"/>
              </a:endParaRPr>
            </a:p>
          </p:txBody>
        </p:sp>
        <p:sp>
          <p:nvSpPr>
            <p:cNvPr id="63" name="TextBox 92"/>
            <p:cNvSpPr txBox="1"/>
            <p:nvPr/>
          </p:nvSpPr>
          <p:spPr bwMode="auto">
            <a:xfrm>
              <a:off x="5272583" y="3577738"/>
              <a:ext cx="2345690" cy="269875"/>
            </a:xfrm>
            <a:prstGeom prst="rect">
              <a:avLst/>
            </a:prstGeom>
          </p:spPr>
          <p:txBody>
            <a:bodyPr wrap="square" lIns="192000" tIns="0" rIns="0" bIns="0" anchor="t" anchorCtr="0">
              <a:noAutofit/>
            </a:bodyPr>
            <a:lstStyle/>
            <a:p>
              <a:pPr indent="0">
                <a:lnSpc>
                  <a:spcPct val="120000"/>
                </a:lnSpc>
                <a:buFont typeface="Wingdings" panose="05000000000000000000" charset="0"/>
                <a:buNone/>
              </a:pPr>
              <a:r>
                <a:rPr lang="zh-CN" altLang="en-US" sz="1200" dirty="0">
                  <a:latin typeface="OPPOSans R" panose="00020600040101010101" charset="-122"/>
                  <a:ea typeface="OPPOSans R" panose="00020600040101010101" charset="-122"/>
                  <a:cs typeface="OPPOSans R" panose="00020600040101010101" charset="-122"/>
                </a:rPr>
                <a:t>区域销售点位最高的前三城市</a:t>
              </a:r>
              <a:endParaRPr lang="zh-CN" altLang="en-US" sz="1200" dirty="0">
                <a:latin typeface="OPPOSans R" panose="00020600040101010101" charset="-122"/>
                <a:ea typeface="OPPOSans R" panose="00020600040101010101" charset="-122"/>
                <a:cs typeface="OPPOSans R" panose="00020600040101010101" charset="-122"/>
              </a:endParaRPr>
            </a:p>
          </p:txBody>
        </p:sp>
        <p:sp>
          <p:nvSpPr>
            <p:cNvPr id="46" name="Oval 65"/>
            <p:cNvSpPr/>
            <p:nvPr/>
          </p:nvSpPr>
          <p:spPr>
            <a:xfrm>
              <a:off x="4763385" y="4395842"/>
              <a:ext cx="636321" cy="636317"/>
            </a:xfrm>
            <a:prstGeom prst="ellipse">
              <a:avLst/>
            </a:prstGeom>
            <a:solidFill>
              <a:srgbClr val="046A38"/>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Autofit/>
            </a:bodyPr>
            <a:lstStyle/>
            <a:p>
              <a:pPr algn="ctr">
                <a:spcBef>
                  <a:spcPct val="0"/>
                </a:spcBef>
              </a:pPr>
              <a:r>
                <a:rPr lang="zh-CN" altLang="en-US" sz="1000" b="1" dirty="0">
                  <a:solidFill>
                    <a:schemeClr val="bg1"/>
                  </a:solidFill>
                  <a:latin typeface="OPPOSans R" panose="00020600040101010101" charset="-122"/>
                  <a:ea typeface="OPPOSans R" panose="00020600040101010101" charset="-122"/>
                  <a:cs typeface="OPPOSans R" panose="00020600040101010101" charset="-122"/>
                  <a:sym typeface="+mn-lt"/>
                </a:rPr>
                <a:t>城市</a:t>
              </a:r>
              <a:r>
                <a:rPr lang="en-US" altLang="zh-CN" sz="1000" b="1" dirty="0">
                  <a:solidFill>
                    <a:schemeClr val="bg1"/>
                  </a:solidFill>
                  <a:latin typeface="OPPOSans R" panose="00020600040101010101" charset="-122"/>
                  <a:ea typeface="OPPOSans R" panose="00020600040101010101" charset="-122"/>
                  <a:cs typeface="OPPOSans R" panose="00020600040101010101" charset="-122"/>
                  <a:sym typeface="+mn-lt"/>
                </a:rPr>
                <a:t>GDP</a:t>
              </a:r>
              <a:endParaRPr lang="en-US" altLang="zh-CN" sz="1000" b="1" dirty="0">
                <a:solidFill>
                  <a:schemeClr val="bg1"/>
                </a:solidFill>
                <a:latin typeface="OPPOSans R" panose="00020600040101010101" charset="-122"/>
                <a:ea typeface="OPPOSans R" panose="00020600040101010101" charset="-122"/>
                <a:cs typeface="OPPOSans R" panose="00020600040101010101" charset="-122"/>
                <a:sym typeface="+mn-lt"/>
              </a:endParaRPr>
            </a:p>
            <a:p>
              <a:pPr algn="ctr">
                <a:spcBef>
                  <a:spcPct val="0"/>
                </a:spcBef>
              </a:pPr>
              <a:r>
                <a:rPr lang="zh-CN" altLang="en-US" sz="1000" b="1" dirty="0">
                  <a:solidFill>
                    <a:schemeClr val="bg1"/>
                  </a:solidFill>
                  <a:latin typeface="OPPOSans R" panose="00020600040101010101" charset="-122"/>
                  <a:ea typeface="OPPOSans R" panose="00020600040101010101" charset="-122"/>
                  <a:cs typeface="OPPOSans R" panose="00020600040101010101" charset="-122"/>
                  <a:sym typeface="+mn-lt"/>
                </a:rPr>
                <a:t>总量</a:t>
              </a:r>
              <a:endParaRPr lang="zh-CN" altLang="en-US" sz="1000" b="1" dirty="0">
                <a:solidFill>
                  <a:schemeClr val="bg1"/>
                </a:solidFill>
                <a:latin typeface="OPPOSans R" panose="00020600040101010101" charset="-122"/>
                <a:ea typeface="OPPOSans R" panose="00020600040101010101" charset="-122"/>
                <a:cs typeface="OPPOSans R" panose="00020600040101010101" charset="-122"/>
                <a:sym typeface="+mn-lt"/>
              </a:endParaRPr>
            </a:p>
          </p:txBody>
        </p:sp>
        <p:sp>
          <p:nvSpPr>
            <p:cNvPr id="47" name="Oval 65"/>
            <p:cNvSpPr/>
            <p:nvPr/>
          </p:nvSpPr>
          <p:spPr>
            <a:xfrm>
              <a:off x="4763385" y="5404300"/>
              <a:ext cx="636321" cy="636317"/>
            </a:xfrm>
            <a:prstGeom prst="ellipse">
              <a:avLst/>
            </a:prstGeom>
            <a:solidFill>
              <a:srgbClr val="046A38"/>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Autofit/>
            </a:bodyPr>
            <a:lstStyle/>
            <a:p>
              <a:pPr algn="ctr">
                <a:spcBef>
                  <a:spcPct val="0"/>
                </a:spcBef>
              </a:pPr>
              <a:r>
                <a:rPr lang="zh-CN" altLang="en-US" sz="1000" b="1" dirty="0">
                  <a:solidFill>
                    <a:schemeClr val="bg1"/>
                  </a:solidFill>
                  <a:latin typeface="OPPOSans R" panose="00020600040101010101" charset="-122"/>
                  <a:ea typeface="OPPOSans R" panose="00020600040101010101" charset="-122"/>
                  <a:cs typeface="OPPOSans R" panose="00020600040101010101" charset="-122"/>
                  <a:sym typeface="+mn-lt"/>
                </a:rPr>
                <a:t>常住人口</a:t>
              </a:r>
              <a:endParaRPr lang="zh-CN" altLang="en-US" sz="1000" b="1" dirty="0">
                <a:solidFill>
                  <a:schemeClr val="bg1"/>
                </a:solidFill>
                <a:latin typeface="OPPOSans R" panose="00020600040101010101" charset="-122"/>
                <a:ea typeface="OPPOSans R" panose="00020600040101010101" charset="-122"/>
                <a:cs typeface="OPPOSans R" panose="00020600040101010101" charset="-122"/>
                <a:sym typeface="+mn-lt"/>
              </a:endParaRPr>
            </a:p>
            <a:p>
              <a:pPr algn="ctr">
                <a:spcBef>
                  <a:spcPct val="0"/>
                </a:spcBef>
              </a:pPr>
              <a:r>
                <a:rPr lang="zh-CN" altLang="en-US" sz="1000" b="1" dirty="0">
                  <a:solidFill>
                    <a:schemeClr val="bg1"/>
                  </a:solidFill>
                  <a:latin typeface="OPPOSans R" panose="00020600040101010101" charset="-122"/>
                  <a:ea typeface="OPPOSans R" panose="00020600040101010101" charset="-122"/>
                  <a:cs typeface="OPPOSans R" panose="00020600040101010101" charset="-122"/>
                  <a:sym typeface="+mn-lt"/>
                </a:rPr>
                <a:t>总数</a:t>
              </a:r>
              <a:endParaRPr lang="zh-CN" altLang="en-US" sz="1000" b="1" dirty="0">
                <a:solidFill>
                  <a:schemeClr val="bg1"/>
                </a:solidFill>
                <a:latin typeface="OPPOSans R" panose="00020600040101010101" charset="-122"/>
                <a:ea typeface="OPPOSans R" panose="00020600040101010101" charset="-122"/>
                <a:cs typeface="OPPOSans R" panose="00020600040101010101" charset="-122"/>
                <a:sym typeface="+mn-lt"/>
              </a:endParaRPr>
            </a:p>
          </p:txBody>
        </p:sp>
        <p:sp>
          <p:nvSpPr>
            <p:cNvPr id="48" name="Oval 65"/>
            <p:cNvSpPr/>
            <p:nvPr/>
          </p:nvSpPr>
          <p:spPr>
            <a:xfrm>
              <a:off x="4763385" y="3387383"/>
              <a:ext cx="636321" cy="636317"/>
            </a:xfrm>
            <a:prstGeom prst="ellipse">
              <a:avLst/>
            </a:prstGeom>
            <a:solidFill>
              <a:srgbClr val="046A38"/>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Autofit/>
            </a:bodyPr>
            <a:lstStyle/>
            <a:p>
              <a:pPr algn="ctr">
                <a:spcBef>
                  <a:spcPct val="0"/>
                </a:spcBef>
              </a:pPr>
              <a:r>
                <a:rPr lang="zh-CN" altLang="en-US" sz="1000" b="1" dirty="0">
                  <a:solidFill>
                    <a:schemeClr val="bg1"/>
                  </a:solidFill>
                  <a:latin typeface="OPPOSans R" panose="00020600040101010101" charset="-122"/>
                  <a:ea typeface="OPPOSans R" panose="00020600040101010101" charset="-122"/>
                  <a:cs typeface="OPPOSans R" panose="00020600040101010101" charset="-122"/>
                  <a:sym typeface="+mn-lt"/>
                </a:rPr>
                <a:t>销售点位</a:t>
              </a:r>
              <a:endParaRPr lang="zh-CN" altLang="en-US" sz="1000" b="1" dirty="0">
                <a:solidFill>
                  <a:schemeClr val="bg1"/>
                </a:solidFill>
                <a:latin typeface="OPPOSans R" panose="00020600040101010101" charset="-122"/>
                <a:ea typeface="OPPOSans R" panose="00020600040101010101" charset="-122"/>
                <a:cs typeface="OPPOSans R" panose="00020600040101010101" charset="-122"/>
                <a:sym typeface="+mn-lt"/>
              </a:endParaRPr>
            </a:p>
          </p:txBody>
        </p:sp>
      </p:grpSp>
      <p:grpSp>
        <p:nvGrpSpPr>
          <p:cNvPr id="8" name="组合 7"/>
          <p:cNvGrpSpPr/>
          <p:nvPr/>
        </p:nvGrpSpPr>
        <p:grpSpPr>
          <a:xfrm>
            <a:off x="4663402" y="3289668"/>
            <a:ext cx="3171960" cy="3072616"/>
            <a:chOff x="8121631" y="3175785"/>
            <a:chExt cx="3171960" cy="3072616"/>
          </a:xfrm>
        </p:grpSpPr>
        <p:sp>
          <p:nvSpPr>
            <p:cNvPr id="101" name="Rectangle 2"/>
            <p:cNvSpPr/>
            <p:nvPr/>
          </p:nvSpPr>
          <p:spPr>
            <a:xfrm>
              <a:off x="8121631" y="3175785"/>
              <a:ext cx="3171960" cy="3072616"/>
            </a:xfrm>
            <a:prstGeom prst="rect">
              <a:avLst/>
            </a:prstGeom>
            <a:solidFill>
              <a:schemeClr val="bg1">
                <a:lumMod val="9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800">
                <a:latin typeface="OPPOSans R" panose="00020600040101010101" charset="-122"/>
                <a:ea typeface="OPPOSans R" panose="00020600040101010101" charset="-122"/>
                <a:cs typeface="OPPOSans R" panose="00020600040101010101" charset="-122"/>
                <a:sym typeface="+mn-lt"/>
              </a:endParaRPr>
            </a:p>
          </p:txBody>
        </p:sp>
        <p:sp>
          <p:nvSpPr>
            <p:cNvPr id="64" name="TextBox 93"/>
            <p:cNvSpPr txBox="1"/>
            <p:nvPr/>
          </p:nvSpPr>
          <p:spPr bwMode="auto">
            <a:xfrm>
              <a:off x="8929351" y="3577740"/>
              <a:ext cx="2345690" cy="306070"/>
            </a:xfrm>
            <a:prstGeom prst="rect">
              <a:avLst/>
            </a:prstGeom>
          </p:spPr>
          <p:txBody>
            <a:bodyPr wrap="square" lIns="192000" tIns="0" rIns="0" bIns="0" anchor="t" anchorCtr="0">
              <a:noAutofit/>
            </a:bodyPr>
            <a:lstStyle/>
            <a:p>
              <a:pPr>
                <a:lnSpc>
                  <a:spcPct val="125000"/>
                </a:lnSpc>
                <a:spcBef>
                  <a:spcPct val="0"/>
                </a:spcBef>
                <a:defRPr/>
              </a:pPr>
              <a:r>
                <a:rPr lang="zh-CN" altLang="en-US" sz="1200" dirty="0">
                  <a:solidFill>
                    <a:schemeClr val="tx1"/>
                  </a:solidFill>
                  <a:latin typeface="OPPOSans R" panose="00020600040101010101" charset="-122"/>
                  <a:ea typeface="OPPOSans R" panose="00020600040101010101" charset="-122"/>
                  <a:cs typeface="OPPOSans R" panose="00020600040101010101" charset="-122"/>
                  <a:sym typeface="+mn-lt"/>
                </a:rPr>
                <a:t>销售点位排名中段的城市</a:t>
              </a:r>
              <a:endParaRPr lang="zh-CN" altLang="en-US" sz="1200" dirty="0">
                <a:solidFill>
                  <a:schemeClr val="tx1"/>
                </a:solidFill>
                <a:latin typeface="OPPOSans R" panose="00020600040101010101" charset="-122"/>
                <a:ea typeface="OPPOSans R" panose="00020600040101010101" charset="-122"/>
                <a:cs typeface="OPPOSans R" panose="00020600040101010101" charset="-122"/>
                <a:sym typeface="+mn-lt"/>
              </a:endParaRPr>
            </a:p>
          </p:txBody>
        </p:sp>
        <p:sp>
          <p:nvSpPr>
            <p:cNvPr id="96" name="TextBox 93"/>
            <p:cNvSpPr txBox="1"/>
            <p:nvPr/>
          </p:nvSpPr>
          <p:spPr bwMode="auto">
            <a:xfrm>
              <a:off x="8936971" y="4419750"/>
              <a:ext cx="2345690" cy="757555"/>
            </a:xfrm>
            <a:prstGeom prst="rect">
              <a:avLst/>
            </a:prstGeom>
          </p:spPr>
          <p:txBody>
            <a:bodyPr wrap="square" lIns="192000" tIns="0" rIns="0" bIns="0" anchor="t" anchorCtr="0">
              <a:noAutofit/>
            </a:bodyPr>
            <a:lstStyle/>
            <a:p>
              <a:pPr>
                <a:lnSpc>
                  <a:spcPct val="125000"/>
                </a:lnSpc>
                <a:spcBef>
                  <a:spcPct val="0"/>
                </a:spcBef>
                <a:defRPr/>
              </a:pPr>
              <a:r>
                <a:rPr lang="en-US" altLang="zh-CN" sz="1200" dirty="0">
                  <a:latin typeface="OPPOSans R" panose="00020600040101010101" charset="-122"/>
                  <a:ea typeface="OPPOSans R" panose="00020600040101010101" charset="-122"/>
                  <a:cs typeface="OPPOSans R" panose="00020600040101010101" charset="-122"/>
                  <a:sym typeface="+mn-lt"/>
                </a:rPr>
                <a:t>a</a:t>
              </a:r>
              <a:r>
                <a:rPr lang="zh-CN" altLang="en-US" sz="1200" dirty="0">
                  <a:latin typeface="OPPOSans R" panose="00020600040101010101" charset="-122"/>
                  <a:ea typeface="OPPOSans R" panose="00020600040101010101" charset="-122"/>
                  <a:cs typeface="OPPOSans R" panose="00020600040101010101" charset="-122"/>
                  <a:sym typeface="+mn-lt"/>
                </a:rPr>
                <a:t>、城市</a:t>
              </a:r>
              <a:r>
                <a:rPr lang="en-US" altLang="zh-CN" sz="1200" dirty="0">
                  <a:latin typeface="OPPOSans R" panose="00020600040101010101" charset="-122"/>
                  <a:ea typeface="OPPOSans R" panose="00020600040101010101" charset="-122"/>
                  <a:cs typeface="OPPOSans R" panose="00020600040101010101" charset="-122"/>
                  <a:sym typeface="+mn-lt"/>
                </a:rPr>
                <a:t>GDP</a:t>
              </a:r>
              <a:r>
                <a:rPr lang="zh-CN" altLang="en-US" sz="1200" dirty="0">
                  <a:latin typeface="OPPOSans R" panose="00020600040101010101" charset="-122"/>
                  <a:ea typeface="OPPOSans R" panose="00020600040101010101" charset="-122"/>
                  <a:cs typeface="OPPOSans R" panose="00020600040101010101" charset="-122"/>
                  <a:sym typeface="+mn-lt"/>
                </a:rPr>
                <a:t>总量排名中段的城市</a:t>
              </a:r>
              <a:endParaRPr lang="zh-CN" altLang="en-US" sz="1200" dirty="0">
                <a:latin typeface="OPPOSans R" panose="00020600040101010101" charset="-122"/>
                <a:ea typeface="OPPOSans R" panose="00020600040101010101" charset="-122"/>
                <a:cs typeface="OPPOSans R" panose="00020600040101010101" charset="-122"/>
                <a:sym typeface="+mn-lt"/>
              </a:endParaRPr>
            </a:p>
            <a:p>
              <a:pPr>
                <a:lnSpc>
                  <a:spcPct val="125000"/>
                </a:lnSpc>
                <a:spcBef>
                  <a:spcPct val="0"/>
                </a:spcBef>
                <a:defRPr/>
              </a:pPr>
              <a:r>
                <a:rPr lang="en-US" altLang="zh-CN" sz="1200" dirty="0">
                  <a:latin typeface="OPPOSans R" panose="00020600040101010101" charset="-122"/>
                  <a:ea typeface="OPPOSans R" panose="00020600040101010101" charset="-122"/>
                  <a:cs typeface="OPPOSans R" panose="00020600040101010101" charset="-122"/>
                  <a:sym typeface="+mn-lt"/>
                </a:rPr>
                <a:t>b</a:t>
              </a:r>
              <a:r>
                <a:rPr lang="zh-CN" altLang="en-US" sz="1200" dirty="0">
                  <a:latin typeface="OPPOSans R" panose="00020600040101010101" charset="-122"/>
                  <a:ea typeface="OPPOSans R" panose="00020600040101010101" charset="-122"/>
                  <a:cs typeface="OPPOSans R" panose="00020600040101010101" charset="-122"/>
                  <a:sym typeface="+mn-lt"/>
                </a:rPr>
                <a:t>、区域内的省会、州府、邦首府城市</a:t>
              </a:r>
              <a:endParaRPr lang="zh-CN" altLang="en-US" sz="1200" dirty="0">
                <a:latin typeface="OPPOSans R" panose="00020600040101010101" charset="-122"/>
                <a:ea typeface="OPPOSans R" panose="00020600040101010101" charset="-122"/>
                <a:cs typeface="OPPOSans R" panose="00020600040101010101" charset="-122"/>
                <a:sym typeface="+mn-lt"/>
              </a:endParaRPr>
            </a:p>
          </p:txBody>
        </p:sp>
        <p:sp>
          <p:nvSpPr>
            <p:cNvPr id="97" name="TextBox 93"/>
            <p:cNvSpPr txBox="1"/>
            <p:nvPr/>
          </p:nvSpPr>
          <p:spPr bwMode="auto">
            <a:xfrm>
              <a:off x="8920548" y="5463203"/>
              <a:ext cx="2345449" cy="583934"/>
            </a:xfrm>
            <a:prstGeom prst="rect">
              <a:avLst/>
            </a:prstGeom>
          </p:spPr>
          <p:txBody>
            <a:bodyPr wrap="square" lIns="192000" tIns="0" rIns="0" bIns="0" anchor="t" anchorCtr="0">
              <a:noAutofit/>
            </a:bodyPr>
            <a:lstStyle/>
            <a:p>
              <a:pPr>
                <a:lnSpc>
                  <a:spcPct val="125000"/>
                </a:lnSpc>
                <a:spcBef>
                  <a:spcPct val="0"/>
                </a:spcBef>
                <a:defRPr/>
              </a:pPr>
              <a:r>
                <a:rPr lang="zh-CN" altLang="en-US" sz="1200" dirty="0">
                  <a:latin typeface="OPPOSans R" panose="00020600040101010101" charset="-122"/>
                  <a:ea typeface="OPPOSans R" panose="00020600040101010101" charset="-122"/>
                  <a:cs typeface="OPPOSans R" panose="00020600040101010101" charset="-122"/>
                  <a:sym typeface="+mn-lt"/>
                </a:rPr>
                <a:t>常驻人口总量大于区域城市平均人口总量的城市</a:t>
              </a:r>
              <a:endParaRPr lang="zh-CN" altLang="en-US" sz="1200" dirty="0">
                <a:latin typeface="OPPOSans R" panose="00020600040101010101" charset="-122"/>
                <a:ea typeface="OPPOSans R" panose="00020600040101010101" charset="-122"/>
                <a:cs typeface="OPPOSans R" panose="00020600040101010101" charset="-122"/>
                <a:sym typeface="+mn-lt"/>
              </a:endParaRPr>
            </a:p>
          </p:txBody>
        </p:sp>
        <p:sp>
          <p:nvSpPr>
            <p:cNvPr id="49" name="Oval 65"/>
            <p:cNvSpPr/>
            <p:nvPr/>
          </p:nvSpPr>
          <p:spPr>
            <a:xfrm>
              <a:off x="8269966" y="4402768"/>
              <a:ext cx="636321" cy="636317"/>
            </a:xfrm>
            <a:prstGeom prst="ellipse">
              <a:avLst/>
            </a:prstGeom>
            <a:solidFill>
              <a:srgbClr val="046A38"/>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Autofit/>
            </a:bodyPr>
            <a:lstStyle/>
            <a:p>
              <a:pPr algn="ctr">
                <a:spcBef>
                  <a:spcPct val="0"/>
                </a:spcBef>
              </a:pPr>
              <a:r>
                <a:rPr lang="zh-CN" altLang="en-US" sz="1000" b="1" dirty="0">
                  <a:solidFill>
                    <a:schemeClr val="bg1"/>
                  </a:solidFill>
                  <a:latin typeface="OPPOSans R" panose="00020600040101010101" charset="-122"/>
                  <a:ea typeface="OPPOSans R" panose="00020600040101010101" charset="-122"/>
                  <a:cs typeface="OPPOSans R" panose="00020600040101010101" charset="-122"/>
                  <a:sym typeface="+mn-lt"/>
                </a:rPr>
                <a:t>城市</a:t>
              </a:r>
              <a:r>
                <a:rPr lang="en-US" altLang="zh-CN" sz="1000" b="1" dirty="0">
                  <a:solidFill>
                    <a:schemeClr val="bg1"/>
                  </a:solidFill>
                  <a:latin typeface="OPPOSans R" panose="00020600040101010101" charset="-122"/>
                  <a:ea typeface="OPPOSans R" panose="00020600040101010101" charset="-122"/>
                  <a:cs typeface="OPPOSans R" panose="00020600040101010101" charset="-122"/>
                  <a:sym typeface="+mn-lt"/>
                </a:rPr>
                <a:t>GDP</a:t>
              </a:r>
              <a:endParaRPr lang="en-US" altLang="zh-CN" sz="1000" b="1" dirty="0">
                <a:solidFill>
                  <a:schemeClr val="bg1"/>
                </a:solidFill>
                <a:latin typeface="OPPOSans R" panose="00020600040101010101" charset="-122"/>
                <a:ea typeface="OPPOSans R" panose="00020600040101010101" charset="-122"/>
                <a:cs typeface="OPPOSans R" panose="00020600040101010101" charset="-122"/>
                <a:sym typeface="+mn-lt"/>
              </a:endParaRPr>
            </a:p>
            <a:p>
              <a:pPr algn="ctr">
                <a:spcBef>
                  <a:spcPct val="0"/>
                </a:spcBef>
              </a:pPr>
              <a:r>
                <a:rPr lang="zh-CN" altLang="en-US" sz="1000" b="1" dirty="0">
                  <a:solidFill>
                    <a:schemeClr val="bg1"/>
                  </a:solidFill>
                  <a:latin typeface="OPPOSans R" panose="00020600040101010101" charset="-122"/>
                  <a:ea typeface="OPPOSans R" panose="00020600040101010101" charset="-122"/>
                  <a:cs typeface="OPPOSans R" panose="00020600040101010101" charset="-122"/>
                  <a:sym typeface="+mn-lt"/>
                </a:rPr>
                <a:t>总量</a:t>
              </a:r>
              <a:endParaRPr lang="zh-CN" altLang="en-US" sz="1000" b="1" dirty="0">
                <a:solidFill>
                  <a:schemeClr val="bg1"/>
                </a:solidFill>
                <a:latin typeface="OPPOSans R" panose="00020600040101010101" charset="-122"/>
                <a:ea typeface="OPPOSans R" panose="00020600040101010101" charset="-122"/>
                <a:cs typeface="OPPOSans R" panose="00020600040101010101" charset="-122"/>
                <a:sym typeface="+mn-lt"/>
              </a:endParaRPr>
            </a:p>
          </p:txBody>
        </p:sp>
        <p:sp>
          <p:nvSpPr>
            <p:cNvPr id="50" name="Oval 65"/>
            <p:cNvSpPr/>
            <p:nvPr/>
          </p:nvSpPr>
          <p:spPr>
            <a:xfrm>
              <a:off x="8292826" y="5411226"/>
              <a:ext cx="636321" cy="636317"/>
            </a:xfrm>
            <a:prstGeom prst="ellipse">
              <a:avLst/>
            </a:prstGeom>
            <a:solidFill>
              <a:srgbClr val="046A38"/>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Autofit/>
            </a:bodyPr>
            <a:lstStyle/>
            <a:p>
              <a:pPr algn="ctr">
                <a:spcBef>
                  <a:spcPct val="0"/>
                </a:spcBef>
              </a:pPr>
              <a:r>
                <a:rPr lang="zh-CN" altLang="en-US" sz="1000" b="1" dirty="0">
                  <a:solidFill>
                    <a:schemeClr val="bg1"/>
                  </a:solidFill>
                  <a:latin typeface="OPPOSans R" panose="00020600040101010101" charset="-122"/>
                  <a:ea typeface="OPPOSans R" panose="00020600040101010101" charset="-122"/>
                  <a:cs typeface="OPPOSans R" panose="00020600040101010101" charset="-122"/>
                  <a:sym typeface="+mn-lt"/>
                </a:rPr>
                <a:t>常住人口</a:t>
              </a:r>
              <a:endParaRPr lang="zh-CN" altLang="en-US" sz="1000" b="1" dirty="0">
                <a:solidFill>
                  <a:schemeClr val="bg1"/>
                </a:solidFill>
                <a:latin typeface="OPPOSans R" panose="00020600040101010101" charset="-122"/>
                <a:ea typeface="OPPOSans R" panose="00020600040101010101" charset="-122"/>
                <a:cs typeface="OPPOSans R" panose="00020600040101010101" charset="-122"/>
                <a:sym typeface="+mn-lt"/>
              </a:endParaRPr>
            </a:p>
            <a:p>
              <a:pPr algn="ctr">
                <a:spcBef>
                  <a:spcPct val="0"/>
                </a:spcBef>
              </a:pPr>
              <a:r>
                <a:rPr lang="zh-CN" altLang="en-US" sz="1000" b="1" dirty="0">
                  <a:solidFill>
                    <a:schemeClr val="bg1"/>
                  </a:solidFill>
                  <a:latin typeface="OPPOSans R" panose="00020600040101010101" charset="-122"/>
                  <a:ea typeface="OPPOSans R" panose="00020600040101010101" charset="-122"/>
                  <a:cs typeface="OPPOSans R" panose="00020600040101010101" charset="-122"/>
                  <a:sym typeface="+mn-lt"/>
                </a:rPr>
                <a:t>总量</a:t>
              </a:r>
              <a:endParaRPr lang="zh-CN" altLang="en-US" sz="1000" b="1" dirty="0">
                <a:solidFill>
                  <a:schemeClr val="bg1"/>
                </a:solidFill>
                <a:latin typeface="OPPOSans R" panose="00020600040101010101" charset="-122"/>
                <a:ea typeface="OPPOSans R" panose="00020600040101010101" charset="-122"/>
                <a:cs typeface="OPPOSans R" panose="00020600040101010101" charset="-122"/>
                <a:sym typeface="+mn-lt"/>
              </a:endParaRPr>
            </a:p>
          </p:txBody>
        </p:sp>
      </p:grpSp>
      <p:sp>
        <p:nvSpPr>
          <p:cNvPr id="2" name="标题 1"/>
          <p:cNvSpPr>
            <a:spLocks noGrp="1"/>
          </p:cNvSpPr>
          <p:nvPr>
            <p:ph type="title"/>
          </p:nvPr>
        </p:nvSpPr>
        <p:spPr>
          <a:xfrm>
            <a:off x="367554" y="364531"/>
            <a:ext cx="11253328" cy="536842"/>
          </a:xfrm>
        </p:spPr>
        <p:txBody>
          <a:bodyPr/>
          <a:lstStyle/>
          <a:p>
            <a:r>
              <a:rPr kumimoji="1" lang="zh-CN" altLang="en-US"/>
              <a:t>网点规划</a:t>
            </a:r>
            <a:r>
              <a:rPr lang="en-US" altLang="zh-CN"/>
              <a:t>Ⅰ </a:t>
            </a:r>
            <a:r>
              <a:rPr kumimoji="1" lang="en-US" altLang="zh-CN"/>
              <a:t>--</a:t>
            </a:r>
            <a:r>
              <a:rPr kumimoji="1" lang="zh-CN" altLang="zh-CN"/>
              <a:t>新市场规划原则</a:t>
            </a:r>
            <a:endParaRPr kumimoji="1" lang="zh-CN" altLang="zh-CN" dirty="0">
              <a:latin typeface="OPPOSans R" panose="00020600040101010101" charset="-122"/>
              <a:ea typeface="OPPOSans R" panose="00020600040101010101" charset="-122"/>
            </a:endParaRPr>
          </a:p>
        </p:txBody>
      </p:sp>
      <p:sp>
        <p:nvSpPr>
          <p:cNvPr id="10" name="Oval 65"/>
          <p:cNvSpPr/>
          <p:nvPr/>
        </p:nvSpPr>
        <p:spPr>
          <a:xfrm>
            <a:off x="4811792" y="3504443"/>
            <a:ext cx="636321" cy="636317"/>
          </a:xfrm>
          <a:prstGeom prst="ellipse">
            <a:avLst/>
          </a:prstGeom>
          <a:solidFill>
            <a:srgbClr val="046A38"/>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Autofit/>
          </a:bodyPr>
          <a:lstStyle/>
          <a:p>
            <a:pPr algn="ctr">
              <a:spcBef>
                <a:spcPct val="0"/>
              </a:spcBef>
            </a:pPr>
            <a:r>
              <a:rPr lang="zh-CN" altLang="en-US" sz="1000" b="1" dirty="0">
                <a:solidFill>
                  <a:schemeClr val="bg1"/>
                </a:solidFill>
                <a:latin typeface="OPPOSans R" panose="00020600040101010101" charset="-122"/>
                <a:ea typeface="OPPOSans R" panose="00020600040101010101" charset="-122"/>
                <a:cs typeface="OPPOSans R" panose="00020600040101010101" charset="-122"/>
                <a:sym typeface="+mn-lt"/>
              </a:rPr>
              <a:t>销售点位</a:t>
            </a:r>
            <a:endParaRPr lang="zh-CN" altLang="en-US" sz="1000" b="1" dirty="0">
              <a:solidFill>
                <a:schemeClr val="bg1"/>
              </a:solidFill>
              <a:latin typeface="OPPOSans R" panose="00020600040101010101" charset="-122"/>
              <a:ea typeface="OPPOSans R" panose="00020600040101010101" charset="-122"/>
              <a:cs typeface="OPPOSans R" panose="00020600040101010101" charset="-122"/>
              <a:sym typeface="+mn-lt"/>
            </a:endParaRPr>
          </a:p>
        </p:txBody>
      </p:sp>
      <p:sp>
        <p:nvSpPr>
          <p:cNvPr id="11" name="文本框 10"/>
          <p:cNvSpPr txBox="1"/>
          <p:nvPr/>
        </p:nvSpPr>
        <p:spPr>
          <a:xfrm>
            <a:off x="1193165" y="4019550"/>
            <a:ext cx="591820" cy="68834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144000" tIns="144000" rIns="144000" bIns="144000" numCol="1" spcCol="38100" rtlCol="0" anchor="t" forceAA="0">
            <a:spAutoFit/>
          </a:bodyPr>
          <a:lstStyle/>
          <a:p>
            <a:pPr marL="0" marR="0" indent="0" algn="ctr" defTabSz="825500" rtl="0" latinLnBrk="0" hangingPunct="0">
              <a:spcBef>
                <a:spcPts val="0"/>
              </a:spcBef>
              <a:spcAft>
                <a:spcPts val="0"/>
              </a:spcAft>
              <a:buClrTx/>
              <a:buSzTx/>
              <a:buFontTx/>
              <a:buNone/>
            </a:pPr>
            <a:r>
              <a:rPr kumimoji="1" lang="zh-CN" altLang="en-US" sz="2400" dirty="0" err="1">
                <a:solidFill>
                  <a:srgbClr val="046937"/>
                </a:solidFill>
                <a:latin typeface="OPPOSans R" panose="00020600040101010101" charset="-122"/>
                <a:ea typeface="OPPOSans R" panose="00020600040101010101" charset="-122"/>
                <a:cs typeface="OPPOSans R" panose="00020600040101010101" charset="-122"/>
              </a:rPr>
              <a:t>＋</a:t>
            </a:r>
            <a:endParaRPr kumimoji="1" lang="zh-CN" altLang="en-US" sz="2400" dirty="0" err="1">
              <a:solidFill>
                <a:srgbClr val="046937"/>
              </a:solidFill>
              <a:latin typeface="OPPOSans R" panose="00020600040101010101" charset="-122"/>
              <a:ea typeface="OPPOSans R" panose="00020600040101010101" charset="-122"/>
              <a:cs typeface="OPPOSans R" panose="00020600040101010101" charset="-122"/>
            </a:endParaRPr>
          </a:p>
        </p:txBody>
      </p:sp>
      <p:sp>
        <p:nvSpPr>
          <p:cNvPr id="12" name="文本框 11"/>
          <p:cNvSpPr txBox="1"/>
          <p:nvPr/>
        </p:nvSpPr>
        <p:spPr>
          <a:xfrm>
            <a:off x="1193165" y="4991735"/>
            <a:ext cx="591820" cy="68834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144000" tIns="144000" rIns="144000" bIns="144000" numCol="1" spcCol="38100" rtlCol="0" anchor="t" forceAA="0">
            <a:spAutoFit/>
          </a:bodyPr>
          <a:lstStyle/>
          <a:p>
            <a:pPr marL="0" marR="0" indent="0" algn="ctr" defTabSz="825500" rtl="0" latinLnBrk="0" hangingPunct="0">
              <a:spcBef>
                <a:spcPts val="0"/>
              </a:spcBef>
              <a:spcAft>
                <a:spcPts val="0"/>
              </a:spcAft>
              <a:buClrTx/>
              <a:buSzTx/>
              <a:buFontTx/>
              <a:buNone/>
            </a:pPr>
            <a:r>
              <a:rPr kumimoji="1" lang="zh-CN" altLang="en-US" sz="2400" dirty="0" err="1">
                <a:solidFill>
                  <a:srgbClr val="046937"/>
                </a:solidFill>
                <a:latin typeface="OPPOSans R" panose="00020600040101010101" charset="-122"/>
                <a:ea typeface="OPPOSans R" panose="00020600040101010101" charset="-122"/>
                <a:cs typeface="OPPOSans R" panose="00020600040101010101" charset="-122"/>
              </a:rPr>
              <a:t>＋</a:t>
            </a:r>
            <a:endParaRPr kumimoji="1" lang="zh-CN" altLang="en-US" sz="2400" dirty="0" err="1">
              <a:solidFill>
                <a:srgbClr val="046937"/>
              </a:solidFill>
              <a:latin typeface="OPPOSans R" panose="00020600040101010101" charset="-122"/>
              <a:ea typeface="OPPOSans R" panose="00020600040101010101" charset="-122"/>
              <a:cs typeface="OPPOSans R" panose="00020600040101010101" charset="-122"/>
            </a:endParaRPr>
          </a:p>
        </p:txBody>
      </p:sp>
      <p:sp>
        <p:nvSpPr>
          <p:cNvPr id="13" name="文本框 12"/>
          <p:cNvSpPr txBox="1"/>
          <p:nvPr/>
        </p:nvSpPr>
        <p:spPr>
          <a:xfrm>
            <a:off x="4834255" y="4991735"/>
            <a:ext cx="591820" cy="68834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144000" tIns="144000" rIns="144000" bIns="144000" numCol="1" spcCol="38100" rtlCol="0" anchor="t" forceAA="0">
            <a:spAutoFit/>
          </a:bodyPr>
          <a:lstStyle/>
          <a:p>
            <a:pPr marL="0" marR="0" indent="0" algn="ctr" defTabSz="825500" rtl="0" latinLnBrk="0" hangingPunct="0">
              <a:spcBef>
                <a:spcPts val="0"/>
              </a:spcBef>
              <a:spcAft>
                <a:spcPts val="0"/>
              </a:spcAft>
              <a:buClrTx/>
              <a:buSzTx/>
              <a:buFontTx/>
              <a:buNone/>
            </a:pPr>
            <a:r>
              <a:rPr kumimoji="1" lang="zh-CN" altLang="en-US" sz="2400" dirty="0" err="1">
                <a:solidFill>
                  <a:srgbClr val="046937"/>
                </a:solidFill>
                <a:latin typeface="OPPOSans R" panose="00020600040101010101" charset="-122"/>
                <a:ea typeface="OPPOSans R" panose="00020600040101010101" charset="-122"/>
                <a:cs typeface="OPPOSans R" panose="00020600040101010101" charset="-122"/>
              </a:rPr>
              <a:t>＋</a:t>
            </a:r>
            <a:endParaRPr kumimoji="1" lang="zh-CN" altLang="en-US" sz="2400" dirty="0" err="1">
              <a:solidFill>
                <a:srgbClr val="046937"/>
              </a:solidFill>
              <a:latin typeface="OPPOSans R" panose="00020600040101010101" charset="-122"/>
              <a:ea typeface="OPPOSans R" panose="00020600040101010101" charset="-122"/>
              <a:cs typeface="OPPOSans R" panose="00020600040101010101" charset="-122"/>
            </a:endParaRPr>
          </a:p>
        </p:txBody>
      </p:sp>
      <p:sp>
        <p:nvSpPr>
          <p:cNvPr id="17" name="文本框 16"/>
          <p:cNvSpPr txBox="1"/>
          <p:nvPr/>
        </p:nvSpPr>
        <p:spPr>
          <a:xfrm>
            <a:off x="4834890" y="4057015"/>
            <a:ext cx="591820" cy="68834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144000" tIns="144000" rIns="144000" bIns="144000" numCol="1" spcCol="38100" rtlCol="0" anchor="t" forceAA="0">
            <a:spAutoFit/>
          </a:bodyPr>
          <a:lstStyle/>
          <a:p>
            <a:pPr marL="0" marR="0" indent="0" algn="ctr" defTabSz="825500" rtl="0" latinLnBrk="0" hangingPunct="0">
              <a:spcBef>
                <a:spcPts val="0"/>
              </a:spcBef>
              <a:spcAft>
                <a:spcPts val="0"/>
              </a:spcAft>
              <a:buClrTx/>
              <a:buSzTx/>
              <a:buFontTx/>
              <a:buNone/>
            </a:pPr>
            <a:r>
              <a:rPr kumimoji="1" lang="zh-CN" altLang="en-US" sz="2400" dirty="0" err="1">
                <a:solidFill>
                  <a:srgbClr val="046937"/>
                </a:solidFill>
                <a:latin typeface="OPPOSans R" panose="00020600040101010101" charset="-122"/>
                <a:ea typeface="OPPOSans R" panose="00020600040101010101" charset="-122"/>
                <a:cs typeface="OPPOSans R" panose="00020600040101010101" charset="-122"/>
              </a:rPr>
              <a:t>＋</a:t>
            </a:r>
            <a:endParaRPr kumimoji="1" lang="zh-CN" altLang="en-US" sz="2400" dirty="0" err="1">
              <a:solidFill>
                <a:srgbClr val="046937"/>
              </a:solidFill>
              <a:latin typeface="OPPOSans R" panose="00020600040101010101" charset="-122"/>
              <a:ea typeface="OPPOSans R" panose="00020600040101010101" charset="-122"/>
              <a:cs typeface="OPPOSans R" panose="00020600040101010101" charset="-122"/>
            </a:endParaRPr>
          </a:p>
        </p:txBody>
      </p:sp>
      <p:grpSp>
        <p:nvGrpSpPr>
          <p:cNvPr id="18" name="组合 17"/>
          <p:cNvGrpSpPr/>
          <p:nvPr/>
        </p:nvGrpSpPr>
        <p:grpSpPr>
          <a:xfrm>
            <a:off x="8195272" y="3289668"/>
            <a:ext cx="3171960" cy="3072616"/>
            <a:chOff x="8121631" y="3175785"/>
            <a:chExt cx="3171960" cy="3072616"/>
          </a:xfrm>
        </p:grpSpPr>
        <p:sp>
          <p:nvSpPr>
            <p:cNvPr id="21" name="Rectangle 2"/>
            <p:cNvSpPr/>
            <p:nvPr/>
          </p:nvSpPr>
          <p:spPr>
            <a:xfrm>
              <a:off x="8121631" y="3175785"/>
              <a:ext cx="3171960" cy="3072616"/>
            </a:xfrm>
            <a:prstGeom prst="rect">
              <a:avLst/>
            </a:prstGeom>
            <a:solidFill>
              <a:schemeClr val="bg1">
                <a:lumMod val="9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800">
                <a:latin typeface="OPPOSans R" panose="00020600040101010101" charset="-122"/>
                <a:ea typeface="OPPOSans R" panose="00020600040101010101" charset="-122"/>
                <a:cs typeface="OPPOSans R" panose="00020600040101010101" charset="-122"/>
                <a:sym typeface="+mn-lt"/>
              </a:endParaRPr>
            </a:p>
          </p:txBody>
        </p:sp>
        <p:sp>
          <p:nvSpPr>
            <p:cNvPr id="22" name="TextBox 93"/>
            <p:cNvSpPr txBox="1"/>
            <p:nvPr/>
          </p:nvSpPr>
          <p:spPr bwMode="auto">
            <a:xfrm>
              <a:off x="8929351" y="3577740"/>
              <a:ext cx="2345690" cy="306070"/>
            </a:xfrm>
            <a:prstGeom prst="rect">
              <a:avLst/>
            </a:prstGeom>
          </p:spPr>
          <p:txBody>
            <a:bodyPr wrap="square" lIns="192000" tIns="0" rIns="0" bIns="0" anchor="t" anchorCtr="0">
              <a:noAutofit/>
            </a:bodyPr>
            <a:lstStyle/>
            <a:p>
              <a:pPr>
                <a:lnSpc>
                  <a:spcPct val="125000"/>
                </a:lnSpc>
                <a:spcBef>
                  <a:spcPct val="0"/>
                </a:spcBef>
                <a:defRPr/>
              </a:pPr>
              <a:r>
                <a:rPr lang="zh-CN" altLang="en-US" sz="1200" dirty="0">
                  <a:solidFill>
                    <a:schemeClr val="tx1"/>
                  </a:solidFill>
                  <a:latin typeface="OPPOSans R" panose="00020600040101010101" charset="-122"/>
                  <a:ea typeface="OPPOSans R" panose="00020600040101010101" charset="-122"/>
                  <a:cs typeface="OPPOSans R" panose="00020600040101010101" charset="-122"/>
                  <a:sym typeface="+mn-lt"/>
                </a:rPr>
                <a:t>销售点位</a:t>
              </a:r>
              <a:r>
                <a:rPr lang="zh-CN" altLang="en-US" sz="1200">
                  <a:solidFill>
                    <a:schemeClr val="tx1"/>
                  </a:solidFill>
                  <a:latin typeface="OPPOSans R" panose="00020600040101010101" charset="-122"/>
                  <a:ea typeface="OPPOSans R" panose="00020600040101010101" charset="-122"/>
                  <a:cs typeface="OPPOSans R" panose="00020600040101010101" charset="-122"/>
                  <a:sym typeface="+mn-lt"/>
                </a:rPr>
                <a:t>排名末段</a:t>
              </a:r>
              <a:r>
                <a:rPr lang="en-US" altLang="zh-CN" sz="1200">
                  <a:solidFill>
                    <a:schemeClr val="tx1"/>
                  </a:solidFill>
                  <a:latin typeface="OPPOSans R" panose="00020600040101010101" charset="-122"/>
                  <a:ea typeface="OPPOSans R" panose="00020600040101010101" charset="-122"/>
                  <a:cs typeface="OPPOSans R" panose="00020600040101010101" charset="-122"/>
                  <a:sym typeface="+mn-lt"/>
                </a:rPr>
                <a:t>20%</a:t>
              </a:r>
              <a:r>
                <a:rPr lang="zh-CN" altLang="en-US" sz="1200">
                  <a:solidFill>
                    <a:schemeClr val="tx1"/>
                  </a:solidFill>
                  <a:latin typeface="OPPOSans R" panose="00020600040101010101" charset="-122"/>
                  <a:ea typeface="OPPOSans R" panose="00020600040101010101" charset="-122"/>
                  <a:cs typeface="OPPOSans R" panose="00020600040101010101" charset="-122"/>
                  <a:sym typeface="+mn-lt"/>
                </a:rPr>
                <a:t>的</a:t>
              </a:r>
              <a:r>
                <a:rPr lang="zh-CN" altLang="en-US" sz="1200" dirty="0">
                  <a:solidFill>
                    <a:schemeClr val="tx1"/>
                  </a:solidFill>
                  <a:latin typeface="OPPOSans R" panose="00020600040101010101" charset="-122"/>
                  <a:ea typeface="OPPOSans R" panose="00020600040101010101" charset="-122"/>
                  <a:cs typeface="OPPOSans R" panose="00020600040101010101" charset="-122"/>
                  <a:sym typeface="+mn-lt"/>
                </a:rPr>
                <a:t>城市</a:t>
              </a:r>
              <a:endParaRPr lang="zh-CN" altLang="en-US" sz="1200" dirty="0">
                <a:solidFill>
                  <a:schemeClr val="tx1"/>
                </a:solidFill>
                <a:latin typeface="OPPOSans R" panose="00020600040101010101" charset="-122"/>
                <a:ea typeface="OPPOSans R" panose="00020600040101010101" charset="-122"/>
                <a:cs typeface="OPPOSans R" panose="00020600040101010101" charset="-122"/>
                <a:sym typeface="+mn-lt"/>
              </a:endParaRPr>
            </a:p>
          </p:txBody>
        </p:sp>
        <p:sp>
          <p:nvSpPr>
            <p:cNvPr id="23" name="TextBox 93"/>
            <p:cNvSpPr txBox="1"/>
            <p:nvPr/>
          </p:nvSpPr>
          <p:spPr bwMode="auto">
            <a:xfrm>
              <a:off x="8920461" y="4429275"/>
              <a:ext cx="2345690" cy="975360"/>
            </a:xfrm>
            <a:prstGeom prst="rect">
              <a:avLst/>
            </a:prstGeom>
          </p:spPr>
          <p:txBody>
            <a:bodyPr wrap="square" lIns="192000" tIns="0" rIns="0" bIns="0" anchor="t" anchorCtr="0">
              <a:noAutofit/>
            </a:bodyPr>
            <a:lstStyle/>
            <a:p>
              <a:pPr>
                <a:lnSpc>
                  <a:spcPct val="125000"/>
                </a:lnSpc>
                <a:spcBef>
                  <a:spcPct val="0"/>
                </a:spcBef>
                <a:defRPr/>
              </a:pPr>
              <a:r>
                <a:rPr lang="en-US" altLang="zh-CN" sz="1200" dirty="0">
                  <a:latin typeface="OPPOSans R" panose="00020600040101010101" charset="-122"/>
                  <a:ea typeface="OPPOSans R" panose="00020600040101010101" charset="-122"/>
                  <a:cs typeface="OPPOSans R" panose="00020600040101010101" charset="-122"/>
                  <a:sym typeface="+mn-lt"/>
                </a:rPr>
                <a:t>a</a:t>
              </a:r>
              <a:r>
                <a:rPr lang="zh-CN" altLang="en-US" sz="1200" dirty="0">
                  <a:latin typeface="OPPOSans R" panose="00020600040101010101" charset="-122"/>
                  <a:ea typeface="OPPOSans R" panose="00020600040101010101" charset="-122"/>
                  <a:cs typeface="OPPOSans R" panose="00020600040101010101" charset="-122"/>
                  <a:sym typeface="+mn-lt"/>
                </a:rPr>
                <a:t>、城市</a:t>
              </a:r>
              <a:r>
                <a:rPr lang="en-US" altLang="zh-CN" sz="1200" dirty="0">
                  <a:latin typeface="OPPOSans R" panose="00020600040101010101" charset="-122"/>
                  <a:ea typeface="OPPOSans R" panose="00020600040101010101" charset="-122"/>
                  <a:cs typeface="OPPOSans R" panose="00020600040101010101" charset="-122"/>
                  <a:sym typeface="+mn-lt"/>
                </a:rPr>
                <a:t>GDP</a:t>
              </a:r>
              <a:r>
                <a:rPr lang="zh-CN" altLang="en-US" sz="1200" dirty="0">
                  <a:latin typeface="OPPOSans R" panose="00020600040101010101" charset="-122"/>
                  <a:ea typeface="OPPOSans R" panose="00020600040101010101" charset="-122"/>
                  <a:cs typeface="OPPOSans R" panose="00020600040101010101" charset="-122"/>
                  <a:sym typeface="+mn-lt"/>
                </a:rPr>
                <a:t>总量排名末段的城市</a:t>
              </a:r>
              <a:endParaRPr lang="zh-CN" altLang="en-US" sz="1200" dirty="0">
                <a:latin typeface="OPPOSans R" panose="00020600040101010101" charset="-122"/>
                <a:ea typeface="OPPOSans R" panose="00020600040101010101" charset="-122"/>
                <a:cs typeface="OPPOSans R" panose="00020600040101010101" charset="-122"/>
                <a:sym typeface="+mn-lt"/>
              </a:endParaRPr>
            </a:p>
            <a:p>
              <a:pPr>
                <a:lnSpc>
                  <a:spcPct val="125000"/>
                </a:lnSpc>
                <a:spcBef>
                  <a:spcPct val="0"/>
                </a:spcBef>
                <a:defRPr/>
              </a:pPr>
              <a:r>
                <a:rPr lang="en-US" altLang="zh-CN" sz="1200" dirty="0">
                  <a:latin typeface="OPPOSans R" panose="00020600040101010101" charset="-122"/>
                  <a:ea typeface="OPPOSans R" panose="00020600040101010101" charset="-122"/>
                  <a:cs typeface="OPPOSans R" panose="00020600040101010101" charset="-122"/>
                  <a:sym typeface="+mn-lt"/>
                </a:rPr>
                <a:t>b</a:t>
              </a:r>
              <a:r>
                <a:rPr lang="zh-CN" altLang="en-US" sz="1200" dirty="0">
                  <a:latin typeface="OPPOSans R" panose="00020600040101010101" charset="-122"/>
                  <a:ea typeface="OPPOSans R" panose="00020600040101010101" charset="-122"/>
                  <a:cs typeface="OPPOSans R" panose="00020600040101010101" charset="-122"/>
                  <a:sym typeface="+mn-lt"/>
                </a:rPr>
                <a:t>、除去</a:t>
              </a:r>
              <a:r>
                <a:rPr lang="en-US" altLang="zh-CN" sz="1200" dirty="0">
                  <a:latin typeface="OPPOSans R" panose="00020600040101010101" charset="-122"/>
                  <a:ea typeface="OPPOSans R" panose="00020600040101010101" charset="-122"/>
                  <a:cs typeface="OPPOSans R" panose="00020600040101010101" charset="-122"/>
                  <a:sym typeface="+mn-lt"/>
                </a:rPr>
                <a:t>A</a:t>
              </a:r>
              <a:r>
                <a:rPr lang="zh-CN" altLang="en-US" sz="1200" dirty="0">
                  <a:latin typeface="OPPOSans R" panose="00020600040101010101" charset="-122"/>
                  <a:ea typeface="OPPOSans R" panose="00020600040101010101" charset="-122"/>
                  <a:cs typeface="OPPOSans R" panose="00020600040101010101" charset="-122"/>
                  <a:sym typeface="+mn-lt"/>
                </a:rPr>
                <a:t>类、</a:t>
              </a:r>
              <a:r>
                <a:rPr lang="en-US" altLang="zh-CN" sz="1200" dirty="0">
                  <a:latin typeface="OPPOSans R" panose="00020600040101010101" charset="-122"/>
                  <a:ea typeface="OPPOSans R" panose="00020600040101010101" charset="-122"/>
                  <a:cs typeface="OPPOSans R" panose="00020600040101010101" charset="-122"/>
                  <a:sym typeface="+mn-lt"/>
                </a:rPr>
                <a:t>B</a:t>
              </a:r>
              <a:r>
                <a:rPr lang="zh-CN" altLang="en-US" sz="1200" dirty="0">
                  <a:latin typeface="OPPOSans R" panose="00020600040101010101" charset="-122"/>
                  <a:ea typeface="OPPOSans R" panose="00020600040101010101" charset="-122"/>
                  <a:cs typeface="OPPOSans R" panose="00020600040101010101" charset="-122"/>
                  <a:sym typeface="+mn-lt"/>
                </a:rPr>
                <a:t>类城市以外的其他城市</a:t>
              </a:r>
              <a:endParaRPr lang="zh-CN" altLang="en-US" sz="1200" dirty="0">
                <a:latin typeface="OPPOSans R" panose="00020600040101010101" charset="-122"/>
                <a:ea typeface="OPPOSans R" panose="00020600040101010101" charset="-122"/>
                <a:cs typeface="OPPOSans R" panose="00020600040101010101" charset="-122"/>
                <a:sym typeface="+mn-lt"/>
              </a:endParaRPr>
            </a:p>
          </p:txBody>
        </p:sp>
        <p:sp>
          <p:nvSpPr>
            <p:cNvPr id="24" name="TextBox 93"/>
            <p:cNvSpPr txBox="1"/>
            <p:nvPr/>
          </p:nvSpPr>
          <p:spPr bwMode="auto">
            <a:xfrm>
              <a:off x="8947766" y="5504330"/>
              <a:ext cx="2345690" cy="449580"/>
            </a:xfrm>
            <a:prstGeom prst="rect">
              <a:avLst/>
            </a:prstGeom>
          </p:spPr>
          <p:txBody>
            <a:bodyPr wrap="square" lIns="192000" tIns="0" rIns="0" bIns="0" anchor="t" anchorCtr="0">
              <a:noAutofit/>
            </a:bodyPr>
            <a:lstStyle/>
            <a:p>
              <a:pPr>
                <a:lnSpc>
                  <a:spcPct val="125000"/>
                </a:lnSpc>
                <a:spcBef>
                  <a:spcPct val="0"/>
                </a:spcBef>
                <a:defRPr/>
              </a:pPr>
              <a:r>
                <a:rPr lang="zh-CN" altLang="en-US" sz="1200" dirty="0">
                  <a:latin typeface="OPPOSans R" panose="00020600040101010101" charset="-122"/>
                  <a:ea typeface="OPPOSans R" panose="00020600040101010101" charset="-122"/>
                  <a:cs typeface="OPPOSans R" panose="00020600040101010101" charset="-122"/>
                  <a:sym typeface="+mn-lt"/>
                </a:rPr>
                <a:t>交通物流极为不便的偏远岛屿、小城小镇等特殊区域</a:t>
              </a:r>
              <a:endParaRPr lang="zh-CN" altLang="en-US" sz="1200" dirty="0">
                <a:latin typeface="OPPOSans R" panose="00020600040101010101" charset="-122"/>
                <a:ea typeface="OPPOSans R" panose="00020600040101010101" charset="-122"/>
                <a:cs typeface="OPPOSans R" panose="00020600040101010101" charset="-122"/>
                <a:sym typeface="+mn-lt"/>
              </a:endParaRPr>
            </a:p>
          </p:txBody>
        </p:sp>
        <p:sp>
          <p:nvSpPr>
            <p:cNvPr id="25" name="Oval 65"/>
            <p:cNvSpPr/>
            <p:nvPr/>
          </p:nvSpPr>
          <p:spPr>
            <a:xfrm>
              <a:off x="8269966" y="4402768"/>
              <a:ext cx="636321" cy="636317"/>
            </a:xfrm>
            <a:prstGeom prst="ellipse">
              <a:avLst/>
            </a:prstGeom>
            <a:solidFill>
              <a:srgbClr val="046A38"/>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Autofit/>
            </a:bodyPr>
            <a:lstStyle/>
            <a:p>
              <a:pPr algn="ctr">
                <a:spcBef>
                  <a:spcPct val="0"/>
                </a:spcBef>
              </a:pPr>
              <a:r>
                <a:rPr lang="zh-CN" altLang="en-US" sz="1000" b="1" dirty="0">
                  <a:solidFill>
                    <a:schemeClr val="bg1"/>
                  </a:solidFill>
                  <a:latin typeface="OPPOSans R" panose="00020600040101010101" charset="-122"/>
                  <a:ea typeface="OPPOSans R" panose="00020600040101010101" charset="-122"/>
                  <a:cs typeface="OPPOSans R" panose="00020600040101010101" charset="-122"/>
                  <a:sym typeface="+mn-lt"/>
                </a:rPr>
                <a:t>城市</a:t>
              </a:r>
              <a:r>
                <a:rPr lang="en-US" altLang="zh-CN" sz="1000" b="1" dirty="0">
                  <a:solidFill>
                    <a:schemeClr val="bg1"/>
                  </a:solidFill>
                  <a:latin typeface="OPPOSans R" panose="00020600040101010101" charset="-122"/>
                  <a:ea typeface="OPPOSans R" panose="00020600040101010101" charset="-122"/>
                  <a:cs typeface="OPPOSans R" panose="00020600040101010101" charset="-122"/>
                  <a:sym typeface="+mn-lt"/>
                </a:rPr>
                <a:t>GDP</a:t>
              </a:r>
              <a:endParaRPr lang="en-US" altLang="zh-CN" sz="1000" b="1" dirty="0">
                <a:solidFill>
                  <a:schemeClr val="bg1"/>
                </a:solidFill>
                <a:latin typeface="OPPOSans R" panose="00020600040101010101" charset="-122"/>
                <a:ea typeface="OPPOSans R" panose="00020600040101010101" charset="-122"/>
                <a:cs typeface="OPPOSans R" panose="00020600040101010101" charset="-122"/>
                <a:sym typeface="+mn-lt"/>
              </a:endParaRPr>
            </a:p>
            <a:p>
              <a:pPr algn="ctr">
                <a:spcBef>
                  <a:spcPct val="0"/>
                </a:spcBef>
              </a:pPr>
              <a:r>
                <a:rPr lang="zh-CN" altLang="en-US" sz="1000" b="1" dirty="0">
                  <a:solidFill>
                    <a:schemeClr val="bg1"/>
                  </a:solidFill>
                  <a:latin typeface="OPPOSans R" panose="00020600040101010101" charset="-122"/>
                  <a:ea typeface="OPPOSans R" panose="00020600040101010101" charset="-122"/>
                  <a:cs typeface="OPPOSans R" panose="00020600040101010101" charset="-122"/>
                  <a:sym typeface="+mn-lt"/>
                </a:rPr>
                <a:t>总量</a:t>
              </a:r>
              <a:endParaRPr lang="zh-CN" altLang="en-US" sz="1000" b="1" dirty="0">
                <a:solidFill>
                  <a:schemeClr val="bg1"/>
                </a:solidFill>
                <a:latin typeface="OPPOSans R" panose="00020600040101010101" charset="-122"/>
                <a:ea typeface="OPPOSans R" panose="00020600040101010101" charset="-122"/>
                <a:cs typeface="OPPOSans R" panose="00020600040101010101" charset="-122"/>
                <a:sym typeface="+mn-lt"/>
              </a:endParaRPr>
            </a:p>
          </p:txBody>
        </p:sp>
        <p:sp>
          <p:nvSpPr>
            <p:cNvPr id="26" name="Oval 65"/>
            <p:cNvSpPr/>
            <p:nvPr/>
          </p:nvSpPr>
          <p:spPr>
            <a:xfrm>
              <a:off x="8292826" y="5411226"/>
              <a:ext cx="636321" cy="636317"/>
            </a:xfrm>
            <a:prstGeom prst="ellipse">
              <a:avLst/>
            </a:prstGeom>
            <a:solidFill>
              <a:srgbClr val="046A38"/>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Autofit/>
            </a:bodyPr>
            <a:lstStyle/>
            <a:p>
              <a:pPr algn="ctr">
                <a:spcBef>
                  <a:spcPct val="0"/>
                </a:spcBef>
              </a:pPr>
              <a:r>
                <a:rPr lang="zh-CN" altLang="en-US" sz="1000" b="1" dirty="0">
                  <a:solidFill>
                    <a:schemeClr val="bg1"/>
                  </a:solidFill>
                  <a:latin typeface="OPPOSans R" panose="00020600040101010101" charset="-122"/>
                  <a:ea typeface="OPPOSans R" panose="00020600040101010101" charset="-122"/>
                  <a:cs typeface="OPPOSans R" panose="00020600040101010101" charset="-122"/>
                  <a:sym typeface="+mn-lt"/>
                </a:rPr>
                <a:t>交通物流</a:t>
              </a:r>
              <a:endParaRPr lang="zh-CN" altLang="en-US" sz="1000" b="1" dirty="0">
                <a:solidFill>
                  <a:schemeClr val="bg1"/>
                </a:solidFill>
                <a:latin typeface="OPPOSans R" panose="00020600040101010101" charset="-122"/>
                <a:ea typeface="OPPOSans R" panose="00020600040101010101" charset="-122"/>
                <a:cs typeface="OPPOSans R" panose="00020600040101010101" charset="-122"/>
                <a:sym typeface="+mn-lt"/>
              </a:endParaRPr>
            </a:p>
          </p:txBody>
        </p:sp>
      </p:grpSp>
      <p:sp>
        <p:nvSpPr>
          <p:cNvPr id="27" name="Oval 65"/>
          <p:cNvSpPr/>
          <p:nvPr/>
        </p:nvSpPr>
        <p:spPr>
          <a:xfrm>
            <a:off x="8374142" y="3501268"/>
            <a:ext cx="636321" cy="636317"/>
          </a:xfrm>
          <a:prstGeom prst="ellipse">
            <a:avLst/>
          </a:prstGeom>
          <a:solidFill>
            <a:srgbClr val="046A38"/>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Autofit/>
          </a:bodyPr>
          <a:lstStyle/>
          <a:p>
            <a:pPr algn="ctr">
              <a:spcBef>
                <a:spcPct val="0"/>
              </a:spcBef>
            </a:pPr>
            <a:r>
              <a:rPr lang="zh-CN" altLang="en-US" sz="1000" b="1" dirty="0">
                <a:solidFill>
                  <a:schemeClr val="bg1"/>
                </a:solidFill>
                <a:latin typeface="OPPOSans R" panose="00020600040101010101" charset="-122"/>
                <a:ea typeface="OPPOSans R" panose="00020600040101010101" charset="-122"/>
                <a:cs typeface="OPPOSans R" panose="00020600040101010101" charset="-122"/>
                <a:sym typeface="+mn-lt"/>
              </a:rPr>
              <a:t>销售点位</a:t>
            </a:r>
            <a:endParaRPr lang="zh-CN" altLang="en-US" sz="1000" b="1" dirty="0">
              <a:solidFill>
                <a:schemeClr val="bg1"/>
              </a:solidFill>
              <a:latin typeface="OPPOSans R" panose="00020600040101010101" charset="-122"/>
              <a:ea typeface="OPPOSans R" panose="00020600040101010101" charset="-122"/>
              <a:cs typeface="OPPOSans R" panose="00020600040101010101" charset="-122"/>
              <a:sym typeface="+mn-lt"/>
            </a:endParaRPr>
          </a:p>
        </p:txBody>
      </p:sp>
      <p:sp>
        <p:nvSpPr>
          <p:cNvPr id="40" name="文本框 39"/>
          <p:cNvSpPr txBox="1"/>
          <p:nvPr/>
        </p:nvSpPr>
        <p:spPr>
          <a:xfrm>
            <a:off x="8374380" y="3997960"/>
            <a:ext cx="591820" cy="68834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144000" tIns="144000" rIns="144000" bIns="144000" numCol="1" spcCol="38100" rtlCol="0" anchor="t" forceAA="0">
            <a:spAutoFit/>
          </a:bodyPr>
          <a:lstStyle/>
          <a:p>
            <a:pPr marL="0" marR="0" indent="0" algn="ctr" defTabSz="825500" rtl="0" latinLnBrk="0" hangingPunct="0">
              <a:spcBef>
                <a:spcPts val="0"/>
              </a:spcBef>
              <a:spcAft>
                <a:spcPts val="0"/>
              </a:spcAft>
              <a:buClrTx/>
              <a:buSzTx/>
              <a:buFontTx/>
              <a:buNone/>
            </a:pPr>
            <a:r>
              <a:rPr kumimoji="1" lang="zh-CN" altLang="en-US" sz="2400" dirty="0" err="1">
                <a:solidFill>
                  <a:srgbClr val="046937"/>
                </a:solidFill>
                <a:latin typeface="OPPOSans R" panose="00020600040101010101" charset="-122"/>
                <a:ea typeface="OPPOSans R" panose="00020600040101010101" charset="-122"/>
                <a:cs typeface="OPPOSans R" panose="00020600040101010101" charset="-122"/>
              </a:rPr>
              <a:t>＋</a:t>
            </a:r>
            <a:endParaRPr kumimoji="1" lang="zh-CN" altLang="en-US" sz="2400" dirty="0" err="1">
              <a:solidFill>
                <a:srgbClr val="046937"/>
              </a:solidFill>
              <a:latin typeface="OPPOSans R" panose="00020600040101010101" charset="-122"/>
              <a:ea typeface="OPPOSans R" panose="00020600040101010101" charset="-122"/>
              <a:cs typeface="OPPOSans R" panose="00020600040101010101" charset="-122"/>
            </a:endParaRPr>
          </a:p>
        </p:txBody>
      </p:sp>
      <p:sp>
        <p:nvSpPr>
          <p:cNvPr id="41" name="文本框 40"/>
          <p:cNvSpPr txBox="1"/>
          <p:nvPr/>
        </p:nvSpPr>
        <p:spPr>
          <a:xfrm>
            <a:off x="8374380" y="5045710"/>
            <a:ext cx="591820" cy="68834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144000" tIns="144000" rIns="144000" bIns="144000" numCol="1" spcCol="38100" rtlCol="0" anchor="t" forceAA="0">
            <a:spAutoFit/>
          </a:bodyPr>
          <a:lstStyle/>
          <a:p>
            <a:pPr marL="0" marR="0" indent="0" algn="ctr" defTabSz="825500" rtl="0" latinLnBrk="0" hangingPunct="0">
              <a:spcBef>
                <a:spcPts val="0"/>
              </a:spcBef>
              <a:spcAft>
                <a:spcPts val="0"/>
              </a:spcAft>
              <a:buClrTx/>
              <a:buSzTx/>
              <a:buFontTx/>
              <a:buNone/>
            </a:pPr>
            <a:r>
              <a:rPr kumimoji="1" lang="zh-CN" altLang="en-US" sz="2400" dirty="0" err="1">
                <a:solidFill>
                  <a:srgbClr val="046937"/>
                </a:solidFill>
                <a:latin typeface="OPPOSans R" panose="00020600040101010101" charset="-122"/>
                <a:ea typeface="OPPOSans R" panose="00020600040101010101" charset="-122"/>
                <a:cs typeface="OPPOSans R" panose="00020600040101010101" charset="-122"/>
              </a:rPr>
              <a:t>＋</a:t>
            </a:r>
            <a:endParaRPr kumimoji="1" lang="zh-CN" altLang="en-US" sz="2400" dirty="0" err="1">
              <a:solidFill>
                <a:srgbClr val="046937"/>
              </a:solidFill>
              <a:latin typeface="OPPOSans R" panose="00020600040101010101" charset="-122"/>
              <a:ea typeface="OPPOSans R" panose="00020600040101010101" charset="-122"/>
              <a:cs typeface="OPPOSans R" panose="00020600040101010101" charset="-122"/>
            </a:endParaRPr>
          </a:p>
        </p:txBody>
      </p:sp>
      <p:cxnSp>
        <p:nvCxnSpPr>
          <p:cNvPr id="42" name="直接连接符 41"/>
          <p:cNvCxnSpPr/>
          <p:nvPr/>
        </p:nvCxnSpPr>
        <p:spPr>
          <a:xfrm>
            <a:off x="432610" y="840241"/>
            <a:ext cx="4379127" cy="0"/>
          </a:xfrm>
          <a:prstGeom prst="line">
            <a:avLst/>
          </a:prstGeom>
          <a:noFill/>
          <a:ln w="25400" cap="flat">
            <a:solidFill>
              <a:schemeClr val="accent1"/>
            </a:solidFill>
            <a:prstDash val="solid"/>
            <a:miter lim="400000"/>
            <a:tailEnd type="none"/>
          </a:ln>
        </p:spPr>
        <p:style>
          <a:lnRef idx="0">
            <a:scrgbClr r="0" g="0" b="0"/>
          </a:lnRef>
          <a:fillRef idx="0">
            <a:scrgbClr r="0" g="0" b="0"/>
          </a:fillRef>
          <a:effectRef idx="0">
            <a:scrgbClr r="0" g="0" b="0"/>
          </a:effectRef>
          <a:fontRef idx="none"/>
        </p:style>
      </p:cxnSp>
      <p:sp>
        <p:nvSpPr>
          <p:cNvPr id="43" name="矩形 42"/>
          <p:cNvSpPr/>
          <p:nvPr/>
        </p:nvSpPr>
        <p:spPr>
          <a:xfrm>
            <a:off x="367554" y="888053"/>
            <a:ext cx="2492990" cy="369332"/>
          </a:xfrm>
          <a:prstGeom prst="rect">
            <a:avLst/>
          </a:prstGeom>
        </p:spPr>
        <p:txBody>
          <a:bodyPr wrap="none">
            <a:spAutoFit/>
          </a:bodyPr>
          <a:lstStyle/>
          <a:p>
            <a:r>
              <a:rPr kumimoji="1" lang="zh-CN" altLang="en-US">
                <a:solidFill>
                  <a:srgbClr val="046A38"/>
                </a:solidFill>
                <a:latin typeface="OPPOSans B" panose="00020600040101010101" pitchFamily="18" charset="-122"/>
                <a:ea typeface="OPPOSans B" panose="00020600040101010101" pitchFamily="18" charset="-122"/>
                <a:cs typeface="OPPOSans R" panose="00020600040101010101" charset="-122"/>
                <a:sym typeface="+mn-ea"/>
              </a:rPr>
              <a:t>新市场：点位区划原则</a:t>
            </a:r>
            <a:endParaRPr kumimoji="1" lang="zh-CN" altLang="en-US">
              <a:solidFill>
                <a:srgbClr val="046A38"/>
              </a:solidFill>
              <a:latin typeface="OPPOSans B" panose="00020600040101010101" pitchFamily="18" charset="-122"/>
              <a:ea typeface="OPPOSans B" panose="00020600040101010101" pitchFamily="18" charset="-122"/>
              <a:cs typeface="OPPOSans R" panose="00020600040101010101" charset="-122"/>
              <a:sym typeface="OPPOSans B" panose="00020600040101010101" pitchFamily="18"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对象 4" hidden="1"/>
          <p:cNvGraphicFramePr>
            <a:graphicFrameLocks noChangeAspect="1"/>
          </p:cNvGraphicFramePr>
          <p:nvPr>
            <p:custDataLst>
              <p:tags r:id="rId1"/>
            </p:custDataLst>
          </p:nvPr>
        </p:nvGraphicFramePr>
        <p:xfrm>
          <a:off x="794" y="794"/>
          <a:ext cx="794" cy="794"/>
        </p:xfrm>
        <a:graphic>
          <a:graphicData uri="http://schemas.openxmlformats.org/presentationml/2006/ole">
            <mc:AlternateContent xmlns:mc="http://schemas.openxmlformats.org/markup-compatibility/2006">
              <mc:Choice xmlns:v="urn:schemas-microsoft-com:vml" Requires="v">
                <p:oleObj spid="_x0000_s354463" name="think-cell 幻灯片" r:id="rId2" imgW="7772400" imgH="10058400" progId="TCLayout.ActiveDocument.1">
                  <p:embed/>
                </p:oleObj>
              </mc:Choice>
              <mc:Fallback>
                <p:oleObj name="think-cell 幻灯片" r:id="rId2" imgW="7772400" imgH="10058400" progId="TCLayout.ActiveDocument.1">
                  <p:embed/>
                  <p:pic>
                    <p:nvPicPr>
                      <p:cNvPr id="0" name="对象 4" hidden="1"/>
                      <p:cNvPicPr/>
                      <p:nvPr/>
                    </p:nvPicPr>
                    <p:blipFill>
                      <a:blip r:embed="rId3"/>
                      <a:stretch>
                        <a:fillRect/>
                      </a:stretch>
                    </p:blipFill>
                    <p:spPr>
                      <a:xfrm>
                        <a:off x="794" y="794"/>
                        <a:ext cx="794" cy="794"/>
                      </a:xfrm>
                      <a:prstGeom prst="rect">
                        <a:avLst/>
                      </a:prstGeom>
                    </p:spPr>
                  </p:pic>
                </p:oleObj>
              </mc:Fallback>
            </mc:AlternateContent>
          </a:graphicData>
        </a:graphic>
      </p:graphicFrame>
      <p:sp>
        <p:nvSpPr>
          <p:cNvPr id="23" name="矩形 22" hidden="1"/>
          <p:cNvSpPr/>
          <p:nvPr>
            <p:custDataLst>
              <p:tags r:id="rId4"/>
            </p:custDataLst>
          </p:nvPr>
        </p:nvSpPr>
        <p:spPr>
          <a:xfrm>
            <a:off x="39671" y="-83423"/>
            <a:ext cx="33" cy="246222"/>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0" rtlCol="0" anchor="ctr" anchorCtr="0">
            <a:noAutofit/>
          </a:bodyPr>
          <a:lstStyle/>
          <a:p>
            <a:pPr algn="ctr" defTabSz="412750" hangingPunct="0"/>
            <a:endParaRPr lang="en-US" altLang="zh-CN" sz="2500" kern="0" dirty="0">
              <a:solidFill>
                <a:srgbClr val="FFFFFF"/>
              </a:solidFill>
              <a:latin typeface="OPPOSans B" panose="00020600040101010101" pitchFamily="18" charset="-122"/>
              <a:ea typeface="OPPOSans B" panose="00020600040101010101" pitchFamily="18" charset="-122"/>
              <a:cs typeface="OPPOSans R" panose="00020600040101010101" charset="-122"/>
              <a:sym typeface="OPPOSans B" panose="00020600040101010101" pitchFamily="18" charset="-122"/>
            </a:endParaRPr>
          </a:p>
        </p:txBody>
      </p:sp>
      <p:sp>
        <p:nvSpPr>
          <p:cNvPr id="75" name="标题 1"/>
          <p:cNvSpPr txBox="1"/>
          <p:nvPr/>
        </p:nvSpPr>
        <p:spPr>
          <a:xfrm>
            <a:off x="367554" y="364531"/>
            <a:ext cx="11253328" cy="536842"/>
          </a:xfrm>
          <a:prstGeom prst="rect">
            <a:avLst/>
          </a:prstGeom>
        </p:spPr>
        <p:txBody>
          <a:bodyPr vert="horz" lIns="91440" tIns="45720" rIns="91440" bIns="45720" rtlCol="0" anchor="ctr">
            <a:normAutofit/>
          </a:bodyPr>
          <a:lstStyle>
            <a:lvl1pPr marL="0" marR="0" indent="0" algn="l" defTabSz="412750" latinLnBrk="0">
              <a:spcBef>
                <a:spcPts val="0"/>
              </a:spcBef>
              <a:spcAft>
                <a:spcPts val="0"/>
              </a:spcAft>
              <a:buClrTx/>
              <a:buSzTx/>
              <a:buFontTx/>
              <a:buNone/>
              <a:defRPr sz="2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1pPr>
            <a:lvl2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2pPr>
            <a:lvl3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3pPr>
            <a:lvl4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4pPr>
            <a:lvl5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5pPr>
            <a:lvl6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6pPr>
            <a:lvl7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7pPr>
            <a:lvl8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8pPr>
            <a:lvl9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9pPr>
          </a:lstStyle>
          <a:p>
            <a:r>
              <a:rPr kumimoji="1" lang="zh-CN" altLang="en-US">
                <a:sym typeface="+mn-ea"/>
              </a:rPr>
              <a:t>网点规划</a:t>
            </a:r>
            <a:r>
              <a:rPr lang="en-US" altLang="zh-CN">
                <a:sym typeface="+mn-ea"/>
              </a:rPr>
              <a:t>Ⅰ </a:t>
            </a:r>
            <a:r>
              <a:rPr kumimoji="1" lang="en-US" altLang="zh-CN">
                <a:sym typeface="+mn-ea"/>
              </a:rPr>
              <a:t>--</a:t>
            </a:r>
            <a:r>
              <a:rPr kumimoji="1" lang="zh-CN" altLang="zh-CN">
                <a:sym typeface="+mn-ea"/>
              </a:rPr>
              <a:t>新市场规划分析</a:t>
            </a:r>
            <a:endParaRPr kumimoji="1" lang="en-US" altLang="zh-CN" kern="0" dirty="0">
              <a:latin typeface="OPPOSans R" panose="00020600040101010101" charset="-122"/>
              <a:ea typeface="OPPOSans R" panose="00020600040101010101" charset="-122"/>
            </a:endParaRPr>
          </a:p>
        </p:txBody>
      </p:sp>
      <p:cxnSp>
        <p:nvCxnSpPr>
          <p:cNvPr id="84" name="直接连接符 83"/>
          <p:cNvCxnSpPr/>
          <p:nvPr/>
        </p:nvCxnSpPr>
        <p:spPr>
          <a:xfrm>
            <a:off x="432610" y="840241"/>
            <a:ext cx="4170921" cy="0"/>
          </a:xfrm>
          <a:prstGeom prst="line">
            <a:avLst/>
          </a:prstGeom>
          <a:noFill/>
          <a:ln w="25400" cap="flat">
            <a:solidFill>
              <a:schemeClr val="accent1"/>
            </a:solidFill>
            <a:prstDash val="solid"/>
            <a:miter lim="400000"/>
            <a:tailEnd type="none"/>
          </a:ln>
        </p:spPr>
        <p:style>
          <a:lnRef idx="0">
            <a:scrgbClr r="0" g="0" b="0"/>
          </a:lnRef>
          <a:fillRef idx="0">
            <a:scrgbClr r="0" g="0" b="0"/>
          </a:fillRef>
          <a:effectRef idx="0">
            <a:scrgbClr r="0" g="0" b="0"/>
          </a:effectRef>
          <a:fontRef idx="none"/>
        </p:style>
      </p:cxnSp>
      <p:sp>
        <p:nvSpPr>
          <p:cNvPr id="85" name="矩形 84"/>
          <p:cNvSpPr/>
          <p:nvPr/>
        </p:nvSpPr>
        <p:spPr>
          <a:xfrm>
            <a:off x="367554" y="888053"/>
            <a:ext cx="2814955" cy="392430"/>
          </a:xfrm>
          <a:prstGeom prst="rect">
            <a:avLst/>
          </a:prstGeom>
        </p:spPr>
        <p:txBody>
          <a:bodyPr wrap="none">
            <a:spAutoFit/>
          </a:bodyPr>
          <a:lstStyle/>
          <a:p>
            <a:r>
              <a:rPr kumimoji="1" lang="en-US" altLang="zh-CN">
                <a:solidFill>
                  <a:srgbClr val="046A38"/>
                </a:solidFill>
                <a:latin typeface="OPPOSans B" panose="00020600040101010101" pitchFamily="18" charset="-122"/>
                <a:ea typeface="OPPOSans B" panose="00020600040101010101" pitchFamily="18" charset="-122"/>
                <a:cs typeface="OPPOSans R" panose="00020600040101010101" charset="-122"/>
                <a:sym typeface="OPPOSans B" panose="00020600040101010101" pitchFamily="18" charset="-122"/>
              </a:rPr>
              <a:t>1</a:t>
            </a:r>
            <a:r>
              <a:rPr kumimoji="1" lang="zh-CN" altLang="en-US">
                <a:solidFill>
                  <a:srgbClr val="046A38"/>
                </a:solidFill>
                <a:latin typeface="OPPOSans B" panose="00020600040101010101" pitchFamily="18" charset="-122"/>
                <a:ea typeface="OPPOSans B" panose="00020600040101010101" pitchFamily="18" charset="-122"/>
                <a:cs typeface="OPPOSans R" panose="00020600040101010101" charset="-122"/>
                <a:sym typeface="OPPOSans B" panose="00020600040101010101" pitchFamily="18" charset="-122"/>
              </a:rPr>
              <a:t>、看用户：目标用户分析</a:t>
            </a:r>
            <a:endParaRPr kumimoji="1" lang="zh-CN" altLang="en-US">
              <a:solidFill>
                <a:srgbClr val="046A38"/>
              </a:solidFill>
              <a:latin typeface="OPPOSans B" panose="00020600040101010101" pitchFamily="18" charset="-122"/>
              <a:ea typeface="OPPOSans B" panose="00020600040101010101" pitchFamily="18" charset="-122"/>
              <a:cs typeface="OPPOSans R" panose="00020600040101010101" charset="-122"/>
              <a:sym typeface="OPPOSans B" panose="00020600040101010101" pitchFamily="18" charset="-122"/>
            </a:endParaRPr>
          </a:p>
        </p:txBody>
      </p:sp>
      <p:sp>
        <p:nvSpPr>
          <p:cNvPr id="3" name="矩形 2"/>
          <p:cNvSpPr/>
          <p:nvPr/>
        </p:nvSpPr>
        <p:spPr>
          <a:xfrm>
            <a:off x="432610" y="1377083"/>
            <a:ext cx="11496786" cy="3752950"/>
          </a:xfrm>
          <a:prstGeom prst="rect">
            <a:avLst/>
          </a:prstGeom>
        </p:spPr>
        <p:txBody>
          <a:bodyPr wrap="square">
            <a:spAutoFit/>
          </a:bodyPr>
          <a:lstStyle/>
          <a:p>
            <a:pPr fontAlgn="base">
              <a:lnSpc>
                <a:spcPct val="150000"/>
              </a:lnSpc>
            </a:pPr>
            <a:r>
              <a:rPr lang="zh-CN" altLang="en-US" sz="1600">
                <a:latin typeface="OPPOSans R" panose="00020600040101010101" charset="-122"/>
                <a:ea typeface="OPPOSans R" panose="00020600040101010101" charset="-122"/>
                <a:cs typeface="OPPOSans R" panose="00020600040101010101" charset="-122"/>
              </a:rPr>
              <a:t>用户分析可以从其社会属性、兴趣特征、消费特征、位置特征、设备特征、社交数据等维度进行分析。</a:t>
            </a:r>
            <a:endParaRPr lang="zh-CN" altLang="en-US" sz="1600">
              <a:latin typeface="OPPOSans R" panose="00020600040101010101" charset="-122"/>
              <a:ea typeface="OPPOSans R" panose="00020600040101010101" charset="-122"/>
              <a:cs typeface="OPPOSans R" panose="00020600040101010101" charset="-122"/>
            </a:endParaRPr>
          </a:p>
          <a:p>
            <a:pPr fontAlgn="base">
              <a:lnSpc>
                <a:spcPct val="150000"/>
              </a:lnSpc>
            </a:pPr>
            <a:r>
              <a:rPr lang="zh-CN" altLang="en-US" sz="1600">
                <a:latin typeface="OPPOSans R" panose="00020600040101010101" charset="-122"/>
                <a:ea typeface="OPPOSans R" panose="00020600040101010101" charset="-122"/>
                <a:cs typeface="OPPOSans R" panose="00020600040101010101" charset="-122"/>
              </a:rPr>
              <a:t>社会属性：包括年龄、性别、地域、受教育程度、职业、收入、家庭状况等基本信息；</a:t>
            </a:r>
            <a:endParaRPr lang="zh-CN" altLang="en-US" sz="1600">
              <a:latin typeface="OPPOSans R" panose="00020600040101010101" charset="-122"/>
              <a:ea typeface="OPPOSans R" panose="00020600040101010101" charset="-122"/>
              <a:cs typeface="OPPOSans R" panose="00020600040101010101" charset="-122"/>
            </a:endParaRPr>
          </a:p>
          <a:p>
            <a:pPr fontAlgn="base">
              <a:lnSpc>
                <a:spcPct val="150000"/>
              </a:lnSpc>
            </a:pPr>
            <a:r>
              <a:rPr lang="zh-CN" altLang="en-US" sz="1600">
                <a:latin typeface="OPPOSans R" panose="00020600040101010101" charset="-122"/>
                <a:ea typeface="OPPOSans R" panose="00020600040101010101" charset="-122"/>
                <a:cs typeface="OPPOSans R" panose="00020600040101010101" charset="-122"/>
              </a:rPr>
              <a:t>兴趣特征：看视频、通话、社交、游戏、拍照等；</a:t>
            </a:r>
            <a:endParaRPr lang="zh-CN" altLang="en-US" sz="1600">
              <a:latin typeface="OPPOSans R" panose="00020600040101010101" charset="-122"/>
              <a:ea typeface="OPPOSans R" panose="00020600040101010101" charset="-122"/>
              <a:cs typeface="OPPOSans R" panose="00020600040101010101" charset="-122"/>
            </a:endParaRPr>
          </a:p>
          <a:p>
            <a:pPr fontAlgn="base">
              <a:lnSpc>
                <a:spcPct val="150000"/>
              </a:lnSpc>
            </a:pPr>
            <a:r>
              <a:rPr lang="zh-CN" altLang="en-US" sz="1600">
                <a:latin typeface="OPPOSans R" panose="00020600040101010101" charset="-122"/>
                <a:ea typeface="OPPOSans R" panose="00020600040101010101" charset="-122"/>
                <a:cs typeface="OPPOSans R" panose="00020600040101010101" charset="-122"/>
              </a:rPr>
              <a:t>消费特征：与消费相关的特征，通常以收入多少来划分；</a:t>
            </a:r>
            <a:endParaRPr lang="zh-CN" altLang="en-US" sz="1600">
              <a:latin typeface="OPPOSans R" panose="00020600040101010101" charset="-122"/>
              <a:ea typeface="OPPOSans R" panose="00020600040101010101" charset="-122"/>
              <a:cs typeface="OPPOSans R" panose="00020600040101010101" charset="-122"/>
            </a:endParaRPr>
          </a:p>
          <a:p>
            <a:pPr fontAlgn="base">
              <a:lnSpc>
                <a:spcPct val="150000"/>
              </a:lnSpc>
            </a:pPr>
            <a:r>
              <a:rPr lang="zh-CN" altLang="en-US" sz="1600">
                <a:latin typeface="OPPOSans R" panose="00020600040101010101" charset="-122"/>
                <a:ea typeface="OPPOSans R" panose="00020600040101010101" charset="-122"/>
                <a:cs typeface="OPPOSans R" panose="00020600040101010101" charset="-122"/>
              </a:rPr>
              <a:t>位置特征：用户所处城市、所处居住区域、用户移动轨迹等；</a:t>
            </a:r>
            <a:endParaRPr lang="zh-CN" altLang="en-US" sz="1600">
              <a:latin typeface="OPPOSans R" panose="00020600040101010101" charset="-122"/>
              <a:ea typeface="OPPOSans R" panose="00020600040101010101" charset="-122"/>
              <a:cs typeface="OPPOSans R" panose="00020600040101010101" charset="-122"/>
            </a:endParaRPr>
          </a:p>
          <a:p>
            <a:pPr fontAlgn="base">
              <a:lnSpc>
                <a:spcPct val="150000"/>
              </a:lnSpc>
            </a:pPr>
            <a:r>
              <a:rPr lang="zh-CN" altLang="en-US" sz="1600">
                <a:latin typeface="OPPOSans R" panose="00020600040101010101" charset="-122"/>
                <a:ea typeface="OPPOSans R" panose="00020600040101010101" charset="-122"/>
                <a:cs typeface="OPPOSans R" panose="00020600040101010101" charset="-122"/>
              </a:rPr>
              <a:t>设备属性：使用的终端特征等，如手机品牌、安卓还是</a:t>
            </a:r>
            <a:r>
              <a:rPr lang="en-US" altLang="zh-CN" sz="1600">
                <a:latin typeface="OPPOSans R" panose="00020600040101010101" charset="-122"/>
                <a:ea typeface="OPPOSans R" panose="00020600040101010101" charset="-122"/>
                <a:cs typeface="OPPOSans R" panose="00020600040101010101" charset="-122"/>
              </a:rPr>
              <a:t>ios</a:t>
            </a:r>
            <a:r>
              <a:rPr lang="zh-CN" altLang="en-US" sz="1600">
                <a:latin typeface="OPPOSans R" panose="00020600040101010101" charset="-122"/>
                <a:ea typeface="OPPOSans R" panose="00020600040101010101" charset="-122"/>
                <a:cs typeface="OPPOSans R" panose="00020600040101010101" charset="-122"/>
              </a:rPr>
              <a:t>系统、移动还是</a:t>
            </a:r>
            <a:r>
              <a:rPr lang="en-US" altLang="zh-CN" sz="1600">
                <a:latin typeface="OPPOSans R" panose="00020600040101010101" charset="-122"/>
                <a:ea typeface="OPPOSans R" panose="00020600040101010101" charset="-122"/>
                <a:cs typeface="OPPOSans R" panose="00020600040101010101" charset="-122"/>
              </a:rPr>
              <a:t>PC</a:t>
            </a:r>
            <a:r>
              <a:rPr lang="zh-CN" altLang="en-US" sz="1600">
                <a:latin typeface="OPPOSans R" panose="00020600040101010101" charset="-122"/>
                <a:ea typeface="OPPOSans R" panose="00020600040101010101" charset="-122"/>
                <a:cs typeface="OPPOSans R" panose="00020600040101010101" charset="-122"/>
              </a:rPr>
              <a:t>端、使用</a:t>
            </a:r>
            <a:r>
              <a:rPr lang="en-US" altLang="zh-CN" sz="1600">
                <a:latin typeface="OPPOSans R" panose="00020600040101010101" charset="-122"/>
                <a:ea typeface="OPPOSans R" panose="00020600040101010101" charset="-122"/>
                <a:cs typeface="OPPOSans R" panose="00020600040101010101" charset="-122"/>
              </a:rPr>
              <a:t>4G</a:t>
            </a:r>
            <a:r>
              <a:rPr lang="zh-CN" altLang="en-US" sz="1600">
                <a:latin typeface="OPPOSans R" panose="00020600040101010101" charset="-122"/>
                <a:ea typeface="OPPOSans R" panose="00020600040101010101" charset="-122"/>
                <a:cs typeface="OPPOSans R" panose="00020600040101010101" charset="-122"/>
              </a:rPr>
              <a:t>还是</a:t>
            </a:r>
            <a:r>
              <a:rPr lang="en-US" altLang="zh-CN" sz="1600">
                <a:latin typeface="OPPOSans R" panose="00020600040101010101" charset="-122"/>
                <a:ea typeface="OPPOSans R" panose="00020600040101010101" charset="-122"/>
                <a:cs typeface="OPPOSans R" panose="00020600040101010101" charset="-122"/>
              </a:rPr>
              <a:t>wifi</a:t>
            </a:r>
            <a:r>
              <a:rPr lang="zh-CN" altLang="en-US" sz="1600">
                <a:latin typeface="OPPOSans R" panose="00020600040101010101" charset="-122"/>
                <a:ea typeface="OPPOSans R" panose="00020600040101010101" charset="-122"/>
                <a:cs typeface="OPPOSans R" panose="00020600040101010101" charset="-122"/>
              </a:rPr>
              <a:t>等；</a:t>
            </a:r>
            <a:endParaRPr lang="zh-CN" altLang="en-US" sz="1600">
              <a:latin typeface="OPPOSans R" panose="00020600040101010101" charset="-122"/>
              <a:ea typeface="OPPOSans R" panose="00020600040101010101" charset="-122"/>
              <a:cs typeface="OPPOSans R" panose="00020600040101010101" charset="-122"/>
            </a:endParaRPr>
          </a:p>
          <a:p>
            <a:pPr fontAlgn="base">
              <a:lnSpc>
                <a:spcPct val="150000"/>
              </a:lnSpc>
            </a:pPr>
            <a:r>
              <a:rPr lang="zh-CN" altLang="en-US" sz="1600">
                <a:latin typeface="OPPOSans R" panose="00020600040101010101" charset="-122"/>
                <a:ea typeface="OPPOSans R" panose="00020600040101010101" charset="-122"/>
                <a:cs typeface="OPPOSans R" panose="00020600040101010101" charset="-122"/>
              </a:rPr>
              <a:t>社交数据：用户社交相关数据（社媒工具），包括圈子、兴趣喜好、互动行为等；</a:t>
            </a:r>
            <a:endParaRPr lang="en-US" altLang="zh-CN" sz="1600">
              <a:latin typeface="OPPOSans R" panose="00020600040101010101" charset="-122"/>
              <a:ea typeface="OPPOSans R" panose="00020600040101010101" charset="-122"/>
              <a:cs typeface="OPPOSans R" panose="00020600040101010101" charset="-122"/>
            </a:endParaRPr>
          </a:p>
          <a:p>
            <a:pPr fontAlgn="base">
              <a:lnSpc>
                <a:spcPct val="150000"/>
              </a:lnSpc>
            </a:pPr>
            <a:r>
              <a:rPr lang="zh-CN" altLang="en-US" sz="1600">
                <a:latin typeface="OPPOSans R" panose="00020600040101010101" charset="-122"/>
                <a:ea typeface="OPPOSans R" panose="00020600040101010101" charset="-122"/>
                <a:cs typeface="OPPOSans R" panose="00020600040101010101" charset="-122"/>
              </a:rPr>
              <a:t>服务特征：进店服务、经销商服务、运营商服务、三方服务等。</a:t>
            </a:r>
            <a:endParaRPr lang="en-US" altLang="zh-CN" sz="1600">
              <a:latin typeface="OPPOSans R" panose="00020600040101010101" charset="-122"/>
              <a:ea typeface="OPPOSans R" panose="00020600040101010101" charset="-122"/>
              <a:cs typeface="OPPOSans R" panose="00020600040101010101" charset="-122"/>
            </a:endParaRPr>
          </a:p>
          <a:p>
            <a:pPr fontAlgn="base">
              <a:lnSpc>
                <a:spcPct val="150000"/>
              </a:lnSpc>
            </a:pPr>
            <a:endParaRPr lang="en-US" altLang="zh-CN" sz="1600">
              <a:latin typeface="OPPOSans R" panose="00020600040101010101" charset="-122"/>
              <a:ea typeface="OPPOSans R" panose="00020600040101010101" charset="-122"/>
              <a:cs typeface="OPPOSans R" panose="00020600040101010101" charset="-122"/>
            </a:endParaRPr>
          </a:p>
          <a:p>
            <a:pPr fontAlgn="base">
              <a:lnSpc>
                <a:spcPct val="150000"/>
              </a:lnSpc>
            </a:pPr>
            <a:r>
              <a:rPr lang="zh-CN" altLang="en-US" sz="1200">
                <a:latin typeface="OPPOSans R" panose="00020600040101010101" charset="-122"/>
                <a:ea typeface="OPPOSans R" panose="00020600040101010101" charset="-122"/>
                <a:cs typeface="OPPOSans R" panose="00020600040101010101" charset="-122"/>
              </a:rPr>
              <a:t>备注：以上分析内容可通过代理团队获取，并作为规划分析的参考。</a:t>
            </a:r>
            <a:endParaRPr lang="zh-CN" altLang="en-US" sz="1200">
              <a:latin typeface="OPPOSans R" panose="00020600040101010101" charset="-122"/>
              <a:ea typeface="OPPOSans R" panose="00020600040101010101" charset="-122"/>
              <a:cs typeface="OPPOSans R" panose="00020600040101010101" charset="-122"/>
            </a:endParaRPr>
          </a:p>
        </p:txBody>
      </p:sp>
    </p:spTree>
  </p:cSld>
  <p:clrMapOvr>
    <a:masterClrMapping/>
  </p:clrMapOvr>
</p:sld>
</file>

<file path=ppt/tags/tag1.xml><?xml version="1.0" encoding="utf-8"?>
<p:tagLst xmlns:p="http://schemas.openxmlformats.org/presentationml/2006/main">
  <p:tag name="THINKCELLSHAPEDONOTDELETE" val="thinkcellActiveDocDoNotDelete"/>
</p:tagLst>
</file>

<file path=ppt/tags/tag10.xml><?xml version="1.0" encoding="utf-8"?>
<p:tagLst xmlns:p="http://schemas.openxmlformats.org/presentationml/2006/main">
  <p:tag name="THINKCELLSHAPEDONOTDELETE" val="tVNO69jFE.aEByZ7g1lYz4g"/>
</p:tagLst>
</file>

<file path=ppt/tags/tag11.xml><?xml version="1.0" encoding="utf-8"?>
<p:tagLst xmlns:p="http://schemas.openxmlformats.org/presentationml/2006/main">
  <p:tag name="THINKCELLSHAPEDONOTDELETE" val="thinkcellActiveDocDoNotDelete"/>
</p:tagLst>
</file>

<file path=ppt/tags/tag12.xml><?xml version="1.0" encoding="utf-8"?>
<p:tagLst xmlns:p="http://schemas.openxmlformats.org/presentationml/2006/main">
  <p:tag name="THINKCELLSHAPEDONOTDELETE" val="tVNO69jFE.aEByZ7g1lYz4g"/>
</p:tagLst>
</file>

<file path=ppt/tags/tag13.xml><?xml version="1.0" encoding="utf-8"?>
<p:tagLst xmlns:p="http://schemas.openxmlformats.org/presentationml/2006/main">
  <p:tag name="THINKCELLSHAPEDONOTDELETE" val="thinkcellActiveDocDoNotDelete"/>
</p:tagLst>
</file>

<file path=ppt/tags/tag14.xml><?xml version="1.0" encoding="utf-8"?>
<p:tagLst xmlns:p="http://schemas.openxmlformats.org/presentationml/2006/main">
  <p:tag name="THINKCELLSHAPEDONOTDELETE" val="tVNO69jFE.aEByZ7g1lYz4g"/>
</p:tagLst>
</file>

<file path=ppt/tags/tag15.xml><?xml version="1.0" encoding="utf-8"?>
<p:tagLst xmlns:p="http://schemas.openxmlformats.org/presentationml/2006/main">
  <p:tag name="THINKCELLSHAPEDONOTDELETE" val="thinkcellActiveDocDoNotDelete"/>
</p:tagLst>
</file>

<file path=ppt/tags/tag16.xml><?xml version="1.0" encoding="utf-8"?>
<p:tagLst xmlns:p="http://schemas.openxmlformats.org/presentationml/2006/main">
  <p:tag name="THINKCELLSHAPEDONOTDELETE" val="tVNO69jFE.aEByZ7g1lYz4g"/>
</p:tagLst>
</file>

<file path=ppt/tags/tag17.xml><?xml version="1.0" encoding="utf-8"?>
<p:tagLst xmlns:p="http://schemas.openxmlformats.org/presentationml/2006/main">
  <p:tag name="ISLIDE.DIAGRAM" val="307284"/>
</p:tagLst>
</file>

<file path=ppt/tags/tag18.xml><?xml version="1.0" encoding="utf-8"?>
<p:tagLst xmlns:p="http://schemas.openxmlformats.org/presentationml/2006/main">
  <p:tag name="ISLIDE.DIAGRAM" val="255883"/>
</p:tagLst>
</file>

<file path=ppt/tags/tag19.xml><?xml version="1.0" encoding="utf-8"?>
<p:tagLst xmlns:p="http://schemas.openxmlformats.org/presentationml/2006/main">
  <p:tag name="THINKCELLSHAPEDONOTDELETE" val="thinkcellActiveDocDoNotDelete"/>
</p:tagLst>
</file>

<file path=ppt/tags/tag2.xml><?xml version="1.0" encoding="utf-8"?>
<p:tagLst xmlns:p="http://schemas.openxmlformats.org/presentationml/2006/main">
  <p:tag name="THINKCELLSHAPEDONOTDELETE" val="tWsvbWuAUFNU7AB3ksNfoWA"/>
</p:tagLst>
</file>

<file path=ppt/tags/tag20.xml><?xml version="1.0" encoding="utf-8"?>
<p:tagLst xmlns:p="http://schemas.openxmlformats.org/presentationml/2006/main">
  <p:tag name="THINKCELLSHAPEDONOTDELETE" val="tVNO69jFE.aEByZ7g1lYz4g"/>
</p:tagLst>
</file>

<file path=ppt/tags/tag21.xml><?xml version="1.0" encoding="utf-8"?>
<p:tagLst xmlns:p="http://schemas.openxmlformats.org/presentationml/2006/main">
  <p:tag name="ISLIDE.DIAGRAM" val="332095"/>
</p:tagLst>
</file>

<file path=ppt/tags/tag3.xml><?xml version="1.0" encoding="utf-8"?>
<p:tagLst xmlns:p="http://schemas.openxmlformats.org/presentationml/2006/main">
  <p:tag name="ISLIDE.DIAGRAM" val="2690"/>
</p:tagLst>
</file>

<file path=ppt/tags/tag4.xml><?xml version="1.0" encoding="utf-8"?>
<p:tagLst xmlns:p="http://schemas.openxmlformats.org/presentationml/2006/main">
  <p:tag name="ISLIDE.DIAGRAM" val="293134"/>
</p:tagLst>
</file>

<file path=ppt/tags/tag5.xml><?xml version="1.0" encoding="utf-8"?>
<p:tagLst xmlns:p="http://schemas.openxmlformats.org/presentationml/2006/main">
  <p:tag name="THINKCELLSHAPEDONOTDELETE" val="thinkcellActiveDocDoNotDelete"/>
</p:tagLst>
</file>

<file path=ppt/tags/tag6.xml><?xml version="1.0" encoding="utf-8"?>
<p:tagLst xmlns:p="http://schemas.openxmlformats.org/presentationml/2006/main">
  <p:tag name="THINKCELLSHAPEDONOTDELETE" val="tVNO69jFE.aEByZ7g1lYz4g"/>
</p:tagLst>
</file>

<file path=ppt/tags/tag7.xml><?xml version="1.0" encoding="utf-8"?>
<p:tagLst xmlns:p="http://schemas.openxmlformats.org/presentationml/2006/main">
  <p:tag name="THINKCELLSHAPEDONOTDELETE" val="thinkcellActiveDocDoNotDelete"/>
</p:tagLst>
</file>

<file path=ppt/tags/tag8.xml><?xml version="1.0" encoding="utf-8"?>
<p:tagLst xmlns:p="http://schemas.openxmlformats.org/presentationml/2006/main">
  <p:tag name="THINKCELLSHAPEDONOTDELETE" val="tVNO69jFE.aEByZ7g1lYz4g"/>
</p:tagLst>
</file>

<file path=ppt/tags/tag9.xml><?xml version="1.0" encoding="utf-8"?>
<p:tagLst xmlns:p="http://schemas.openxmlformats.org/presentationml/2006/main">
  <p:tag name="THINKCELLSHAPEDONOTDELETE" val="thinkcellActiveDocDoNotDelete"/>
</p:tagLst>
</file>

<file path=ppt/theme/theme1.xml><?xml version="1.0" encoding="utf-8"?>
<a:theme xmlns:a="http://schemas.openxmlformats.org/drawingml/2006/main" name="White 白底">
  <a:themeElements>
    <a:clrScheme name="OPPO色彩系统">
      <a:dk1>
        <a:srgbClr val="000000"/>
      </a:dk1>
      <a:lt1>
        <a:srgbClr val="FFFFFF"/>
      </a:lt1>
      <a:dk2>
        <a:srgbClr val="5E5E5E"/>
      </a:dk2>
      <a:lt2>
        <a:srgbClr val="D5D5D5"/>
      </a:lt2>
      <a:accent1>
        <a:srgbClr val="046937"/>
      </a:accent1>
      <a:accent2>
        <a:srgbClr val="C9C9C8"/>
      </a:accent2>
      <a:accent3>
        <a:srgbClr val="2DC84D"/>
      </a:accent3>
      <a:accent4>
        <a:srgbClr val="FAFAFA"/>
      </a:accent4>
      <a:accent5>
        <a:srgbClr val="046937"/>
      </a:accent5>
      <a:accent6>
        <a:srgbClr val="C9C9C8"/>
      </a:accent6>
      <a:hlink>
        <a:srgbClr val="2DC84D"/>
      </a:hlink>
      <a:folHlink>
        <a:srgbClr val="2DC84D"/>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spPr>
      <a:bodyPr rot="0" spcFirstLastPara="1" vertOverflow="overflow" horzOverflow="overflow" vert="horz" wrap="square" lIns="0" tIns="0" rIns="0" bIns="0" numCol="1" spcCol="38100" rtlCol="0" anchor="ctr">
        <a:spAutoFit/>
      </a:bodyPr>
      <a:lstStyle>
        <a:defPPr marL="0" marR="0" indent="0" algn="ctr" defTabSz="825500" rtl="0" latinLnBrk="0" hangingPunct="0">
          <a:spcBef>
            <a:spcPts val="0"/>
          </a:spcBef>
          <a:spcAft>
            <a:spcPts val="0"/>
          </a:spcAft>
          <a:buClrTx/>
          <a:buSzTx/>
          <a:buFontTx/>
          <a:buNone/>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latinLnBrk="1" hangingPunct="0">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latinLnBrk="1" hangingPunct="0">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latinLnBrk="1" hangingPunct="0">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latinLnBrk="1" hangingPunct="0">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latinLnBrk="1" hangingPunct="0">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latinLnBrk="1" hangingPunct="0">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latinLnBrk="1" hangingPunct="0">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latinLnBrk="1" hangingPunct="0">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latinLnBrk="1" hangingPunct="0">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bg1">
              <a:lumMod val="50000"/>
            </a:schemeClr>
          </a:solidFill>
          <a:prstDash val="solid"/>
          <a:miter lim="400000"/>
          <a:tailEnd type="triangle"/>
        </a:ln>
      </a:spPr>
      <a:bodyPr/>
      <a:lstStyle/>
      <a:style>
        <a:lnRef idx="0">
          <a:scrgbClr r="0" g="0" b="0"/>
        </a:lnRef>
        <a:fillRef idx="0">
          <a:scrgbClr r="0" g="0" b="0"/>
        </a:fillRef>
        <a:effectRef idx="0">
          <a:scrgbClr r="0" g="0" b="0"/>
        </a:effectRef>
        <a:fontRef idx="none"/>
      </a:style>
    </a:lnDef>
    <a:txDef>
      <a:spPr>
        <a:noFill/>
        <a:ln w="12700" cap="flat">
          <a:noFill/>
          <a:miter lim="400000"/>
        </a:ln>
      </a:spPr>
      <a:bodyPr rot="0" spcFirstLastPara="1" vertOverflow="overflow" horzOverflow="overflow" vert="horz" wrap="square" lIns="144000" tIns="144000" rIns="144000" bIns="144000" numCol="1" spcCol="38100" rtlCol="0" anchor="ctr">
        <a:spAutoFit/>
      </a:bodyPr>
      <a:lstStyle>
        <a:defPPr marL="0" marR="0" indent="0" algn="ctr" defTabSz="825500" rtl="0" latinLnBrk="0" hangingPunct="0">
          <a:spcBef>
            <a:spcPts val="0"/>
          </a:spcBef>
          <a:spcAft>
            <a:spcPts val="0"/>
          </a:spcAft>
          <a:buClrTx/>
          <a:buSzTx/>
          <a:buFontTx/>
          <a:buNone/>
          <a:defRPr kumimoji="1" b="0" dirty="0" err="1" smtClean="0">
            <a:latin typeface="OPPOSans M" panose="00020600040101010101" pitchFamily="18" charset="-122"/>
            <a:ea typeface="OPPOSans M" panose="00020600040101010101" pitchFamily="18" charset="-122"/>
          </a:defRPr>
        </a:def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7119</Words>
  <Application>WPS 演示</Application>
  <PresentationFormat>宽屏</PresentationFormat>
  <Paragraphs>969</Paragraphs>
  <Slides>31</Slides>
  <Notes>16</Notes>
  <HiddenSlides>0</HiddenSlides>
  <MMClips>0</MMClips>
  <ScaleCrop>false</ScaleCrop>
  <HeadingPairs>
    <vt:vector size="8" baseType="variant">
      <vt:variant>
        <vt:lpstr>已用的字体</vt:lpstr>
      </vt:variant>
      <vt:variant>
        <vt:i4>16</vt:i4>
      </vt:variant>
      <vt:variant>
        <vt:lpstr>主题</vt:lpstr>
      </vt:variant>
      <vt:variant>
        <vt:i4>1</vt:i4>
      </vt:variant>
      <vt:variant>
        <vt:lpstr>嵌入 OLE 服务器</vt:lpstr>
      </vt:variant>
      <vt:variant>
        <vt:i4>19</vt:i4>
      </vt:variant>
      <vt:variant>
        <vt:lpstr>幻灯片标题</vt:lpstr>
      </vt:variant>
      <vt:variant>
        <vt:i4>31</vt:i4>
      </vt:variant>
    </vt:vector>
  </HeadingPairs>
  <TitlesOfParts>
    <vt:vector size="67" baseType="lpstr">
      <vt:lpstr>Arial</vt:lpstr>
      <vt:lpstr>宋体</vt:lpstr>
      <vt:lpstr>Wingdings</vt:lpstr>
      <vt:lpstr>Helvetica Neue Medium</vt:lpstr>
      <vt:lpstr>OPPOSans M</vt:lpstr>
      <vt:lpstr>OPPOSans B</vt:lpstr>
      <vt:lpstr>OPPOSans R</vt:lpstr>
      <vt:lpstr>Helvetica</vt:lpstr>
      <vt:lpstr>Helvetica Neue Light</vt:lpstr>
      <vt:lpstr>Wingdings</vt:lpstr>
      <vt:lpstr>Impact</vt:lpstr>
      <vt:lpstr>Helvetica Neue</vt:lpstr>
      <vt:lpstr>微软雅黑</vt:lpstr>
      <vt:lpstr>Calibri</vt:lpstr>
      <vt:lpstr>Calibri Light</vt:lpstr>
      <vt:lpstr>Segoe Print</vt:lpstr>
      <vt:lpstr>White 白底</vt:lpstr>
      <vt:lpstr>Word.Document.8</vt:lpstr>
      <vt:lpstr>Word.Document.12</vt:lpstr>
      <vt:lpstr>PowerPoint.Show.12</vt:lpstr>
      <vt:lpstr>PowerPoint.Show.12</vt:lpstr>
      <vt:lpstr>PowerPoint.Show.12</vt:lpstr>
      <vt:lpstr>Excel.Sheet.12</vt:lpstr>
      <vt:lpstr>Excel.Sheet.12</vt:lpstr>
      <vt:lpstr>Excel.Sheet.12</vt:lpstr>
      <vt:lpstr>Excel.Sheet.12</vt:lpstr>
      <vt:lpstr>Excel.Sheet.12</vt:lpstr>
      <vt:lpstr>Excel.Sheet.12</vt:lpstr>
      <vt:lpstr>TCLayout.ActiveDocument.1</vt:lpstr>
      <vt:lpstr>TCLayout.ActiveDocument.1</vt:lpstr>
      <vt:lpstr>TCLayout.ActiveDocument.1</vt:lpstr>
      <vt:lpstr>TCLayout.ActiveDocument.1</vt:lpstr>
      <vt:lpstr>TCLayout.ActiveDocument.1</vt:lpstr>
      <vt:lpstr>TCLayout.ActiveDocument.1</vt:lpstr>
      <vt:lpstr>TCLayout.ActiveDocument.1</vt:lpstr>
      <vt:lpstr>TCLayout.ActiveDocument.1</vt:lpstr>
      <vt:lpstr>网点规划、建设&amp;运营指导</vt:lpstr>
      <vt:lpstr>目录 CONTENT</vt:lpstr>
      <vt:lpstr>目录 CONTENT</vt:lpstr>
      <vt:lpstr>导入--网点管理的意义</vt:lpstr>
      <vt:lpstr>导入--网点管理流程</vt:lpstr>
      <vt:lpstr>目录 CONTENT</vt:lpstr>
      <vt:lpstr>网点规划Ⅰ --基本策略</vt:lpstr>
      <vt:lpstr>网点规划Ⅰ --新市场规划原则</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目录 CONTENT</vt:lpstr>
      <vt:lpstr>网点选址--内容框架</vt:lpstr>
      <vt:lpstr>网点选址--附件</vt:lpstr>
      <vt:lpstr>目录 CONTENT</vt:lpstr>
      <vt:lpstr>网点建设--内容框架</vt:lpstr>
      <vt:lpstr>网点建设--建店时间点</vt:lpstr>
      <vt:lpstr>网点建设--附件</vt:lpstr>
      <vt:lpstr>目录 CONTENT</vt:lpstr>
      <vt:lpstr>形象管理--内容框架</vt:lpstr>
      <vt:lpstr>形象管理--附件</vt:lpstr>
      <vt:lpstr>目录 CONTENT</vt:lpstr>
      <vt:lpstr>网点运营--内容框架</vt:lpstr>
      <vt:lpstr>网点运营--基本原则</vt:lpstr>
      <vt:lpstr>网点运营--附件</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80105992</dc:creator>
  <cp:lastModifiedBy>80227599</cp:lastModifiedBy>
  <cp:revision>462</cp:revision>
  <dcterms:created xsi:type="dcterms:W3CDTF">2019-12-07T01:27:00Z</dcterms:created>
  <dcterms:modified xsi:type="dcterms:W3CDTF">2020-03-24T02:52:42Z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2052-10.1.0.6395</vt:lpwstr>
  </property>
</Properties>
</file>